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1"/>
  </p:notesMasterIdLst>
  <p:sldIdLst>
    <p:sldId id="256" r:id="rId2"/>
    <p:sldId id="257" r:id="rId3"/>
    <p:sldId id="265" r:id="rId4"/>
    <p:sldId id="266" r:id="rId5"/>
    <p:sldId id="264" r:id="rId6"/>
    <p:sldId id="343" r:id="rId7"/>
    <p:sldId id="340" r:id="rId8"/>
    <p:sldId id="910" r:id="rId9"/>
    <p:sldId id="911" r:id="rId10"/>
    <p:sldId id="318" r:id="rId11"/>
    <p:sldId id="912" r:id="rId12"/>
    <p:sldId id="456" r:id="rId13"/>
    <p:sldId id="338" r:id="rId14"/>
    <p:sldId id="588" r:id="rId15"/>
    <p:sldId id="587" r:id="rId16"/>
    <p:sldId id="258" r:id="rId17"/>
    <p:sldId id="529" r:id="rId18"/>
    <p:sldId id="530" r:id="rId19"/>
    <p:sldId id="531" r:id="rId20"/>
    <p:sldId id="532" r:id="rId21"/>
    <p:sldId id="457" r:id="rId22"/>
    <p:sldId id="533" r:id="rId23"/>
    <p:sldId id="534" r:id="rId24"/>
    <p:sldId id="535" r:id="rId25"/>
    <p:sldId id="536" r:id="rId26"/>
    <p:sldId id="537" r:id="rId27"/>
    <p:sldId id="268" r:id="rId28"/>
    <p:sldId id="538" r:id="rId29"/>
    <p:sldId id="270" r:id="rId30"/>
    <p:sldId id="271" r:id="rId31"/>
    <p:sldId id="272" r:id="rId32"/>
    <p:sldId id="273" r:id="rId33"/>
    <p:sldId id="426" r:id="rId34"/>
    <p:sldId id="275" r:id="rId35"/>
    <p:sldId id="276" r:id="rId36"/>
    <p:sldId id="281" r:id="rId37"/>
    <p:sldId id="282" r:id="rId38"/>
    <p:sldId id="283" r:id="rId39"/>
    <p:sldId id="284" r:id="rId40"/>
    <p:sldId id="285" r:id="rId41"/>
    <p:sldId id="481" r:id="rId42"/>
    <p:sldId id="482" r:id="rId43"/>
    <p:sldId id="286" r:id="rId44"/>
    <p:sldId id="287" r:id="rId45"/>
    <p:sldId id="906" r:id="rId46"/>
    <p:sldId id="539" r:id="rId47"/>
    <p:sldId id="290" r:id="rId48"/>
    <p:sldId id="540" r:id="rId49"/>
    <p:sldId id="292" r:id="rId50"/>
    <p:sldId id="293" r:id="rId51"/>
    <p:sldId id="294" r:id="rId52"/>
    <p:sldId id="295" r:id="rId53"/>
    <p:sldId id="296" r:id="rId54"/>
    <p:sldId id="297" r:id="rId55"/>
    <p:sldId id="466" r:id="rId56"/>
    <p:sldId id="913" r:id="rId57"/>
    <p:sldId id="918" r:id="rId58"/>
    <p:sldId id="301" r:id="rId59"/>
    <p:sldId id="302" r:id="rId60"/>
    <p:sldId id="914" r:id="rId61"/>
    <p:sldId id="304" r:id="rId62"/>
    <p:sldId id="915" r:id="rId63"/>
    <p:sldId id="916" r:id="rId64"/>
    <p:sldId id="917" r:id="rId65"/>
    <p:sldId id="580" r:id="rId66"/>
    <p:sldId id="581" r:id="rId67"/>
    <p:sldId id="303" r:id="rId68"/>
    <p:sldId id="905" r:id="rId69"/>
    <p:sldId id="308" r:id="rId70"/>
    <p:sldId id="922" r:id="rId71"/>
    <p:sldId id="923" r:id="rId72"/>
    <p:sldId id="924" r:id="rId73"/>
    <p:sldId id="372" r:id="rId74"/>
    <p:sldId id="925" r:id="rId75"/>
    <p:sldId id="919" r:id="rId76"/>
    <p:sldId id="920" r:id="rId77"/>
    <p:sldId id="921" r:id="rId78"/>
    <p:sldId id="355" r:id="rId79"/>
    <p:sldId id="909" r:id="rId80"/>
    <p:sldId id="299" r:id="rId81"/>
    <p:sldId id="305" r:id="rId82"/>
    <p:sldId id="300" r:id="rId83"/>
    <p:sldId id="583" r:id="rId84"/>
    <p:sldId id="927" r:id="rId85"/>
    <p:sldId id="468" r:id="rId86"/>
    <p:sldId id="928" r:id="rId87"/>
    <p:sldId id="474" r:id="rId88"/>
    <p:sldId id="497" r:id="rId89"/>
    <p:sldId id="476" r:id="rId90"/>
    <p:sldId id="475" r:id="rId91"/>
    <p:sldId id="478" r:id="rId92"/>
    <p:sldId id="500" r:id="rId93"/>
    <p:sldId id="505" r:id="rId94"/>
    <p:sldId id="520" r:id="rId95"/>
    <p:sldId id="521" r:id="rId96"/>
    <p:sldId id="523" r:id="rId97"/>
    <p:sldId id="499" r:id="rId98"/>
    <p:sldId id="518" r:id="rId99"/>
    <p:sldId id="926" r:id="rId100"/>
    <p:sldId id="929" r:id="rId101"/>
    <p:sldId id="575" r:id="rId102"/>
    <p:sldId id="446" r:id="rId103"/>
    <p:sldId id="445" r:id="rId104"/>
    <p:sldId id="448" r:id="rId105"/>
    <p:sldId id="577" r:id="rId106"/>
    <p:sldId id="578" r:id="rId107"/>
    <p:sldId id="312" r:id="rId108"/>
    <p:sldId id="351" r:id="rId109"/>
    <p:sldId id="579" r:id="rId110"/>
    <p:sldId id="263" r:id="rId111"/>
    <p:sldId id="582" r:id="rId112"/>
    <p:sldId id="441" r:id="rId113"/>
    <p:sldId id="442" r:id="rId114"/>
    <p:sldId id="483" r:id="rId115"/>
    <p:sldId id="472" r:id="rId116"/>
    <p:sldId id="586" r:id="rId117"/>
    <p:sldId id="585" r:id="rId118"/>
    <p:sldId id="907" r:id="rId119"/>
    <p:sldId id="942" r:id="rId120"/>
    <p:sldId id="943" r:id="rId121"/>
    <p:sldId id="944" r:id="rId122"/>
    <p:sldId id="945" r:id="rId123"/>
    <p:sldId id="946" r:id="rId124"/>
    <p:sldId id="947" r:id="rId125"/>
    <p:sldId id="948" r:id="rId126"/>
    <p:sldId id="342" r:id="rId127"/>
    <p:sldId id="267" r:id="rId128"/>
    <p:sldId id="339" r:id="rId129"/>
    <p:sldId id="298" r:id="rId130"/>
    <p:sldId id="336" r:id="rId131"/>
    <p:sldId id="552" r:id="rId132"/>
    <p:sldId id="269" r:id="rId133"/>
    <p:sldId id="289" r:id="rId134"/>
    <p:sldId id="528" r:id="rId135"/>
    <p:sldId id="291" r:id="rId136"/>
    <p:sldId id="930" r:id="rId137"/>
    <p:sldId id="931" r:id="rId138"/>
    <p:sldId id="932" r:id="rId139"/>
    <p:sldId id="261" r:id="rId140"/>
    <p:sldId id="949" r:id="rId141"/>
    <p:sldId id="933" r:id="rId142"/>
    <p:sldId id="934" r:id="rId143"/>
    <p:sldId id="935" r:id="rId144"/>
    <p:sldId id="936" r:id="rId145"/>
    <p:sldId id="937" r:id="rId146"/>
    <p:sldId id="938" r:id="rId147"/>
    <p:sldId id="939" r:id="rId148"/>
    <p:sldId id="940" r:id="rId149"/>
    <p:sldId id="941" r:id="rId150"/>
  </p:sldIdLst>
  <p:sldSz cx="9144000" cy="6858000" type="screen4x3"/>
  <p:notesSz cx="6772275" cy="9929813"/>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Default Section" id="{F1DF1010-E343-4166-92C2-75ACC01BC53E}">
          <p14:sldIdLst>
            <p14:sldId id="256"/>
            <p14:sldId id="257"/>
            <p14:sldId id="265"/>
            <p14:sldId id="266"/>
            <p14:sldId id="264"/>
            <p14:sldId id="343"/>
            <p14:sldId id="340"/>
            <p14:sldId id="910"/>
            <p14:sldId id="911"/>
            <p14:sldId id="318"/>
            <p14:sldId id="912"/>
            <p14:sldId id="456"/>
            <p14:sldId id="338"/>
            <p14:sldId id="588"/>
            <p14:sldId id="587"/>
            <p14:sldId id="258"/>
            <p14:sldId id="529"/>
            <p14:sldId id="530"/>
            <p14:sldId id="531"/>
            <p14:sldId id="532"/>
            <p14:sldId id="457"/>
            <p14:sldId id="533"/>
            <p14:sldId id="534"/>
            <p14:sldId id="535"/>
            <p14:sldId id="536"/>
            <p14:sldId id="537"/>
            <p14:sldId id="268"/>
            <p14:sldId id="538"/>
            <p14:sldId id="270"/>
            <p14:sldId id="271"/>
            <p14:sldId id="272"/>
            <p14:sldId id="273"/>
            <p14:sldId id="426"/>
            <p14:sldId id="275"/>
            <p14:sldId id="276"/>
            <p14:sldId id="281"/>
            <p14:sldId id="282"/>
            <p14:sldId id="283"/>
            <p14:sldId id="284"/>
            <p14:sldId id="285"/>
            <p14:sldId id="481"/>
            <p14:sldId id="482"/>
            <p14:sldId id="286"/>
            <p14:sldId id="287"/>
            <p14:sldId id="906"/>
            <p14:sldId id="539"/>
            <p14:sldId id="290"/>
            <p14:sldId id="540"/>
            <p14:sldId id="292"/>
            <p14:sldId id="293"/>
            <p14:sldId id="294"/>
            <p14:sldId id="295"/>
            <p14:sldId id="296"/>
            <p14:sldId id="297"/>
            <p14:sldId id="466"/>
            <p14:sldId id="913"/>
            <p14:sldId id="918"/>
            <p14:sldId id="301"/>
            <p14:sldId id="302"/>
            <p14:sldId id="914"/>
            <p14:sldId id="304"/>
            <p14:sldId id="915"/>
            <p14:sldId id="916"/>
            <p14:sldId id="917"/>
            <p14:sldId id="580"/>
            <p14:sldId id="581"/>
            <p14:sldId id="303"/>
            <p14:sldId id="905"/>
            <p14:sldId id="308"/>
            <p14:sldId id="922"/>
            <p14:sldId id="923"/>
            <p14:sldId id="924"/>
            <p14:sldId id="372"/>
            <p14:sldId id="925"/>
            <p14:sldId id="919"/>
            <p14:sldId id="920"/>
            <p14:sldId id="921"/>
            <p14:sldId id="355"/>
            <p14:sldId id="909"/>
            <p14:sldId id="299"/>
            <p14:sldId id="305"/>
            <p14:sldId id="300"/>
          </p14:sldIdLst>
        </p14:section>
        <p14:section name="Untitled Section" id="{776AD37C-119E-4572-B01B-B295AD96E154}">
          <p14:sldIdLst>
            <p14:sldId id="583"/>
            <p14:sldId id="927"/>
            <p14:sldId id="468"/>
            <p14:sldId id="928"/>
            <p14:sldId id="474"/>
            <p14:sldId id="497"/>
            <p14:sldId id="476"/>
            <p14:sldId id="475"/>
            <p14:sldId id="478"/>
            <p14:sldId id="500"/>
            <p14:sldId id="505"/>
            <p14:sldId id="520"/>
            <p14:sldId id="521"/>
            <p14:sldId id="523"/>
            <p14:sldId id="499"/>
            <p14:sldId id="518"/>
            <p14:sldId id="926"/>
            <p14:sldId id="929"/>
            <p14:sldId id="575"/>
            <p14:sldId id="446"/>
            <p14:sldId id="445"/>
            <p14:sldId id="448"/>
            <p14:sldId id="577"/>
            <p14:sldId id="578"/>
            <p14:sldId id="312"/>
            <p14:sldId id="351"/>
            <p14:sldId id="579"/>
            <p14:sldId id="263"/>
            <p14:sldId id="582"/>
            <p14:sldId id="441"/>
            <p14:sldId id="442"/>
            <p14:sldId id="483"/>
            <p14:sldId id="472"/>
            <p14:sldId id="586"/>
            <p14:sldId id="585"/>
            <p14:sldId id="907"/>
            <p14:sldId id="942"/>
            <p14:sldId id="943"/>
            <p14:sldId id="944"/>
            <p14:sldId id="945"/>
            <p14:sldId id="946"/>
            <p14:sldId id="947"/>
            <p14:sldId id="948"/>
            <p14:sldId id="342"/>
            <p14:sldId id="267"/>
            <p14:sldId id="339"/>
            <p14:sldId id="298"/>
            <p14:sldId id="336"/>
            <p14:sldId id="552"/>
            <p14:sldId id="269"/>
            <p14:sldId id="289"/>
            <p14:sldId id="528"/>
            <p14:sldId id="291"/>
            <p14:sldId id="930"/>
            <p14:sldId id="931"/>
            <p14:sldId id="932"/>
            <p14:sldId id="261"/>
            <p14:sldId id="949"/>
            <p14:sldId id="933"/>
            <p14:sldId id="934"/>
            <p14:sldId id="935"/>
            <p14:sldId id="936"/>
            <p14:sldId id="937"/>
            <p14:sldId id="938"/>
            <p14:sldId id="939"/>
            <p14:sldId id="940"/>
            <p14:sldId id="94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03" autoAdjust="0"/>
    <p:restoredTop sz="84584" autoAdjust="0"/>
  </p:normalViewPr>
  <p:slideViewPr>
    <p:cSldViewPr>
      <p:cViewPr varScale="1">
        <p:scale>
          <a:sx n="54" d="100"/>
          <a:sy n="54" d="100"/>
        </p:scale>
        <p:origin x="1924"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34705" cy="494979"/>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zh-HK"/>
          </a:p>
        </p:txBody>
      </p:sp>
      <p:sp>
        <p:nvSpPr>
          <p:cNvPr id="3" name="Date Placeholder 2"/>
          <p:cNvSpPr>
            <a:spLocks noGrp="1"/>
          </p:cNvSpPr>
          <p:nvPr>
            <p:ph type="dt" idx="1"/>
          </p:nvPr>
        </p:nvSpPr>
        <p:spPr>
          <a:xfrm>
            <a:off x="3835989" y="1"/>
            <a:ext cx="2934705" cy="494979"/>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BEF7F507-59A7-49FD-82C3-7A0781297BFE}" type="datetimeFigureOut">
              <a:rPr lang="en-US" altLang="zh-HK"/>
              <a:pPr/>
              <a:t>1/27/2025</a:t>
            </a:fld>
            <a:endParaRPr lang="en-US" altLang="zh-HK"/>
          </a:p>
        </p:txBody>
      </p:sp>
      <p:sp>
        <p:nvSpPr>
          <p:cNvPr id="4" name="Slide Image Placeholder 3"/>
          <p:cNvSpPr>
            <a:spLocks noGrp="1" noRot="1" noChangeAspect="1"/>
          </p:cNvSpPr>
          <p:nvPr>
            <p:ph type="sldImg" idx="2"/>
          </p:nvPr>
        </p:nvSpPr>
        <p:spPr>
          <a:xfrm>
            <a:off x="903288" y="746125"/>
            <a:ext cx="4965700" cy="37242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6754" y="4715826"/>
            <a:ext cx="5418769" cy="446754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33244"/>
            <a:ext cx="2934705" cy="494978"/>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zh-HK"/>
          </a:p>
        </p:txBody>
      </p:sp>
      <p:sp>
        <p:nvSpPr>
          <p:cNvPr id="7" name="Slide Number Placeholder 6"/>
          <p:cNvSpPr>
            <a:spLocks noGrp="1"/>
          </p:cNvSpPr>
          <p:nvPr>
            <p:ph type="sldNum" sz="quarter" idx="5"/>
          </p:nvPr>
        </p:nvSpPr>
        <p:spPr>
          <a:xfrm>
            <a:off x="3835989" y="9433244"/>
            <a:ext cx="2934705" cy="49497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C78A8EC-2C65-4E6B-B7EB-6233DA1B9A45}" type="slidenum">
              <a:rPr lang="en-US" altLang="zh-HK"/>
              <a:pPr/>
              <a:t>‹#›</a:t>
            </a:fld>
            <a:endParaRPr lang="en-US" altLang="zh-HK"/>
          </a:p>
        </p:txBody>
      </p:sp>
    </p:spTree>
    <p:extLst>
      <p:ext uri="{BB962C8B-B14F-4D97-AF65-F5344CB8AC3E}">
        <p14:creationId xmlns:p14="http://schemas.microsoft.com/office/powerpoint/2010/main" val="1168394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78A8EC-2C65-4E6B-B7EB-6233DA1B9A45}" type="slidenum">
              <a:rPr lang="en-US" altLang="zh-HK" smtClean="0"/>
              <a:pPr/>
              <a:t>1</a:t>
            </a:fld>
            <a:endParaRPr lang="en-US" altLang="zh-HK"/>
          </a:p>
        </p:txBody>
      </p:sp>
    </p:spTree>
    <p:extLst>
      <p:ext uri="{BB962C8B-B14F-4D97-AF65-F5344CB8AC3E}">
        <p14:creationId xmlns:p14="http://schemas.microsoft.com/office/powerpoint/2010/main" val="3999789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1238250"/>
            <a:ext cx="4459287" cy="3343275"/>
          </a:xfrm>
          <a:prstGeom prst="rect">
            <a:avLst/>
          </a:prstGeom>
          <a:noFill/>
          <a:ln w="12700">
            <a:solidFill>
              <a:prstClr val="black"/>
            </a:solidFill>
          </a:ln>
        </p:spPr>
      </p:sp>
      <p:sp>
        <p:nvSpPr>
          <p:cNvPr id="3" name="Notes Placeholder 2"/>
          <p:cNvSpPr>
            <a:spLocks noGrp="1"/>
          </p:cNvSpPr>
          <p:nvPr>
            <p:ph type="body" idx="1"/>
          </p:nvPr>
        </p:nvSpPr>
        <p:spPr>
          <a:xfrm>
            <a:off x="679450" y="4767263"/>
            <a:ext cx="5440363" cy="3898900"/>
          </a:xfrm>
          <a:prstGeom prst="rect">
            <a:avLst/>
          </a:prstGeom>
        </p:spPr>
        <p:txBody>
          <a:bodyPr/>
          <a:lstStyle/>
          <a:p>
            <a:endParaRPr lang="en-US"/>
          </a:p>
        </p:txBody>
      </p:sp>
    </p:spTree>
    <p:extLst>
      <p:ext uri="{BB962C8B-B14F-4D97-AF65-F5344CB8AC3E}">
        <p14:creationId xmlns:p14="http://schemas.microsoft.com/office/powerpoint/2010/main" val="3216436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1238250"/>
            <a:ext cx="4459287" cy="3343275"/>
          </a:xfrm>
          <a:prstGeom prst="rect">
            <a:avLst/>
          </a:prstGeom>
          <a:noFill/>
          <a:ln w="12700">
            <a:solidFill>
              <a:prstClr val="black"/>
            </a:solidFill>
          </a:ln>
        </p:spPr>
      </p:sp>
      <p:sp>
        <p:nvSpPr>
          <p:cNvPr id="3" name="Notes Placeholder 2"/>
          <p:cNvSpPr>
            <a:spLocks noGrp="1"/>
          </p:cNvSpPr>
          <p:nvPr>
            <p:ph type="body" idx="1"/>
          </p:nvPr>
        </p:nvSpPr>
        <p:spPr>
          <a:xfrm>
            <a:off x="679450" y="4767263"/>
            <a:ext cx="5440363" cy="3898900"/>
          </a:xfrm>
          <a:prstGeom prst="rect">
            <a:avLst/>
          </a:prstGeom>
        </p:spPr>
        <p:txBody>
          <a:bodyPr/>
          <a:lstStyle/>
          <a:p>
            <a:endParaRPr lang="en-US"/>
          </a:p>
        </p:txBody>
      </p:sp>
    </p:spTree>
    <p:extLst>
      <p:ext uri="{BB962C8B-B14F-4D97-AF65-F5344CB8AC3E}">
        <p14:creationId xmlns:p14="http://schemas.microsoft.com/office/powerpoint/2010/main" val="1067124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endParaRPr lang="en-US" altLang="en-US" dirty="0"/>
          </a:p>
        </p:txBody>
      </p:sp>
      <p:sp>
        <p:nvSpPr>
          <p:cNvPr id="97284" name="Slide Number Placeholder 3"/>
          <p:cNvSpPr>
            <a:spLocks noGrp="1"/>
          </p:cNvSpPr>
          <p:nvPr>
            <p:ph type="sldNum" sz="quarter" idx="5"/>
          </p:nvPr>
        </p:nvSpPr>
        <p:spPr>
          <a:noFill/>
        </p:spPr>
        <p:txBody>
          <a:bodyPr/>
          <a:lstStyle>
            <a:lvl1pPr defTabSz="930275" eaLnBrk="0" hangingPunct="0">
              <a:defRPr>
                <a:solidFill>
                  <a:schemeClr val="tx1"/>
                </a:solidFill>
                <a:latin typeface="Arial" charset="0"/>
                <a:ea typeface="新細明體" pitchFamily="18" charset="-120"/>
              </a:defRPr>
            </a:lvl1pPr>
            <a:lvl2pPr marL="742950" indent="-285750" defTabSz="930275" eaLnBrk="0" hangingPunct="0">
              <a:defRPr>
                <a:solidFill>
                  <a:schemeClr val="tx1"/>
                </a:solidFill>
                <a:latin typeface="Arial" charset="0"/>
                <a:ea typeface="新細明體" pitchFamily="18" charset="-120"/>
              </a:defRPr>
            </a:lvl2pPr>
            <a:lvl3pPr marL="1143000" indent="-228600" defTabSz="930275" eaLnBrk="0" hangingPunct="0">
              <a:defRPr>
                <a:solidFill>
                  <a:schemeClr val="tx1"/>
                </a:solidFill>
                <a:latin typeface="Arial" charset="0"/>
                <a:ea typeface="新細明體" pitchFamily="18" charset="-120"/>
              </a:defRPr>
            </a:lvl3pPr>
            <a:lvl4pPr marL="1600200" indent="-228600" defTabSz="930275" eaLnBrk="0" hangingPunct="0">
              <a:defRPr>
                <a:solidFill>
                  <a:schemeClr val="tx1"/>
                </a:solidFill>
                <a:latin typeface="Arial" charset="0"/>
                <a:ea typeface="新細明體" pitchFamily="18" charset="-120"/>
              </a:defRPr>
            </a:lvl4pPr>
            <a:lvl5pPr marL="2057400" indent="-228600" defTabSz="930275" eaLnBrk="0" hangingPunct="0">
              <a:defRPr>
                <a:solidFill>
                  <a:schemeClr val="tx1"/>
                </a:solidFill>
                <a:latin typeface="Arial" charset="0"/>
                <a:ea typeface="新細明體" pitchFamily="18" charset="-120"/>
              </a:defRPr>
            </a:lvl5pPr>
            <a:lvl6pPr marL="2514600" indent="-228600" defTabSz="930275" eaLnBrk="0" fontAlgn="base" hangingPunct="0">
              <a:spcBef>
                <a:spcPct val="0"/>
              </a:spcBef>
              <a:spcAft>
                <a:spcPct val="0"/>
              </a:spcAft>
              <a:defRPr>
                <a:solidFill>
                  <a:schemeClr val="tx1"/>
                </a:solidFill>
                <a:latin typeface="Arial" charset="0"/>
                <a:ea typeface="新細明體" pitchFamily="18" charset="-120"/>
              </a:defRPr>
            </a:lvl6pPr>
            <a:lvl7pPr marL="2971800" indent="-228600" defTabSz="930275" eaLnBrk="0" fontAlgn="base" hangingPunct="0">
              <a:spcBef>
                <a:spcPct val="0"/>
              </a:spcBef>
              <a:spcAft>
                <a:spcPct val="0"/>
              </a:spcAft>
              <a:defRPr>
                <a:solidFill>
                  <a:schemeClr val="tx1"/>
                </a:solidFill>
                <a:latin typeface="Arial" charset="0"/>
                <a:ea typeface="新細明體" pitchFamily="18" charset="-120"/>
              </a:defRPr>
            </a:lvl7pPr>
            <a:lvl8pPr marL="3429000" indent="-228600" defTabSz="930275" eaLnBrk="0" fontAlgn="base" hangingPunct="0">
              <a:spcBef>
                <a:spcPct val="0"/>
              </a:spcBef>
              <a:spcAft>
                <a:spcPct val="0"/>
              </a:spcAft>
              <a:defRPr>
                <a:solidFill>
                  <a:schemeClr val="tx1"/>
                </a:solidFill>
                <a:latin typeface="Arial" charset="0"/>
                <a:ea typeface="新細明體" pitchFamily="18" charset="-120"/>
              </a:defRPr>
            </a:lvl8pPr>
            <a:lvl9pPr marL="3886200" indent="-228600" defTabSz="930275"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fld id="{44FDFB8D-0226-4CAC-9151-6DEBCCD0C0E8}" type="slidenum">
              <a:rPr lang="zh-TW" altLang="en-US">
                <a:latin typeface="Times New Roman" pitchFamily="18" charset="0"/>
              </a:rPr>
              <a:pPr eaLnBrk="1" hangingPunct="1"/>
              <a:t>104</a:t>
            </a:fld>
            <a:endParaRPr lang="en-US" altLang="zh-TW">
              <a:latin typeface="Times New Roman" pitchFamily="18" charset="0"/>
            </a:endParaRPr>
          </a:p>
        </p:txBody>
      </p:sp>
    </p:spTree>
    <p:extLst>
      <p:ext uri="{BB962C8B-B14F-4D97-AF65-F5344CB8AC3E}">
        <p14:creationId xmlns:p14="http://schemas.microsoft.com/office/powerpoint/2010/main" val="1512745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p:spPr>
        <p:txBody>
          <a:bodyPr/>
          <a:lstStyle/>
          <a:p>
            <a:endParaRPr lang="en-US" altLang="en-US"/>
          </a:p>
        </p:txBody>
      </p:sp>
      <p:sp>
        <p:nvSpPr>
          <p:cNvPr id="98308" name="Slide Number Placeholder 3"/>
          <p:cNvSpPr>
            <a:spLocks noGrp="1"/>
          </p:cNvSpPr>
          <p:nvPr>
            <p:ph type="sldNum" sz="quarter" idx="5"/>
          </p:nvPr>
        </p:nvSpPr>
        <p:spPr>
          <a:noFill/>
        </p:spPr>
        <p:txBody>
          <a:bodyPr/>
          <a:lstStyle>
            <a:lvl1pPr defTabSz="930275" eaLnBrk="0" hangingPunct="0">
              <a:defRPr>
                <a:solidFill>
                  <a:schemeClr val="tx1"/>
                </a:solidFill>
                <a:latin typeface="Arial" charset="0"/>
                <a:ea typeface="新細明體" pitchFamily="18" charset="-120"/>
              </a:defRPr>
            </a:lvl1pPr>
            <a:lvl2pPr marL="742950" indent="-285750" defTabSz="930275" eaLnBrk="0" hangingPunct="0">
              <a:defRPr>
                <a:solidFill>
                  <a:schemeClr val="tx1"/>
                </a:solidFill>
                <a:latin typeface="Arial" charset="0"/>
                <a:ea typeface="新細明體" pitchFamily="18" charset="-120"/>
              </a:defRPr>
            </a:lvl2pPr>
            <a:lvl3pPr marL="1143000" indent="-228600" defTabSz="930275" eaLnBrk="0" hangingPunct="0">
              <a:defRPr>
                <a:solidFill>
                  <a:schemeClr val="tx1"/>
                </a:solidFill>
                <a:latin typeface="Arial" charset="0"/>
                <a:ea typeface="新細明體" pitchFamily="18" charset="-120"/>
              </a:defRPr>
            </a:lvl3pPr>
            <a:lvl4pPr marL="1600200" indent="-228600" defTabSz="930275" eaLnBrk="0" hangingPunct="0">
              <a:defRPr>
                <a:solidFill>
                  <a:schemeClr val="tx1"/>
                </a:solidFill>
                <a:latin typeface="Arial" charset="0"/>
                <a:ea typeface="新細明體" pitchFamily="18" charset="-120"/>
              </a:defRPr>
            </a:lvl4pPr>
            <a:lvl5pPr marL="2057400" indent="-228600" defTabSz="930275" eaLnBrk="0" hangingPunct="0">
              <a:defRPr>
                <a:solidFill>
                  <a:schemeClr val="tx1"/>
                </a:solidFill>
                <a:latin typeface="Arial" charset="0"/>
                <a:ea typeface="新細明體" pitchFamily="18" charset="-120"/>
              </a:defRPr>
            </a:lvl5pPr>
            <a:lvl6pPr marL="2514600" indent="-228600" defTabSz="930275" eaLnBrk="0" fontAlgn="base" hangingPunct="0">
              <a:spcBef>
                <a:spcPct val="0"/>
              </a:spcBef>
              <a:spcAft>
                <a:spcPct val="0"/>
              </a:spcAft>
              <a:defRPr>
                <a:solidFill>
                  <a:schemeClr val="tx1"/>
                </a:solidFill>
                <a:latin typeface="Arial" charset="0"/>
                <a:ea typeface="新細明體" pitchFamily="18" charset="-120"/>
              </a:defRPr>
            </a:lvl6pPr>
            <a:lvl7pPr marL="2971800" indent="-228600" defTabSz="930275" eaLnBrk="0" fontAlgn="base" hangingPunct="0">
              <a:spcBef>
                <a:spcPct val="0"/>
              </a:spcBef>
              <a:spcAft>
                <a:spcPct val="0"/>
              </a:spcAft>
              <a:defRPr>
                <a:solidFill>
                  <a:schemeClr val="tx1"/>
                </a:solidFill>
                <a:latin typeface="Arial" charset="0"/>
                <a:ea typeface="新細明體" pitchFamily="18" charset="-120"/>
              </a:defRPr>
            </a:lvl7pPr>
            <a:lvl8pPr marL="3429000" indent="-228600" defTabSz="930275" eaLnBrk="0" fontAlgn="base" hangingPunct="0">
              <a:spcBef>
                <a:spcPct val="0"/>
              </a:spcBef>
              <a:spcAft>
                <a:spcPct val="0"/>
              </a:spcAft>
              <a:defRPr>
                <a:solidFill>
                  <a:schemeClr val="tx1"/>
                </a:solidFill>
                <a:latin typeface="Arial" charset="0"/>
                <a:ea typeface="新細明體" pitchFamily="18" charset="-120"/>
              </a:defRPr>
            </a:lvl8pPr>
            <a:lvl9pPr marL="3886200" indent="-228600" defTabSz="930275"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fld id="{16F31B8F-30E2-4F68-9606-806CFB3A653C}" type="slidenum">
              <a:rPr lang="zh-TW" altLang="en-US">
                <a:latin typeface="Times New Roman" pitchFamily="18" charset="0"/>
              </a:rPr>
              <a:pPr eaLnBrk="1" hangingPunct="1"/>
              <a:t>105</a:t>
            </a:fld>
            <a:endParaRPr lang="en-US" altLang="zh-TW">
              <a:latin typeface="Times New Roman" pitchFamily="18" charset="0"/>
            </a:endParaRPr>
          </a:p>
        </p:txBody>
      </p:sp>
    </p:spTree>
    <p:extLst>
      <p:ext uri="{BB962C8B-B14F-4D97-AF65-F5344CB8AC3E}">
        <p14:creationId xmlns:p14="http://schemas.microsoft.com/office/powerpoint/2010/main" val="3824115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p:spPr>
        <p:txBody>
          <a:bodyPr/>
          <a:lstStyle/>
          <a:p>
            <a:r>
              <a:rPr lang="en-US" altLang="en-US"/>
              <a:t>You may close your left eye and see an object in front of you, then close you right eye and see the same object. The object seems to be moved because both eyes are seeing things at a different angle and it gives us the clues for reconstruction of the 3-D model. The slight motion of the object in the images is called disparity.</a:t>
            </a:r>
          </a:p>
        </p:txBody>
      </p:sp>
      <p:sp>
        <p:nvSpPr>
          <p:cNvPr id="99332" name="Slide Number Placeholder 3"/>
          <p:cNvSpPr>
            <a:spLocks noGrp="1"/>
          </p:cNvSpPr>
          <p:nvPr>
            <p:ph type="sldNum" sz="quarter" idx="5"/>
          </p:nvPr>
        </p:nvSpPr>
        <p:spPr>
          <a:noFill/>
        </p:spPr>
        <p:txBody>
          <a:bodyPr/>
          <a:lstStyle>
            <a:lvl1pPr defTabSz="930275" eaLnBrk="0" hangingPunct="0">
              <a:defRPr>
                <a:solidFill>
                  <a:schemeClr val="tx1"/>
                </a:solidFill>
                <a:latin typeface="Arial" charset="0"/>
                <a:ea typeface="新細明體" pitchFamily="18" charset="-120"/>
              </a:defRPr>
            </a:lvl1pPr>
            <a:lvl2pPr marL="742950" indent="-285750" defTabSz="930275" eaLnBrk="0" hangingPunct="0">
              <a:defRPr>
                <a:solidFill>
                  <a:schemeClr val="tx1"/>
                </a:solidFill>
                <a:latin typeface="Arial" charset="0"/>
                <a:ea typeface="新細明體" pitchFamily="18" charset="-120"/>
              </a:defRPr>
            </a:lvl2pPr>
            <a:lvl3pPr marL="1143000" indent="-228600" defTabSz="930275" eaLnBrk="0" hangingPunct="0">
              <a:defRPr>
                <a:solidFill>
                  <a:schemeClr val="tx1"/>
                </a:solidFill>
                <a:latin typeface="Arial" charset="0"/>
                <a:ea typeface="新細明體" pitchFamily="18" charset="-120"/>
              </a:defRPr>
            </a:lvl3pPr>
            <a:lvl4pPr marL="1600200" indent="-228600" defTabSz="930275" eaLnBrk="0" hangingPunct="0">
              <a:defRPr>
                <a:solidFill>
                  <a:schemeClr val="tx1"/>
                </a:solidFill>
                <a:latin typeface="Arial" charset="0"/>
                <a:ea typeface="新細明體" pitchFamily="18" charset="-120"/>
              </a:defRPr>
            </a:lvl4pPr>
            <a:lvl5pPr marL="2057400" indent="-228600" defTabSz="930275" eaLnBrk="0" hangingPunct="0">
              <a:defRPr>
                <a:solidFill>
                  <a:schemeClr val="tx1"/>
                </a:solidFill>
                <a:latin typeface="Arial" charset="0"/>
                <a:ea typeface="新細明體" pitchFamily="18" charset="-120"/>
              </a:defRPr>
            </a:lvl5pPr>
            <a:lvl6pPr marL="2514600" indent="-228600" defTabSz="930275" eaLnBrk="0" fontAlgn="base" hangingPunct="0">
              <a:spcBef>
                <a:spcPct val="0"/>
              </a:spcBef>
              <a:spcAft>
                <a:spcPct val="0"/>
              </a:spcAft>
              <a:defRPr>
                <a:solidFill>
                  <a:schemeClr val="tx1"/>
                </a:solidFill>
                <a:latin typeface="Arial" charset="0"/>
                <a:ea typeface="新細明體" pitchFamily="18" charset="-120"/>
              </a:defRPr>
            </a:lvl6pPr>
            <a:lvl7pPr marL="2971800" indent="-228600" defTabSz="930275" eaLnBrk="0" fontAlgn="base" hangingPunct="0">
              <a:spcBef>
                <a:spcPct val="0"/>
              </a:spcBef>
              <a:spcAft>
                <a:spcPct val="0"/>
              </a:spcAft>
              <a:defRPr>
                <a:solidFill>
                  <a:schemeClr val="tx1"/>
                </a:solidFill>
                <a:latin typeface="Arial" charset="0"/>
                <a:ea typeface="新細明體" pitchFamily="18" charset="-120"/>
              </a:defRPr>
            </a:lvl7pPr>
            <a:lvl8pPr marL="3429000" indent="-228600" defTabSz="930275" eaLnBrk="0" fontAlgn="base" hangingPunct="0">
              <a:spcBef>
                <a:spcPct val="0"/>
              </a:spcBef>
              <a:spcAft>
                <a:spcPct val="0"/>
              </a:spcAft>
              <a:defRPr>
                <a:solidFill>
                  <a:schemeClr val="tx1"/>
                </a:solidFill>
                <a:latin typeface="Arial" charset="0"/>
                <a:ea typeface="新細明體" pitchFamily="18" charset="-120"/>
              </a:defRPr>
            </a:lvl8pPr>
            <a:lvl9pPr marL="3886200" indent="-228600" defTabSz="930275"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fld id="{EE7077E6-ACEA-433D-B47A-2FE9512F3808}" type="slidenum">
              <a:rPr lang="zh-TW" altLang="en-US">
                <a:latin typeface="Times New Roman" pitchFamily="18" charset="0"/>
              </a:rPr>
              <a:pPr eaLnBrk="1" hangingPunct="1"/>
              <a:t>106</a:t>
            </a:fld>
            <a:endParaRPr lang="en-US" altLang="zh-TW">
              <a:latin typeface="Times New Roman" pitchFamily="18" charset="0"/>
            </a:endParaRPr>
          </a:p>
        </p:txBody>
      </p:sp>
    </p:spTree>
    <p:extLst>
      <p:ext uri="{BB962C8B-B14F-4D97-AF65-F5344CB8AC3E}">
        <p14:creationId xmlns:p14="http://schemas.microsoft.com/office/powerpoint/2010/main" val="4093091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p:spPr>
        <p:txBody>
          <a:bodyPr/>
          <a:lstStyle/>
          <a:p>
            <a:r>
              <a:rPr lang="en-US" altLang="en-US"/>
              <a:t>After the correspondences of corner features are obtained we can use the horizontal shifts (called horizontal disparities of these 2-D features)  to find the 3D positions of the 3-D features (find the Z-value of each feature) using the triangulation method.</a:t>
            </a:r>
          </a:p>
        </p:txBody>
      </p:sp>
      <p:sp>
        <p:nvSpPr>
          <p:cNvPr id="101380" name="Slide Number Placeholder 3"/>
          <p:cNvSpPr>
            <a:spLocks noGrp="1"/>
          </p:cNvSpPr>
          <p:nvPr>
            <p:ph type="sldNum" sz="quarter" idx="5"/>
          </p:nvPr>
        </p:nvSpPr>
        <p:spPr>
          <a:noFill/>
        </p:spPr>
        <p:txBody>
          <a:bodyPr/>
          <a:lstStyle>
            <a:lvl1pPr defTabSz="930275" eaLnBrk="0" hangingPunct="0">
              <a:defRPr>
                <a:solidFill>
                  <a:schemeClr val="tx1"/>
                </a:solidFill>
                <a:latin typeface="Arial" charset="0"/>
                <a:ea typeface="新細明體" pitchFamily="18" charset="-120"/>
              </a:defRPr>
            </a:lvl1pPr>
            <a:lvl2pPr marL="742950" indent="-285750" defTabSz="930275" eaLnBrk="0" hangingPunct="0">
              <a:defRPr>
                <a:solidFill>
                  <a:schemeClr val="tx1"/>
                </a:solidFill>
                <a:latin typeface="Arial" charset="0"/>
                <a:ea typeface="新細明體" pitchFamily="18" charset="-120"/>
              </a:defRPr>
            </a:lvl2pPr>
            <a:lvl3pPr marL="1143000" indent="-228600" defTabSz="930275" eaLnBrk="0" hangingPunct="0">
              <a:defRPr>
                <a:solidFill>
                  <a:schemeClr val="tx1"/>
                </a:solidFill>
                <a:latin typeface="Arial" charset="0"/>
                <a:ea typeface="新細明體" pitchFamily="18" charset="-120"/>
              </a:defRPr>
            </a:lvl3pPr>
            <a:lvl4pPr marL="1600200" indent="-228600" defTabSz="930275" eaLnBrk="0" hangingPunct="0">
              <a:defRPr>
                <a:solidFill>
                  <a:schemeClr val="tx1"/>
                </a:solidFill>
                <a:latin typeface="Arial" charset="0"/>
                <a:ea typeface="新細明體" pitchFamily="18" charset="-120"/>
              </a:defRPr>
            </a:lvl4pPr>
            <a:lvl5pPr marL="2057400" indent="-228600" defTabSz="930275" eaLnBrk="0" hangingPunct="0">
              <a:defRPr>
                <a:solidFill>
                  <a:schemeClr val="tx1"/>
                </a:solidFill>
                <a:latin typeface="Arial" charset="0"/>
                <a:ea typeface="新細明體" pitchFamily="18" charset="-120"/>
              </a:defRPr>
            </a:lvl5pPr>
            <a:lvl6pPr marL="2514600" indent="-228600" defTabSz="930275" eaLnBrk="0" fontAlgn="base" hangingPunct="0">
              <a:spcBef>
                <a:spcPct val="0"/>
              </a:spcBef>
              <a:spcAft>
                <a:spcPct val="0"/>
              </a:spcAft>
              <a:defRPr>
                <a:solidFill>
                  <a:schemeClr val="tx1"/>
                </a:solidFill>
                <a:latin typeface="Arial" charset="0"/>
                <a:ea typeface="新細明體" pitchFamily="18" charset="-120"/>
              </a:defRPr>
            </a:lvl6pPr>
            <a:lvl7pPr marL="2971800" indent="-228600" defTabSz="930275" eaLnBrk="0" fontAlgn="base" hangingPunct="0">
              <a:spcBef>
                <a:spcPct val="0"/>
              </a:spcBef>
              <a:spcAft>
                <a:spcPct val="0"/>
              </a:spcAft>
              <a:defRPr>
                <a:solidFill>
                  <a:schemeClr val="tx1"/>
                </a:solidFill>
                <a:latin typeface="Arial" charset="0"/>
                <a:ea typeface="新細明體" pitchFamily="18" charset="-120"/>
              </a:defRPr>
            </a:lvl7pPr>
            <a:lvl8pPr marL="3429000" indent="-228600" defTabSz="930275" eaLnBrk="0" fontAlgn="base" hangingPunct="0">
              <a:spcBef>
                <a:spcPct val="0"/>
              </a:spcBef>
              <a:spcAft>
                <a:spcPct val="0"/>
              </a:spcAft>
              <a:defRPr>
                <a:solidFill>
                  <a:schemeClr val="tx1"/>
                </a:solidFill>
                <a:latin typeface="Arial" charset="0"/>
                <a:ea typeface="新細明體" pitchFamily="18" charset="-120"/>
              </a:defRPr>
            </a:lvl8pPr>
            <a:lvl9pPr marL="3886200" indent="-228600" defTabSz="930275"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fld id="{CF03408E-3F27-4A4F-A1B1-097EC7D97C8F}" type="slidenum">
              <a:rPr lang="zh-TW" altLang="en-US">
                <a:latin typeface="Times New Roman" pitchFamily="18" charset="0"/>
              </a:rPr>
              <a:pPr eaLnBrk="1" hangingPunct="1"/>
              <a:t>108</a:t>
            </a:fld>
            <a:endParaRPr lang="en-US" altLang="zh-TW">
              <a:latin typeface="Times New Roman" pitchFamily="18" charset="0"/>
            </a:endParaRPr>
          </a:p>
        </p:txBody>
      </p:sp>
    </p:spTree>
    <p:extLst>
      <p:ext uri="{BB962C8B-B14F-4D97-AF65-F5344CB8AC3E}">
        <p14:creationId xmlns:p14="http://schemas.microsoft.com/office/powerpoint/2010/main" val="1721819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p:spPr>
        <p:txBody>
          <a:bodyPr/>
          <a:lstStyle/>
          <a:p>
            <a:r>
              <a:rPr lang="en-US" altLang="en-US"/>
              <a:t>There are many useful parameters that you need to know.</a:t>
            </a:r>
          </a:p>
          <a:p>
            <a:r>
              <a:rPr lang="en-US" altLang="en-US"/>
              <a:t>The most important parameters are: </a:t>
            </a:r>
          </a:p>
          <a:p>
            <a:pPr>
              <a:buFontTx/>
              <a:buChar char="•"/>
            </a:pPr>
            <a:r>
              <a:rPr lang="en-US" altLang="en-US"/>
              <a:t>Focal length</a:t>
            </a:r>
          </a:p>
          <a:p>
            <a:pPr>
              <a:buFontTx/>
              <a:buChar char="•"/>
            </a:pPr>
            <a:r>
              <a:rPr lang="en-US" altLang="en-US"/>
              <a:t>Camera center</a:t>
            </a:r>
          </a:p>
          <a:p>
            <a:r>
              <a:rPr lang="en-US" altLang="en-US"/>
              <a:t>Other useful parameters are:</a:t>
            </a:r>
          </a:p>
          <a:p>
            <a:pPr>
              <a:buFontTx/>
              <a:buChar char="•"/>
            </a:pPr>
            <a:r>
              <a:rPr lang="en-US" altLang="en-US"/>
              <a:t>Principal axis </a:t>
            </a:r>
          </a:p>
          <a:p>
            <a:pPr>
              <a:buFontTx/>
              <a:buChar char="•"/>
            </a:pPr>
            <a:r>
              <a:rPr lang="en-US" altLang="en-US"/>
              <a:t>Image center</a:t>
            </a:r>
          </a:p>
          <a:p>
            <a:pPr>
              <a:buFontTx/>
              <a:buChar char="•"/>
            </a:pPr>
            <a:endParaRPr lang="en-US" altLang="en-US"/>
          </a:p>
          <a:p>
            <a:endParaRPr lang="en-US" altLang="en-US"/>
          </a:p>
          <a:p>
            <a:endParaRPr lang="en-US" altLang="en-US"/>
          </a:p>
          <a:p>
            <a:endParaRPr lang="en-US" altLang="en-US"/>
          </a:p>
          <a:p>
            <a:endParaRPr lang="en-US" altLang="en-US"/>
          </a:p>
          <a:p>
            <a:endParaRPr lang="en-US" altLang="en-US"/>
          </a:p>
          <a:p>
            <a:endParaRPr lang="en-US" altLang="en-US"/>
          </a:p>
        </p:txBody>
      </p:sp>
      <p:sp>
        <p:nvSpPr>
          <p:cNvPr id="83972"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50A26C6E-62B8-431F-8422-E03FF9F94E21}" type="slidenum">
              <a:rPr lang="en-US" altLang="en-US" smtClean="0">
                <a:latin typeface="Arial" charset="0"/>
              </a:rPr>
              <a:pPr/>
              <a:t>127</a:t>
            </a:fld>
            <a:endParaRPr lang="en-US" altLang="en-US">
              <a:latin typeface="Arial" charset="0"/>
            </a:endParaRPr>
          </a:p>
        </p:txBody>
      </p:sp>
    </p:spTree>
    <p:extLst>
      <p:ext uri="{BB962C8B-B14F-4D97-AF65-F5344CB8AC3E}">
        <p14:creationId xmlns:p14="http://schemas.microsoft.com/office/powerpoint/2010/main" val="2489201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endParaRPr lang="en-US" altLang="en-US"/>
          </a:p>
          <a:p>
            <a:endParaRPr lang="en-US" altLang="en-US"/>
          </a:p>
        </p:txBody>
      </p:sp>
      <p:sp>
        <p:nvSpPr>
          <p:cNvPr id="84996"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1B70F74B-4739-44ED-9018-0F0C4AC4C241}" type="slidenum">
              <a:rPr lang="en-US" altLang="en-US" smtClean="0">
                <a:latin typeface="Arial" charset="0"/>
              </a:rPr>
              <a:pPr/>
              <a:t>128</a:t>
            </a:fld>
            <a:endParaRPr lang="en-US" altLang="en-US">
              <a:latin typeface="Arial" charset="0"/>
            </a:endParaRPr>
          </a:p>
        </p:txBody>
      </p:sp>
    </p:spTree>
    <p:extLst>
      <p:ext uri="{BB962C8B-B14F-4D97-AF65-F5344CB8AC3E}">
        <p14:creationId xmlns:p14="http://schemas.microsoft.com/office/powerpoint/2010/main" val="131997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p:spPr>
        <p:txBody>
          <a:bodyPr/>
          <a:lstStyle/>
          <a:p>
            <a:r>
              <a:rPr lang="en-US" dirty="0">
                <a:effectLst/>
              </a:rPr>
              <a:t>\</a:t>
            </a:r>
            <a:r>
              <a:rPr lang="en-US" dirty="0" err="1">
                <a:effectLst/>
              </a:rPr>
              <a:t>documentclass</a:t>
            </a:r>
            <a:r>
              <a:rPr lang="en-US" dirty="0">
                <a:effectLst/>
              </a:rPr>
              <a:t>{article} %for testing formulas ppt cam, </a:t>
            </a:r>
          </a:p>
          <a:p>
            <a:r>
              <a:rPr lang="en-US" dirty="0">
                <a:effectLst/>
              </a:rPr>
              <a:t>\</a:t>
            </a:r>
            <a:r>
              <a:rPr lang="en-US" dirty="0" err="1">
                <a:effectLst/>
              </a:rPr>
              <a:t>usepackage</a:t>
            </a:r>
            <a:r>
              <a:rPr lang="en-US" dirty="0">
                <a:effectLst/>
              </a:rPr>
              <a:t>{</a:t>
            </a:r>
            <a:r>
              <a:rPr lang="en-US" dirty="0" err="1">
                <a:effectLst/>
              </a:rPr>
              <a:t>amsmath</a:t>
            </a:r>
            <a:r>
              <a:rPr lang="en-US" dirty="0">
                <a:effectLst/>
              </a:rPr>
              <a:t>}</a:t>
            </a:r>
          </a:p>
          <a:p>
            <a:r>
              <a:rPr lang="en-US" dirty="0">
                <a:effectLst/>
              </a:rPr>
              <a:t>\begin{document}</a:t>
            </a:r>
          </a:p>
          <a:p>
            <a:r>
              <a:rPr lang="en-US" dirty="0">
                <a:effectLst/>
              </a:rPr>
              <a:t>%%%######  slide 7 ################</a:t>
            </a:r>
          </a:p>
          <a:p>
            <a:r>
              <a:rPr lang="en-US" dirty="0">
                <a:effectLst/>
              </a:rPr>
              <a:t>\begin{</a:t>
            </a:r>
            <a:r>
              <a:rPr lang="en-US" dirty="0" err="1">
                <a:effectLst/>
              </a:rPr>
              <a:t>flalign</a:t>
            </a:r>
            <a:r>
              <a:rPr lang="en-US" dirty="0">
                <a:effectLst/>
              </a:rPr>
              <a:t>}</a:t>
            </a:r>
          </a:p>
          <a:p>
            <a:r>
              <a:rPr lang="en-US" dirty="0">
                <a:effectLst/>
              </a:rPr>
              <a:t>\begin{aligned}</a:t>
            </a:r>
          </a:p>
          <a:p>
            <a:r>
              <a:rPr lang="en-US" dirty="0">
                <a:effectLst/>
              </a:rPr>
              <a:t>R_{cam} = </a:t>
            </a:r>
            <a:r>
              <a:rPr lang="en-US" dirty="0" err="1">
                <a:effectLst/>
              </a:rPr>
              <a:t>R_c</a:t>
            </a:r>
            <a:r>
              <a:rPr lang="en-US" dirty="0">
                <a:effectLst/>
              </a:rPr>
              <a:t>^{-1}, T_{cam} </a:t>
            </a:r>
          </a:p>
          <a:p>
            <a:r>
              <a:rPr lang="en-US" dirty="0">
                <a:effectLst/>
              </a:rPr>
              <a:t>\end{aligned}</a:t>
            </a:r>
          </a:p>
          <a:p>
            <a:r>
              <a:rPr lang="en-US" dirty="0">
                <a:effectLst/>
              </a:rPr>
              <a:t>\end{</a:t>
            </a:r>
            <a:r>
              <a:rPr lang="en-US" dirty="0" err="1">
                <a:effectLst/>
              </a:rPr>
              <a:t>flalign</a:t>
            </a:r>
            <a:r>
              <a:rPr lang="en-US" dirty="0">
                <a:effectLst/>
              </a:rPr>
              <a:t>}</a:t>
            </a:r>
          </a:p>
          <a:p>
            <a:r>
              <a:rPr lang="en-US" dirty="0">
                <a:effectLst/>
              </a:rPr>
              <a:t>\end{document}</a:t>
            </a:r>
            <a:endParaRPr lang="en-US" altLang="en-US" dirty="0"/>
          </a:p>
        </p:txBody>
      </p:sp>
      <p:sp>
        <p:nvSpPr>
          <p:cNvPr id="86020"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83133FD5-6287-4053-9493-F243DAF1A9BF}" type="slidenum">
              <a:rPr lang="en-US" altLang="en-US" smtClean="0">
                <a:latin typeface="Arial" charset="0"/>
              </a:rPr>
              <a:pPr/>
              <a:t>129</a:t>
            </a:fld>
            <a:endParaRPr lang="en-US" altLang="en-US">
              <a:latin typeface="Arial" charset="0"/>
            </a:endParaRPr>
          </a:p>
        </p:txBody>
      </p:sp>
    </p:spTree>
    <p:extLst>
      <p:ext uri="{BB962C8B-B14F-4D97-AF65-F5344CB8AC3E}">
        <p14:creationId xmlns:p14="http://schemas.microsoft.com/office/powerpoint/2010/main" val="4101095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p:spPr>
        <p:txBody>
          <a:bodyPr/>
          <a:lstStyle/>
          <a:p>
            <a:r>
              <a:rPr lang="en-US" altLang="en-US"/>
              <a:t>We have two coordinate systems, </a:t>
            </a:r>
          </a:p>
          <a:p>
            <a:r>
              <a:rPr lang="en-US" altLang="en-US"/>
              <a:t>(i) Camera coordinate system and (ii) world coordinate system.</a:t>
            </a:r>
          </a:p>
          <a:p>
            <a:r>
              <a:rPr lang="en-US" altLang="en-US"/>
              <a:t>The realtion between these two systems is Rc and Tc as shown </a:t>
            </a:r>
          </a:p>
        </p:txBody>
      </p:sp>
      <p:sp>
        <p:nvSpPr>
          <p:cNvPr id="87044"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FC58A8B7-B30F-4DF1-B8D5-80551F5C4985}" type="slidenum">
              <a:rPr lang="en-US" altLang="en-US" smtClean="0">
                <a:latin typeface="Arial" charset="0"/>
              </a:rPr>
              <a:pPr/>
              <a:t>130</a:t>
            </a:fld>
            <a:endParaRPr lang="en-US" altLang="en-US">
              <a:latin typeface="Arial" charset="0"/>
            </a:endParaRPr>
          </a:p>
        </p:txBody>
      </p:sp>
    </p:spTree>
    <p:extLst>
      <p:ext uri="{BB962C8B-B14F-4D97-AF65-F5344CB8AC3E}">
        <p14:creationId xmlns:p14="http://schemas.microsoft.com/office/powerpoint/2010/main" val="121747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p:spPr>
        <p:txBody>
          <a:bodyPr/>
          <a:lstStyle/>
          <a:p>
            <a:r>
              <a:rPr lang="en-US" altLang="en-US" dirty="0"/>
              <a:t>Step2 is about projection.</a:t>
            </a:r>
          </a:p>
        </p:txBody>
      </p:sp>
      <p:sp>
        <p:nvSpPr>
          <p:cNvPr id="90116"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406DC47C-E8EE-4326-8AD7-783050E102FF}" type="slidenum">
              <a:rPr lang="en-US" altLang="en-US" smtClean="0">
                <a:latin typeface="Arial" charset="0"/>
              </a:rPr>
              <a:pPr/>
              <a:t>7</a:t>
            </a:fld>
            <a:endParaRPr lang="en-US" altLang="en-US">
              <a:latin typeface="Arial" charset="0"/>
            </a:endParaRPr>
          </a:p>
        </p:txBody>
      </p:sp>
    </p:spTree>
    <p:extLst>
      <p:ext uri="{BB962C8B-B14F-4D97-AF65-F5344CB8AC3E}">
        <p14:creationId xmlns:p14="http://schemas.microsoft.com/office/powerpoint/2010/main" val="97783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endParaRPr lang="en-US" altLang="en-US"/>
          </a:p>
        </p:txBody>
      </p:sp>
      <p:sp>
        <p:nvSpPr>
          <p:cNvPr id="88068"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73E0CED6-0D76-4635-9E2D-AE3A8F13D4C0}" type="slidenum">
              <a:rPr lang="en-US" altLang="en-US" smtClean="0">
                <a:latin typeface="Arial" charset="0"/>
              </a:rPr>
              <a:pPr/>
              <a:t>131</a:t>
            </a:fld>
            <a:endParaRPr lang="en-US" altLang="en-US">
              <a:latin typeface="Arial" charset="0"/>
            </a:endParaRPr>
          </a:p>
        </p:txBody>
      </p:sp>
    </p:spTree>
    <p:extLst>
      <p:ext uri="{BB962C8B-B14F-4D97-AF65-F5344CB8AC3E}">
        <p14:creationId xmlns:p14="http://schemas.microsoft.com/office/powerpoint/2010/main" val="679407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p:spPr>
        <p:txBody>
          <a:bodyPr/>
          <a:lstStyle/>
          <a:p>
            <a:r>
              <a:rPr lang="en-US" altLang="en-US" dirty="0"/>
              <a:t>The world coordinate system is always the reference. The camera is first placed at the world center and then translated to Tc (Tc is actual a vector in the world coordinate system).</a:t>
            </a:r>
          </a:p>
          <a:p>
            <a:r>
              <a:rPr lang="en-US" altLang="en-US" dirty="0"/>
              <a:t>Then it is rotated using a transformation </a:t>
            </a:r>
            <a:r>
              <a:rPr lang="en-US" altLang="en-US" dirty="0" err="1"/>
              <a:t>Rc</a:t>
            </a:r>
            <a:r>
              <a:rPr lang="en-US" altLang="en-US" dirty="0"/>
              <a:t> which can rotate a vector in the world coordinate system to the camera coordinate system.</a:t>
            </a:r>
          </a:p>
          <a:p>
            <a:r>
              <a:rPr lang="en-US" altLang="en-US" dirty="0"/>
              <a:t>What we want to know is what is a point Pw (in the world coordinate system) should be described (as Pc) in the camera coordinate system.</a:t>
            </a:r>
          </a:p>
          <a:p>
            <a:r>
              <a:rPr lang="en-US" altLang="en-US" dirty="0"/>
              <a:t>The answer is  Pc=</a:t>
            </a:r>
            <a:r>
              <a:rPr lang="en-US" altLang="en-US" dirty="0" err="1"/>
              <a:t>Rc</a:t>
            </a:r>
            <a:r>
              <a:rPr lang="en-US" altLang="en-US" dirty="0"/>
              <a:t>(Pw-Tc), we are about to show it</a:t>
            </a:r>
          </a:p>
          <a:p>
            <a:endParaRPr lang="en-US" altLang="en-US" dirty="0"/>
          </a:p>
        </p:txBody>
      </p:sp>
      <p:sp>
        <p:nvSpPr>
          <p:cNvPr id="101380"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95064107-E236-4CFA-825D-A5D58AE89E7F}" type="slidenum">
              <a:rPr lang="en-US" altLang="en-US" smtClean="0">
                <a:latin typeface="Arial" charset="0"/>
              </a:rPr>
              <a:pPr/>
              <a:t>133</a:t>
            </a:fld>
            <a:endParaRPr lang="en-US" altLang="en-US">
              <a:latin typeface="Arial" charset="0"/>
            </a:endParaRPr>
          </a:p>
        </p:txBody>
      </p:sp>
    </p:spTree>
    <p:extLst>
      <p:ext uri="{BB962C8B-B14F-4D97-AF65-F5344CB8AC3E}">
        <p14:creationId xmlns:p14="http://schemas.microsoft.com/office/powerpoint/2010/main" val="3879625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p:spPr>
        <p:txBody>
          <a:bodyPr/>
          <a:lstStyle/>
          <a:p>
            <a:r>
              <a:rPr lang="en-US" altLang="en-US" dirty="0"/>
              <a:t>After studying the effect of pure camera rotation where Tc=0, we now study the problem when the camera has translation Tc.</a:t>
            </a:r>
          </a:p>
          <a:p>
            <a:r>
              <a:rPr lang="en-US" altLang="en-US" dirty="0"/>
              <a:t>From the diagram you should observe that , the vector from the camera (camera center) to the top of the Christmas tree is equal to Pw-Tc.</a:t>
            </a:r>
          </a:p>
          <a:p>
            <a:r>
              <a:rPr lang="en-US" altLang="en-US" dirty="0"/>
              <a:t>So now we have a vector (Pw-Tc, from the camera center to the Christmas tree top) in the world coordinates, </a:t>
            </a:r>
          </a:p>
          <a:p>
            <a:r>
              <a:rPr lang="en-US" altLang="en-US" dirty="0"/>
              <a:t>we want to know how the vector is described in the camera coordinate system, so </a:t>
            </a:r>
            <a:r>
              <a:rPr lang="en-US" altLang="en-US" dirty="0" err="1"/>
              <a:t>Rc</a:t>
            </a:r>
            <a:r>
              <a:rPr lang="en-US" altLang="en-US" dirty="0"/>
              <a:t> is no used.</a:t>
            </a:r>
          </a:p>
          <a:p>
            <a:r>
              <a:rPr lang="en-US" altLang="en-US" dirty="0"/>
              <a:t>We learned that a vector P in the world coordinates is described as Pc= </a:t>
            </a:r>
            <a:r>
              <a:rPr lang="en-US" altLang="en-US" dirty="0" err="1"/>
              <a:t>Rc</a:t>
            </a:r>
            <a:r>
              <a:rPr lang="en-US" altLang="en-US" dirty="0"/>
              <a:t>*P=Rx*Ry*</a:t>
            </a:r>
            <a:r>
              <a:rPr lang="en-US" altLang="en-US" dirty="0" err="1"/>
              <a:t>Rz</a:t>
            </a:r>
            <a:r>
              <a:rPr lang="en-US" altLang="en-US" dirty="0"/>
              <a:t>*P </a:t>
            </a:r>
          </a:p>
          <a:p>
            <a:r>
              <a:rPr lang="en-US" altLang="en-US" dirty="0"/>
              <a:t>if the coordinate system is rotated </a:t>
            </a:r>
            <a:r>
              <a:rPr lang="en-US" altLang="en-US" dirty="0" err="1"/>
              <a:t>Rz</a:t>
            </a:r>
            <a:r>
              <a:rPr lang="en-US" altLang="en-US" dirty="0"/>
              <a:t> in the z-axis, Ry in the y-axis and Rx-in the x-axis.</a:t>
            </a:r>
          </a:p>
          <a:p>
            <a:r>
              <a:rPr lang="en-US" altLang="en-US" dirty="0"/>
              <a:t>Hence the total transformation (combining translation and rotation) becomes Pc=</a:t>
            </a:r>
            <a:r>
              <a:rPr lang="en-US" altLang="en-US" dirty="0" err="1"/>
              <a:t>Rc</a:t>
            </a:r>
            <a:r>
              <a:rPr lang="en-US" altLang="en-US" dirty="0"/>
              <a:t>(Pw-Tc)</a:t>
            </a:r>
          </a:p>
          <a:p>
            <a:r>
              <a:rPr lang="en-US" altLang="en-US" dirty="0"/>
              <a:t>That means a point Pw in the world coordinates is the same point Pc in the camera coordinates if the camera is translated and rotated.</a:t>
            </a:r>
          </a:p>
          <a:p>
            <a:endParaRPr lang="en-US" altLang="en-US" dirty="0"/>
          </a:p>
          <a:p>
            <a:r>
              <a:rPr lang="en-US" altLang="en-US" dirty="0"/>
              <a:t>%%% </a:t>
            </a:r>
            <a:r>
              <a:rPr lang="en-US" altLang="en-US" dirty="0" err="1"/>
              <a:t>latext</a:t>
            </a:r>
            <a:r>
              <a:rPr lang="en-US" altLang="en-US" dirty="0"/>
              <a:t> formula</a:t>
            </a:r>
          </a:p>
          <a:p>
            <a:r>
              <a:rPr lang="en-US" dirty="0">
                <a:effectLst/>
              </a:rPr>
              <a:t>%%%% %%% p 45 %%%%%%%%%%</a:t>
            </a:r>
          </a:p>
          <a:p>
            <a:r>
              <a:rPr lang="en-US" dirty="0">
                <a:effectLst/>
              </a:rPr>
              <a:t>slide 45</a:t>
            </a:r>
          </a:p>
          <a:p>
            <a:r>
              <a:rPr lang="en-US" dirty="0">
                <a:effectLst/>
              </a:rPr>
              <a:t>\begin{</a:t>
            </a:r>
            <a:r>
              <a:rPr lang="en-US" dirty="0" err="1">
                <a:effectLst/>
              </a:rPr>
              <a:t>flalign</a:t>
            </a:r>
            <a:r>
              <a:rPr lang="en-US" dirty="0">
                <a:effectLst/>
              </a:rPr>
              <a:t>}</a:t>
            </a:r>
          </a:p>
          <a:p>
            <a:r>
              <a:rPr lang="en-US" dirty="0">
                <a:effectLst/>
              </a:rPr>
              <a:t>\begin{aligned}</a:t>
            </a:r>
          </a:p>
          <a:p>
            <a:r>
              <a:rPr lang="en-US" dirty="0">
                <a:effectLst/>
              </a:rPr>
              <a:t>%=================</a:t>
            </a:r>
          </a:p>
          <a:p>
            <a:r>
              <a:rPr lang="en-US" dirty="0">
                <a:effectLst/>
              </a:rPr>
              <a:t>%...... 1 ......................................</a:t>
            </a:r>
          </a:p>
          <a:p>
            <a:r>
              <a:rPr lang="en-US" dirty="0" err="1">
                <a:effectLst/>
              </a:rPr>
              <a:t>P_x</a:t>
            </a:r>
            <a:r>
              <a:rPr lang="en-US" dirty="0">
                <a:effectLst/>
              </a:rPr>
              <a:t>&amp;=</a:t>
            </a:r>
            <a:r>
              <a:rPr lang="en-US" dirty="0" err="1">
                <a:effectLst/>
              </a:rPr>
              <a:t>R_c</a:t>
            </a:r>
            <a:r>
              <a:rPr lang="en-US" dirty="0">
                <a:effectLst/>
              </a:rPr>
              <a:t>(</a:t>
            </a:r>
            <a:r>
              <a:rPr lang="en-US" dirty="0" err="1">
                <a:effectLst/>
              </a:rPr>
              <a:t>P_w-T_c</a:t>
            </a:r>
            <a:r>
              <a:rPr lang="en-US" dirty="0">
                <a:effectLst/>
              </a:rPr>
              <a:t>)\\</a:t>
            </a:r>
          </a:p>
          <a:p>
            <a:r>
              <a:rPr lang="en-US" dirty="0">
                <a:effectLst/>
              </a:rPr>
              <a:t>%...... 2 ......................................</a:t>
            </a:r>
          </a:p>
          <a:p>
            <a:r>
              <a:rPr lang="en-US" dirty="0">
                <a:effectLst/>
              </a:rPr>
              <a:t>\begin{</a:t>
            </a:r>
            <a:r>
              <a:rPr lang="en-US" dirty="0" err="1">
                <a:effectLst/>
              </a:rPr>
              <a:t>bmatrix</a:t>
            </a:r>
            <a:r>
              <a:rPr lang="en-US" dirty="0">
                <a:effectLst/>
              </a:rPr>
              <a:t>}</a:t>
            </a:r>
          </a:p>
          <a:p>
            <a:r>
              <a:rPr lang="en-US" dirty="0" err="1">
                <a:effectLst/>
              </a:rPr>
              <a:t>X_c</a:t>
            </a:r>
            <a:r>
              <a:rPr lang="en-US" dirty="0">
                <a:effectLst/>
              </a:rPr>
              <a:t>\\</a:t>
            </a:r>
          </a:p>
          <a:p>
            <a:r>
              <a:rPr lang="en-US" dirty="0" err="1">
                <a:effectLst/>
              </a:rPr>
              <a:t>Y_c</a:t>
            </a:r>
            <a:r>
              <a:rPr lang="en-US" dirty="0">
                <a:effectLst/>
              </a:rPr>
              <a:t>\\</a:t>
            </a:r>
          </a:p>
          <a:p>
            <a:r>
              <a:rPr lang="en-US" dirty="0" err="1">
                <a:effectLst/>
              </a:rPr>
              <a:t>Z_c</a:t>
            </a:r>
            <a:r>
              <a:rPr lang="en-US" dirty="0">
                <a:effectLst/>
              </a:rPr>
              <a:t>\\</a:t>
            </a:r>
          </a:p>
          <a:p>
            <a:r>
              <a:rPr lang="en-US" dirty="0">
                <a:effectLst/>
              </a:rPr>
              <a:t>1</a:t>
            </a:r>
          </a:p>
          <a:p>
            <a:r>
              <a:rPr lang="en-US" dirty="0">
                <a:effectLst/>
              </a:rPr>
              <a:t>\end{</a:t>
            </a:r>
            <a:r>
              <a:rPr lang="en-US" dirty="0" err="1">
                <a:effectLst/>
              </a:rPr>
              <a:t>bmatrix</a:t>
            </a:r>
            <a:r>
              <a:rPr lang="en-US" dirty="0">
                <a:effectLst/>
              </a:rPr>
              <a:t>}_{(4 \times 1)}&amp;=</a:t>
            </a:r>
          </a:p>
          <a:p>
            <a:r>
              <a:rPr lang="en-US" dirty="0">
                <a:effectLst/>
              </a:rPr>
              <a:t>\begin{</a:t>
            </a:r>
            <a:r>
              <a:rPr lang="en-US" dirty="0" err="1">
                <a:effectLst/>
              </a:rPr>
              <a:t>bmatrix</a:t>
            </a:r>
            <a:r>
              <a:rPr lang="en-US" dirty="0">
                <a:effectLst/>
              </a:rPr>
              <a:t>}</a:t>
            </a:r>
          </a:p>
          <a:p>
            <a:r>
              <a:rPr lang="en-US" dirty="0" err="1">
                <a:effectLst/>
              </a:rPr>
              <a:t>R_c</a:t>
            </a:r>
            <a:r>
              <a:rPr lang="en-US" dirty="0">
                <a:effectLst/>
              </a:rPr>
              <a:t> &amp;-</a:t>
            </a:r>
            <a:r>
              <a:rPr lang="en-US" dirty="0" err="1">
                <a:effectLst/>
              </a:rPr>
              <a:t>R_c</a:t>
            </a:r>
            <a:r>
              <a:rPr lang="en-US" dirty="0">
                <a:effectLst/>
              </a:rPr>
              <a:t>*</a:t>
            </a:r>
            <a:r>
              <a:rPr lang="en-US" dirty="0" err="1">
                <a:effectLst/>
              </a:rPr>
              <a:t>T_c</a:t>
            </a:r>
            <a:r>
              <a:rPr lang="en-US" dirty="0">
                <a:effectLst/>
              </a:rPr>
              <a:t>\\</a:t>
            </a:r>
          </a:p>
          <a:p>
            <a:r>
              <a:rPr lang="en-US" dirty="0">
                <a:effectLst/>
              </a:rPr>
              <a:t>0 &amp;1</a:t>
            </a:r>
          </a:p>
          <a:p>
            <a:r>
              <a:rPr lang="en-US" dirty="0">
                <a:effectLst/>
              </a:rPr>
              <a:t>\end{</a:t>
            </a:r>
            <a:r>
              <a:rPr lang="en-US" dirty="0" err="1">
                <a:effectLst/>
              </a:rPr>
              <a:t>bmatrix</a:t>
            </a:r>
            <a:r>
              <a:rPr lang="en-US" dirty="0">
                <a:effectLst/>
              </a:rPr>
              <a:t>}_{(4 \times 4)}</a:t>
            </a:r>
          </a:p>
          <a:p>
            <a:r>
              <a:rPr lang="en-US" dirty="0">
                <a:effectLst/>
              </a:rPr>
              <a:t>\begin{</a:t>
            </a:r>
            <a:r>
              <a:rPr lang="en-US" dirty="0" err="1">
                <a:effectLst/>
              </a:rPr>
              <a:t>bmatrix</a:t>
            </a:r>
            <a:r>
              <a:rPr lang="en-US" dirty="0">
                <a:effectLst/>
              </a:rPr>
              <a:t>}</a:t>
            </a:r>
          </a:p>
          <a:p>
            <a:r>
              <a:rPr lang="en-US" dirty="0" err="1">
                <a:effectLst/>
              </a:rPr>
              <a:t>X_w</a:t>
            </a:r>
            <a:r>
              <a:rPr lang="en-US" dirty="0">
                <a:effectLst/>
              </a:rPr>
              <a:t>\\</a:t>
            </a:r>
          </a:p>
          <a:p>
            <a:r>
              <a:rPr lang="en-US" dirty="0" err="1">
                <a:effectLst/>
              </a:rPr>
              <a:t>Y_w</a:t>
            </a:r>
            <a:r>
              <a:rPr lang="en-US" dirty="0">
                <a:effectLst/>
              </a:rPr>
              <a:t>\\</a:t>
            </a:r>
          </a:p>
          <a:p>
            <a:r>
              <a:rPr lang="en-US" dirty="0" err="1">
                <a:effectLst/>
              </a:rPr>
              <a:t>Z_w</a:t>
            </a:r>
            <a:r>
              <a:rPr lang="en-US" dirty="0">
                <a:effectLst/>
              </a:rPr>
              <a:t>\\</a:t>
            </a:r>
          </a:p>
          <a:p>
            <a:r>
              <a:rPr lang="en-US" dirty="0">
                <a:effectLst/>
              </a:rPr>
              <a:t>1</a:t>
            </a:r>
          </a:p>
          <a:p>
            <a:r>
              <a:rPr lang="en-US" dirty="0">
                <a:effectLst/>
              </a:rPr>
              <a:t>\end{</a:t>
            </a:r>
            <a:r>
              <a:rPr lang="en-US" dirty="0" err="1">
                <a:effectLst/>
              </a:rPr>
              <a:t>bmatrix</a:t>
            </a:r>
            <a:r>
              <a:rPr lang="en-US" dirty="0">
                <a:effectLst/>
              </a:rPr>
              <a:t>}_{(4 \times 1)}\\</a:t>
            </a:r>
          </a:p>
          <a:p>
            <a:r>
              <a:rPr lang="en-US" dirty="0">
                <a:effectLst/>
              </a:rPr>
              <a:t>%...... 3 ......................................</a:t>
            </a:r>
          </a:p>
          <a:p>
            <a:r>
              <a:rPr lang="en-US" dirty="0">
                <a:effectLst/>
              </a:rPr>
              <a:t>\begin{</a:t>
            </a:r>
            <a:r>
              <a:rPr lang="en-US" dirty="0" err="1">
                <a:effectLst/>
              </a:rPr>
              <a:t>bmatrix</a:t>
            </a:r>
            <a:r>
              <a:rPr lang="en-US" dirty="0">
                <a:effectLst/>
              </a:rPr>
              <a:t>}</a:t>
            </a:r>
          </a:p>
          <a:p>
            <a:r>
              <a:rPr lang="en-US" dirty="0" err="1">
                <a:effectLst/>
              </a:rPr>
              <a:t>X_c</a:t>
            </a:r>
            <a:r>
              <a:rPr lang="en-US" dirty="0">
                <a:effectLst/>
              </a:rPr>
              <a:t>\\</a:t>
            </a:r>
          </a:p>
          <a:p>
            <a:r>
              <a:rPr lang="en-US" dirty="0" err="1">
                <a:effectLst/>
              </a:rPr>
              <a:t>Y_c</a:t>
            </a:r>
            <a:r>
              <a:rPr lang="en-US" dirty="0">
                <a:effectLst/>
              </a:rPr>
              <a:t>\\</a:t>
            </a:r>
          </a:p>
          <a:p>
            <a:r>
              <a:rPr lang="en-US" dirty="0" err="1">
                <a:effectLst/>
              </a:rPr>
              <a:t>Z_c</a:t>
            </a:r>
            <a:endParaRPr lang="en-US" dirty="0">
              <a:effectLst/>
            </a:endParaRPr>
          </a:p>
          <a:p>
            <a:r>
              <a:rPr lang="en-US" dirty="0">
                <a:effectLst/>
              </a:rPr>
              <a:t>\end{</a:t>
            </a:r>
            <a:r>
              <a:rPr lang="en-US" dirty="0" err="1">
                <a:effectLst/>
              </a:rPr>
              <a:t>bmatrix</a:t>
            </a:r>
            <a:r>
              <a:rPr lang="en-US" dirty="0">
                <a:effectLst/>
              </a:rPr>
              <a:t>}_{(3 \times 1)}&amp;=R_{c(3 \times 3)}</a:t>
            </a:r>
          </a:p>
          <a:p>
            <a:r>
              <a:rPr lang="en-US" dirty="0">
                <a:effectLst/>
              </a:rPr>
              <a:t>[I_3 | -</a:t>
            </a:r>
            <a:r>
              <a:rPr lang="en-US" dirty="0" err="1">
                <a:effectLst/>
              </a:rPr>
              <a:t>T_c</a:t>
            </a:r>
            <a:r>
              <a:rPr lang="en-US" dirty="0">
                <a:effectLst/>
              </a:rPr>
              <a:t>]_{(3 \times 4)}</a:t>
            </a:r>
          </a:p>
          <a:p>
            <a:r>
              <a:rPr lang="en-US" dirty="0">
                <a:effectLst/>
              </a:rPr>
              <a:t>\begin{</a:t>
            </a:r>
            <a:r>
              <a:rPr lang="en-US" dirty="0" err="1">
                <a:effectLst/>
              </a:rPr>
              <a:t>bmatrix</a:t>
            </a:r>
            <a:r>
              <a:rPr lang="en-US" dirty="0">
                <a:effectLst/>
              </a:rPr>
              <a:t>}</a:t>
            </a:r>
          </a:p>
          <a:p>
            <a:r>
              <a:rPr lang="en-US" dirty="0" err="1">
                <a:effectLst/>
              </a:rPr>
              <a:t>X_w</a:t>
            </a:r>
            <a:r>
              <a:rPr lang="en-US" dirty="0">
                <a:effectLst/>
              </a:rPr>
              <a:t>\\</a:t>
            </a:r>
          </a:p>
          <a:p>
            <a:r>
              <a:rPr lang="en-US" dirty="0" err="1">
                <a:effectLst/>
              </a:rPr>
              <a:t>Y_w</a:t>
            </a:r>
            <a:r>
              <a:rPr lang="en-US" dirty="0">
                <a:effectLst/>
              </a:rPr>
              <a:t>\\</a:t>
            </a:r>
          </a:p>
          <a:p>
            <a:r>
              <a:rPr lang="en-US" dirty="0" err="1">
                <a:effectLst/>
              </a:rPr>
              <a:t>Z_w</a:t>
            </a:r>
            <a:r>
              <a:rPr lang="en-US" dirty="0">
                <a:effectLst/>
              </a:rPr>
              <a:t>\\</a:t>
            </a:r>
          </a:p>
          <a:p>
            <a:r>
              <a:rPr lang="en-US" dirty="0">
                <a:effectLst/>
              </a:rPr>
              <a:t>1</a:t>
            </a:r>
          </a:p>
          <a:p>
            <a:r>
              <a:rPr lang="en-US" dirty="0">
                <a:effectLst/>
              </a:rPr>
              <a:t>\end{</a:t>
            </a:r>
            <a:r>
              <a:rPr lang="en-US" dirty="0" err="1">
                <a:effectLst/>
              </a:rPr>
              <a:t>bmatrix</a:t>
            </a:r>
            <a:r>
              <a:rPr lang="en-US" dirty="0">
                <a:effectLst/>
              </a:rPr>
              <a:t>}_{(4 \times 1)}=</a:t>
            </a:r>
          </a:p>
          <a:p>
            <a:r>
              <a:rPr lang="en-US" dirty="0">
                <a:effectLst/>
              </a:rPr>
              <a:t>M_{</a:t>
            </a:r>
            <a:r>
              <a:rPr lang="en-US" dirty="0" err="1">
                <a:effectLst/>
              </a:rPr>
              <a:t>ext</a:t>
            </a:r>
            <a:r>
              <a:rPr lang="en-US" dirty="0">
                <a:effectLst/>
              </a:rPr>
              <a:t>(3x4))}\begin{</a:t>
            </a:r>
            <a:r>
              <a:rPr lang="en-US" dirty="0" err="1">
                <a:effectLst/>
              </a:rPr>
              <a:t>bmatrix</a:t>
            </a:r>
            <a:r>
              <a:rPr lang="en-US" dirty="0">
                <a:effectLst/>
              </a:rPr>
              <a:t>}</a:t>
            </a:r>
          </a:p>
          <a:p>
            <a:r>
              <a:rPr lang="en-US" dirty="0" err="1">
                <a:effectLst/>
              </a:rPr>
              <a:t>X_w</a:t>
            </a:r>
            <a:r>
              <a:rPr lang="en-US" dirty="0">
                <a:effectLst/>
              </a:rPr>
              <a:t>\\</a:t>
            </a:r>
          </a:p>
          <a:p>
            <a:r>
              <a:rPr lang="en-US" dirty="0" err="1">
                <a:effectLst/>
              </a:rPr>
              <a:t>Y_w</a:t>
            </a:r>
            <a:r>
              <a:rPr lang="en-US" dirty="0">
                <a:effectLst/>
              </a:rPr>
              <a:t>\\</a:t>
            </a:r>
          </a:p>
          <a:p>
            <a:r>
              <a:rPr lang="en-US" dirty="0" err="1">
                <a:effectLst/>
              </a:rPr>
              <a:t>Z_w</a:t>
            </a:r>
            <a:r>
              <a:rPr lang="en-US" dirty="0">
                <a:effectLst/>
              </a:rPr>
              <a:t>\\</a:t>
            </a:r>
          </a:p>
          <a:p>
            <a:r>
              <a:rPr lang="en-US" dirty="0">
                <a:effectLst/>
              </a:rPr>
              <a:t>1</a:t>
            </a:r>
          </a:p>
          <a:p>
            <a:r>
              <a:rPr lang="en-US" dirty="0">
                <a:effectLst/>
              </a:rPr>
              <a:t>\end{</a:t>
            </a:r>
            <a:r>
              <a:rPr lang="en-US" dirty="0" err="1">
                <a:effectLst/>
              </a:rPr>
              <a:t>bmatrix</a:t>
            </a:r>
            <a:r>
              <a:rPr lang="en-US" dirty="0">
                <a:effectLst/>
              </a:rPr>
              <a:t>}_{(4 \times 1)}</a:t>
            </a:r>
          </a:p>
          <a:p>
            <a:r>
              <a:rPr lang="en-US" dirty="0">
                <a:effectLst/>
              </a:rPr>
              <a:t>%=================</a:t>
            </a:r>
          </a:p>
          <a:p>
            <a:r>
              <a:rPr lang="en-US" dirty="0">
                <a:effectLst/>
              </a:rPr>
              <a:t>\end{aligned}</a:t>
            </a:r>
          </a:p>
          <a:p>
            <a:r>
              <a:rPr lang="en-US" dirty="0">
                <a:effectLst/>
              </a:rPr>
              <a:t>\end{</a:t>
            </a:r>
            <a:r>
              <a:rPr lang="en-US" dirty="0" err="1">
                <a:effectLst/>
              </a:rPr>
              <a:t>flalign</a:t>
            </a:r>
            <a:r>
              <a:rPr lang="en-US" dirty="0">
                <a:effectLst/>
              </a:rPr>
              <a:t>}</a:t>
            </a:r>
            <a:endParaRPr lang="en-US" altLang="en-US" dirty="0"/>
          </a:p>
          <a:p>
            <a:endParaRPr lang="en-US" altLang="en-US" dirty="0"/>
          </a:p>
        </p:txBody>
      </p:sp>
      <p:sp>
        <p:nvSpPr>
          <p:cNvPr id="107524"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EAF15EB5-5890-46BF-8F86-B95A36A6F8E1}" type="slidenum">
              <a:rPr lang="en-US" altLang="en-US" smtClean="0">
                <a:latin typeface="Arial" charset="0"/>
              </a:rPr>
              <a:pPr/>
              <a:t>135</a:t>
            </a:fld>
            <a:endParaRPr lang="en-US" altLang="en-US">
              <a:latin typeface="Arial" charset="0"/>
            </a:endParaRPr>
          </a:p>
        </p:txBody>
      </p:sp>
    </p:spTree>
    <p:extLst>
      <p:ext uri="{BB962C8B-B14F-4D97-AF65-F5344CB8AC3E}">
        <p14:creationId xmlns:p14="http://schemas.microsoft.com/office/powerpoint/2010/main" val="3436836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p:spPr>
        <p:txBody>
          <a:bodyPr/>
          <a:lstStyle/>
          <a:p>
            <a:r>
              <a:rPr lang="en-US" altLang="en-US" dirty="0"/>
              <a:t>Of course we can measure everything in meters, but it would be easier if we measure them in picture elements  (pixels), because pictures are turned into pixels in picture files.</a:t>
            </a:r>
          </a:p>
          <a:p>
            <a:r>
              <a:rPr lang="en-US" altLang="en-US" dirty="0"/>
              <a:t>I.e. a jpg file is 1024x768 , meaning 1024 pixels horizontally and 768 pixels vertically.</a:t>
            </a:r>
          </a:p>
          <a:p>
            <a:r>
              <a:rPr lang="en-US" altLang="en-US" dirty="0"/>
              <a:t>Each pixel is a point on the image CCD sensor, it responses to the light received at that picture element pixel  position.</a:t>
            </a:r>
          </a:p>
        </p:txBody>
      </p:sp>
      <p:sp>
        <p:nvSpPr>
          <p:cNvPr id="91140"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99B70E37-12C2-4A41-94C1-6CEAED179F62}" type="slidenum">
              <a:rPr lang="en-US" altLang="en-US" smtClean="0">
                <a:latin typeface="Arial" charset="0"/>
              </a:rPr>
              <a:pPr/>
              <a:t>10</a:t>
            </a:fld>
            <a:endParaRPr lang="en-US" altLang="en-US">
              <a:latin typeface="Arial" charset="0"/>
            </a:endParaRPr>
          </a:p>
        </p:txBody>
      </p:sp>
    </p:spTree>
    <p:extLst>
      <p:ext uri="{BB962C8B-B14F-4D97-AF65-F5344CB8AC3E}">
        <p14:creationId xmlns:p14="http://schemas.microsoft.com/office/powerpoint/2010/main" val="3909807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r>
              <a:rPr lang="en-US" altLang="en-US"/>
              <a:t>You can check with www.ovt.com</a:t>
            </a:r>
          </a:p>
          <a:p>
            <a:r>
              <a:rPr lang="en-US" altLang="en-US"/>
              <a:t>To see the specifications of various cameras.</a:t>
            </a:r>
          </a:p>
        </p:txBody>
      </p:sp>
      <p:sp>
        <p:nvSpPr>
          <p:cNvPr id="92164"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17F21D24-5717-4B78-99C4-CC6D4701B73D}" type="slidenum">
              <a:rPr lang="en-US" altLang="en-US" smtClean="0">
                <a:latin typeface="Arial" charset="0"/>
              </a:rPr>
              <a:pPr/>
              <a:t>11</a:t>
            </a:fld>
            <a:endParaRPr lang="en-US" altLang="en-US">
              <a:latin typeface="Arial" charset="0"/>
            </a:endParaRPr>
          </a:p>
        </p:txBody>
      </p:sp>
    </p:spTree>
    <p:extLst>
      <p:ext uri="{BB962C8B-B14F-4D97-AF65-F5344CB8AC3E}">
        <p14:creationId xmlns:p14="http://schemas.microsoft.com/office/powerpoint/2010/main" val="4207291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p:spPr>
        <p:txBody>
          <a:bodyPr/>
          <a:lstStyle/>
          <a:p>
            <a:r>
              <a:rPr lang="en-US" altLang="en-US" dirty="0"/>
              <a:t>The image center is at the mid-point of the CCD, so if the CCD is 1024x768, image center is (1024/2,768/2)=(512,384)</a:t>
            </a:r>
          </a:p>
          <a:p>
            <a:r>
              <a:rPr lang="en-US" altLang="en-US" dirty="0"/>
              <a:t>But it is not always true because, placing the center of the CCD at the center of the projected image precisely is difficult if the cameras are mass produced. We will deal with this problem later in this chapter.</a:t>
            </a:r>
          </a:p>
        </p:txBody>
      </p:sp>
      <p:sp>
        <p:nvSpPr>
          <p:cNvPr id="93188" name="Slide Number Placeholder 3"/>
          <p:cNvSpPr>
            <a:spLocks noGrp="1"/>
          </p:cNvSpPr>
          <p:nvPr>
            <p:ph type="sldNum" sz="quarter" idx="5"/>
          </p:nvPr>
        </p:nvSpPr>
        <p:spPr>
          <a:noFill/>
        </p:spPr>
        <p:txBody>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fld id="{00569B80-064C-4065-9C9B-86180BF993DE}" type="slidenum">
              <a:rPr lang="en-US" altLang="en-US" smtClean="0">
                <a:latin typeface="Arial" charset="0"/>
              </a:rPr>
              <a:pPr/>
              <a:t>13</a:t>
            </a:fld>
            <a:endParaRPr lang="en-US" altLang="en-US">
              <a:latin typeface="Arial" charset="0"/>
            </a:endParaRPr>
          </a:p>
        </p:txBody>
      </p:sp>
    </p:spTree>
    <p:extLst>
      <p:ext uri="{BB962C8B-B14F-4D97-AF65-F5344CB8AC3E}">
        <p14:creationId xmlns:p14="http://schemas.microsoft.com/office/powerpoint/2010/main" val="4170432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1344613"/>
            <a:ext cx="4838700" cy="3630612"/>
          </a:xfrm>
          <a:prstGeom prst="rect">
            <a:avLst/>
          </a:prstGeom>
          <a:noFill/>
          <a:ln w="12700">
            <a:solidFill>
              <a:prstClr val="black"/>
            </a:solidFill>
          </a:ln>
        </p:spPr>
      </p:sp>
      <p:sp>
        <p:nvSpPr>
          <p:cNvPr id="3" name="Notes Placeholder 2"/>
          <p:cNvSpPr>
            <a:spLocks noGrp="1"/>
          </p:cNvSpPr>
          <p:nvPr>
            <p:ph type="body" idx="1"/>
          </p:nvPr>
        </p:nvSpPr>
        <p:spPr>
          <a:xfrm>
            <a:off x="670958" y="5176950"/>
            <a:ext cx="5372358" cy="4233962"/>
          </a:xfrm>
          <a:prstGeom prst="rect">
            <a:avLst/>
          </a:prstGeom>
        </p:spPr>
        <p:txBody>
          <a:bodyPr/>
          <a:lstStyle/>
          <a:p>
            <a:endParaRPr lang="en-US"/>
          </a:p>
        </p:txBody>
      </p:sp>
    </p:spTree>
    <p:extLst>
      <p:ext uri="{BB962C8B-B14F-4D97-AF65-F5344CB8AC3E}">
        <p14:creationId xmlns:p14="http://schemas.microsoft.com/office/powerpoint/2010/main" val="3694863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1344613"/>
            <a:ext cx="4838700" cy="3630612"/>
          </a:xfrm>
          <a:prstGeom prst="rect">
            <a:avLst/>
          </a:prstGeom>
          <a:noFill/>
          <a:ln w="12700">
            <a:solidFill>
              <a:prstClr val="black"/>
            </a:solidFill>
          </a:ln>
        </p:spPr>
      </p:sp>
      <p:sp>
        <p:nvSpPr>
          <p:cNvPr id="3" name="Notes Placeholder 2"/>
          <p:cNvSpPr>
            <a:spLocks noGrp="1"/>
          </p:cNvSpPr>
          <p:nvPr>
            <p:ph type="body" idx="1"/>
          </p:nvPr>
        </p:nvSpPr>
        <p:spPr>
          <a:xfrm>
            <a:off x="670958" y="5176950"/>
            <a:ext cx="5372358" cy="4233962"/>
          </a:xfrm>
          <a:prstGeom prst="rect">
            <a:avLst/>
          </a:prstGeom>
        </p:spPr>
        <p:txBody>
          <a:bodyPr/>
          <a:lstStyle/>
          <a:p>
            <a:r>
              <a:rPr lang="en-US" dirty="0">
                <a:effectLst/>
              </a:rPr>
              <a:t>\begin{document}</a:t>
            </a:r>
          </a:p>
          <a:p>
            <a:r>
              <a:rPr lang="en-US" dirty="0">
                <a:effectLst/>
              </a:rPr>
              <a:t>edge, Slide 8\\</a:t>
            </a:r>
          </a:p>
          <a:p>
            <a:r>
              <a:rPr lang="en-US" dirty="0">
                <a:effectLst/>
              </a:rPr>
              <a:t>\begin{</a:t>
            </a:r>
            <a:r>
              <a:rPr lang="en-US" dirty="0" err="1">
                <a:effectLst/>
              </a:rPr>
              <a:t>flalign</a:t>
            </a:r>
            <a:r>
              <a:rPr lang="en-US" dirty="0">
                <a:effectLst/>
              </a:rPr>
              <a:t>}</a:t>
            </a:r>
          </a:p>
          <a:p>
            <a:r>
              <a:rPr lang="en-US" dirty="0">
                <a:effectLst/>
              </a:rPr>
              <a:t>\label{eq4}</a:t>
            </a:r>
          </a:p>
          <a:p>
            <a:r>
              <a:rPr lang="en-US" dirty="0">
                <a:effectLst/>
              </a:rPr>
              <a:t>\begin{aligned}</a:t>
            </a:r>
          </a:p>
          <a:p>
            <a:r>
              <a:rPr lang="en-US" dirty="0">
                <a:effectLst/>
              </a:rPr>
              <a:t>\</a:t>
            </a:r>
            <a:r>
              <a:rPr lang="en-US" dirty="0" err="1">
                <a:effectLst/>
              </a:rPr>
              <a:t>sqrt</a:t>
            </a:r>
            <a:r>
              <a:rPr lang="en-US" dirty="0">
                <a:effectLst/>
              </a:rPr>
              <a:t>{nm}\\</a:t>
            </a:r>
          </a:p>
          <a:p>
            <a:r>
              <a:rPr lang="en-US" dirty="0">
                <a:effectLst/>
              </a:rPr>
              <a:t>|G(</a:t>
            </a:r>
            <a:r>
              <a:rPr lang="en-US" dirty="0" err="1">
                <a:effectLst/>
              </a:rPr>
              <a:t>x,y</a:t>
            </a:r>
            <a:r>
              <a:rPr lang="en-US" dirty="0">
                <a:effectLst/>
              </a:rPr>
              <a:t>)|&amp;= \</a:t>
            </a:r>
            <a:r>
              <a:rPr lang="en-US" dirty="0" err="1">
                <a:effectLst/>
              </a:rPr>
              <a:t>sqrt</a:t>
            </a:r>
            <a:r>
              <a:rPr lang="en-US" dirty="0">
                <a:effectLst/>
              </a:rPr>
              <a:t>{ \</a:t>
            </a:r>
            <a:r>
              <a:rPr lang="en-US" dirty="0" err="1">
                <a:effectLst/>
              </a:rPr>
              <a:t>frac</a:t>
            </a:r>
            <a:r>
              <a:rPr lang="en-US" dirty="0">
                <a:effectLst/>
              </a:rPr>
              <a:t>{\partial I(</a:t>
            </a:r>
            <a:r>
              <a:rPr lang="en-US" dirty="0" err="1">
                <a:effectLst/>
              </a:rPr>
              <a:t>x,y</a:t>
            </a:r>
            <a:r>
              <a:rPr lang="en-US" dirty="0">
                <a:effectLst/>
              </a:rPr>
              <a:t>)}{\partial x} + \</a:t>
            </a:r>
            <a:r>
              <a:rPr lang="en-US" dirty="0" err="1">
                <a:effectLst/>
              </a:rPr>
              <a:t>frac</a:t>
            </a:r>
            <a:r>
              <a:rPr lang="en-US" dirty="0">
                <a:effectLst/>
              </a:rPr>
              <a:t>{\partial I(</a:t>
            </a:r>
            <a:r>
              <a:rPr lang="en-US" dirty="0" err="1">
                <a:effectLst/>
              </a:rPr>
              <a:t>x,y</a:t>
            </a:r>
            <a:r>
              <a:rPr lang="en-US" dirty="0">
                <a:effectLst/>
              </a:rPr>
              <a:t>)}{\partial x} }</a:t>
            </a:r>
          </a:p>
          <a:p>
            <a:r>
              <a:rPr lang="en-US" dirty="0">
                <a:effectLst/>
              </a:rPr>
              <a:t>\</a:t>
            </a:r>
            <a:r>
              <a:rPr lang="en-US" dirty="0" err="1">
                <a:effectLst/>
              </a:rPr>
              <a:t>geq</a:t>
            </a:r>
            <a:r>
              <a:rPr lang="en-US" dirty="0">
                <a:effectLst/>
              </a:rPr>
              <a:t> \text{Threshold}\\</a:t>
            </a:r>
          </a:p>
          <a:p>
            <a:r>
              <a:rPr lang="en-US" dirty="0">
                <a:effectLst/>
              </a:rPr>
              <a:t>\nabla^2I(</a:t>
            </a:r>
            <a:r>
              <a:rPr lang="en-US" dirty="0" err="1">
                <a:effectLst/>
              </a:rPr>
              <a:t>x,y</a:t>
            </a:r>
            <a:r>
              <a:rPr lang="en-US" dirty="0">
                <a:effectLst/>
              </a:rPr>
              <a:t>)&amp;= \</a:t>
            </a:r>
            <a:r>
              <a:rPr lang="en-US" dirty="0" err="1">
                <a:effectLst/>
              </a:rPr>
              <a:t>frac</a:t>
            </a:r>
            <a:r>
              <a:rPr lang="en-US" dirty="0">
                <a:effectLst/>
              </a:rPr>
              <a:t>{\partial I(</a:t>
            </a:r>
            <a:r>
              <a:rPr lang="en-US" dirty="0" err="1">
                <a:effectLst/>
              </a:rPr>
              <a:t>x,y</a:t>
            </a:r>
            <a:r>
              <a:rPr lang="en-US" dirty="0">
                <a:effectLst/>
              </a:rPr>
              <a:t>)}{\partial x} + \</a:t>
            </a:r>
            <a:r>
              <a:rPr lang="en-US" dirty="0" err="1">
                <a:effectLst/>
              </a:rPr>
              <a:t>frac</a:t>
            </a:r>
            <a:r>
              <a:rPr lang="en-US" dirty="0">
                <a:effectLst/>
              </a:rPr>
              <a:t>{\partial I(</a:t>
            </a:r>
            <a:r>
              <a:rPr lang="en-US" dirty="0" err="1">
                <a:effectLst/>
              </a:rPr>
              <a:t>x,y</a:t>
            </a:r>
            <a:r>
              <a:rPr lang="en-US" dirty="0">
                <a:effectLst/>
              </a:rPr>
              <a:t>)}{\partial x}=0</a:t>
            </a:r>
          </a:p>
          <a:p>
            <a:r>
              <a:rPr lang="en-US" dirty="0">
                <a:effectLst/>
              </a:rPr>
              <a:t>%%%%%%%%%%%%</a:t>
            </a:r>
          </a:p>
          <a:p>
            <a:r>
              <a:rPr lang="en-US" dirty="0">
                <a:effectLst/>
              </a:rPr>
              <a:t>%|G(I(</a:t>
            </a:r>
            <a:r>
              <a:rPr lang="en-US" dirty="0" err="1">
                <a:effectLst/>
              </a:rPr>
              <a:t>x,y</a:t>
            </a:r>
            <a:r>
              <a:rPr lang="en-US" dirty="0">
                <a:effectLst/>
              </a:rPr>
              <a:t>)|=\</a:t>
            </a:r>
            <a:r>
              <a:rPr lang="en-US" dirty="0" err="1">
                <a:effectLst/>
              </a:rPr>
              <a:t>sqrt</a:t>
            </a:r>
            <a:r>
              <a:rPr lang="en-US" dirty="0">
                <a:effectLst/>
              </a:rPr>
              <a:t>(\left( \</a:t>
            </a:r>
            <a:r>
              <a:rPr lang="en-US" dirty="0" err="1">
                <a:effectLst/>
              </a:rPr>
              <a:t>frac</a:t>
            </a:r>
            <a:r>
              <a:rPr lang="en-US" dirty="0">
                <a:effectLst/>
              </a:rPr>
              <a:t>{\partial I(</a:t>
            </a:r>
            <a:r>
              <a:rPr lang="en-US" dirty="0" err="1">
                <a:effectLst/>
              </a:rPr>
              <a:t>x,y</a:t>
            </a:r>
            <a:r>
              <a:rPr lang="en-US" dirty="0">
                <a:effectLst/>
              </a:rPr>
              <a:t>)}{\partial x} = \</a:t>
            </a:r>
            <a:r>
              <a:rPr lang="en-US" dirty="0" err="1">
                <a:effectLst/>
              </a:rPr>
              <a:t>frac</a:t>
            </a:r>
            <a:r>
              <a:rPr lang="en-US" dirty="0">
                <a:effectLst/>
              </a:rPr>
              <a:t>{\</a:t>
            </a:r>
            <a:r>
              <a:rPr lang="en-US" dirty="0" err="1">
                <a:effectLst/>
              </a:rPr>
              <a:t>partia</a:t>
            </a:r>
            <a:r>
              <a:rPr lang="en-US" dirty="0">
                <a:effectLst/>
              </a:rPr>
              <a:t> I(</a:t>
            </a:r>
            <a:r>
              <a:rPr lang="en-US" dirty="0" err="1">
                <a:effectLst/>
              </a:rPr>
              <a:t>x,y</a:t>
            </a:r>
            <a:r>
              <a:rPr lang="en-US" dirty="0">
                <a:effectLst/>
              </a:rPr>
              <a:t>)}{\partial y} \right) ))</a:t>
            </a:r>
          </a:p>
          <a:p>
            <a:r>
              <a:rPr lang="en-US" dirty="0">
                <a:effectLst/>
              </a:rPr>
              <a:t>%|G(I(</a:t>
            </a:r>
            <a:r>
              <a:rPr lang="en-US" dirty="0" err="1">
                <a:effectLst/>
              </a:rPr>
              <a:t>x,y</a:t>
            </a:r>
            <a:r>
              <a:rPr lang="en-US" dirty="0">
                <a:effectLst/>
              </a:rPr>
              <a:t>)|=\</a:t>
            </a:r>
            <a:r>
              <a:rPr lang="en-US" dirty="0" err="1">
                <a:effectLst/>
              </a:rPr>
              <a:t>sqrt</a:t>
            </a:r>
            <a:r>
              <a:rPr lang="en-US" dirty="0">
                <a:effectLst/>
              </a:rPr>
              <a:t>(\left( \</a:t>
            </a:r>
            <a:r>
              <a:rPr lang="en-US" dirty="0" err="1">
                <a:effectLst/>
              </a:rPr>
              <a:t>frac</a:t>
            </a:r>
            <a:r>
              <a:rPr lang="en-US" dirty="0">
                <a:effectLst/>
              </a:rPr>
              <a:t>{\partial I(</a:t>
            </a:r>
            <a:r>
              <a:rPr lang="en-US" dirty="0" err="1">
                <a:effectLst/>
              </a:rPr>
              <a:t>x,y</a:t>
            </a:r>
            <a:r>
              <a:rPr lang="en-US" dirty="0">
                <a:effectLst/>
              </a:rPr>
              <a:t>)}{\partial x} = \</a:t>
            </a:r>
            <a:r>
              <a:rPr lang="en-US" dirty="0" err="1">
                <a:effectLst/>
              </a:rPr>
              <a:t>frac</a:t>
            </a:r>
            <a:r>
              <a:rPr lang="en-US" dirty="0">
                <a:effectLst/>
              </a:rPr>
              <a:t>{\</a:t>
            </a:r>
            <a:r>
              <a:rPr lang="en-US" dirty="0" err="1">
                <a:effectLst/>
              </a:rPr>
              <a:t>partia</a:t>
            </a:r>
            <a:r>
              <a:rPr lang="en-US" dirty="0">
                <a:effectLst/>
              </a:rPr>
              <a:t> I(</a:t>
            </a:r>
            <a:r>
              <a:rPr lang="en-US" dirty="0" err="1">
                <a:effectLst/>
              </a:rPr>
              <a:t>x,y</a:t>
            </a:r>
            <a:r>
              <a:rPr lang="en-US" dirty="0">
                <a:effectLst/>
              </a:rPr>
              <a:t>)}{\partial y} \right) ))</a:t>
            </a:r>
          </a:p>
          <a:p>
            <a:r>
              <a:rPr lang="en-US" dirty="0">
                <a:effectLst/>
              </a:rPr>
              <a:t>%G(I(</a:t>
            </a:r>
            <a:r>
              <a:rPr lang="en-US" dirty="0" err="1">
                <a:effectLst/>
              </a:rPr>
              <a:t>x,y</a:t>
            </a:r>
            <a:r>
              <a:rPr lang="en-US" dirty="0">
                <a:effectLst/>
              </a:rPr>
              <a:t>)=\</a:t>
            </a:r>
            <a:r>
              <a:rPr lang="en-US" dirty="0" err="1">
                <a:effectLst/>
              </a:rPr>
              <a:t>sqrt</a:t>
            </a:r>
            <a:r>
              <a:rPr lang="en-US" dirty="0">
                <a:effectLst/>
              </a:rPr>
              <a:t>((Z\right) )</a:t>
            </a:r>
          </a:p>
          <a:p>
            <a:r>
              <a:rPr lang="en-US" dirty="0">
                <a:effectLst/>
              </a:rPr>
              <a:t>\end{aligned}</a:t>
            </a:r>
          </a:p>
          <a:p>
            <a:r>
              <a:rPr lang="en-US" dirty="0">
                <a:effectLst/>
              </a:rPr>
              <a:t>\end{</a:t>
            </a:r>
            <a:r>
              <a:rPr lang="en-US" dirty="0" err="1">
                <a:effectLst/>
              </a:rPr>
              <a:t>flalign</a:t>
            </a:r>
            <a:r>
              <a:rPr lang="en-US" dirty="0">
                <a:effectLst/>
              </a:rPr>
              <a:t>}</a:t>
            </a:r>
            <a:endParaRPr lang="en-US" dirty="0"/>
          </a:p>
        </p:txBody>
      </p:sp>
    </p:spTree>
    <p:extLst>
      <p:ext uri="{BB962C8B-B14F-4D97-AF65-F5344CB8AC3E}">
        <p14:creationId xmlns:p14="http://schemas.microsoft.com/office/powerpoint/2010/main" val="2889221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\begin{</a:t>
            </a:r>
            <a:r>
              <a:rPr lang="en-US" dirty="0" err="1">
                <a:effectLst/>
              </a:rPr>
              <a:t>flalign</a:t>
            </a:r>
            <a:r>
              <a:rPr lang="en-US" dirty="0">
                <a:effectLst/>
              </a:rPr>
              <a:t>}</a:t>
            </a:r>
          </a:p>
          <a:p>
            <a:r>
              <a:rPr lang="en-US" dirty="0">
                <a:effectLst/>
              </a:rPr>
              <a:t>\label{eq:convolution_01}</a:t>
            </a:r>
          </a:p>
          <a:p>
            <a:r>
              <a:rPr lang="en-US" dirty="0">
                <a:effectLst/>
              </a:rPr>
              <a:t>\begin{aligned}</a:t>
            </a:r>
          </a:p>
          <a:p>
            <a:r>
              <a:rPr lang="en-US" dirty="0">
                <a:effectLst/>
              </a:rPr>
              <a:t>C(</a:t>
            </a:r>
            <a:r>
              <a:rPr lang="en-US" dirty="0" err="1">
                <a:effectLst/>
              </a:rPr>
              <a:t>m,n</a:t>
            </a:r>
            <a:r>
              <a:rPr lang="en-US" dirty="0">
                <a:effectLst/>
              </a:rPr>
              <a:t>)=</a:t>
            </a:r>
          </a:p>
          <a:p>
            <a:r>
              <a:rPr lang="en-US" dirty="0">
                <a:effectLst/>
              </a:rPr>
              <a:t>\sum_{j=-\</a:t>
            </a:r>
            <a:r>
              <a:rPr lang="en-US" dirty="0" err="1">
                <a:effectLst/>
              </a:rPr>
              <a:t>infty</a:t>
            </a:r>
            <a:r>
              <a:rPr lang="en-US" dirty="0">
                <a:effectLst/>
              </a:rPr>
              <a:t>}^{j=\</a:t>
            </a:r>
            <a:r>
              <a:rPr lang="en-US" dirty="0" err="1">
                <a:effectLst/>
              </a:rPr>
              <a:t>infty</a:t>
            </a:r>
            <a:r>
              <a:rPr lang="en-US" dirty="0">
                <a:effectLst/>
              </a:rPr>
              <a:t>} </a:t>
            </a:r>
          </a:p>
          <a:p>
            <a:r>
              <a:rPr lang="en-US" dirty="0">
                <a:effectLst/>
              </a:rPr>
              <a:t>\sum_{k=-\</a:t>
            </a:r>
            <a:r>
              <a:rPr lang="en-US" dirty="0" err="1">
                <a:effectLst/>
              </a:rPr>
              <a:t>infty</a:t>
            </a:r>
            <a:r>
              <a:rPr lang="en-US" dirty="0">
                <a:effectLst/>
              </a:rPr>
              <a:t>}^{j=\</a:t>
            </a:r>
            <a:r>
              <a:rPr lang="en-US" dirty="0" err="1">
                <a:effectLst/>
              </a:rPr>
              <a:t>infty</a:t>
            </a:r>
            <a:r>
              <a:rPr lang="en-US" dirty="0">
                <a:effectLst/>
              </a:rPr>
              <a:t>}</a:t>
            </a:r>
          </a:p>
          <a:p>
            <a:r>
              <a:rPr lang="en-US" dirty="0">
                <a:effectLst/>
              </a:rPr>
              <a:t>h(m-</a:t>
            </a:r>
            <a:r>
              <a:rPr lang="en-US" dirty="0" err="1">
                <a:effectLst/>
              </a:rPr>
              <a:t>j,n</a:t>
            </a:r>
            <a:r>
              <a:rPr lang="en-US" dirty="0">
                <a:effectLst/>
              </a:rPr>
              <a:t>-k) \times I(</a:t>
            </a:r>
            <a:r>
              <a:rPr lang="en-US" dirty="0" err="1">
                <a:effectLst/>
              </a:rPr>
              <a:t>j,k</a:t>
            </a:r>
            <a:r>
              <a:rPr lang="en-US" dirty="0">
                <a:effectLst/>
              </a:rPr>
              <a:t>)</a:t>
            </a:r>
          </a:p>
          <a:p>
            <a:r>
              <a:rPr lang="en-US" dirty="0">
                <a:effectLst/>
              </a:rPr>
              <a:t>%%%%%%%%%%%%</a:t>
            </a:r>
          </a:p>
          <a:p>
            <a:r>
              <a:rPr lang="en-US" dirty="0">
                <a:effectLst/>
              </a:rPr>
              <a:t>\end{aligned}</a:t>
            </a:r>
          </a:p>
          <a:p>
            <a:r>
              <a:rPr lang="en-US" dirty="0">
                <a:effectLst/>
              </a:rPr>
              <a:t>\end{</a:t>
            </a:r>
            <a:r>
              <a:rPr lang="en-US" dirty="0" err="1">
                <a:effectLst/>
              </a:rPr>
              <a:t>flalign</a:t>
            </a:r>
            <a:r>
              <a:rPr lang="en-US" dirty="0">
                <a:effectLst/>
              </a:rPr>
              <a:t>}\\</a:t>
            </a:r>
            <a:endParaRPr lang="en-US" dirty="0"/>
          </a:p>
        </p:txBody>
      </p:sp>
      <p:sp>
        <p:nvSpPr>
          <p:cNvPr id="4" name="Slide Number Placeholder 3"/>
          <p:cNvSpPr>
            <a:spLocks noGrp="1"/>
          </p:cNvSpPr>
          <p:nvPr>
            <p:ph type="sldNum" sz="quarter" idx="10"/>
          </p:nvPr>
        </p:nvSpPr>
        <p:spPr/>
        <p:txBody>
          <a:bodyPr/>
          <a:lstStyle/>
          <a:p>
            <a:fld id="{DC9A3FB1-1BD2-4678-BD65-FD856896B479}" type="slidenum">
              <a:rPr lang="en-US" smtClean="0"/>
              <a:t>30</a:t>
            </a:fld>
            <a:endParaRPr lang="en-US"/>
          </a:p>
        </p:txBody>
      </p:sp>
    </p:spTree>
    <p:extLst>
      <p:ext uri="{BB962C8B-B14F-4D97-AF65-F5344CB8AC3E}">
        <p14:creationId xmlns:p14="http://schemas.microsoft.com/office/powerpoint/2010/main" val="295537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9A3FB1-1BD2-4678-BD65-FD856896B479}" type="slidenum">
              <a:rPr lang="en-US" smtClean="0"/>
              <a:t>50</a:t>
            </a:fld>
            <a:endParaRPr lang="en-US"/>
          </a:p>
        </p:txBody>
      </p:sp>
    </p:spTree>
    <p:extLst>
      <p:ext uri="{BB962C8B-B14F-4D97-AF65-F5344CB8AC3E}">
        <p14:creationId xmlns:p14="http://schemas.microsoft.com/office/powerpoint/2010/main" val="2830465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B8BE4B8-B458-4D8B-A0A4-C9F1BBCB50F4}" type="datetime1">
              <a:rPr lang="en-US" altLang="zh-HK" smtClean="0"/>
              <a:t>1/27/2025</a:t>
            </a:fld>
            <a:endParaRPr lang="en-US" altLang="zh-HK"/>
          </a:p>
        </p:txBody>
      </p:sp>
      <p:sp>
        <p:nvSpPr>
          <p:cNvPr id="5" name="Footer Placeholder 4"/>
          <p:cNvSpPr>
            <a:spLocks noGrp="1"/>
          </p:cNvSpPr>
          <p:nvPr>
            <p:ph type="ftr" sz="quarter" idx="11"/>
          </p:nvPr>
        </p:nvSpPr>
        <p:spPr/>
        <p:txBody>
          <a:bodyPr/>
          <a:lstStyle/>
          <a:p>
            <a:pPr>
              <a:defRPr/>
            </a:pPr>
            <a:r>
              <a:rPr lang="it-IT" altLang="zh-HK"/>
              <a:t>Img. Pro. &amp; Comp. Vis. v250127c</a:t>
            </a:r>
            <a:endParaRPr lang="en-US" altLang="zh-HK"/>
          </a:p>
        </p:txBody>
      </p:sp>
      <p:sp>
        <p:nvSpPr>
          <p:cNvPr id="6" name="Slide Number Placeholder 5"/>
          <p:cNvSpPr>
            <a:spLocks noGrp="1"/>
          </p:cNvSpPr>
          <p:nvPr>
            <p:ph type="sldNum" sz="quarter" idx="12"/>
          </p:nvPr>
        </p:nvSpPr>
        <p:spPr/>
        <p:txBody>
          <a:bodyPr/>
          <a:lstStyle/>
          <a:p>
            <a:fld id="{C6FD3A21-3A61-4111-B690-8D1A2ADF97DD}" type="slidenum">
              <a:rPr lang="en-US" altLang="zh-HK" smtClean="0"/>
              <a:pPr/>
              <a:t>‹#›</a:t>
            </a:fld>
            <a:endParaRPr lang="en-US" altLang="zh-HK"/>
          </a:p>
        </p:txBody>
      </p:sp>
    </p:spTree>
    <p:extLst>
      <p:ext uri="{BB962C8B-B14F-4D97-AF65-F5344CB8AC3E}">
        <p14:creationId xmlns:p14="http://schemas.microsoft.com/office/powerpoint/2010/main" val="3081847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44DA7F-547C-436F-A03F-B212E6072D56}" type="datetime1">
              <a:rPr lang="en-US" altLang="zh-HK" smtClean="0"/>
              <a:t>1/27/2025</a:t>
            </a:fld>
            <a:endParaRPr lang="en-US" altLang="zh-HK"/>
          </a:p>
        </p:txBody>
      </p:sp>
      <p:sp>
        <p:nvSpPr>
          <p:cNvPr id="5" name="Footer Placeholder 4"/>
          <p:cNvSpPr>
            <a:spLocks noGrp="1"/>
          </p:cNvSpPr>
          <p:nvPr>
            <p:ph type="ftr" sz="quarter" idx="11"/>
          </p:nvPr>
        </p:nvSpPr>
        <p:spPr/>
        <p:txBody>
          <a:bodyPr/>
          <a:lstStyle/>
          <a:p>
            <a:pPr>
              <a:defRPr/>
            </a:pPr>
            <a:r>
              <a:rPr lang="it-IT" altLang="zh-HK"/>
              <a:t>Img. Pro. &amp; Comp. Vis. v250127c</a:t>
            </a:r>
            <a:endParaRPr lang="en-US" altLang="zh-HK"/>
          </a:p>
        </p:txBody>
      </p:sp>
      <p:sp>
        <p:nvSpPr>
          <p:cNvPr id="6" name="Slide Number Placeholder 5"/>
          <p:cNvSpPr>
            <a:spLocks noGrp="1"/>
          </p:cNvSpPr>
          <p:nvPr>
            <p:ph type="sldNum" sz="quarter" idx="12"/>
          </p:nvPr>
        </p:nvSpPr>
        <p:spPr/>
        <p:txBody>
          <a:bodyPr/>
          <a:lstStyle/>
          <a:p>
            <a:fld id="{098B1A2E-CBD4-47CD-AFD9-ABA319E862F8}" type="slidenum">
              <a:rPr lang="en-US" altLang="zh-HK" smtClean="0"/>
              <a:pPr/>
              <a:t>‹#›</a:t>
            </a:fld>
            <a:endParaRPr lang="en-US" altLang="zh-HK"/>
          </a:p>
        </p:txBody>
      </p:sp>
    </p:spTree>
    <p:extLst>
      <p:ext uri="{BB962C8B-B14F-4D97-AF65-F5344CB8AC3E}">
        <p14:creationId xmlns:p14="http://schemas.microsoft.com/office/powerpoint/2010/main" val="3348210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BD5B4D-AC14-4EBB-A9FF-770C875C8C6E}" type="datetime1">
              <a:rPr lang="en-US" altLang="zh-HK" smtClean="0"/>
              <a:t>1/27/2025</a:t>
            </a:fld>
            <a:endParaRPr lang="en-US" altLang="zh-HK"/>
          </a:p>
        </p:txBody>
      </p:sp>
      <p:sp>
        <p:nvSpPr>
          <p:cNvPr id="5" name="Footer Placeholder 4"/>
          <p:cNvSpPr>
            <a:spLocks noGrp="1"/>
          </p:cNvSpPr>
          <p:nvPr>
            <p:ph type="ftr" sz="quarter" idx="11"/>
          </p:nvPr>
        </p:nvSpPr>
        <p:spPr/>
        <p:txBody>
          <a:bodyPr/>
          <a:lstStyle/>
          <a:p>
            <a:pPr>
              <a:defRPr/>
            </a:pPr>
            <a:r>
              <a:rPr lang="it-IT" altLang="zh-HK"/>
              <a:t>Img. Pro. &amp; Comp. Vis. v250127c</a:t>
            </a:r>
            <a:endParaRPr lang="en-US" altLang="zh-HK"/>
          </a:p>
        </p:txBody>
      </p:sp>
      <p:sp>
        <p:nvSpPr>
          <p:cNvPr id="6" name="Slide Number Placeholder 5"/>
          <p:cNvSpPr>
            <a:spLocks noGrp="1"/>
          </p:cNvSpPr>
          <p:nvPr>
            <p:ph type="sldNum" sz="quarter" idx="12"/>
          </p:nvPr>
        </p:nvSpPr>
        <p:spPr/>
        <p:txBody>
          <a:bodyPr/>
          <a:lstStyle/>
          <a:p>
            <a:fld id="{28359033-BC4C-4995-A9EC-50B37AFE22C7}" type="slidenum">
              <a:rPr lang="en-US" altLang="zh-HK" smtClean="0"/>
              <a:pPr/>
              <a:t>‹#›</a:t>
            </a:fld>
            <a:endParaRPr lang="en-US" altLang="zh-HK"/>
          </a:p>
        </p:txBody>
      </p:sp>
    </p:spTree>
    <p:extLst>
      <p:ext uri="{BB962C8B-B14F-4D97-AF65-F5344CB8AC3E}">
        <p14:creationId xmlns:p14="http://schemas.microsoft.com/office/powerpoint/2010/main" val="1557531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56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5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03663"/>
            <a:ext cx="4038600" cy="2152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07B14000-78F3-4EC3-9DD7-33965CF62B3F}" type="datetime1">
              <a:rPr lang="en-US" altLang="en-US" smtClean="0"/>
              <a:t>1/27/2025</a:t>
            </a:fld>
            <a:endParaRPr lang="en-US" altLang="en-US"/>
          </a:p>
        </p:txBody>
      </p:sp>
      <p:sp>
        <p:nvSpPr>
          <p:cNvPr id="7" name="Footer Placeholder 4"/>
          <p:cNvSpPr>
            <a:spLocks noGrp="1"/>
          </p:cNvSpPr>
          <p:nvPr>
            <p:ph type="ftr" sz="quarter" idx="11"/>
          </p:nvPr>
        </p:nvSpPr>
        <p:spPr/>
        <p:txBody>
          <a:bodyPr/>
          <a:lstStyle>
            <a:lvl1pPr>
              <a:defRPr/>
            </a:lvl1pPr>
          </a:lstStyle>
          <a:p>
            <a:pPr>
              <a:defRPr/>
            </a:pPr>
            <a:r>
              <a:rPr lang="it-IT"/>
              <a:t>Img. Pro. &amp; Comp. Vis. v250127c</a:t>
            </a:r>
            <a:endParaRPr lang="en-US"/>
          </a:p>
        </p:txBody>
      </p:sp>
      <p:sp>
        <p:nvSpPr>
          <p:cNvPr id="8" name="Slide Number Placeholder 5"/>
          <p:cNvSpPr>
            <a:spLocks noGrp="1"/>
          </p:cNvSpPr>
          <p:nvPr>
            <p:ph type="sldNum" sz="quarter" idx="12"/>
          </p:nvPr>
        </p:nvSpPr>
        <p:spPr/>
        <p:txBody>
          <a:bodyPr/>
          <a:lstStyle>
            <a:lvl1pPr>
              <a:defRPr/>
            </a:lvl1pPr>
          </a:lstStyle>
          <a:p>
            <a:pPr>
              <a:defRPr/>
            </a:pPr>
            <a:fld id="{2C7BCE42-29F6-48AE-BD38-FE5F02E0B777}" type="slidenum">
              <a:rPr lang="en-US" altLang="en-US"/>
              <a:pPr>
                <a:defRPr/>
              </a:pPr>
              <a:t>‹#›</a:t>
            </a:fld>
            <a:endParaRPr lang="en-US" altLang="en-US"/>
          </a:p>
        </p:txBody>
      </p:sp>
    </p:spTree>
    <p:extLst>
      <p:ext uri="{BB962C8B-B14F-4D97-AF65-F5344CB8AC3E}">
        <p14:creationId xmlns:p14="http://schemas.microsoft.com/office/powerpoint/2010/main" val="524583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3984B83B-5853-4F2D-98CB-740AAD3272AC}" type="datetime1">
              <a:rPr lang="en-US" altLang="en-US" smtClean="0"/>
              <a:t>1/27/2025</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it-IT" altLang="zh-CN"/>
              <a:t>Img. Pro. &amp; Comp. Vis. v250127c</a:t>
            </a:r>
            <a:endParaRPr lang="en-US" altLang="zh-CN"/>
          </a:p>
        </p:txBody>
      </p:sp>
      <p:sp>
        <p:nvSpPr>
          <p:cNvPr id="7" name="Slide Number Placeholder 5"/>
          <p:cNvSpPr>
            <a:spLocks noGrp="1"/>
          </p:cNvSpPr>
          <p:nvPr>
            <p:ph type="sldNum" sz="quarter" idx="12"/>
          </p:nvPr>
        </p:nvSpPr>
        <p:spPr/>
        <p:txBody>
          <a:bodyPr/>
          <a:lstStyle>
            <a:lvl1pPr>
              <a:defRPr/>
            </a:lvl1pPr>
          </a:lstStyle>
          <a:p>
            <a:fld id="{09F59500-E629-449D-8982-FD156F527BAF}" type="slidenum">
              <a:rPr lang="en-US" altLang="en-US"/>
              <a:pPr/>
              <a:t>‹#›</a:t>
            </a:fld>
            <a:endParaRPr lang="en-US" altLang="en-US"/>
          </a:p>
        </p:txBody>
      </p:sp>
    </p:spTree>
    <p:extLst>
      <p:ext uri="{BB962C8B-B14F-4D97-AF65-F5344CB8AC3E}">
        <p14:creationId xmlns:p14="http://schemas.microsoft.com/office/powerpoint/2010/main" val="4118482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A50B5D-0059-4B6B-861A-ACDE7650369E}" type="datetime1">
              <a:rPr lang="en-US" altLang="zh-HK" smtClean="0"/>
              <a:t>1/27/2025</a:t>
            </a:fld>
            <a:endParaRPr lang="en-US" altLang="zh-HK"/>
          </a:p>
        </p:txBody>
      </p:sp>
      <p:sp>
        <p:nvSpPr>
          <p:cNvPr id="5" name="Footer Placeholder 4"/>
          <p:cNvSpPr>
            <a:spLocks noGrp="1"/>
          </p:cNvSpPr>
          <p:nvPr>
            <p:ph type="ftr" sz="quarter" idx="11"/>
          </p:nvPr>
        </p:nvSpPr>
        <p:spPr/>
        <p:txBody>
          <a:bodyPr/>
          <a:lstStyle/>
          <a:p>
            <a:pPr>
              <a:defRPr/>
            </a:pPr>
            <a:r>
              <a:rPr lang="it-IT" altLang="zh-HK"/>
              <a:t>Img. Pro. &amp; Comp. Vis. v250127c</a:t>
            </a:r>
            <a:endParaRPr lang="en-US" altLang="zh-HK"/>
          </a:p>
        </p:txBody>
      </p:sp>
      <p:sp>
        <p:nvSpPr>
          <p:cNvPr id="6" name="Slide Number Placeholder 5"/>
          <p:cNvSpPr>
            <a:spLocks noGrp="1"/>
          </p:cNvSpPr>
          <p:nvPr>
            <p:ph type="sldNum" sz="quarter" idx="12"/>
          </p:nvPr>
        </p:nvSpPr>
        <p:spPr/>
        <p:txBody>
          <a:bodyPr/>
          <a:lstStyle/>
          <a:p>
            <a:fld id="{B28686DF-4AC6-44BB-9261-A3C12E8BDC53}" type="slidenum">
              <a:rPr lang="en-US" altLang="zh-HK" smtClean="0"/>
              <a:pPr/>
              <a:t>‹#›</a:t>
            </a:fld>
            <a:endParaRPr lang="en-US" altLang="zh-HK"/>
          </a:p>
        </p:txBody>
      </p:sp>
    </p:spTree>
    <p:extLst>
      <p:ext uri="{BB962C8B-B14F-4D97-AF65-F5344CB8AC3E}">
        <p14:creationId xmlns:p14="http://schemas.microsoft.com/office/powerpoint/2010/main" val="771055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B844EB-12BF-4FE8-A524-2CD04379CCEC}" type="datetime1">
              <a:rPr lang="en-US" altLang="zh-HK" smtClean="0"/>
              <a:t>1/27/2025</a:t>
            </a:fld>
            <a:endParaRPr lang="en-US" altLang="zh-HK"/>
          </a:p>
        </p:txBody>
      </p:sp>
      <p:sp>
        <p:nvSpPr>
          <p:cNvPr id="5" name="Footer Placeholder 4"/>
          <p:cNvSpPr>
            <a:spLocks noGrp="1"/>
          </p:cNvSpPr>
          <p:nvPr>
            <p:ph type="ftr" sz="quarter" idx="11"/>
          </p:nvPr>
        </p:nvSpPr>
        <p:spPr/>
        <p:txBody>
          <a:bodyPr/>
          <a:lstStyle/>
          <a:p>
            <a:pPr>
              <a:defRPr/>
            </a:pPr>
            <a:r>
              <a:rPr lang="it-IT" altLang="zh-HK"/>
              <a:t>Img. Pro. &amp; Comp. Vis. v250127c</a:t>
            </a:r>
            <a:endParaRPr lang="en-US" altLang="zh-HK"/>
          </a:p>
        </p:txBody>
      </p:sp>
      <p:sp>
        <p:nvSpPr>
          <p:cNvPr id="6" name="Slide Number Placeholder 5"/>
          <p:cNvSpPr>
            <a:spLocks noGrp="1"/>
          </p:cNvSpPr>
          <p:nvPr>
            <p:ph type="sldNum" sz="quarter" idx="12"/>
          </p:nvPr>
        </p:nvSpPr>
        <p:spPr/>
        <p:txBody>
          <a:bodyPr/>
          <a:lstStyle/>
          <a:p>
            <a:fld id="{72FC422F-DE29-4D68-80FF-C4AFD5C3EB2F}" type="slidenum">
              <a:rPr lang="en-US" altLang="zh-HK" smtClean="0"/>
              <a:pPr/>
              <a:t>‹#›</a:t>
            </a:fld>
            <a:endParaRPr lang="en-US" altLang="zh-HK"/>
          </a:p>
        </p:txBody>
      </p:sp>
    </p:spTree>
    <p:extLst>
      <p:ext uri="{BB962C8B-B14F-4D97-AF65-F5344CB8AC3E}">
        <p14:creationId xmlns:p14="http://schemas.microsoft.com/office/powerpoint/2010/main" val="185726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A20D92-8025-41C5-A9F6-DB2386628F23}" type="datetime1">
              <a:rPr lang="en-US" altLang="zh-HK" smtClean="0"/>
              <a:t>1/27/2025</a:t>
            </a:fld>
            <a:endParaRPr lang="en-US" altLang="zh-HK"/>
          </a:p>
        </p:txBody>
      </p:sp>
      <p:sp>
        <p:nvSpPr>
          <p:cNvPr id="6" name="Footer Placeholder 5"/>
          <p:cNvSpPr>
            <a:spLocks noGrp="1"/>
          </p:cNvSpPr>
          <p:nvPr>
            <p:ph type="ftr" sz="quarter" idx="11"/>
          </p:nvPr>
        </p:nvSpPr>
        <p:spPr/>
        <p:txBody>
          <a:bodyPr/>
          <a:lstStyle/>
          <a:p>
            <a:pPr>
              <a:defRPr/>
            </a:pPr>
            <a:r>
              <a:rPr lang="it-IT" altLang="zh-HK"/>
              <a:t>Img. Pro. &amp; Comp. Vis. v250127c</a:t>
            </a:r>
            <a:endParaRPr lang="en-US" altLang="zh-HK"/>
          </a:p>
        </p:txBody>
      </p:sp>
      <p:sp>
        <p:nvSpPr>
          <p:cNvPr id="7" name="Slide Number Placeholder 6"/>
          <p:cNvSpPr>
            <a:spLocks noGrp="1"/>
          </p:cNvSpPr>
          <p:nvPr>
            <p:ph type="sldNum" sz="quarter" idx="12"/>
          </p:nvPr>
        </p:nvSpPr>
        <p:spPr/>
        <p:txBody>
          <a:bodyPr/>
          <a:lstStyle/>
          <a:p>
            <a:fld id="{E1B860EA-854B-4652-BAFD-53AC54187DE3}" type="slidenum">
              <a:rPr lang="en-US" altLang="zh-HK" smtClean="0"/>
              <a:pPr/>
              <a:t>‹#›</a:t>
            </a:fld>
            <a:endParaRPr lang="en-US" altLang="zh-HK"/>
          </a:p>
        </p:txBody>
      </p:sp>
    </p:spTree>
    <p:extLst>
      <p:ext uri="{BB962C8B-B14F-4D97-AF65-F5344CB8AC3E}">
        <p14:creationId xmlns:p14="http://schemas.microsoft.com/office/powerpoint/2010/main" val="1523331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381E29-0552-47F3-8980-DE1146DF5E50}" type="datetime1">
              <a:rPr lang="en-US" altLang="zh-HK" smtClean="0"/>
              <a:t>1/27/2025</a:t>
            </a:fld>
            <a:endParaRPr lang="en-US" altLang="zh-HK"/>
          </a:p>
        </p:txBody>
      </p:sp>
      <p:sp>
        <p:nvSpPr>
          <p:cNvPr id="8" name="Footer Placeholder 7"/>
          <p:cNvSpPr>
            <a:spLocks noGrp="1"/>
          </p:cNvSpPr>
          <p:nvPr>
            <p:ph type="ftr" sz="quarter" idx="11"/>
          </p:nvPr>
        </p:nvSpPr>
        <p:spPr/>
        <p:txBody>
          <a:bodyPr/>
          <a:lstStyle/>
          <a:p>
            <a:pPr>
              <a:defRPr/>
            </a:pPr>
            <a:r>
              <a:rPr lang="it-IT" altLang="zh-HK"/>
              <a:t>Img. Pro. &amp; Comp. Vis. v250127c</a:t>
            </a:r>
            <a:endParaRPr lang="en-US" altLang="zh-HK"/>
          </a:p>
        </p:txBody>
      </p:sp>
      <p:sp>
        <p:nvSpPr>
          <p:cNvPr id="9" name="Slide Number Placeholder 8"/>
          <p:cNvSpPr>
            <a:spLocks noGrp="1"/>
          </p:cNvSpPr>
          <p:nvPr>
            <p:ph type="sldNum" sz="quarter" idx="12"/>
          </p:nvPr>
        </p:nvSpPr>
        <p:spPr/>
        <p:txBody>
          <a:bodyPr/>
          <a:lstStyle/>
          <a:p>
            <a:fld id="{5A16F26E-7497-48EF-8374-366666F1AA39}" type="slidenum">
              <a:rPr lang="en-US" altLang="zh-HK" smtClean="0"/>
              <a:pPr/>
              <a:t>‹#›</a:t>
            </a:fld>
            <a:endParaRPr lang="en-US" altLang="zh-HK"/>
          </a:p>
        </p:txBody>
      </p:sp>
    </p:spTree>
    <p:extLst>
      <p:ext uri="{BB962C8B-B14F-4D97-AF65-F5344CB8AC3E}">
        <p14:creationId xmlns:p14="http://schemas.microsoft.com/office/powerpoint/2010/main" val="4252613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0429B7-668A-4643-BF8A-912E1C643F74}" type="datetime1">
              <a:rPr lang="en-US" altLang="zh-HK" smtClean="0"/>
              <a:t>1/27/2025</a:t>
            </a:fld>
            <a:endParaRPr lang="en-US" altLang="zh-HK"/>
          </a:p>
        </p:txBody>
      </p:sp>
      <p:sp>
        <p:nvSpPr>
          <p:cNvPr id="4" name="Footer Placeholder 3"/>
          <p:cNvSpPr>
            <a:spLocks noGrp="1"/>
          </p:cNvSpPr>
          <p:nvPr>
            <p:ph type="ftr" sz="quarter" idx="11"/>
          </p:nvPr>
        </p:nvSpPr>
        <p:spPr/>
        <p:txBody>
          <a:bodyPr/>
          <a:lstStyle/>
          <a:p>
            <a:pPr>
              <a:defRPr/>
            </a:pPr>
            <a:r>
              <a:rPr lang="it-IT" altLang="zh-HK"/>
              <a:t>Img. Pro. &amp; Comp. Vis. v250127c</a:t>
            </a:r>
            <a:endParaRPr lang="en-US" altLang="zh-HK"/>
          </a:p>
        </p:txBody>
      </p:sp>
      <p:sp>
        <p:nvSpPr>
          <p:cNvPr id="5" name="Slide Number Placeholder 4"/>
          <p:cNvSpPr>
            <a:spLocks noGrp="1"/>
          </p:cNvSpPr>
          <p:nvPr>
            <p:ph type="sldNum" sz="quarter" idx="12"/>
          </p:nvPr>
        </p:nvSpPr>
        <p:spPr/>
        <p:txBody>
          <a:bodyPr/>
          <a:lstStyle/>
          <a:p>
            <a:fld id="{F70993B5-DD42-4AAF-816C-2169E3048CED}" type="slidenum">
              <a:rPr lang="en-US" altLang="zh-HK" smtClean="0"/>
              <a:pPr/>
              <a:t>‹#›</a:t>
            </a:fld>
            <a:endParaRPr lang="en-US" altLang="zh-HK"/>
          </a:p>
        </p:txBody>
      </p:sp>
    </p:spTree>
    <p:extLst>
      <p:ext uri="{BB962C8B-B14F-4D97-AF65-F5344CB8AC3E}">
        <p14:creationId xmlns:p14="http://schemas.microsoft.com/office/powerpoint/2010/main" val="66372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CD4A4-4E04-4BBE-9799-919BEDA5AED1}" type="datetime1">
              <a:rPr lang="en-US" altLang="zh-HK" smtClean="0"/>
              <a:t>1/27/2025</a:t>
            </a:fld>
            <a:endParaRPr lang="en-US" altLang="zh-HK"/>
          </a:p>
        </p:txBody>
      </p:sp>
      <p:sp>
        <p:nvSpPr>
          <p:cNvPr id="3" name="Footer Placeholder 2"/>
          <p:cNvSpPr>
            <a:spLocks noGrp="1"/>
          </p:cNvSpPr>
          <p:nvPr>
            <p:ph type="ftr" sz="quarter" idx="11"/>
          </p:nvPr>
        </p:nvSpPr>
        <p:spPr/>
        <p:txBody>
          <a:bodyPr/>
          <a:lstStyle/>
          <a:p>
            <a:pPr>
              <a:defRPr/>
            </a:pPr>
            <a:r>
              <a:rPr lang="it-IT" altLang="zh-HK"/>
              <a:t>Img. Pro. &amp; Comp. Vis. v250127c</a:t>
            </a:r>
            <a:endParaRPr lang="en-US" altLang="zh-HK"/>
          </a:p>
        </p:txBody>
      </p:sp>
      <p:sp>
        <p:nvSpPr>
          <p:cNvPr id="4" name="Slide Number Placeholder 3"/>
          <p:cNvSpPr>
            <a:spLocks noGrp="1"/>
          </p:cNvSpPr>
          <p:nvPr>
            <p:ph type="sldNum" sz="quarter" idx="12"/>
          </p:nvPr>
        </p:nvSpPr>
        <p:spPr/>
        <p:txBody>
          <a:bodyPr/>
          <a:lstStyle/>
          <a:p>
            <a:fld id="{90B0705C-65EC-41A8-A1F4-8C393CFF3222}" type="slidenum">
              <a:rPr lang="en-US" altLang="zh-HK" smtClean="0"/>
              <a:pPr/>
              <a:t>‹#›</a:t>
            </a:fld>
            <a:endParaRPr lang="en-US" altLang="zh-HK"/>
          </a:p>
        </p:txBody>
      </p:sp>
    </p:spTree>
    <p:extLst>
      <p:ext uri="{BB962C8B-B14F-4D97-AF65-F5344CB8AC3E}">
        <p14:creationId xmlns:p14="http://schemas.microsoft.com/office/powerpoint/2010/main" val="2838667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C6E42-69A4-4D7D-9A4D-ACB7ADAC16EE}" type="datetime1">
              <a:rPr lang="en-US" altLang="zh-HK" smtClean="0"/>
              <a:t>1/27/2025</a:t>
            </a:fld>
            <a:endParaRPr lang="en-US" altLang="zh-HK"/>
          </a:p>
        </p:txBody>
      </p:sp>
      <p:sp>
        <p:nvSpPr>
          <p:cNvPr id="6" name="Footer Placeholder 5"/>
          <p:cNvSpPr>
            <a:spLocks noGrp="1"/>
          </p:cNvSpPr>
          <p:nvPr>
            <p:ph type="ftr" sz="quarter" idx="11"/>
          </p:nvPr>
        </p:nvSpPr>
        <p:spPr/>
        <p:txBody>
          <a:bodyPr/>
          <a:lstStyle/>
          <a:p>
            <a:pPr>
              <a:defRPr/>
            </a:pPr>
            <a:r>
              <a:rPr lang="it-IT" altLang="zh-HK"/>
              <a:t>Img. Pro. &amp; Comp. Vis. v250127c</a:t>
            </a:r>
            <a:endParaRPr lang="en-US" altLang="zh-HK"/>
          </a:p>
        </p:txBody>
      </p:sp>
      <p:sp>
        <p:nvSpPr>
          <p:cNvPr id="7" name="Slide Number Placeholder 6"/>
          <p:cNvSpPr>
            <a:spLocks noGrp="1"/>
          </p:cNvSpPr>
          <p:nvPr>
            <p:ph type="sldNum" sz="quarter" idx="12"/>
          </p:nvPr>
        </p:nvSpPr>
        <p:spPr/>
        <p:txBody>
          <a:bodyPr/>
          <a:lstStyle/>
          <a:p>
            <a:fld id="{C5DE2D32-44E3-418A-BAB1-AD6F45BE18DC}" type="slidenum">
              <a:rPr lang="en-US" altLang="zh-HK" smtClean="0"/>
              <a:pPr/>
              <a:t>‹#›</a:t>
            </a:fld>
            <a:endParaRPr lang="en-US" altLang="zh-HK"/>
          </a:p>
        </p:txBody>
      </p:sp>
    </p:spTree>
    <p:extLst>
      <p:ext uri="{BB962C8B-B14F-4D97-AF65-F5344CB8AC3E}">
        <p14:creationId xmlns:p14="http://schemas.microsoft.com/office/powerpoint/2010/main" val="1845854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5E0B24-0EEB-4E99-BFE6-6640563D739F}" type="datetime1">
              <a:rPr lang="en-US" altLang="zh-HK" smtClean="0"/>
              <a:t>1/27/2025</a:t>
            </a:fld>
            <a:endParaRPr lang="en-US" altLang="zh-HK"/>
          </a:p>
        </p:txBody>
      </p:sp>
      <p:sp>
        <p:nvSpPr>
          <p:cNvPr id="6" name="Footer Placeholder 5"/>
          <p:cNvSpPr>
            <a:spLocks noGrp="1"/>
          </p:cNvSpPr>
          <p:nvPr>
            <p:ph type="ftr" sz="quarter" idx="11"/>
          </p:nvPr>
        </p:nvSpPr>
        <p:spPr/>
        <p:txBody>
          <a:bodyPr/>
          <a:lstStyle/>
          <a:p>
            <a:pPr>
              <a:defRPr/>
            </a:pPr>
            <a:r>
              <a:rPr lang="it-IT" altLang="zh-HK"/>
              <a:t>Img. Pro. &amp; Comp. Vis. v250127c</a:t>
            </a:r>
            <a:endParaRPr lang="en-US" altLang="zh-HK"/>
          </a:p>
        </p:txBody>
      </p:sp>
      <p:sp>
        <p:nvSpPr>
          <p:cNvPr id="7" name="Slide Number Placeholder 6"/>
          <p:cNvSpPr>
            <a:spLocks noGrp="1"/>
          </p:cNvSpPr>
          <p:nvPr>
            <p:ph type="sldNum" sz="quarter" idx="12"/>
          </p:nvPr>
        </p:nvSpPr>
        <p:spPr/>
        <p:txBody>
          <a:bodyPr/>
          <a:lstStyle/>
          <a:p>
            <a:fld id="{F6F9FD33-A4FD-4FED-8842-F792D505DED7}" type="slidenum">
              <a:rPr lang="en-US" altLang="zh-HK" smtClean="0"/>
              <a:pPr/>
              <a:t>‹#›</a:t>
            </a:fld>
            <a:endParaRPr lang="en-US" altLang="zh-HK"/>
          </a:p>
        </p:txBody>
      </p:sp>
    </p:spTree>
    <p:extLst>
      <p:ext uri="{BB962C8B-B14F-4D97-AF65-F5344CB8AC3E}">
        <p14:creationId xmlns:p14="http://schemas.microsoft.com/office/powerpoint/2010/main" val="3397354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5900C-26F6-4126-9CE1-4BDD584D08B1}" type="datetime1">
              <a:rPr lang="en-US" altLang="zh-HK" smtClean="0"/>
              <a:t>1/27/2025</a:t>
            </a:fld>
            <a:endParaRPr lang="en-US" altLang="zh-H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it-IT" altLang="zh-HK"/>
              <a:t>Img. Pro. &amp; Comp. Vis. v250127c</a:t>
            </a:r>
            <a:endParaRPr lang="en-US" altLang="zh-H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71604-E7C9-4BF5-B2A7-86A7EB9D3DD1}" type="slidenum">
              <a:rPr lang="en-US" altLang="zh-HK" smtClean="0"/>
              <a:pPr/>
              <a:t>‹#›</a:t>
            </a:fld>
            <a:endParaRPr lang="en-US" altLang="zh-HK"/>
          </a:p>
        </p:txBody>
      </p:sp>
    </p:spTree>
    <p:extLst>
      <p:ext uri="{BB962C8B-B14F-4D97-AF65-F5344CB8AC3E}">
        <p14:creationId xmlns:p14="http://schemas.microsoft.com/office/powerpoint/2010/main" val="3432450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www.rapidtables.com/convert/color/rgb-to-cmyk.html" TargetMode="External"/><Relationship Id="rId2" Type="http://schemas.openxmlformats.org/officeDocument/2006/relationships/hyperlink" Target="https://en.wikipedia.org/wiki/CMYK_color_model" TargetMode="Externa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hyperlink" Target="https://www.printer888.com/" TargetMode="Externa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s://www.geeksforgeeks.org/object-detection-vs-object-recognition-vs-image-segmentation/" TargetMode="External"/><Relationship Id="rId2" Type="http://schemas.openxmlformats.org/officeDocument/2006/relationships/hyperlink" Target="https://www.kaggle.com/getting-started/169984" TargetMode="Externa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1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s://www.lvisdataset.org/challenge_2021"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hyperlink" Target="http://host.robots.ox.ac.uk/pascal/VOC/voc2012/index.html" TargetMode="External"/><Relationship Id="rId7" Type="http://schemas.openxmlformats.org/officeDocument/2006/relationships/image" Target="../media/image66.png"/><Relationship Id="rId2" Type="http://schemas.openxmlformats.org/officeDocument/2006/relationships/hyperlink" Target="http://host.robots.ox.ac.uk/pascal/VOC/voc2012/VOCtrainval_11-May-2012.tar" TargetMode="External"/><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63.jpeg"/><Relationship Id="rId9" Type="http://schemas.openxmlformats.org/officeDocument/2006/relationships/image" Target="../media/image68.png"/></Relationships>
</file>

<file path=ppt/slides/_rels/slide116.xml.rels><?xml version="1.0" encoding="UTF-8" standalone="yes"?>
<Relationships xmlns="http://schemas.openxmlformats.org/package/2006/relationships"><Relationship Id="rId3" Type="http://schemas.openxmlformats.org/officeDocument/2006/relationships/hyperlink" Target="https://towardsdatascience.com/yolo-v3-explained-ff5b850390f" TargetMode="External"/><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hyperlink" Target="https://www.youtube.com/watch?v=69Ii3HjUiTM&amp;t=17s" TargetMode="External"/><Relationship Id="rId4" Type="http://schemas.openxmlformats.org/officeDocument/2006/relationships/image" Target="../media/image70.emf"/></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https://en.wikipedia.org/wiki/Digital_image_processing" TargetMode="External"/><Relationship Id="rId2" Type="http://schemas.openxmlformats.org/officeDocument/2006/relationships/hyperlink" Target="https://opencv.org/" TargetMode="External"/><Relationship Id="rId1" Type="http://schemas.openxmlformats.org/officeDocument/2006/relationships/slideLayout" Target="../slideLayouts/slideLayout2.xml"/><Relationship Id="rId4" Type="http://schemas.openxmlformats.org/officeDocument/2006/relationships/hyperlink" Target="https://www.ibm.com/topics/computer-vision" TargetMode="Externa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s://datascience.stackexchange.com/questions/123376/histogram-of-oriented-gradients-hog-why-normalize-16x16-blocks-and-not-the-w" TargetMode="External"/><Relationship Id="rId1" Type="http://schemas.openxmlformats.org/officeDocument/2006/relationships/slideLayout" Target="../slideLayouts/slideLayout2.xml"/><Relationship Id="rId4" Type="http://schemas.openxmlformats.org/officeDocument/2006/relationships/hyperlink" Target="https://medium.com/@dnemutlu/hog-feature-descriptor-263313c3b40d" TargetMode="External"/></Relationships>
</file>

<file path=ppt/slides/_rels/slide12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hyperlink" Target="https://towardsdatascience.com/hog-histogram-of-oriented-gradients-67ecd887675f" TargetMode="External"/><Relationship Id="rId2" Type="http://schemas.openxmlformats.org/officeDocument/2006/relationships/image" Target="../media/image590.png"/><Relationship Id="rId1" Type="http://schemas.openxmlformats.org/officeDocument/2006/relationships/slideLayout" Target="../slideLayouts/slideLayout2.xml"/><Relationship Id="rId4" Type="http://schemas.openxmlformats.org/officeDocument/2006/relationships/hyperlink" Target="https://learnopencv.com/histogram-of-oriented-gradients/" TargetMode="Externa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78.png"/><Relationship Id="rId4" Type="http://schemas.openxmlformats.org/officeDocument/2006/relationships/image" Target="../media/image77.jpeg"/></Relationships>
</file>

<file path=ppt/slides/_rels/slide13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hyperlink" Target="http://planning.cs.uiuc.edu/node102.html" TargetMode="External"/><Relationship Id="rId4" Type="http://schemas.openxmlformats.org/officeDocument/2006/relationships/hyperlink" Target="http://www.grc.nasa.gov/WWW/k-12/airplane/rotations.html" TargetMode="Externa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135.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78.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hyperlink" Target="https://medium.com/hipster-color-science/a-beginners-guide-to-colorimetry-401f1830b65a" TargetMode="External"/><Relationship Id="rId2" Type="http://schemas.openxmlformats.org/officeDocument/2006/relationships/hyperlink" Target="https://en.wikipedia.org/wiki/CIE_1931_color_space" TargetMode="Externa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hyperlink" Target="https://graphics.stanford.edu/courses/cs148-10-summer/docs/2010--kerr--cie_xyz.pdf" TargetMode="External"/></Relationships>
</file>

<file path=ppt/slides/_rels/slide138.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4.png"/><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hyperlink" Target="https://www.blueconemonochromacy.org/how-the-eye-functions/" TargetMode="External"/><Relationship Id="rId5" Type="http://schemas.openxmlformats.org/officeDocument/2006/relationships/hyperlink" Target="https://unsplash.com/s/photos/spinach-leaves" TargetMode="External"/><Relationship Id="rId4" Type="http://schemas.openxmlformats.org/officeDocument/2006/relationships/image" Target="../media/image83.png"/></Relationships>
</file>

<file path=ppt/slides/_rels/slide139.xml.rels><?xml version="1.0" encoding="UTF-8" standalone="yes"?>
<Relationships xmlns="http://schemas.openxmlformats.org/package/2006/relationships"><Relationship Id="rId3" Type="http://schemas.openxmlformats.org/officeDocument/2006/relationships/hyperlink" Target="https://medium.com/hipster-color-science/a-beginners-guide-to-colorimetry-401f1830b65a" TargetMode="External"/><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87.gif"/><Relationship Id="rId2" Type="http://schemas.openxmlformats.org/officeDocument/2006/relationships/hyperlink" Target="https://www.britannica.com/science/tristimulus-system" TargetMode="Externa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87.gif"/><Relationship Id="rId2" Type="http://schemas.openxmlformats.org/officeDocument/2006/relationships/image" Target="../media/image88.gif"/><Relationship Id="rId1" Type="http://schemas.openxmlformats.org/officeDocument/2006/relationships/slideLayout" Target="../slideLayouts/slideLayout2.xml"/><Relationship Id="rId4" Type="http://schemas.openxmlformats.org/officeDocument/2006/relationships/image" Target="../media/image89.gif"/></Relationships>
</file>

<file path=ppt/slides/_rels/slide14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5" Type="http://schemas.openxmlformats.org/officeDocument/2006/relationships/hyperlink" Target="https://www.cs.rit.edu/~ncs/color/t_convert.html#RGB%20to%20XYZ%20&amp;%20XYZ%20to%20RGB" TargetMode="External"/><Relationship Id="rId4" Type="http://schemas.openxmlformats.org/officeDocument/2006/relationships/hyperlink" Target="https://medium.com/hipster-color-science/a-beginners-guide-to-colorimetry-401f1830b65a" TargetMode="External"/></Relationships>
</file>

<file path=ppt/slides/_rels/slide14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hyperlink" Target="https://www.youtube.com/watch?v=S8rmPJpIQaE" TargetMode="External"/><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97.jpeg"/><Relationship Id="rId5" Type="http://schemas.openxmlformats.org/officeDocument/2006/relationships/hyperlink" Target="https://en.wikipedia.org/wiki/Adobe_RGB_color_space" TargetMode="External"/><Relationship Id="rId4" Type="http://schemas.openxmlformats.org/officeDocument/2006/relationships/hyperlink" Target="https://en.wikipedia.org/wiki/SRGB" TargetMode="External"/></Relationships>
</file>

<file path=ppt/slides/_rels/slide14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5" Type="http://schemas.openxmlformats.org/officeDocument/2006/relationships/hyperlink" Target="https://en.wikipedia.org/wiki/DCI-P3" TargetMode="External"/><Relationship Id="rId4" Type="http://schemas.openxmlformats.org/officeDocument/2006/relationships/hyperlink" Target="https://en.wikipedia.org/wiki/Adobe_RGB_color_space" TargetMode="External"/></Relationships>
</file>

<file path=ppt/slides/_rels/slide147.xml.rels><?xml version="1.0" encoding="UTF-8" standalone="yes"?>
<Relationships xmlns="http://schemas.openxmlformats.org/package/2006/relationships"><Relationship Id="rId3" Type="http://schemas.openxmlformats.org/officeDocument/2006/relationships/image" Target="../media/image100.jpeg"/><Relationship Id="rId7" Type="http://schemas.openxmlformats.org/officeDocument/2006/relationships/hyperlink" Target="https://www.bhphotovideo.com/" TargetMode="External"/><Relationship Id="rId2" Type="http://schemas.openxmlformats.org/officeDocument/2006/relationships/hyperlink" Target="https://www.youtube.com/watch?v=S8rmPJpIQaE" TargetMode="Externa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hyperlink" Target="https://www.eizoglobal.com/library/basics/lcd_monitor_color_gamut/" TargetMode="External"/><Relationship Id="rId4" Type="http://schemas.openxmlformats.org/officeDocument/2006/relationships/image" Target="../media/image97.jpeg"/></Relationships>
</file>

<file path=ppt/slides/_rels/slide14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5" Type="http://schemas.openxmlformats.org/officeDocument/2006/relationships/hyperlink" Target="https://www.prolighting.com/blog/2020/06/16/choosing-the-right-color-temperature-for-your-home/" TargetMode="External"/><Relationship Id="rId4" Type="http://schemas.openxmlformats.org/officeDocument/2006/relationships/hyperlink" Target="https://en.wikipedia.org/wiki/Color_temperature" TargetMode="Externa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UMsJNC3dCI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00.png"/></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opencv.org/" TargetMode="External"/><Relationship Id="rId2" Type="http://schemas.openxmlformats.org/officeDocument/2006/relationships/hyperlink" Target="http://www.marketing.fondalighting.com/smart-pole_0029"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thinklucid.com/tech-briefs/understanding-digital-image-sensor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50.png"/></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file:///C:\Documents%20and%20Settings\khwong\Local%20Settings\Temp\features_house2.wmv" TargetMode="Externa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www.youtube.com/watch?v=9XknYOHKv-g" TargetMode="External"/></Relationships>
</file>

<file path=ppt/slides/_rels/slide68.xml.rels><?xml version="1.0" encoding="UTF-8" standalone="yes"?>
<Relationships xmlns="http://schemas.openxmlformats.org/package/2006/relationships"><Relationship Id="rId2" Type="http://schemas.openxmlformats.org/officeDocument/2006/relationships/image" Target="../media/image24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61.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27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300.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0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hyperlink" Target="file:///\\correct" TargetMode="Externa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file:///\\correct"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9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hyperlink" Target="https://www.pantone.com/articles/color-fundamentals/color-models-explained"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en.wikipedia.org/wiki/HSL_and_HSV#From_HSV" TargetMode="External"/><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8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en.wikipedia.org/wiki/Hue" TargetMode="Externa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en.wikipedia.org/wiki/Colorfulness" TargetMode="Externa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9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wmf"/><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wmf"/><Relationship Id="rId5" Type="http://schemas.openxmlformats.org/officeDocument/2006/relationships/image" Target="../media/image45.png"/><Relationship Id="rId4" Type="http://schemas.openxmlformats.org/officeDocument/2006/relationships/image" Target="../media/image44.png"/></Relationships>
</file>

<file path=ppt/slides/_rels/slide92.xml.rels><?xml version="1.0" encoding="UTF-8" standalone="yes"?>
<Relationships xmlns="http://schemas.openxmlformats.org/package/2006/relationships"><Relationship Id="rId3" Type="http://schemas.openxmlformats.org/officeDocument/2006/relationships/image" Target="../media/image243.png"/><Relationship Id="rId7" Type="http://schemas.openxmlformats.org/officeDocument/2006/relationships/image" Target="../media/image48.png"/><Relationship Id="rId2" Type="http://schemas.openxmlformats.org/officeDocument/2006/relationships/image" Target="../media/image55.png"/><Relationship Id="rId1" Type="http://schemas.openxmlformats.org/officeDocument/2006/relationships/slideLayout" Target="../slideLayouts/slideLayout12.xml"/><Relationship Id="rId6" Type="http://schemas.openxmlformats.org/officeDocument/2006/relationships/hyperlink" Target="http://en.wikipedia.org/wiki/HSL_and_HSV" TargetMode="External"/><Relationship Id="rId5" Type="http://schemas.openxmlformats.org/officeDocument/2006/relationships/hyperlink" Target="https://vocal.com/video/rgb-and-hsvhsihsl-color-space-conversion/" TargetMode="External"/><Relationship Id="rId4" Type="http://schemas.openxmlformats.org/officeDocument/2006/relationships/image" Target="../media/image53.png"/></Relationships>
</file>

<file path=ppt/slides/_rels/slide93.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0.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570.png"/><Relationship Id="rId5" Type="http://schemas.openxmlformats.org/officeDocument/2006/relationships/image" Target="../media/image49.png"/><Relationship Id="rId4" Type="http://schemas.openxmlformats.org/officeDocument/2006/relationships/image" Target="../media/image38.jpeg"/></Relationships>
</file>

<file path=ppt/slides/_rels/slide9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9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400.png"/></Relationships>
</file>

<file path=ppt/slides/_rels/slide9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normAutofit/>
          </a:bodyPr>
          <a:lstStyle/>
          <a:p>
            <a:pPr eaLnBrk="1" hangingPunct="1"/>
            <a:r>
              <a:rPr lang="en-US" altLang="en-US" dirty="0"/>
              <a:t>Image Processing and </a:t>
            </a:r>
            <a:br>
              <a:rPr lang="en-US" altLang="en-US" dirty="0"/>
            </a:br>
            <a:r>
              <a:rPr lang="en-US" altLang="en-US" dirty="0"/>
              <a:t>Computer Vision</a:t>
            </a:r>
          </a:p>
        </p:txBody>
      </p:sp>
      <p:sp>
        <p:nvSpPr>
          <p:cNvPr id="3" name="Subtitle 2"/>
          <p:cNvSpPr>
            <a:spLocks noGrp="1"/>
          </p:cNvSpPr>
          <p:nvPr>
            <p:ph type="subTitle" idx="1"/>
          </p:nvPr>
        </p:nvSpPr>
        <p:spPr>
          <a:xfrm>
            <a:off x="1447800" y="3962400"/>
            <a:ext cx="6400800" cy="1752600"/>
          </a:xfrm>
        </p:spPr>
        <p:txBody>
          <a:bodyPr rtlCol="0">
            <a:normAutofit/>
          </a:bodyPr>
          <a:lstStyle/>
          <a:p>
            <a:pPr eaLnBrk="1" fontAlgn="auto" hangingPunct="1">
              <a:spcAft>
                <a:spcPts val="0"/>
              </a:spcAft>
              <a:defRPr/>
            </a:pPr>
            <a:r>
              <a:rPr lang="en-US" altLang="en-US" dirty="0"/>
              <a:t>for smart cities </a:t>
            </a:r>
          </a:p>
          <a:p>
            <a:pPr eaLnBrk="1" fontAlgn="auto" hangingPunct="1">
              <a:spcAft>
                <a:spcPts val="0"/>
              </a:spcAft>
              <a:defRPr/>
            </a:pPr>
            <a:r>
              <a:rPr lang="en-US" dirty="0"/>
              <a:t>By KH Wong</a:t>
            </a:r>
          </a:p>
        </p:txBody>
      </p:sp>
      <p:sp>
        <p:nvSpPr>
          <p:cNvPr id="307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it-IT" altLang="zh-HK" sz="1200">
                <a:solidFill>
                  <a:srgbClr val="898989"/>
                </a:solidFill>
              </a:rPr>
              <a:t>Img. Pro. &amp; Comp. Vis. v250127c</a:t>
            </a:r>
            <a:endParaRPr lang="en-US" altLang="zh-HK" sz="1200" dirty="0">
              <a:solidFill>
                <a:srgbClr val="898989"/>
              </a:solidFill>
            </a:endParaRPr>
          </a:p>
        </p:txBody>
      </p:sp>
      <p:sp>
        <p:nvSpPr>
          <p:cNvPr id="307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D2769CFF-971E-49F6-9566-BCDF01C5AF54}" type="slidenum">
              <a:rPr lang="en-US" altLang="zh-HK" sz="1200">
                <a:solidFill>
                  <a:srgbClr val="898989"/>
                </a:solidFill>
              </a:rPr>
              <a:pPr>
                <a:spcBef>
                  <a:spcPct val="0"/>
                </a:spcBef>
                <a:buFontTx/>
                <a:buNone/>
              </a:pPr>
              <a:t>1</a:t>
            </a:fld>
            <a:endParaRPr lang="en-US" altLang="zh-HK" sz="1200">
              <a:solidFill>
                <a:srgbClr val="898989"/>
              </a:solidFill>
            </a:endParaRPr>
          </a:p>
        </p:txBody>
      </p:sp>
    </p:spTree>
    <p:extLst>
      <p:ext uri="{BB962C8B-B14F-4D97-AF65-F5344CB8AC3E}">
        <p14:creationId xmlns:p14="http://schemas.microsoft.com/office/powerpoint/2010/main" val="2834962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22910" y="274637"/>
            <a:ext cx="8229600" cy="1143000"/>
          </a:xfrm>
        </p:spPr>
        <p:txBody>
          <a:bodyPr/>
          <a:lstStyle/>
          <a:p>
            <a:pPr eaLnBrk="1" hangingPunct="1"/>
            <a:r>
              <a:rPr lang="en-US" altLang="zh-TW" sz="4000" dirty="0"/>
              <a:t>Picture element (Pixel) based image</a:t>
            </a:r>
          </a:p>
        </p:txBody>
      </p:sp>
      <p:sp>
        <p:nvSpPr>
          <p:cNvPr id="18435" name="Rectangle 3"/>
          <p:cNvSpPr>
            <a:spLocks noGrp="1" noChangeArrowheads="1"/>
          </p:cNvSpPr>
          <p:nvPr>
            <p:ph idx="1"/>
          </p:nvPr>
        </p:nvSpPr>
        <p:spPr>
          <a:xfrm>
            <a:off x="491490" y="1308099"/>
            <a:ext cx="8229600" cy="4525963"/>
          </a:xfrm>
        </p:spPr>
        <p:txBody>
          <a:bodyPr/>
          <a:lstStyle/>
          <a:p>
            <a:pPr eaLnBrk="1" hangingPunct="1"/>
            <a:r>
              <a:rPr lang="en-US" altLang="zh-TW" sz="2800" i="1" dirty="0"/>
              <a:t>[</a:t>
            </a:r>
            <a:r>
              <a:rPr lang="en-US" altLang="zh-TW" sz="2800" i="1" dirty="0" err="1"/>
              <a:t>x,y</a:t>
            </a:r>
            <a:r>
              <a:rPr lang="en-US" altLang="zh-TW" sz="2800" i="1" dirty="0"/>
              <a:t>]</a:t>
            </a:r>
            <a:r>
              <a:rPr lang="en-US" altLang="zh-TW" sz="2800" i="1" baseline="30000" dirty="0"/>
              <a:t>T</a:t>
            </a:r>
            <a:r>
              <a:rPr lang="en-US" altLang="zh-TW" sz="2800" dirty="0"/>
              <a:t> is in meters, </a:t>
            </a:r>
            <a:r>
              <a:rPr lang="en-US" altLang="zh-TW" sz="2800" i="1" dirty="0"/>
              <a:t>[]</a:t>
            </a:r>
            <a:r>
              <a:rPr lang="en-US" altLang="zh-TW" sz="2800" i="1" baseline="30000" dirty="0"/>
              <a:t>T</a:t>
            </a:r>
            <a:r>
              <a:rPr lang="en-US" altLang="zh-TW" sz="2800" dirty="0"/>
              <a:t>  is transposition in matrix</a:t>
            </a:r>
          </a:p>
          <a:p>
            <a:pPr eaLnBrk="1" hangingPunct="1"/>
            <a:r>
              <a:rPr lang="en-US" altLang="zh-TW" sz="2800" i="1" dirty="0"/>
              <a:t>[</a:t>
            </a:r>
            <a:r>
              <a:rPr lang="en-US" altLang="zh-TW" sz="2800" i="1" dirty="0" err="1"/>
              <a:t>u,v</a:t>
            </a:r>
            <a:r>
              <a:rPr lang="en-US" altLang="zh-TW" sz="2800" i="1" dirty="0"/>
              <a:t>]</a:t>
            </a:r>
            <a:r>
              <a:rPr lang="en-US" altLang="zh-TW" sz="2800" i="1" baseline="30000" dirty="0"/>
              <a:t>T</a:t>
            </a:r>
            <a:r>
              <a:rPr lang="en-US" altLang="zh-TW" sz="2800" dirty="0"/>
              <a:t> in pixels which is easy to be measured by the camera</a:t>
            </a:r>
          </a:p>
          <a:p>
            <a:pPr eaLnBrk="1" hangingPunct="1"/>
            <a:r>
              <a:rPr lang="en-US" altLang="zh-TW" sz="2800" dirty="0"/>
              <a:t>Each pixel is </a:t>
            </a:r>
            <a:r>
              <a:rPr lang="en-US" altLang="zh-TW" sz="2800" i="1" dirty="0" err="1"/>
              <a:t>Sx</a:t>
            </a:r>
            <a:r>
              <a:rPr lang="en-US" altLang="zh-TW" sz="2800" dirty="0"/>
              <a:t> wide and </a:t>
            </a:r>
            <a:r>
              <a:rPr lang="en-US" altLang="zh-TW" sz="2800" i="1" dirty="0"/>
              <a:t>Sy</a:t>
            </a:r>
            <a:r>
              <a:rPr lang="en-US" altLang="zh-TW" sz="2800" dirty="0"/>
              <a:t> high</a:t>
            </a:r>
          </a:p>
          <a:p>
            <a:pPr eaLnBrk="1" hangingPunct="1"/>
            <a:r>
              <a:rPr lang="en-US" altLang="zh-TW" sz="2800" dirty="0"/>
              <a:t>Example, </a:t>
            </a:r>
            <a:r>
              <a:rPr lang="en-US" altLang="zh-TW" sz="2800" i="1" dirty="0" err="1"/>
              <a:t>Sx</a:t>
            </a:r>
            <a:r>
              <a:rPr lang="en-US" altLang="zh-TW" sz="2800" dirty="0"/>
              <a:t> = </a:t>
            </a:r>
            <a:r>
              <a:rPr lang="en-US" altLang="zh-TW" sz="2800" i="1" dirty="0"/>
              <a:t>Sy</a:t>
            </a:r>
            <a:r>
              <a:rPr lang="en-US" altLang="zh-TW" sz="2800" dirty="0"/>
              <a:t> =5.46um (1um=1x10^-6m=1 micron)</a:t>
            </a:r>
          </a:p>
          <a:p>
            <a:pPr eaLnBrk="1" hangingPunct="1"/>
            <a:endParaRPr lang="en-US" altLang="zh-TW" dirty="0"/>
          </a:p>
        </p:txBody>
      </p:sp>
      <p:sp>
        <p:nvSpPr>
          <p:cNvPr id="18438" name="Rectangle 4"/>
          <p:cNvSpPr>
            <a:spLocks noChangeArrowheads="1"/>
          </p:cNvSpPr>
          <p:nvPr/>
        </p:nvSpPr>
        <p:spPr bwMode="auto">
          <a:xfrm>
            <a:off x="3878580" y="4269581"/>
            <a:ext cx="685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Verdana" pitchFamily="34" charset="0"/>
            </a:endParaRPr>
          </a:p>
        </p:txBody>
      </p:sp>
      <p:sp>
        <p:nvSpPr>
          <p:cNvPr id="18439" name="Text Box 5"/>
          <p:cNvSpPr txBox="1">
            <a:spLocks noChangeArrowheads="1"/>
          </p:cNvSpPr>
          <p:nvPr/>
        </p:nvSpPr>
        <p:spPr bwMode="auto">
          <a:xfrm>
            <a:off x="3938905" y="4910931"/>
            <a:ext cx="154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i="1">
                <a:latin typeface="Verdana" pitchFamily="34" charset="0"/>
              </a:rPr>
              <a:t>Sy=</a:t>
            </a:r>
            <a:r>
              <a:rPr lang="en-US" altLang="en-US" sz="1800">
                <a:latin typeface="Verdana" pitchFamily="34" charset="0"/>
              </a:rPr>
              <a:t>5.46um</a:t>
            </a:r>
          </a:p>
        </p:txBody>
      </p:sp>
      <p:sp>
        <p:nvSpPr>
          <p:cNvPr id="18440" name="Text Box 6"/>
          <p:cNvSpPr txBox="1">
            <a:spLocks noChangeArrowheads="1"/>
          </p:cNvSpPr>
          <p:nvPr/>
        </p:nvSpPr>
        <p:spPr bwMode="auto">
          <a:xfrm>
            <a:off x="4624705" y="4377531"/>
            <a:ext cx="163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zh-TW" sz="1800" i="1">
                <a:latin typeface="Verdana" pitchFamily="34" charset="0"/>
              </a:rPr>
              <a:t>Sx</a:t>
            </a:r>
            <a:r>
              <a:rPr lang="en-US" altLang="en-US" sz="1800">
                <a:latin typeface="Verdana" pitchFamily="34" charset="0"/>
              </a:rPr>
              <a:t> =5.46um</a:t>
            </a:r>
          </a:p>
        </p:txBody>
      </p:sp>
      <p:sp>
        <p:nvSpPr>
          <p:cNvPr id="18441" name="Rectangle 7"/>
          <p:cNvSpPr>
            <a:spLocks noChangeArrowheads="1"/>
          </p:cNvSpPr>
          <p:nvPr/>
        </p:nvSpPr>
        <p:spPr bwMode="auto">
          <a:xfrm>
            <a:off x="754380" y="4117181"/>
            <a:ext cx="1676400" cy="167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endParaRPr lang="en-US" altLang="en-US" sz="1800" dirty="0">
              <a:latin typeface="Verdana" pitchFamily="34" charset="0"/>
            </a:endParaRPr>
          </a:p>
          <a:p>
            <a:pPr algn="ctr">
              <a:spcBef>
                <a:spcPct val="0"/>
              </a:spcBef>
              <a:buFontTx/>
              <a:buNone/>
            </a:pPr>
            <a:r>
              <a:rPr lang="en-US" altLang="en-US" sz="1800" dirty="0">
                <a:latin typeface="Verdana" pitchFamily="34" charset="0"/>
              </a:rPr>
              <a:t>Image=</a:t>
            </a:r>
          </a:p>
          <a:p>
            <a:pPr algn="ctr">
              <a:spcBef>
                <a:spcPct val="0"/>
              </a:spcBef>
              <a:buFontTx/>
              <a:buNone/>
            </a:pPr>
            <a:r>
              <a:rPr lang="en-US" altLang="en-US" sz="1800" dirty="0">
                <a:latin typeface="Verdana" pitchFamily="34" charset="0"/>
              </a:rPr>
              <a:t>1024x768 </a:t>
            </a:r>
          </a:p>
          <a:p>
            <a:pPr algn="ctr">
              <a:spcBef>
                <a:spcPct val="0"/>
              </a:spcBef>
              <a:buFontTx/>
              <a:buNone/>
            </a:pPr>
            <a:r>
              <a:rPr lang="en-US" altLang="en-US" sz="1800" dirty="0">
                <a:latin typeface="Verdana" pitchFamily="34" charset="0"/>
              </a:rPr>
              <a:t>pixels</a:t>
            </a:r>
          </a:p>
        </p:txBody>
      </p:sp>
      <p:sp>
        <p:nvSpPr>
          <p:cNvPr id="18442" name="Rectangle 8"/>
          <p:cNvSpPr>
            <a:spLocks noChangeArrowheads="1"/>
          </p:cNvSpPr>
          <p:nvPr/>
        </p:nvSpPr>
        <p:spPr bwMode="auto">
          <a:xfrm>
            <a:off x="1668780" y="4574381"/>
            <a:ext cx="762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Verdana" pitchFamily="34" charset="0"/>
            </a:endParaRPr>
          </a:p>
        </p:txBody>
      </p:sp>
      <p:sp>
        <p:nvSpPr>
          <p:cNvPr id="18443" name="Line 9"/>
          <p:cNvSpPr>
            <a:spLocks noChangeShapeType="1"/>
          </p:cNvSpPr>
          <p:nvPr/>
        </p:nvSpPr>
        <p:spPr bwMode="auto">
          <a:xfrm flipV="1">
            <a:off x="1744980" y="4421981"/>
            <a:ext cx="20574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4" name="Text Box 10"/>
          <p:cNvSpPr txBox="1">
            <a:spLocks noChangeArrowheads="1"/>
          </p:cNvSpPr>
          <p:nvPr/>
        </p:nvSpPr>
        <p:spPr bwMode="auto">
          <a:xfrm>
            <a:off x="2567305" y="4080669"/>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Verdana" pitchFamily="34" charset="0"/>
            </a:endParaRPr>
          </a:p>
        </p:txBody>
      </p:sp>
      <p:sp>
        <p:nvSpPr>
          <p:cNvPr id="18445" name="Text Box 12"/>
          <p:cNvSpPr txBox="1">
            <a:spLocks noChangeArrowheads="1"/>
          </p:cNvSpPr>
          <p:nvPr/>
        </p:nvSpPr>
        <p:spPr bwMode="auto">
          <a:xfrm>
            <a:off x="2491105" y="4148931"/>
            <a:ext cx="952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rPr>
              <a:t>1 pixel</a:t>
            </a:r>
          </a:p>
        </p:txBody>
      </p:sp>
      <p:sp>
        <p:nvSpPr>
          <p:cNvPr id="18446" name="TextBox 1"/>
          <p:cNvSpPr txBox="1">
            <a:spLocks noChangeArrowheads="1"/>
          </p:cNvSpPr>
          <p:nvPr/>
        </p:nvSpPr>
        <p:spPr bwMode="auto">
          <a:xfrm>
            <a:off x="449580" y="5803106"/>
            <a:ext cx="7243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rPr>
              <a:t>CCD Charge-coupled device </a:t>
            </a:r>
          </a:p>
          <a:p>
            <a:pPr>
              <a:spcBef>
                <a:spcPct val="0"/>
              </a:spcBef>
              <a:buFontTx/>
              <a:buNone/>
            </a:pPr>
            <a:r>
              <a:rPr lang="en-US" altLang="en-US" sz="1800">
                <a:latin typeface="Verdana" pitchFamily="34" charset="0"/>
              </a:rPr>
              <a:t>Sensor: http://en.wikipedia.org/wiki/Charge-coupled_device</a:t>
            </a:r>
          </a:p>
        </p:txBody>
      </p:sp>
      <p:sp>
        <p:nvSpPr>
          <p:cNvPr id="2" name="Footer Placeholder 1"/>
          <p:cNvSpPr>
            <a:spLocks noGrp="1"/>
          </p:cNvSpPr>
          <p:nvPr>
            <p:ph type="ftr" sz="quarter" idx="11"/>
          </p:nvPr>
        </p:nvSpPr>
        <p:spPr>
          <a:xfrm>
            <a:off x="3158490" y="6406118"/>
            <a:ext cx="2895600" cy="365125"/>
          </a:xfrm>
        </p:spPr>
        <p:txBody>
          <a:bodyPr/>
          <a:lstStyle/>
          <a:p>
            <a:pPr>
              <a:defRPr/>
            </a:pPr>
            <a:r>
              <a:rPr lang="it-IT"/>
              <a:t>Img. Pro. &amp; Comp. Vis. v250127c</a:t>
            </a:r>
            <a:endParaRPr lang="en-US" dirty="0"/>
          </a:p>
        </p:txBody>
      </p:sp>
      <p:sp>
        <p:nvSpPr>
          <p:cNvPr id="3" name="Slide Number Placeholder 2"/>
          <p:cNvSpPr>
            <a:spLocks noGrp="1"/>
          </p:cNvSpPr>
          <p:nvPr>
            <p:ph type="sldNum" sz="quarter" idx="12"/>
          </p:nvPr>
        </p:nvSpPr>
        <p:spPr/>
        <p:txBody>
          <a:bodyPr/>
          <a:lstStyle/>
          <a:p>
            <a:pPr>
              <a:defRPr/>
            </a:pPr>
            <a:fld id="{F6B5AEFD-0438-4757-9AC0-06361A4FF341}" type="slidenum">
              <a:rPr lang="en-US" altLang="en-US" smtClean="0"/>
              <a:pPr>
                <a:defRPr/>
              </a:pPr>
              <a:t>10</a:t>
            </a:fld>
            <a:endParaRPr lang="en-US" alt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FBA8-FD46-D671-426D-2F8047A4C1E8}"/>
              </a:ext>
            </a:extLst>
          </p:cNvPr>
          <p:cNvSpPr>
            <a:spLocks noGrp="1"/>
          </p:cNvSpPr>
          <p:nvPr>
            <p:ph type="title"/>
          </p:nvPr>
        </p:nvSpPr>
        <p:spPr/>
        <p:txBody>
          <a:bodyPr/>
          <a:lstStyle/>
          <a:p>
            <a:r>
              <a:rPr lang="en-US" dirty="0"/>
              <a:t>CMYK color model</a:t>
            </a:r>
            <a:endParaRPr lang="en-HK" dirty="0"/>
          </a:p>
        </p:txBody>
      </p:sp>
      <p:sp>
        <p:nvSpPr>
          <p:cNvPr id="3" name="Content Placeholder 2">
            <a:extLst>
              <a:ext uri="{FF2B5EF4-FFF2-40B4-BE49-F238E27FC236}">
                <a16:creationId xmlns:a16="http://schemas.microsoft.com/office/drawing/2014/main" id="{CDDF337A-40AD-6DF4-BC04-0713FA953719}"/>
              </a:ext>
            </a:extLst>
          </p:cNvPr>
          <p:cNvSpPr>
            <a:spLocks noGrp="1"/>
          </p:cNvSpPr>
          <p:nvPr>
            <p:ph idx="1"/>
          </p:nvPr>
        </p:nvSpPr>
        <p:spPr>
          <a:xfrm>
            <a:off x="459684" y="1659622"/>
            <a:ext cx="7886700" cy="4351338"/>
          </a:xfrm>
        </p:spPr>
        <p:txBody>
          <a:bodyPr>
            <a:normAutofit fontScale="92500" lnSpcReduction="20000"/>
          </a:bodyPr>
          <a:lstStyle/>
          <a:p>
            <a:r>
              <a:rPr lang="en-US" b="0" i="0" dirty="0">
                <a:solidFill>
                  <a:srgbClr val="202124"/>
                </a:solidFill>
                <a:effectLst/>
                <a:latin typeface="Google Sans"/>
              </a:rPr>
              <a:t>CMYK (C=CYAN, M=MAGENTA, Y=YELLOW, AND K=BLACK): </a:t>
            </a:r>
            <a:r>
              <a:rPr lang="en-US" b="0" i="0" dirty="0">
                <a:solidFill>
                  <a:srgbClr val="040C28"/>
                </a:solidFill>
                <a:effectLst/>
                <a:latin typeface="Google Sans"/>
              </a:rPr>
              <a:t>used for printing</a:t>
            </a:r>
          </a:p>
          <a:p>
            <a:r>
              <a:rPr lang="en-US" b="0" i="1" dirty="0">
                <a:solidFill>
                  <a:srgbClr val="222222"/>
                </a:solidFill>
                <a:effectLst/>
                <a:latin typeface="times new roman" panose="02020603050405020304" pitchFamily="18" charset="0"/>
              </a:rPr>
              <a:t>R</a:t>
            </a:r>
            <a:r>
              <a:rPr lang="en-US" b="0" i="0" dirty="0">
                <a:solidFill>
                  <a:srgbClr val="222222"/>
                </a:solidFill>
                <a:effectLst/>
                <a:latin typeface="times new roman" panose="02020603050405020304" pitchFamily="18" charset="0"/>
              </a:rPr>
              <a:t>' = </a:t>
            </a:r>
            <a:r>
              <a:rPr lang="en-US" b="0" i="1" dirty="0">
                <a:solidFill>
                  <a:srgbClr val="222222"/>
                </a:solidFill>
                <a:effectLst/>
                <a:latin typeface="times new roman" panose="02020603050405020304" pitchFamily="18" charset="0"/>
              </a:rPr>
              <a:t>R</a:t>
            </a:r>
            <a:r>
              <a:rPr lang="en-US" b="0" i="0" dirty="0">
                <a:solidFill>
                  <a:srgbClr val="222222"/>
                </a:solidFill>
                <a:effectLst/>
                <a:latin typeface="times new roman" panose="02020603050405020304" pitchFamily="18" charset="0"/>
              </a:rPr>
              <a:t>/255,</a:t>
            </a:r>
            <a:r>
              <a:rPr lang="en-US" b="0" i="1" dirty="0">
                <a:solidFill>
                  <a:srgbClr val="222222"/>
                </a:solidFill>
                <a:effectLst/>
                <a:latin typeface="times new roman" panose="02020603050405020304" pitchFamily="18" charset="0"/>
              </a:rPr>
              <a:t>G</a:t>
            </a:r>
            <a:r>
              <a:rPr lang="en-US" b="0" i="0" dirty="0">
                <a:solidFill>
                  <a:srgbClr val="222222"/>
                </a:solidFill>
                <a:effectLst/>
                <a:latin typeface="times new roman" panose="02020603050405020304" pitchFamily="18" charset="0"/>
              </a:rPr>
              <a:t>' = </a:t>
            </a:r>
            <a:r>
              <a:rPr lang="en-US" b="0" i="1" dirty="0">
                <a:solidFill>
                  <a:srgbClr val="222222"/>
                </a:solidFill>
                <a:effectLst/>
                <a:latin typeface="times new roman" panose="02020603050405020304" pitchFamily="18" charset="0"/>
              </a:rPr>
              <a:t>G</a:t>
            </a:r>
            <a:r>
              <a:rPr lang="en-US" b="0" i="0" dirty="0">
                <a:solidFill>
                  <a:srgbClr val="222222"/>
                </a:solidFill>
                <a:effectLst/>
                <a:latin typeface="times new roman" panose="02020603050405020304" pitchFamily="18" charset="0"/>
              </a:rPr>
              <a:t>/255,</a:t>
            </a:r>
            <a:r>
              <a:rPr lang="en-US" b="0" i="1" dirty="0">
                <a:solidFill>
                  <a:srgbClr val="222222"/>
                </a:solidFill>
                <a:effectLst/>
                <a:latin typeface="times new roman" panose="02020603050405020304" pitchFamily="18" charset="0"/>
              </a:rPr>
              <a:t>B</a:t>
            </a:r>
            <a:r>
              <a:rPr lang="en-US" b="0" i="0" dirty="0">
                <a:solidFill>
                  <a:srgbClr val="222222"/>
                </a:solidFill>
                <a:effectLst/>
                <a:latin typeface="times new roman" panose="02020603050405020304" pitchFamily="18" charset="0"/>
              </a:rPr>
              <a:t>' = B/255</a:t>
            </a:r>
          </a:p>
          <a:p>
            <a:pPr algn="l"/>
            <a:r>
              <a:rPr lang="en-HK" dirty="0">
                <a:solidFill>
                  <a:srgbClr val="202124"/>
                </a:solidFill>
                <a:latin typeface="Google Sans"/>
              </a:rPr>
              <a:t>C = 1 -</a:t>
            </a:r>
            <a:r>
              <a:rPr lang="en-US" dirty="0">
                <a:solidFill>
                  <a:srgbClr val="202124"/>
                </a:solidFill>
                <a:latin typeface="Google Sans"/>
              </a:rPr>
              <a:t> R’</a:t>
            </a:r>
          </a:p>
          <a:p>
            <a:pPr algn="l"/>
            <a:r>
              <a:rPr lang="en-HK" dirty="0">
                <a:solidFill>
                  <a:srgbClr val="202124"/>
                </a:solidFill>
                <a:latin typeface="Google Sans"/>
              </a:rPr>
              <a:t>M = 1 - </a:t>
            </a:r>
            <a:r>
              <a:rPr lang="en-US" dirty="0">
                <a:solidFill>
                  <a:srgbClr val="202124"/>
                </a:solidFill>
                <a:latin typeface="Google Sans"/>
              </a:rPr>
              <a:t>G’</a:t>
            </a:r>
          </a:p>
          <a:p>
            <a:pPr algn="l"/>
            <a:r>
              <a:rPr lang="en-HK" dirty="0">
                <a:solidFill>
                  <a:srgbClr val="202124"/>
                </a:solidFill>
                <a:latin typeface="Google Sans"/>
              </a:rPr>
              <a:t>Y = 1 - </a:t>
            </a:r>
            <a:r>
              <a:rPr lang="en-US" dirty="0">
                <a:solidFill>
                  <a:srgbClr val="202124"/>
                </a:solidFill>
                <a:latin typeface="Google Sans"/>
              </a:rPr>
              <a:t>B'</a:t>
            </a:r>
            <a:endParaRPr lang="en-HK" dirty="0">
              <a:solidFill>
                <a:srgbClr val="202124"/>
              </a:solidFill>
              <a:latin typeface="Google Sans"/>
            </a:endParaRPr>
          </a:p>
          <a:p>
            <a:pPr algn="l"/>
            <a:r>
              <a:rPr lang="en-US" b="0" i="1" dirty="0">
                <a:solidFill>
                  <a:srgbClr val="222222"/>
                </a:solidFill>
                <a:effectLst/>
                <a:latin typeface="times new roman" panose="02020603050405020304" pitchFamily="18" charset="0"/>
              </a:rPr>
              <a:t>K</a:t>
            </a:r>
            <a:r>
              <a:rPr lang="en-US" b="0" i="0" dirty="0">
                <a:solidFill>
                  <a:srgbClr val="222222"/>
                </a:solidFill>
                <a:effectLst/>
                <a:latin typeface="times new roman" panose="02020603050405020304" pitchFamily="18" charset="0"/>
              </a:rPr>
              <a:t> = 1-max(</a:t>
            </a:r>
            <a:r>
              <a:rPr lang="en-US" b="0" i="1" dirty="0">
                <a:solidFill>
                  <a:srgbClr val="222222"/>
                </a:solidFill>
                <a:effectLst/>
                <a:latin typeface="times new roman" panose="02020603050405020304" pitchFamily="18" charset="0"/>
              </a:rPr>
              <a:t>R</a:t>
            </a:r>
            <a:r>
              <a:rPr lang="en-US" b="0" i="0" dirty="0">
                <a:solidFill>
                  <a:srgbClr val="222222"/>
                </a:solidFill>
                <a:effectLst/>
                <a:latin typeface="times new roman" panose="02020603050405020304" pitchFamily="18" charset="0"/>
              </a:rPr>
              <a:t>', </a:t>
            </a:r>
            <a:r>
              <a:rPr lang="en-US" b="0" i="1" dirty="0">
                <a:solidFill>
                  <a:srgbClr val="222222"/>
                </a:solidFill>
                <a:effectLst/>
                <a:latin typeface="times new roman" panose="02020603050405020304" pitchFamily="18" charset="0"/>
              </a:rPr>
              <a:t>G</a:t>
            </a:r>
            <a:r>
              <a:rPr lang="en-US" b="0" i="0" dirty="0">
                <a:solidFill>
                  <a:srgbClr val="222222"/>
                </a:solidFill>
                <a:effectLst/>
                <a:latin typeface="times new roman" panose="02020603050405020304" pitchFamily="18" charset="0"/>
              </a:rPr>
              <a:t>', </a:t>
            </a:r>
            <a:r>
              <a:rPr lang="en-US" b="0" i="1" dirty="0">
                <a:solidFill>
                  <a:srgbClr val="222222"/>
                </a:solidFill>
                <a:effectLst/>
                <a:latin typeface="times new roman" panose="02020603050405020304" pitchFamily="18" charset="0"/>
              </a:rPr>
              <a:t>B</a:t>
            </a:r>
            <a:r>
              <a:rPr lang="en-US" b="0" i="0" dirty="0">
                <a:solidFill>
                  <a:srgbClr val="222222"/>
                </a:solidFill>
                <a:effectLst/>
                <a:latin typeface="times new roman" panose="02020603050405020304" pitchFamily="18" charset="0"/>
              </a:rPr>
              <a:t>’) %K is used for printing black</a:t>
            </a:r>
          </a:p>
          <a:p>
            <a:pPr algn="l"/>
            <a:r>
              <a:rPr lang="en-US" b="0" i="0" dirty="0">
                <a:solidFill>
                  <a:srgbClr val="040C28"/>
                </a:solidFill>
                <a:effectLst/>
                <a:latin typeface="Google Sans"/>
              </a:rPr>
              <a:t>Inkjet printer ink :cyan, magenta, yellow</a:t>
            </a:r>
            <a:r>
              <a:rPr lang="en-US" dirty="0">
                <a:solidFill>
                  <a:srgbClr val="202124"/>
                </a:solidFill>
                <a:latin typeface="Google Sans"/>
              </a:rPr>
              <a:t> </a:t>
            </a:r>
            <a:r>
              <a:rPr lang="en-US" b="0" i="0" dirty="0">
                <a:solidFill>
                  <a:srgbClr val="040C28"/>
                </a:solidFill>
                <a:effectLst/>
                <a:latin typeface="Google Sans"/>
              </a:rPr>
              <a:t>and black</a:t>
            </a:r>
            <a:endParaRPr lang="en-HK" dirty="0">
              <a:hlinkClick r:id="rId2"/>
            </a:endParaRPr>
          </a:p>
        </p:txBody>
      </p:sp>
      <p:sp>
        <p:nvSpPr>
          <p:cNvPr id="4" name="Footer Placeholder 3">
            <a:extLst>
              <a:ext uri="{FF2B5EF4-FFF2-40B4-BE49-F238E27FC236}">
                <a16:creationId xmlns:a16="http://schemas.microsoft.com/office/drawing/2014/main" id="{FEEBDB05-E5FB-0EDF-9863-FA583B1788BB}"/>
              </a:ext>
            </a:extLst>
          </p:cNvPr>
          <p:cNvSpPr>
            <a:spLocks noGrp="1"/>
          </p:cNvSpPr>
          <p:nvPr>
            <p:ph type="ftr" sz="quarter" idx="11"/>
          </p:nvPr>
        </p:nvSpPr>
        <p:spPr/>
        <p:txBody>
          <a:bodyPr/>
          <a:lstStyle/>
          <a:p>
            <a:r>
              <a:rPr lang="it-IT"/>
              <a:t>Img. Pro. &amp; Comp. Vis. v250127c</a:t>
            </a:r>
            <a:endParaRPr lang="en-HK"/>
          </a:p>
        </p:txBody>
      </p:sp>
      <p:sp>
        <p:nvSpPr>
          <p:cNvPr id="5" name="Slide Number Placeholder 4">
            <a:extLst>
              <a:ext uri="{FF2B5EF4-FFF2-40B4-BE49-F238E27FC236}">
                <a16:creationId xmlns:a16="http://schemas.microsoft.com/office/drawing/2014/main" id="{F9E1166F-83A9-B238-12BB-15A491886B27}"/>
              </a:ext>
            </a:extLst>
          </p:cNvPr>
          <p:cNvSpPr>
            <a:spLocks noGrp="1"/>
          </p:cNvSpPr>
          <p:nvPr>
            <p:ph type="sldNum" sz="quarter" idx="12"/>
          </p:nvPr>
        </p:nvSpPr>
        <p:spPr/>
        <p:txBody>
          <a:bodyPr/>
          <a:lstStyle/>
          <a:p>
            <a:fld id="{A1FA41FF-BBCA-4C8E-83C0-DB912CB2A0BB}" type="slidenum">
              <a:rPr lang="en-HK" smtClean="0"/>
              <a:t>100</a:t>
            </a:fld>
            <a:endParaRPr lang="en-HK"/>
          </a:p>
        </p:txBody>
      </p:sp>
      <p:sp>
        <p:nvSpPr>
          <p:cNvPr id="6" name="TextBox 5">
            <a:extLst>
              <a:ext uri="{FF2B5EF4-FFF2-40B4-BE49-F238E27FC236}">
                <a16:creationId xmlns:a16="http://schemas.microsoft.com/office/drawing/2014/main" id="{9AFD225D-5BBE-1B5D-D83B-0A6E92DF8FF8}"/>
              </a:ext>
            </a:extLst>
          </p:cNvPr>
          <p:cNvSpPr txBox="1"/>
          <p:nvPr/>
        </p:nvSpPr>
        <p:spPr>
          <a:xfrm>
            <a:off x="628650" y="5798146"/>
            <a:ext cx="6021457" cy="923330"/>
          </a:xfrm>
          <a:prstGeom prst="rect">
            <a:avLst/>
          </a:prstGeom>
          <a:noFill/>
        </p:spPr>
        <p:txBody>
          <a:bodyPr wrap="none" rtlCol="0">
            <a:spAutoFit/>
          </a:bodyPr>
          <a:lstStyle/>
          <a:p>
            <a:r>
              <a:rPr lang="en-HK" dirty="0">
                <a:hlinkClick r:id="rId2"/>
              </a:rPr>
              <a:t>https://en.wikipedia.org/wiki/CMYK_color_model</a:t>
            </a:r>
            <a:endParaRPr lang="en-HK" dirty="0"/>
          </a:p>
          <a:p>
            <a:r>
              <a:rPr lang="en-HK" dirty="0">
                <a:hlinkClick r:id="rId3"/>
              </a:rPr>
              <a:t>https://www.rapidtables.com/convert/color/rgb-to-cmyk.html</a:t>
            </a:r>
            <a:endParaRPr lang="en-HK" dirty="0"/>
          </a:p>
          <a:p>
            <a:r>
              <a:rPr lang="en-HK" dirty="0">
                <a:hlinkClick r:id="rId4"/>
              </a:rPr>
              <a:t>https://www.printer888.com/</a:t>
            </a:r>
            <a:r>
              <a:rPr lang="en-HK" dirty="0"/>
              <a:t> </a:t>
            </a:r>
          </a:p>
        </p:txBody>
      </p:sp>
      <p:sp>
        <p:nvSpPr>
          <p:cNvPr id="7" name="AutoShape 2">
            <a:extLst>
              <a:ext uri="{FF2B5EF4-FFF2-40B4-BE49-F238E27FC236}">
                <a16:creationId xmlns:a16="http://schemas.microsoft.com/office/drawing/2014/main" id="{BCA321DD-7506-71CB-AEFF-43746CB1D6E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HK"/>
          </a:p>
        </p:txBody>
      </p:sp>
      <p:sp>
        <p:nvSpPr>
          <p:cNvPr id="8" name="AutoShape 4">
            <a:extLst>
              <a:ext uri="{FF2B5EF4-FFF2-40B4-BE49-F238E27FC236}">
                <a16:creationId xmlns:a16="http://schemas.microsoft.com/office/drawing/2014/main" id="{45DD15BC-5424-777D-BB98-99B8B980FF67}"/>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HK"/>
          </a:p>
        </p:txBody>
      </p:sp>
      <p:pic>
        <p:nvPicPr>
          <p:cNvPr id="12" name="Picture 11">
            <a:extLst>
              <a:ext uri="{FF2B5EF4-FFF2-40B4-BE49-F238E27FC236}">
                <a16:creationId xmlns:a16="http://schemas.microsoft.com/office/drawing/2014/main" id="{C752C8AB-A0D9-175E-B2ED-571E35DA52C1}"/>
              </a:ext>
            </a:extLst>
          </p:cNvPr>
          <p:cNvPicPr>
            <a:picLocks noChangeAspect="1"/>
          </p:cNvPicPr>
          <p:nvPr/>
        </p:nvPicPr>
        <p:blipFill>
          <a:blip r:embed="rId5"/>
          <a:stretch>
            <a:fillRect/>
          </a:stretch>
        </p:blipFill>
        <p:spPr>
          <a:xfrm>
            <a:off x="5727216" y="2200824"/>
            <a:ext cx="2788134" cy="2456352"/>
          </a:xfrm>
          <a:prstGeom prst="rect">
            <a:avLst/>
          </a:prstGeom>
        </p:spPr>
      </p:pic>
    </p:spTree>
    <p:extLst>
      <p:ext uri="{BB962C8B-B14F-4D97-AF65-F5344CB8AC3E}">
        <p14:creationId xmlns:p14="http://schemas.microsoft.com/office/powerpoint/2010/main" val="17680527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DC75D9-6E39-8EDA-122D-6513E6A8787E}"/>
              </a:ext>
            </a:extLst>
          </p:cNvPr>
          <p:cNvSpPr>
            <a:spLocks noGrp="1"/>
          </p:cNvSpPr>
          <p:nvPr>
            <p:ph type="ctrTitle"/>
          </p:nvPr>
        </p:nvSpPr>
        <p:spPr/>
        <p:txBody>
          <a:bodyPr/>
          <a:lstStyle/>
          <a:p>
            <a:r>
              <a:rPr lang="en-US" dirty="0"/>
              <a:t>Stereo</a:t>
            </a:r>
          </a:p>
        </p:txBody>
      </p:sp>
      <p:sp>
        <p:nvSpPr>
          <p:cNvPr id="6" name="Subtitle 5">
            <a:extLst>
              <a:ext uri="{FF2B5EF4-FFF2-40B4-BE49-F238E27FC236}">
                <a16:creationId xmlns:a16="http://schemas.microsoft.com/office/drawing/2014/main" id="{BB76A40B-ACD8-53BA-B4B9-5582BC9D997D}"/>
              </a:ext>
            </a:extLst>
          </p:cNvPr>
          <p:cNvSpPr>
            <a:spLocks noGrp="1"/>
          </p:cNvSpPr>
          <p:nvPr>
            <p:ph type="subTitle" idx="1"/>
          </p:nvPr>
        </p:nvSpPr>
        <p:spPr/>
        <p:txBody>
          <a:bodyPr/>
          <a:lstStyle/>
          <a:p>
            <a:r>
              <a:rPr lang="en-US" dirty="0"/>
              <a:t>From 2D images 3D information</a:t>
            </a:r>
          </a:p>
        </p:txBody>
      </p:sp>
      <p:sp>
        <p:nvSpPr>
          <p:cNvPr id="2" name="Footer Placeholder 1">
            <a:extLst>
              <a:ext uri="{FF2B5EF4-FFF2-40B4-BE49-F238E27FC236}">
                <a16:creationId xmlns:a16="http://schemas.microsoft.com/office/drawing/2014/main" id="{03D0028A-D1BC-33D9-C6B8-E649FAD2D585}"/>
              </a:ext>
            </a:extLst>
          </p:cNvPr>
          <p:cNvSpPr>
            <a:spLocks noGrp="1"/>
          </p:cNvSpPr>
          <p:nvPr>
            <p:ph type="ftr" sz="quarter" idx="11"/>
          </p:nvPr>
        </p:nvSpPr>
        <p:spPr/>
        <p:txBody>
          <a:bodyPr/>
          <a:lstStyle/>
          <a:p>
            <a:pPr>
              <a:defRPr/>
            </a:pPr>
            <a:r>
              <a:rPr lang="it-IT" altLang="zh-HK"/>
              <a:t>Img. Pro. &amp; Comp. Vis. v250127c</a:t>
            </a:r>
            <a:endParaRPr lang="en-US" altLang="zh-HK"/>
          </a:p>
        </p:txBody>
      </p:sp>
      <p:sp>
        <p:nvSpPr>
          <p:cNvPr id="3" name="Slide Number Placeholder 2">
            <a:extLst>
              <a:ext uri="{FF2B5EF4-FFF2-40B4-BE49-F238E27FC236}">
                <a16:creationId xmlns:a16="http://schemas.microsoft.com/office/drawing/2014/main" id="{612C6206-554E-CFF3-0E96-1DB1AC9ABD0F}"/>
              </a:ext>
            </a:extLst>
          </p:cNvPr>
          <p:cNvSpPr>
            <a:spLocks noGrp="1"/>
          </p:cNvSpPr>
          <p:nvPr>
            <p:ph type="sldNum" sz="quarter" idx="12"/>
          </p:nvPr>
        </p:nvSpPr>
        <p:spPr/>
        <p:txBody>
          <a:bodyPr/>
          <a:lstStyle/>
          <a:p>
            <a:fld id="{90B0705C-65EC-41A8-A1F4-8C393CFF3222}" type="slidenum">
              <a:rPr lang="en-US" altLang="zh-HK" smtClean="0"/>
              <a:pPr/>
              <a:t>101</a:t>
            </a:fld>
            <a:endParaRPr lang="en-US" altLang="zh-HK"/>
          </a:p>
        </p:txBody>
      </p:sp>
    </p:spTree>
    <p:extLst>
      <p:ext uri="{BB962C8B-B14F-4D97-AF65-F5344CB8AC3E}">
        <p14:creationId xmlns:p14="http://schemas.microsoft.com/office/powerpoint/2010/main" val="9730613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3-D computer vision, an overview</a:t>
            </a:r>
          </a:p>
        </p:txBody>
      </p:sp>
      <p:sp>
        <p:nvSpPr>
          <p:cNvPr id="6147" name="Content Placeholder 2"/>
          <p:cNvSpPr>
            <a:spLocks noGrp="1"/>
          </p:cNvSpPr>
          <p:nvPr>
            <p:ph idx="1"/>
          </p:nvPr>
        </p:nvSpPr>
        <p:spPr/>
        <p:txBody>
          <a:bodyPr>
            <a:normAutofit lnSpcReduction="10000"/>
          </a:bodyPr>
          <a:lstStyle/>
          <a:p>
            <a:r>
              <a:rPr lang="en-US" altLang="en-US" sz="2800" dirty="0"/>
              <a:t>Find 3-D structure using 2-D images</a:t>
            </a:r>
          </a:p>
          <a:p>
            <a:r>
              <a:rPr lang="en-US" altLang="en-US" sz="2800" dirty="0"/>
              <a:t>One camera: </a:t>
            </a:r>
          </a:p>
          <a:p>
            <a:pPr lvl="1"/>
            <a:r>
              <a:rPr lang="en-US" altLang="en-US" sz="2400" dirty="0"/>
              <a:t>Possible but limited results, e.g. by  identify vanishing lines</a:t>
            </a:r>
          </a:p>
          <a:p>
            <a:r>
              <a:rPr lang="en-US" altLang="en-US" sz="2800" dirty="0"/>
              <a:t>Two cameras: </a:t>
            </a:r>
          </a:p>
          <a:p>
            <a:pPr lvl="1"/>
            <a:r>
              <a:rPr lang="en-US" altLang="en-US" sz="2400" dirty="0"/>
              <a:t>Stereo: (This section)</a:t>
            </a:r>
          </a:p>
          <a:p>
            <a:r>
              <a:rPr lang="en-US" altLang="en-US" sz="2800" dirty="0"/>
              <a:t>Three cameras:</a:t>
            </a:r>
          </a:p>
          <a:p>
            <a:pPr lvl="1"/>
            <a:r>
              <a:rPr lang="en-US" altLang="en-US" sz="2400" dirty="0"/>
              <a:t>Trifocal tensor method (very advanced not discussed here)</a:t>
            </a:r>
          </a:p>
          <a:p>
            <a:r>
              <a:rPr lang="en-US" altLang="en-US" sz="2800" dirty="0"/>
              <a:t>N cameras:</a:t>
            </a:r>
          </a:p>
          <a:p>
            <a:pPr lvl="1"/>
            <a:r>
              <a:rPr lang="en-US" altLang="en-US" sz="2400" dirty="0"/>
              <a:t>Factorization (Chapter 9), fast method, moderate accuracy </a:t>
            </a:r>
          </a:p>
          <a:p>
            <a:pPr lvl="1"/>
            <a:r>
              <a:rPr lang="en-US" altLang="en-US" sz="2400" dirty="0"/>
              <a:t>Bundle adjustment (chapter 11), slow but accurate.</a:t>
            </a:r>
          </a:p>
        </p:txBody>
      </p:sp>
      <p:sp>
        <p:nvSpPr>
          <p:cNvPr id="4" name="Footer Placeholder 3"/>
          <p:cNvSpPr>
            <a:spLocks noGrp="1"/>
          </p:cNvSpPr>
          <p:nvPr>
            <p:ph type="ftr" sz="quarter" idx="11"/>
          </p:nvPr>
        </p:nvSpPr>
        <p:spPr/>
        <p:txBody>
          <a:bodyPr/>
          <a:lstStyle/>
          <a:p>
            <a:pPr>
              <a:defRPr/>
            </a:pPr>
            <a:r>
              <a:rPr lang="it-IT"/>
              <a:t>Img. Pro. &amp; Comp. Vis. v250127c</a:t>
            </a:r>
            <a:endParaRPr lang="en-US" dirty="0"/>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fld id="{80B1C788-72E0-4642-9B7F-46FF10A2EC3B}" type="slidenum">
              <a:rPr lang="en-US" altLang="en-US">
                <a:solidFill>
                  <a:srgbClr val="898989"/>
                </a:solidFill>
              </a:rPr>
              <a:pPr eaLnBrk="1" hangingPunct="1"/>
              <a:t>102</a:t>
            </a:fld>
            <a:endParaRPr lang="en-US" altLang="en-US">
              <a:solidFill>
                <a:srgbClr val="898989"/>
              </a:solidFill>
            </a:endParaRPr>
          </a:p>
        </p:txBody>
      </p:sp>
      <p:pic>
        <p:nvPicPr>
          <p:cNvPr id="6150" name="Picture 7" descr="de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066800"/>
            <a:ext cx="1981200" cy="141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US" altLang="en-US" sz="4400" u="sng" dirty="0" err="1"/>
              <a:t>Epipolar</a:t>
            </a:r>
            <a:r>
              <a:rPr lang="en-US" altLang="en-US" sz="4400" u="sng" dirty="0"/>
              <a:t> geometry (advanced technique, not discussed here)</a:t>
            </a:r>
            <a:endParaRPr lang="en-US" altLang="en-US" dirty="0"/>
          </a:p>
        </p:txBody>
      </p:sp>
      <p:sp>
        <p:nvSpPr>
          <p:cNvPr id="7171" name="Content Placeholder 2"/>
          <p:cNvSpPr>
            <a:spLocks noGrp="1"/>
          </p:cNvSpPr>
          <p:nvPr>
            <p:ph idx="1"/>
          </p:nvPr>
        </p:nvSpPr>
        <p:spPr>
          <a:xfrm>
            <a:off x="457200" y="1295400"/>
            <a:ext cx="8229600" cy="4525963"/>
          </a:xfrm>
        </p:spPr>
        <p:txBody>
          <a:bodyPr/>
          <a:lstStyle/>
          <a:p>
            <a:r>
              <a:rPr lang="en-US" altLang="en-US" sz="2800" u="sng" dirty="0"/>
              <a:t>Stereo camera setup</a:t>
            </a:r>
          </a:p>
          <a:p>
            <a:r>
              <a:rPr lang="en-US" altLang="en-US" sz="2800" u="sng" dirty="0"/>
              <a:t>Essential matrix </a:t>
            </a:r>
            <a:r>
              <a:rPr lang="en-US" altLang="en-US" sz="2800" dirty="0"/>
              <a:t>(E)for describing the geometry between two cameras of </a:t>
            </a:r>
            <a:r>
              <a:rPr lang="en-US" altLang="en-US" sz="2800" u="sng" dirty="0"/>
              <a:t>known</a:t>
            </a:r>
            <a:r>
              <a:rPr lang="en-US" altLang="en-US" sz="2800" dirty="0"/>
              <a:t> intrinsic parameters</a:t>
            </a:r>
          </a:p>
          <a:p>
            <a:r>
              <a:rPr lang="en-US" altLang="en-US" sz="2800" u="sng" dirty="0"/>
              <a:t>Fundamental matrix </a:t>
            </a:r>
            <a:r>
              <a:rPr lang="en-US" altLang="en-US" sz="2800" dirty="0"/>
              <a:t>(F) for describing the geometry between two cameras of </a:t>
            </a:r>
            <a:r>
              <a:rPr lang="en-US" altLang="en-US" sz="2800" u="sng" dirty="0"/>
              <a:t>unknown</a:t>
            </a:r>
            <a:r>
              <a:rPr lang="en-US" altLang="en-US" sz="2800" dirty="0"/>
              <a:t> intrinsic parameters</a:t>
            </a:r>
          </a:p>
          <a:p>
            <a:r>
              <a:rPr lang="en-US" altLang="en-US" sz="2800" u="sng" dirty="0" err="1"/>
              <a:t>Epipolar</a:t>
            </a:r>
            <a:r>
              <a:rPr lang="en-US" altLang="en-US" sz="2800" u="sng" dirty="0"/>
              <a:t> geometry</a:t>
            </a:r>
            <a:r>
              <a:rPr lang="en-US" altLang="en-US" sz="2800" dirty="0"/>
              <a:t>: parameters and characteristics</a:t>
            </a:r>
          </a:p>
          <a:p>
            <a:r>
              <a:rPr lang="en-US" altLang="en-US" sz="2800" dirty="0"/>
              <a:t>The </a:t>
            </a:r>
            <a:r>
              <a:rPr lang="en-US" altLang="en-US" sz="2800" u="sng" dirty="0"/>
              <a:t>Correspondent problem </a:t>
            </a:r>
          </a:p>
          <a:p>
            <a:r>
              <a:rPr lang="en-US" altLang="en-US" sz="2800" u="sng" dirty="0"/>
              <a:t>3D Reconstruction</a:t>
            </a:r>
            <a:r>
              <a:rPr lang="en-US" altLang="en-US" sz="2800" dirty="0"/>
              <a:t> using stereo vision</a:t>
            </a:r>
          </a:p>
          <a:p>
            <a:endParaRPr lang="en-US" altLang="en-US" dirty="0"/>
          </a:p>
          <a:p>
            <a:endParaRPr lang="en-US" altLang="en-US" dirty="0"/>
          </a:p>
          <a:p>
            <a:endParaRPr lang="en-US" altLang="en-US" dirty="0"/>
          </a:p>
          <a:p>
            <a:endParaRPr lang="en-US" altLang="en-US" dirty="0"/>
          </a:p>
          <a:p>
            <a:endParaRPr lang="en-US" altLang="en-US" dirty="0"/>
          </a:p>
        </p:txBody>
      </p:sp>
      <p:sp>
        <p:nvSpPr>
          <p:cNvPr id="4" name="Footer Placeholder 3"/>
          <p:cNvSpPr>
            <a:spLocks noGrp="1"/>
          </p:cNvSpPr>
          <p:nvPr>
            <p:ph type="ftr" sz="quarter" idx="11"/>
          </p:nvPr>
        </p:nvSpPr>
        <p:spPr/>
        <p:txBody>
          <a:bodyPr/>
          <a:lstStyle/>
          <a:p>
            <a:pPr>
              <a:defRPr/>
            </a:pPr>
            <a:r>
              <a:rPr lang="it-IT" altLang="zh-CN"/>
              <a:t>Img. Pro. &amp; Comp. Vis. v250127c</a:t>
            </a:r>
            <a:endParaRPr lang="en-US" altLang="zh-CN"/>
          </a:p>
        </p:txBody>
      </p:sp>
      <p:sp>
        <p:nvSpPr>
          <p:cNvPr id="717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fld id="{D09755F6-9D7F-4EFF-87A6-711C2067BF42}" type="slidenum">
              <a:rPr lang="en-US" altLang="en-US">
                <a:solidFill>
                  <a:srgbClr val="898989"/>
                </a:solidFill>
              </a:rPr>
              <a:pPr eaLnBrk="1" hangingPunct="1"/>
              <a:t>103</a:t>
            </a:fld>
            <a:endParaRPr lang="en-US" altLang="en-US">
              <a:solidFill>
                <a:srgbClr val="898989"/>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5"/>
          <p:cNvSpPr>
            <a:spLocks noGrp="1"/>
          </p:cNvSpPr>
          <p:nvPr>
            <p:ph type="ctrTitle"/>
          </p:nvPr>
        </p:nvSpPr>
        <p:spPr/>
        <p:txBody>
          <a:bodyPr>
            <a:normAutofit fontScale="90000"/>
          </a:bodyPr>
          <a:lstStyle/>
          <a:p>
            <a:r>
              <a:rPr lang="en-US" altLang="en-US" dirty="0"/>
              <a:t>A simple approach 3-D reconstruction from stereo images</a:t>
            </a:r>
            <a:br>
              <a:rPr lang="en-US" altLang="en-US" dirty="0"/>
            </a:br>
            <a:r>
              <a:rPr lang="en-US" altLang="en-US" dirty="0"/>
              <a:t> </a:t>
            </a:r>
          </a:p>
        </p:txBody>
      </p:sp>
      <p:sp>
        <p:nvSpPr>
          <p:cNvPr id="7" name="Subtitle 6"/>
          <p:cNvSpPr>
            <a:spLocks noGrp="1"/>
          </p:cNvSpPr>
          <p:nvPr>
            <p:ph type="subTitle" idx="1"/>
          </p:nvPr>
        </p:nvSpPr>
        <p:spPr/>
        <p:txBody>
          <a:bodyPr>
            <a:normAutofit fontScale="92500" lnSpcReduction="10000"/>
          </a:bodyPr>
          <a:lstStyle/>
          <a:p>
            <a:pPr>
              <a:defRPr/>
            </a:pPr>
            <a:r>
              <a:rPr lang="en-US" i="1" dirty="0"/>
              <a:t>Assumption : the cameras are parallel (2 principal axes are parallel) and the camera shift is only in the horizontal direction</a:t>
            </a:r>
          </a:p>
        </p:txBody>
      </p:sp>
      <p:sp>
        <p:nvSpPr>
          <p:cNvPr id="4" name="Footer Placeholder 3"/>
          <p:cNvSpPr>
            <a:spLocks noGrp="1"/>
          </p:cNvSpPr>
          <p:nvPr>
            <p:ph type="ftr" sz="quarter" idx="11"/>
          </p:nvPr>
        </p:nvSpPr>
        <p:spPr/>
        <p:txBody>
          <a:bodyPr/>
          <a:lstStyle/>
          <a:p>
            <a:pPr>
              <a:defRPr/>
            </a:pPr>
            <a:r>
              <a:rPr lang="it-IT" altLang="zh-CN"/>
              <a:t>Img. Pro. &amp; Comp. Vis. v250127c</a:t>
            </a:r>
            <a:endParaRPr lang="en-US" altLang="zh-CN"/>
          </a:p>
        </p:txBody>
      </p:sp>
      <p:sp>
        <p:nvSpPr>
          <p:cNvPr id="819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fld id="{87EA58F6-6CBC-4549-96F8-14A2AF7E15D6}" type="slidenum">
              <a:rPr lang="en-US" altLang="en-US">
                <a:solidFill>
                  <a:srgbClr val="898989"/>
                </a:solidFill>
              </a:rPr>
              <a:pPr eaLnBrk="1" hangingPunct="1"/>
              <a:t>104</a:t>
            </a:fld>
            <a:endParaRPr lang="en-US" altLang="en-US">
              <a:solidFill>
                <a:srgbClr val="898989"/>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381000"/>
            <a:ext cx="7543800" cy="1295400"/>
          </a:xfrm>
        </p:spPr>
        <p:txBody>
          <a:bodyPr/>
          <a:lstStyle/>
          <a:p>
            <a:pPr eaLnBrk="1" hangingPunct="1"/>
            <a:r>
              <a:rPr lang="en-US" altLang="zh-TW"/>
              <a:t>Introduction to Stereo Vision</a:t>
            </a:r>
          </a:p>
        </p:txBody>
      </p:sp>
      <p:sp>
        <p:nvSpPr>
          <p:cNvPr id="9219" name="Rectangle 3"/>
          <p:cNvSpPr>
            <a:spLocks noGrp="1" noChangeArrowheads="1"/>
          </p:cNvSpPr>
          <p:nvPr>
            <p:ph idx="1"/>
          </p:nvPr>
        </p:nvSpPr>
        <p:spPr/>
        <p:txBody>
          <a:bodyPr/>
          <a:lstStyle/>
          <a:p>
            <a:pPr eaLnBrk="1" hangingPunct="1"/>
            <a:r>
              <a:rPr lang="en-US" altLang="zh-TW"/>
              <a:t>Objective</a:t>
            </a:r>
            <a:r>
              <a:rPr lang="en-US" altLang="zh-CN">
                <a:ea typeface="新細明體" pitchFamily="18" charset="-120"/>
              </a:rPr>
              <a:t>s</a:t>
            </a:r>
            <a:r>
              <a:rPr lang="en-US" altLang="zh-TW"/>
              <a:t>:  </a:t>
            </a:r>
          </a:p>
          <a:p>
            <a:pPr lvl="1" eaLnBrk="1" hangingPunct="1"/>
            <a:r>
              <a:rPr lang="en-US" altLang="zh-TW"/>
              <a:t>Basic idea of stereo vision</a:t>
            </a:r>
          </a:p>
          <a:p>
            <a:pPr lvl="1" eaLnBrk="1" hangingPunct="1"/>
            <a:r>
              <a:rPr lang="en-US" altLang="en-US"/>
              <a:t>Stereo reconstruction by epipolar geometry</a:t>
            </a:r>
            <a:r>
              <a:rPr lang="en-US" altLang="zh-TW"/>
              <a:t> </a:t>
            </a:r>
          </a:p>
          <a:p>
            <a:pPr lvl="2" eaLnBrk="1" hangingPunct="1"/>
            <a:r>
              <a:rPr lang="en-US" altLang="zh-TW"/>
              <a:t>Stereo camera pair calibration (find Fundamental matrix F)</a:t>
            </a:r>
          </a:p>
          <a:p>
            <a:pPr lvl="2" eaLnBrk="1" hangingPunct="1"/>
            <a:r>
              <a:rPr lang="en-US" altLang="zh-TW"/>
              <a:t>Construct </a:t>
            </a:r>
            <a:r>
              <a:rPr lang="en-US" altLang="zh-CN">
                <a:ea typeface="新細明體" pitchFamily="18" charset="-120"/>
              </a:rPr>
              <a:t>the </a:t>
            </a:r>
            <a:r>
              <a:rPr lang="en-US" altLang="zh-TW"/>
              <a:t>3D </a:t>
            </a:r>
            <a:r>
              <a:rPr lang="en-US" altLang="zh-CN">
                <a:ea typeface="新細明體" pitchFamily="18" charset="-120"/>
              </a:rPr>
              <a:t>(graphic) model </a:t>
            </a:r>
            <a:r>
              <a:rPr lang="en-US" altLang="zh-TW"/>
              <a:t>from 2 images</a:t>
            </a:r>
          </a:p>
        </p:txBody>
      </p:sp>
      <p:sp>
        <p:nvSpPr>
          <p:cNvPr id="12" name="Footer Placeholder 4"/>
          <p:cNvSpPr>
            <a:spLocks noGrp="1"/>
          </p:cNvSpPr>
          <p:nvPr>
            <p:ph type="ftr" sz="quarter" idx="11"/>
          </p:nvPr>
        </p:nvSpPr>
        <p:spPr/>
        <p:txBody>
          <a:bodyPr/>
          <a:lstStyle/>
          <a:p>
            <a:pPr>
              <a:defRPr/>
            </a:pPr>
            <a:r>
              <a:rPr lang="it-IT" altLang="zh-CN"/>
              <a:t>Img. Pro. &amp; Comp. Vis. v250127c</a:t>
            </a:r>
            <a:endParaRPr lang="en-US" altLang="zh-CN" dirty="0"/>
          </a:p>
        </p:txBody>
      </p:sp>
      <p:sp>
        <p:nvSpPr>
          <p:cNvPr id="922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fld id="{6DC4EE02-1FC7-4141-A8DB-A282D50CF8DC}" type="slidenum">
              <a:rPr lang="en-US" altLang="en-US">
                <a:solidFill>
                  <a:srgbClr val="898989"/>
                </a:solidFill>
              </a:rPr>
              <a:pPr eaLnBrk="1" hangingPunct="1"/>
              <a:t>105</a:t>
            </a:fld>
            <a:endParaRPr lang="en-US" altLang="en-US">
              <a:solidFill>
                <a:srgbClr val="898989"/>
              </a:solidFill>
            </a:endParaRPr>
          </a:p>
        </p:txBody>
      </p:sp>
      <p:pic>
        <p:nvPicPr>
          <p:cNvPr id="9222" name="Picture 4" descr="j028353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333711" flipH="1">
            <a:off x="5410200" y="4876800"/>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5" descr="j028353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333711" flipH="1">
            <a:off x="5486400" y="5562600"/>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6" descr="MC90043383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5720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7"/>
          <p:cNvSpPr>
            <a:spLocks noChangeArrowheads="1"/>
          </p:cNvSpPr>
          <p:nvPr/>
        </p:nvSpPr>
        <p:spPr bwMode="auto">
          <a:xfrm>
            <a:off x="5791200" y="4495800"/>
            <a:ext cx="3200400" cy="2057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endParaRPr lang="en-US" altLang="en-US"/>
          </a:p>
        </p:txBody>
      </p:sp>
      <p:pic>
        <p:nvPicPr>
          <p:cNvPr id="9226" name="Picture 8" descr="MC90043383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8768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ext Box 9"/>
          <p:cNvSpPr txBox="1">
            <a:spLocks noChangeArrowheads="1"/>
          </p:cNvSpPr>
          <p:nvPr/>
        </p:nvSpPr>
        <p:spPr bwMode="auto">
          <a:xfrm>
            <a:off x="6629400" y="5791200"/>
            <a:ext cx="19542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r>
              <a:rPr lang="en-US" altLang="zh-CN">
                <a:ea typeface="SimSun" pitchFamily="2" charset="-122"/>
              </a:rPr>
              <a:t>e.g. Graphic </a:t>
            </a:r>
          </a:p>
          <a:p>
            <a:pPr eaLnBrk="1" hangingPunct="1"/>
            <a:r>
              <a:rPr lang="en-US" altLang="zh-CN">
                <a:ea typeface="SimSun" pitchFamily="2" charset="-122"/>
              </a:rPr>
              <a:t> model in a game</a:t>
            </a:r>
            <a:endParaRPr lang="en-US" altLang="en-US"/>
          </a:p>
        </p:txBody>
      </p:sp>
      <p:sp>
        <p:nvSpPr>
          <p:cNvPr id="9228" name="Text Box 10"/>
          <p:cNvSpPr txBox="1">
            <a:spLocks noChangeArrowheads="1"/>
          </p:cNvSpPr>
          <p:nvPr/>
        </p:nvSpPr>
        <p:spPr bwMode="auto">
          <a:xfrm>
            <a:off x="6461125" y="4456113"/>
            <a:ext cx="2000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r>
              <a:rPr lang="en-US" altLang="zh-CN">
                <a:ea typeface="SimSun" pitchFamily="2" charset="-122"/>
              </a:rPr>
              <a:t>Inside a computer</a:t>
            </a:r>
            <a:endParaRPr lang="en-US" altLang="en-US"/>
          </a:p>
        </p:txBody>
      </p:sp>
      <p:sp>
        <p:nvSpPr>
          <p:cNvPr id="9230" name="Text Box 10"/>
          <p:cNvSpPr txBox="1">
            <a:spLocks noChangeArrowheads="1"/>
          </p:cNvSpPr>
          <p:nvPr/>
        </p:nvSpPr>
        <p:spPr bwMode="auto">
          <a:xfrm>
            <a:off x="2057400" y="6065838"/>
            <a:ext cx="123666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r>
              <a:rPr lang="en-US" altLang="zh-CN">
                <a:ea typeface="SimSun" pitchFamily="2" charset="-122"/>
              </a:rPr>
              <a:t>3-D object</a:t>
            </a:r>
            <a:endParaRPr lang="en-US" alt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04800" y="457200"/>
            <a:ext cx="8229600" cy="1143000"/>
          </a:xfrm>
        </p:spPr>
        <p:txBody>
          <a:bodyPr rtlCol="0">
            <a:normAutofit fontScale="90000"/>
          </a:bodyPr>
          <a:lstStyle/>
          <a:p>
            <a:pPr algn="l" eaLnBrk="1" fontAlgn="auto" hangingPunct="1">
              <a:spcAft>
                <a:spcPts val="0"/>
              </a:spcAft>
              <a:defRPr/>
            </a:pPr>
            <a:r>
              <a:rPr lang="en-US" sz="3500" dirty="0"/>
              <a:t>A simple stereo system</a:t>
            </a:r>
            <a:br>
              <a:rPr lang="en-US" sz="3500" dirty="0"/>
            </a:br>
            <a:r>
              <a:rPr lang="en-US" sz="2300" dirty="0"/>
              <a:t>Assume cameras are aligned horizontally</a:t>
            </a:r>
            <a:br>
              <a:rPr lang="en-US" sz="2300" dirty="0"/>
            </a:br>
            <a:r>
              <a:rPr lang="en-US" sz="2300" dirty="0"/>
              <a:t>(No vertical disparity)</a:t>
            </a:r>
          </a:p>
        </p:txBody>
      </p:sp>
      <p:sp>
        <p:nvSpPr>
          <p:cNvPr id="10243" name="Rectangle 3"/>
          <p:cNvSpPr>
            <a:spLocks noGrp="1" noChangeArrowheads="1"/>
          </p:cNvSpPr>
          <p:nvPr>
            <p:ph idx="1"/>
          </p:nvPr>
        </p:nvSpPr>
        <p:spPr>
          <a:xfrm>
            <a:off x="457200" y="2176463"/>
            <a:ext cx="8229600" cy="4411662"/>
          </a:xfrm>
        </p:spPr>
        <p:txBody>
          <a:bodyPr/>
          <a:lstStyle/>
          <a:p>
            <a:pPr eaLnBrk="1" hangingPunct="1"/>
            <a:r>
              <a:rPr lang="en-US" altLang="en-US"/>
              <a:t> </a:t>
            </a:r>
          </a:p>
        </p:txBody>
      </p:sp>
      <p:sp>
        <p:nvSpPr>
          <p:cNvPr id="55" name="Footer Placeholder 4"/>
          <p:cNvSpPr>
            <a:spLocks noGrp="1"/>
          </p:cNvSpPr>
          <p:nvPr>
            <p:ph type="ftr" sz="quarter" idx="11"/>
          </p:nvPr>
        </p:nvSpPr>
        <p:spPr/>
        <p:txBody>
          <a:bodyPr/>
          <a:lstStyle/>
          <a:p>
            <a:pPr>
              <a:defRPr/>
            </a:pPr>
            <a:r>
              <a:rPr lang="it-IT" altLang="zh-CN"/>
              <a:t>Img. Pro. &amp; Comp. Vis. v250127c</a:t>
            </a:r>
            <a:endParaRPr lang="en-US" altLang="zh-CN"/>
          </a:p>
        </p:txBody>
      </p:sp>
      <p:sp>
        <p:nvSpPr>
          <p:cNvPr id="1024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fld id="{5159E0D4-944B-4169-8BD1-103A9E8F4732}" type="slidenum">
              <a:rPr lang="en-US" altLang="en-US">
                <a:solidFill>
                  <a:srgbClr val="898989"/>
                </a:solidFill>
              </a:rPr>
              <a:pPr eaLnBrk="1" hangingPunct="1"/>
              <a:t>106</a:t>
            </a:fld>
            <a:endParaRPr lang="en-US" altLang="en-US">
              <a:solidFill>
                <a:srgbClr val="898989"/>
              </a:solidFill>
            </a:endParaRPr>
          </a:p>
        </p:txBody>
      </p:sp>
      <p:sp>
        <p:nvSpPr>
          <p:cNvPr id="10246" name="Line 5"/>
          <p:cNvSpPr>
            <a:spLocks noChangeShapeType="1"/>
          </p:cNvSpPr>
          <p:nvPr/>
        </p:nvSpPr>
        <p:spPr bwMode="auto">
          <a:xfrm flipH="1">
            <a:off x="1143000" y="1944688"/>
            <a:ext cx="2117725" cy="28559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7" name="Line 6"/>
          <p:cNvSpPr>
            <a:spLocks noChangeShapeType="1"/>
          </p:cNvSpPr>
          <p:nvPr/>
        </p:nvSpPr>
        <p:spPr bwMode="auto">
          <a:xfrm flipH="1">
            <a:off x="2778125" y="1982788"/>
            <a:ext cx="482600" cy="27416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8" name="Oval 7"/>
          <p:cNvSpPr>
            <a:spLocks noChangeArrowheads="1"/>
          </p:cNvSpPr>
          <p:nvPr/>
        </p:nvSpPr>
        <p:spPr bwMode="auto">
          <a:xfrm>
            <a:off x="1619250" y="407987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endParaRPr lang="en-US" altLang="en-US"/>
          </a:p>
        </p:txBody>
      </p:sp>
      <p:sp>
        <p:nvSpPr>
          <p:cNvPr id="10249" name="Oval 8"/>
          <p:cNvSpPr>
            <a:spLocks noChangeArrowheads="1"/>
          </p:cNvSpPr>
          <p:nvPr/>
        </p:nvSpPr>
        <p:spPr bwMode="auto">
          <a:xfrm>
            <a:off x="2878138" y="4068763"/>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endParaRPr lang="en-US" altLang="en-US"/>
          </a:p>
        </p:txBody>
      </p:sp>
      <p:sp>
        <p:nvSpPr>
          <p:cNvPr id="10250" name="Line 9"/>
          <p:cNvSpPr>
            <a:spLocks noChangeShapeType="1"/>
          </p:cNvSpPr>
          <p:nvPr/>
        </p:nvSpPr>
        <p:spPr bwMode="auto">
          <a:xfrm flipV="1">
            <a:off x="1143000" y="45720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1" name="Line 10"/>
          <p:cNvSpPr>
            <a:spLocks noChangeShapeType="1"/>
          </p:cNvSpPr>
          <p:nvPr/>
        </p:nvSpPr>
        <p:spPr bwMode="auto">
          <a:xfrm flipH="1">
            <a:off x="990600" y="4800600"/>
            <a:ext cx="15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Line 11"/>
          <p:cNvSpPr>
            <a:spLocks noChangeShapeType="1"/>
          </p:cNvSpPr>
          <p:nvPr/>
        </p:nvSpPr>
        <p:spPr bwMode="auto">
          <a:xfrm flipV="1">
            <a:off x="2819400" y="44958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Line 12"/>
          <p:cNvSpPr>
            <a:spLocks noChangeShapeType="1"/>
          </p:cNvSpPr>
          <p:nvPr/>
        </p:nvSpPr>
        <p:spPr bwMode="auto">
          <a:xfrm flipH="1">
            <a:off x="2590800" y="48006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4" name="Line 13"/>
          <p:cNvSpPr>
            <a:spLocks noChangeShapeType="1"/>
          </p:cNvSpPr>
          <p:nvPr/>
        </p:nvSpPr>
        <p:spPr bwMode="auto">
          <a:xfrm>
            <a:off x="752475" y="4106863"/>
            <a:ext cx="121920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Line 14"/>
          <p:cNvSpPr>
            <a:spLocks noChangeShapeType="1"/>
          </p:cNvSpPr>
          <p:nvPr/>
        </p:nvSpPr>
        <p:spPr bwMode="auto">
          <a:xfrm>
            <a:off x="2160588" y="4106863"/>
            <a:ext cx="121920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Text Box 15"/>
          <p:cNvSpPr txBox="1">
            <a:spLocks noChangeArrowheads="1"/>
          </p:cNvSpPr>
          <p:nvPr/>
        </p:nvSpPr>
        <p:spPr bwMode="auto">
          <a:xfrm>
            <a:off x="2743200" y="1416050"/>
            <a:ext cx="197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r>
              <a:rPr lang="en-US" altLang="en-US">
                <a:cs typeface="Arial" charset="0"/>
              </a:rPr>
              <a:t>A point in 3D (Px)</a:t>
            </a:r>
          </a:p>
        </p:txBody>
      </p:sp>
      <p:sp>
        <p:nvSpPr>
          <p:cNvPr id="10257" name="Text Box 16"/>
          <p:cNvSpPr txBox="1">
            <a:spLocks noChangeArrowheads="1"/>
          </p:cNvSpPr>
          <p:nvPr/>
        </p:nvSpPr>
        <p:spPr bwMode="auto">
          <a:xfrm>
            <a:off x="2743200" y="2971800"/>
            <a:ext cx="1466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r>
              <a:rPr lang="en-US" altLang="en-US">
                <a:cs typeface="Arial" charset="0"/>
              </a:rPr>
              <a:t>Right image </a:t>
            </a:r>
          </a:p>
          <a:p>
            <a:pPr eaLnBrk="1" hangingPunct="1"/>
            <a:r>
              <a:rPr lang="en-US" altLang="en-US">
                <a:cs typeface="Arial" charset="0"/>
              </a:rPr>
              <a:t>plane</a:t>
            </a:r>
          </a:p>
        </p:txBody>
      </p:sp>
      <p:sp>
        <p:nvSpPr>
          <p:cNvPr id="10258" name="Text Box 17"/>
          <p:cNvSpPr txBox="1">
            <a:spLocks noChangeArrowheads="1"/>
          </p:cNvSpPr>
          <p:nvPr/>
        </p:nvSpPr>
        <p:spPr bwMode="auto">
          <a:xfrm>
            <a:off x="304800" y="2971800"/>
            <a:ext cx="1314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r>
              <a:rPr lang="en-US" altLang="en-US">
                <a:cs typeface="Arial" charset="0"/>
              </a:rPr>
              <a:t>Left image </a:t>
            </a:r>
          </a:p>
          <a:p>
            <a:pPr eaLnBrk="1" hangingPunct="1"/>
            <a:r>
              <a:rPr lang="en-US" altLang="en-US">
                <a:cs typeface="Arial" charset="0"/>
              </a:rPr>
              <a:t>plane</a:t>
            </a:r>
          </a:p>
        </p:txBody>
      </p:sp>
      <p:sp>
        <p:nvSpPr>
          <p:cNvPr id="10259" name="Text Box 18"/>
          <p:cNvSpPr txBox="1">
            <a:spLocks noChangeArrowheads="1"/>
          </p:cNvSpPr>
          <p:nvPr/>
        </p:nvSpPr>
        <p:spPr bwMode="auto">
          <a:xfrm>
            <a:off x="609600" y="4876800"/>
            <a:ext cx="12255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r>
              <a:rPr lang="en-US" altLang="en-US" dirty="0">
                <a:cs typeface="Arial" charset="0"/>
              </a:rPr>
              <a:t>Left</a:t>
            </a:r>
          </a:p>
          <a:p>
            <a:pPr eaLnBrk="1" hangingPunct="1"/>
            <a:r>
              <a:rPr lang="en-US" altLang="en-US" dirty="0">
                <a:cs typeface="Arial" charset="0"/>
              </a:rPr>
              <a:t>optical </a:t>
            </a:r>
          </a:p>
          <a:p>
            <a:pPr eaLnBrk="1" hangingPunct="1"/>
            <a:r>
              <a:rPr lang="en-US" altLang="en-US" dirty="0">
                <a:cs typeface="Arial" charset="0"/>
              </a:rPr>
              <a:t>Center</a:t>
            </a:r>
          </a:p>
          <a:p>
            <a:pPr eaLnBrk="1" hangingPunct="1"/>
            <a:r>
              <a:rPr lang="en-US" altLang="en-US" dirty="0">
                <a:cs typeface="Arial" charset="0"/>
              </a:rPr>
              <a:t>O(left)</a:t>
            </a:r>
          </a:p>
          <a:p>
            <a:pPr eaLnBrk="1" hangingPunct="1"/>
            <a:r>
              <a:rPr lang="en-US" altLang="en-US" dirty="0">
                <a:cs typeface="Arial" charset="0"/>
              </a:rPr>
              <a:t>(reference</a:t>
            </a:r>
          </a:p>
          <a:p>
            <a:pPr eaLnBrk="1" hangingPunct="1"/>
            <a:r>
              <a:rPr lang="en-US" altLang="en-US" dirty="0">
                <a:cs typeface="Arial" charset="0"/>
              </a:rPr>
              <a:t>point)</a:t>
            </a:r>
          </a:p>
        </p:txBody>
      </p:sp>
      <p:sp>
        <p:nvSpPr>
          <p:cNvPr id="10260" name="Text Box 19"/>
          <p:cNvSpPr txBox="1">
            <a:spLocks noChangeArrowheads="1"/>
          </p:cNvSpPr>
          <p:nvPr/>
        </p:nvSpPr>
        <p:spPr bwMode="auto">
          <a:xfrm>
            <a:off x="2819400" y="4876800"/>
            <a:ext cx="9588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r>
              <a:rPr lang="en-US" altLang="en-US">
                <a:cs typeface="Arial" charset="0"/>
              </a:rPr>
              <a:t>Right</a:t>
            </a:r>
          </a:p>
          <a:p>
            <a:pPr eaLnBrk="1" hangingPunct="1"/>
            <a:r>
              <a:rPr lang="en-US" altLang="en-US">
                <a:cs typeface="Arial" charset="0"/>
              </a:rPr>
              <a:t>optical </a:t>
            </a:r>
          </a:p>
          <a:p>
            <a:pPr eaLnBrk="1" hangingPunct="1"/>
            <a:r>
              <a:rPr lang="en-US" altLang="en-US">
                <a:cs typeface="Arial" charset="0"/>
              </a:rPr>
              <a:t>Center</a:t>
            </a:r>
          </a:p>
          <a:p>
            <a:pPr eaLnBrk="1" hangingPunct="1"/>
            <a:r>
              <a:rPr lang="en-US" altLang="en-US">
                <a:cs typeface="Arial" charset="0"/>
              </a:rPr>
              <a:t>O(right)</a:t>
            </a:r>
          </a:p>
        </p:txBody>
      </p:sp>
      <p:sp>
        <p:nvSpPr>
          <p:cNvPr id="10261" name="Line 20"/>
          <p:cNvSpPr>
            <a:spLocks noChangeShapeType="1"/>
          </p:cNvSpPr>
          <p:nvPr/>
        </p:nvSpPr>
        <p:spPr bwMode="auto">
          <a:xfrm>
            <a:off x="1143000" y="48768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2" name="Line 21"/>
          <p:cNvSpPr>
            <a:spLocks noChangeShapeType="1"/>
          </p:cNvSpPr>
          <p:nvPr/>
        </p:nvSpPr>
        <p:spPr bwMode="auto">
          <a:xfrm>
            <a:off x="2819400" y="48768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3" name="Line 22"/>
          <p:cNvSpPr>
            <a:spLocks noChangeShapeType="1"/>
          </p:cNvSpPr>
          <p:nvPr/>
        </p:nvSpPr>
        <p:spPr bwMode="auto">
          <a:xfrm>
            <a:off x="1143000" y="4953000"/>
            <a:ext cx="1676400" cy="0"/>
          </a:xfrm>
          <a:prstGeom prst="line">
            <a:avLst/>
          </a:prstGeom>
          <a:noFill/>
          <a:ln w="9525">
            <a:solidFill>
              <a:schemeClr val="tx1"/>
            </a:solidFill>
            <a:prstDash val="dash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4" name="Text Box 23"/>
          <p:cNvSpPr txBox="1">
            <a:spLocks noChangeArrowheads="1"/>
          </p:cNvSpPr>
          <p:nvPr/>
        </p:nvSpPr>
        <p:spPr bwMode="auto">
          <a:xfrm>
            <a:off x="1447800" y="4953000"/>
            <a:ext cx="1428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r>
              <a:rPr lang="en-US" altLang="en-US">
                <a:cs typeface="Arial" charset="0"/>
              </a:rPr>
              <a:t>Stereo: </a:t>
            </a:r>
          </a:p>
          <a:p>
            <a:pPr eaLnBrk="1" hangingPunct="1"/>
            <a:r>
              <a:rPr lang="en-US" altLang="en-US">
                <a:cs typeface="Arial" charset="0"/>
              </a:rPr>
              <a:t>Baseline (B)</a:t>
            </a:r>
          </a:p>
        </p:txBody>
      </p:sp>
      <p:sp>
        <p:nvSpPr>
          <p:cNvPr id="10265" name="Rectangle 24"/>
          <p:cNvSpPr>
            <a:spLocks noChangeArrowheads="1"/>
          </p:cNvSpPr>
          <p:nvPr/>
        </p:nvSpPr>
        <p:spPr bwMode="auto">
          <a:xfrm>
            <a:off x="685800" y="3581400"/>
            <a:ext cx="12192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endParaRPr lang="en-US" altLang="en-US"/>
          </a:p>
        </p:txBody>
      </p:sp>
      <p:sp>
        <p:nvSpPr>
          <p:cNvPr id="10266" name="Rectangle 25"/>
          <p:cNvSpPr>
            <a:spLocks noChangeArrowheads="1"/>
          </p:cNvSpPr>
          <p:nvPr/>
        </p:nvSpPr>
        <p:spPr bwMode="auto">
          <a:xfrm>
            <a:off x="2133600" y="3581400"/>
            <a:ext cx="12192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endParaRPr lang="en-US" altLang="en-US"/>
          </a:p>
        </p:txBody>
      </p:sp>
      <p:grpSp>
        <p:nvGrpSpPr>
          <p:cNvPr id="10267" name="Group 59"/>
          <p:cNvGrpSpPr>
            <a:grpSpLocks/>
          </p:cNvGrpSpPr>
          <p:nvPr/>
        </p:nvGrpSpPr>
        <p:grpSpPr bwMode="auto">
          <a:xfrm>
            <a:off x="4191000" y="838200"/>
            <a:ext cx="4845050" cy="5603875"/>
            <a:chOff x="2640" y="528"/>
            <a:chExt cx="3052" cy="3530"/>
          </a:xfrm>
        </p:grpSpPr>
        <p:sp>
          <p:nvSpPr>
            <p:cNvPr id="10270" name="Line 32"/>
            <p:cNvSpPr>
              <a:spLocks noChangeShapeType="1"/>
            </p:cNvSpPr>
            <p:nvPr/>
          </p:nvSpPr>
          <p:spPr bwMode="auto">
            <a:xfrm>
              <a:off x="3072" y="2832"/>
              <a:ext cx="864"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1" name="Line 33"/>
            <p:cNvSpPr>
              <a:spLocks noChangeShapeType="1"/>
            </p:cNvSpPr>
            <p:nvPr/>
          </p:nvSpPr>
          <p:spPr bwMode="auto">
            <a:xfrm>
              <a:off x="4176" y="2832"/>
              <a:ext cx="72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2" name="Oval 34"/>
            <p:cNvSpPr>
              <a:spLocks noChangeArrowheads="1"/>
            </p:cNvSpPr>
            <p:nvPr/>
          </p:nvSpPr>
          <p:spPr bwMode="auto">
            <a:xfrm>
              <a:off x="4800" y="912"/>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endParaRPr lang="en-US" altLang="en-US"/>
            </a:p>
          </p:txBody>
        </p:sp>
        <p:sp>
          <p:nvSpPr>
            <p:cNvPr id="10273" name="Line 35"/>
            <p:cNvSpPr>
              <a:spLocks noChangeShapeType="1"/>
            </p:cNvSpPr>
            <p:nvPr/>
          </p:nvSpPr>
          <p:spPr bwMode="auto">
            <a:xfrm flipH="1">
              <a:off x="3312" y="960"/>
              <a:ext cx="1536" cy="24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4" name="Line 36"/>
            <p:cNvSpPr>
              <a:spLocks noChangeShapeType="1"/>
            </p:cNvSpPr>
            <p:nvPr/>
          </p:nvSpPr>
          <p:spPr bwMode="auto">
            <a:xfrm flipH="1">
              <a:off x="4368" y="960"/>
              <a:ext cx="480" cy="24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5" name="Line 37"/>
            <p:cNvSpPr>
              <a:spLocks noChangeShapeType="1"/>
            </p:cNvSpPr>
            <p:nvPr/>
          </p:nvSpPr>
          <p:spPr bwMode="auto">
            <a:xfrm>
              <a:off x="3264" y="1008"/>
              <a:ext cx="48" cy="2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6" name="Line 38"/>
            <p:cNvSpPr>
              <a:spLocks noChangeShapeType="1"/>
            </p:cNvSpPr>
            <p:nvPr/>
          </p:nvSpPr>
          <p:spPr bwMode="auto">
            <a:xfrm>
              <a:off x="4320" y="1056"/>
              <a:ext cx="48" cy="235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7" name="Line 39"/>
            <p:cNvSpPr>
              <a:spLocks noChangeShapeType="1"/>
            </p:cNvSpPr>
            <p:nvPr/>
          </p:nvSpPr>
          <p:spPr bwMode="auto">
            <a:xfrm>
              <a:off x="3312" y="2784"/>
              <a:ext cx="384"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8" name="Text Box 40"/>
            <p:cNvSpPr txBox="1">
              <a:spLocks noChangeArrowheads="1"/>
            </p:cNvSpPr>
            <p:nvPr/>
          </p:nvSpPr>
          <p:spPr bwMode="auto">
            <a:xfrm>
              <a:off x="3302" y="2471"/>
              <a:ext cx="24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r>
                <a:rPr lang="en-US" altLang="en-US">
                  <a:cs typeface="Arial" charset="0"/>
                </a:rPr>
                <a:t>x</a:t>
              </a:r>
              <a:r>
                <a:rPr lang="en-US" altLang="en-US" baseline="-25000">
                  <a:cs typeface="Arial" charset="0"/>
                </a:rPr>
                <a:t>L</a:t>
              </a:r>
            </a:p>
          </p:txBody>
        </p:sp>
        <p:sp>
          <p:nvSpPr>
            <p:cNvPr id="10279" name="Text Box 41"/>
            <p:cNvSpPr txBox="1">
              <a:spLocks noChangeArrowheads="1"/>
            </p:cNvSpPr>
            <p:nvPr/>
          </p:nvSpPr>
          <p:spPr bwMode="auto">
            <a:xfrm>
              <a:off x="4320" y="2448"/>
              <a:ext cx="25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r>
                <a:rPr lang="en-US" altLang="en-US">
                  <a:cs typeface="Arial" charset="0"/>
                </a:rPr>
                <a:t>x</a:t>
              </a:r>
              <a:r>
                <a:rPr lang="en-US" altLang="en-US" baseline="-25000">
                  <a:cs typeface="Arial" charset="0"/>
                </a:rPr>
                <a:t>R</a:t>
              </a:r>
            </a:p>
          </p:txBody>
        </p:sp>
        <p:sp>
          <p:nvSpPr>
            <p:cNvPr id="10280" name="Line 42"/>
            <p:cNvSpPr>
              <a:spLocks noChangeShapeType="1"/>
            </p:cNvSpPr>
            <p:nvPr/>
          </p:nvSpPr>
          <p:spPr bwMode="auto">
            <a:xfrm>
              <a:off x="4368" y="2784"/>
              <a:ext cx="144"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1" name="Line 43"/>
            <p:cNvSpPr>
              <a:spLocks noChangeShapeType="1"/>
            </p:cNvSpPr>
            <p:nvPr/>
          </p:nvSpPr>
          <p:spPr bwMode="auto">
            <a:xfrm>
              <a:off x="5088" y="2832"/>
              <a:ext cx="0" cy="576"/>
            </a:xfrm>
            <a:prstGeom prst="line">
              <a:avLst/>
            </a:prstGeom>
            <a:noFill/>
            <a:ln w="952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2" name="Text Box 44"/>
            <p:cNvSpPr txBox="1">
              <a:spLocks noChangeArrowheads="1"/>
            </p:cNvSpPr>
            <p:nvPr/>
          </p:nvSpPr>
          <p:spPr bwMode="auto">
            <a:xfrm>
              <a:off x="5136" y="2832"/>
              <a:ext cx="556"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r>
                <a:rPr lang="en-US" altLang="en-US">
                  <a:cs typeface="Arial" charset="0"/>
                </a:rPr>
                <a:t>Focal</a:t>
              </a:r>
            </a:p>
            <a:p>
              <a:pPr eaLnBrk="1" hangingPunct="1"/>
              <a:r>
                <a:rPr lang="en-US" altLang="en-US">
                  <a:cs typeface="Arial" charset="0"/>
                </a:rPr>
                <a:t>Length</a:t>
              </a:r>
            </a:p>
            <a:p>
              <a:pPr eaLnBrk="1" hangingPunct="1"/>
              <a:r>
                <a:rPr lang="en-US" altLang="en-US">
                  <a:cs typeface="Arial" charset="0"/>
                </a:rPr>
                <a:t>f</a:t>
              </a:r>
            </a:p>
          </p:txBody>
        </p:sp>
        <p:sp>
          <p:nvSpPr>
            <p:cNvPr id="10283" name="Line 45"/>
            <p:cNvSpPr>
              <a:spLocks noChangeShapeType="1"/>
            </p:cNvSpPr>
            <p:nvPr/>
          </p:nvSpPr>
          <p:spPr bwMode="auto">
            <a:xfrm>
              <a:off x="3024" y="3408"/>
              <a:ext cx="2112"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4" name="Text Box 46"/>
            <p:cNvSpPr txBox="1">
              <a:spLocks noChangeArrowheads="1"/>
            </p:cNvSpPr>
            <p:nvPr/>
          </p:nvSpPr>
          <p:spPr bwMode="auto">
            <a:xfrm>
              <a:off x="4368" y="528"/>
              <a:ext cx="67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r>
                <a:rPr lang="en-US" altLang="en-US">
                  <a:cs typeface="Arial" charset="0"/>
                </a:rPr>
                <a:t>Object</a:t>
              </a:r>
            </a:p>
            <a:p>
              <a:pPr eaLnBrk="1" hangingPunct="1"/>
              <a:r>
                <a:rPr lang="en-US" altLang="en-US">
                  <a:cs typeface="Arial" charset="0"/>
                </a:rPr>
                <a:t>Px(x,y,z)</a:t>
              </a:r>
            </a:p>
          </p:txBody>
        </p:sp>
        <p:sp>
          <p:nvSpPr>
            <p:cNvPr id="10285" name="Line 47"/>
            <p:cNvSpPr>
              <a:spLocks noChangeShapeType="1"/>
            </p:cNvSpPr>
            <p:nvPr/>
          </p:nvSpPr>
          <p:spPr bwMode="auto">
            <a:xfrm>
              <a:off x="4944" y="960"/>
              <a:ext cx="0" cy="244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6" name="Text Box 48"/>
            <p:cNvSpPr txBox="1">
              <a:spLocks noChangeArrowheads="1"/>
            </p:cNvSpPr>
            <p:nvPr/>
          </p:nvSpPr>
          <p:spPr bwMode="auto">
            <a:xfrm>
              <a:off x="4934" y="1655"/>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r>
                <a:rPr lang="en-US" altLang="en-US">
                  <a:cs typeface="Arial" charset="0"/>
                </a:rPr>
                <a:t>z</a:t>
              </a:r>
            </a:p>
          </p:txBody>
        </p:sp>
        <p:sp>
          <p:nvSpPr>
            <p:cNvPr id="10287" name="Text Box 49"/>
            <p:cNvSpPr txBox="1">
              <a:spLocks noChangeArrowheads="1"/>
            </p:cNvSpPr>
            <p:nvPr/>
          </p:nvSpPr>
          <p:spPr bwMode="auto">
            <a:xfrm>
              <a:off x="2832" y="3552"/>
              <a:ext cx="135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r>
                <a:rPr lang="en-US" altLang="en-US" dirty="0">
                  <a:cs typeface="Arial" charset="0"/>
                </a:rPr>
                <a:t>Left camera center </a:t>
              </a:r>
            </a:p>
            <a:p>
              <a:pPr eaLnBrk="1" hangingPunct="1"/>
              <a:r>
                <a:rPr lang="en-US" altLang="en-US" dirty="0">
                  <a:cs typeface="Arial" charset="0"/>
                </a:rPr>
                <a:t>(reference point)</a:t>
              </a:r>
            </a:p>
          </p:txBody>
        </p:sp>
        <p:sp>
          <p:nvSpPr>
            <p:cNvPr id="10288" name="Text Box 50"/>
            <p:cNvSpPr txBox="1">
              <a:spLocks noChangeArrowheads="1"/>
            </p:cNvSpPr>
            <p:nvPr/>
          </p:nvSpPr>
          <p:spPr bwMode="auto">
            <a:xfrm>
              <a:off x="4176" y="3648"/>
              <a:ext cx="1200" cy="4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r>
                <a:rPr lang="en-US" altLang="en-US">
                  <a:cs typeface="Arial" charset="0"/>
                </a:rPr>
                <a:t>Horizontal</a:t>
              </a:r>
            </a:p>
            <a:p>
              <a:pPr eaLnBrk="1" hangingPunct="1"/>
              <a:r>
                <a:rPr lang="en-US" altLang="en-US">
                  <a:cs typeface="Arial" charset="0"/>
                </a:rPr>
                <a:t>Disparity=x</a:t>
              </a:r>
              <a:r>
                <a:rPr lang="en-US" altLang="en-US" baseline="-25000">
                  <a:cs typeface="Arial" charset="0"/>
                </a:rPr>
                <a:t>L</a:t>
              </a:r>
              <a:r>
                <a:rPr lang="en-US" altLang="en-US">
                  <a:cs typeface="Arial" charset="0"/>
                </a:rPr>
                <a:t>-x</a:t>
              </a:r>
              <a:r>
                <a:rPr lang="en-US" altLang="en-US" baseline="-25000">
                  <a:cs typeface="Arial" charset="0"/>
                </a:rPr>
                <a:t>R</a:t>
              </a:r>
            </a:p>
          </p:txBody>
        </p:sp>
        <p:sp>
          <p:nvSpPr>
            <p:cNvPr id="10289" name="Line 51"/>
            <p:cNvSpPr>
              <a:spLocks noChangeShapeType="1"/>
            </p:cNvSpPr>
            <p:nvPr/>
          </p:nvSpPr>
          <p:spPr bwMode="auto">
            <a:xfrm>
              <a:off x="3312" y="3456"/>
              <a:ext cx="1056"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0" name="Text Box 52"/>
            <p:cNvSpPr txBox="1">
              <a:spLocks noChangeArrowheads="1"/>
            </p:cNvSpPr>
            <p:nvPr/>
          </p:nvSpPr>
          <p:spPr bwMode="auto">
            <a:xfrm>
              <a:off x="3456" y="3408"/>
              <a:ext cx="9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r>
                <a:rPr lang="en-US" altLang="en-US">
                  <a:cs typeface="Arial" charset="0"/>
                </a:rPr>
                <a:t>B (Baseline)</a:t>
              </a:r>
            </a:p>
          </p:txBody>
        </p:sp>
        <p:sp>
          <p:nvSpPr>
            <p:cNvPr id="10291" name="Line 53"/>
            <p:cNvSpPr>
              <a:spLocks noChangeShapeType="1"/>
            </p:cNvSpPr>
            <p:nvPr/>
          </p:nvSpPr>
          <p:spPr bwMode="auto">
            <a:xfrm flipV="1">
              <a:off x="3216" y="3408"/>
              <a:ext cx="96"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2" name="Text Box 54"/>
            <p:cNvSpPr txBox="1">
              <a:spLocks noChangeArrowheads="1"/>
            </p:cNvSpPr>
            <p:nvPr/>
          </p:nvSpPr>
          <p:spPr bwMode="auto">
            <a:xfrm>
              <a:off x="3024" y="576"/>
              <a:ext cx="668"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r>
                <a:rPr lang="en-US" altLang="en-US">
                  <a:cs typeface="Arial" charset="0"/>
                </a:rPr>
                <a:t>Left </a:t>
              </a:r>
            </a:p>
            <a:p>
              <a:pPr eaLnBrk="1" hangingPunct="1"/>
              <a:r>
                <a:rPr lang="en-US" altLang="en-US">
                  <a:cs typeface="Arial" charset="0"/>
                </a:rPr>
                <a:t>Camera</a:t>
              </a:r>
            </a:p>
            <a:p>
              <a:pPr eaLnBrk="1" hangingPunct="1"/>
              <a:r>
                <a:rPr lang="en-US" altLang="en-US">
                  <a:cs typeface="Arial" charset="0"/>
                </a:rPr>
                <a:t>Principle</a:t>
              </a:r>
            </a:p>
            <a:p>
              <a:pPr eaLnBrk="1" hangingPunct="1"/>
              <a:r>
                <a:rPr lang="en-US" altLang="en-US">
                  <a:cs typeface="Arial" charset="0"/>
                </a:rPr>
                <a:t>axis</a:t>
              </a:r>
            </a:p>
          </p:txBody>
        </p:sp>
        <p:sp>
          <p:nvSpPr>
            <p:cNvPr id="10293" name="Text Box 55"/>
            <p:cNvSpPr txBox="1">
              <a:spLocks noChangeArrowheads="1"/>
            </p:cNvSpPr>
            <p:nvPr/>
          </p:nvSpPr>
          <p:spPr bwMode="auto">
            <a:xfrm>
              <a:off x="3744" y="576"/>
              <a:ext cx="668"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r>
                <a:rPr lang="en-US" altLang="en-US">
                  <a:cs typeface="Arial" charset="0"/>
                </a:rPr>
                <a:t>Right </a:t>
              </a:r>
            </a:p>
            <a:p>
              <a:pPr eaLnBrk="1" hangingPunct="1"/>
              <a:r>
                <a:rPr lang="en-US" altLang="en-US">
                  <a:cs typeface="Arial" charset="0"/>
                </a:rPr>
                <a:t>Camera</a:t>
              </a:r>
            </a:p>
            <a:p>
              <a:pPr eaLnBrk="1" hangingPunct="1"/>
              <a:r>
                <a:rPr lang="en-US" altLang="en-US">
                  <a:cs typeface="Arial" charset="0"/>
                </a:rPr>
                <a:t>Principle</a:t>
              </a:r>
            </a:p>
            <a:p>
              <a:pPr eaLnBrk="1" hangingPunct="1"/>
              <a:r>
                <a:rPr lang="en-US" altLang="en-US">
                  <a:cs typeface="Arial" charset="0"/>
                </a:rPr>
                <a:t>axis</a:t>
              </a:r>
            </a:p>
          </p:txBody>
        </p:sp>
        <p:sp>
          <p:nvSpPr>
            <p:cNvPr id="10294" name="Text Box 56"/>
            <p:cNvSpPr txBox="1">
              <a:spLocks noChangeArrowheads="1"/>
            </p:cNvSpPr>
            <p:nvPr/>
          </p:nvSpPr>
          <p:spPr bwMode="auto">
            <a:xfrm>
              <a:off x="2640" y="2304"/>
              <a:ext cx="556"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r>
                <a:rPr lang="en-US" altLang="en-US">
                  <a:cs typeface="Arial" charset="0"/>
                </a:rPr>
                <a:t>Left</a:t>
              </a:r>
            </a:p>
            <a:p>
              <a:pPr eaLnBrk="1" hangingPunct="1"/>
              <a:r>
                <a:rPr lang="en-US" altLang="en-US">
                  <a:cs typeface="Arial" charset="0"/>
                </a:rPr>
                <a:t>Image </a:t>
              </a:r>
            </a:p>
            <a:p>
              <a:pPr eaLnBrk="1" hangingPunct="1"/>
              <a:r>
                <a:rPr lang="en-US" altLang="en-US">
                  <a:cs typeface="Arial" charset="0"/>
                </a:rPr>
                <a:t>plane</a:t>
              </a:r>
            </a:p>
          </p:txBody>
        </p:sp>
        <p:sp>
          <p:nvSpPr>
            <p:cNvPr id="10295" name="Text Box 57"/>
            <p:cNvSpPr txBox="1">
              <a:spLocks noChangeArrowheads="1"/>
            </p:cNvSpPr>
            <p:nvPr/>
          </p:nvSpPr>
          <p:spPr bwMode="auto">
            <a:xfrm>
              <a:off x="4896" y="2304"/>
              <a:ext cx="556"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r>
                <a:rPr lang="en-US" altLang="en-US">
                  <a:cs typeface="Arial" charset="0"/>
                </a:rPr>
                <a:t>Right</a:t>
              </a:r>
            </a:p>
            <a:p>
              <a:pPr eaLnBrk="1" hangingPunct="1"/>
              <a:r>
                <a:rPr lang="en-US" altLang="en-US">
                  <a:cs typeface="Arial" charset="0"/>
                </a:rPr>
                <a:t>Image </a:t>
              </a:r>
            </a:p>
            <a:p>
              <a:pPr eaLnBrk="1" hangingPunct="1"/>
              <a:r>
                <a:rPr lang="en-US" altLang="en-US">
                  <a:cs typeface="Arial" charset="0"/>
                </a:rPr>
                <a:t>plane</a:t>
              </a:r>
            </a:p>
          </p:txBody>
        </p:sp>
        <p:sp>
          <p:nvSpPr>
            <p:cNvPr id="10296" name="Line 58"/>
            <p:cNvSpPr>
              <a:spLocks noChangeShapeType="1"/>
            </p:cNvSpPr>
            <p:nvPr/>
          </p:nvSpPr>
          <p:spPr bwMode="auto">
            <a:xfrm>
              <a:off x="4896" y="2832"/>
              <a:ext cx="48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69" name="Oval 8"/>
          <p:cNvSpPr>
            <a:spLocks noChangeArrowheads="1"/>
          </p:cNvSpPr>
          <p:nvPr/>
        </p:nvSpPr>
        <p:spPr bwMode="auto">
          <a:xfrm>
            <a:off x="3260725" y="1944688"/>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endParaRPr lang="en-US" alt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450351" y="212921"/>
            <a:ext cx="8534400" cy="639763"/>
          </a:xfrm>
        </p:spPr>
        <p:txBody>
          <a:bodyPr rtlCol="0">
            <a:normAutofit fontScale="90000"/>
          </a:bodyPr>
          <a:lstStyle/>
          <a:p>
            <a:pPr eaLnBrk="1" fontAlgn="auto" hangingPunct="1">
              <a:spcAft>
                <a:spcPts val="0"/>
              </a:spcAft>
              <a:defRPr/>
            </a:pPr>
            <a:br>
              <a:rPr lang="en-US" sz="2300" dirty="0"/>
            </a:br>
            <a:r>
              <a:rPr lang="en-US" sz="2300" dirty="0"/>
              <a:t>Example: Assume cameras are aligned horizontally (No vertical disparity)</a:t>
            </a:r>
          </a:p>
        </p:txBody>
      </p:sp>
      <p:sp>
        <p:nvSpPr>
          <p:cNvPr id="46083" name="Rectangle 3"/>
          <p:cNvSpPr>
            <a:spLocks noGrp="1" noChangeArrowheads="1"/>
          </p:cNvSpPr>
          <p:nvPr>
            <p:ph idx="1"/>
          </p:nvPr>
        </p:nvSpPr>
        <p:spPr/>
        <p:txBody>
          <a:bodyPr/>
          <a:lstStyle/>
          <a:p>
            <a:pPr eaLnBrk="1" hangingPunct="1"/>
            <a:r>
              <a:rPr lang="en-US" altLang="en-US" dirty="0"/>
              <a:t> </a:t>
            </a:r>
          </a:p>
        </p:txBody>
      </p:sp>
      <p:sp>
        <p:nvSpPr>
          <p:cNvPr id="46084" name="Footer Placeholder 4"/>
          <p:cNvSpPr>
            <a:spLocks noGrp="1"/>
          </p:cNvSpPr>
          <p:nvPr>
            <p:ph type="ftr" sz="quarter" idx="11"/>
          </p:nvPr>
        </p:nvSpPr>
        <p:spPr bwMode="auto">
          <a:xfrm>
            <a:off x="36513" y="6406979"/>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en-US" sz="1200">
                <a:latin typeface="Arial" charset="0"/>
              </a:rPr>
              <a:t>Img. Pro. &amp; Comp. Vis. v250127c</a:t>
            </a:r>
            <a:endParaRPr lang="en-US" altLang="en-US" sz="1200">
              <a:latin typeface="Arial" charset="0"/>
            </a:endParaRPr>
          </a:p>
        </p:txBody>
      </p:sp>
      <p:sp>
        <p:nvSpPr>
          <p:cNvPr id="46085" name="Slide Number Placeholder 5"/>
          <p:cNvSpPr>
            <a:spLocks noGrp="1"/>
          </p:cNvSpPr>
          <p:nvPr>
            <p:ph type="sldNum" sz="quarter" idx="12"/>
          </p:nvPr>
        </p:nvSpPr>
        <p:spPr bwMode="auto">
          <a:xfrm>
            <a:off x="6939640" y="6406979"/>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FC327E6F-D58D-4540-8446-84749E0FF81C}" type="slidenum">
              <a:rPr lang="en-US" altLang="en-US" sz="1200" smtClean="0">
                <a:latin typeface="Arial" charset="0"/>
              </a:rPr>
              <a:pPr eaLnBrk="1" hangingPunct="1">
                <a:spcBef>
                  <a:spcPct val="0"/>
                </a:spcBef>
                <a:buFontTx/>
                <a:buNone/>
              </a:pPr>
              <a:t>107</a:t>
            </a:fld>
            <a:endParaRPr lang="en-US" altLang="en-US" sz="1200" dirty="0">
              <a:latin typeface="Arial" charset="0"/>
            </a:endParaRPr>
          </a:p>
        </p:txBody>
      </p:sp>
      <p:pic>
        <p:nvPicPr>
          <p:cNvPr id="460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911" y="1179537"/>
            <a:ext cx="63246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Text Box 5"/>
          <p:cNvSpPr txBox="1">
            <a:spLocks noChangeArrowheads="1"/>
          </p:cNvSpPr>
          <p:nvPr/>
        </p:nvSpPr>
        <p:spPr bwMode="auto">
          <a:xfrm>
            <a:off x="1484313" y="778582"/>
            <a:ext cx="414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Left image		Right image</a:t>
            </a:r>
          </a:p>
        </p:txBody>
      </p:sp>
      <p:sp>
        <p:nvSpPr>
          <p:cNvPr id="46088" name="Rectangle 6"/>
          <p:cNvSpPr>
            <a:spLocks noChangeArrowheads="1"/>
          </p:cNvSpPr>
          <p:nvPr/>
        </p:nvSpPr>
        <p:spPr bwMode="auto">
          <a:xfrm>
            <a:off x="989315" y="3010816"/>
            <a:ext cx="304800" cy="228600"/>
          </a:xfrm>
          <a:prstGeom prst="rect">
            <a:avLst/>
          </a:prstGeom>
          <a:noFill/>
          <a:ln w="57150">
            <a:solidFill>
              <a:srgbClr val="66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6089" name="Rectangle 7"/>
          <p:cNvSpPr>
            <a:spLocks noChangeArrowheads="1"/>
          </p:cNvSpPr>
          <p:nvPr/>
        </p:nvSpPr>
        <p:spPr bwMode="auto">
          <a:xfrm>
            <a:off x="3692828" y="2934616"/>
            <a:ext cx="344487" cy="228600"/>
          </a:xfrm>
          <a:prstGeom prst="rect">
            <a:avLst/>
          </a:prstGeom>
          <a:noFill/>
          <a:ln w="57150">
            <a:solidFill>
              <a:srgbClr val="66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6090" name="Text Box 11"/>
          <p:cNvSpPr txBox="1">
            <a:spLocks noChangeArrowheads="1"/>
          </p:cNvSpPr>
          <p:nvPr/>
        </p:nvSpPr>
        <p:spPr bwMode="auto">
          <a:xfrm>
            <a:off x="3256908" y="3467124"/>
            <a:ext cx="5776091"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a:latin typeface="Arial" charset="0"/>
              </a:rPr>
              <a:t>Horizontal search range=S and some tolerance for dx (around [</a:t>
            </a:r>
            <a:r>
              <a:rPr lang="en-US" altLang="en-US" sz="1600" dirty="0" err="1">
                <a:latin typeface="Arial" charset="0"/>
              </a:rPr>
              <a:t>x</a:t>
            </a:r>
            <a:r>
              <a:rPr lang="en-US" altLang="en-US" sz="1600" baseline="-25000" dirty="0" err="1">
                <a:latin typeface="Arial" charset="0"/>
              </a:rPr>
              <a:t>L</a:t>
            </a:r>
            <a:r>
              <a:rPr lang="en-US" altLang="en-US" sz="1600" dirty="0" err="1">
                <a:latin typeface="Arial" charset="0"/>
              </a:rPr>
              <a:t>,y</a:t>
            </a:r>
            <a:r>
              <a:rPr lang="en-US" altLang="en-US" sz="1600" baseline="-25000" dirty="0" err="1">
                <a:latin typeface="Arial" charset="0"/>
              </a:rPr>
              <a:t>L</a:t>
            </a:r>
            <a:r>
              <a:rPr lang="en-US" altLang="en-US" sz="1600" dirty="0">
                <a:latin typeface="Arial" charset="0"/>
              </a:rPr>
              <a:t>]) </a:t>
            </a:r>
          </a:p>
          <a:p>
            <a:pPr eaLnBrk="1" hangingPunct="1">
              <a:spcBef>
                <a:spcPct val="0"/>
              </a:spcBef>
              <a:buFontTx/>
              <a:buNone/>
            </a:pPr>
            <a:r>
              <a:rPr lang="en-US" altLang="en-US" sz="1600" dirty="0">
                <a:latin typeface="Arial" charset="0"/>
              </a:rPr>
              <a:t>for (x’ = XL-dx-S, x’&lt;=</a:t>
            </a:r>
            <a:r>
              <a:rPr lang="en-US" altLang="en-US" sz="1600" dirty="0" err="1">
                <a:latin typeface="Arial" charset="0"/>
              </a:rPr>
              <a:t>XL+dx</a:t>
            </a:r>
            <a:r>
              <a:rPr lang="en-US" altLang="en-US" sz="1600" dirty="0">
                <a:latin typeface="Arial" charset="0"/>
              </a:rPr>
              <a:t>, x’++) %assume dx=10</a:t>
            </a:r>
            <a:r>
              <a:rPr lang="en-US" altLang="en-US" sz="1600">
                <a:latin typeface="Arial" charset="0"/>
              </a:rPr>
              <a:t>, S=</a:t>
            </a:r>
            <a:r>
              <a:rPr lang="en-US" altLang="en-US" sz="1600" dirty="0">
                <a:latin typeface="Arial" charset="0"/>
              </a:rPr>
              <a:t>30</a:t>
            </a:r>
          </a:p>
          <a:p>
            <a:pPr eaLnBrk="1" hangingPunct="1">
              <a:spcBef>
                <a:spcPct val="0"/>
              </a:spcBef>
              <a:buFontTx/>
              <a:buNone/>
            </a:pPr>
            <a:r>
              <a:rPr lang="en-US" altLang="en-US" sz="1600" dirty="0">
                <a:latin typeface="Arial" charset="0"/>
              </a:rPr>
              <a:t>{    W’ = a (11 x 11) window centered at (x’, YL);</a:t>
            </a:r>
          </a:p>
          <a:p>
            <a:pPr eaLnBrk="1" hangingPunct="1">
              <a:spcBef>
                <a:spcPct val="0"/>
              </a:spcBef>
              <a:buFontTx/>
              <a:buNone/>
            </a:pPr>
            <a:r>
              <a:rPr lang="en-US" altLang="en-US" sz="1600" dirty="0">
                <a:latin typeface="Arial" charset="0"/>
              </a:rPr>
              <a:t>    c(x’) = correlation(WL, W’);</a:t>
            </a:r>
          </a:p>
          <a:p>
            <a:pPr eaLnBrk="1" hangingPunct="1">
              <a:spcBef>
                <a:spcPct val="0"/>
              </a:spcBef>
              <a:buFontTx/>
              <a:buNone/>
            </a:pPr>
            <a:r>
              <a:rPr lang="en-US" altLang="en-US" sz="1600" dirty="0">
                <a:latin typeface="Arial" charset="0"/>
              </a:rPr>
              <a:t>}</a:t>
            </a:r>
          </a:p>
          <a:p>
            <a:pPr eaLnBrk="1" hangingPunct="1">
              <a:spcBef>
                <a:spcPct val="0"/>
              </a:spcBef>
              <a:buFontTx/>
              <a:buNone/>
            </a:pPr>
            <a:r>
              <a:rPr lang="en-US" altLang="en-US" sz="1600" dirty="0">
                <a:latin typeface="Arial" charset="0"/>
              </a:rPr>
              <a:t>Find index of max {for all c(x’)}= </a:t>
            </a:r>
            <a:r>
              <a:rPr lang="en-US" altLang="en-US" sz="1600" dirty="0" err="1">
                <a:latin typeface="Arial" charset="0"/>
              </a:rPr>
              <a:t>x</a:t>
            </a:r>
            <a:r>
              <a:rPr lang="en-US" altLang="en-US" sz="1600" baseline="-25000" dirty="0" err="1">
                <a:latin typeface="Arial" charset="0"/>
              </a:rPr>
              <a:t>R</a:t>
            </a:r>
            <a:r>
              <a:rPr lang="en-US" altLang="en-US" sz="1600" baseline="30000" dirty="0">
                <a:latin typeface="Arial" charset="0"/>
              </a:rPr>
              <a:t>”</a:t>
            </a:r>
            <a:r>
              <a:rPr lang="en-US" altLang="en-US" sz="1600" dirty="0">
                <a:latin typeface="Arial" charset="0"/>
              </a:rPr>
              <a:t>. Hence, the corresponding window is centered at (</a:t>
            </a:r>
            <a:r>
              <a:rPr lang="en-US" altLang="en-US" sz="1600" dirty="0" err="1">
                <a:latin typeface="Arial" charset="0"/>
              </a:rPr>
              <a:t>x</a:t>
            </a:r>
            <a:r>
              <a:rPr lang="en-US" altLang="en-US" sz="1600" baseline="-25000" dirty="0" err="1">
                <a:latin typeface="Arial" charset="0"/>
              </a:rPr>
              <a:t>R</a:t>
            </a:r>
            <a:r>
              <a:rPr lang="en-US" altLang="en-US" sz="1600" dirty="0">
                <a:latin typeface="Arial" charset="0"/>
              </a:rPr>
              <a:t>”,</a:t>
            </a:r>
            <a:r>
              <a:rPr lang="en-US" altLang="en-US" sz="1600" dirty="0" err="1">
                <a:latin typeface="Arial" charset="0"/>
              </a:rPr>
              <a:t>y</a:t>
            </a:r>
            <a:r>
              <a:rPr lang="en-US" altLang="en-US" sz="1600" baseline="-25000" dirty="0" err="1">
                <a:latin typeface="Arial" charset="0"/>
              </a:rPr>
              <a:t>L</a:t>
            </a:r>
            <a:r>
              <a:rPr lang="en-US" altLang="en-US" sz="1600" dirty="0">
                <a:latin typeface="Arial" charset="0"/>
              </a:rPr>
              <a:t>), and Horizontal disparity = (</a:t>
            </a:r>
            <a:r>
              <a:rPr lang="en-US" altLang="en-US" sz="1600" dirty="0" err="1">
                <a:latin typeface="Arial" charset="0"/>
              </a:rPr>
              <a:t>x</a:t>
            </a:r>
            <a:r>
              <a:rPr lang="en-US" altLang="en-US" sz="1600" baseline="-25000" dirty="0" err="1">
                <a:latin typeface="Arial" charset="0"/>
              </a:rPr>
              <a:t>L</a:t>
            </a:r>
            <a:r>
              <a:rPr lang="en-US" altLang="en-US" sz="1600" dirty="0" err="1">
                <a:latin typeface="Arial" charset="0"/>
              </a:rPr>
              <a:t>-x</a:t>
            </a:r>
            <a:r>
              <a:rPr lang="en-US" altLang="en-US" sz="1600" baseline="-25000" dirty="0" err="1">
                <a:latin typeface="Arial" charset="0"/>
              </a:rPr>
              <a:t>R</a:t>
            </a:r>
            <a:r>
              <a:rPr lang="en-US" altLang="en-US" sz="1600" dirty="0">
                <a:latin typeface="Arial" charset="0"/>
              </a:rPr>
              <a:t>”). Note: Since the features on the Right-image should move left (due to the camera moves right) , so E is added to extend the search for the left side. The actual parameter dx and S are set by the user depending on the camera motion and depth of the object.</a:t>
            </a:r>
          </a:p>
        </p:txBody>
      </p:sp>
      <p:sp>
        <p:nvSpPr>
          <p:cNvPr id="46091" name="Text Box 12"/>
          <p:cNvSpPr txBox="1">
            <a:spLocks noChangeArrowheads="1"/>
          </p:cNvSpPr>
          <p:nvPr/>
        </p:nvSpPr>
        <p:spPr bwMode="auto">
          <a:xfrm>
            <a:off x="-62821" y="3948248"/>
            <a:ext cx="327948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charset="0"/>
              </a:rPr>
              <a:t>A corner feature is found</a:t>
            </a:r>
          </a:p>
          <a:p>
            <a:pPr eaLnBrk="1" hangingPunct="1">
              <a:spcBef>
                <a:spcPct val="0"/>
              </a:spcBef>
              <a:buFontTx/>
              <a:buNone/>
            </a:pPr>
            <a:r>
              <a:rPr lang="en-US" altLang="en-US" sz="1800" dirty="0">
                <a:latin typeface="Arial" charset="0"/>
              </a:rPr>
              <a:t>in a window (WL) (e.g. 11x11 )</a:t>
            </a:r>
          </a:p>
          <a:p>
            <a:pPr eaLnBrk="1" hangingPunct="1">
              <a:spcBef>
                <a:spcPct val="0"/>
              </a:spcBef>
              <a:buFontTx/>
              <a:buNone/>
            </a:pPr>
            <a:r>
              <a:rPr lang="en-US" altLang="en-US" sz="1800" dirty="0">
                <a:latin typeface="Arial" charset="0"/>
              </a:rPr>
              <a:t>centered at the </a:t>
            </a:r>
          </a:p>
          <a:p>
            <a:pPr eaLnBrk="1" hangingPunct="1">
              <a:spcBef>
                <a:spcPct val="0"/>
              </a:spcBef>
              <a:buFontTx/>
              <a:buNone/>
            </a:pPr>
            <a:r>
              <a:rPr lang="en-US" altLang="en-US" sz="1800" dirty="0">
                <a:latin typeface="Arial" charset="0"/>
              </a:rPr>
              <a:t>left image (</a:t>
            </a:r>
            <a:r>
              <a:rPr lang="en-US" altLang="en-US" sz="1800" dirty="0" err="1">
                <a:latin typeface="Arial" charset="0"/>
              </a:rPr>
              <a:t>x</a:t>
            </a:r>
            <a:r>
              <a:rPr lang="en-US" altLang="en-US" sz="1800" baseline="-25000" dirty="0" err="1">
                <a:latin typeface="Arial" charset="0"/>
              </a:rPr>
              <a:t>L</a:t>
            </a:r>
            <a:r>
              <a:rPr lang="en-US" altLang="en-US" sz="1800" dirty="0" err="1">
                <a:latin typeface="Arial" charset="0"/>
              </a:rPr>
              <a:t>,y</a:t>
            </a:r>
            <a:r>
              <a:rPr lang="en-US" altLang="en-US" sz="1800" baseline="-25000" dirty="0" err="1">
                <a:latin typeface="Arial" charset="0"/>
              </a:rPr>
              <a:t>L</a:t>
            </a:r>
            <a:r>
              <a:rPr lang="en-US" altLang="en-US" sz="1800" dirty="0">
                <a:latin typeface="Arial" charset="0"/>
              </a:rPr>
              <a:t>) </a:t>
            </a:r>
          </a:p>
          <a:p>
            <a:pPr eaLnBrk="1" hangingPunct="1">
              <a:spcBef>
                <a:spcPct val="0"/>
              </a:spcBef>
              <a:buFontTx/>
              <a:buNone/>
            </a:pPr>
            <a:r>
              <a:rPr lang="en-US" altLang="en-US" sz="1800" dirty="0">
                <a:latin typeface="Arial" charset="0"/>
              </a:rPr>
              <a:t>(the blue window </a:t>
            </a:r>
          </a:p>
          <a:p>
            <a:pPr eaLnBrk="1" hangingPunct="1">
              <a:spcBef>
                <a:spcPct val="0"/>
              </a:spcBef>
              <a:buFontTx/>
              <a:buNone/>
            </a:pPr>
            <a:r>
              <a:rPr lang="en-US" altLang="en-US" sz="1800" dirty="0">
                <a:latin typeface="Arial" charset="0"/>
              </a:rPr>
              <a:t>covering a cross).</a:t>
            </a:r>
          </a:p>
          <a:p>
            <a:pPr eaLnBrk="1" hangingPunct="1">
              <a:spcBef>
                <a:spcPct val="0"/>
              </a:spcBef>
              <a:buNone/>
            </a:pPr>
            <a:r>
              <a:rPr lang="en-US" altLang="en-US" sz="1800" dirty="0">
                <a:latin typeface="Arial" charset="0"/>
              </a:rPr>
              <a:t>The inside cross is at (</a:t>
            </a:r>
            <a:r>
              <a:rPr lang="en-US" altLang="en-US" sz="1800" dirty="0" err="1">
                <a:latin typeface="Arial" charset="0"/>
              </a:rPr>
              <a:t>x</a:t>
            </a:r>
            <a:r>
              <a:rPr lang="en-US" altLang="en-US" sz="1800" baseline="-25000" dirty="0" err="1">
                <a:latin typeface="Arial" charset="0"/>
              </a:rPr>
              <a:t>L</a:t>
            </a:r>
            <a:r>
              <a:rPr lang="en-US" altLang="en-US" sz="1800" dirty="0" err="1">
                <a:latin typeface="Arial" charset="0"/>
              </a:rPr>
              <a:t>,y</a:t>
            </a:r>
            <a:r>
              <a:rPr lang="en-US" altLang="en-US" sz="1800" baseline="-25000" dirty="0" err="1">
                <a:latin typeface="Arial" charset="0"/>
              </a:rPr>
              <a:t>L</a:t>
            </a:r>
            <a:r>
              <a:rPr lang="en-US" altLang="en-US" sz="1800" dirty="0">
                <a:latin typeface="Arial" charset="0"/>
              </a:rPr>
              <a:t>). </a:t>
            </a:r>
          </a:p>
          <a:p>
            <a:pPr eaLnBrk="1" hangingPunct="1">
              <a:spcBef>
                <a:spcPct val="0"/>
              </a:spcBef>
              <a:buFontTx/>
              <a:buNone/>
            </a:pPr>
            <a:endParaRPr lang="en-US" altLang="en-US" sz="1800" dirty="0">
              <a:latin typeface="Arial" charset="0"/>
            </a:endParaRPr>
          </a:p>
        </p:txBody>
      </p:sp>
      <p:sp>
        <p:nvSpPr>
          <p:cNvPr id="46092" name="Line 13"/>
          <p:cNvSpPr>
            <a:spLocks noChangeShapeType="1"/>
          </p:cNvSpPr>
          <p:nvPr/>
        </p:nvSpPr>
        <p:spPr bwMode="auto">
          <a:xfrm flipV="1">
            <a:off x="1102028" y="3163216"/>
            <a:ext cx="0" cy="304800"/>
          </a:xfrm>
          <a:prstGeom prst="line">
            <a:avLst/>
          </a:prstGeom>
          <a:noFill/>
          <a:ln w="57150">
            <a:solidFill>
              <a:srgbClr val="66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3" name="Freeform 14"/>
          <p:cNvSpPr>
            <a:spLocks/>
          </p:cNvSpPr>
          <p:nvPr/>
        </p:nvSpPr>
        <p:spPr bwMode="auto">
          <a:xfrm>
            <a:off x="951215" y="2401216"/>
            <a:ext cx="3086100" cy="546100"/>
          </a:xfrm>
          <a:custGeom>
            <a:avLst/>
            <a:gdLst>
              <a:gd name="T0" fmla="*/ 2147483647 w 1944"/>
              <a:gd name="T1" fmla="*/ 2147483647 h 344"/>
              <a:gd name="T2" fmla="*/ 2147483647 w 1944"/>
              <a:gd name="T3" fmla="*/ 2147483647 h 344"/>
              <a:gd name="T4" fmla="*/ 2147483647 w 1944"/>
              <a:gd name="T5" fmla="*/ 0 h 344"/>
              <a:gd name="T6" fmla="*/ 2147483647 w 1944"/>
              <a:gd name="T7" fmla="*/ 2147483647 h 344"/>
              <a:gd name="T8" fmla="*/ 0 60000 65536"/>
              <a:gd name="T9" fmla="*/ 0 60000 65536"/>
              <a:gd name="T10" fmla="*/ 0 60000 65536"/>
              <a:gd name="T11" fmla="*/ 0 60000 65536"/>
              <a:gd name="T12" fmla="*/ 0 w 1944"/>
              <a:gd name="T13" fmla="*/ 0 h 344"/>
              <a:gd name="T14" fmla="*/ 1944 w 1944"/>
              <a:gd name="T15" fmla="*/ 344 h 344"/>
            </a:gdLst>
            <a:ahLst/>
            <a:cxnLst>
              <a:cxn ang="T8">
                <a:pos x="T0" y="T1"/>
              </a:cxn>
              <a:cxn ang="T9">
                <a:pos x="T2" y="T3"/>
              </a:cxn>
              <a:cxn ang="T10">
                <a:pos x="T4" y="T5"/>
              </a:cxn>
              <a:cxn ang="T11">
                <a:pos x="T6" y="T7"/>
              </a:cxn>
            </a:cxnLst>
            <a:rect l="T12" t="T13" r="T14" b="T15"/>
            <a:pathLst>
              <a:path w="1944" h="344">
                <a:moveTo>
                  <a:pt x="120" y="336"/>
                </a:moveTo>
                <a:cubicBezTo>
                  <a:pt x="60" y="340"/>
                  <a:pt x="0" y="344"/>
                  <a:pt x="168" y="288"/>
                </a:cubicBezTo>
                <a:cubicBezTo>
                  <a:pt x="336" y="232"/>
                  <a:pt x="832" y="0"/>
                  <a:pt x="1128" y="0"/>
                </a:cubicBezTo>
                <a:cubicBezTo>
                  <a:pt x="1424" y="0"/>
                  <a:pt x="1684" y="144"/>
                  <a:pt x="1944" y="288"/>
                </a:cubicBezTo>
              </a:path>
            </a:pathLst>
          </a:custGeom>
          <a:noFill/>
          <a:ln w="57150" cap="flat" cmpd="sng">
            <a:solidFill>
              <a:srgbClr val="66FFFF"/>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4" name="Text Box 15"/>
          <p:cNvSpPr txBox="1">
            <a:spLocks noChangeArrowheads="1"/>
          </p:cNvSpPr>
          <p:nvPr/>
        </p:nvSpPr>
        <p:spPr bwMode="auto">
          <a:xfrm>
            <a:off x="6850973" y="1082553"/>
            <a:ext cx="2289174"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charset="0"/>
              </a:rPr>
              <a:t>White crosses are </a:t>
            </a:r>
          </a:p>
          <a:p>
            <a:pPr eaLnBrk="1" hangingPunct="1">
              <a:spcBef>
                <a:spcPct val="0"/>
              </a:spcBef>
              <a:buFontTx/>
              <a:buNone/>
            </a:pPr>
            <a:r>
              <a:rPr lang="en-US" altLang="en-US" sz="1800" dirty="0">
                <a:latin typeface="Arial" charset="0"/>
              </a:rPr>
              <a:t>overlaid on images</a:t>
            </a:r>
          </a:p>
          <a:p>
            <a:pPr eaLnBrk="1" hangingPunct="1">
              <a:spcBef>
                <a:spcPct val="0"/>
              </a:spcBef>
              <a:buFontTx/>
              <a:buNone/>
            </a:pPr>
            <a:r>
              <a:rPr lang="en-US" altLang="en-US" sz="1800" dirty="0">
                <a:latin typeface="Arial" charset="0"/>
              </a:rPr>
              <a:t>to show the positions </a:t>
            </a:r>
          </a:p>
          <a:p>
            <a:pPr eaLnBrk="1" hangingPunct="1">
              <a:spcBef>
                <a:spcPct val="0"/>
              </a:spcBef>
              <a:buFontTx/>
              <a:buNone/>
            </a:pPr>
            <a:r>
              <a:rPr lang="en-US" altLang="en-US" sz="1800" dirty="0">
                <a:latin typeface="Arial" charset="0"/>
              </a:rPr>
              <a:t>of features.</a:t>
            </a:r>
          </a:p>
          <a:p>
            <a:pPr eaLnBrk="1" hangingPunct="1">
              <a:spcBef>
                <a:spcPct val="0"/>
              </a:spcBef>
              <a:buFontTx/>
              <a:buNone/>
            </a:pPr>
            <a:r>
              <a:rPr lang="en-US" altLang="en-US" sz="1800" dirty="0">
                <a:latin typeface="Arial" charset="0"/>
              </a:rPr>
              <a:t>They are not</a:t>
            </a:r>
          </a:p>
          <a:p>
            <a:pPr eaLnBrk="1" hangingPunct="1">
              <a:spcBef>
                <a:spcPct val="0"/>
              </a:spcBef>
              <a:buFontTx/>
              <a:buNone/>
            </a:pPr>
            <a:r>
              <a:rPr lang="en-US" altLang="en-US" sz="1800" dirty="0">
                <a:latin typeface="Arial" charset="0"/>
              </a:rPr>
              <a:t>in the original pictures.</a:t>
            </a:r>
          </a:p>
        </p:txBody>
      </p:sp>
      <p:cxnSp>
        <p:nvCxnSpPr>
          <p:cNvPr id="16" name="Straight Connector 15"/>
          <p:cNvCxnSpPr/>
          <p:nvPr/>
        </p:nvCxnSpPr>
        <p:spPr>
          <a:xfrm>
            <a:off x="6172200" y="460375"/>
            <a:ext cx="228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E56C060-206C-433C-AF79-9B0B6EE2EE8C}"/>
              </a:ext>
            </a:extLst>
          </p:cNvPr>
          <p:cNvSpPr txBox="1"/>
          <p:nvPr/>
        </p:nvSpPr>
        <p:spPr>
          <a:xfrm>
            <a:off x="990600" y="3563421"/>
            <a:ext cx="4577136" cy="369332"/>
          </a:xfrm>
          <a:prstGeom prst="rect">
            <a:avLst/>
          </a:prstGeom>
          <a:noFill/>
        </p:spPr>
        <p:txBody>
          <a:bodyPr wrap="square">
            <a:spAutoFit/>
          </a:bodyPr>
          <a:lstStyle/>
          <a:p>
            <a:r>
              <a:rPr lang="en-US" altLang="en-US" sz="1800" dirty="0">
                <a:latin typeface="Arial" charset="0"/>
              </a:rPr>
              <a:t>WL</a:t>
            </a: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a:t> </a:t>
            </a:r>
          </a:p>
        </p:txBody>
      </p:sp>
      <p:sp>
        <p:nvSpPr>
          <p:cNvPr id="12291" name="Rectangle 3"/>
          <p:cNvSpPr>
            <a:spLocks noGrp="1" noChangeArrowheads="1"/>
          </p:cNvSpPr>
          <p:nvPr>
            <p:ph type="body" sz="half" idx="1"/>
          </p:nvPr>
        </p:nvSpPr>
        <p:spPr/>
        <p:txBody>
          <a:bodyPr/>
          <a:lstStyle/>
          <a:p>
            <a:pPr eaLnBrk="1" hangingPunct="1"/>
            <a:r>
              <a:rPr lang="en-US" altLang="en-US" sz="2600"/>
              <a:t> </a:t>
            </a:r>
          </a:p>
        </p:txBody>
      </p:sp>
      <mc:AlternateContent xmlns:mc="http://schemas.openxmlformats.org/markup-compatibility/2006" xmlns:a14="http://schemas.microsoft.com/office/drawing/2010/main">
        <mc:Choice Requires="a14">
          <p:sp>
            <p:nvSpPr>
              <p:cNvPr id="12292" name="Object 32"/>
              <p:cNvSpPr txBox="1">
                <a:spLocks noGrp="1"/>
              </p:cNvSpPr>
              <p:nvPr>
                <p:ph sz="half" idx="2"/>
              </p:nvPr>
            </p:nvSpPr>
            <p:spPr bwMode="auto">
              <a:xfrm>
                <a:off x="5867400" y="2133600"/>
                <a:ext cx="3124200" cy="2692400"/>
              </a:xfrm>
              <a:prstGeom prst="rect">
                <a:avLst/>
              </a:prstGeom>
              <a:noFill/>
              <a:ln>
                <a:noFill/>
              </a:ln>
              <a:effectLst/>
            </p:spPr>
            <p:txBody>
              <a:bodyPr>
                <a:normAutofit fontScale="70000" lnSpcReduction="20000"/>
              </a:bodyPr>
              <a:lstStyle/>
              <a:p>
                <a:pPr>
                  <a:buNone/>
                </a:pPr>
                <a14:m>
                  <m:oMathPara xmlns:m="http://schemas.openxmlformats.org/officeDocument/2006/math">
                    <m:oMathParaPr>
                      <m:jc m:val="left"/>
                    </m:oMathParaPr>
                    <m:oMath xmlns:m="http://schemas.openxmlformats.org/officeDocument/2006/math">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𝑥</m:t>
                          </m:r>
                        </m:num>
                        <m:den>
                          <m:r>
                            <a:rPr lang="en-US" i="1">
                              <a:solidFill>
                                <a:srgbClr val="000000"/>
                              </a:solidFill>
                              <a:latin typeface="Cambria Math" panose="02040503050406030204" pitchFamily="18" charset="0"/>
                            </a:rPr>
                            <m:t>𝑧</m:t>
                          </m:r>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𝑙</m:t>
                              </m:r>
                            </m:sub>
                            <m:sup>
                              <m:r>
                                <a:rPr lang="en-US" i="1">
                                  <a:solidFill>
                                    <a:srgbClr val="000000"/>
                                  </a:solidFill>
                                  <a:latin typeface="Cambria Math" panose="02040503050406030204" pitchFamily="18" charset="0"/>
                                </a:rPr>
                                <m:t>′</m:t>
                              </m:r>
                            </m:sup>
                          </m:sSubSup>
                        </m:num>
                        <m:den>
                          <m:r>
                            <a:rPr lang="en-US" i="1">
                              <a:solidFill>
                                <a:srgbClr val="000000"/>
                              </a:solidFill>
                              <a:latin typeface="Cambria Math" panose="02040503050406030204" pitchFamily="18" charset="0"/>
                            </a:rPr>
                            <m:t>𝑓</m:t>
                          </m:r>
                        </m:den>
                      </m:f>
                      <m:r>
                        <m:rPr>
                          <m:nor/>
                        </m:rPr>
                        <a:rPr lang="en-US" i="0">
                          <a:solidFill>
                            <a:srgbClr val="000000"/>
                          </a:solidFill>
                          <a:latin typeface="Cambria Math" panose="02040503050406030204" pitchFamily="18" charset="0"/>
                        </a:rPr>
                        <m:t>, </m:t>
                      </m:r>
                    </m:oMath>
                    <m:oMath xmlns:m="http://schemas.openxmlformats.org/officeDocument/2006/math">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𝑏</m:t>
                          </m:r>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𝑧</m:t>
                          </m:r>
                        </m:den>
                      </m:f>
                      <m:r>
                        <a:rPr lang="en-US" i="1">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𝑟</m:t>
                              </m:r>
                            </m:sub>
                            <m:sup>
                              <m:r>
                                <a:rPr lang="en-US" i="1">
                                  <a:solidFill>
                                    <a:srgbClr val="000000"/>
                                  </a:solidFill>
                                  <a:latin typeface="Cambria Math" panose="02040503050406030204" pitchFamily="18" charset="0"/>
                                </a:rPr>
                                <m:t>′</m:t>
                              </m:r>
                            </m:sup>
                          </m:sSubSup>
                          <m:r>
                            <a:rPr lang="en-US" i="1">
                              <a:solidFill>
                                <a:srgbClr val="000000"/>
                              </a:solidFill>
                              <a:latin typeface="Cambria Math" panose="02040503050406030204" pitchFamily="18" charset="0"/>
                            </a:rPr>
                            <m:t> </m:t>
                          </m:r>
                        </m:num>
                        <m:den>
                          <m:r>
                            <a:rPr lang="en-US" i="1">
                              <a:solidFill>
                                <a:srgbClr val="000000"/>
                              </a:solidFill>
                              <a:latin typeface="Cambria Math" panose="02040503050406030204" pitchFamily="18" charset="0"/>
                            </a:rPr>
                            <m:t>𝑓</m:t>
                          </m:r>
                        </m:den>
                      </m:f>
                    </m:oMath>
                    <m:oMath xmlns:m="http://schemas.openxmlformats.org/officeDocument/2006/math">
                      <m:r>
                        <m:rPr>
                          <m:nor/>
                        </m:rPr>
                        <a:rPr lang="en-US" i="0">
                          <a:solidFill>
                            <a:srgbClr val="000000"/>
                          </a:solidFill>
                          <a:latin typeface="Cambria Math" panose="02040503050406030204" pitchFamily="18" charset="0"/>
                        </a:rPr>
                        <m:t>elimate</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𝑧</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𝑏</m:t>
                              </m:r>
                            </m:e>
                            <m:sub/>
                          </m:sSub>
                        </m:num>
                        <m:den>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𝑙</m:t>
                              </m:r>
                            </m:sub>
                            <m:sup>
                              <m:r>
                                <a:rPr lang="en-US" i="1">
                                  <a:solidFill>
                                    <a:srgbClr val="000000"/>
                                  </a:solidFill>
                                  <a:latin typeface="Cambria Math" panose="02040503050406030204" pitchFamily="18" charset="0"/>
                                </a:rPr>
                                <m:t>′</m:t>
                              </m:r>
                            </m:sup>
                          </m:sSubSup>
                          <m:r>
                            <a:rPr lang="en-US" i="1">
                              <a:solidFill>
                                <a:srgbClr val="000000"/>
                              </a:solidFill>
                              <a:latin typeface="Cambria Math" panose="02040503050406030204" pitchFamily="18" charset="0"/>
                            </a:rPr>
                            <m:t> −</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𝑟</m:t>
                              </m:r>
                            </m:sub>
                            <m:sup>
                              <m:r>
                                <a:rPr lang="en-US" i="1">
                                  <a:solidFill>
                                    <a:srgbClr val="000000"/>
                                  </a:solidFill>
                                  <a:latin typeface="Cambria Math" panose="02040503050406030204" pitchFamily="18" charset="0"/>
                                </a:rPr>
                                <m:t>′</m:t>
                              </m:r>
                            </m:sup>
                          </m:sSubSup>
                          <m:r>
                            <a:rPr lang="en-US" i="1">
                              <a:solidFill>
                                <a:srgbClr val="000000"/>
                              </a:solidFill>
                              <a:latin typeface="Cambria Math" panose="02040503050406030204" pitchFamily="18" charset="0"/>
                            </a:rPr>
                            <m:t>)</m:t>
                          </m:r>
                        </m:den>
                      </m:f>
                    </m:oMath>
                  </m:oMathPara>
                </a14:m>
                <a:endParaRPr lang="en-US"/>
              </a:p>
            </p:txBody>
          </p:sp>
        </mc:Choice>
        <mc:Fallback xmlns="">
          <p:sp>
            <p:nvSpPr>
              <p:cNvPr id="12292" name="Object 32"/>
              <p:cNvSpPr txBox="1">
                <a:spLocks noRot="1" noChangeAspect="1" noMove="1" noResize="1" noEditPoints="1" noAdjustHandles="1" noChangeArrowheads="1" noChangeShapeType="1" noTextEdit="1"/>
              </p:cNvSpPr>
              <p:nvPr>
                <p:ph sz="half" idx="2"/>
              </p:nvPr>
            </p:nvSpPr>
            <p:spPr bwMode="auto">
              <a:xfrm>
                <a:off x="5867400" y="2133600"/>
                <a:ext cx="3124200" cy="2692400"/>
              </a:xfrm>
              <a:prstGeom prst="rect">
                <a:avLst/>
              </a:prstGeom>
              <a:blipFill>
                <a:blip r:embed="rId3"/>
                <a:stretch>
                  <a:fillRect/>
                </a:stretch>
              </a:blipFill>
              <a:ln>
                <a:noFill/>
              </a:ln>
              <a:effectLst/>
            </p:spPr>
            <p:txBody>
              <a:bodyPr/>
              <a:lstStyle/>
              <a:p>
                <a:r>
                  <a:rPr lang="en-US">
                    <a:noFill/>
                  </a:rPr>
                  <a:t> </a:t>
                </a:r>
              </a:p>
            </p:txBody>
          </p:sp>
        </mc:Fallback>
      </mc:AlternateContent>
      <p:sp>
        <p:nvSpPr>
          <p:cNvPr id="38" name="Footer Placeholder 5"/>
          <p:cNvSpPr>
            <a:spLocks noGrp="1"/>
          </p:cNvSpPr>
          <p:nvPr>
            <p:ph type="ftr" sz="quarter" idx="11"/>
          </p:nvPr>
        </p:nvSpPr>
        <p:spPr/>
        <p:txBody>
          <a:bodyPr/>
          <a:lstStyle/>
          <a:p>
            <a:pPr>
              <a:defRPr/>
            </a:pPr>
            <a:r>
              <a:rPr lang="it-IT" altLang="zh-CN"/>
              <a:t>Img. Pro. &amp; Comp. Vis. v250127c</a:t>
            </a:r>
            <a:endParaRPr lang="en-US" altLang="zh-CN"/>
          </a:p>
        </p:txBody>
      </p:sp>
      <p:sp>
        <p:nvSpPr>
          <p:cNvPr id="12294"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fld id="{B2A98054-63AA-4DC3-A524-03CA14C6A579}" type="slidenum">
              <a:rPr lang="en-US" altLang="en-US">
                <a:solidFill>
                  <a:srgbClr val="898989"/>
                </a:solidFill>
              </a:rPr>
              <a:pPr eaLnBrk="1" hangingPunct="1"/>
              <a:t>108</a:t>
            </a:fld>
            <a:endParaRPr lang="en-US" altLang="en-US">
              <a:solidFill>
                <a:srgbClr val="898989"/>
              </a:solidFill>
            </a:endParaRPr>
          </a:p>
        </p:txBody>
      </p:sp>
      <p:grpSp>
        <p:nvGrpSpPr>
          <p:cNvPr id="12295" name="Group 4"/>
          <p:cNvGrpSpPr>
            <a:grpSpLocks/>
          </p:cNvGrpSpPr>
          <p:nvPr/>
        </p:nvGrpSpPr>
        <p:grpSpPr bwMode="auto">
          <a:xfrm>
            <a:off x="762000" y="685800"/>
            <a:ext cx="4845050" cy="5603875"/>
            <a:chOff x="2640" y="528"/>
            <a:chExt cx="3052" cy="3530"/>
          </a:xfrm>
        </p:grpSpPr>
        <p:sp>
          <p:nvSpPr>
            <p:cNvPr id="12303" name="Line 5"/>
            <p:cNvSpPr>
              <a:spLocks noChangeShapeType="1"/>
            </p:cNvSpPr>
            <p:nvPr/>
          </p:nvSpPr>
          <p:spPr bwMode="auto">
            <a:xfrm>
              <a:off x="3072" y="2832"/>
              <a:ext cx="864"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4" name="Line 6"/>
            <p:cNvSpPr>
              <a:spLocks noChangeShapeType="1"/>
            </p:cNvSpPr>
            <p:nvPr/>
          </p:nvSpPr>
          <p:spPr bwMode="auto">
            <a:xfrm>
              <a:off x="4176" y="2832"/>
              <a:ext cx="72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5" name="Oval 7"/>
            <p:cNvSpPr>
              <a:spLocks noChangeArrowheads="1"/>
            </p:cNvSpPr>
            <p:nvPr/>
          </p:nvSpPr>
          <p:spPr bwMode="auto">
            <a:xfrm>
              <a:off x="4800" y="912"/>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endParaRPr lang="en-US" altLang="en-US"/>
            </a:p>
          </p:txBody>
        </p:sp>
        <p:sp>
          <p:nvSpPr>
            <p:cNvPr id="12306" name="Line 8"/>
            <p:cNvSpPr>
              <a:spLocks noChangeShapeType="1"/>
            </p:cNvSpPr>
            <p:nvPr/>
          </p:nvSpPr>
          <p:spPr bwMode="auto">
            <a:xfrm flipH="1">
              <a:off x="3312" y="960"/>
              <a:ext cx="1536" cy="24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7" name="Line 9"/>
            <p:cNvSpPr>
              <a:spLocks noChangeShapeType="1"/>
            </p:cNvSpPr>
            <p:nvPr/>
          </p:nvSpPr>
          <p:spPr bwMode="auto">
            <a:xfrm flipH="1">
              <a:off x="4368" y="960"/>
              <a:ext cx="480" cy="24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8" name="Line 10"/>
            <p:cNvSpPr>
              <a:spLocks noChangeShapeType="1"/>
            </p:cNvSpPr>
            <p:nvPr/>
          </p:nvSpPr>
          <p:spPr bwMode="auto">
            <a:xfrm>
              <a:off x="3264" y="1008"/>
              <a:ext cx="48" cy="2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9" name="Line 11"/>
            <p:cNvSpPr>
              <a:spLocks noChangeShapeType="1"/>
            </p:cNvSpPr>
            <p:nvPr/>
          </p:nvSpPr>
          <p:spPr bwMode="auto">
            <a:xfrm>
              <a:off x="4320" y="1056"/>
              <a:ext cx="48" cy="235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0" name="Line 12"/>
            <p:cNvSpPr>
              <a:spLocks noChangeShapeType="1"/>
            </p:cNvSpPr>
            <p:nvPr/>
          </p:nvSpPr>
          <p:spPr bwMode="auto">
            <a:xfrm>
              <a:off x="3312" y="2784"/>
              <a:ext cx="384"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1" name="Text Box 13"/>
            <p:cNvSpPr txBox="1">
              <a:spLocks noChangeArrowheads="1"/>
            </p:cNvSpPr>
            <p:nvPr/>
          </p:nvSpPr>
          <p:spPr bwMode="auto">
            <a:xfrm>
              <a:off x="3302" y="2503"/>
              <a:ext cx="24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r>
                <a:rPr lang="en-US" altLang="en-US" i="1">
                  <a:cs typeface="Arial" charset="0"/>
                </a:rPr>
                <a:t>x’</a:t>
              </a:r>
              <a:r>
                <a:rPr lang="en-US" altLang="en-US" i="1" baseline="-25000">
                  <a:cs typeface="Arial" charset="0"/>
                </a:rPr>
                <a:t>l</a:t>
              </a:r>
            </a:p>
          </p:txBody>
        </p:sp>
        <p:sp>
          <p:nvSpPr>
            <p:cNvPr id="12312" name="Text Box 14"/>
            <p:cNvSpPr txBox="1">
              <a:spLocks noChangeArrowheads="1"/>
            </p:cNvSpPr>
            <p:nvPr/>
          </p:nvSpPr>
          <p:spPr bwMode="auto">
            <a:xfrm>
              <a:off x="4320" y="2480"/>
              <a:ext cx="25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r>
                <a:rPr lang="en-US" altLang="en-US" i="1">
                  <a:cs typeface="Arial" charset="0"/>
                </a:rPr>
                <a:t>x’</a:t>
              </a:r>
              <a:r>
                <a:rPr lang="en-US" altLang="en-US" i="1" baseline="-25000">
                  <a:cs typeface="Arial" charset="0"/>
                </a:rPr>
                <a:t>r</a:t>
              </a:r>
            </a:p>
          </p:txBody>
        </p:sp>
        <p:sp>
          <p:nvSpPr>
            <p:cNvPr id="12313" name="Line 15"/>
            <p:cNvSpPr>
              <a:spLocks noChangeShapeType="1"/>
            </p:cNvSpPr>
            <p:nvPr/>
          </p:nvSpPr>
          <p:spPr bwMode="auto">
            <a:xfrm>
              <a:off x="4368" y="2784"/>
              <a:ext cx="144"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4" name="Line 16"/>
            <p:cNvSpPr>
              <a:spLocks noChangeShapeType="1"/>
            </p:cNvSpPr>
            <p:nvPr/>
          </p:nvSpPr>
          <p:spPr bwMode="auto">
            <a:xfrm>
              <a:off x="5088" y="2832"/>
              <a:ext cx="0" cy="576"/>
            </a:xfrm>
            <a:prstGeom prst="line">
              <a:avLst/>
            </a:prstGeom>
            <a:noFill/>
            <a:ln w="952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5" name="Text Box 17"/>
            <p:cNvSpPr txBox="1">
              <a:spLocks noChangeArrowheads="1"/>
            </p:cNvSpPr>
            <p:nvPr/>
          </p:nvSpPr>
          <p:spPr bwMode="auto">
            <a:xfrm>
              <a:off x="5136" y="2832"/>
              <a:ext cx="556"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r>
                <a:rPr lang="en-US" altLang="en-US">
                  <a:cs typeface="Arial" charset="0"/>
                </a:rPr>
                <a:t>Focal</a:t>
              </a:r>
            </a:p>
            <a:p>
              <a:pPr eaLnBrk="1" hangingPunct="1"/>
              <a:r>
                <a:rPr lang="en-US" altLang="en-US">
                  <a:cs typeface="Arial" charset="0"/>
                </a:rPr>
                <a:t>Length</a:t>
              </a:r>
            </a:p>
            <a:p>
              <a:pPr eaLnBrk="1" hangingPunct="1"/>
              <a:r>
                <a:rPr lang="en-US" altLang="en-US" i="1">
                  <a:cs typeface="Arial" charset="0"/>
                </a:rPr>
                <a:t>f</a:t>
              </a:r>
            </a:p>
          </p:txBody>
        </p:sp>
        <p:sp>
          <p:nvSpPr>
            <p:cNvPr id="12316" name="Line 18"/>
            <p:cNvSpPr>
              <a:spLocks noChangeShapeType="1"/>
            </p:cNvSpPr>
            <p:nvPr/>
          </p:nvSpPr>
          <p:spPr bwMode="auto">
            <a:xfrm>
              <a:off x="3024" y="3408"/>
              <a:ext cx="2112"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7" name="Text Box 19"/>
            <p:cNvSpPr txBox="1">
              <a:spLocks noChangeArrowheads="1"/>
            </p:cNvSpPr>
            <p:nvPr/>
          </p:nvSpPr>
          <p:spPr bwMode="auto">
            <a:xfrm>
              <a:off x="4368" y="528"/>
              <a:ext cx="67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r>
                <a:rPr lang="en-US" altLang="en-US">
                  <a:cs typeface="Arial" charset="0"/>
                </a:rPr>
                <a:t>Object</a:t>
              </a:r>
            </a:p>
            <a:p>
              <a:pPr eaLnBrk="1" hangingPunct="1"/>
              <a:r>
                <a:rPr lang="en-US" altLang="en-US">
                  <a:cs typeface="Arial" charset="0"/>
                </a:rPr>
                <a:t>Px(x,y,z)</a:t>
              </a:r>
            </a:p>
          </p:txBody>
        </p:sp>
        <p:sp>
          <p:nvSpPr>
            <p:cNvPr id="12318" name="Line 20"/>
            <p:cNvSpPr>
              <a:spLocks noChangeShapeType="1"/>
            </p:cNvSpPr>
            <p:nvPr/>
          </p:nvSpPr>
          <p:spPr bwMode="auto">
            <a:xfrm>
              <a:off x="4944" y="960"/>
              <a:ext cx="0" cy="244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9" name="Text Box 21"/>
            <p:cNvSpPr txBox="1">
              <a:spLocks noChangeArrowheads="1"/>
            </p:cNvSpPr>
            <p:nvPr/>
          </p:nvSpPr>
          <p:spPr bwMode="auto">
            <a:xfrm>
              <a:off x="4934" y="1655"/>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r>
                <a:rPr lang="en-US" altLang="en-US" i="1">
                  <a:cs typeface="Arial" charset="0"/>
                </a:rPr>
                <a:t>z</a:t>
              </a:r>
            </a:p>
          </p:txBody>
        </p:sp>
        <p:sp>
          <p:nvSpPr>
            <p:cNvPr id="12320" name="Text Box 22"/>
            <p:cNvSpPr txBox="1">
              <a:spLocks noChangeArrowheads="1"/>
            </p:cNvSpPr>
            <p:nvPr/>
          </p:nvSpPr>
          <p:spPr bwMode="auto">
            <a:xfrm>
              <a:off x="2832" y="3552"/>
              <a:ext cx="135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r>
                <a:rPr lang="en-US" altLang="en-US" dirty="0">
                  <a:cs typeface="Arial" charset="0"/>
                </a:rPr>
                <a:t>Left camera center </a:t>
              </a:r>
            </a:p>
            <a:p>
              <a:pPr eaLnBrk="1" hangingPunct="1"/>
              <a:r>
                <a:rPr lang="en-US" altLang="en-US" dirty="0">
                  <a:cs typeface="Arial" charset="0"/>
                </a:rPr>
                <a:t>(reference point)</a:t>
              </a:r>
            </a:p>
          </p:txBody>
        </p:sp>
        <p:sp>
          <p:nvSpPr>
            <p:cNvPr id="12321" name="Text Box 23"/>
            <p:cNvSpPr txBox="1">
              <a:spLocks noChangeArrowheads="1"/>
            </p:cNvSpPr>
            <p:nvPr/>
          </p:nvSpPr>
          <p:spPr bwMode="auto">
            <a:xfrm>
              <a:off x="4176" y="3648"/>
              <a:ext cx="1200" cy="4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r>
                <a:rPr lang="en-US" altLang="en-US">
                  <a:cs typeface="Arial" charset="0"/>
                </a:rPr>
                <a:t>Horizontal</a:t>
              </a:r>
            </a:p>
            <a:p>
              <a:pPr eaLnBrk="1" hangingPunct="1"/>
              <a:r>
                <a:rPr lang="en-US" altLang="en-US">
                  <a:cs typeface="Arial" charset="0"/>
                </a:rPr>
                <a:t>Disparity=x</a:t>
              </a:r>
              <a:r>
                <a:rPr lang="en-US" altLang="en-US" baseline="-25000">
                  <a:cs typeface="Arial" charset="0"/>
                </a:rPr>
                <a:t>L</a:t>
              </a:r>
              <a:r>
                <a:rPr lang="en-US" altLang="en-US">
                  <a:cs typeface="Arial" charset="0"/>
                </a:rPr>
                <a:t>-x</a:t>
              </a:r>
              <a:r>
                <a:rPr lang="en-US" altLang="en-US" baseline="-25000">
                  <a:cs typeface="Arial" charset="0"/>
                </a:rPr>
                <a:t>R</a:t>
              </a:r>
            </a:p>
          </p:txBody>
        </p:sp>
        <p:sp>
          <p:nvSpPr>
            <p:cNvPr id="12322" name="Line 24"/>
            <p:cNvSpPr>
              <a:spLocks noChangeShapeType="1"/>
            </p:cNvSpPr>
            <p:nvPr/>
          </p:nvSpPr>
          <p:spPr bwMode="auto">
            <a:xfrm>
              <a:off x="3312" y="3456"/>
              <a:ext cx="1056"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3" name="Text Box 25"/>
            <p:cNvSpPr txBox="1">
              <a:spLocks noChangeArrowheads="1"/>
            </p:cNvSpPr>
            <p:nvPr/>
          </p:nvSpPr>
          <p:spPr bwMode="auto">
            <a:xfrm>
              <a:off x="3456" y="3408"/>
              <a:ext cx="8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r>
                <a:rPr lang="en-US" altLang="en-US" i="1">
                  <a:cs typeface="Arial" charset="0"/>
                </a:rPr>
                <a:t>b</a:t>
              </a:r>
              <a:r>
                <a:rPr lang="en-US" altLang="en-US">
                  <a:cs typeface="Arial" charset="0"/>
                </a:rPr>
                <a:t> (Baseline)</a:t>
              </a:r>
            </a:p>
          </p:txBody>
        </p:sp>
        <p:sp>
          <p:nvSpPr>
            <p:cNvPr id="12324" name="Line 26"/>
            <p:cNvSpPr>
              <a:spLocks noChangeShapeType="1"/>
            </p:cNvSpPr>
            <p:nvPr/>
          </p:nvSpPr>
          <p:spPr bwMode="auto">
            <a:xfrm flipV="1">
              <a:off x="3216" y="3408"/>
              <a:ext cx="96"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5" name="Text Box 27"/>
            <p:cNvSpPr txBox="1">
              <a:spLocks noChangeArrowheads="1"/>
            </p:cNvSpPr>
            <p:nvPr/>
          </p:nvSpPr>
          <p:spPr bwMode="auto">
            <a:xfrm>
              <a:off x="3024" y="576"/>
              <a:ext cx="668"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r>
                <a:rPr lang="en-US" altLang="en-US">
                  <a:cs typeface="Arial" charset="0"/>
                </a:rPr>
                <a:t>Left </a:t>
              </a:r>
            </a:p>
            <a:p>
              <a:pPr eaLnBrk="1" hangingPunct="1"/>
              <a:r>
                <a:rPr lang="en-US" altLang="en-US">
                  <a:cs typeface="Arial" charset="0"/>
                </a:rPr>
                <a:t>Camera</a:t>
              </a:r>
            </a:p>
            <a:p>
              <a:pPr eaLnBrk="1" hangingPunct="1"/>
              <a:r>
                <a:rPr lang="en-US" altLang="en-US">
                  <a:cs typeface="Arial" charset="0"/>
                </a:rPr>
                <a:t>Principle</a:t>
              </a:r>
            </a:p>
            <a:p>
              <a:pPr eaLnBrk="1" hangingPunct="1"/>
              <a:r>
                <a:rPr lang="en-US" altLang="en-US">
                  <a:cs typeface="Arial" charset="0"/>
                </a:rPr>
                <a:t>axis</a:t>
              </a:r>
            </a:p>
          </p:txBody>
        </p:sp>
        <p:sp>
          <p:nvSpPr>
            <p:cNvPr id="12326" name="Text Box 28"/>
            <p:cNvSpPr txBox="1">
              <a:spLocks noChangeArrowheads="1"/>
            </p:cNvSpPr>
            <p:nvPr/>
          </p:nvSpPr>
          <p:spPr bwMode="auto">
            <a:xfrm>
              <a:off x="3744" y="576"/>
              <a:ext cx="668"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r>
                <a:rPr lang="en-US" altLang="en-US">
                  <a:cs typeface="Arial" charset="0"/>
                </a:rPr>
                <a:t>Right </a:t>
              </a:r>
            </a:p>
            <a:p>
              <a:pPr eaLnBrk="1" hangingPunct="1"/>
              <a:r>
                <a:rPr lang="en-US" altLang="en-US">
                  <a:cs typeface="Arial" charset="0"/>
                </a:rPr>
                <a:t>Camera</a:t>
              </a:r>
            </a:p>
            <a:p>
              <a:pPr eaLnBrk="1" hangingPunct="1"/>
              <a:r>
                <a:rPr lang="en-US" altLang="en-US">
                  <a:cs typeface="Arial" charset="0"/>
                </a:rPr>
                <a:t>Principle</a:t>
              </a:r>
            </a:p>
            <a:p>
              <a:pPr eaLnBrk="1" hangingPunct="1"/>
              <a:r>
                <a:rPr lang="en-US" altLang="en-US">
                  <a:cs typeface="Arial" charset="0"/>
                </a:rPr>
                <a:t>axis</a:t>
              </a:r>
            </a:p>
          </p:txBody>
        </p:sp>
        <p:sp>
          <p:nvSpPr>
            <p:cNvPr id="12327" name="Text Box 29"/>
            <p:cNvSpPr txBox="1">
              <a:spLocks noChangeArrowheads="1"/>
            </p:cNvSpPr>
            <p:nvPr/>
          </p:nvSpPr>
          <p:spPr bwMode="auto">
            <a:xfrm>
              <a:off x="2640" y="2304"/>
              <a:ext cx="556"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r>
                <a:rPr lang="en-US" altLang="en-US">
                  <a:cs typeface="Arial" charset="0"/>
                </a:rPr>
                <a:t>Left</a:t>
              </a:r>
            </a:p>
            <a:p>
              <a:pPr eaLnBrk="1" hangingPunct="1"/>
              <a:r>
                <a:rPr lang="en-US" altLang="en-US">
                  <a:cs typeface="Arial" charset="0"/>
                </a:rPr>
                <a:t>Image </a:t>
              </a:r>
            </a:p>
            <a:p>
              <a:pPr eaLnBrk="1" hangingPunct="1"/>
              <a:r>
                <a:rPr lang="en-US" altLang="en-US">
                  <a:cs typeface="Arial" charset="0"/>
                </a:rPr>
                <a:t>plane</a:t>
              </a:r>
            </a:p>
          </p:txBody>
        </p:sp>
        <p:sp>
          <p:nvSpPr>
            <p:cNvPr id="12328" name="Text Box 30"/>
            <p:cNvSpPr txBox="1">
              <a:spLocks noChangeArrowheads="1"/>
            </p:cNvSpPr>
            <p:nvPr/>
          </p:nvSpPr>
          <p:spPr bwMode="auto">
            <a:xfrm>
              <a:off x="4896" y="2304"/>
              <a:ext cx="556"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r>
                <a:rPr lang="en-US" altLang="en-US">
                  <a:cs typeface="Arial" charset="0"/>
                </a:rPr>
                <a:t>Right</a:t>
              </a:r>
            </a:p>
            <a:p>
              <a:pPr eaLnBrk="1" hangingPunct="1"/>
              <a:r>
                <a:rPr lang="en-US" altLang="en-US">
                  <a:cs typeface="Arial" charset="0"/>
                </a:rPr>
                <a:t>Image </a:t>
              </a:r>
            </a:p>
            <a:p>
              <a:pPr eaLnBrk="1" hangingPunct="1"/>
              <a:r>
                <a:rPr lang="en-US" altLang="en-US">
                  <a:cs typeface="Arial" charset="0"/>
                </a:rPr>
                <a:t>plane</a:t>
              </a:r>
            </a:p>
          </p:txBody>
        </p:sp>
        <p:sp>
          <p:nvSpPr>
            <p:cNvPr id="12329" name="Line 31"/>
            <p:cNvSpPr>
              <a:spLocks noChangeShapeType="1"/>
            </p:cNvSpPr>
            <p:nvPr/>
          </p:nvSpPr>
          <p:spPr bwMode="auto">
            <a:xfrm>
              <a:off x="4896" y="2832"/>
              <a:ext cx="48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296" name="Text Box 34"/>
          <p:cNvSpPr txBox="1">
            <a:spLocks noChangeArrowheads="1"/>
          </p:cNvSpPr>
          <p:nvPr/>
        </p:nvSpPr>
        <p:spPr bwMode="auto">
          <a:xfrm>
            <a:off x="5334000" y="1295400"/>
            <a:ext cx="3576638" cy="83502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r>
              <a:rPr lang="en-US" altLang="zh-TW" sz="2400">
                <a:latin typeface="Times New Roman" pitchFamily="18" charset="0"/>
              </a:rPr>
              <a:t>By similar triangle,</a:t>
            </a:r>
          </a:p>
          <a:p>
            <a:r>
              <a:rPr lang="en-US" altLang="zh-TW" sz="2400">
                <a:latin typeface="Times New Roman" pitchFamily="18" charset="0"/>
              </a:rPr>
              <a:t>w.r.t left camera lens center</a:t>
            </a:r>
          </a:p>
        </p:txBody>
      </p:sp>
      <p:sp>
        <p:nvSpPr>
          <p:cNvPr id="12297" name="Text Box 35"/>
          <p:cNvSpPr txBox="1">
            <a:spLocks noChangeArrowheads="1"/>
          </p:cNvSpPr>
          <p:nvPr/>
        </p:nvSpPr>
        <p:spPr bwMode="auto">
          <a:xfrm>
            <a:off x="5397500" y="5257800"/>
            <a:ext cx="3746500" cy="83502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r>
              <a:rPr lang="en-US" altLang="zh-TW" sz="2400">
                <a:latin typeface="Times New Roman" pitchFamily="18" charset="0"/>
              </a:rPr>
              <a:t>By similar triangle,</a:t>
            </a:r>
          </a:p>
          <a:p>
            <a:r>
              <a:rPr lang="en-US" altLang="zh-TW" sz="2400">
                <a:latin typeface="Times New Roman" pitchFamily="18" charset="0"/>
              </a:rPr>
              <a:t>w.r.t right camera lens center</a:t>
            </a:r>
          </a:p>
        </p:txBody>
      </p:sp>
      <p:sp>
        <p:nvSpPr>
          <p:cNvPr id="12298" name="Text Box 36"/>
          <p:cNvSpPr txBox="1">
            <a:spLocks noChangeArrowheads="1"/>
          </p:cNvSpPr>
          <p:nvPr/>
        </p:nvSpPr>
        <p:spPr bwMode="auto">
          <a:xfrm>
            <a:off x="203200" y="534988"/>
            <a:ext cx="2622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r>
              <a:rPr lang="en-US" altLang="zh-TW" b="1" dirty="0">
                <a:solidFill>
                  <a:schemeClr val="tx2"/>
                </a:solidFill>
              </a:rPr>
              <a:t>Triangular calculation</a:t>
            </a:r>
            <a:r>
              <a:rPr lang="en-US" altLang="zh-TW" dirty="0"/>
              <a:t> </a:t>
            </a:r>
          </a:p>
        </p:txBody>
      </p:sp>
      <p:sp>
        <p:nvSpPr>
          <p:cNvPr id="12299" name="Text Box 37"/>
          <p:cNvSpPr txBox="1">
            <a:spLocks noChangeArrowheads="1"/>
          </p:cNvSpPr>
          <p:nvPr/>
        </p:nvSpPr>
        <p:spPr bwMode="auto">
          <a:xfrm>
            <a:off x="517525" y="6513513"/>
            <a:ext cx="7559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r>
              <a:rPr lang="en-US" altLang="zh-TW"/>
              <a:t>One  major problem is to locate x’</a:t>
            </a:r>
            <a:r>
              <a:rPr lang="en-US" altLang="zh-TW" i="1"/>
              <a:t>l</a:t>
            </a:r>
            <a:r>
              <a:rPr lang="en-US" altLang="zh-TW"/>
              <a:t> and x’</a:t>
            </a:r>
            <a:r>
              <a:rPr lang="en-US" altLang="zh-TW" i="1"/>
              <a:t>r</a:t>
            </a:r>
            <a:r>
              <a:rPr lang="en-US" altLang="zh-TW"/>
              <a:t> The correspondence problem</a:t>
            </a:r>
            <a:endParaRPr lang="en-US" altLang="en-US"/>
          </a:p>
        </p:txBody>
      </p:sp>
      <p:cxnSp>
        <p:nvCxnSpPr>
          <p:cNvPr id="3" name="Straight Arrow Connector 2"/>
          <p:cNvCxnSpPr/>
          <p:nvPr/>
        </p:nvCxnSpPr>
        <p:spPr>
          <a:xfrm>
            <a:off x="1790700" y="3124200"/>
            <a:ext cx="2613025" cy="0"/>
          </a:xfrm>
          <a:prstGeom prst="straightConnector1">
            <a:avLst/>
          </a:prstGeom>
          <a:ln>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12302" name="TextBox 3"/>
          <p:cNvSpPr txBox="1">
            <a:spLocks noChangeArrowheads="1"/>
          </p:cNvSpPr>
          <p:nvPr/>
        </p:nvSpPr>
        <p:spPr bwMode="auto">
          <a:xfrm>
            <a:off x="2459038" y="2841625"/>
            <a:ext cx="300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r>
              <a:rPr lang="en-US" altLang="en-US" i="1"/>
              <a:t>x</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39738" y="533400"/>
            <a:ext cx="8229600" cy="1143000"/>
          </a:xfrm>
        </p:spPr>
        <p:txBody>
          <a:bodyPr/>
          <a:lstStyle/>
          <a:p>
            <a:pPr eaLnBrk="1" hangingPunct="1"/>
            <a:r>
              <a:rPr lang="en-US" altLang="zh-TW" sz="2200"/>
              <a:t>Stereo vision example: </a:t>
            </a:r>
            <a:br>
              <a:rPr lang="en-US" altLang="zh-TW" sz="2200"/>
            </a:br>
            <a:r>
              <a:rPr lang="en-US" altLang="zh-TW" sz="2200"/>
              <a:t>step1:feature extraction (e.g. Harris operator) :</a:t>
            </a:r>
            <a:br>
              <a:rPr lang="en-US" altLang="zh-TW" sz="2200"/>
            </a:br>
            <a:r>
              <a:rPr lang="en-US" altLang="zh-TW" sz="2200"/>
              <a:t>for the left and right image find features and locate their windows</a:t>
            </a:r>
            <a:endParaRPr lang="en-US" altLang="zh-TW"/>
          </a:p>
        </p:txBody>
      </p:sp>
      <p:sp>
        <p:nvSpPr>
          <p:cNvPr id="13315" name="Rectangle 3"/>
          <p:cNvSpPr>
            <a:spLocks noGrp="1" noChangeArrowheads="1"/>
          </p:cNvSpPr>
          <p:nvPr>
            <p:ph idx="1"/>
          </p:nvPr>
        </p:nvSpPr>
        <p:spPr/>
        <p:txBody>
          <a:bodyPr/>
          <a:lstStyle/>
          <a:p>
            <a:pPr eaLnBrk="1" hangingPunct="1"/>
            <a:r>
              <a:rPr lang="zh-TW" altLang="en-US"/>
              <a:t> </a:t>
            </a:r>
          </a:p>
        </p:txBody>
      </p:sp>
      <p:sp>
        <p:nvSpPr>
          <p:cNvPr id="13" name="Footer Placeholder 4"/>
          <p:cNvSpPr>
            <a:spLocks noGrp="1"/>
          </p:cNvSpPr>
          <p:nvPr>
            <p:ph type="ftr" sz="quarter" idx="11"/>
          </p:nvPr>
        </p:nvSpPr>
        <p:spPr/>
        <p:txBody>
          <a:bodyPr/>
          <a:lstStyle/>
          <a:p>
            <a:pPr>
              <a:defRPr/>
            </a:pPr>
            <a:r>
              <a:rPr lang="it-IT" altLang="zh-CN"/>
              <a:t>Img. Pro. &amp; Comp. Vis. v250127c</a:t>
            </a:r>
            <a:endParaRPr lang="en-US" altLang="zh-CN"/>
          </a:p>
        </p:txBody>
      </p:sp>
      <p:sp>
        <p:nvSpPr>
          <p:cNvPr id="1331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pPr eaLnBrk="1" hangingPunct="1"/>
            <a:fld id="{ABB350B4-FAF1-4E00-BDA0-853DC91F6E55}" type="slidenum">
              <a:rPr lang="en-US" altLang="en-US">
                <a:solidFill>
                  <a:srgbClr val="898989"/>
                </a:solidFill>
              </a:rPr>
              <a:pPr eaLnBrk="1" hangingPunct="1"/>
              <a:t>109</a:t>
            </a:fld>
            <a:endParaRPr lang="en-US" altLang="en-US">
              <a:solidFill>
                <a:srgbClr val="898989"/>
              </a:solidFill>
            </a:endParaRPr>
          </a:p>
        </p:txBody>
      </p:sp>
      <p:pic>
        <p:nvPicPr>
          <p:cNvPr id="13318" name="Picture 4"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4554538"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5" descr="untitl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676400"/>
            <a:ext cx="4494213" cy="363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 Box 6"/>
          <p:cNvSpPr txBox="1">
            <a:spLocks noChangeArrowheads="1"/>
          </p:cNvSpPr>
          <p:nvPr/>
        </p:nvSpPr>
        <p:spPr bwMode="auto">
          <a:xfrm>
            <a:off x="1508125" y="5299075"/>
            <a:ext cx="6027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r>
              <a:rPr lang="en-US" altLang="zh-TW" sz="2400">
                <a:latin typeface="Times New Roman" pitchFamily="18" charset="0"/>
              </a:rPr>
              <a:t>Left  image                                        right image</a:t>
            </a:r>
          </a:p>
        </p:txBody>
      </p:sp>
      <p:sp>
        <p:nvSpPr>
          <p:cNvPr id="13321" name="Text Box 7"/>
          <p:cNvSpPr txBox="1">
            <a:spLocks noChangeArrowheads="1"/>
          </p:cNvSpPr>
          <p:nvPr/>
        </p:nvSpPr>
        <p:spPr bwMode="auto">
          <a:xfrm>
            <a:off x="974725" y="5832475"/>
            <a:ext cx="6367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新細明體" pitchFamily="18" charset="-120"/>
              </a:defRPr>
            </a:lvl1pPr>
            <a:lvl2pPr marL="742950" indent="-285750" eaLnBrk="0" hangingPunct="0">
              <a:defRPr>
                <a:solidFill>
                  <a:schemeClr val="tx1"/>
                </a:solidFill>
                <a:latin typeface="Arial" charset="0"/>
                <a:ea typeface="新細明體" pitchFamily="18" charset="-120"/>
              </a:defRPr>
            </a:lvl2pPr>
            <a:lvl3pPr marL="1143000" indent="-228600" eaLnBrk="0" hangingPunct="0">
              <a:defRPr>
                <a:solidFill>
                  <a:schemeClr val="tx1"/>
                </a:solidFill>
                <a:latin typeface="Arial" charset="0"/>
                <a:ea typeface="新細明體" pitchFamily="18" charset="-120"/>
              </a:defRPr>
            </a:lvl3pPr>
            <a:lvl4pPr marL="1600200" indent="-228600" eaLnBrk="0" hangingPunct="0">
              <a:defRPr>
                <a:solidFill>
                  <a:schemeClr val="tx1"/>
                </a:solidFill>
                <a:latin typeface="Arial" charset="0"/>
                <a:ea typeface="新細明體" pitchFamily="18" charset="-120"/>
              </a:defRPr>
            </a:lvl4pPr>
            <a:lvl5pPr marL="2057400" indent="-228600" eaLnBrk="0" hangingPunct="0">
              <a:defRPr>
                <a:solidFill>
                  <a:schemeClr val="tx1"/>
                </a:solidFill>
                <a:latin typeface="Arial" charset="0"/>
                <a:ea typeface="新細明體" pitchFamily="18" charset="-120"/>
              </a:defRPr>
            </a:lvl5pPr>
            <a:lvl6pPr marL="2514600" indent="-228600" eaLnBrk="0" fontAlgn="base" hangingPunct="0">
              <a:spcBef>
                <a:spcPct val="0"/>
              </a:spcBef>
              <a:spcAft>
                <a:spcPct val="0"/>
              </a:spcAft>
              <a:defRPr>
                <a:solidFill>
                  <a:schemeClr val="tx1"/>
                </a:solidFill>
                <a:latin typeface="Arial" charset="0"/>
                <a:ea typeface="新細明體" pitchFamily="18" charset="-120"/>
              </a:defRPr>
            </a:lvl6pPr>
            <a:lvl7pPr marL="2971800" indent="-228600" eaLnBrk="0" fontAlgn="base" hangingPunct="0">
              <a:spcBef>
                <a:spcPct val="0"/>
              </a:spcBef>
              <a:spcAft>
                <a:spcPct val="0"/>
              </a:spcAft>
              <a:defRPr>
                <a:solidFill>
                  <a:schemeClr val="tx1"/>
                </a:solidFill>
                <a:latin typeface="Arial" charset="0"/>
                <a:ea typeface="新細明體" pitchFamily="18" charset="-120"/>
              </a:defRPr>
            </a:lvl7pPr>
            <a:lvl8pPr marL="3429000" indent="-228600" eaLnBrk="0" fontAlgn="base" hangingPunct="0">
              <a:spcBef>
                <a:spcPct val="0"/>
              </a:spcBef>
              <a:spcAft>
                <a:spcPct val="0"/>
              </a:spcAft>
              <a:defRPr>
                <a:solidFill>
                  <a:schemeClr val="tx1"/>
                </a:solidFill>
                <a:latin typeface="Arial" charset="0"/>
                <a:ea typeface="新細明體" pitchFamily="18" charset="-120"/>
              </a:defRPr>
            </a:lvl8pPr>
            <a:lvl9pPr marL="3886200" indent="-228600" eaLnBrk="0" fontAlgn="base" hangingPunct="0">
              <a:spcBef>
                <a:spcPct val="0"/>
              </a:spcBef>
              <a:spcAft>
                <a:spcPct val="0"/>
              </a:spcAft>
              <a:defRPr>
                <a:solidFill>
                  <a:schemeClr val="tx1"/>
                </a:solidFill>
                <a:latin typeface="Arial" charset="0"/>
                <a:ea typeface="新細明體" pitchFamily="18" charset="-120"/>
              </a:defRPr>
            </a:lvl9pPr>
          </a:lstStyle>
          <a:p>
            <a:r>
              <a:rPr lang="en-US" altLang="zh-TW" sz="2400">
                <a:latin typeface="Times New Roman" pitchFamily="18" charset="0"/>
              </a:rPr>
              <a:t>Features are shown by overlaid markers on images</a:t>
            </a:r>
          </a:p>
        </p:txBody>
      </p:sp>
      <p:sp>
        <p:nvSpPr>
          <p:cNvPr id="13322" name="Line 8"/>
          <p:cNvSpPr>
            <a:spLocks noChangeShapeType="1"/>
          </p:cNvSpPr>
          <p:nvPr/>
        </p:nvSpPr>
        <p:spPr bwMode="auto">
          <a:xfrm flipH="1" flipV="1">
            <a:off x="1676400" y="2819400"/>
            <a:ext cx="3505200" cy="3124200"/>
          </a:xfrm>
          <a:prstGeom prst="line">
            <a:avLst/>
          </a:prstGeom>
          <a:noFill/>
          <a:ln w="762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3" name="Line 9"/>
          <p:cNvSpPr>
            <a:spLocks noChangeShapeType="1"/>
          </p:cNvSpPr>
          <p:nvPr/>
        </p:nvSpPr>
        <p:spPr bwMode="auto">
          <a:xfrm flipV="1">
            <a:off x="5181600" y="2819400"/>
            <a:ext cx="762000" cy="3124200"/>
          </a:xfrm>
          <a:prstGeom prst="line">
            <a:avLst/>
          </a:prstGeom>
          <a:noFill/>
          <a:ln w="762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4" name="Line 10"/>
          <p:cNvSpPr>
            <a:spLocks noChangeShapeType="1"/>
          </p:cNvSpPr>
          <p:nvPr/>
        </p:nvSpPr>
        <p:spPr bwMode="auto">
          <a:xfrm flipV="1">
            <a:off x="5181600" y="2895600"/>
            <a:ext cx="2438400" cy="3048000"/>
          </a:xfrm>
          <a:prstGeom prst="line">
            <a:avLst/>
          </a:prstGeom>
          <a:noFill/>
          <a:ln w="762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5" name="Line 11"/>
          <p:cNvSpPr>
            <a:spLocks noChangeShapeType="1"/>
          </p:cNvSpPr>
          <p:nvPr/>
        </p:nvSpPr>
        <p:spPr bwMode="auto">
          <a:xfrm flipH="1" flipV="1">
            <a:off x="2743200" y="4191000"/>
            <a:ext cx="2438400" cy="1752600"/>
          </a:xfrm>
          <a:prstGeom prst="line">
            <a:avLst/>
          </a:prstGeom>
          <a:noFill/>
          <a:ln w="762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dirty="0">
                <a:ea typeface="新細明體" pitchFamily="18" charset="-120"/>
              </a:rPr>
              <a:t>Worksheet 2</a:t>
            </a:r>
          </a:p>
        </p:txBody>
      </p:sp>
      <p:sp>
        <p:nvSpPr>
          <p:cNvPr id="19459" name="Rectangle 3"/>
          <p:cNvSpPr>
            <a:spLocks noGrp="1" noChangeArrowheads="1"/>
          </p:cNvSpPr>
          <p:nvPr>
            <p:ph idx="1"/>
          </p:nvPr>
        </p:nvSpPr>
        <p:spPr>
          <a:xfrm>
            <a:off x="533400" y="1639888"/>
            <a:ext cx="8229600" cy="4527550"/>
          </a:xfrm>
        </p:spPr>
        <p:txBody>
          <a:bodyPr/>
          <a:lstStyle/>
          <a:p>
            <a:pPr eaLnBrk="1" hangingPunct="1"/>
            <a:r>
              <a:rPr lang="en-US" altLang="en-US" sz="2000" dirty="0">
                <a:ea typeface="新細明體" pitchFamily="18" charset="-120"/>
              </a:rPr>
              <a:t>For an image of 1280x1024 </a:t>
            </a:r>
            <a:r>
              <a:rPr lang="en-US" altLang="zh-TW" sz="2000" dirty="0"/>
              <a:t> </a:t>
            </a:r>
            <a:r>
              <a:rPr lang="en-US" altLang="zh-TW" sz="2000" i="1" dirty="0" err="1"/>
              <a:t>Sx</a:t>
            </a:r>
            <a:r>
              <a:rPr lang="en-US" altLang="zh-TW" sz="2000" dirty="0"/>
              <a:t> = </a:t>
            </a:r>
            <a:r>
              <a:rPr lang="en-US" altLang="zh-TW" sz="2000" i="1" dirty="0" err="1"/>
              <a:t>Sy</a:t>
            </a:r>
            <a:r>
              <a:rPr lang="en-US" altLang="zh-TW" sz="2000" dirty="0"/>
              <a:t> =5.2um.</a:t>
            </a:r>
          </a:p>
          <a:p>
            <a:pPr eaLnBrk="1" hangingPunct="1"/>
            <a:r>
              <a:rPr lang="en-US" altLang="zh-TW" sz="2000" dirty="0"/>
              <a:t>What is the size of the image (CMOS or CCD sensor)?</a:t>
            </a:r>
          </a:p>
          <a:p>
            <a:pPr eaLnBrk="1" hangingPunct="1"/>
            <a:r>
              <a:rPr lang="en-US" altLang="zh-TW" sz="2000" dirty="0"/>
              <a:t>Find the pixel size of your favorite camera.</a:t>
            </a:r>
          </a:p>
          <a:p>
            <a:pPr eaLnBrk="1" hangingPunct="1"/>
            <a:r>
              <a:rPr lang="en-US" altLang="zh-TW" sz="2000" dirty="0">
                <a:solidFill>
                  <a:srgbClr val="0070C0"/>
                </a:solidFill>
              </a:rPr>
              <a:t>MC choices:</a:t>
            </a:r>
          </a:p>
          <a:p>
            <a:pPr eaLnBrk="1" hangingPunct="1"/>
            <a:r>
              <a:rPr lang="en-US" altLang="zh-TW" sz="2000" dirty="0">
                <a:solidFill>
                  <a:srgbClr val="0070C0"/>
                </a:solidFill>
              </a:rPr>
              <a:t>(1) Dx= 4.66mm; (2) Dx= 5.66mm; </a:t>
            </a:r>
          </a:p>
          <a:p>
            <a:pPr eaLnBrk="1" hangingPunct="1"/>
            <a:r>
              <a:rPr lang="en-US" altLang="zh-TW" sz="2000" dirty="0">
                <a:solidFill>
                  <a:srgbClr val="0070C0"/>
                </a:solidFill>
              </a:rPr>
              <a:t>(3) Dx= 6.66mm; (4) Dx= 7.66mm; </a:t>
            </a:r>
          </a:p>
          <a:p>
            <a:pPr eaLnBrk="1" hangingPunct="1"/>
            <a:r>
              <a:rPr lang="en-US" altLang="zh-TW" sz="2000" dirty="0"/>
              <a:t>Answer:________________</a:t>
            </a:r>
          </a:p>
          <a:p>
            <a:pPr eaLnBrk="1" hangingPunct="1"/>
            <a:endParaRPr lang="en-US" altLang="zh-TW" dirty="0"/>
          </a:p>
          <a:p>
            <a:pPr eaLnBrk="1" hangingPunct="1"/>
            <a:endParaRPr lang="en-US" altLang="zh-TW" dirty="0"/>
          </a:p>
          <a:p>
            <a:pPr eaLnBrk="1" hangingPunct="1"/>
            <a:endParaRPr lang="en-US" altLang="en-US" dirty="0">
              <a:ea typeface="新細明體" pitchFamily="18" charset="-120"/>
            </a:endParaRPr>
          </a:p>
        </p:txBody>
      </p:sp>
      <p:sp>
        <p:nvSpPr>
          <p:cNvPr id="19462" name="Rectangle 4"/>
          <p:cNvSpPr>
            <a:spLocks noChangeArrowheads="1"/>
          </p:cNvSpPr>
          <p:nvPr/>
        </p:nvSpPr>
        <p:spPr bwMode="auto">
          <a:xfrm>
            <a:off x="7531417" y="4884738"/>
            <a:ext cx="1143000" cy="776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0"/>
              </a:spcBef>
              <a:buFontTx/>
              <a:buNone/>
            </a:pPr>
            <a:r>
              <a:rPr lang="en-US" altLang="en-US" sz="1800" dirty="0">
                <a:latin typeface="Verdana" pitchFamily="34" charset="0"/>
              </a:rPr>
              <a:t>Image</a:t>
            </a:r>
          </a:p>
          <a:p>
            <a:pPr algn="ctr">
              <a:spcBef>
                <a:spcPct val="0"/>
              </a:spcBef>
              <a:buFontTx/>
              <a:buNone/>
            </a:pPr>
            <a:r>
              <a:rPr lang="en-US" altLang="en-US" sz="1800" dirty="0">
                <a:latin typeface="Verdana" pitchFamily="34" charset="0"/>
              </a:rPr>
              <a:t>(CMOS </a:t>
            </a:r>
          </a:p>
          <a:p>
            <a:pPr algn="ctr">
              <a:spcBef>
                <a:spcPct val="0"/>
              </a:spcBef>
              <a:buFontTx/>
              <a:buNone/>
            </a:pPr>
            <a:r>
              <a:rPr lang="en-US" altLang="en-US" sz="1800" dirty="0">
                <a:latin typeface="Verdana" pitchFamily="34" charset="0"/>
              </a:rPr>
              <a:t>sensor)</a:t>
            </a:r>
          </a:p>
        </p:txBody>
      </p:sp>
      <p:pic>
        <p:nvPicPr>
          <p:cNvPr id="1946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088" y="4573910"/>
            <a:ext cx="5573712" cy="17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4" name="Text Box 8"/>
          <p:cNvSpPr txBox="1">
            <a:spLocks noChangeArrowheads="1"/>
          </p:cNvSpPr>
          <p:nvPr/>
        </p:nvSpPr>
        <p:spPr bwMode="auto">
          <a:xfrm>
            <a:off x="1050925" y="59832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Verdana" pitchFamily="34" charset="0"/>
            </a:endParaRPr>
          </a:p>
        </p:txBody>
      </p:sp>
      <p:sp>
        <p:nvSpPr>
          <p:cNvPr id="19465" name="Text Box 10"/>
          <p:cNvSpPr txBox="1">
            <a:spLocks noChangeArrowheads="1"/>
          </p:cNvSpPr>
          <p:nvPr/>
        </p:nvSpPr>
        <p:spPr bwMode="auto">
          <a:xfrm>
            <a:off x="788988" y="5059363"/>
            <a:ext cx="1470025"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000">
                <a:latin typeface="Verdana" pitchFamily="34" charset="0"/>
              </a:rPr>
              <a:t>www.ovt.com</a:t>
            </a:r>
          </a:p>
          <a:p>
            <a:pPr>
              <a:spcBef>
                <a:spcPct val="0"/>
              </a:spcBef>
              <a:buFontTx/>
              <a:buNone/>
            </a:pPr>
            <a:r>
              <a:rPr lang="en-US" altLang="en-US" sz="1000">
                <a:latin typeface="Verdana" pitchFamily="34" charset="0"/>
              </a:rPr>
              <a:t>OVT CameraChip OV9620/9120 webcam camera chip</a:t>
            </a:r>
          </a:p>
        </p:txBody>
      </p:sp>
      <p:sp>
        <p:nvSpPr>
          <p:cNvPr id="19466" name="Text Box 12"/>
          <p:cNvSpPr txBox="1">
            <a:spLocks noChangeArrowheads="1"/>
          </p:cNvSpPr>
          <p:nvPr/>
        </p:nvSpPr>
        <p:spPr bwMode="auto">
          <a:xfrm>
            <a:off x="1033463" y="4518025"/>
            <a:ext cx="757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rPr>
              <a:t>Hint:</a:t>
            </a:r>
          </a:p>
        </p:txBody>
      </p:sp>
      <p:sp>
        <p:nvSpPr>
          <p:cNvPr id="2" name="Footer Placeholder 1"/>
          <p:cNvSpPr>
            <a:spLocks noGrp="1"/>
          </p:cNvSpPr>
          <p:nvPr>
            <p:ph type="ftr" sz="quarter" idx="11"/>
          </p:nvPr>
        </p:nvSpPr>
        <p:spPr/>
        <p:txBody>
          <a:bodyPr/>
          <a:lstStyle/>
          <a:p>
            <a:pPr>
              <a:defRPr/>
            </a:pPr>
            <a:r>
              <a:rPr lang="it-IT"/>
              <a:t>Img. Pro. &amp; Comp. Vis. v250127c</a:t>
            </a:r>
            <a:endParaRPr lang="en-US" dirty="0"/>
          </a:p>
        </p:txBody>
      </p:sp>
      <p:sp>
        <p:nvSpPr>
          <p:cNvPr id="3" name="Slide Number Placeholder 2"/>
          <p:cNvSpPr>
            <a:spLocks noGrp="1"/>
          </p:cNvSpPr>
          <p:nvPr>
            <p:ph type="sldNum" sz="quarter" idx="12"/>
          </p:nvPr>
        </p:nvSpPr>
        <p:spPr/>
        <p:txBody>
          <a:bodyPr/>
          <a:lstStyle/>
          <a:p>
            <a:pPr>
              <a:defRPr/>
            </a:pPr>
            <a:fld id="{F6B5AEFD-0438-4757-9AC0-06361A4FF341}" type="slidenum">
              <a:rPr lang="en-US" altLang="en-US" smtClean="0"/>
              <a:pPr>
                <a:defRPr/>
              </a:pPr>
              <a:t>11</a:t>
            </a:fld>
            <a:endParaRPr lang="en-US" altLang="en-US"/>
          </a:p>
        </p:txBody>
      </p:sp>
      <p:sp>
        <p:nvSpPr>
          <p:cNvPr id="4" name="Rectangle 4">
            <a:extLst>
              <a:ext uri="{FF2B5EF4-FFF2-40B4-BE49-F238E27FC236}">
                <a16:creationId xmlns:a16="http://schemas.microsoft.com/office/drawing/2014/main" id="{F9CE33D0-82AF-4E01-DF63-02E54793E380}"/>
              </a:ext>
            </a:extLst>
          </p:cNvPr>
          <p:cNvSpPr>
            <a:spLocks noChangeArrowheads="1"/>
          </p:cNvSpPr>
          <p:nvPr/>
        </p:nvSpPr>
        <p:spPr bwMode="auto">
          <a:xfrm>
            <a:off x="6553200" y="2730182"/>
            <a:ext cx="1676400" cy="1143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r>
              <a:rPr lang="en-US" altLang="en-US"/>
              <a:t>Image</a:t>
            </a:r>
          </a:p>
          <a:p>
            <a:pPr algn="ctr"/>
            <a:r>
              <a:rPr lang="en-US" altLang="en-US"/>
              <a:t>(CMOS sensor)</a:t>
            </a:r>
          </a:p>
        </p:txBody>
      </p:sp>
      <p:sp>
        <p:nvSpPr>
          <p:cNvPr id="5" name="Right Brace 4">
            <a:extLst>
              <a:ext uri="{FF2B5EF4-FFF2-40B4-BE49-F238E27FC236}">
                <a16:creationId xmlns:a16="http://schemas.microsoft.com/office/drawing/2014/main" id="{538B258C-E4EE-5580-3DD6-2EDE6BBF2A33}"/>
              </a:ext>
            </a:extLst>
          </p:cNvPr>
          <p:cNvSpPr/>
          <p:nvPr/>
        </p:nvSpPr>
        <p:spPr>
          <a:xfrm>
            <a:off x="8328818" y="2844482"/>
            <a:ext cx="258763" cy="838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a:extLst>
              <a:ext uri="{FF2B5EF4-FFF2-40B4-BE49-F238E27FC236}">
                <a16:creationId xmlns:a16="http://schemas.microsoft.com/office/drawing/2014/main" id="{2E671A97-C769-25D6-82A1-1E58EB09524F}"/>
              </a:ext>
            </a:extLst>
          </p:cNvPr>
          <p:cNvSpPr/>
          <p:nvPr/>
        </p:nvSpPr>
        <p:spPr>
          <a:xfrm rot="16200000">
            <a:off x="7258050" y="1644332"/>
            <a:ext cx="266700" cy="16383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4F48699A-17BD-91EA-861D-9217E0CE6A26}"/>
              </a:ext>
            </a:extLst>
          </p:cNvPr>
          <p:cNvSpPr txBox="1"/>
          <p:nvPr/>
        </p:nvSpPr>
        <p:spPr>
          <a:xfrm>
            <a:off x="7104697" y="2046961"/>
            <a:ext cx="426720" cy="369332"/>
          </a:xfrm>
          <a:prstGeom prst="rect">
            <a:avLst/>
          </a:prstGeom>
          <a:noFill/>
        </p:spPr>
        <p:txBody>
          <a:bodyPr wrap="none" rtlCol="0">
            <a:spAutoFit/>
          </a:bodyPr>
          <a:lstStyle/>
          <a:p>
            <a:r>
              <a:rPr lang="en-US" dirty="0"/>
              <a:t>Dx</a:t>
            </a:r>
          </a:p>
        </p:txBody>
      </p:sp>
      <p:sp>
        <p:nvSpPr>
          <p:cNvPr id="8" name="TextBox 7">
            <a:extLst>
              <a:ext uri="{FF2B5EF4-FFF2-40B4-BE49-F238E27FC236}">
                <a16:creationId xmlns:a16="http://schemas.microsoft.com/office/drawing/2014/main" id="{3D8DC74E-0DEA-71F4-E940-E014FCA31C42}"/>
              </a:ext>
            </a:extLst>
          </p:cNvPr>
          <p:cNvSpPr txBox="1"/>
          <p:nvPr/>
        </p:nvSpPr>
        <p:spPr>
          <a:xfrm>
            <a:off x="8547236" y="3088561"/>
            <a:ext cx="431528" cy="369332"/>
          </a:xfrm>
          <a:prstGeom prst="rect">
            <a:avLst/>
          </a:prstGeom>
          <a:noFill/>
        </p:spPr>
        <p:txBody>
          <a:bodyPr wrap="none" rtlCol="0">
            <a:spAutoFit/>
          </a:bodyPr>
          <a:lstStyle/>
          <a:p>
            <a:r>
              <a:rPr lang="en-US" dirty="0"/>
              <a:t>Dy</a:t>
            </a:r>
          </a:p>
        </p:txBody>
      </p:sp>
      <p:pic>
        <p:nvPicPr>
          <p:cNvPr id="2050" name="Picture 2">
            <a:extLst>
              <a:ext uri="{FF2B5EF4-FFF2-40B4-BE49-F238E27FC236}">
                <a16:creationId xmlns:a16="http://schemas.microsoft.com/office/drawing/2014/main" id="{8501B887-75F5-5AB8-63B6-C5EBE58F78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7282" y="29016"/>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33428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6D07F-D97E-F8FE-1AC1-1C551BDD4210}"/>
              </a:ext>
            </a:extLst>
          </p:cNvPr>
          <p:cNvSpPr>
            <a:spLocks noGrp="1"/>
          </p:cNvSpPr>
          <p:nvPr>
            <p:ph type="ctrTitle"/>
          </p:nvPr>
        </p:nvSpPr>
        <p:spPr/>
        <p:txBody>
          <a:bodyPr>
            <a:normAutofit/>
          </a:bodyPr>
          <a:lstStyle/>
          <a:p>
            <a:r>
              <a:rPr lang="en-US" dirty="0"/>
              <a:t>Object recognition</a:t>
            </a:r>
          </a:p>
        </p:txBody>
      </p:sp>
      <p:sp>
        <p:nvSpPr>
          <p:cNvPr id="6" name="Subtitle 5">
            <a:extLst>
              <a:ext uri="{FF2B5EF4-FFF2-40B4-BE49-F238E27FC236}">
                <a16:creationId xmlns:a16="http://schemas.microsoft.com/office/drawing/2014/main" id="{77662371-4057-F5C0-4CFE-5E8B5E0420D7}"/>
              </a:ext>
            </a:extLst>
          </p:cNvPr>
          <p:cNvSpPr>
            <a:spLocks noGrp="1"/>
          </p:cNvSpPr>
          <p:nvPr>
            <p:ph type="subTitle" idx="1"/>
          </p:nvPr>
        </p:nvSpPr>
        <p:spPr/>
        <p:txBody>
          <a:bodyPr/>
          <a:lstStyle/>
          <a:p>
            <a:r>
              <a:rPr lang="en-US" dirty="0"/>
              <a:t>techniques</a:t>
            </a:r>
          </a:p>
        </p:txBody>
      </p:sp>
      <p:sp>
        <p:nvSpPr>
          <p:cNvPr id="4" name="Footer Placeholder 3">
            <a:extLst>
              <a:ext uri="{FF2B5EF4-FFF2-40B4-BE49-F238E27FC236}">
                <a16:creationId xmlns:a16="http://schemas.microsoft.com/office/drawing/2014/main" id="{3C1DA401-713B-9445-418E-9EF3BDFC9F51}"/>
              </a:ext>
            </a:extLst>
          </p:cNvPr>
          <p:cNvSpPr>
            <a:spLocks noGrp="1"/>
          </p:cNvSpPr>
          <p:nvPr>
            <p:ph type="ftr" sz="quarter" idx="11"/>
          </p:nvPr>
        </p:nvSpPr>
        <p:spPr/>
        <p:txBody>
          <a:bodyPr/>
          <a:lstStyle/>
          <a:p>
            <a:pPr>
              <a:defRPr/>
            </a:pPr>
            <a:r>
              <a:rPr lang="it-IT" altLang="zh-HK"/>
              <a:t>Img. Pro. &amp; Comp. Vis. v250127c</a:t>
            </a:r>
            <a:endParaRPr lang="en-US" altLang="zh-HK"/>
          </a:p>
        </p:txBody>
      </p:sp>
      <p:sp>
        <p:nvSpPr>
          <p:cNvPr id="5" name="Slide Number Placeholder 4">
            <a:extLst>
              <a:ext uri="{FF2B5EF4-FFF2-40B4-BE49-F238E27FC236}">
                <a16:creationId xmlns:a16="http://schemas.microsoft.com/office/drawing/2014/main" id="{13D46561-B547-9CB2-E634-1CEC696CE1FE}"/>
              </a:ext>
            </a:extLst>
          </p:cNvPr>
          <p:cNvSpPr>
            <a:spLocks noGrp="1"/>
          </p:cNvSpPr>
          <p:nvPr>
            <p:ph type="sldNum" sz="quarter" idx="12"/>
          </p:nvPr>
        </p:nvSpPr>
        <p:spPr/>
        <p:txBody>
          <a:bodyPr/>
          <a:lstStyle/>
          <a:p>
            <a:fld id="{B28686DF-4AC6-44BB-9261-A3C12E8BDC53}" type="slidenum">
              <a:rPr lang="en-US" altLang="zh-HK" smtClean="0"/>
              <a:pPr/>
              <a:t>110</a:t>
            </a:fld>
            <a:endParaRPr lang="en-US" altLang="zh-HK"/>
          </a:p>
        </p:txBody>
      </p:sp>
    </p:spTree>
    <p:extLst>
      <p:ext uri="{BB962C8B-B14F-4D97-AF65-F5344CB8AC3E}">
        <p14:creationId xmlns:p14="http://schemas.microsoft.com/office/powerpoint/2010/main" val="100441110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99F57D6-476D-49A1-A10D-AF257A40789B}"/>
              </a:ext>
            </a:extLst>
          </p:cNvPr>
          <p:cNvSpPr>
            <a:spLocks noGrp="1"/>
          </p:cNvSpPr>
          <p:nvPr>
            <p:ph type="title"/>
          </p:nvPr>
        </p:nvSpPr>
        <p:spPr/>
        <p:txBody>
          <a:bodyPr/>
          <a:lstStyle/>
          <a:p>
            <a:r>
              <a:rPr lang="en-US" dirty="0"/>
              <a:t>Object recognition problems</a:t>
            </a:r>
          </a:p>
        </p:txBody>
      </p:sp>
      <p:sp>
        <p:nvSpPr>
          <p:cNvPr id="3" name="內容版面配置區 2">
            <a:extLst>
              <a:ext uri="{FF2B5EF4-FFF2-40B4-BE49-F238E27FC236}">
                <a16:creationId xmlns:a16="http://schemas.microsoft.com/office/drawing/2014/main" id="{666237C7-0DC3-49F0-98E2-3805AE36C2D1}"/>
              </a:ext>
            </a:extLst>
          </p:cNvPr>
          <p:cNvSpPr>
            <a:spLocks noGrp="1"/>
          </p:cNvSpPr>
          <p:nvPr>
            <p:ph idx="1"/>
          </p:nvPr>
        </p:nvSpPr>
        <p:spPr/>
        <p:txBody>
          <a:bodyPr/>
          <a:lstStyle/>
          <a:p>
            <a:r>
              <a:rPr lang="en-US" dirty="0"/>
              <a:t>What are the object recognition problems?</a:t>
            </a:r>
          </a:p>
          <a:p>
            <a:r>
              <a:rPr lang="en-US" dirty="0"/>
              <a:t>How to build the systems and evaluate the results?</a:t>
            </a:r>
          </a:p>
          <a:p>
            <a:r>
              <a:rPr lang="en-US" dirty="0"/>
              <a:t>Solutions and models</a:t>
            </a:r>
          </a:p>
          <a:p>
            <a:pPr lvl="1"/>
            <a:r>
              <a:rPr lang="en-US" dirty="0"/>
              <a:t>Object recognition models</a:t>
            </a:r>
          </a:p>
          <a:p>
            <a:pPr lvl="1"/>
            <a:r>
              <a:rPr lang="en-US" dirty="0"/>
              <a:t>Object localization  models</a:t>
            </a:r>
          </a:p>
          <a:p>
            <a:pPr lvl="1"/>
            <a:r>
              <a:rPr lang="en-US" dirty="0"/>
              <a:t>Segmentation models</a:t>
            </a:r>
          </a:p>
          <a:p>
            <a:pPr lvl="1"/>
            <a:endParaRPr lang="en-US" dirty="0"/>
          </a:p>
        </p:txBody>
      </p:sp>
      <p:sp>
        <p:nvSpPr>
          <p:cNvPr id="4" name="頁尾版面配置區 3">
            <a:extLst>
              <a:ext uri="{FF2B5EF4-FFF2-40B4-BE49-F238E27FC236}">
                <a16:creationId xmlns:a16="http://schemas.microsoft.com/office/drawing/2014/main" id="{378AB9BA-BA1E-4601-BEA3-5F02A4D21AD0}"/>
              </a:ext>
            </a:extLst>
          </p:cNvPr>
          <p:cNvSpPr>
            <a:spLocks noGrp="1"/>
          </p:cNvSpPr>
          <p:nvPr>
            <p:ph type="ftr" sz="quarter" idx="11"/>
          </p:nvPr>
        </p:nvSpPr>
        <p:spPr/>
        <p:txBody>
          <a:bodyPr/>
          <a:lstStyle/>
          <a:p>
            <a:r>
              <a:rPr lang="it-IT"/>
              <a:t>Img. Pro. &amp; Comp. Vis. v250127c</a:t>
            </a:r>
            <a:endParaRPr lang="en-US"/>
          </a:p>
        </p:txBody>
      </p:sp>
      <p:sp>
        <p:nvSpPr>
          <p:cNvPr id="5" name="投影片編號版面配置區 4">
            <a:extLst>
              <a:ext uri="{FF2B5EF4-FFF2-40B4-BE49-F238E27FC236}">
                <a16:creationId xmlns:a16="http://schemas.microsoft.com/office/drawing/2014/main" id="{84F5B396-DAE6-49D1-8F7F-041AF525390C}"/>
              </a:ext>
            </a:extLst>
          </p:cNvPr>
          <p:cNvSpPr>
            <a:spLocks noGrp="1"/>
          </p:cNvSpPr>
          <p:nvPr>
            <p:ph type="sldNum" sz="quarter" idx="12"/>
          </p:nvPr>
        </p:nvSpPr>
        <p:spPr/>
        <p:txBody>
          <a:bodyPr/>
          <a:lstStyle/>
          <a:p>
            <a:fld id="{6921B4CA-31D7-4C0B-94BB-C0A0E1F306D0}" type="slidenum">
              <a:rPr lang="en-US" smtClean="0"/>
              <a:t>111</a:t>
            </a:fld>
            <a:endParaRPr lang="en-US"/>
          </a:p>
        </p:txBody>
      </p:sp>
    </p:spTree>
    <p:extLst>
      <p:ext uri="{BB962C8B-B14F-4D97-AF65-F5344CB8AC3E}">
        <p14:creationId xmlns:p14="http://schemas.microsoft.com/office/powerpoint/2010/main" val="329102860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4000" b="1" dirty="0"/>
              <a:t>Problems: Object Recognition vs Object </a:t>
            </a:r>
            <a:r>
              <a:rPr lang="en-US" sz="4000" b="1" dirty="0"/>
              <a:t>Detection</a:t>
            </a:r>
            <a:r>
              <a:rPr lang="fr-FR" sz="4000" b="1" dirty="0"/>
              <a:t> vs Image Segmentation</a:t>
            </a:r>
            <a:br>
              <a:rPr lang="fr-FR" b="1" dirty="0"/>
            </a:br>
            <a:endParaRPr lang="en-US" dirty="0"/>
          </a:p>
        </p:txBody>
      </p:sp>
      <p:sp>
        <p:nvSpPr>
          <p:cNvPr id="3" name="Content Placeholder 2"/>
          <p:cNvSpPr>
            <a:spLocks noGrp="1"/>
          </p:cNvSpPr>
          <p:nvPr>
            <p:ph idx="1"/>
          </p:nvPr>
        </p:nvSpPr>
        <p:spPr>
          <a:xfrm>
            <a:off x="542925" y="1253331"/>
            <a:ext cx="7886700" cy="4351338"/>
          </a:xfrm>
        </p:spPr>
        <p:txBody>
          <a:bodyPr>
            <a:normAutofit/>
          </a:bodyPr>
          <a:lstStyle/>
          <a:p>
            <a:r>
              <a:rPr lang="en-US" sz="1800" dirty="0">
                <a:hlinkClick r:id="rId2"/>
              </a:rPr>
              <a:t>https://www.kaggle.com/getting-started/169984</a:t>
            </a:r>
            <a:endParaRPr lang="en-US" sz="1800" dirty="0"/>
          </a:p>
          <a:p>
            <a:r>
              <a:rPr lang="en-US" sz="1800" dirty="0">
                <a:hlinkClick r:id="rId3"/>
              </a:rPr>
              <a:t>https://www.geeksforgeeks.org/object-detection-vs-object-recognition-vs-image-segmentation/</a:t>
            </a:r>
            <a:endParaRPr lang="en-US" sz="1800" dirty="0"/>
          </a:p>
          <a:p>
            <a:endParaRPr lang="en-US" sz="1800" dirty="0"/>
          </a:p>
          <a:p>
            <a:r>
              <a:rPr lang="en-US" sz="1800" dirty="0"/>
              <a:t> </a:t>
            </a:r>
          </a:p>
        </p:txBody>
      </p:sp>
      <p:sp>
        <p:nvSpPr>
          <p:cNvPr id="4" name="Footer Placeholder 3"/>
          <p:cNvSpPr>
            <a:spLocks noGrp="1"/>
          </p:cNvSpPr>
          <p:nvPr>
            <p:ph type="ftr" sz="quarter" idx="11"/>
          </p:nvPr>
        </p:nvSpPr>
        <p:spPr/>
        <p:txBody>
          <a:bodyPr/>
          <a:lstStyle/>
          <a:p>
            <a:r>
              <a:rPr lang="it-IT"/>
              <a:t>Img. Pro. &amp; Comp. Vis. v250127c</a:t>
            </a:r>
            <a:endParaRPr lang="en-US"/>
          </a:p>
        </p:txBody>
      </p:sp>
      <p:sp>
        <p:nvSpPr>
          <p:cNvPr id="5" name="Slide Number Placeholder 4"/>
          <p:cNvSpPr>
            <a:spLocks noGrp="1"/>
          </p:cNvSpPr>
          <p:nvPr>
            <p:ph type="sldNum" sz="quarter" idx="12"/>
          </p:nvPr>
        </p:nvSpPr>
        <p:spPr/>
        <p:txBody>
          <a:bodyPr/>
          <a:lstStyle/>
          <a:p>
            <a:fld id="{6921B4CA-31D7-4C0B-94BB-C0A0E1F306D0}" type="slidenum">
              <a:rPr lang="en-US" smtClean="0"/>
              <a:t>112</a:t>
            </a:fld>
            <a:endParaRPr lang="en-US"/>
          </a:p>
        </p:txBody>
      </p:sp>
      <p:pic>
        <p:nvPicPr>
          <p:cNvPr id="6" name="Picture 5"/>
          <p:cNvPicPr>
            <a:picLocks noChangeAspect="1"/>
          </p:cNvPicPr>
          <p:nvPr/>
        </p:nvPicPr>
        <p:blipFill>
          <a:blip r:embed="rId4"/>
          <a:stretch>
            <a:fillRect/>
          </a:stretch>
        </p:blipFill>
        <p:spPr>
          <a:xfrm>
            <a:off x="1188295" y="2246064"/>
            <a:ext cx="6998355" cy="4475412"/>
          </a:xfrm>
          <a:prstGeom prst="rect">
            <a:avLst/>
          </a:prstGeom>
        </p:spPr>
      </p:pic>
      <p:sp>
        <p:nvSpPr>
          <p:cNvPr id="7" name="TextBox 6">
            <a:extLst>
              <a:ext uri="{FF2B5EF4-FFF2-40B4-BE49-F238E27FC236}">
                <a16:creationId xmlns:a16="http://schemas.microsoft.com/office/drawing/2014/main" id="{38D40628-26CB-466B-9FF4-4FDC9274D569}"/>
              </a:ext>
            </a:extLst>
          </p:cNvPr>
          <p:cNvSpPr txBox="1"/>
          <p:nvPr/>
        </p:nvSpPr>
        <p:spPr>
          <a:xfrm>
            <a:off x="7203402" y="4299104"/>
            <a:ext cx="927049" cy="369332"/>
          </a:xfrm>
          <a:prstGeom prst="rect">
            <a:avLst/>
          </a:prstGeom>
          <a:noFill/>
        </p:spPr>
        <p:txBody>
          <a:bodyPr wrap="none" rtlCol="0">
            <a:spAutoFit/>
          </a:bodyPr>
          <a:lstStyle/>
          <a:p>
            <a:r>
              <a:rPr lang="en-US" dirty="0">
                <a:solidFill>
                  <a:srgbClr val="FF0000"/>
                </a:solidFill>
              </a:rPr>
              <a:t>Where?</a:t>
            </a:r>
          </a:p>
        </p:txBody>
      </p:sp>
      <p:sp>
        <p:nvSpPr>
          <p:cNvPr id="9" name="TextBox 8">
            <a:extLst>
              <a:ext uri="{FF2B5EF4-FFF2-40B4-BE49-F238E27FC236}">
                <a16:creationId xmlns:a16="http://schemas.microsoft.com/office/drawing/2014/main" id="{8AAA8FA5-7A43-4957-B228-8B917371DE9E}"/>
              </a:ext>
            </a:extLst>
          </p:cNvPr>
          <p:cNvSpPr txBox="1"/>
          <p:nvPr/>
        </p:nvSpPr>
        <p:spPr>
          <a:xfrm>
            <a:off x="1443824" y="4215884"/>
            <a:ext cx="4572000" cy="369332"/>
          </a:xfrm>
          <a:prstGeom prst="rect">
            <a:avLst/>
          </a:prstGeom>
          <a:noFill/>
        </p:spPr>
        <p:txBody>
          <a:bodyPr wrap="square">
            <a:spAutoFit/>
          </a:bodyPr>
          <a:lstStyle/>
          <a:p>
            <a:r>
              <a:rPr lang="en-US" dirty="0">
                <a:solidFill>
                  <a:srgbClr val="FF0000"/>
                </a:solidFill>
              </a:rPr>
              <a:t>What?</a:t>
            </a:r>
          </a:p>
        </p:txBody>
      </p:sp>
    </p:spTree>
    <p:extLst>
      <p:ext uri="{BB962C8B-B14F-4D97-AF65-F5344CB8AC3E}">
        <p14:creationId xmlns:p14="http://schemas.microsoft.com/office/powerpoint/2010/main" val="339864571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8613"/>
            <a:ext cx="7886700" cy="1325563"/>
          </a:xfrm>
        </p:spPr>
        <p:txBody>
          <a:bodyPr/>
          <a:lstStyle/>
          <a:p>
            <a:r>
              <a:rPr lang="en-US" dirty="0"/>
              <a:t>Example</a:t>
            </a:r>
          </a:p>
        </p:txBody>
      </p:sp>
      <p:sp>
        <p:nvSpPr>
          <p:cNvPr id="3" name="Content Placeholder 2"/>
          <p:cNvSpPr>
            <a:spLocks noGrp="1"/>
          </p:cNvSpPr>
          <p:nvPr>
            <p:ph idx="1"/>
          </p:nvPr>
        </p:nvSpPr>
        <p:spPr/>
        <p:txBody>
          <a:bodyPr/>
          <a:lstStyle/>
          <a:p>
            <a:r>
              <a:rPr lang="en-US" dirty="0"/>
              <a:t>Classification</a:t>
            </a:r>
          </a:p>
          <a:p>
            <a:endParaRPr lang="en-US" dirty="0"/>
          </a:p>
          <a:p>
            <a:endParaRPr lang="en-US" dirty="0"/>
          </a:p>
          <a:p>
            <a:endParaRPr lang="en-US" dirty="0"/>
          </a:p>
          <a:p>
            <a:r>
              <a:rPr lang="en-US" dirty="0"/>
              <a:t>Segmentation </a:t>
            </a:r>
          </a:p>
        </p:txBody>
      </p:sp>
      <p:sp>
        <p:nvSpPr>
          <p:cNvPr id="4" name="Footer Placeholder 3"/>
          <p:cNvSpPr>
            <a:spLocks noGrp="1"/>
          </p:cNvSpPr>
          <p:nvPr>
            <p:ph type="ftr" sz="quarter" idx="11"/>
          </p:nvPr>
        </p:nvSpPr>
        <p:spPr/>
        <p:txBody>
          <a:bodyPr/>
          <a:lstStyle/>
          <a:p>
            <a:r>
              <a:rPr lang="it-IT"/>
              <a:t>Img. Pro. &amp; Comp. Vis. v250127c</a:t>
            </a:r>
            <a:endParaRPr lang="en-US"/>
          </a:p>
        </p:txBody>
      </p:sp>
      <p:sp>
        <p:nvSpPr>
          <p:cNvPr id="5" name="Slide Number Placeholder 4"/>
          <p:cNvSpPr>
            <a:spLocks noGrp="1"/>
          </p:cNvSpPr>
          <p:nvPr>
            <p:ph type="sldNum" sz="quarter" idx="12"/>
          </p:nvPr>
        </p:nvSpPr>
        <p:spPr/>
        <p:txBody>
          <a:bodyPr/>
          <a:lstStyle/>
          <a:p>
            <a:fld id="{6921B4CA-31D7-4C0B-94BB-C0A0E1F306D0}" type="slidenum">
              <a:rPr lang="en-US" smtClean="0"/>
              <a:t>113</a:t>
            </a:fld>
            <a:endParaRPr lang="en-US"/>
          </a:p>
        </p:txBody>
      </p:sp>
      <p:pic>
        <p:nvPicPr>
          <p:cNvPr id="6" name="Picture 5"/>
          <p:cNvPicPr>
            <a:picLocks noChangeAspect="1"/>
          </p:cNvPicPr>
          <p:nvPr/>
        </p:nvPicPr>
        <p:blipFill>
          <a:blip r:embed="rId2"/>
          <a:stretch>
            <a:fillRect/>
          </a:stretch>
        </p:blipFill>
        <p:spPr>
          <a:xfrm>
            <a:off x="3163128" y="1825625"/>
            <a:ext cx="4875144" cy="2198497"/>
          </a:xfrm>
          <a:prstGeom prst="rect">
            <a:avLst/>
          </a:prstGeom>
        </p:spPr>
      </p:pic>
      <p:pic>
        <p:nvPicPr>
          <p:cNvPr id="7" name="Picture 6"/>
          <p:cNvPicPr>
            <a:picLocks noChangeAspect="1"/>
          </p:cNvPicPr>
          <p:nvPr/>
        </p:nvPicPr>
        <p:blipFill>
          <a:blip r:embed="rId3"/>
          <a:stretch>
            <a:fillRect/>
          </a:stretch>
        </p:blipFill>
        <p:spPr>
          <a:xfrm>
            <a:off x="1135546" y="4415571"/>
            <a:ext cx="2760593" cy="1797465"/>
          </a:xfrm>
          <a:prstGeom prst="rect">
            <a:avLst/>
          </a:prstGeom>
        </p:spPr>
      </p:pic>
      <p:pic>
        <p:nvPicPr>
          <p:cNvPr id="8" name="Picture 7"/>
          <p:cNvPicPr>
            <a:picLocks noChangeAspect="1"/>
          </p:cNvPicPr>
          <p:nvPr/>
        </p:nvPicPr>
        <p:blipFill>
          <a:blip r:embed="rId4"/>
          <a:stretch>
            <a:fillRect/>
          </a:stretch>
        </p:blipFill>
        <p:spPr>
          <a:xfrm>
            <a:off x="4933329" y="4632210"/>
            <a:ext cx="2806770" cy="1562790"/>
          </a:xfrm>
          <a:prstGeom prst="rect">
            <a:avLst/>
          </a:prstGeom>
        </p:spPr>
      </p:pic>
    </p:spTree>
    <p:extLst>
      <p:ext uri="{BB962C8B-B14F-4D97-AF65-F5344CB8AC3E}">
        <p14:creationId xmlns:p14="http://schemas.microsoft.com/office/powerpoint/2010/main" val="302654417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FB546-6B84-4080-A22A-78983E792143}"/>
              </a:ext>
            </a:extLst>
          </p:cNvPr>
          <p:cNvSpPr>
            <a:spLocks noGrp="1"/>
          </p:cNvSpPr>
          <p:nvPr>
            <p:ph type="title"/>
          </p:nvPr>
        </p:nvSpPr>
        <p:spPr/>
        <p:txBody>
          <a:bodyPr>
            <a:normAutofit fontScale="90000"/>
          </a:bodyPr>
          <a:lstStyle/>
          <a:p>
            <a:r>
              <a:rPr lang="en-US" dirty="0"/>
              <a:t>What are the object recognition systems?</a:t>
            </a:r>
          </a:p>
        </p:txBody>
      </p:sp>
      <p:sp>
        <p:nvSpPr>
          <p:cNvPr id="3" name="Content Placeholder 2">
            <a:extLst>
              <a:ext uri="{FF2B5EF4-FFF2-40B4-BE49-F238E27FC236}">
                <a16:creationId xmlns:a16="http://schemas.microsoft.com/office/drawing/2014/main" id="{EB1941C6-B810-4006-ADA3-10F4954E1B2E}"/>
              </a:ext>
            </a:extLst>
          </p:cNvPr>
          <p:cNvSpPr>
            <a:spLocks noGrp="1"/>
          </p:cNvSpPr>
          <p:nvPr>
            <p:ph idx="1"/>
          </p:nvPr>
        </p:nvSpPr>
        <p:spPr/>
        <p:txBody>
          <a:bodyPr>
            <a:normAutofit fontScale="70000" lnSpcReduction="20000"/>
          </a:bodyPr>
          <a:lstStyle/>
          <a:p>
            <a:r>
              <a:rPr lang="en-US" dirty="0">
                <a:hlinkClick r:id="" action="ppaction://noaction"/>
              </a:rPr>
              <a:t>2021</a:t>
            </a:r>
          </a:p>
          <a:p>
            <a:r>
              <a:rPr lang="en-US" dirty="0">
                <a:hlinkClick r:id="" action="ppaction://noaction"/>
              </a:rPr>
              <a:t>COCO - Common Objects in Context (cocodataset.org)</a:t>
            </a:r>
            <a:r>
              <a:rPr lang="en-US" dirty="0"/>
              <a:t> and</a:t>
            </a:r>
          </a:p>
          <a:p>
            <a:endParaRPr lang="en-US" b="0" i="0" dirty="0">
              <a:solidFill>
                <a:srgbClr val="888888"/>
              </a:solidFill>
              <a:effectLst/>
              <a:latin typeface="Helvetica Neue"/>
            </a:endParaRPr>
          </a:p>
          <a:p>
            <a:endParaRPr lang="en-US" b="0" i="0" dirty="0">
              <a:solidFill>
                <a:srgbClr val="888888"/>
              </a:solidFill>
              <a:effectLst/>
              <a:latin typeface="Helvetica Neue"/>
            </a:endParaRPr>
          </a:p>
          <a:p>
            <a:endParaRPr lang="en-US" b="0" i="0" dirty="0">
              <a:solidFill>
                <a:srgbClr val="888888"/>
              </a:solidFill>
              <a:effectLst/>
              <a:latin typeface="Helvetica Neue"/>
            </a:endParaRPr>
          </a:p>
          <a:p>
            <a:endParaRPr lang="en-US" b="0" i="0" dirty="0">
              <a:solidFill>
                <a:srgbClr val="888888"/>
              </a:solidFill>
              <a:effectLst/>
              <a:latin typeface="Helvetica Neue"/>
            </a:endParaRPr>
          </a:p>
          <a:p>
            <a:endParaRPr lang="en-US" b="0" i="0" dirty="0">
              <a:solidFill>
                <a:srgbClr val="888888"/>
              </a:solidFill>
              <a:effectLst/>
              <a:latin typeface="Helvetica Neue"/>
            </a:endParaRPr>
          </a:p>
          <a:p>
            <a:r>
              <a:rPr lang="en-US" b="0" i="0" u="none" strike="noStrike" dirty="0">
                <a:solidFill>
                  <a:srgbClr val="337AB7"/>
                </a:solidFill>
                <a:effectLst/>
                <a:latin typeface="Helvetica Neue"/>
                <a:hlinkClick r:id="rId2"/>
              </a:rPr>
              <a:t>LVIS 2021 Challenge and Workshop</a:t>
            </a:r>
            <a:r>
              <a:rPr lang="en-US" b="0" i="0" dirty="0">
                <a:solidFill>
                  <a:srgbClr val="888888"/>
                </a:solidFill>
                <a:effectLst/>
                <a:latin typeface="Helvetica Neue"/>
              </a:rPr>
              <a:t> </a:t>
            </a:r>
            <a:endParaRPr lang="en-US" dirty="0"/>
          </a:p>
          <a:p>
            <a:r>
              <a:rPr lang="en-US" dirty="0"/>
              <a:t>Classic datasets</a:t>
            </a:r>
          </a:p>
          <a:p>
            <a:pPr lvl="1"/>
            <a:r>
              <a:rPr lang="en-US" dirty="0"/>
              <a:t>Datasets: Data set VOC2012</a:t>
            </a:r>
          </a:p>
          <a:p>
            <a:pPr lvl="1"/>
            <a:r>
              <a:rPr lang="en-US" dirty="0"/>
              <a:t>Evaluation: How to evaluate the object recognition system</a:t>
            </a:r>
          </a:p>
          <a:p>
            <a:pPr lvl="1"/>
            <a:r>
              <a:rPr lang="en-US" b="1" dirty="0"/>
              <a:t>System building : ImageNet Large Scale Visual Recognition Challenge (ILSVRC)</a:t>
            </a:r>
            <a:br>
              <a:rPr lang="en-US" b="1" dirty="0"/>
            </a:br>
            <a:endParaRPr lang="en-US" dirty="0"/>
          </a:p>
        </p:txBody>
      </p:sp>
      <p:sp>
        <p:nvSpPr>
          <p:cNvPr id="4" name="Footer Placeholder 3">
            <a:extLst>
              <a:ext uri="{FF2B5EF4-FFF2-40B4-BE49-F238E27FC236}">
                <a16:creationId xmlns:a16="http://schemas.microsoft.com/office/drawing/2014/main" id="{C9971DBF-5F12-448F-9F63-CD66E92B99B2}"/>
              </a:ext>
            </a:extLst>
          </p:cNvPr>
          <p:cNvSpPr>
            <a:spLocks noGrp="1"/>
          </p:cNvSpPr>
          <p:nvPr>
            <p:ph type="ftr" sz="quarter" idx="11"/>
          </p:nvPr>
        </p:nvSpPr>
        <p:spPr/>
        <p:txBody>
          <a:bodyPr/>
          <a:lstStyle/>
          <a:p>
            <a:r>
              <a:rPr lang="it-IT"/>
              <a:t>Img. Pro. &amp; Comp. Vis. v250127c</a:t>
            </a:r>
            <a:endParaRPr lang="en-US"/>
          </a:p>
        </p:txBody>
      </p:sp>
      <p:sp>
        <p:nvSpPr>
          <p:cNvPr id="5" name="Slide Number Placeholder 4">
            <a:extLst>
              <a:ext uri="{FF2B5EF4-FFF2-40B4-BE49-F238E27FC236}">
                <a16:creationId xmlns:a16="http://schemas.microsoft.com/office/drawing/2014/main" id="{A4DCBCE4-B001-418A-98DE-2B6C39F7AF02}"/>
              </a:ext>
            </a:extLst>
          </p:cNvPr>
          <p:cNvSpPr>
            <a:spLocks noGrp="1"/>
          </p:cNvSpPr>
          <p:nvPr>
            <p:ph type="sldNum" sz="quarter" idx="12"/>
          </p:nvPr>
        </p:nvSpPr>
        <p:spPr/>
        <p:txBody>
          <a:bodyPr/>
          <a:lstStyle/>
          <a:p>
            <a:fld id="{6921B4CA-31D7-4C0B-94BB-C0A0E1F306D0}" type="slidenum">
              <a:rPr lang="en-US" smtClean="0"/>
              <a:t>114</a:t>
            </a:fld>
            <a:endParaRPr lang="en-US"/>
          </a:p>
        </p:txBody>
      </p:sp>
      <p:pic>
        <p:nvPicPr>
          <p:cNvPr id="2050" name="Picture 2">
            <a:extLst>
              <a:ext uri="{FF2B5EF4-FFF2-40B4-BE49-F238E27FC236}">
                <a16:creationId xmlns:a16="http://schemas.microsoft.com/office/drawing/2014/main" id="{9096D2CF-AB51-4C03-B122-0077C6924A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9775" y="2531507"/>
            <a:ext cx="4953000" cy="1504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0982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Data set VOC2012 is used in many development systems,</a:t>
            </a:r>
            <a:br>
              <a:rPr lang="en-US" sz="2400" dirty="0"/>
            </a:br>
            <a:r>
              <a:rPr lang="en-US" sz="2400" dirty="0"/>
              <a:t>images and their Segmentation Classes are given</a:t>
            </a:r>
            <a:br>
              <a:rPr lang="en-US" sz="1600" dirty="0"/>
            </a:br>
            <a:r>
              <a:rPr lang="en-US" sz="1800" dirty="0"/>
              <a:t>Download the </a:t>
            </a:r>
            <a:r>
              <a:rPr lang="en-US" sz="1800" dirty="0">
                <a:hlinkClick r:id="rId2"/>
              </a:rPr>
              <a:t>training/validation data</a:t>
            </a:r>
            <a:r>
              <a:rPr lang="en-US" sz="1800" dirty="0"/>
              <a:t> (2GB tar file)</a:t>
            </a:r>
            <a:br>
              <a:rPr lang="en-US" dirty="0"/>
            </a:br>
            <a:br>
              <a:rPr lang="en-US" sz="1600" dirty="0"/>
            </a:br>
            <a:r>
              <a:rPr lang="en-US" sz="1600" dirty="0">
                <a:hlinkClick r:id="rId2"/>
              </a:rPr>
              <a:t>http://host.robots.ox.ac.uk/pascal/VOC/voc2012/VOCtrainval_11-May-2012.tar</a:t>
            </a:r>
            <a:r>
              <a:rPr lang="en-US" sz="1600" dirty="0"/>
              <a:t> </a:t>
            </a:r>
          </a:p>
        </p:txBody>
      </p:sp>
      <p:sp>
        <p:nvSpPr>
          <p:cNvPr id="3" name="Content Placeholder 2"/>
          <p:cNvSpPr>
            <a:spLocks noGrp="1"/>
          </p:cNvSpPr>
          <p:nvPr>
            <p:ph idx="1"/>
          </p:nvPr>
        </p:nvSpPr>
        <p:spPr/>
        <p:txBody>
          <a:bodyPr/>
          <a:lstStyle/>
          <a:p>
            <a:r>
              <a:rPr lang="en-US" sz="1800" dirty="0">
                <a:hlinkClick r:id="rId3"/>
              </a:rPr>
              <a:t>http://host.robots.ox.ac.uk/pascal/VOC/voc2012/index.html</a:t>
            </a:r>
            <a:endParaRPr lang="en-US" sz="1800" dirty="0"/>
          </a:p>
          <a:p>
            <a:r>
              <a:rPr lang="en-US" sz="1800" dirty="0"/>
              <a:t>Source</a:t>
            </a:r>
          </a:p>
          <a:p>
            <a:r>
              <a:rPr lang="en-US" sz="1800" dirty="0"/>
              <a:t>Images      </a:t>
            </a:r>
          </a:p>
          <a:p>
            <a:endParaRPr lang="en-US" sz="1800" dirty="0"/>
          </a:p>
          <a:p>
            <a:endParaRPr lang="en-US" sz="1800" dirty="0"/>
          </a:p>
          <a:p>
            <a:endParaRPr lang="en-US" sz="1800" dirty="0"/>
          </a:p>
          <a:p>
            <a:r>
              <a:rPr lang="en-US" sz="1800" dirty="0"/>
              <a:t> Group truth Classes and Segmentation Class (pixelwise) are given in dataset</a:t>
            </a:r>
          </a:p>
          <a:p>
            <a:r>
              <a:rPr lang="en-US" sz="1800" dirty="0"/>
              <a:t>              cyclist                       </a:t>
            </a:r>
            <a:r>
              <a:rPr lang="en-US" sz="1200" dirty="0"/>
              <a:t>2008_000033</a:t>
            </a:r>
            <a:r>
              <a:rPr lang="en-US" sz="1800" dirty="0"/>
              <a:t>                         airplane</a:t>
            </a:r>
          </a:p>
          <a:p>
            <a:endParaRPr lang="en-US" sz="1800" dirty="0"/>
          </a:p>
          <a:p>
            <a:endParaRPr lang="en-US" dirty="0"/>
          </a:p>
        </p:txBody>
      </p:sp>
      <p:sp>
        <p:nvSpPr>
          <p:cNvPr id="4" name="Footer Placeholder 3"/>
          <p:cNvSpPr>
            <a:spLocks noGrp="1"/>
          </p:cNvSpPr>
          <p:nvPr>
            <p:ph type="ftr" sz="quarter" idx="11"/>
          </p:nvPr>
        </p:nvSpPr>
        <p:spPr/>
        <p:txBody>
          <a:bodyPr/>
          <a:lstStyle/>
          <a:p>
            <a:r>
              <a:rPr lang="it-IT"/>
              <a:t>Img. Pro. &amp; Comp. Vis. v250127c</a:t>
            </a:r>
            <a:endParaRPr lang="en-US"/>
          </a:p>
        </p:txBody>
      </p:sp>
      <p:sp>
        <p:nvSpPr>
          <p:cNvPr id="5" name="Slide Number Placeholder 4"/>
          <p:cNvSpPr>
            <a:spLocks noGrp="1"/>
          </p:cNvSpPr>
          <p:nvPr>
            <p:ph type="sldNum" sz="quarter" idx="12"/>
          </p:nvPr>
        </p:nvSpPr>
        <p:spPr/>
        <p:txBody>
          <a:bodyPr/>
          <a:lstStyle/>
          <a:p>
            <a:fld id="{6921B4CA-31D7-4C0B-94BB-C0A0E1F306D0}" type="slidenum">
              <a:rPr lang="en-US" smtClean="0"/>
              <a:t>115</a:t>
            </a:fld>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5957" y="2086452"/>
            <a:ext cx="2013047" cy="14735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3610" y="4895741"/>
            <a:ext cx="2138171" cy="156514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67653" y="2211074"/>
            <a:ext cx="973333" cy="145708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1045" y="4941708"/>
            <a:ext cx="915288" cy="137019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85129" y="2257145"/>
            <a:ext cx="1956242" cy="1302857"/>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28950" y="4969837"/>
            <a:ext cx="2127550" cy="1416948"/>
          </a:xfrm>
          <a:prstGeom prst="rect">
            <a:avLst/>
          </a:prstGeom>
        </p:spPr>
      </p:pic>
      <p:sp>
        <p:nvSpPr>
          <p:cNvPr id="14" name="TextBox 13"/>
          <p:cNvSpPr txBox="1"/>
          <p:nvPr/>
        </p:nvSpPr>
        <p:spPr>
          <a:xfrm>
            <a:off x="5381728" y="2247249"/>
            <a:ext cx="950901" cy="369332"/>
          </a:xfrm>
          <a:prstGeom prst="rect">
            <a:avLst/>
          </a:prstGeom>
          <a:noFill/>
        </p:spPr>
        <p:txBody>
          <a:bodyPr wrap="none" rtlCol="0">
            <a:spAutoFit/>
          </a:bodyPr>
          <a:lstStyle/>
          <a:p>
            <a:r>
              <a:rPr lang="en-US" sz="1800" dirty="0"/>
              <a:t>airplane</a:t>
            </a:r>
            <a:endParaRPr lang="en-US" dirty="0"/>
          </a:p>
        </p:txBody>
      </p:sp>
      <p:sp>
        <p:nvSpPr>
          <p:cNvPr id="15" name="Rectangle 14"/>
          <p:cNvSpPr/>
          <p:nvPr/>
        </p:nvSpPr>
        <p:spPr>
          <a:xfrm>
            <a:off x="3288595" y="2384105"/>
            <a:ext cx="1470274" cy="369332"/>
          </a:xfrm>
          <a:prstGeom prst="rect">
            <a:avLst/>
          </a:prstGeom>
        </p:spPr>
        <p:txBody>
          <a:bodyPr wrap="none">
            <a:spAutoFit/>
          </a:bodyPr>
          <a:lstStyle/>
          <a:p>
            <a:r>
              <a:rPr lang="en-US" dirty="0"/>
              <a:t>2008_000033</a:t>
            </a:r>
          </a:p>
        </p:txBody>
      </p:sp>
    </p:spTree>
    <p:extLst>
      <p:ext uri="{BB962C8B-B14F-4D97-AF65-F5344CB8AC3E}">
        <p14:creationId xmlns:p14="http://schemas.microsoft.com/office/powerpoint/2010/main" val="160830745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890BA-DCA9-41B8-88D3-E84CAD7848FF}"/>
              </a:ext>
            </a:extLst>
          </p:cNvPr>
          <p:cNvSpPr>
            <a:spLocks noGrp="1"/>
          </p:cNvSpPr>
          <p:nvPr>
            <p:ph type="title"/>
          </p:nvPr>
        </p:nvSpPr>
        <p:spPr>
          <a:xfrm>
            <a:off x="534057" y="136524"/>
            <a:ext cx="8452288" cy="1325563"/>
          </a:xfrm>
        </p:spPr>
        <p:txBody>
          <a:bodyPr>
            <a:noAutofit/>
          </a:bodyPr>
          <a:lstStyle/>
          <a:p>
            <a:r>
              <a:rPr lang="en-US" sz="2000" b="0" i="0" dirty="0">
                <a:solidFill>
                  <a:srgbClr val="292929"/>
                </a:solidFill>
                <a:effectLst/>
                <a:latin typeface="charter"/>
              </a:rPr>
              <a:t>YoloV3 (You only look once YOLO version 3): Each cell in the output layer’s feature map predicts 3 boxes in the case of Yolo-V3 and 5 boxes in YOLO-V2</a:t>
            </a:r>
            <a:br>
              <a:rPr lang="en-US" sz="2000" b="0" i="0" dirty="0">
                <a:solidFill>
                  <a:srgbClr val="292929"/>
                </a:solidFill>
                <a:effectLst/>
                <a:latin typeface="charter"/>
              </a:rPr>
            </a:br>
            <a:endParaRPr lang="en-US" sz="2000" dirty="0"/>
          </a:p>
        </p:txBody>
      </p:sp>
      <p:sp>
        <p:nvSpPr>
          <p:cNvPr id="3" name="Content Placeholder 2">
            <a:extLst>
              <a:ext uri="{FF2B5EF4-FFF2-40B4-BE49-F238E27FC236}">
                <a16:creationId xmlns:a16="http://schemas.microsoft.com/office/drawing/2014/main" id="{33DBC9F9-A3F5-4701-8AB5-74A7C4B5740B}"/>
              </a:ext>
            </a:extLst>
          </p:cNvPr>
          <p:cNvSpPr>
            <a:spLocks noGrp="1"/>
          </p:cNvSpPr>
          <p:nvPr>
            <p:ph idx="1"/>
          </p:nvPr>
        </p:nvSpPr>
        <p:spPr/>
        <p:txBody>
          <a:bodyPr/>
          <a:lstStyle/>
          <a:p>
            <a:r>
              <a:rPr lang="en-US" dirty="0"/>
              <a:t>d</a:t>
            </a:r>
          </a:p>
        </p:txBody>
      </p:sp>
      <p:sp>
        <p:nvSpPr>
          <p:cNvPr id="4" name="Footer Placeholder 3">
            <a:extLst>
              <a:ext uri="{FF2B5EF4-FFF2-40B4-BE49-F238E27FC236}">
                <a16:creationId xmlns:a16="http://schemas.microsoft.com/office/drawing/2014/main" id="{40A0EEFB-AFAD-48C8-9A3E-75262217FA2D}"/>
              </a:ext>
            </a:extLst>
          </p:cNvPr>
          <p:cNvSpPr>
            <a:spLocks noGrp="1"/>
          </p:cNvSpPr>
          <p:nvPr>
            <p:ph type="ftr" sz="quarter" idx="11"/>
          </p:nvPr>
        </p:nvSpPr>
        <p:spPr/>
        <p:txBody>
          <a:bodyPr/>
          <a:lstStyle/>
          <a:p>
            <a:r>
              <a:rPr lang="it-IT"/>
              <a:t>Img. Pro. &amp; Comp. Vis. v250127c</a:t>
            </a:r>
            <a:endParaRPr lang="en-US"/>
          </a:p>
        </p:txBody>
      </p:sp>
      <p:sp>
        <p:nvSpPr>
          <p:cNvPr id="5" name="Slide Number Placeholder 4">
            <a:extLst>
              <a:ext uri="{FF2B5EF4-FFF2-40B4-BE49-F238E27FC236}">
                <a16:creationId xmlns:a16="http://schemas.microsoft.com/office/drawing/2014/main" id="{A0163E4B-A8E4-4957-A1BB-787B10C6BF06}"/>
              </a:ext>
            </a:extLst>
          </p:cNvPr>
          <p:cNvSpPr>
            <a:spLocks noGrp="1"/>
          </p:cNvSpPr>
          <p:nvPr>
            <p:ph type="sldNum" sz="quarter" idx="12"/>
          </p:nvPr>
        </p:nvSpPr>
        <p:spPr/>
        <p:txBody>
          <a:bodyPr/>
          <a:lstStyle/>
          <a:p>
            <a:fld id="{6921B4CA-31D7-4C0B-94BB-C0A0E1F306D0}" type="slidenum">
              <a:rPr lang="en-US" smtClean="0"/>
              <a:t>116</a:t>
            </a:fld>
            <a:endParaRPr lang="en-US"/>
          </a:p>
        </p:txBody>
      </p:sp>
      <p:pic>
        <p:nvPicPr>
          <p:cNvPr id="1026" name="Picture 2">
            <a:extLst>
              <a:ext uri="{FF2B5EF4-FFF2-40B4-BE49-F238E27FC236}">
                <a16:creationId xmlns:a16="http://schemas.microsoft.com/office/drawing/2014/main" id="{938F0ADB-6B79-458B-BAF2-E61458216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55" y="1301751"/>
            <a:ext cx="9144000" cy="5054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B7F0138-4F93-4AAC-B407-AB8A5B5EED1F}"/>
              </a:ext>
            </a:extLst>
          </p:cNvPr>
          <p:cNvSpPr txBox="1"/>
          <p:nvPr/>
        </p:nvSpPr>
        <p:spPr>
          <a:xfrm>
            <a:off x="628650" y="6166407"/>
            <a:ext cx="6210162" cy="369332"/>
          </a:xfrm>
          <a:prstGeom prst="rect">
            <a:avLst/>
          </a:prstGeom>
          <a:noFill/>
        </p:spPr>
        <p:txBody>
          <a:bodyPr wrap="none" rtlCol="0">
            <a:spAutoFit/>
          </a:bodyPr>
          <a:lstStyle/>
          <a:p>
            <a:r>
              <a:rPr lang="en-US" dirty="0">
                <a:hlinkClick r:id="rId3"/>
              </a:rPr>
              <a:t>https://towardsdatascience.com/yolo-v3-explained-ff5b850390f</a:t>
            </a:r>
            <a:r>
              <a:rPr lang="en-US" dirty="0"/>
              <a:t> </a:t>
            </a:r>
          </a:p>
        </p:txBody>
      </p:sp>
      <p:pic>
        <p:nvPicPr>
          <p:cNvPr id="8" name="Picture 7">
            <a:extLst>
              <a:ext uri="{FF2B5EF4-FFF2-40B4-BE49-F238E27FC236}">
                <a16:creationId xmlns:a16="http://schemas.microsoft.com/office/drawing/2014/main" id="{B0DE6B91-3D24-4A0B-75EB-A2F141821DD7}"/>
              </a:ext>
            </a:extLst>
          </p:cNvPr>
          <p:cNvPicPr>
            <a:picLocks noChangeAspect="1"/>
          </p:cNvPicPr>
          <p:nvPr/>
        </p:nvPicPr>
        <p:blipFill>
          <a:blip r:embed="rId4"/>
          <a:stretch>
            <a:fillRect/>
          </a:stretch>
        </p:blipFill>
        <p:spPr>
          <a:xfrm>
            <a:off x="1987412" y="4008635"/>
            <a:ext cx="2584588" cy="1684338"/>
          </a:xfrm>
          <a:prstGeom prst="rect">
            <a:avLst/>
          </a:prstGeom>
        </p:spPr>
      </p:pic>
      <p:sp>
        <p:nvSpPr>
          <p:cNvPr id="10" name="TextBox 9">
            <a:extLst>
              <a:ext uri="{FF2B5EF4-FFF2-40B4-BE49-F238E27FC236}">
                <a16:creationId xmlns:a16="http://schemas.microsoft.com/office/drawing/2014/main" id="{3D535588-5974-4AAC-6F84-7FE5CFE76662}"/>
              </a:ext>
            </a:extLst>
          </p:cNvPr>
          <p:cNvSpPr txBox="1"/>
          <p:nvPr/>
        </p:nvSpPr>
        <p:spPr>
          <a:xfrm>
            <a:off x="781650" y="4457581"/>
            <a:ext cx="4996111" cy="1600438"/>
          </a:xfrm>
          <a:prstGeom prst="rect">
            <a:avLst/>
          </a:prstGeom>
          <a:noFill/>
        </p:spPr>
        <p:txBody>
          <a:bodyPr wrap="square">
            <a:spAutoFit/>
          </a:bodyPr>
          <a:lstStyle/>
          <a:p>
            <a:r>
              <a:rPr lang="en-US" sz="2800" b="0" i="0" dirty="0">
                <a:solidFill>
                  <a:srgbClr val="292929"/>
                </a:solidFill>
                <a:effectLst/>
                <a:latin typeface="charter"/>
              </a:rPr>
              <a:t>Yolo </a:t>
            </a:r>
          </a:p>
          <a:p>
            <a:r>
              <a:rPr lang="en-US" sz="2800" b="0" i="0" dirty="0">
                <a:solidFill>
                  <a:srgbClr val="292929"/>
                </a:solidFill>
                <a:effectLst/>
                <a:latin typeface="charter"/>
              </a:rPr>
              <a:t>demo </a:t>
            </a:r>
          </a:p>
          <a:p>
            <a:r>
              <a:rPr lang="en-US" sz="2800" b="0" i="0" dirty="0">
                <a:solidFill>
                  <a:srgbClr val="292929"/>
                </a:solidFill>
                <a:effectLst/>
                <a:latin typeface="charter"/>
              </a:rPr>
              <a:t>video </a:t>
            </a:r>
            <a:r>
              <a:rPr lang="en-US" sz="1800" b="0" i="0" dirty="0">
                <a:solidFill>
                  <a:srgbClr val="292929"/>
                </a:solidFill>
                <a:effectLst/>
                <a:latin typeface="charter"/>
              </a:rPr>
              <a:t>: </a:t>
            </a:r>
            <a:r>
              <a:rPr lang="en-US" sz="1400" b="0" i="0" dirty="0">
                <a:solidFill>
                  <a:srgbClr val="292929"/>
                </a:solidFill>
                <a:effectLst/>
                <a:latin typeface="charter"/>
                <a:hlinkClick r:id="rId5"/>
              </a:rPr>
              <a:t>https://www.youtube.com/watch?v=69Ii3HjUiTM&amp;t=17s</a:t>
            </a:r>
            <a:r>
              <a:rPr lang="en-US" sz="1400" b="0" i="0" dirty="0">
                <a:solidFill>
                  <a:srgbClr val="292929"/>
                </a:solidFill>
                <a:effectLst/>
                <a:latin typeface="charter"/>
              </a:rPr>
              <a:t>   </a:t>
            </a:r>
            <a:endParaRPr lang="en-US" dirty="0"/>
          </a:p>
        </p:txBody>
      </p:sp>
    </p:spTree>
    <p:extLst>
      <p:ext uri="{BB962C8B-B14F-4D97-AF65-F5344CB8AC3E}">
        <p14:creationId xmlns:p14="http://schemas.microsoft.com/office/powerpoint/2010/main" val="5616634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A9193-640C-2E47-0087-2F70238E3E4E}"/>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3CB0D347-BE13-A49E-6C6E-37B4E36EC461}"/>
              </a:ext>
            </a:extLst>
          </p:cNvPr>
          <p:cNvSpPr>
            <a:spLocks noGrp="1"/>
          </p:cNvSpPr>
          <p:nvPr>
            <p:ph idx="1"/>
          </p:nvPr>
        </p:nvSpPr>
        <p:spPr/>
        <p:txBody>
          <a:bodyPr>
            <a:normAutofit lnSpcReduction="10000"/>
          </a:bodyPr>
          <a:lstStyle/>
          <a:p>
            <a:r>
              <a:rPr lang="en-US" dirty="0"/>
              <a:t>Some essential image processing methods such as edge detection, convolution, correlation and color modeling  were briefly introduced</a:t>
            </a:r>
          </a:p>
          <a:p>
            <a:r>
              <a:rPr lang="en-US" dirty="0"/>
              <a:t>Some essential computer vision methods such as camera model, stereo vision were briefly introduced</a:t>
            </a:r>
          </a:p>
          <a:p>
            <a:r>
              <a:rPr lang="en-US" dirty="0"/>
              <a:t>Ideas of using neural networks for object detection and recognition was discussed.</a:t>
            </a:r>
          </a:p>
          <a:p>
            <a:endParaRPr lang="en-US" dirty="0"/>
          </a:p>
          <a:p>
            <a:endParaRPr lang="en-US" dirty="0"/>
          </a:p>
        </p:txBody>
      </p:sp>
      <p:sp>
        <p:nvSpPr>
          <p:cNvPr id="4" name="Footer Placeholder 3">
            <a:extLst>
              <a:ext uri="{FF2B5EF4-FFF2-40B4-BE49-F238E27FC236}">
                <a16:creationId xmlns:a16="http://schemas.microsoft.com/office/drawing/2014/main" id="{51DDE6AF-9E5D-10EB-2066-9885FD541367}"/>
              </a:ext>
            </a:extLst>
          </p:cNvPr>
          <p:cNvSpPr>
            <a:spLocks noGrp="1"/>
          </p:cNvSpPr>
          <p:nvPr>
            <p:ph type="ftr" sz="quarter" idx="11"/>
          </p:nvPr>
        </p:nvSpPr>
        <p:spPr/>
        <p:txBody>
          <a:bodyPr/>
          <a:lstStyle/>
          <a:p>
            <a:pPr>
              <a:defRPr/>
            </a:pPr>
            <a:r>
              <a:rPr lang="it-IT" altLang="zh-HK"/>
              <a:t>Img. Pro. &amp; Comp. Vis. v250127c</a:t>
            </a:r>
            <a:endParaRPr lang="en-US" altLang="zh-HK"/>
          </a:p>
        </p:txBody>
      </p:sp>
      <p:sp>
        <p:nvSpPr>
          <p:cNvPr id="5" name="Slide Number Placeholder 4">
            <a:extLst>
              <a:ext uri="{FF2B5EF4-FFF2-40B4-BE49-F238E27FC236}">
                <a16:creationId xmlns:a16="http://schemas.microsoft.com/office/drawing/2014/main" id="{8FC39945-A7BE-ACBF-4C78-708530452708}"/>
              </a:ext>
            </a:extLst>
          </p:cNvPr>
          <p:cNvSpPr>
            <a:spLocks noGrp="1"/>
          </p:cNvSpPr>
          <p:nvPr>
            <p:ph type="sldNum" sz="quarter" idx="12"/>
          </p:nvPr>
        </p:nvSpPr>
        <p:spPr/>
        <p:txBody>
          <a:bodyPr/>
          <a:lstStyle/>
          <a:p>
            <a:fld id="{B28686DF-4AC6-44BB-9261-A3C12E8BDC53}" type="slidenum">
              <a:rPr lang="en-US" altLang="zh-HK" smtClean="0"/>
              <a:pPr/>
              <a:t>117</a:t>
            </a:fld>
            <a:endParaRPr lang="en-US" altLang="zh-HK"/>
          </a:p>
        </p:txBody>
      </p:sp>
    </p:spTree>
    <p:extLst>
      <p:ext uri="{BB962C8B-B14F-4D97-AF65-F5344CB8AC3E}">
        <p14:creationId xmlns:p14="http://schemas.microsoft.com/office/powerpoint/2010/main" val="282637303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B0205-CFDC-72DA-AC1A-41D2E48DFF7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84ECEDB-511D-1C33-FEC0-9D8C95B87F9A}"/>
              </a:ext>
            </a:extLst>
          </p:cNvPr>
          <p:cNvSpPr>
            <a:spLocks noGrp="1"/>
          </p:cNvSpPr>
          <p:nvPr>
            <p:ph idx="1"/>
          </p:nvPr>
        </p:nvSpPr>
        <p:spPr/>
        <p:txBody>
          <a:bodyPr/>
          <a:lstStyle/>
          <a:p>
            <a:r>
              <a:rPr lang="en-US" dirty="0" err="1"/>
              <a:t>Opencv</a:t>
            </a:r>
            <a:r>
              <a:rPr lang="en-US" dirty="0"/>
              <a:t>: </a:t>
            </a:r>
            <a:r>
              <a:rPr lang="en-US" dirty="0">
                <a:hlinkClick r:id="rId2"/>
              </a:rPr>
              <a:t>https://opencv.org/</a:t>
            </a:r>
            <a:r>
              <a:rPr lang="en-US" dirty="0"/>
              <a:t> </a:t>
            </a:r>
          </a:p>
          <a:p>
            <a:r>
              <a:rPr lang="en-US" dirty="0"/>
              <a:t>Digital image processing </a:t>
            </a:r>
            <a:r>
              <a:rPr lang="en-US" sz="2000" dirty="0">
                <a:hlinkClick r:id="rId3"/>
              </a:rPr>
              <a:t>https://en.wikipedia.org/wiki/Digital_image_processing</a:t>
            </a:r>
            <a:r>
              <a:rPr lang="en-US" sz="2000" dirty="0"/>
              <a:t> </a:t>
            </a:r>
          </a:p>
          <a:p>
            <a:r>
              <a:rPr lang="en-US" dirty="0"/>
              <a:t>What is computer vision? </a:t>
            </a:r>
            <a:r>
              <a:rPr lang="en-US" sz="2000" dirty="0">
                <a:hlinkClick r:id="rId4"/>
              </a:rPr>
              <a:t>https://www.ibm.com/topics/computer-vision</a:t>
            </a:r>
            <a:r>
              <a:rPr lang="en-US" sz="2000" dirty="0"/>
              <a:t> </a:t>
            </a:r>
            <a:endParaRPr lang="en-US" dirty="0"/>
          </a:p>
        </p:txBody>
      </p:sp>
      <p:sp>
        <p:nvSpPr>
          <p:cNvPr id="4" name="Footer Placeholder 3">
            <a:extLst>
              <a:ext uri="{FF2B5EF4-FFF2-40B4-BE49-F238E27FC236}">
                <a16:creationId xmlns:a16="http://schemas.microsoft.com/office/drawing/2014/main" id="{15CE7612-70DB-5794-E2A5-CAC774D36844}"/>
              </a:ext>
            </a:extLst>
          </p:cNvPr>
          <p:cNvSpPr>
            <a:spLocks noGrp="1"/>
          </p:cNvSpPr>
          <p:nvPr>
            <p:ph type="ftr" sz="quarter" idx="11"/>
          </p:nvPr>
        </p:nvSpPr>
        <p:spPr/>
        <p:txBody>
          <a:bodyPr/>
          <a:lstStyle/>
          <a:p>
            <a:pPr>
              <a:defRPr/>
            </a:pPr>
            <a:r>
              <a:rPr lang="it-IT" altLang="zh-HK"/>
              <a:t>Img. Pro. &amp; Comp. Vis. v250127c</a:t>
            </a:r>
            <a:endParaRPr lang="en-US" altLang="zh-HK"/>
          </a:p>
        </p:txBody>
      </p:sp>
      <p:sp>
        <p:nvSpPr>
          <p:cNvPr id="5" name="Slide Number Placeholder 4">
            <a:extLst>
              <a:ext uri="{FF2B5EF4-FFF2-40B4-BE49-F238E27FC236}">
                <a16:creationId xmlns:a16="http://schemas.microsoft.com/office/drawing/2014/main" id="{27AC7772-CA3C-A30A-6A85-8FAD317D4DDB}"/>
              </a:ext>
            </a:extLst>
          </p:cNvPr>
          <p:cNvSpPr>
            <a:spLocks noGrp="1"/>
          </p:cNvSpPr>
          <p:nvPr>
            <p:ph type="sldNum" sz="quarter" idx="12"/>
          </p:nvPr>
        </p:nvSpPr>
        <p:spPr/>
        <p:txBody>
          <a:bodyPr/>
          <a:lstStyle/>
          <a:p>
            <a:fld id="{B28686DF-4AC6-44BB-9261-A3C12E8BDC53}" type="slidenum">
              <a:rPr lang="en-US" altLang="zh-HK" smtClean="0"/>
              <a:pPr/>
              <a:t>118</a:t>
            </a:fld>
            <a:endParaRPr lang="en-US" altLang="zh-HK"/>
          </a:p>
        </p:txBody>
      </p:sp>
    </p:spTree>
    <p:extLst>
      <p:ext uri="{BB962C8B-B14F-4D97-AF65-F5344CB8AC3E}">
        <p14:creationId xmlns:p14="http://schemas.microsoft.com/office/powerpoint/2010/main" val="185836503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B1889-A3BD-8D4F-489F-14246C8BC2D1}"/>
              </a:ext>
            </a:extLst>
          </p:cNvPr>
          <p:cNvSpPr>
            <a:spLocks noGrp="1"/>
          </p:cNvSpPr>
          <p:nvPr>
            <p:ph type="ctrTitle"/>
          </p:nvPr>
        </p:nvSpPr>
        <p:spPr/>
        <p:txBody>
          <a:bodyPr>
            <a:normAutofit fontScale="90000"/>
          </a:bodyPr>
          <a:lstStyle/>
          <a:p>
            <a:r>
              <a:rPr lang="en-US" dirty="0">
                <a:solidFill>
                  <a:srgbClr val="1F1F1F"/>
                </a:solidFill>
                <a:latin typeface="Google Sans"/>
              </a:rPr>
              <a:t>Appendix1</a:t>
            </a:r>
            <a:br>
              <a:rPr lang="en-US" dirty="0">
                <a:solidFill>
                  <a:srgbClr val="1F1F1F"/>
                </a:solidFill>
                <a:latin typeface="Google Sans"/>
              </a:rPr>
            </a:br>
            <a:r>
              <a:rPr lang="en-US" dirty="0">
                <a:solidFill>
                  <a:srgbClr val="1F1F1F"/>
                </a:solidFill>
                <a:latin typeface="Google Sans"/>
              </a:rPr>
              <a:t>Recognition using</a:t>
            </a:r>
            <a:br>
              <a:rPr lang="en-US" dirty="0">
                <a:solidFill>
                  <a:srgbClr val="1F1F1F"/>
                </a:solidFill>
                <a:latin typeface="Google Sans"/>
              </a:rPr>
            </a:br>
            <a:r>
              <a:rPr lang="en-US" dirty="0">
                <a:solidFill>
                  <a:srgbClr val="1F1F1F"/>
                </a:solidFill>
                <a:latin typeface="Google Sans"/>
              </a:rPr>
              <a:t>H</a:t>
            </a:r>
            <a:r>
              <a:rPr lang="en-US" b="0" i="0" dirty="0">
                <a:solidFill>
                  <a:srgbClr val="1F1F1F"/>
                </a:solidFill>
                <a:effectLst/>
                <a:latin typeface="Google Sans"/>
              </a:rPr>
              <a:t>istogram of oriented gradients </a:t>
            </a:r>
            <a:r>
              <a:rPr lang="en-US" dirty="0"/>
              <a:t>(HOG) feature</a:t>
            </a:r>
            <a:endParaRPr lang="en-HK" dirty="0"/>
          </a:p>
        </p:txBody>
      </p:sp>
      <p:sp>
        <p:nvSpPr>
          <p:cNvPr id="3" name="Subtitle 2">
            <a:extLst>
              <a:ext uri="{FF2B5EF4-FFF2-40B4-BE49-F238E27FC236}">
                <a16:creationId xmlns:a16="http://schemas.microsoft.com/office/drawing/2014/main" id="{EC06C68A-C555-D427-8950-DBC89089146D}"/>
              </a:ext>
            </a:extLst>
          </p:cNvPr>
          <p:cNvSpPr>
            <a:spLocks noGrp="1"/>
          </p:cNvSpPr>
          <p:nvPr>
            <p:ph type="subTitle" idx="1"/>
          </p:nvPr>
        </p:nvSpPr>
        <p:spPr/>
        <p:txBody>
          <a:bodyPr/>
          <a:lstStyle/>
          <a:p>
            <a:r>
              <a:rPr lang="en-US" dirty="0"/>
              <a:t>KH Wong</a:t>
            </a:r>
            <a:endParaRPr lang="en-HK" dirty="0"/>
          </a:p>
        </p:txBody>
      </p:sp>
      <p:sp>
        <p:nvSpPr>
          <p:cNvPr id="4" name="Footer Placeholder 3">
            <a:extLst>
              <a:ext uri="{FF2B5EF4-FFF2-40B4-BE49-F238E27FC236}">
                <a16:creationId xmlns:a16="http://schemas.microsoft.com/office/drawing/2014/main" id="{04D31F1E-E3A9-0A5C-8440-DFED06C5496A}"/>
              </a:ext>
            </a:extLst>
          </p:cNvPr>
          <p:cNvSpPr>
            <a:spLocks noGrp="1"/>
          </p:cNvSpPr>
          <p:nvPr>
            <p:ph type="ftr" sz="quarter" idx="11"/>
          </p:nvPr>
        </p:nvSpPr>
        <p:spPr/>
        <p:txBody>
          <a:bodyPr/>
          <a:lstStyle/>
          <a:p>
            <a:r>
              <a:rPr lang="it-IT"/>
              <a:t>Img. Pro. &amp; Comp. Vis. v250127c</a:t>
            </a:r>
            <a:endParaRPr lang="en-HK"/>
          </a:p>
        </p:txBody>
      </p:sp>
      <p:sp>
        <p:nvSpPr>
          <p:cNvPr id="5" name="Slide Number Placeholder 4">
            <a:extLst>
              <a:ext uri="{FF2B5EF4-FFF2-40B4-BE49-F238E27FC236}">
                <a16:creationId xmlns:a16="http://schemas.microsoft.com/office/drawing/2014/main" id="{0D992749-9182-A729-CB03-AA85DDFED3C6}"/>
              </a:ext>
            </a:extLst>
          </p:cNvPr>
          <p:cNvSpPr>
            <a:spLocks noGrp="1"/>
          </p:cNvSpPr>
          <p:nvPr>
            <p:ph type="sldNum" sz="quarter" idx="12"/>
          </p:nvPr>
        </p:nvSpPr>
        <p:spPr/>
        <p:txBody>
          <a:bodyPr/>
          <a:lstStyle/>
          <a:p>
            <a:fld id="{30F4A309-01C5-415D-9BC7-A89755E2B146}" type="slidenum">
              <a:rPr lang="en-HK" smtClean="0"/>
              <a:t>119</a:t>
            </a:fld>
            <a:endParaRPr lang="en-HK"/>
          </a:p>
        </p:txBody>
      </p:sp>
    </p:spTree>
    <p:extLst>
      <p:ext uri="{BB962C8B-B14F-4D97-AF65-F5344CB8AC3E}">
        <p14:creationId xmlns:p14="http://schemas.microsoft.com/office/powerpoint/2010/main" val="2939734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a:solidFill>
                  <a:srgbClr val="FF0000"/>
                </a:solidFill>
                <a:ea typeface="新細明體" pitchFamily="18" charset="-120"/>
              </a:rPr>
              <a:t>Answer: </a:t>
            </a:r>
            <a:r>
              <a:rPr lang="en-US" altLang="zh-TW" dirty="0">
                <a:solidFill>
                  <a:srgbClr val="FF0000"/>
                </a:solidFill>
              </a:rPr>
              <a:t>Worksheet</a:t>
            </a:r>
            <a:r>
              <a:rPr lang="en-US" altLang="en-US" dirty="0">
                <a:solidFill>
                  <a:srgbClr val="FF0000"/>
                </a:solidFill>
                <a:ea typeface="新細明體" pitchFamily="18" charset="-120"/>
              </a:rPr>
              <a:t> 2</a:t>
            </a:r>
          </a:p>
        </p:txBody>
      </p:sp>
      <p:sp>
        <p:nvSpPr>
          <p:cNvPr id="5123" name="Rectangle 3"/>
          <p:cNvSpPr>
            <a:spLocks noGrp="1" noChangeArrowheads="1"/>
          </p:cNvSpPr>
          <p:nvPr>
            <p:ph idx="1"/>
          </p:nvPr>
        </p:nvSpPr>
        <p:spPr/>
        <p:txBody>
          <a:bodyPr/>
          <a:lstStyle/>
          <a:p>
            <a:pPr eaLnBrk="1" hangingPunct="1"/>
            <a:r>
              <a:rPr lang="en-US" altLang="en-US" sz="2400" dirty="0">
                <a:ea typeface="新細明體" pitchFamily="18" charset="-120"/>
              </a:rPr>
              <a:t>For an image of 1280x1024, </a:t>
            </a:r>
            <a:r>
              <a:rPr lang="en-US" altLang="zh-TW" sz="2400" dirty="0"/>
              <a:t> </a:t>
            </a:r>
            <a:r>
              <a:rPr lang="en-US" altLang="zh-TW" sz="2400" i="1" dirty="0" err="1"/>
              <a:t>Sx</a:t>
            </a:r>
            <a:r>
              <a:rPr lang="en-US" altLang="zh-TW" sz="2400" dirty="0"/>
              <a:t> = </a:t>
            </a:r>
            <a:r>
              <a:rPr lang="en-US" altLang="zh-TW" sz="2400" i="1" dirty="0" err="1"/>
              <a:t>Sy</a:t>
            </a:r>
            <a:r>
              <a:rPr lang="en-US" altLang="zh-TW" sz="2400" dirty="0"/>
              <a:t> =5.2um.</a:t>
            </a:r>
          </a:p>
          <a:p>
            <a:pPr eaLnBrk="1" hangingPunct="1"/>
            <a:r>
              <a:rPr lang="en-US" altLang="zh-TW" sz="2400" dirty="0"/>
              <a:t>What is the size of the image (CMOS or CCD sensor)?</a:t>
            </a:r>
          </a:p>
          <a:p>
            <a:pPr eaLnBrk="1" hangingPunct="1"/>
            <a:r>
              <a:rPr lang="en-US" altLang="zh-TW" sz="2400" dirty="0"/>
              <a:t>1280*5.2um =1280*5.2*10^-6 =</a:t>
            </a:r>
            <a:r>
              <a:rPr lang="en-US" sz="2400" dirty="0"/>
              <a:t> 0.00666</a:t>
            </a:r>
            <a:r>
              <a:rPr lang="en-US" altLang="zh-TW" sz="2400" dirty="0"/>
              <a:t>m=6.66mm</a:t>
            </a:r>
          </a:p>
          <a:p>
            <a:pPr eaLnBrk="1" hangingPunct="1"/>
            <a:r>
              <a:rPr lang="en-US" altLang="zh-TW" sz="2400" dirty="0"/>
              <a:t>1024X5.2um =1024*5.2*10^-6  =</a:t>
            </a:r>
            <a:r>
              <a:rPr lang="en-US" sz="2400" dirty="0"/>
              <a:t> 0.00532</a:t>
            </a:r>
            <a:r>
              <a:rPr lang="en-US" altLang="zh-TW" sz="2400" dirty="0"/>
              <a:t>m=5.32mm</a:t>
            </a:r>
          </a:p>
          <a:p>
            <a:pPr eaLnBrk="1" hangingPunct="1"/>
            <a:r>
              <a:rPr lang="en-US" altLang="zh-TW" sz="2400" dirty="0">
                <a:solidFill>
                  <a:srgbClr val="FF0000"/>
                </a:solidFill>
              </a:rPr>
              <a:t>MC choices: Choices:</a:t>
            </a:r>
          </a:p>
          <a:p>
            <a:pPr eaLnBrk="1" hangingPunct="1"/>
            <a:r>
              <a:rPr lang="en-US" altLang="zh-TW" sz="2400" dirty="0">
                <a:solidFill>
                  <a:srgbClr val="FF0000"/>
                </a:solidFill>
              </a:rPr>
              <a:t>(1) Dx= 4.66mm; (2) Dx= 5.66mm; </a:t>
            </a:r>
          </a:p>
          <a:p>
            <a:pPr eaLnBrk="1" hangingPunct="1"/>
            <a:r>
              <a:rPr lang="en-US" altLang="zh-TW" sz="2400" b="1" u="sng" dirty="0">
                <a:solidFill>
                  <a:srgbClr val="FF0000"/>
                </a:solidFill>
              </a:rPr>
              <a:t>(3) Dx= 6.66mm; </a:t>
            </a:r>
            <a:r>
              <a:rPr lang="en-US" altLang="zh-TW" sz="2400" dirty="0">
                <a:solidFill>
                  <a:srgbClr val="FF0000"/>
                </a:solidFill>
              </a:rPr>
              <a:t>(4) Dx= 7.66mm; </a:t>
            </a:r>
          </a:p>
          <a:p>
            <a:pPr eaLnBrk="1" hangingPunct="1"/>
            <a:r>
              <a:rPr lang="en-US" altLang="zh-TW" sz="2400" dirty="0">
                <a:solidFill>
                  <a:srgbClr val="FF0000"/>
                </a:solidFill>
              </a:rPr>
              <a:t>Answer (3) is correct</a:t>
            </a:r>
          </a:p>
          <a:p>
            <a:pPr eaLnBrk="1" hangingPunct="1"/>
            <a:endParaRPr lang="en-US" altLang="zh-TW" sz="2400" dirty="0"/>
          </a:p>
          <a:p>
            <a:pPr eaLnBrk="1" hangingPunct="1"/>
            <a:endParaRPr lang="en-US" altLang="zh-TW" dirty="0"/>
          </a:p>
          <a:p>
            <a:pPr eaLnBrk="1" hangingPunct="1"/>
            <a:endParaRPr lang="en-US" altLang="en-US" dirty="0">
              <a:ea typeface="新細明體" pitchFamily="18" charset="-120"/>
            </a:endParaRPr>
          </a:p>
        </p:txBody>
      </p:sp>
      <p:sp>
        <p:nvSpPr>
          <p:cNvPr id="5126" name="Rectangle 4"/>
          <p:cNvSpPr>
            <a:spLocks noChangeArrowheads="1"/>
          </p:cNvSpPr>
          <p:nvPr/>
        </p:nvSpPr>
        <p:spPr bwMode="auto">
          <a:xfrm>
            <a:off x="6705600" y="4572000"/>
            <a:ext cx="1676400" cy="1143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r>
              <a:rPr lang="en-US" altLang="en-US"/>
              <a:t>Image</a:t>
            </a:r>
          </a:p>
          <a:p>
            <a:pPr algn="ctr"/>
            <a:r>
              <a:rPr lang="en-US" altLang="en-US"/>
              <a:t>(CMOS sensor)</a:t>
            </a:r>
          </a:p>
        </p:txBody>
      </p:sp>
      <p:sp>
        <p:nvSpPr>
          <p:cNvPr id="5127" name="Line 5"/>
          <p:cNvSpPr>
            <a:spLocks noChangeShapeType="1"/>
          </p:cNvSpPr>
          <p:nvPr/>
        </p:nvSpPr>
        <p:spPr bwMode="auto">
          <a:xfrm>
            <a:off x="6629400" y="2819400"/>
            <a:ext cx="914400" cy="135254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 name="Line 6"/>
          <p:cNvSpPr>
            <a:spLocks noChangeShapeType="1"/>
          </p:cNvSpPr>
          <p:nvPr/>
        </p:nvSpPr>
        <p:spPr bwMode="auto">
          <a:xfrm>
            <a:off x="7467600" y="3276600"/>
            <a:ext cx="1371600" cy="1828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12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5029200"/>
            <a:ext cx="3459163" cy="107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30" name="Text Box 8"/>
          <p:cNvSpPr txBox="1">
            <a:spLocks noChangeArrowheads="1"/>
          </p:cNvSpPr>
          <p:nvPr/>
        </p:nvSpPr>
        <p:spPr bwMode="auto">
          <a:xfrm>
            <a:off x="1050925" y="59832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5131" name="Text Box 9"/>
          <p:cNvSpPr txBox="1">
            <a:spLocks noChangeArrowheads="1"/>
          </p:cNvSpPr>
          <p:nvPr/>
        </p:nvSpPr>
        <p:spPr bwMode="auto">
          <a:xfrm>
            <a:off x="609600" y="5105400"/>
            <a:ext cx="2362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sz="1000"/>
              <a:t>www.ovt.com</a:t>
            </a:r>
          </a:p>
          <a:p>
            <a:r>
              <a:rPr lang="en-US" altLang="en-US" sz="1000"/>
              <a:t>OVT CameraChip OV9620/9120 webcam camera chip</a:t>
            </a:r>
          </a:p>
        </p:txBody>
      </p:sp>
      <p:sp>
        <p:nvSpPr>
          <p:cNvPr id="2" name="Right Brace 1"/>
          <p:cNvSpPr/>
          <p:nvPr/>
        </p:nvSpPr>
        <p:spPr>
          <a:xfrm>
            <a:off x="8481218" y="4686300"/>
            <a:ext cx="258763" cy="838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ight Brace 2"/>
          <p:cNvSpPr/>
          <p:nvPr/>
        </p:nvSpPr>
        <p:spPr>
          <a:xfrm rot="16200000">
            <a:off x="7410450" y="3486150"/>
            <a:ext cx="266700" cy="16383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it-IT"/>
              <a:t>Img. Pro. &amp; Comp. Vis. v250127c</a:t>
            </a:r>
            <a:endParaRPr lang="en-US"/>
          </a:p>
        </p:txBody>
      </p:sp>
      <p:sp>
        <p:nvSpPr>
          <p:cNvPr id="5" name="Slide Number Placeholder 4"/>
          <p:cNvSpPr>
            <a:spLocks noGrp="1"/>
          </p:cNvSpPr>
          <p:nvPr>
            <p:ph type="sldNum" sz="quarter" idx="12"/>
          </p:nvPr>
        </p:nvSpPr>
        <p:spPr/>
        <p:txBody>
          <a:bodyPr/>
          <a:lstStyle/>
          <a:p>
            <a:pPr>
              <a:defRPr/>
            </a:pPr>
            <a:fld id="{D9406055-A792-4810-96E3-D6C99BF97503}" type="slidenum">
              <a:rPr lang="en-US" altLang="en-US" smtClean="0"/>
              <a:pPr>
                <a:defRPr/>
              </a:pPr>
              <a:t>12</a:t>
            </a:fld>
            <a:endParaRPr lang="en-US" altLang="en-US"/>
          </a:p>
        </p:txBody>
      </p:sp>
      <p:sp>
        <p:nvSpPr>
          <p:cNvPr id="6" name="TextBox 5">
            <a:extLst>
              <a:ext uri="{FF2B5EF4-FFF2-40B4-BE49-F238E27FC236}">
                <a16:creationId xmlns:a16="http://schemas.microsoft.com/office/drawing/2014/main" id="{65678059-C500-AA56-8D3B-25DABC3B4CF5}"/>
              </a:ext>
            </a:extLst>
          </p:cNvPr>
          <p:cNvSpPr txBox="1"/>
          <p:nvPr/>
        </p:nvSpPr>
        <p:spPr>
          <a:xfrm>
            <a:off x="7357031" y="3739634"/>
            <a:ext cx="426720" cy="369332"/>
          </a:xfrm>
          <a:prstGeom prst="rect">
            <a:avLst/>
          </a:prstGeom>
          <a:noFill/>
        </p:spPr>
        <p:txBody>
          <a:bodyPr wrap="none" rtlCol="0">
            <a:spAutoFit/>
          </a:bodyPr>
          <a:lstStyle/>
          <a:p>
            <a:r>
              <a:rPr lang="en-US" dirty="0"/>
              <a:t>Dx</a:t>
            </a:r>
          </a:p>
        </p:txBody>
      </p:sp>
      <p:sp>
        <p:nvSpPr>
          <p:cNvPr id="7" name="TextBox 6">
            <a:extLst>
              <a:ext uri="{FF2B5EF4-FFF2-40B4-BE49-F238E27FC236}">
                <a16:creationId xmlns:a16="http://schemas.microsoft.com/office/drawing/2014/main" id="{BFF830D9-AA87-3A00-4D81-9EBA6BE61228}"/>
              </a:ext>
            </a:extLst>
          </p:cNvPr>
          <p:cNvSpPr txBox="1"/>
          <p:nvPr/>
        </p:nvSpPr>
        <p:spPr>
          <a:xfrm>
            <a:off x="8775064" y="4844534"/>
            <a:ext cx="431528" cy="369332"/>
          </a:xfrm>
          <a:prstGeom prst="rect">
            <a:avLst/>
          </a:prstGeom>
          <a:noFill/>
        </p:spPr>
        <p:txBody>
          <a:bodyPr wrap="none" rtlCol="0">
            <a:spAutoFit/>
          </a:bodyPr>
          <a:lstStyle/>
          <a:p>
            <a:r>
              <a:rPr lang="en-US" dirty="0"/>
              <a:t>Dy</a:t>
            </a:r>
          </a:p>
        </p:txBody>
      </p:sp>
    </p:spTree>
    <p:extLst>
      <p:ext uri="{BB962C8B-B14F-4D97-AF65-F5344CB8AC3E}">
        <p14:creationId xmlns:p14="http://schemas.microsoft.com/office/powerpoint/2010/main" val="120031258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E1BD0-6CEE-1D9E-C181-25B061514F53}"/>
              </a:ext>
            </a:extLst>
          </p:cNvPr>
          <p:cNvSpPr>
            <a:spLocks noGrp="1"/>
          </p:cNvSpPr>
          <p:nvPr>
            <p:ph type="title"/>
          </p:nvPr>
        </p:nvSpPr>
        <p:spPr/>
        <p:txBody>
          <a:bodyPr/>
          <a:lstStyle/>
          <a:p>
            <a:r>
              <a:rPr lang="en-US" dirty="0"/>
              <a:t>Introduction</a:t>
            </a:r>
            <a:endParaRPr lang="en-HK" dirty="0"/>
          </a:p>
        </p:txBody>
      </p:sp>
      <p:sp>
        <p:nvSpPr>
          <p:cNvPr id="3" name="Content Placeholder 2">
            <a:extLst>
              <a:ext uri="{FF2B5EF4-FFF2-40B4-BE49-F238E27FC236}">
                <a16:creationId xmlns:a16="http://schemas.microsoft.com/office/drawing/2014/main" id="{B30DAA1B-975A-0EB7-B816-1B616F8099B4}"/>
              </a:ext>
            </a:extLst>
          </p:cNvPr>
          <p:cNvSpPr>
            <a:spLocks noGrp="1"/>
          </p:cNvSpPr>
          <p:nvPr>
            <p:ph idx="1"/>
          </p:nvPr>
        </p:nvSpPr>
        <p:spPr/>
        <p:txBody>
          <a:bodyPr/>
          <a:lstStyle/>
          <a:p>
            <a:r>
              <a:rPr lang="en-US" dirty="0"/>
              <a:t>Find a way to describe an image for recognition. Very popular in computer vision.</a:t>
            </a:r>
          </a:p>
          <a:p>
            <a:r>
              <a:rPr lang="en-US" dirty="0"/>
              <a:t>Example </a:t>
            </a:r>
            <a:endParaRPr lang="en-HK" dirty="0"/>
          </a:p>
        </p:txBody>
      </p:sp>
      <p:sp>
        <p:nvSpPr>
          <p:cNvPr id="6" name="Footer Placeholder 5">
            <a:extLst>
              <a:ext uri="{FF2B5EF4-FFF2-40B4-BE49-F238E27FC236}">
                <a16:creationId xmlns:a16="http://schemas.microsoft.com/office/drawing/2014/main" id="{0F40E300-386A-03CF-F981-7390D475FDE1}"/>
              </a:ext>
            </a:extLst>
          </p:cNvPr>
          <p:cNvSpPr>
            <a:spLocks noGrp="1"/>
          </p:cNvSpPr>
          <p:nvPr>
            <p:ph type="ftr" sz="quarter" idx="11"/>
          </p:nvPr>
        </p:nvSpPr>
        <p:spPr/>
        <p:txBody>
          <a:bodyPr/>
          <a:lstStyle/>
          <a:p>
            <a:r>
              <a:rPr lang="it-IT"/>
              <a:t>Img. Pro. &amp; Comp. Vis. v250127c</a:t>
            </a:r>
            <a:endParaRPr lang="en-HK"/>
          </a:p>
        </p:txBody>
      </p:sp>
      <p:sp>
        <p:nvSpPr>
          <p:cNvPr id="7" name="Slide Number Placeholder 6">
            <a:extLst>
              <a:ext uri="{FF2B5EF4-FFF2-40B4-BE49-F238E27FC236}">
                <a16:creationId xmlns:a16="http://schemas.microsoft.com/office/drawing/2014/main" id="{9AEEF04F-C438-D950-58CB-C7CA9D902AF9}"/>
              </a:ext>
            </a:extLst>
          </p:cNvPr>
          <p:cNvSpPr>
            <a:spLocks noGrp="1"/>
          </p:cNvSpPr>
          <p:nvPr>
            <p:ph type="sldNum" sz="quarter" idx="12"/>
          </p:nvPr>
        </p:nvSpPr>
        <p:spPr/>
        <p:txBody>
          <a:bodyPr/>
          <a:lstStyle/>
          <a:p>
            <a:fld id="{30F4A309-01C5-415D-9BC7-A89755E2B146}" type="slidenum">
              <a:rPr lang="en-HK" smtClean="0"/>
              <a:t>120</a:t>
            </a:fld>
            <a:endParaRPr lang="en-HK"/>
          </a:p>
        </p:txBody>
      </p:sp>
      <p:pic>
        <p:nvPicPr>
          <p:cNvPr id="11" name="Picture 10">
            <a:extLst>
              <a:ext uri="{FF2B5EF4-FFF2-40B4-BE49-F238E27FC236}">
                <a16:creationId xmlns:a16="http://schemas.microsoft.com/office/drawing/2014/main" id="{3CCF0EB9-1EDA-6B3B-7688-5F1F5E3E065C}"/>
              </a:ext>
            </a:extLst>
          </p:cNvPr>
          <p:cNvPicPr>
            <a:picLocks noChangeAspect="1"/>
          </p:cNvPicPr>
          <p:nvPr/>
        </p:nvPicPr>
        <p:blipFill>
          <a:blip r:embed="rId2"/>
          <a:stretch>
            <a:fillRect/>
          </a:stretch>
        </p:blipFill>
        <p:spPr>
          <a:xfrm>
            <a:off x="1162050" y="3162300"/>
            <a:ext cx="2514600" cy="2628900"/>
          </a:xfrm>
          <a:prstGeom prst="rect">
            <a:avLst/>
          </a:prstGeom>
        </p:spPr>
      </p:pic>
      <p:cxnSp>
        <p:nvCxnSpPr>
          <p:cNvPr id="13" name="Straight Arrow Connector 12">
            <a:extLst>
              <a:ext uri="{FF2B5EF4-FFF2-40B4-BE49-F238E27FC236}">
                <a16:creationId xmlns:a16="http://schemas.microsoft.com/office/drawing/2014/main" id="{6702305D-D0D1-9832-E32C-2A9F4007571A}"/>
              </a:ext>
            </a:extLst>
          </p:cNvPr>
          <p:cNvCxnSpPr/>
          <p:nvPr/>
        </p:nvCxnSpPr>
        <p:spPr>
          <a:xfrm>
            <a:off x="3933825" y="4333875"/>
            <a:ext cx="107632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A126EC2-2790-B45F-D550-8998F21F1F6C}"/>
              </a:ext>
            </a:extLst>
          </p:cNvPr>
          <p:cNvSpPr txBox="1"/>
          <p:nvPr/>
        </p:nvSpPr>
        <p:spPr>
          <a:xfrm>
            <a:off x="5167922" y="4072265"/>
            <a:ext cx="3189656" cy="523220"/>
          </a:xfrm>
          <a:prstGeom prst="rect">
            <a:avLst/>
          </a:prstGeom>
          <a:noFill/>
        </p:spPr>
        <p:txBody>
          <a:bodyPr wrap="none" rtlCol="0">
            <a:spAutoFit/>
          </a:bodyPr>
          <a:lstStyle/>
          <a:p>
            <a:r>
              <a:rPr lang="en-US" sz="2800" dirty="0"/>
              <a:t>A vector of </a:t>
            </a:r>
            <a:r>
              <a:rPr lang="en-HK" sz="2800" b="0" i="0" dirty="0">
                <a:solidFill>
                  <a:srgbClr val="242424"/>
                </a:solidFill>
                <a:effectLst/>
                <a:latin typeface="source-code-pro"/>
              </a:rPr>
              <a:t>34596x1</a:t>
            </a:r>
            <a:r>
              <a:rPr lang="en-US" sz="2800" dirty="0"/>
              <a:t> </a:t>
            </a:r>
            <a:endParaRPr lang="en-HK" sz="2800" dirty="0"/>
          </a:p>
        </p:txBody>
      </p:sp>
    </p:spTree>
    <p:extLst>
      <p:ext uri="{BB962C8B-B14F-4D97-AF65-F5344CB8AC3E}">
        <p14:creationId xmlns:p14="http://schemas.microsoft.com/office/powerpoint/2010/main" val="25505598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2174C-FAE5-D848-BB4A-B0DF55F2DE55}"/>
              </a:ext>
            </a:extLst>
          </p:cNvPr>
          <p:cNvSpPr>
            <a:spLocks noGrp="1"/>
          </p:cNvSpPr>
          <p:nvPr>
            <p:ph type="title"/>
          </p:nvPr>
        </p:nvSpPr>
        <p:spPr>
          <a:xfrm>
            <a:off x="695315" y="207783"/>
            <a:ext cx="4749192" cy="401817"/>
          </a:xfrm>
        </p:spPr>
        <p:txBody>
          <a:bodyPr>
            <a:normAutofit fontScale="90000"/>
          </a:bodyPr>
          <a:lstStyle/>
          <a:p>
            <a:r>
              <a:rPr lang="en-US" dirty="0"/>
              <a:t>An example</a:t>
            </a:r>
            <a:endParaRPr lang="en-HK" dirty="0"/>
          </a:p>
        </p:txBody>
      </p:sp>
      <p:sp>
        <p:nvSpPr>
          <p:cNvPr id="3" name="Content Placeholder 2">
            <a:extLst>
              <a:ext uri="{FF2B5EF4-FFF2-40B4-BE49-F238E27FC236}">
                <a16:creationId xmlns:a16="http://schemas.microsoft.com/office/drawing/2014/main" id="{F0050719-7F57-1DAC-054B-9B38782E01AB}"/>
              </a:ext>
            </a:extLst>
          </p:cNvPr>
          <p:cNvSpPr>
            <a:spLocks noGrp="1"/>
          </p:cNvSpPr>
          <p:nvPr>
            <p:ph idx="1"/>
          </p:nvPr>
        </p:nvSpPr>
        <p:spPr>
          <a:xfrm>
            <a:off x="304800" y="762000"/>
            <a:ext cx="5029200" cy="6096000"/>
          </a:xfrm>
        </p:spPr>
        <p:txBody>
          <a:bodyPr>
            <a:normAutofit lnSpcReduction="10000"/>
          </a:bodyPr>
          <a:lstStyle/>
          <a:p>
            <a:r>
              <a:rPr lang="en-US" sz="2000" dirty="0"/>
              <a:t> An image is divided into 8x8 cells</a:t>
            </a:r>
          </a:p>
          <a:p>
            <a:r>
              <a:rPr lang="en-US" sz="2000" dirty="0"/>
              <a:t>Inside each cell</a:t>
            </a:r>
          </a:p>
          <a:p>
            <a:pPr lvl="1"/>
            <a:r>
              <a:rPr lang="en-US" sz="1800" dirty="0"/>
              <a:t>Gradients for each pixel are quantized in 20 degrees (or 180/20=9 bins). Gradients of the pixels form a histogram, which is represented by a vector of 9x1.</a:t>
            </a:r>
          </a:p>
          <a:p>
            <a:r>
              <a:rPr lang="en-US" sz="2000" dirty="0"/>
              <a:t>2x2 cells form a  block.</a:t>
            </a:r>
          </a:p>
          <a:p>
            <a:pPr lvl="1"/>
            <a:r>
              <a:rPr lang="en-US" sz="1800" dirty="0"/>
              <a:t>Thus, there are (8-1)*(8-1)=7x7 blocks in the image if the block shift (stride) is 1 cell (or 8 pixels).</a:t>
            </a:r>
          </a:p>
          <a:p>
            <a:pPr lvl="1"/>
            <a:r>
              <a:rPr lang="en-US" sz="1800" dirty="0"/>
              <a:t>Each block has 2x2x9 features, a vector of 36x1 .</a:t>
            </a:r>
          </a:p>
          <a:p>
            <a:pPr lvl="1"/>
            <a:r>
              <a:rPr lang="en-US" sz="1800" dirty="0"/>
              <a:t>Then , the 36 features are normalized, So that a cell in different blocks may have different values.  See </a:t>
            </a:r>
            <a:r>
              <a:rPr lang="en-US" sz="1800" dirty="0">
                <a:hlinkClick r:id="rId2"/>
              </a:rPr>
              <a:t>https://datascience.stackexchange.com/questions/123376/histogram-of-oriented-gradients-hog-why-normalize-16x16-blocks-and-not-the-w</a:t>
            </a:r>
            <a:r>
              <a:rPr lang="en-US" sz="1800" dirty="0"/>
              <a:t> </a:t>
            </a:r>
          </a:p>
          <a:p>
            <a:r>
              <a:rPr lang="en-US" sz="2000" dirty="0"/>
              <a:t>Finally, an image will be represented by a vector of (8-1)*(8-1)*36=7*7*36=1764 features (the HOG feature vector is 1764x1) </a:t>
            </a:r>
          </a:p>
        </p:txBody>
      </p:sp>
      <p:sp>
        <p:nvSpPr>
          <p:cNvPr id="4" name="Footer Placeholder 3">
            <a:extLst>
              <a:ext uri="{FF2B5EF4-FFF2-40B4-BE49-F238E27FC236}">
                <a16:creationId xmlns:a16="http://schemas.microsoft.com/office/drawing/2014/main" id="{8299C35B-28A6-6D5A-4453-25878DD5E83D}"/>
              </a:ext>
            </a:extLst>
          </p:cNvPr>
          <p:cNvSpPr>
            <a:spLocks noGrp="1"/>
          </p:cNvSpPr>
          <p:nvPr>
            <p:ph type="ftr" sz="quarter" idx="11"/>
          </p:nvPr>
        </p:nvSpPr>
        <p:spPr/>
        <p:txBody>
          <a:bodyPr/>
          <a:lstStyle/>
          <a:p>
            <a:r>
              <a:rPr lang="it-IT"/>
              <a:t>Img. Pro. &amp; Comp. Vis. v250127c</a:t>
            </a:r>
            <a:endParaRPr lang="en-HK" dirty="0"/>
          </a:p>
        </p:txBody>
      </p:sp>
      <p:sp>
        <p:nvSpPr>
          <p:cNvPr id="5" name="Slide Number Placeholder 4">
            <a:extLst>
              <a:ext uri="{FF2B5EF4-FFF2-40B4-BE49-F238E27FC236}">
                <a16:creationId xmlns:a16="http://schemas.microsoft.com/office/drawing/2014/main" id="{E733DCA2-776C-D13A-B042-02C1D7D23A0F}"/>
              </a:ext>
            </a:extLst>
          </p:cNvPr>
          <p:cNvSpPr>
            <a:spLocks noGrp="1"/>
          </p:cNvSpPr>
          <p:nvPr>
            <p:ph type="sldNum" sz="quarter" idx="12"/>
          </p:nvPr>
        </p:nvSpPr>
        <p:spPr/>
        <p:txBody>
          <a:bodyPr/>
          <a:lstStyle/>
          <a:p>
            <a:fld id="{30F4A309-01C5-415D-9BC7-A89755E2B146}" type="slidenum">
              <a:rPr lang="en-HK" smtClean="0"/>
              <a:t>121</a:t>
            </a:fld>
            <a:endParaRPr lang="en-HK"/>
          </a:p>
        </p:txBody>
      </p:sp>
      <p:pic>
        <p:nvPicPr>
          <p:cNvPr id="6" name="Picture 5">
            <a:extLst>
              <a:ext uri="{FF2B5EF4-FFF2-40B4-BE49-F238E27FC236}">
                <a16:creationId xmlns:a16="http://schemas.microsoft.com/office/drawing/2014/main" id="{DB200F74-0EF9-E97F-F3A0-476522C37562}"/>
              </a:ext>
            </a:extLst>
          </p:cNvPr>
          <p:cNvPicPr>
            <a:picLocks noChangeAspect="1"/>
          </p:cNvPicPr>
          <p:nvPr/>
        </p:nvPicPr>
        <p:blipFill>
          <a:blip r:embed="rId3"/>
          <a:stretch>
            <a:fillRect/>
          </a:stretch>
        </p:blipFill>
        <p:spPr>
          <a:xfrm>
            <a:off x="5367336" y="2238792"/>
            <a:ext cx="2952751" cy="2939490"/>
          </a:xfrm>
          <a:prstGeom prst="rect">
            <a:avLst/>
          </a:prstGeom>
        </p:spPr>
      </p:pic>
      <p:sp>
        <p:nvSpPr>
          <p:cNvPr id="7" name="TextBox 6">
            <a:extLst>
              <a:ext uri="{FF2B5EF4-FFF2-40B4-BE49-F238E27FC236}">
                <a16:creationId xmlns:a16="http://schemas.microsoft.com/office/drawing/2014/main" id="{C2BC67B7-7F15-FC9C-B17C-93800E6B97F6}"/>
              </a:ext>
            </a:extLst>
          </p:cNvPr>
          <p:cNvSpPr txBox="1"/>
          <p:nvPr/>
        </p:nvSpPr>
        <p:spPr>
          <a:xfrm>
            <a:off x="6608989" y="1752579"/>
            <a:ext cx="763351" cy="369332"/>
          </a:xfrm>
          <a:prstGeom prst="rect">
            <a:avLst/>
          </a:prstGeom>
          <a:noFill/>
        </p:spPr>
        <p:txBody>
          <a:bodyPr wrap="none" rtlCol="0">
            <a:spAutoFit/>
          </a:bodyPr>
          <a:lstStyle/>
          <a:p>
            <a:r>
              <a:rPr lang="en-US" dirty="0"/>
              <a:t>8 cells</a:t>
            </a:r>
            <a:endParaRPr lang="en-HK" dirty="0"/>
          </a:p>
        </p:txBody>
      </p:sp>
      <p:sp>
        <p:nvSpPr>
          <p:cNvPr id="8" name="TextBox 7">
            <a:extLst>
              <a:ext uri="{FF2B5EF4-FFF2-40B4-BE49-F238E27FC236}">
                <a16:creationId xmlns:a16="http://schemas.microsoft.com/office/drawing/2014/main" id="{558B2AFE-C358-5654-9CE2-C73129AA5310}"/>
              </a:ext>
            </a:extLst>
          </p:cNvPr>
          <p:cNvSpPr txBox="1"/>
          <p:nvPr/>
        </p:nvSpPr>
        <p:spPr>
          <a:xfrm>
            <a:off x="8380649" y="3531293"/>
            <a:ext cx="593432" cy="923330"/>
          </a:xfrm>
          <a:prstGeom prst="rect">
            <a:avLst/>
          </a:prstGeom>
          <a:noFill/>
        </p:spPr>
        <p:txBody>
          <a:bodyPr wrap="none" rtlCol="0">
            <a:spAutoFit/>
          </a:bodyPr>
          <a:lstStyle/>
          <a:p>
            <a:r>
              <a:rPr lang="en-US" dirty="0"/>
              <a:t>8 </a:t>
            </a:r>
          </a:p>
          <a:p>
            <a:r>
              <a:rPr lang="en-US" dirty="0"/>
              <a:t>cells</a:t>
            </a:r>
          </a:p>
          <a:p>
            <a:endParaRPr lang="en-HK" dirty="0"/>
          </a:p>
        </p:txBody>
      </p:sp>
      <p:sp>
        <p:nvSpPr>
          <p:cNvPr id="9" name="TextBox 8">
            <a:extLst>
              <a:ext uri="{FF2B5EF4-FFF2-40B4-BE49-F238E27FC236}">
                <a16:creationId xmlns:a16="http://schemas.microsoft.com/office/drawing/2014/main" id="{AF1F3B42-2A10-85C1-8316-D6B76A562F39}"/>
              </a:ext>
            </a:extLst>
          </p:cNvPr>
          <p:cNvSpPr txBox="1"/>
          <p:nvPr/>
        </p:nvSpPr>
        <p:spPr>
          <a:xfrm>
            <a:off x="5243172" y="599863"/>
            <a:ext cx="3272178" cy="369332"/>
          </a:xfrm>
          <a:prstGeom prst="rect">
            <a:avLst/>
          </a:prstGeom>
          <a:noFill/>
        </p:spPr>
        <p:txBody>
          <a:bodyPr wrap="none" rtlCol="0">
            <a:spAutoFit/>
          </a:bodyPr>
          <a:lstStyle/>
          <a:p>
            <a:r>
              <a:rPr lang="en-US" dirty="0"/>
              <a:t>An image is divided into 8x8 cells</a:t>
            </a:r>
            <a:endParaRPr lang="en-HK" dirty="0"/>
          </a:p>
        </p:txBody>
      </p:sp>
      <p:cxnSp>
        <p:nvCxnSpPr>
          <p:cNvPr id="11" name="Straight Arrow Connector 10">
            <a:extLst>
              <a:ext uri="{FF2B5EF4-FFF2-40B4-BE49-F238E27FC236}">
                <a16:creationId xmlns:a16="http://schemas.microsoft.com/office/drawing/2014/main" id="{FC9D4CCE-C9DA-2BFF-3711-7EB949E2A652}"/>
              </a:ext>
            </a:extLst>
          </p:cNvPr>
          <p:cNvCxnSpPr>
            <a:cxnSpLocks/>
          </p:cNvCxnSpPr>
          <p:nvPr/>
        </p:nvCxnSpPr>
        <p:spPr>
          <a:xfrm>
            <a:off x="5981700" y="1317517"/>
            <a:ext cx="633412" cy="135092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B05078F-F831-7E6E-7B74-2D95BA44A9CA}"/>
              </a:ext>
            </a:extLst>
          </p:cNvPr>
          <p:cNvSpPr txBox="1"/>
          <p:nvPr/>
        </p:nvSpPr>
        <p:spPr>
          <a:xfrm>
            <a:off x="5243172" y="1060723"/>
            <a:ext cx="2676525" cy="646331"/>
          </a:xfrm>
          <a:prstGeom prst="rect">
            <a:avLst/>
          </a:prstGeom>
          <a:noFill/>
        </p:spPr>
        <p:txBody>
          <a:bodyPr wrap="square">
            <a:spAutoFit/>
          </a:bodyPr>
          <a:lstStyle/>
          <a:p>
            <a:r>
              <a:rPr lang="en-US" dirty="0"/>
              <a:t>A block has 2x2 cells</a:t>
            </a:r>
          </a:p>
          <a:p>
            <a:r>
              <a:rPr lang="en-US" dirty="0"/>
              <a:t>Each cell has 8x8 pixels</a:t>
            </a:r>
          </a:p>
        </p:txBody>
      </p:sp>
      <p:sp>
        <p:nvSpPr>
          <p:cNvPr id="14" name="Right Brace 13">
            <a:extLst>
              <a:ext uri="{FF2B5EF4-FFF2-40B4-BE49-F238E27FC236}">
                <a16:creationId xmlns:a16="http://schemas.microsoft.com/office/drawing/2014/main" id="{563373CE-1DC0-D4A3-FCEB-3DB61CC51B19}"/>
              </a:ext>
            </a:extLst>
          </p:cNvPr>
          <p:cNvSpPr/>
          <p:nvPr/>
        </p:nvSpPr>
        <p:spPr>
          <a:xfrm rot="16200000">
            <a:off x="6640110" y="721976"/>
            <a:ext cx="278619" cy="28241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sp>
        <p:nvSpPr>
          <p:cNvPr id="16" name="Right Brace 15">
            <a:extLst>
              <a:ext uri="{FF2B5EF4-FFF2-40B4-BE49-F238E27FC236}">
                <a16:creationId xmlns:a16="http://schemas.microsoft.com/office/drawing/2014/main" id="{2BD729A5-4F1B-EF25-635E-4C14EE60C91B}"/>
              </a:ext>
            </a:extLst>
          </p:cNvPr>
          <p:cNvSpPr/>
          <p:nvPr/>
        </p:nvSpPr>
        <p:spPr>
          <a:xfrm>
            <a:off x="8294875" y="2324099"/>
            <a:ext cx="278619" cy="28241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sp>
        <p:nvSpPr>
          <p:cNvPr id="17" name="Rectangle 16">
            <a:extLst>
              <a:ext uri="{FF2B5EF4-FFF2-40B4-BE49-F238E27FC236}">
                <a16:creationId xmlns:a16="http://schemas.microsoft.com/office/drawing/2014/main" id="{F5967023-4574-7E7D-192E-776331A42042}"/>
              </a:ext>
            </a:extLst>
          </p:cNvPr>
          <p:cNvSpPr/>
          <p:nvPr/>
        </p:nvSpPr>
        <p:spPr>
          <a:xfrm>
            <a:off x="5444507" y="2668444"/>
            <a:ext cx="331438" cy="350045"/>
          </a:xfrm>
          <a:prstGeom prst="rect">
            <a:avLst/>
          </a:prstGeom>
          <a:noFill/>
          <a:ln w="539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cxnSp>
        <p:nvCxnSpPr>
          <p:cNvPr id="18" name="Straight Arrow Connector 17">
            <a:extLst>
              <a:ext uri="{FF2B5EF4-FFF2-40B4-BE49-F238E27FC236}">
                <a16:creationId xmlns:a16="http://schemas.microsoft.com/office/drawing/2014/main" id="{B3512486-9696-FAF8-E7BF-D073289D41AF}"/>
              </a:ext>
            </a:extLst>
          </p:cNvPr>
          <p:cNvCxnSpPr>
            <a:cxnSpLocks/>
          </p:cNvCxnSpPr>
          <p:nvPr/>
        </p:nvCxnSpPr>
        <p:spPr>
          <a:xfrm flipH="1" flipV="1">
            <a:off x="5652096" y="3058820"/>
            <a:ext cx="123849" cy="256789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29E4466-E8BA-7BFB-E756-DDE8D6213C54}"/>
              </a:ext>
            </a:extLst>
          </p:cNvPr>
          <p:cNvSpPr txBox="1"/>
          <p:nvPr/>
        </p:nvSpPr>
        <p:spPr>
          <a:xfrm>
            <a:off x="5715997" y="5442044"/>
            <a:ext cx="2857497" cy="369332"/>
          </a:xfrm>
          <a:prstGeom prst="rect">
            <a:avLst/>
          </a:prstGeom>
          <a:noFill/>
        </p:spPr>
        <p:txBody>
          <a:bodyPr wrap="square">
            <a:spAutoFit/>
          </a:bodyPr>
          <a:lstStyle/>
          <a:p>
            <a:r>
              <a:rPr lang="en-US" dirty="0"/>
              <a:t>A cell has 8x8 pixels</a:t>
            </a:r>
          </a:p>
        </p:txBody>
      </p:sp>
      <p:sp>
        <p:nvSpPr>
          <p:cNvPr id="27" name="TextBox 26">
            <a:extLst>
              <a:ext uri="{FF2B5EF4-FFF2-40B4-BE49-F238E27FC236}">
                <a16:creationId xmlns:a16="http://schemas.microsoft.com/office/drawing/2014/main" id="{B4CE4425-864F-6A84-1AEB-3F78E5933586}"/>
              </a:ext>
            </a:extLst>
          </p:cNvPr>
          <p:cNvSpPr txBox="1"/>
          <p:nvPr/>
        </p:nvSpPr>
        <p:spPr>
          <a:xfrm>
            <a:off x="5471719" y="5638800"/>
            <a:ext cx="3657600" cy="461665"/>
          </a:xfrm>
          <a:prstGeom prst="rect">
            <a:avLst/>
          </a:prstGeom>
          <a:noFill/>
        </p:spPr>
        <p:txBody>
          <a:bodyPr wrap="square" rtlCol="0">
            <a:spAutoFit/>
          </a:bodyPr>
          <a:lstStyle/>
          <a:p>
            <a:r>
              <a:rPr lang="en-HK" sz="1200" dirty="0">
                <a:hlinkClick r:id="rId4"/>
              </a:rPr>
              <a:t>https://medium.com/@dnemutlu/hog-feature-descriptor-263313c3b40d</a:t>
            </a:r>
            <a:r>
              <a:rPr lang="en-HK" sz="1200" dirty="0"/>
              <a:t> </a:t>
            </a:r>
          </a:p>
        </p:txBody>
      </p:sp>
    </p:spTree>
    <p:extLst>
      <p:ext uri="{BB962C8B-B14F-4D97-AF65-F5344CB8AC3E}">
        <p14:creationId xmlns:p14="http://schemas.microsoft.com/office/powerpoint/2010/main" val="2134045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263E0-02F8-E428-C3AA-306062AA5C24}"/>
              </a:ext>
            </a:extLst>
          </p:cNvPr>
          <p:cNvSpPr>
            <a:spLocks noGrp="1"/>
          </p:cNvSpPr>
          <p:nvPr>
            <p:ph type="title"/>
          </p:nvPr>
        </p:nvSpPr>
        <p:spPr>
          <a:xfrm>
            <a:off x="493923" y="0"/>
            <a:ext cx="8229600" cy="1143000"/>
          </a:xfrm>
        </p:spPr>
        <p:txBody>
          <a:bodyPr/>
          <a:lstStyle/>
          <a:p>
            <a:r>
              <a:rPr lang="en-US" sz="3200" dirty="0"/>
              <a:t>HOG histogram calculation for each cell</a:t>
            </a:r>
            <a:br>
              <a:rPr lang="en-US" sz="3200" dirty="0"/>
            </a:br>
            <a:endParaRPr lang="en-HK" sz="3200" dirty="0"/>
          </a:p>
        </p:txBody>
      </p:sp>
      <p:sp>
        <p:nvSpPr>
          <p:cNvPr id="3" name="Content Placeholder 2">
            <a:extLst>
              <a:ext uri="{FF2B5EF4-FFF2-40B4-BE49-F238E27FC236}">
                <a16:creationId xmlns:a16="http://schemas.microsoft.com/office/drawing/2014/main" id="{359C6589-360C-0EA6-6224-546DFFD0E748}"/>
              </a:ext>
            </a:extLst>
          </p:cNvPr>
          <p:cNvSpPr>
            <a:spLocks noGrp="1"/>
          </p:cNvSpPr>
          <p:nvPr>
            <p:ph idx="1"/>
          </p:nvPr>
        </p:nvSpPr>
        <p:spPr>
          <a:xfrm>
            <a:off x="304800" y="1676400"/>
            <a:ext cx="4343400" cy="5029200"/>
          </a:xfrm>
        </p:spPr>
        <p:txBody>
          <a:bodyPr/>
          <a:lstStyle/>
          <a:p>
            <a:r>
              <a:rPr lang="en-US" sz="2000" dirty="0"/>
              <a:t>Gap=gap between 2 bins =20</a:t>
            </a:r>
          </a:p>
          <a:p>
            <a:r>
              <a:rPr lang="en-US" sz="2000" dirty="0"/>
              <a:t>Gradient angle=a; </a:t>
            </a:r>
          </a:p>
          <a:p>
            <a:r>
              <a:rPr lang="en-US" sz="2000" dirty="0"/>
              <a:t>Gradient  magnitude=m</a:t>
            </a:r>
          </a:p>
          <a:p>
            <a:r>
              <a:rPr lang="en-US" sz="2000" dirty="0"/>
              <a:t>If  ‘a’ is between centers C(j) ,C(j+1), It will contribute to Bin(j) and Bin(j+1) </a:t>
            </a:r>
          </a:p>
          <a:p>
            <a:r>
              <a:rPr lang="en-US" sz="2000" dirty="0"/>
              <a:t>E.g. a=165 is in between C(j)=160 (of bin(8)), C(j+1)=180 (next bin is bin(0) ), m=85, gap=20. </a:t>
            </a:r>
          </a:p>
          <a:p>
            <a:r>
              <a:rPr lang="en-US" sz="2000" dirty="0">
                <a:solidFill>
                  <a:srgbClr val="FF0000"/>
                </a:solidFill>
              </a:rPr>
              <a:t>Note: the next bin to bin(8) is bin(0)</a:t>
            </a:r>
          </a:p>
          <a:p>
            <a:r>
              <a:rPr lang="en-US" sz="2000" dirty="0"/>
              <a:t>Contribution to bin(j) : V(j).</a:t>
            </a:r>
          </a:p>
          <a:p>
            <a:r>
              <a:rPr lang="en-US" sz="2000" dirty="0"/>
              <a:t>V(j=8) =m*(C(j+1)-a)/gap =85*(180-165)/20=63.5</a:t>
            </a:r>
          </a:p>
          <a:p>
            <a:r>
              <a:rPr lang="en-US" sz="2000" dirty="0"/>
              <a:t>V(j=0) =m-V(j=8)=85-63.5=21.5</a:t>
            </a:r>
          </a:p>
          <a:p>
            <a:endParaRPr lang="en-US" sz="2000" dirty="0"/>
          </a:p>
          <a:p>
            <a:endParaRPr lang="en-US" sz="2000" dirty="0"/>
          </a:p>
          <a:p>
            <a:endParaRPr lang="en-US" dirty="0"/>
          </a:p>
          <a:p>
            <a:pPr lvl="1"/>
            <a:endParaRPr lang="en-US" dirty="0"/>
          </a:p>
          <a:p>
            <a:endParaRPr lang="en-HK" dirty="0"/>
          </a:p>
        </p:txBody>
      </p:sp>
      <p:sp>
        <p:nvSpPr>
          <p:cNvPr id="4" name="Footer Placeholder 3">
            <a:extLst>
              <a:ext uri="{FF2B5EF4-FFF2-40B4-BE49-F238E27FC236}">
                <a16:creationId xmlns:a16="http://schemas.microsoft.com/office/drawing/2014/main" id="{0EE3FB80-952C-3095-5555-6972ECB21B36}"/>
              </a:ext>
            </a:extLst>
          </p:cNvPr>
          <p:cNvSpPr>
            <a:spLocks noGrp="1"/>
          </p:cNvSpPr>
          <p:nvPr>
            <p:ph type="ftr" sz="quarter" idx="11"/>
          </p:nvPr>
        </p:nvSpPr>
        <p:spPr/>
        <p:txBody>
          <a:bodyPr/>
          <a:lstStyle/>
          <a:p>
            <a:pPr>
              <a:defRPr/>
            </a:pPr>
            <a:r>
              <a:rPr lang="it-IT" altLang="en-US"/>
              <a:t>Img. Pro. &amp; Comp. Vis. v250127c</a:t>
            </a:r>
            <a:endParaRPr lang="en-US" altLang="en-US"/>
          </a:p>
        </p:txBody>
      </p:sp>
      <p:sp>
        <p:nvSpPr>
          <p:cNvPr id="5" name="Slide Number Placeholder 4">
            <a:extLst>
              <a:ext uri="{FF2B5EF4-FFF2-40B4-BE49-F238E27FC236}">
                <a16:creationId xmlns:a16="http://schemas.microsoft.com/office/drawing/2014/main" id="{454CBF39-2D49-E362-D969-69E6E17C7ABB}"/>
              </a:ext>
            </a:extLst>
          </p:cNvPr>
          <p:cNvSpPr>
            <a:spLocks noGrp="1"/>
          </p:cNvSpPr>
          <p:nvPr>
            <p:ph type="sldNum" sz="quarter" idx="12"/>
          </p:nvPr>
        </p:nvSpPr>
        <p:spPr/>
        <p:txBody>
          <a:bodyPr/>
          <a:lstStyle/>
          <a:p>
            <a:pPr>
              <a:defRPr/>
            </a:pPr>
            <a:fld id="{8D58B23D-69F5-4E04-9CC7-BA9FF3BCE25A}" type="slidenum">
              <a:rPr lang="en-US" altLang="en-US" smtClean="0"/>
              <a:pPr>
                <a:defRPr/>
              </a:pPr>
              <a:t>122</a:t>
            </a:fld>
            <a:endParaRPr lang="en-US" altLang="en-US"/>
          </a:p>
        </p:txBody>
      </p:sp>
      <p:sp>
        <p:nvSpPr>
          <p:cNvPr id="14" name="TextBox 13">
            <a:extLst>
              <a:ext uri="{FF2B5EF4-FFF2-40B4-BE49-F238E27FC236}">
                <a16:creationId xmlns:a16="http://schemas.microsoft.com/office/drawing/2014/main" id="{F7A547D3-C476-E73E-E64F-642F55A47963}"/>
              </a:ext>
            </a:extLst>
          </p:cNvPr>
          <p:cNvSpPr txBox="1"/>
          <p:nvPr/>
        </p:nvSpPr>
        <p:spPr>
          <a:xfrm>
            <a:off x="346567" y="599908"/>
            <a:ext cx="990603" cy="369332"/>
          </a:xfrm>
          <a:prstGeom prst="rect">
            <a:avLst/>
          </a:prstGeom>
          <a:noFill/>
        </p:spPr>
        <p:txBody>
          <a:bodyPr wrap="square">
            <a:spAutoFit/>
          </a:bodyPr>
          <a:lstStyle/>
          <a:p>
            <a:r>
              <a:rPr lang="en-US" dirty="0"/>
              <a:t>Bin(j)=</a:t>
            </a:r>
            <a:endParaRPr lang="en-HK" dirty="0"/>
          </a:p>
        </p:txBody>
      </p:sp>
      <p:sp>
        <p:nvSpPr>
          <p:cNvPr id="15" name="TextBox 14">
            <a:extLst>
              <a:ext uri="{FF2B5EF4-FFF2-40B4-BE49-F238E27FC236}">
                <a16:creationId xmlns:a16="http://schemas.microsoft.com/office/drawing/2014/main" id="{681CA886-C2D8-FA0E-2D92-3F8BD1C65D24}"/>
              </a:ext>
            </a:extLst>
          </p:cNvPr>
          <p:cNvSpPr txBox="1"/>
          <p:nvPr/>
        </p:nvSpPr>
        <p:spPr>
          <a:xfrm>
            <a:off x="346567" y="953038"/>
            <a:ext cx="1454230" cy="369332"/>
          </a:xfrm>
          <a:prstGeom prst="rect">
            <a:avLst/>
          </a:prstGeom>
          <a:noFill/>
        </p:spPr>
        <p:txBody>
          <a:bodyPr wrap="square">
            <a:spAutoFit/>
          </a:bodyPr>
          <a:lstStyle/>
          <a:p>
            <a:r>
              <a:rPr lang="en-US" dirty="0"/>
              <a:t>Center C(j)=</a:t>
            </a:r>
          </a:p>
        </p:txBody>
      </p:sp>
      <p:graphicFrame>
        <p:nvGraphicFramePr>
          <p:cNvPr id="19" name="Table 18">
            <a:extLst>
              <a:ext uri="{FF2B5EF4-FFF2-40B4-BE49-F238E27FC236}">
                <a16:creationId xmlns:a16="http://schemas.microsoft.com/office/drawing/2014/main" id="{56541413-68BD-61D8-D00F-3729E039DD7D}"/>
              </a:ext>
            </a:extLst>
          </p:cNvPr>
          <p:cNvGraphicFramePr>
            <a:graphicFrameLocks noGrp="1"/>
          </p:cNvGraphicFramePr>
          <p:nvPr/>
        </p:nvGraphicFramePr>
        <p:xfrm>
          <a:off x="1630038" y="1031105"/>
          <a:ext cx="6095997" cy="370840"/>
        </p:xfrm>
        <a:graphic>
          <a:graphicData uri="http://schemas.openxmlformats.org/drawingml/2006/table">
            <a:tbl>
              <a:tblPr firstRow="1" bandRow="1">
                <a:tableStyleId>{2D5ABB26-0587-4C30-8999-92F81FD0307C}</a:tableStyleId>
              </a:tblPr>
              <a:tblGrid>
                <a:gridCol w="677333">
                  <a:extLst>
                    <a:ext uri="{9D8B030D-6E8A-4147-A177-3AD203B41FA5}">
                      <a16:colId xmlns:a16="http://schemas.microsoft.com/office/drawing/2014/main" val="2558809212"/>
                    </a:ext>
                  </a:extLst>
                </a:gridCol>
                <a:gridCol w="677333">
                  <a:extLst>
                    <a:ext uri="{9D8B030D-6E8A-4147-A177-3AD203B41FA5}">
                      <a16:colId xmlns:a16="http://schemas.microsoft.com/office/drawing/2014/main" val="3567327675"/>
                    </a:ext>
                  </a:extLst>
                </a:gridCol>
                <a:gridCol w="677333">
                  <a:extLst>
                    <a:ext uri="{9D8B030D-6E8A-4147-A177-3AD203B41FA5}">
                      <a16:colId xmlns:a16="http://schemas.microsoft.com/office/drawing/2014/main" val="4272916459"/>
                    </a:ext>
                  </a:extLst>
                </a:gridCol>
                <a:gridCol w="677333">
                  <a:extLst>
                    <a:ext uri="{9D8B030D-6E8A-4147-A177-3AD203B41FA5}">
                      <a16:colId xmlns:a16="http://schemas.microsoft.com/office/drawing/2014/main" val="1155752507"/>
                    </a:ext>
                  </a:extLst>
                </a:gridCol>
                <a:gridCol w="677333">
                  <a:extLst>
                    <a:ext uri="{9D8B030D-6E8A-4147-A177-3AD203B41FA5}">
                      <a16:colId xmlns:a16="http://schemas.microsoft.com/office/drawing/2014/main" val="3626269290"/>
                    </a:ext>
                  </a:extLst>
                </a:gridCol>
                <a:gridCol w="677333">
                  <a:extLst>
                    <a:ext uri="{9D8B030D-6E8A-4147-A177-3AD203B41FA5}">
                      <a16:colId xmlns:a16="http://schemas.microsoft.com/office/drawing/2014/main" val="1353686850"/>
                    </a:ext>
                  </a:extLst>
                </a:gridCol>
                <a:gridCol w="677333">
                  <a:extLst>
                    <a:ext uri="{9D8B030D-6E8A-4147-A177-3AD203B41FA5}">
                      <a16:colId xmlns:a16="http://schemas.microsoft.com/office/drawing/2014/main" val="554972674"/>
                    </a:ext>
                  </a:extLst>
                </a:gridCol>
                <a:gridCol w="677333">
                  <a:extLst>
                    <a:ext uri="{9D8B030D-6E8A-4147-A177-3AD203B41FA5}">
                      <a16:colId xmlns:a16="http://schemas.microsoft.com/office/drawing/2014/main" val="1015457037"/>
                    </a:ext>
                  </a:extLst>
                </a:gridCol>
                <a:gridCol w="677333">
                  <a:extLst>
                    <a:ext uri="{9D8B030D-6E8A-4147-A177-3AD203B41FA5}">
                      <a16:colId xmlns:a16="http://schemas.microsoft.com/office/drawing/2014/main" val="580464718"/>
                    </a:ext>
                  </a:extLst>
                </a:gridCol>
              </a:tblGrid>
              <a:tr h="370840">
                <a:tc>
                  <a:txBody>
                    <a:bodyPr/>
                    <a:lstStyle/>
                    <a:p>
                      <a:r>
                        <a:rPr lang="en-US" dirty="0"/>
                        <a:t>0 </a:t>
                      </a:r>
                      <a:endParaRPr lang="en-HK" dirty="0"/>
                    </a:p>
                  </a:txBody>
                  <a:tcPr/>
                </a:tc>
                <a:tc>
                  <a:txBody>
                    <a:bodyPr/>
                    <a:lstStyle/>
                    <a:p>
                      <a:r>
                        <a:rPr lang="en-US" dirty="0"/>
                        <a:t>10</a:t>
                      </a:r>
                      <a:endParaRPr lang="en-HK" dirty="0"/>
                    </a:p>
                  </a:txBody>
                  <a:tcPr/>
                </a:tc>
                <a:tc>
                  <a:txBody>
                    <a:bodyPr/>
                    <a:lstStyle/>
                    <a:p>
                      <a:r>
                        <a:rPr lang="en-US" dirty="0"/>
                        <a:t>20</a:t>
                      </a:r>
                      <a:endParaRPr lang="en-HK" dirty="0"/>
                    </a:p>
                  </a:txBody>
                  <a:tcPr/>
                </a:tc>
                <a:tc>
                  <a:txBody>
                    <a:bodyPr/>
                    <a:lstStyle/>
                    <a:p>
                      <a:r>
                        <a:rPr lang="en-US" dirty="0"/>
                        <a:t>40</a:t>
                      </a:r>
                      <a:endParaRPr lang="en-HK" dirty="0"/>
                    </a:p>
                  </a:txBody>
                  <a:tcPr/>
                </a:tc>
                <a:tc>
                  <a:txBody>
                    <a:bodyPr/>
                    <a:lstStyle/>
                    <a:p>
                      <a:r>
                        <a:rPr lang="en-US" dirty="0"/>
                        <a:t>60</a:t>
                      </a:r>
                      <a:endParaRPr lang="en-HK" dirty="0"/>
                    </a:p>
                  </a:txBody>
                  <a:tcPr/>
                </a:tc>
                <a:tc>
                  <a:txBody>
                    <a:bodyPr/>
                    <a:lstStyle/>
                    <a:p>
                      <a:r>
                        <a:rPr lang="en-US" dirty="0"/>
                        <a:t>80</a:t>
                      </a:r>
                      <a:endParaRPr lang="en-HK" dirty="0"/>
                    </a:p>
                  </a:txBody>
                  <a:tcPr/>
                </a:tc>
                <a:tc>
                  <a:txBody>
                    <a:bodyPr/>
                    <a:lstStyle/>
                    <a:p>
                      <a:r>
                        <a:rPr lang="en-US" dirty="0"/>
                        <a:t>100</a:t>
                      </a:r>
                      <a:endParaRPr lang="en-HK" dirty="0"/>
                    </a:p>
                  </a:txBody>
                  <a:tcPr/>
                </a:tc>
                <a:tc>
                  <a:txBody>
                    <a:bodyPr/>
                    <a:lstStyle/>
                    <a:p>
                      <a:r>
                        <a:rPr lang="en-US" dirty="0"/>
                        <a:t>140</a:t>
                      </a:r>
                      <a:endParaRPr lang="en-HK" dirty="0"/>
                    </a:p>
                  </a:txBody>
                  <a:tcPr/>
                </a:tc>
                <a:tc>
                  <a:txBody>
                    <a:bodyPr/>
                    <a:lstStyle/>
                    <a:p>
                      <a:r>
                        <a:rPr lang="en-US" dirty="0"/>
                        <a:t>160</a:t>
                      </a:r>
                    </a:p>
                  </a:txBody>
                  <a:tcPr/>
                </a:tc>
                <a:extLst>
                  <a:ext uri="{0D108BD9-81ED-4DB2-BD59-A6C34878D82A}">
                    <a16:rowId xmlns:a16="http://schemas.microsoft.com/office/drawing/2014/main" val="2213520905"/>
                  </a:ext>
                </a:extLst>
              </a:tr>
            </a:tbl>
          </a:graphicData>
        </a:graphic>
      </p:graphicFrame>
      <p:graphicFrame>
        <p:nvGraphicFramePr>
          <p:cNvPr id="20" name="Table 19">
            <a:extLst>
              <a:ext uri="{FF2B5EF4-FFF2-40B4-BE49-F238E27FC236}">
                <a16:creationId xmlns:a16="http://schemas.microsoft.com/office/drawing/2014/main" id="{17C610D2-2C93-72F6-B0A3-961935F20396}"/>
              </a:ext>
            </a:extLst>
          </p:cNvPr>
          <p:cNvGraphicFramePr>
            <a:graphicFrameLocks noGrp="1"/>
          </p:cNvGraphicFramePr>
          <p:nvPr/>
        </p:nvGraphicFramePr>
        <p:xfrm>
          <a:off x="1489570" y="590196"/>
          <a:ext cx="6095997" cy="370840"/>
        </p:xfrm>
        <a:graphic>
          <a:graphicData uri="http://schemas.openxmlformats.org/drawingml/2006/table">
            <a:tbl>
              <a:tblPr firstRow="1" bandRow="1">
                <a:tableStyleId>{5940675A-B579-460E-94D1-54222C63F5DA}</a:tableStyleId>
              </a:tblPr>
              <a:tblGrid>
                <a:gridCol w="677333">
                  <a:extLst>
                    <a:ext uri="{9D8B030D-6E8A-4147-A177-3AD203B41FA5}">
                      <a16:colId xmlns:a16="http://schemas.microsoft.com/office/drawing/2014/main" val="3016199461"/>
                    </a:ext>
                  </a:extLst>
                </a:gridCol>
                <a:gridCol w="677333">
                  <a:extLst>
                    <a:ext uri="{9D8B030D-6E8A-4147-A177-3AD203B41FA5}">
                      <a16:colId xmlns:a16="http://schemas.microsoft.com/office/drawing/2014/main" val="1146281588"/>
                    </a:ext>
                  </a:extLst>
                </a:gridCol>
                <a:gridCol w="677333">
                  <a:extLst>
                    <a:ext uri="{9D8B030D-6E8A-4147-A177-3AD203B41FA5}">
                      <a16:colId xmlns:a16="http://schemas.microsoft.com/office/drawing/2014/main" val="3170001035"/>
                    </a:ext>
                  </a:extLst>
                </a:gridCol>
                <a:gridCol w="677333">
                  <a:extLst>
                    <a:ext uri="{9D8B030D-6E8A-4147-A177-3AD203B41FA5}">
                      <a16:colId xmlns:a16="http://schemas.microsoft.com/office/drawing/2014/main" val="3126091543"/>
                    </a:ext>
                  </a:extLst>
                </a:gridCol>
                <a:gridCol w="677333">
                  <a:extLst>
                    <a:ext uri="{9D8B030D-6E8A-4147-A177-3AD203B41FA5}">
                      <a16:colId xmlns:a16="http://schemas.microsoft.com/office/drawing/2014/main" val="3525327396"/>
                    </a:ext>
                  </a:extLst>
                </a:gridCol>
                <a:gridCol w="677333">
                  <a:extLst>
                    <a:ext uri="{9D8B030D-6E8A-4147-A177-3AD203B41FA5}">
                      <a16:colId xmlns:a16="http://schemas.microsoft.com/office/drawing/2014/main" val="1204475629"/>
                    </a:ext>
                  </a:extLst>
                </a:gridCol>
                <a:gridCol w="677333">
                  <a:extLst>
                    <a:ext uri="{9D8B030D-6E8A-4147-A177-3AD203B41FA5}">
                      <a16:colId xmlns:a16="http://schemas.microsoft.com/office/drawing/2014/main" val="1040814821"/>
                    </a:ext>
                  </a:extLst>
                </a:gridCol>
                <a:gridCol w="677333">
                  <a:extLst>
                    <a:ext uri="{9D8B030D-6E8A-4147-A177-3AD203B41FA5}">
                      <a16:colId xmlns:a16="http://schemas.microsoft.com/office/drawing/2014/main" val="1414281625"/>
                    </a:ext>
                  </a:extLst>
                </a:gridCol>
                <a:gridCol w="677333">
                  <a:extLst>
                    <a:ext uri="{9D8B030D-6E8A-4147-A177-3AD203B41FA5}">
                      <a16:colId xmlns:a16="http://schemas.microsoft.com/office/drawing/2014/main" val="1208342837"/>
                    </a:ext>
                  </a:extLst>
                </a:gridCol>
              </a:tblGrid>
              <a:tr h="370840">
                <a:tc>
                  <a:txBody>
                    <a:bodyPr/>
                    <a:lstStyle/>
                    <a:p>
                      <a:pPr algn="ctr"/>
                      <a:r>
                        <a:rPr lang="en-US" dirty="0"/>
                        <a:t>0</a:t>
                      </a:r>
                      <a:endParaRPr lang="en-HK" dirty="0"/>
                    </a:p>
                  </a:txBody>
                  <a:tcPr/>
                </a:tc>
                <a:tc>
                  <a:txBody>
                    <a:bodyPr/>
                    <a:lstStyle/>
                    <a:p>
                      <a:pPr algn="ctr"/>
                      <a:r>
                        <a:rPr lang="en-US" dirty="0"/>
                        <a:t>1</a:t>
                      </a:r>
                      <a:endParaRPr lang="en-HK" dirty="0"/>
                    </a:p>
                  </a:txBody>
                  <a:tcPr/>
                </a:tc>
                <a:tc>
                  <a:txBody>
                    <a:bodyPr/>
                    <a:lstStyle/>
                    <a:p>
                      <a:pPr algn="ctr"/>
                      <a:r>
                        <a:rPr lang="en-US" dirty="0"/>
                        <a:t>2</a:t>
                      </a:r>
                      <a:endParaRPr lang="en-HK" dirty="0"/>
                    </a:p>
                  </a:txBody>
                  <a:tcPr/>
                </a:tc>
                <a:tc>
                  <a:txBody>
                    <a:bodyPr/>
                    <a:lstStyle/>
                    <a:p>
                      <a:pPr algn="ctr"/>
                      <a:r>
                        <a:rPr lang="en-US" dirty="0"/>
                        <a:t>3</a:t>
                      </a:r>
                      <a:endParaRPr lang="en-HK" dirty="0"/>
                    </a:p>
                  </a:txBody>
                  <a:tcPr/>
                </a:tc>
                <a:tc>
                  <a:txBody>
                    <a:bodyPr/>
                    <a:lstStyle/>
                    <a:p>
                      <a:pPr algn="ctr"/>
                      <a:r>
                        <a:rPr lang="en-US" dirty="0"/>
                        <a:t>4</a:t>
                      </a:r>
                      <a:endParaRPr lang="en-HK" dirty="0"/>
                    </a:p>
                  </a:txBody>
                  <a:tcPr/>
                </a:tc>
                <a:tc>
                  <a:txBody>
                    <a:bodyPr/>
                    <a:lstStyle/>
                    <a:p>
                      <a:pPr algn="ctr"/>
                      <a:r>
                        <a:rPr lang="en-US" dirty="0"/>
                        <a:t>5</a:t>
                      </a:r>
                      <a:endParaRPr lang="en-HK" dirty="0"/>
                    </a:p>
                  </a:txBody>
                  <a:tcPr/>
                </a:tc>
                <a:tc>
                  <a:txBody>
                    <a:bodyPr/>
                    <a:lstStyle/>
                    <a:p>
                      <a:pPr algn="ctr"/>
                      <a:r>
                        <a:rPr lang="en-US" dirty="0"/>
                        <a:t>6</a:t>
                      </a:r>
                      <a:endParaRPr lang="en-HK" dirty="0"/>
                    </a:p>
                  </a:txBody>
                  <a:tcPr/>
                </a:tc>
                <a:tc>
                  <a:txBody>
                    <a:bodyPr/>
                    <a:lstStyle/>
                    <a:p>
                      <a:pPr algn="ctr"/>
                      <a:r>
                        <a:rPr lang="en-US" dirty="0"/>
                        <a:t>7</a:t>
                      </a:r>
                      <a:endParaRPr lang="en-HK" dirty="0"/>
                    </a:p>
                  </a:txBody>
                  <a:tcPr/>
                </a:tc>
                <a:tc>
                  <a:txBody>
                    <a:bodyPr/>
                    <a:lstStyle/>
                    <a:p>
                      <a:pPr algn="ctr"/>
                      <a:r>
                        <a:rPr lang="en-US" dirty="0"/>
                        <a:t>8</a:t>
                      </a:r>
                      <a:endParaRPr lang="en-HK" dirty="0"/>
                    </a:p>
                  </a:txBody>
                  <a:tcPr/>
                </a:tc>
                <a:extLst>
                  <a:ext uri="{0D108BD9-81ED-4DB2-BD59-A6C34878D82A}">
                    <a16:rowId xmlns:a16="http://schemas.microsoft.com/office/drawing/2014/main" val="3028352187"/>
                  </a:ext>
                </a:extLst>
              </a:tr>
            </a:tbl>
          </a:graphicData>
        </a:graphic>
      </p:graphicFrame>
      <p:cxnSp>
        <p:nvCxnSpPr>
          <p:cNvPr id="23" name="Straight Arrow Connector 22">
            <a:extLst>
              <a:ext uri="{FF2B5EF4-FFF2-40B4-BE49-F238E27FC236}">
                <a16:creationId xmlns:a16="http://schemas.microsoft.com/office/drawing/2014/main" id="{5D4C698E-F71A-7895-9124-B80114CE056B}"/>
              </a:ext>
            </a:extLst>
          </p:cNvPr>
          <p:cNvCxnSpPr>
            <a:cxnSpLocks/>
          </p:cNvCxnSpPr>
          <p:nvPr/>
        </p:nvCxnSpPr>
        <p:spPr>
          <a:xfrm flipV="1">
            <a:off x="7391400" y="838200"/>
            <a:ext cx="0" cy="68580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EC9C358-278B-E886-D6BA-AB0D65382DCA}"/>
              </a:ext>
            </a:extLst>
          </p:cNvPr>
          <p:cNvSpPr txBox="1"/>
          <p:nvPr/>
        </p:nvSpPr>
        <p:spPr>
          <a:xfrm>
            <a:off x="7086600" y="1524000"/>
            <a:ext cx="569387" cy="369332"/>
          </a:xfrm>
          <a:prstGeom prst="rect">
            <a:avLst/>
          </a:prstGeom>
          <a:noFill/>
        </p:spPr>
        <p:txBody>
          <a:bodyPr wrap="none" rtlCol="0">
            <a:spAutoFit/>
          </a:bodyPr>
          <a:lstStyle/>
          <a:p>
            <a:r>
              <a:rPr lang="en-US" dirty="0">
                <a:solidFill>
                  <a:srgbClr val="FF0000"/>
                </a:solidFill>
              </a:rPr>
              <a:t>165</a:t>
            </a:r>
            <a:endParaRPr lang="en-HK" dirty="0">
              <a:solidFill>
                <a:srgbClr val="FF0000"/>
              </a:solidFill>
            </a:endParaRPr>
          </a:p>
        </p:txBody>
      </p:sp>
      <p:pic>
        <p:nvPicPr>
          <p:cNvPr id="1026" name="Picture 2" descr="Histogram computation in HOG - normalisation of angles to match the bins and angle value range.">
            <a:extLst>
              <a:ext uri="{FF2B5EF4-FFF2-40B4-BE49-F238E27FC236}">
                <a16:creationId xmlns:a16="http://schemas.microsoft.com/office/drawing/2014/main" id="{F27471DD-1D9D-7D3A-9567-A4E5978C9E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057400"/>
            <a:ext cx="4401262" cy="311517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494F1FF5-4FD0-3847-2C9D-188640C1CF7A}"/>
              </a:ext>
            </a:extLst>
          </p:cNvPr>
          <p:cNvSpPr txBox="1"/>
          <p:nvPr/>
        </p:nvSpPr>
        <p:spPr>
          <a:xfrm>
            <a:off x="4800600" y="3810000"/>
            <a:ext cx="1838965" cy="646331"/>
          </a:xfrm>
          <a:prstGeom prst="rect">
            <a:avLst/>
          </a:prstGeom>
          <a:noFill/>
        </p:spPr>
        <p:txBody>
          <a:bodyPr wrap="none" rtlCol="0">
            <a:spAutoFit/>
          </a:bodyPr>
          <a:lstStyle/>
          <a:p>
            <a:r>
              <a:rPr lang="en-US" dirty="0"/>
              <a:t>Each pixel ,</a:t>
            </a:r>
          </a:p>
          <a:p>
            <a:r>
              <a:rPr lang="en-US" dirty="0"/>
              <a:t>gradient angle a</a:t>
            </a:r>
            <a:endParaRPr lang="en-HK" dirty="0"/>
          </a:p>
        </p:txBody>
      </p:sp>
      <p:sp>
        <p:nvSpPr>
          <p:cNvPr id="27" name="TextBox 26">
            <a:extLst>
              <a:ext uri="{FF2B5EF4-FFF2-40B4-BE49-F238E27FC236}">
                <a16:creationId xmlns:a16="http://schemas.microsoft.com/office/drawing/2014/main" id="{47ACFCE5-F9CA-6907-07A0-9620BABEB1A9}"/>
              </a:ext>
            </a:extLst>
          </p:cNvPr>
          <p:cNvSpPr txBox="1"/>
          <p:nvPr/>
        </p:nvSpPr>
        <p:spPr>
          <a:xfrm>
            <a:off x="6781800" y="3886200"/>
            <a:ext cx="2339102" cy="646331"/>
          </a:xfrm>
          <a:prstGeom prst="rect">
            <a:avLst/>
          </a:prstGeom>
          <a:noFill/>
        </p:spPr>
        <p:txBody>
          <a:bodyPr wrap="none" rtlCol="0">
            <a:spAutoFit/>
          </a:bodyPr>
          <a:lstStyle/>
          <a:p>
            <a:r>
              <a:rPr lang="en-US" dirty="0"/>
              <a:t>Each pixel , gradient </a:t>
            </a:r>
          </a:p>
          <a:p>
            <a:r>
              <a:rPr lang="en-US" dirty="0"/>
              <a:t>magnitude m</a:t>
            </a:r>
            <a:endParaRPr lang="en-HK" dirty="0"/>
          </a:p>
        </p:txBody>
      </p:sp>
      <p:sp>
        <p:nvSpPr>
          <p:cNvPr id="28" name="TextBox 27">
            <a:extLst>
              <a:ext uri="{FF2B5EF4-FFF2-40B4-BE49-F238E27FC236}">
                <a16:creationId xmlns:a16="http://schemas.microsoft.com/office/drawing/2014/main" id="{4373BC18-6493-0E2F-1384-573B6F808290}"/>
              </a:ext>
            </a:extLst>
          </p:cNvPr>
          <p:cNvSpPr txBox="1"/>
          <p:nvPr/>
        </p:nvSpPr>
        <p:spPr>
          <a:xfrm>
            <a:off x="4648200" y="4343400"/>
            <a:ext cx="633507" cy="369332"/>
          </a:xfrm>
          <a:prstGeom prst="rect">
            <a:avLst/>
          </a:prstGeom>
          <a:noFill/>
        </p:spPr>
        <p:txBody>
          <a:bodyPr wrap="none" rtlCol="0">
            <a:spAutoFit/>
          </a:bodyPr>
          <a:lstStyle/>
          <a:p>
            <a:r>
              <a:rPr lang="en-US" dirty="0">
                <a:solidFill>
                  <a:srgbClr val="FF0000"/>
                </a:solidFill>
              </a:rPr>
              <a:t>21.5</a:t>
            </a:r>
            <a:endParaRPr lang="en-HK" dirty="0">
              <a:solidFill>
                <a:srgbClr val="FF0000"/>
              </a:solidFill>
            </a:endParaRPr>
          </a:p>
        </p:txBody>
      </p:sp>
      <p:sp>
        <p:nvSpPr>
          <p:cNvPr id="29" name="TextBox 28">
            <a:extLst>
              <a:ext uri="{FF2B5EF4-FFF2-40B4-BE49-F238E27FC236}">
                <a16:creationId xmlns:a16="http://schemas.microsoft.com/office/drawing/2014/main" id="{476DA33A-401F-E2F1-BAF5-8EDF63660EF0}"/>
              </a:ext>
            </a:extLst>
          </p:cNvPr>
          <p:cNvSpPr txBox="1"/>
          <p:nvPr/>
        </p:nvSpPr>
        <p:spPr>
          <a:xfrm>
            <a:off x="8229600" y="4419600"/>
            <a:ext cx="633507" cy="369332"/>
          </a:xfrm>
          <a:prstGeom prst="rect">
            <a:avLst/>
          </a:prstGeom>
          <a:noFill/>
        </p:spPr>
        <p:txBody>
          <a:bodyPr wrap="none" rtlCol="0">
            <a:spAutoFit/>
          </a:bodyPr>
          <a:lstStyle/>
          <a:p>
            <a:r>
              <a:rPr lang="en-US" dirty="0">
                <a:solidFill>
                  <a:srgbClr val="FF0000"/>
                </a:solidFill>
              </a:rPr>
              <a:t>63.5</a:t>
            </a:r>
            <a:endParaRPr lang="en-HK" dirty="0">
              <a:solidFill>
                <a:srgbClr val="FF0000"/>
              </a:solidFill>
            </a:endParaRPr>
          </a:p>
        </p:txBody>
      </p:sp>
      <p:sp>
        <p:nvSpPr>
          <p:cNvPr id="30" name="TextBox 29">
            <a:extLst>
              <a:ext uri="{FF2B5EF4-FFF2-40B4-BE49-F238E27FC236}">
                <a16:creationId xmlns:a16="http://schemas.microsoft.com/office/drawing/2014/main" id="{CF1F0833-76C5-397B-123C-30CDCD496445}"/>
              </a:ext>
            </a:extLst>
          </p:cNvPr>
          <p:cNvSpPr txBox="1"/>
          <p:nvPr/>
        </p:nvSpPr>
        <p:spPr>
          <a:xfrm>
            <a:off x="7947104" y="996079"/>
            <a:ext cx="1018227" cy="646331"/>
          </a:xfrm>
          <a:prstGeom prst="rect">
            <a:avLst/>
          </a:prstGeom>
          <a:noFill/>
        </p:spPr>
        <p:txBody>
          <a:bodyPr wrap="none" rtlCol="0">
            <a:spAutoFit/>
          </a:bodyPr>
          <a:lstStyle/>
          <a:p>
            <a:r>
              <a:rPr lang="en-US" dirty="0"/>
              <a:t>In</a:t>
            </a:r>
          </a:p>
          <a:p>
            <a:r>
              <a:rPr lang="en-US" dirty="0"/>
              <a:t>degrees</a:t>
            </a:r>
            <a:endParaRPr lang="en-HK" dirty="0"/>
          </a:p>
        </p:txBody>
      </p:sp>
      <p:sp>
        <p:nvSpPr>
          <p:cNvPr id="1024" name="TextBox 1023">
            <a:extLst>
              <a:ext uri="{FF2B5EF4-FFF2-40B4-BE49-F238E27FC236}">
                <a16:creationId xmlns:a16="http://schemas.microsoft.com/office/drawing/2014/main" id="{CB5A1706-80D6-28E6-5AFE-61D00A6F52BC}"/>
              </a:ext>
            </a:extLst>
          </p:cNvPr>
          <p:cNvSpPr txBox="1"/>
          <p:nvPr/>
        </p:nvSpPr>
        <p:spPr>
          <a:xfrm>
            <a:off x="4800600" y="5257800"/>
            <a:ext cx="4038285" cy="923330"/>
          </a:xfrm>
          <a:prstGeom prst="rect">
            <a:avLst/>
          </a:prstGeom>
          <a:noFill/>
          <a:ln>
            <a:solidFill>
              <a:schemeClr val="accent1">
                <a:shade val="95000"/>
                <a:satMod val="105000"/>
              </a:schemeClr>
            </a:solidFill>
          </a:ln>
        </p:spPr>
        <p:txBody>
          <a:bodyPr wrap="none" rtlCol="0">
            <a:spAutoFit/>
          </a:bodyPr>
          <a:lstStyle/>
          <a:p>
            <a:r>
              <a:rPr lang="en-US" dirty="0"/>
              <a:t>Formulas:</a:t>
            </a:r>
            <a:r>
              <a:rPr lang="en-US" sz="1800" dirty="0"/>
              <a:t> V(j) = Contribution to bin(j) </a:t>
            </a:r>
            <a:endParaRPr lang="en-US" dirty="0"/>
          </a:p>
          <a:p>
            <a:r>
              <a:rPr lang="en-US" sz="1800" dirty="0"/>
              <a:t>V(j)= m*(C(j+1)-a)/gap </a:t>
            </a:r>
          </a:p>
          <a:p>
            <a:r>
              <a:rPr lang="en-US" sz="1800" dirty="0"/>
              <a:t>V(j+1)= m-V(j)</a:t>
            </a:r>
          </a:p>
        </p:txBody>
      </p:sp>
      <p:sp>
        <p:nvSpPr>
          <p:cNvPr id="6" name="TextBox 5">
            <a:extLst>
              <a:ext uri="{FF2B5EF4-FFF2-40B4-BE49-F238E27FC236}">
                <a16:creationId xmlns:a16="http://schemas.microsoft.com/office/drawing/2014/main" id="{F1FC539F-9303-F4B9-F166-D5AE09A6BC98}"/>
              </a:ext>
            </a:extLst>
          </p:cNvPr>
          <p:cNvSpPr txBox="1"/>
          <p:nvPr/>
        </p:nvSpPr>
        <p:spPr>
          <a:xfrm>
            <a:off x="4419600" y="1676400"/>
            <a:ext cx="1620957" cy="369332"/>
          </a:xfrm>
          <a:prstGeom prst="rect">
            <a:avLst/>
          </a:prstGeom>
          <a:noFill/>
        </p:spPr>
        <p:txBody>
          <a:bodyPr wrap="none" rtlCol="0">
            <a:spAutoFit/>
          </a:bodyPr>
          <a:lstStyle/>
          <a:p>
            <a:r>
              <a:rPr lang="en-HK" dirty="0"/>
              <a:t>8x8 pixels cell</a:t>
            </a:r>
          </a:p>
        </p:txBody>
      </p:sp>
      <p:sp>
        <p:nvSpPr>
          <p:cNvPr id="7" name="TextBox 6">
            <a:extLst>
              <a:ext uri="{FF2B5EF4-FFF2-40B4-BE49-F238E27FC236}">
                <a16:creationId xmlns:a16="http://schemas.microsoft.com/office/drawing/2014/main" id="{B3E3514F-20CF-DF97-C00D-C1A3FB657433}"/>
              </a:ext>
            </a:extLst>
          </p:cNvPr>
          <p:cNvSpPr txBox="1"/>
          <p:nvPr/>
        </p:nvSpPr>
        <p:spPr>
          <a:xfrm>
            <a:off x="8077200" y="3124200"/>
            <a:ext cx="441146" cy="369332"/>
          </a:xfrm>
          <a:prstGeom prst="rect">
            <a:avLst/>
          </a:prstGeom>
          <a:noFill/>
        </p:spPr>
        <p:txBody>
          <a:bodyPr wrap="none" rtlCol="0">
            <a:spAutoFit/>
          </a:bodyPr>
          <a:lstStyle/>
          <a:p>
            <a:r>
              <a:rPr lang="en-US" dirty="0">
                <a:solidFill>
                  <a:srgbClr val="FF0000"/>
                </a:solidFill>
              </a:rPr>
              <a:t>85</a:t>
            </a:r>
            <a:endParaRPr lang="en-HK" dirty="0">
              <a:solidFill>
                <a:srgbClr val="FF0000"/>
              </a:solidFill>
            </a:endParaRPr>
          </a:p>
        </p:txBody>
      </p:sp>
      <p:cxnSp>
        <p:nvCxnSpPr>
          <p:cNvPr id="8" name="Straight Arrow Connector 7">
            <a:extLst>
              <a:ext uri="{FF2B5EF4-FFF2-40B4-BE49-F238E27FC236}">
                <a16:creationId xmlns:a16="http://schemas.microsoft.com/office/drawing/2014/main" id="{25CFF280-0922-B911-1779-588F0A816A2F}"/>
              </a:ext>
            </a:extLst>
          </p:cNvPr>
          <p:cNvCxnSpPr>
            <a:cxnSpLocks/>
          </p:cNvCxnSpPr>
          <p:nvPr/>
        </p:nvCxnSpPr>
        <p:spPr>
          <a:xfrm flipH="1">
            <a:off x="5791200" y="1828800"/>
            <a:ext cx="1447800" cy="152400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3F7702B-6F28-EF7E-8B1B-5B49D7A15368}"/>
              </a:ext>
            </a:extLst>
          </p:cNvPr>
          <p:cNvSpPr txBox="1"/>
          <p:nvPr/>
        </p:nvSpPr>
        <p:spPr>
          <a:xfrm>
            <a:off x="1219200" y="1295400"/>
            <a:ext cx="889987" cy="369332"/>
          </a:xfrm>
          <a:prstGeom prst="rect">
            <a:avLst/>
          </a:prstGeom>
          <a:noFill/>
        </p:spPr>
        <p:txBody>
          <a:bodyPr wrap="none" rtlCol="0">
            <a:spAutoFit/>
          </a:bodyPr>
          <a:lstStyle/>
          <a:p>
            <a:r>
              <a:rPr lang="en-HK" dirty="0">
                <a:solidFill>
                  <a:srgbClr val="FF0000"/>
                </a:solidFill>
              </a:rPr>
              <a:t>Or 180</a:t>
            </a:r>
          </a:p>
        </p:txBody>
      </p:sp>
    </p:spTree>
    <p:extLst>
      <p:ext uri="{BB962C8B-B14F-4D97-AF65-F5344CB8AC3E}">
        <p14:creationId xmlns:p14="http://schemas.microsoft.com/office/powerpoint/2010/main" val="377519199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9A10-E865-FAB5-C3E7-17F1787B2E68}"/>
              </a:ext>
            </a:extLst>
          </p:cNvPr>
          <p:cNvSpPr>
            <a:spLocks noGrp="1"/>
          </p:cNvSpPr>
          <p:nvPr>
            <p:ph type="title"/>
          </p:nvPr>
        </p:nvSpPr>
        <p:spPr>
          <a:xfrm>
            <a:off x="451692" y="213518"/>
            <a:ext cx="8006508" cy="1036638"/>
          </a:xfrm>
        </p:spPr>
        <p:txBody>
          <a:bodyPr/>
          <a:lstStyle/>
          <a:p>
            <a:r>
              <a:rPr lang="en-US" sz="3200" dirty="0"/>
              <a:t>Gradient histogram calculation for each cell</a:t>
            </a:r>
            <a:endParaRPr lang="en-HK" sz="4000" dirty="0"/>
          </a:p>
        </p:txBody>
      </p:sp>
      <p:sp>
        <p:nvSpPr>
          <p:cNvPr id="3" name="Content Placeholder 2">
            <a:extLst>
              <a:ext uri="{FF2B5EF4-FFF2-40B4-BE49-F238E27FC236}">
                <a16:creationId xmlns:a16="http://schemas.microsoft.com/office/drawing/2014/main" id="{64DD3680-B60A-CE39-C3CC-2ACE4E73D42C}"/>
              </a:ext>
            </a:extLst>
          </p:cNvPr>
          <p:cNvSpPr>
            <a:spLocks noGrp="1"/>
          </p:cNvSpPr>
          <p:nvPr>
            <p:ph idx="1"/>
          </p:nvPr>
        </p:nvSpPr>
        <p:spPr>
          <a:xfrm>
            <a:off x="347042" y="1250156"/>
            <a:ext cx="3691558" cy="4778573"/>
          </a:xfrm>
        </p:spPr>
        <p:txBody>
          <a:bodyPr>
            <a:normAutofit fontScale="92500"/>
          </a:bodyPr>
          <a:lstStyle/>
          <a:p>
            <a:r>
              <a:rPr lang="en-US" sz="2400" dirty="0"/>
              <a:t>You may use the 2 previous formulas for calculation, but it is easy to find the answers by intuition.</a:t>
            </a:r>
          </a:p>
          <a:p>
            <a:pPr lvl="1"/>
            <a:r>
              <a:rPr lang="en-US" sz="2000" dirty="0"/>
              <a:t>When a=80 (blue), the magnitude 2 goes to bin (5) whose center =80</a:t>
            </a:r>
          </a:p>
          <a:p>
            <a:pPr lvl="1"/>
            <a:r>
              <a:rPr lang="en-US" sz="2000" dirty="0"/>
              <a:t>For a=10 (red) degrees, because it is at the middle between 2 bins: bin(1) centered at 0 degrees, and bin(2) centered at 20 degrees, the magnitude 4 is  split equally between the 2 bins.</a:t>
            </a:r>
          </a:p>
          <a:p>
            <a:pPr lvl="1"/>
            <a:endParaRPr lang="en-US" sz="1400" dirty="0"/>
          </a:p>
          <a:p>
            <a:endParaRPr lang="en-US" sz="1800" dirty="0"/>
          </a:p>
        </p:txBody>
      </p:sp>
      <p:sp>
        <p:nvSpPr>
          <p:cNvPr id="4" name="Footer Placeholder 3">
            <a:extLst>
              <a:ext uri="{FF2B5EF4-FFF2-40B4-BE49-F238E27FC236}">
                <a16:creationId xmlns:a16="http://schemas.microsoft.com/office/drawing/2014/main" id="{5AFFB266-4E61-54A1-EAEB-9621F73AFF37}"/>
              </a:ext>
            </a:extLst>
          </p:cNvPr>
          <p:cNvSpPr>
            <a:spLocks noGrp="1"/>
          </p:cNvSpPr>
          <p:nvPr>
            <p:ph type="ftr" sz="quarter" idx="11"/>
          </p:nvPr>
        </p:nvSpPr>
        <p:spPr/>
        <p:txBody>
          <a:bodyPr/>
          <a:lstStyle/>
          <a:p>
            <a:pPr>
              <a:defRPr/>
            </a:pPr>
            <a:r>
              <a:rPr lang="it-IT" altLang="en-US"/>
              <a:t>Img. Pro. &amp; Comp. Vis. v250127c</a:t>
            </a:r>
            <a:endParaRPr lang="en-US" altLang="en-US"/>
          </a:p>
        </p:txBody>
      </p:sp>
      <p:sp>
        <p:nvSpPr>
          <p:cNvPr id="5" name="Slide Number Placeholder 4">
            <a:extLst>
              <a:ext uri="{FF2B5EF4-FFF2-40B4-BE49-F238E27FC236}">
                <a16:creationId xmlns:a16="http://schemas.microsoft.com/office/drawing/2014/main" id="{3A5B495E-8882-FE11-0F7E-F31F90E24EA1}"/>
              </a:ext>
            </a:extLst>
          </p:cNvPr>
          <p:cNvSpPr>
            <a:spLocks noGrp="1"/>
          </p:cNvSpPr>
          <p:nvPr>
            <p:ph type="sldNum" sz="quarter" idx="12"/>
          </p:nvPr>
        </p:nvSpPr>
        <p:spPr/>
        <p:txBody>
          <a:bodyPr/>
          <a:lstStyle/>
          <a:p>
            <a:pPr>
              <a:defRPr/>
            </a:pPr>
            <a:fld id="{8D58B23D-69F5-4E04-9CC7-BA9FF3BCE25A}" type="slidenum">
              <a:rPr lang="en-US" altLang="en-US" smtClean="0"/>
              <a:pPr>
                <a:defRPr/>
              </a:pPr>
              <a:t>123</a:t>
            </a:fld>
            <a:endParaRPr lang="en-US" altLang="en-US"/>
          </a:p>
        </p:txBody>
      </p:sp>
      <p:pic>
        <p:nvPicPr>
          <p:cNvPr id="9" name="Picture 8" descr="A graph with red and blue lines and numbers&#10;&#10;Description automatically generated">
            <a:extLst>
              <a:ext uri="{FF2B5EF4-FFF2-40B4-BE49-F238E27FC236}">
                <a16:creationId xmlns:a16="http://schemas.microsoft.com/office/drawing/2014/main" id="{4CC85459-09B4-191B-7ACC-5E93F7F750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1141" y="1143000"/>
            <a:ext cx="4924118" cy="3485252"/>
          </a:xfrm>
          <a:prstGeom prst="rect">
            <a:avLst/>
          </a:prstGeom>
        </p:spPr>
      </p:pic>
      <p:sp>
        <p:nvSpPr>
          <p:cNvPr id="10" name="TextBox 9">
            <a:extLst>
              <a:ext uri="{FF2B5EF4-FFF2-40B4-BE49-F238E27FC236}">
                <a16:creationId xmlns:a16="http://schemas.microsoft.com/office/drawing/2014/main" id="{3FB85E15-2F84-DD89-183D-5CD0E07D8C18}"/>
              </a:ext>
            </a:extLst>
          </p:cNvPr>
          <p:cNvSpPr txBox="1"/>
          <p:nvPr/>
        </p:nvSpPr>
        <p:spPr>
          <a:xfrm>
            <a:off x="4495960" y="5105400"/>
            <a:ext cx="4381500" cy="1200329"/>
          </a:xfrm>
          <a:prstGeom prst="rect">
            <a:avLst/>
          </a:prstGeom>
          <a:noFill/>
        </p:spPr>
        <p:txBody>
          <a:bodyPr wrap="square" rtlCol="0">
            <a:spAutoFit/>
          </a:bodyPr>
          <a:lstStyle/>
          <a:p>
            <a:r>
              <a:rPr lang="en-US" dirty="0"/>
              <a:t>We have 9 bins , 20 degrees for each bin. Gradient angle bins more than 180 will be the same those between 0-180 because they have same orientations.</a:t>
            </a:r>
            <a:endParaRPr lang="en-HK" dirty="0"/>
          </a:p>
        </p:txBody>
      </p:sp>
    </p:spTree>
    <p:extLst>
      <p:ext uri="{BB962C8B-B14F-4D97-AF65-F5344CB8AC3E}">
        <p14:creationId xmlns:p14="http://schemas.microsoft.com/office/powerpoint/2010/main" val="26715284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FDA8-8E00-9B04-3A94-8706202CF780}"/>
              </a:ext>
            </a:extLst>
          </p:cNvPr>
          <p:cNvSpPr>
            <a:spLocks noGrp="1"/>
          </p:cNvSpPr>
          <p:nvPr>
            <p:ph type="title"/>
          </p:nvPr>
        </p:nvSpPr>
        <p:spPr/>
        <p:txBody>
          <a:bodyPr/>
          <a:lstStyle/>
          <a:p>
            <a:r>
              <a:rPr lang="en-US" dirty="0"/>
              <a:t>Normalization for each block</a:t>
            </a:r>
            <a:endParaRPr lang="en-HK"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8CC785-2A6F-CA62-B26F-E47E79482E98}"/>
                  </a:ext>
                </a:extLst>
              </p:cNvPr>
              <p:cNvSpPr>
                <a:spLocks noGrp="1"/>
              </p:cNvSpPr>
              <p:nvPr>
                <p:ph idx="1"/>
              </p:nvPr>
            </p:nvSpPr>
            <p:spPr/>
            <p:txBody>
              <a:bodyPr/>
              <a:lstStyle/>
              <a:p>
                <a:r>
                  <a:rPr lang="en-US" dirty="0"/>
                  <a:t>After obtaining the values inside 9 bins of a cell, we combine 2x2 cells to become a block, so the block has </a:t>
                </a:r>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HK" b="0" i="1" smtClean="0">
                                <a:latin typeface="Cambria Math" panose="02040503050406030204" pitchFamily="18" charset="0"/>
                              </a:rPr>
                              <m:t>𝑏</m:t>
                            </m:r>
                          </m:e>
                          <m:sub>
                            <m:r>
                              <a:rPr lang="en-HK" b="0" i="1" smtClean="0">
                                <a:latin typeface="Cambria Math" panose="02040503050406030204" pitchFamily="18" charset="0"/>
                              </a:rPr>
                              <m:t>𝑖</m:t>
                            </m:r>
                            <m:r>
                              <a:rPr lang="en-HK" b="0" i="1" smtClean="0">
                                <a:latin typeface="Cambria Math" panose="02040503050406030204" pitchFamily="18" charset="0"/>
                              </a:rPr>
                              <m:t>=1</m:t>
                            </m:r>
                          </m:sub>
                        </m:sSub>
                        <m:r>
                          <a:rPr lang="en-HK" i="1">
                            <a:latin typeface="Cambria Math" panose="02040503050406030204" pitchFamily="18" charset="0"/>
                          </a:rPr>
                          <m:t>,</m:t>
                        </m:r>
                        <m:sSub>
                          <m:sSubPr>
                            <m:ctrlPr>
                              <a:rPr lang="en-US" i="1">
                                <a:latin typeface="Cambria Math" panose="02040503050406030204" pitchFamily="18" charset="0"/>
                              </a:rPr>
                            </m:ctrlPr>
                          </m:sSubPr>
                          <m:e>
                            <m:r>
                              <a:rPr lang="en-HK" i="1">
                                <a:latin typeface="Cambria Math" panose="02040503050406030204" pitchFamily="18" charset="0"/>
                              </a:rPr>
                              <m:t>𝑏</m:t>
                            </m:r>
                          </m:e>
                          <m:sub>
                            <m:r>
                              <a:rPr lang="en-HK" i="1">
                                <a:latin typeface="Cambria Math" panose="02040503050406030204" pitchFamily="18" charset="0"/>
                              </a:rPr>
                              <m:t>𝑖</m:t>
                            </m:r>
                            <m:r>
                              <a:rPr lang="en-HK" i="1">
                                <a:latin typeface="Cambria Math" panose="02040503050406030204" pitchFamily="18" charset="0"/>
                              </a:rPr>
                              <m:t>=2</m:t>
                            </m:r>
                          </m:sub>
                        </m:sSub>
                        <m:r>
                          <a:rPr lang="en-HK" b="0" i="1" smtClean="0">
                            <a:latin typeface="Cambria Math" panose="02040503050406030204" pitchFamily="18" charset="0"/>
                          </a:rPr>
                          <m:t>,…,</m:t>
                        </m:r>
                        <m:sSub>
                          <m:sSubPr>
                            <m:ctrlPr>
                              <a:rPr lang="en-US" i="1">
                                <a:latin typeface="Cambria Math" panose="02040503050406030204" pitchFamily="18" charset="0"/>
                              </a:rPr>
                            </m:ctrlPr>
                          </m:sSubPr>
                          <m:e>
                            <m:r>
                              <a:rPr lang="en-HK" i="1">
                                <a:latin typeface="Cambria Math" panose="02040503050406030204" pitchFamily="18" charset="0"/>
                              </a:rPr>
                              <m:t>𝑏</m:t>
                            </m:r>
                          </m:e>
                          <m:sub>
                            <m:r>
                              <a:rPr lang="en-HK" i="1">
                                <a:latin typeface="Cambria Math" panose="02040503050406030204" pitchFamily="18" charset="0"/>
                              </a:rPr>
                              <m:t>𝑖</m:t>
                            </m:r>
                            <m:r>
                              <a:rPr lang="en-HK" i="1">
                                <a:latin typeface="Cambria Math" panose="02040503050406030204" pitchFamily="18" charset="0"/>
                              </a:rPr>
                              <m:t>=36</m:t>
                            </m:r>
                          </m:sub>
                        </m:sSub>
                      </m:e>
                    </m:d>
                    <m:r>
                      <a:rPr lang="en-HK" i="1">
                        <a:latin typeface="Cambria Math" panose="02040503050406030204" pitchFamily="18" charset="0"/>
                      </a:rPr>
                      <m:t> </m:t>
                    </m:r>
                  </m:oMath>
                </a14:m>
                <a:r>
                  <a:rPr lang="en-US" dirty="0"/>
                  <a:t>values.</a:t>
                </a:r>
              </a:p>
              <a:p>
                <a:r>
                  <a:rPr lang="en-US" dirty="0"/>
                  <a:t>Normalization:</a:t>
                </a:r>
                <a:endParaRPr lang="en-HK" b="0" i="1" dirty="0">
                  <a:latin typeface="Cambria Math" panose="02040503050406030204" pitchFamily="18" charset="0"/>
                </a:endParaRPr>
              </a:p>
              <a:p>
                <a14:m>
                  <m:oMath xmlns:m="http://schemas.openxmlformats.org/officeDocument/2006/math">
                    <m:r>
                      <a:rPr lang="en-HK" b="0" i="1" smtClean="0">
                        <a:latin typeface="Cambria Math" panose="02040503050406030204" pitchFamily="18" charset="0"/>
                      </a:rPr>
                      <m:t>𝑘</m:t>
                    </m:r>
                    <m:r>
                      <a:rPr lang="en-HK" b="0" i="1" smtClean="0">
                        <a:latin typeface="Cambria Math" panose="02040503050406030204" pitchFamily="18" charset="0"/>
                      </a:rPr>
                      <m:t>=</m:t>
                    </m:r>
                    <m:rad>
                      <m:radPr>
                        <m:degHide m:val="on"/>
                        <m:ctrlPr>
                          <a:rPr lang="en-HK" b="0" i="1" smtClean="0">
                            <a:latin typeface="Cambria Math" panose="02040503050406030204" pitchFamily="18" charset="0"/>
                          </a:rPr>
                        </m:ctrlPr>
                      </m:radPr>
                      <m:deg/>
                      <m:e>
                        <m:sSubSup>
                          <m:sSubSupPr>
                            <m:ctrlPr>
                              <a:rPr lang="en-HK" i="1">
                                <a:latin typeface="Cambria Math" panose="02040503050406030204" pitchFamily="18" charset="0"/>
                                <a:ea typeface="Cambria Math" panose="02040503050406030204" pitchFamily="18" charset="0"/>
                              </a:rPr>
                            </m:ctrlPr>
                          </m:sSubSupPr>
                          <m:e>
                            <m:r>
                              <a:rPr lang="en-HK" i="1">
                                <a:latin typeface="Cambria Math" panose="02040503050406030204" pitchFamily="18" charset="0"/>
                                <a:ea typeface="Cambria Math" panose="02040503050406030204" pitchFamily="18" charset="0"/>
                              </a:rPr>
                              <m:t>𝑏</m:t>
                            </m:r>
                          </m:e>
                          <m:sub>
                            <m:r>
                              <a:rPr lang="en-HK" b="0" i="1" smtClean="0">
                                <a:latin typeface="Cambria Math" panose="02040503050406030204" pitchFamily="18" charset="0"/>
                                <a:ea typeface="Cambria Math" panose="02040503050406030204" pitchFamily="18" charset="0"/>
                              </a:rPr>
                              <m:t>𝑖</m:t>
                            </m:r>
                            <m:r>
                              <a:rPr lang="en-HK" b="0" i="1" smtClean="0">
                                <a:latin typeface="Cambria Math" panose="02040503050406030204" pitchFamily="18" charset="0"/>
                                <a:ea typeface="Cambria Math" panose="02040503050406030204" pitchFamily="18" charset="0"/>
                              </a:rPr>
                              <m:t>=1</m:t>
                            </m:r>
                          </m:sub>
                          <m:sup>
                            <m:r>
                              <a:rPr lang="en-HK" i="1">
                                <a:latin typeface="Cambria Math" panose="02040503050406030204" pitchFamily="18" charset="0"/>
                                <a:ea typeface="Cambria Math" panose="02040503050406030204" pitchFamily="18" charset="0"/>
                              </a:rPr>
                              <m:t>2</m:t>
                            </m:r>
                          </m:sup>
                        </m:sSubSup>
                        <m:r>
                          <m:rPr>
                            <m:nor/>
                          </m:rPr>
                          <a:rPr lang="en-US" dirty="0"/>
                          <m:t>+</m:t>
                        </m:r>
                        <m:r>
                          <m:rPr>
                            <m:nor/>
                          </m:rPr>
                          <a:rPr lang="en-HK" dirty="0">
                            <a:ea typeface="Cambria Math" panose="02040503050406030204" pitchFamily="18" charset="0"/>
                          </a:rPr>
                          <m:t> </m:t>
                        </m:r>
                        <m:sSubSup>
                          <m:sSubSupPr>
                            <m:ctrlPr>
                              <a:rPr lang="en-HK" i="1">
                                <a:latin typeface="Cambria Math" panose="02040503050406030204" pitchFamily="18" charset="0"/>
                                <a:ea typeface="Cambria Math" panose="02040503050406030204" pitchFamily="18" charset="0"/>
                              </a:rPr>
                            </m:ctrlPr>
                          </m:sSubSupPr>
                          <m:e>
                            <m:r>
                              <a:rPr lang="en-HK" i="1">
                                <a:latin typeface="Cambria Math" panose="02040503050406030204" pitchFamily="18" charset="0"/>
                                <a:ea typeface="Cambria Math" panose="02040503050406030204" pitchFamily="18" charset="0"/>
                              </a:rPr>
                              <m:t>𝑏</m:t>
                            </m:r>
                          </m:e>
                          <m:sub>
                            <m:r>
                              <a:rPr lang="en-HK" i="1">
                                <a:latin typeface="Cambria Math" panose="02040503050406030204" pitchFamily="18" charset="0"/>
                                <a:ea typeface="Cambria Math" panose="02040503050406030204" pitchFamily="18" charset="0"/>
                              </a:rPr>
                              <m:t>𝑖</m:t>
                            </m:r>
                            <m:r>
                              <a:rPr lang="en-HK" i="1">
                                <a:latin typeface="Cambria Math" panose="02040503050406030204" pitchFamily="18" charset="0"/>
                                <a:ea typeface="Cambria Math" panose="02040503050406030204" pitchFamily="18" charset="0"/>
                              </a:rPr>
                              <m:t>=2</m:t>
                            </m:r>
                          </m:sub>
                          <m:sup>
                            <m:r>
                              <a:rPr lang="en-HK" i="1">
                                <a:latin typeface="Cambria Math" panose="02040503050406030204" pitchFamily="18" charset="0"/>
                                <a:ea typeface="Cambria Math" panose="02040503050406030204" pitchFamily="18" charset="0"/>
                              </a:rPr>
                              <m:t>2</m:t>
                            </m:r>
                          </m:sup>
                        </m:sSubSup>
                        <m:r>
                          <m:rPr>
                            <m:nor/>
                          </m:rPr>
                          <a:rPr lang="en-US" dirty="0"/>
                          <m:t>+</m:t>
                        </m:r>
                        <m:r>
                          <m:rPr>
                            <m:nor/>
                          </m:rPr>
                          <a:rPr lang="en-HK" dirty="0">
                            <a:ea typeface="Cambria Math" panose="02040503050406030204" pitchFamily="18" charset="0"/>
                          </a:rPr>
                          <m:t> </m:t>
                        </m:r>
                        <m:sSubSup>
                          <m:sSubSupPr>
                            <m:ctrlPr>
                              <a:rPr lang="en-HK" i="1">
                                <a:latin typeface="Cambria Math" panose="02040503050406030204" pitchFamily="18" charset="0"/>
                                <a:ea typeface="Cambria Math" panose="02040503050406030204" pitchFamily="18" charset="0"/>
                              </a:rPr>
                            </m:ctrlPr>
                          </m:sSubSupPr>
                          <m:e>
                            <m:r>
                              <a:rPr lang="en-HK" i="1">
                                <a:latin typeface="Cambria Math" panose="02040503050406030204" pitchFamily="18" charset="0"/>
                                <a:ea typeface="Cambria Math" panose="02040503050406030204" pitchFamily="18" charset="0"/>
                              </a:rPr>
                              <m:t>𝑏</m:t>
                            </m:r>
                          </m:e>
                          <m:sub>
                            <m:r>
                              <a:rPr lang="en-HK" b="0" i="1" smtClean="0">
                                <a:latin typeface="Cambria Math" panose="02040503050406030204" pitchFamily="18" charset="0"/>
                                <a:ea typeface="Cambria Math" panose="02040503050406030204" pitchFamily="18" charset="0"/>
                              </a:rPr>
                              <m:t>𝑖</m:t>
                            </m:r>
                            <m:r>
                              <a:rPr lang="en-HK" b="0" i="1" smtClean="0">
                                <a:latin typeface="Cambria Math" panose="02040503050406030204" pitchFamily="18" charset="0"/>
                                <a:ea typeface="Cambria Math" panose="02040503050406030204" pitchFamily="18" charset="0"/>
                              </a:rPr>
                              <m:t>=3</m:t>
                            </m:r>
                          </m:sub>
                          <m:sup>
                            <m:r>
                              <a:rPr lang="en-HK" i="1">
                                <a:latin typeface="Cambria Math" panose="02040503050406030204" pitchFamily="18" charset="0"/>
                                <a:ea typeface="Cambria Math" panose="02040503050406030204" pitchFamily="18" charset="0"/>
                              </a:rPr>
                              <m:t>2</m:t>
                            </m:r>
                          </m:sup>
                        </m:sSubSup>
                        <m:r>
                          <m:rPr>
                            <m:nor/>
                          </m:rPr>
                          <a:rPr lang="en-HK" b="0" i="0" smtClean="0">
                            <a:latin typeface="Cambria Math" panose="02040503050406030204" pitchFamily="18" charset="0"/>
                            <a:ea typeface="Cambria Math" panose="02040503050406030204" pitchFamily="18" charset="0"/>
                          </a:rPr>
                          <m:t>+...</m:t>
                        </m:r>
                        <m:r>
                          <m:rPr>
                            <m:nor/>
                          </m:rPr>
                          <a:rPr lang="en-US" dirty="0"/>
                          <m:t>+</m:t>
                        </m:r>
                        <m:r>
                          <m:rPr>
                            <m:nor/>
                          </m:rPr>
                          <a:rPr lang="en-HK" dirty="0">
                            <a:ea typeface="Cambria Math" panose="02040503050406030204" pitchFamily="18" charset="0"/>
                          </a:rPr>
                          <m:t> </m:t>
                        </m:r>
                        <m:sSubSup>
                          <m:sSubSupPr>
                            <m:ctrlPr>
                              <a:rPr lang="en-HK" i="1">
                                <a:latin typeface="Cambria Math" panose="02040503050406030204" pitchFamily="18" charset="0"/>
                                <a:ea typeface="Cambria Math" panose="02040503050406030204" pitchFamily="18" charset="0"/>
                              </a:rPr>
                            </m:ctrlPr>
                          </m:sSubSupPr>
                          <m:e>
                            <m:r>
                              <a:rPr lang="en-HK" i="1">
                                <a:latin typeface="Cambria Math" panose="02040503050406030204" pitchFamily="18" charset="0"/>
                                <a:ea typeface="Cambria Math" panose="02040503050406030204" pitchFamily="18" charset="0"/>
                              </a:rPr>
                              <m:t>𝑏</m:t>
                            </m:r>
                          </m:e>
                          <m:sub>
                            <m:r>
                              <a:rPr lang="en-HK" b="0" i="1" smtClean="0">
                                <a:latin typeface="Cambria Math" panose="02040503050406030204" pitchFamily="18" charset="0"/>
                                <a:ea typeface="Cambria Math" panose="02040503050406030204" pitchFamily="18" charset="0"/>
                              </a:rPr>
                              <m:t>𝑖</m:t>
                            </m:r>
                            <m:r>
                              <a:rPr lang="en-HK" b="0" i="1" smtClean="0">
                                <a:latin typeface="Cambria Math" panose="02040503050406030204" pitchFamily="18" charset="0"/>
                                <a:ea typeface="Cambria Math" panose="02040503050406030204" pitchFamily="18" charset="0"/>
                              </a:rPr>
                              <m:t>=36</m:t>
                            </m:r>
                          </m:sub>
                          <m:sup>
                            <m:r>
                              <a:rPr lang="en-HK" i="1">
                                <a:latin typeface="Cambria Math" panose="02040503050406030204" pitchFamily="18" charset="0"/>
                                <a:ea typeface="Cambria Math" panose="02040503050406030204" pitchFamily="18" charset="0"/>
                              </a:rPr>
                              <m:t>2</m:t>
                            </m:r>
                          </m:sup>
                        </m:sSubSup>
                      </m:e>
                    </m:rad>
                  </m:oMath>
                </a14:m>
                <a:endParaRPr lang="en-US" dirty="0"/>
              </a:p>
              <a:p>
                <a:r>
                  <a:rPr lang="en-US" dirty="0"/>
                  <a:t>Normalized bin values:</a:t>
                </a:r>
                <a14:m>
                  <m:oMath xmlns:m="http://schemas.openxmlformats.org/officeDocument/2006/math">
                    <m:r>
                      <a:rPr lang="en-HK" b="0" i="0" smtClean="0">
                        <a:latin typeface="Cambria Math" panose="02040503050406030204" pitchFamily="18" charset="0"/>
                      </a:rPr>
                      <m:t> </m:t>
                    </m:r>
                    <m:d>
                      <m:dPr>
                        <m:begChr m:val="["/>
                        <m:endChr m:val="]"/>
                        <m:ctrlPr>
                          <a:rPr lang="en-US" i="1" smtClean="0">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HK" i="1">
                                    <a:latin typeface="Cambria Math" panose="02040503050406030204" pitchFamily="18" charset="0"/>
                                  </a:rPr>
                                  <m:t>𝑏</m:t>
                                </m:r>
                              </m:e>
                              <m:sub>
                                <m:r>
                                  <a:rPr lang="en-HK" i="1">
                                    <a:latin typeface="Cambria Math" panose="02040503050406030204" pitchFamily="18" charset="0"/>
                                  </a:rPr>
                                  <m:t>𝑖</m:t>
                                </m:r>
                                <m:r>
                                  <a:rPr lang="en-HK" i="1">
                                    <a:latin typeface="Cambria Math" panose="02040503050406030204" pitchFamily="18" charset="0"/>
                                  </a:rPr>
                                  <m:t>=1</m:t>
                                </m:r>
                              </m:sub>
                            </m:sSub>
                          </m:num>
                          <m:den>
                            <m:r>
                              <a:rPr lang="en-HK" i="1">
                                <a:latin typeface="Cambria Math" panose="02040503050406030204" pitchFamily="18" charset="0"/>
                              </a:rPr>
                              <m:t>𝑘</m:t>
                            </m:r>
                          </m:den>
                        </m:f>
                        <m:r>
                          <a:rPr lang="en-HK"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HK" i="1">
                                    <a:latin typeface="Cambria Math" panose="02040503050406030204" pitchFamily="18" charset="0"/>
                                  </a:rPr>
                                  <m:t>𝑏</m:t>
                                </m:r>
                              </m:e>
                              <m:sub>
                                <m:r>
                                  <a:rPr lang="en-HK" i="1">
                                    <a:latin typeface="Cambria Math" panose="02040503050406030204" pitchFamily="18" charset="0"/>
                                  </a:rPr>
                                  <m:t>𝑖</m:t>
                                </m:r>
                                <m:r>
                                  <a:rPr lang="en-HK" i="1">
                                    <a:latin typeface="Cambria Math" panose="02040503050406030204" pitchFamily="18" charset="0"/>
                                  </a:rPr>
                                  <m:t>=2</m:t>
                                </m:r>
                              </m:sub>
                            </m:sSub>
                          </m:num>
                          <m:den>
                            <m:r>
                              <a:rPr lang="en-HK" i="1">
                                <a:latin typeface="Cambria Math" panose="02040503050406030204" pitchFamily="18" charset="0"/>
                              </a:rPr>
                              <m:t>𝑘</m:t>
                            </m:r>
                          </m:den>
                        </m:f>
                        <m:r>
                          <a:rPr lang="en-HK" i="1">
                            <a:latin typeface="Cambria Math" panose="02040503050406030204" pitchFamily="18" charset="0"/>
                          </a:rPr>
                          <m:t>,</m:t>
                        </m:r>
                        <m:r>
                          <a:rPr lang="en-HK" b="0" i="1" smtClean="0">
                            <a:latin typeface="Cambria Math" panose="02040503050406030204" pitchFamily="18" charset="0"/>
                          </a:rPr>
                          <m:t>…</m:t>
                        </m:r>
                        <m:r>
                          <a:rPr lang="en-HK"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HK" i="1">
                                    <a:latin typeface="Cambria Math" panose="02040503050406030204" pitchFamily="18" charset="0"/>
                                  </a:rPr>
                                  <m:t>𝑏</m:t>
                                </m:r>
                              </m:e>
                              <m:sub>
                                <m:r>
                                  <a:rPr lang="en-HK" i="1">
                                    <a:latin typeface="Cambria Math" panose="02040503050406030204" pitchFamily="18" charset="0"/>
                                  </a:rPr>
                                  <m:t>𝑖</m:t>
                                </m:r>
                                <m:r>
                                  <a:rPr lang="en-HK" i="1">
                                    <a:latin typeface="Cambria Math" panose="02040503050406030204" pitchFamily="18" charset="0"/>
                                  </a:rPr>
                                  <m:t>=36</m:t>
                                </m:r>
                              </m:sub>
                            </m:sSub>
                          </m:num>
                          <m:den>
                            <m:r>
                              <a:rPr lang="en-HK" i="1">
                                <a:latin typeface="Cambria Math" panose="02040503050406030204" pitchFamily="18" charset="0"/>
                              </a:rPr>
                              <m:t>𝑘</m:t>
                            </m:r>
                          </m:den>
                        </m:f>
                      </m:e>
                    </m:d>
                  </m:oMath>
                </a14:m>
                <a:endParaRPr lang="en-HK" dirty="0"/>
              </a:p>
              <a:p>
                <a:endParaRPr lang="en-US" dirty="0"/>
              </a:p>
              <a:p>
                <a:endParaRPr lang="en-US" dirty="0"/>
              </a:p>
              <a:p>
                <a:endParaRPr lang="en-HK" dirty="0"/>
              </a:p>
            </p:txBody>
          </p:sp>
        </mc:Choice>
        <mc:Fallback xmlns="">
          <p:sp>
            <p:nvSpPr>
              <p:cNvPr id="3" name="Content Placeholder 2">
                <a:extLst>
                  <a:ext uri="{FF2B5EF4-FFF2-40B4-BE49-F238E27FC236}">
                    <a16:creationId xmlns:a16="http://schemas.microsoft.com/office/drawing/2014/main" id="{F18CC785-2A6F-CA62-B26F-E47E79482E98}"/>
                  </a:ext>
                </a:extLst>
              </p:cNvPr>
              <p:cNvSpPr>
                <a:spLocks noGrp="1" noRot="1" noChangeAspect="1" noMove="1" noResize="1" noEditPoints="1" noAdjustHandles="1" noChangeArrowheads="1" noChangeShapeType="1" noTextEdit="1"/>
              </p:cNvSpPr>
              <p:nvPr>
                <p:ph idx="1"/>
              </p:nvPr>
            </p:nvSpPr>
            <p:spPr>
              <a:blipFill>
                <a:blip r:embed="rId2"/>
                <a:stretch>
                  <a:fillRect l="-1704" t="-1752" r="-148"/>
                </a:stretch>
              </a:blipFill>
            </p:spPr>
            <p:txBody>
              <a:bodyPr/>
              <a:lstStyle/>
              <a:p>
                <a:r>
                  <a:rPr lang="en-HK">
                    <a:noFill/>
                  </a:rPr>
                  <a:t> </a:t>
                </a:r>
              </a:p>
            </p:txBody>
          </p:sp>
        </mc:Fallback>
      </mc:AlternateContent>
      <p:sp>
        <p:nvSpPr>
          <p:cNvPr id="4" name="Footer Placeholder 3">
            <a:extLst>
              <a:ext uri="{FF2B5EF4-FFF2-40B4-BE49-F238E27FC236}">
                <a16:creationId xmlns:a16="http://schemas.microsoft.com/office/drawing/2014/main" id="{A46D486F-0502-0717-18ED-1801971AEC7C}"/>
              </a:ext>
            </a:extLst>
          </p:cNvPr>
          <p:cNvSpPr>
            <a:spLocks noGrp="1"/>
          </p:cNvSpPr>
          <p:nvPr>
            <p:ph type="ftr" sz="quarter" idx="11"/>
          </p:nvPr>
        </p:nvSpPr>
        <p:spPr/>
        <p:txBody>
          <a:bodyPr/>
          <a:lstStyle/>
          <a:p>
            <a:pPr>
              <a:defRPr/>
            </a:pPr>
            <a:r>
              <a:rPr lang="it-IT" altLang="en-US"/>
              <a:t>Img. Pro. &amp; Comp. Vis. v250127c</a:t>
            </a:r>
            <a:endParaRPr lang="en-US" altLang="en-US"/>
          </a:p>
        </p:txBody>
      </p:sp>
      <p:sp>
        <p:nvSpPr>
          <p:cNvPr id="5" name="Slide Number Placeholder 4">
            <a:extLst>
              <a:ext uri="{FF2B5EF4-FFF2-40B4-BE49-F238E27FC236}">
                <a16:creationId xmlns:a16="http://schemas.microsoft.com/office/drawing/2014/main" id="{64A6DC79-A43E-498D-6ADE-502B9941782C}"/>
              </a:ext>
            </a:extLst>
          </p:cNvPr>
          <p:cNvSpPr>
            <a:spLocks noGrp="1"/>
          </p:cNvSpPr>
          <p:nvPr>
            <p:ph type="sldNum" sz="quarter" idx="12"/>
          </p:nvPr>
        </p:nvSpPr>
        <p:spPr/>
        <p:txBody>
          <a:bodyPr/>
          <a:lstStyle/>
          <a:p>
            <a:pPr>
              <a:defRPr/>
            </a:pPr>
            <a:fld id="{8D58B23D-69F5-4E04-9CC7-BA9FF3BCE25A}" type="slidenum">
              <a:rPr lang="en-US" altLang="en-US" smtClean="0"/>
              <a:pPr>
                <a:defRPr/>
              </a:pPr>
              <a:t>124</a:t>
            </a:fld>
            <a:endParaRPr lang="en-US" altLang="en-US"/>
          </a:p>
        </p:txBody>
      </p:sp>
      <p:sp>
        <p:nvSpPr>
          <p:cNvPr id="6" name="TextBox 5">
            <a:extLst>
              <a:ext uri="{FF2B5EF4-FFF2-40B4-BE49-F238E27FC236}">
                <a16:creationId xmlns:a16="http://schemas.microsoft.com/office/drawing/2014/main" id="{E625153A-258F-E3A9-DC91-0A8DD9F90F99}"/>
              </a:ext>
            </a:extLst>
          </p:cNvPr>
          <p:cNvSpPr txBox="1"/>
          <p:nvPr/>
        </p:nvSpPr>
        <p:spPr>
          <a:xfrm>
            <a:off x="381000" y="5871925"/>
            <a:ext cx="8763938" cy="646331"/>
          </a:xfrm>
          <a:prstGeom prst="rect">
            <a:avLst/>
          </a:prstGeom>
          <a:noFill/>
        </p:spPr>
        <p:txBody>
          <a:bodyPr wrap="none" rtlCol="0">
            <a:spAutoFit/>
          </a:bodyPr>
          <a:lstStyle/>
          <a:p>
            <a:r>
              <a:rPr lang="en-HK" dirty="0">
                <a:hlinkClick r:id="rId3"/>
              </a:rPr>
              <a:t>https://towardsdatascience.com/hog-histogram-of-oriented-gradients-67ecd887675f</a:t>
            </a:r>
            <a:r>
              <a:rPr lang="en-HK" dirty="0"/>
              <a:t> </a:t>
            </a:r>
          </a:p>
          <a:p>
            <a:r>
              <a:rPr lang="en-US" sz="1800" dirty="0">
                <a:hlinkClick r:id="rId4"/>
              </a:rPr>
              <a:t>https://learnopencv.com/histogram-of-oriented-gradients/</a:t>
            </a:r>
            <a:r>
              <a:rPr lang="en-US" sz="1800" dirty="0"/>
              <a:t> </a:t>
            </a:r>
            <a:endParaRPr lang="en-HK" dirty="0"/>
          </a:p>
        </p:txBody>
      </p:sp>
    </p:spTree>
    <p:extLst>
      <p:ext uri="{BB962C8B-B14F-4D97-AF65-F5344CB8AC3E}">
        <p14:creationId xmlns:p14="http://schemas.microsoft.com/office/powerpoint/2010/main" val="172696820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4DA0F-BDCE-741D-355A-4AF5F9BC3047}"/>
              </a:ext>
            </a:extLst>
          </p:cNvPr>
          <p:cNvSpPr>
            <a:spLocks noGrp="1"/>
          </p:cNvSpPr>
          <p:nvPr>
            <p:ph type="title"/>
          </p:nvPr>
        </p:nvSpPr>
        <p:spPr/>
        <p:txBody>
          <a:bodyPr/>
          <a:lstStyle/>
          <a:p>
            <a:r>
              <a:rPr lang="en-US" dirty="0"/>
              <a:t>Summary of HOG</a:t>
            </a:r>
            <a:endParaRPr lang="en-HK" dirty="0"/>
          </a:p>
        </p:txBody>
      </p:sp>
      <p:sp>
        <p:nvSpPr>
          <p:cNvPr id="3" name="Content Placeholder 2">
            <a:extLst>
              <a:ext uri="{FF2B5EF4-FFF2-40B4-BE49-F238E27FC236}">
                <a16:creationId xmlns:a16="http://schemas.microsoft.com/office/drawing/2014/main" id="{9F4AF2A2-9933-DEFB-DC41-2AFABE65370D}"/>
              </a:ext>
            </a:extLst>
          </p:cNvPr>
          <p:cNvSpPr>
            <a:spLocks noGrp="1"/>
          </p:cNvSpPr>
          <p:nvPr>
            <p:ph idx="1"/>
          </p:nvPr>
        </p:nvSpPr>
        <p:spPr/>
        <p:txBody>
          <a:bodyPr/>
          <a:lstStyle/>
          <a:p>
            <a:r>
              <a:rPr lang="en-US" dirty="0"/>
              <a:t>Studied the method of the HOG method</a:t>
            </a:r>
          </a:p>
          <a:p>
            <a:r>
              <a:rPr lang="en-US" dirty="0"/>
              <a:t>Calculation of HOG is introduced.</a:t>
            </a:r>
            <a:endParaRPr lang="en-HK" dirty="0"/>
          </a:p>
        </p:txBody>
      </p:sp>
      <p:sp>
        <p:nvSpPr>
          <p:cNvPr id="4" name="Footer Placeholder 3">
            <a:extLst>
              <a:ext uri="{FF2B5EF4-FFF2-40B4-BE49-F238E27FC236}">
                <a16:creationId xmlns:a16="http://schemas.microsoft.com/office/drawing/2014/main" id="{B720C9D4-CB67-453C-3AD7-5B906BD2DB0F}"/>
              </a:ext>
            </a:extLst>
          </p:cNvPr>
          <p:cNvSpPr>
            <a:spLocks noGrp="1"/>
          </p:cNvSpPr>
          <p:nvPr>
            <p:ph type="ftr" sz="quarter" idx="11"/>
          </p:nvPr>
        </p:nvSpPr>
        <p:spPr/>
        <p:txBody>
          <a:bodyPr/>
          <a:lstStyle/>
          <a:p>
            <a:pPr>
              <a:defRPr/>
            </a:pPr>
            <a:r>
              <a:rPr lang="it-IT" altLang="en-US"/>
              <a:t>Img. Pro. &amp; Comp. Vis. v250127c</a:t>
            </a:r>
            <a:endParaRPr lang="en-US" altLang="en-US"/>
          </a:p>
        </p:txBody>
      </p:sp>
      <p:sp>
        <p:nvSpPr>
          <p:cNvPr id="5" name="Slide Number Placeholder 4">
            <a:extLst>
              <a:ext uri="{FF2B5EF4-FFF2-40B4-BE49-F238E27FC236}">
                <a16:creationId xmlns:a16="http://schemas.microsoft.com/office/drawing/2014/main" id="{8AADD908-177C-BC2A-7A27-524F579587F0}"/>
              </a:ext>
            </a:extLst>
          </p:cNvPr>
          <p:cNvSpPr>
            <a:spLocks noGrp="1"/>
          </p:cNvSpPr>
          <p:nvPr>
            <p:ph type="sldNum" sz="quarter" idx="12"/>
          </p:nvPr>
        </p:nvSpPr>
        <p:spPr/>
        <p:txBody>
          <a:bodyPr/>
          <a:lstStyle/>
          <a:p>
            <a:pPr>
              <a:defRPr/>
            </a:pPr>
            <a:fld id="{8D58B23D-69F5-4E04-9CC7-BA9FF3BCE25A}" type="slidenum">
              <a:rPr lang="en-US" altLang="en-US" smtClean="0"/>
              <a:pPr>
                <a:defRPr/>
              </a:pPr>
              <a:t>125</a:t>
            </a:fld>
            <a:endParaRPr lang="en-US" altLang="en-US"/>
          </a:p>
        </p:txBody>
      </p:sp>
    </p:spTree>
    <p:extLst>
      <p:ext uri="{BB962C8B-B14F-4D97-AF65-F5344CB8AC3E}">
        <p14:creationId xmlns:p14="http://schemas.microsoft.com/office/powerpoint/2010/main" val="131193725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701AD-A359-1D7C-5CD5-26779174A5D0}"/>
              </a:ext>
            </a:extLst>
          </p:cNvPr>
          <p:cNvSpPr>
            <a:spLocks noGrp="1"/>
          </p:cNvSpPr>
          <p:nvPr>
            <p:ph type="ctrTitle"/>
          </p:nvPr>
        </p:nvSpPr>
        <p:spPr/>
        <p:txBody>
          <a:bodyPr>
            <a:normAutofit fontScale="90000"/>
          </a:bodyPr>
          <a:lstStyle/>
          <a:p>
            <a:r>
              <a:rPr lang="en-US" dirty="0">
                <a:solidFill>
                  <a:srgbClr val="1F1F1F"/>
                </a:solidFill>
                <a:latin typeface="Google Sans"/>
              </a:rPr>
              <a:t>Appendix2</a:t>
            </a:r>
            <a:br>
              <a:rPr lang="en-US" dirty="0">
                <a:solidFill>
                  <a:srgbClr val="1F1F1F"/>
                </a:solidFill>
                <a:latin typeface="Google Sans"/>
              </a:rPr>
            </a:br>
            <a:r>
              <a:rPr lang="en-US" dirty="0"/>
              <a:t>Camera Extrinsic parameters</a:t>
            </a:r>
            <a:br>
              <a:rPr lang="en-US" dirty="0"/>
            </a:br>
            <a:r>
              <a:rPr lang="en-US" dirty="0"/>
              <a:t>for image formation</a:t>
            </a:r>
            <a:br>
              <a:rPr lang="en-US" dirty="0"/>
            </a:br>
            <a:endParaRPr lang="en-US" dirty="0"/>
          </a:p>
        </p:txBody>
      </p:sp>
      <p:sp>
        <p:nvSpPr>
          <p:cNvPr id="3" name="Content Placeholder 2">
            <a:extLst>
              <a:ext uri="{FF2B5EF4-FFF2-40B4-BE49-F238E27FC236}">
                <a16:creationId xmlns:a16="http://schemas.microsoft.com/office/drawing/2014/main" id="{0C633FB6-8542-AADA-4EFB-65DD6A3F4509}"/>
              </a:ext>
            </a:extLst>
          </p:cNvPr>
          <p:cNvSpPr>
            <a:spLocks noGrp="1"/>
          </p:cNvSpPr>
          <p:nvPr>
            <p:ph type="subTitle" idx="1"/>
          </p:nvPr>
        </p:nvSpPr>
        <p:spPr/>
        <p:txBody>
          <a:bodyPr>
            <a:normAutofit fontScale="92500" lnSpcReduction="20000"/>
          </a:bodyPr>
          <a:lstStyle/>
          <a:p>
            <a:r>
              <a:rPr lang="en-US" dirty="0"/>
              <a:t>Parameters outside the camera </a:t>
            </a:r>
          </a:p>
          <a:p>
            <a:r>
              <a:rPr lang="en-US" dirty="0"/>
              <a:t>Study the rotation and translation of the camera relative to the original position</a:t>
            </a:r>
          </a:p>
          <a:p>
            <a:endParaRPr lang="en-US" dirty="0"/>
          </a:p>
        </p:txBody>
      </p:sp>
      <p:sp>
        <p:nvSpPr>
          <p:cNvPr id="4" name="Footer Placeholder 3">
            <a:extLst>
              <a:ext uri="{FF2B5EF4-FFF2-40B4-BE49-F238E27FC236}">
                <a16:creationId xmlns:a16="http://schemas.microsoft.com/office/drawing/2014/main" id="{9E50F341-9200-ADC6-9D3C-B76EC014FE44}"/>
              </a:ext>
            </a:extLst>
          </p:cNvPr>
          <p:cNvSpPr>
            <a:spLocks noGrp="1"/>
          </p:cNvSpPr>
          <p:nvPr>
            <p:ph type="ftr" sz="quarter" idx="11"/>
          </p:nvPr>
        </p:nvSpPr>
        <p:spPr/>
        <p:txBody>
          <a:bodyPr/>
          <a:lstStyle/>
          <a:p>
            <a:pPr>
              <a:defRPr/>
            </a:pPr>
            <a:r>
              <a:rPr lang="it-IT" altLang="zh-HK"/>
              <a:t>Img. Pro. &amp; Comp. Vis. v250127c</a:t>
            </a:r>
            <a:endParaRPr lang="en-US" altLang="zh-HK"/>
          </a:p>
        </p:txBody>
      </p:sp>
      <p:sp>
        <p:nvSpPr>
          <p:cNvPr id="5" name="Slide Number Placeholder 4">
            <a:extLst>
              <a:ext uri="{FF2B5EF4-FFF2-40B4-BE49-F238E27FC236}">
                <a16:creationId xmlns:a16="http://schemas.microsoft.com/office/drawing/2014/main" id="{0C004D3D-6577-A9CA-9BA4-32AB98B5281B}"/>
              </a:ext>
            </a:extLst>
          </p:cNvPr>
          <p:cNvSpPr>
            <a:spLocks noGrp="1"/>
          </p:cNvSpPr>
          <p:nvPr>
            <p:ph type="sldNum" sz="quarter" idx="12"/>
          </p:nvPr>
        </p:nvSpPr>
        <p:spPr/>
        <p:txBody>
          <a:bodyPr/>
          <a:lstStyle/>
          <a:p>
            <a:fld id="{B28686DF-4AC6-44BB-9261-A3C12E8BDC53}" type="slidenum">
              <a:rPr lang="en-US" altLang="zh-HK" smtClean="0"/>
              <a:pPr/>
              <a:t>126</a:t>
            </a:fld>
            <a:endParaRPr lang="en-US" altLang="zh-HK"/>
          </a:p>
        </p:txBody>
      </p:sp>
    </p:spTree>
    <p:extLst>
      <p:ext uri="{BB962C8B-B14F-4D97-AF65-F5344CB8AC3E}">
        <p14:creationId xmlns:p14="http://schemas.microsoft.com/office/powerpoint/2010/main" val="409454093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503238"/>
            <a:ext cx="8229600" cy="1143000"/>
          </a:xfrm>
        </p:spPr>
        <p:txBody>
          <a:bodyPr rtlCol="0">
            <a:normAutofit fontScale="90000"/>
          </a:bodyPr>
          <a:lstStyle/>
          <a:p>
            <a:pPr eaLnBrk="1" fontAlgn="auto" hangingPunct="1">
              <a:spcAft>
                <a:spcPts val="0"/>
              </a:spcAft>
              <a:defRPr/>
            </a:pPr>
            <a:r>
              <a:rPr lang="en-US" altLang="zh-TW" sz="4000" dirty="0"/>
              <a:t>Perspective </a:t>
            </a:r>
            <a:br>
              <a:rPr lang="en-US" altLang="zh-TW" sz="4000" dirty="0"/>
            </a:br>
            <a:r>
              <a:rPr lang="en-US" altLang="zh-TW" sz="4000" dirty="0"/>
              <a:t>Projective</a:t>
            </a:r>
          </a:p>
        </p:txBody>
      </p:sp>
      <p:sp>
        <p:nvSpPr>
          <p:cNvPr id="7171" name="Rectangle 3"/>
          <p:cNvSpPr>
            <a:spLocks noGrp="1" noChangeArrowheads="1"/>
          </p:cNvSpPr>
          <p:nvPr>
            <p:ph idx="1"/>
          </p:nvPr>
        </p:nvSpPr>
        <p:spPr>
          <a:xfrm>
            <a:off x="457200" y="1546225"/>
            <a:ext cx="8229600" cy="4527550"/>
          </a:xfrm>
        </p:spPr>
        <p:txBody>
          <a:bodyPr/>
          <a:lstStyle/>
          <a:p>
            <a:pPr eaLnBrk="1" hangingPunct="1"/>
            <a:r>
              <a:rPr lang="en-US" altLang="zh-TW"/>
              <a:t> </a:t>
            </a:r>
          </a:p>
        </p:txBody>
      </p:sp>
      <p:grpSp>
        <p:nvGrpSpPr>
          <p:cNvPr id="7174" name="Group 48"/>
          <p:cNvGrpSpPr>
            <a:grpSpLocks/>
          </p:cNvGrpSpPr>
          <p:nvPr/>
        </p:nvGrpSpPr>
        <p:grpSpPr bwMode="auto">
          <a:xfrm>
            <a:off x="457200" y="2057400"/>
            <a:ext cx="8610600" cy="4495800"/>
            <a:chOff x="288" y="1296"/>
            <a:chExt cx="5424" cy="2832"/>
          </a:xfrm>
        </p:grpSpPr>
        <p:sp>
          <p:nvSpPr>
            <p:cNvPr id="7190" name="Freeform 5"/>
            <p:cNvSpPr>
              <a:spLocks/>
            </p:cNvSpPr>
            <p:nvPr/>
          </p:nvSpPr>
          <p:spPr bwMode="auto">
            <a:xfrm>
              <a:off x="288" y="1362"/>
              <a:ext cx="1116" cy="1643"/>
            </a:xfrm>
            <a:custGeom>
              <a:avLst/>
              <a:gdLst>
                <a:gd name="T0" fmla="*/ 1 w 1887"/>
                <a:gd name="T1" fmla="*/ 1 h 2280"/>
                <a:gd name="T2" fmla="*/ 1 w 1887"/>
                <a:gd name="T3" fmla="*/ 1 h 2280"/>
                <a:gd name="T4" fmla="*/ 1 w 1887"/>
                <a:gd name="T5" fmla="*/ 1 h 2280"/>
                <a:gd name="T6" fmla="*/ 1 w 1887"/>
                <a:gd name="T7" fmla="*/ 1 h 2280"/>
                <a:gd name="T8" fmla="*/ 0 w 1887"/>
                <a:gd name="T9" fmla="*/ 1 h 2280"/>
                <a:gd name="T10" fmla="*/ 1 w 1887"/>
                <a:gd name="T11" fmla="*/ 1 h 2280"/>
                <a:gd name="T12" fmla="*/ 1 w 1887"/>
                <a:gd name="T13" fmla="*/ 1 h 2280"/>
                <a:gd name="T14" fmla="*/ 1 w 1887"/>
                <a:gd name="T15" fmla="*/ 1 h 2280"/>
                <a:gd name="T16" fmla="*/ 1 w 1887"/>
                <a:gd name="T17" fmla="*/ 1 h 2280"/>
                <a:gd name="T18" fmla="*/ 1 w 1887"/>
                <a:gd name="T19" fmla="*/ 1 h 2280"/>
                <a:gd name="T20" fmla="*/ 1 w 1887"/>
                <a:gd name="T21" fmla="*/ 1 h 2280"/>
                <a:gd name="T22" fmla="*/ 1 w 1887"/>
                <a:gd name="T23" fmla="*/ 1 h 2280"/>
                <a:gd name="T24" fmla="*/ 1 w 1887"/>
                <a:gd name="T25" fmla="*/ 1 h 2280"/>
                <a:gd name="T26" fmla="*/ 1 w 1887"/>
                <a:gd name="T27" fmla="*/ 1 h 2280"/>
                <a:gd name="T28" fmla="*/ 1 w 1887"/>
                <a:gd name="T29" fmla="*/ 1 h 2280"/>
                <a:gd name="T30" fmla="*/ 1 w 1887"/>
                <a:gd name="T31" fmla="*/ 1 h 2280"/>
                <a:gd name="T32" fmla="*/ 1 w 1887"/>
                <a:gd name="T33" fmla="*/ 1 h 2280"/>
                <a:gd name="T34" fmla="*/ 1 w 1887"/>
                <a:gd name="T35" fmla="*/ 1 h 2280"/>
                <a:gd name="T36" fmla="*/ 1 w 1887"/>
                <a:gd name="T37" fmla="*/ 1 h 2280"/>
                <a:gd name="T38" fmla="*/ 1 w 1887"/>
                <a:gd name="T39" fmla="*/ 1 h 2280"/>
                <a:gd name="T40" fmla="*/ 1 w 1887"/>
                <a:gd name="T41" fmla="*/ 1 h 2280"/>
                <a:gd name="T42" fmla="*/ 1 w 1887"/>
                <a:gd name="T43" fmla="*/ 1 h 2280"/>
                <a:gd name="T44" fmla="*/ 1 w 1887"/>
                <a:gd name="T45" fmla="*/ 1 h 2280"/>
                <a:gd name="T46" fmla="*/ 1 w 1887"/>
                <a:gd name="T47" fmla="*/ 1 h 2280"/>
                <a:gd name="T48" fmla="*/ 1 w 1887"/>
                <a:gd name="T49" fmla="*/ 1 h 2280"/>
                <a:gd name="T50" fmla="*/ 1 w 1887"/>
                <a:gd name="T51" fmla="*/ 1 h 2280"/>
                <a:gd name="T52" fmla="*/ 1 w 1887"/>
                <a:gd name="T53" fmla="*/ 1 h 2280"/>
                <a:gd name="T54" fmla="*/ 1 w 1887"/>
                <a:gd name="T55" fmla="*/ 1 h 2280"/>
                <a:gd name="T56" fmla="*/ 1 w 1887"/>
                <a:gd name="T57" fmla="*/ 1 h 2280"/>
                <a:gd name="T58" fmla="*/ 1 w 1887"/>
                <a:gd name="T59" fmla="*/ 1 h 2280"/>
                <a:gd name="T60" fmla="*/ 1 w 1887"/>
                <a:gd name="T61" fmla="*/ 1 h 22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87" h="2280">
                  <a:moveTo>
                    <a:pt x="360" y="636"/>
                  </a:moveTo>
                  <a:cubicBezTo>
                    <a:pt x="299" y="677"/>
                    <a:pt x="325" y="703"/>
                    <a:pt x="264" y="744"/>
                  </a:cubicBezTo>
                  <a:cubicBezTo>
                    <a:pt x="238" y="783"/>
                    <a:pt x="205" y="800"/>
                    <a:pt x="180" y="840"/>
                  </a:cubicBezTo>
                  <a:cubicBezTo>
                    <a:pt x="146" y="894"/>
                    <a:pt x="137" y="949"/>
                    <a:pt x="84" y="984"/>
                  </a:cubicBezTo>
                  <a:cubicBezTo>
                    <a:pt x="58" y="1023"/>
                    <a:pt x="26" y="1041"/>
                    <a:pt x="0" y="1080"/>
                  </a:cubicBezTo>
                  <a:cubicBezTo>
                    <a:pt x="13" y="1188"/>
                    <a:pt x="37" y="1295"/>
                    <a:pt x="48" y="1404"/>
                  </a:cubicBezTo>
                  <a:cubicBezTo>
                    <a:pt x="64" y="1556"/>
                    <a:pt x="67" y="1708"/>
                    <a:pt x="84" y="1860"/>
                  </a:cubicBezTo>
                  <a:cubicBezTo>
                    <a:pt x="97" y="1981"/>
                    <a:pt x="179" y="1998"/>
                    <a:pt x="264" y="2064"/>
                  </a:cubicBezTo>
                  <a:cubicBezTo>
                    <a:pt x="332" y="2116"/>
                    <a:pt x="416" y="2198"/>
                    <a:pt x="504" y="2220"/>
                  </a:cubicBezTo>
                  <a:cubicBezTo>
                    <a:pt x="611" y="2247"/>
                    <a:pt x="721" y="2253"/>
                    <a:pt x="828" y="2280"/>
                  </a:cubicBezTo>
                  <a:cubicBezTo>
                    <a:pt x="880" y="2272"/>
                    <a:pt x="936" y="2278"/>
                    <a:pt x="984" y="2256"/>
                  </a:cubicBezTo>
                  <a:cubicBezTo>
                    <a:pt x="1004" y="2247"/>
                    <a:pt x="1004" y="2217"/>
                    <a:pt x="1008" y="2196"/>
                  </a:cubicBezTo>
                  <a:cubicBezTo>
                    <a:pt x="1026" y="2104"/>
                    <a:pt x="994" y="1979"/>
                    <a:pt x="1068" y="1920"/>
                  </a:cubicBezTo>
                  <a:cubicBezTo>
                    <a:pt x="1181" y="1830"/>
                    <a:pt x="1328" y="1810"/>
                    <a:pt x="1464" y="1776"/>
                  </a:cubicBezTo>
                  <a:cubicBezTo>
                    <a:pt x="1519" y="1688"/>
                    <a:pt x="1584" y="1620"/>
                    <a:pt x="1644" y="1536"/>
                  </a:cubicBezTo>
                  <a:cubicBezTo>
                    <a:pt x="1708" y="1280"/>
                    <a:pt x="1627" y="1565"/>
                    <a:pt x="1704" y="1380"/>
                  </a:cubicBezTo>
                  <a:cubicBezTo>
                    <a:pt x="1745" y="1283"/>
                    <a:pt x="1748" y="1156"/>
                    <a:pt x="1824" y="1080"/>
                  </a:cubicBezTo>
                  <a:cubicBezTo>
                    <a:pt x="1844" y="1011"/>
                    <a:pt x="1887" y="869"/>
                    <a:pt x="1884" y="816"/>
                  </a:cubicBezTo>
                  <a:cubicBezTo>
                    <a:pt x="1879" y="714"/>
                    <a:pt x="1864" y="610"/>
                    <a:pt x="1824" y="516"/>
                  </a:cubicBezTo>
                  <a:cubicBezTo>
                    <a:pt x="1802" y="464"/>
                    <a:pt x="1744" y="436"/>
                    <a:pt x="1704" y="396"/>
                  </a:cubicBezTo>
                  <a:cubicBezTo>
                    <a:pt x="1603" y="295"/>
                    <a:pt x="1482" y="251"/>
                    <a:pt x="1344" y="216"/>
                  </a:cubicBezTo>
                  <a:cubicBezTo>
                    <a:pt x="1304" y="224"/>
                    <a:pt x="1263" y="229"/>
                    <a:pt x="1224" y="240"/>
                  </a:cubicBezTo>
                  <a:cubicBezTo>
                    <a:pt x="1203" y="246"/>
                    <a:pt x="1185" y="267"/>
                    <a:pt x="1164" y="264"/>
                  </a:cubicBezTo>
                  <a:cubicBezTo>
                    <a:pt x="988" y="243"/>
                    <a:pt x="894" y="96"/>
                    <a:pt x="744" y="36"/>
                  </a:cubicBezTo>
                  <a:cubicBezTo>
                    <a:pt x="557" y="111"/>
                    <a:pt x="839" y="0"/>
                    <a:pt x="600" y="84"/>
                  </a:cubicBezTo>
                  <a:cubicBezTo>
                    <a:pt x="547" y="102"/>
                    <a:pt x="444" y="144"/>
                    <a:pt x="444" y="144"/>
                  </a:cubicBezTo>
                  <a:cubicBezTo>
                    <a:pt x="436" y="156"/>
                    <a:pt x="430" y="170"/>
                    <a:pt x="420" y="180"/>
                  </a:cubicBezTo>
                  <a:cubicBezTo>
                    <a:pt x="410" y="190"/>
                    <a:pt x="390" y="191"/>
                    <a:pt x="384" y="204"/>
                  </a:cubicBezTo>
                  <a:cubicBezTo>
                    <a:pt x="330" y="335"/>
                    <a:pt x="349" y="485"/>
                    <a:pt x="324" y="624"/>
                  </a:cubicBezTo>
                  <a:cubicBezTo>
                    <a:pt x="296" y="783"/>
                    <a:pt x="300" y="581"/>
                    <a:pt x="300" y="684"/>
                  </a:cubicBezTo>
                  <a:lnTo>
                    <a:pt x="360" y="636"/>
                  </a:lnTo>
                  <a:close/>
                </a:path>
              </a:pathLst>
            </a:custGeom>
            <a:solidFill>
              <a:srgbClr val="FFFFFF"/>
            </a:solidFill>
            <a:ln w="9525">
              <a:solidFill>
                <a:srgbClr val="000000"/>
              </a:solidFill>
              <a:round/>
              <a:headEnd/>
              <a:tailEnd/>
            </a:ln>
          </p:spPr>
          <p:txBody>
            <a:bodyPr/>
            <a:lstStyle/>
            <a:p>
              <a:endParaRPr lang="en-US"/>
            </a:p>
          </p:txBody>
        </p:sp>
        <p:sp>
          <p:nvSpPr>
            <p:cNvPr id="7191" name="Freeform 6"/>
            <p:cNvSpPr>
              <a:spLocks/>
            </p:cNvSpPr>
            <p:nvPr/>
          </p:nvSpPr>
          <p:spPr bwMode="auto">
            <a:xfrm>
              <a:off x="2984" y="1801"/>
              <a:ext cx="1207" cy="1902"/>
            </a:xfrm>
            <a:custGeom>
              <a:avLst/>
              <a:gdLst>
                <a:gd name="T0" fmla="*/ 0 w 1800"/>
                <a:gd name="T1" fmla="*/ 3 h 2280"/>
                <a:gd name="T2" fmla="*/ 0 w 1800"/>
                <a:gd name="T3" fmla="*/ 3 h 2280"/>
                <a:gd name="T4" fmla="*/ 1 w 1800"/>
                <a:gd name="T5" fmla="*/ 3 h 2280"/>
                <a:gd name="T6" fmla="*/ 1 w 1800"/>
                <a:gd name="T7" fmla="*/ 0 h 2280"/>
                <a:gd name="T8" fmla="*/ 0 w 1800"/>
                <a:gd name="T9" fmla="*/ 3 h 2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0" h="2280">
                  <a:moveTo>
                    <a:pt x="0" y="720"/>
                  </a:moveTo>
                  <a:lnTo>
                    <a:pt x="0" y="2280"/>
                  </a:lnTo>
                  <a:lnTo>
                    <a:pt x="1800" y="1680"/>
                  </a:lnTo>
                  <a:lnTo>
                    <a:pt x="1800" y="0"/>
                  </a:lnTo>
                  <a:lnTo>
                    <a:pt x="0" y="720"/>
                  </a:lnTo>
                  <a:close/>
                </a:path>
              </a:pathLst>
            </a:custGeom>
            <a:solidFill>
              <a:srgbClr val="FFFFFF"/>
            </a:solidFill>
            <a:ln w="9525">
              <a:solidFill>
                <a:srgbClr val="000000"/>
              </a:solidFill>
              <a:round/>
              <a:headEnd/>
              <a:tailEnd/>
            </a:ln>
          </p:spPr>
          <p:txBody>
            <a:bodyPr/>
            <a:lstStyle/>
            <a:p>
              <a:endParaRPr lang="en-US"/>
            </a:p>
          </p:txBody>
        </p:sp>
        <p:sp>
          <p:nvSpPr>
            <p:cNvPr id="7192" name="Line 7"/>
            <p:cNvSpPr>
              <a:spLocks noChangeShapeType="1"/>
            </p:cNvSpPr>
            <p:nvPr/>
          </p:nvSpPr>
          <p:spPr bwMode="auto">
            <a:xfrm>
              <a:off x="2557" y="2745"/>
              <a:ext cx="1064" cy="107"/>
            </a:xfrm>
            <a:prstGeom prst="line">
              <a:avLst/>
            </a:prstGeom>
            <a:noFill/>
            <a:ln w="28575">
              <a:solidFill>
                <a:srgbClr val="000000"/>
              </a:solidFill>
              <a:prstDash val="dash"/>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7193" name="Line 8"/>
            <p:cNvSpPr>
              <a:spLocks noChangeShapeType="1"/>
            </p:cNvSpPr>
            <p:nvPr/>
          </p:nvSpPr>
          <p:spPr bwMode="auto">
            <a:xfrm flipV="1">
              <a:off x="2344" y="2506"/>
              <a:ext cx="1987" cy="1041"/>
            </a:xfrm>
            <a:prstGeom prst="line">
              <a:avLst/>
            </a:prstGeom>
            <a:noFill/>
            <a:ln w="9525">
              <a:solidFill>
                <a:srgbClr val="000000"/>
              </a:solidFill>
              <a:prstDash val="dashDot"/>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7194" name="Line 9"/>
            <p:cNvSpPr>
              <a:spLocks noChangeShapeType="1"/>
            </p:cNvSpPr>
            <p:nvPr/>
          </p:nvSpPr>
          <p:spPr bwMode="auto">
            <a:xfrm>
              <a:off x="3621" y="1815"/>
              <a:ext cx="0" cy="1815"/>
            </a:xfrm>
            <a:prstGeom prst="line">
              <a:avLst/>
            </a:prstGeom>
            <a:noFill/>
            <a:ln w="9525">
              <a:solidFill>
                <a:srgbClr val="000000"/>
              </a:solidFill>
              <a:prstDash val="dashDot"/>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7195" name="Oval 10"/>
            <p:cNvSpPr>
              <a:spLocks noChangeArrowheads="1"/>
            </p:cNvSpPr>
            <p:nvPr/>
          </p:nvSpPr>
          <p:spPr bwMode="auto">
            <a:xfrm>
              <a:off x="1067" y="1815"/>
              <a:ext cx="71" cy="86"/>
            </a:xfrm>
            <a:prstGeom prst="ellipse">
              <a:avLst/>
            </a:prstGeom>
            <a:solidFill>
              <a:srgbClr val="000000"/>
            </a:solidFill>
            <a:ln w="9525">
              <a:solidFill>
                <a:srgbClr val="000000"/>
              </a:solidFill>
              <a:round/>
              <a:headEnd/>
              <a:tailEnd/>
            </a:ln>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Verdana" pitchFamily="34" charset="0"/>
              </a:endParaRPr>
            </a:p>
          </p:txBody>
        </p:sp>
        <p:sp>
          <p:nvSpPr>
            <p:cNvPr id="7196" name="Line 11"/>
            <p:cNvSpPr>
              <a:spLocks noChangeShapeType="1"/>
            </p:cNvSpPr>
            <p:nvPr/>
          </p:nvSpPr>
          <p:spPr bwMode="auto">
            <a:xfrm>
              <a:off x="1138" y="1900"/>
              <a:ext cx="2270" cy="6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7" name="Line 12"/>
            <p:cNvSpPr>
              <a:spLocks noChangeShapeType="1"/>
            </p:cNvSpPr>
            <p:nvPr/>
          </p:nvSpPr>
          <p:spPr bwMode="auto">
            <a:xfrm>
              <a:off x="3408" y="2593"/>
              <a:ext cx="1065" cy="3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8" name="Line 13"/>
            <p:cNvSpPr>
              <a:spLocks noChangeShapeType="1"/>
            </p:cNvSpPr>
            <p:nvPr/>
          </p:nvSpPr>
          <p:spPr bwMode="auto">
            <a:xfrm>
              <a:off x="3621" y="2852"/>
              <a:ext cx="852" cy="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9" name="Text Box 14"/>
            <p:cNvSpPr txBox="1">
              <a:spLocks noChangeArrowheads="1"/>
            </p:cNvSpPr>
            <p:nvPr/>
          </p:nvSpPr>
          <p:spPr bwMode="auto">
            <a:xfrm>
              <a:off x="1351" y="1296"/>
              <a:ext cx="1605"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2000">
                  <a:latin typeface="Times New Roman" pitchFamily="18" charset="0"/>
                </a:rPr>
                <a:t>Model </a:t>
              </a:r>
              <a:r>
                <a:rPr kumimoji="1" lang="en-US" altLang="zh-TW" sz="2000" i="1">
                  <a:latin typeface="Times New Roman" pitchFamily="18" charset="0"/>
                </a:rPr>
                <a:t>M at t=1</a:t>
              </a:r>
            </a:p>
            <a:p>
              <a:pPr eaLnBrk="1" hangingPunct="1">
                <a:spcBef>
                  <a:spcPct val="0"/>
                </a:spcBef>
                <a:buFontTx/>
                <a:buNone/>
              </a:pPr>
              <a:endParaRPr kumimoji="1" lang="en-US" altLang="zh-TW" sz="2000" i="1">
                <a:latin typeface="Times New Roman" pitchFamily="18" charset="0"/>
              </a:endParaRPr>
            </a:p>
            <a:p>
              <a:pPr eaLnBrk="1" hangingPunct="1">
                <a:spcBef>
                  <a:spcPct val="0"/>
                </a:spcBef>
                <a:buFontTx/>
                <a:buNone/>
              </a:pPr>
              <a:endParaRPr kumimoji="1" lang="en-US" altLang="zh-TW" sz="2000">
                <a:latin typeface="Arial" charset="0"/>
              </a:endParaRPr>
            </a:p>
          </p:txBody>
        </p:sp>
        <p:sp>
          <p:nvSpPr>
            <p:cNvPr id="7200" name="Oval 15"/>
            <p:cNvSpPr>
              <a:spLocks noChangeArrowheads="1"/>
            </p:cNvSpPr>
            <p:nvPr/>
          </p:nvSpPr>
          <p:spPr bwMode="auto">
            <a:xfrm>
              <a:off x="3266" y="2506"/>
              <a:ext cx="71" cy="87"/>
            </a:xfrm>
            <a:prstGeom prst="ellipse">
              <a:avLst/>
            </a:prstGeom>
            <a:solidFill>
              <a:srgbClr val="000000"/>
            </a:solidFill>
            <a:ln w="9525">
              <a:solidFill>
                <a:srgbClr val="000000"/>
              </a:solidFill>
              <a:round/>
              <a:headEnd/>
              <a:tailEnd/>
            </a:ln>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Verdana" pitchFamily="34" charset="0"/>
              </a:endParaRPr>
            </a:p>
          </p:txBody>
        </p:sp>
        <p:sp>
          <p:nvSpPr>
            <p:cNvPr id="7201" name="Text Box 16"/>
            <p:cNvSpPr txBox="1">
              <a:spLocks noChangeArrowheads="1"/>
            </p:cNvSpPr>
            <p:nvPr/>
          </p:nvSpPr>
          <p:spPr bwMode="auto">
            <a:xfrm>
              <a:off x="3312" y="2880"/>
              <a:ext cx="120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2000" dirty="0">
                  <a:latin typeface="Times New Roman" pitchFamily="18" charset="0"/>
                </a:rPr>
                <a:t>c (Image center, </a:t>
              </a:r>
              <a:r>
                <a:rPr kumimoji="1" lang="en-US" altLang="zh-TW" sz="2000" dirty="0" err="1">
                  <a:latin typeface="Times New Roman" pitchFamily="18" charset="0"/>
                </a:rPr>
                <a:t>o</a:t>
              </a:r>
              <a:r>
                <a:rPr kumimoji="1" lang="en-US" altLang="zh-TW" sz="2000" baseline="-25000" dirty="0" err="1">
                  <a:latin typeface="Times New Roman" pitchFamily="18" charset="0"/>
                </a:rPr>
                <a:t>x</a:t>
              </a:r>
              <a:r>
                <a:rPr kumimoji="1" lang="en-US" altLang="zh-TW" sz="2000" dirty="0" err="1">
                  <a:latin typeface="Times New Roman" pitchFamily="18" charset="0"/>
                </a:rPr>
                <a:t>,o</a:t>
              </a:r>
              <a:r>
                <a:rPr kumimoji="1" lang="en-US" altLang="zh-TW" sz="2000" baseline="-25000" dirty="0" err="1">
                  <a:latin typeface="Times New Roman" pitchFamily="18" charset="0"/>
                </a:rPr>
                <a:t>y</a:t>
              </a:r>
              <a:r>
                <a:rPr kumimoji="1" lang="en-US" altLang="zh-TW" sz="2000" dirty="0">
                  <a:latin typeface="Times New Roman" pitchFamily="18" charset="0"/>
                </a:rPr>
                <a:t>)</a:t>
              </a:r>
              <a:endParaRPr kumimoji="1" lang="en-US" altLang="zh-TW" sz="2000" dirty="0">
                <a:latin typeface="Arial" charset="0"/>
              </a:endParaRPr>
            </a:p>
          </p:txBody>
        </p:sp>
        <p:sp>
          <p:nvSpPr>
            <p:cNvPr id="7202" name="Line 17"/>
            <p:cNvSpPr>
              <a:spLocks noChangeShapeType="1"/>
            </p:cNvSpPr>
            <p:nvPr/>
          </p:nvSpPr>
          <p:spPr bwMode="auto">
            <a:xfrm flipV="1">
              <a:off x="3337" y="2918"/>
              <a:ext cx="1136" cy="778"/>
            </a:xfrm>
            <a:prstGeom prst="line">
              <a:avLst/>
            </a:prstGeom>
            <a:noFill/>
            <a:ln w="28575">
              <a:solidFill>
                <a:srgbClr val="000000"/>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7203" name="Line 18"/>
            <p:cNvSpPr>
              <a:spLocks noChangeShapeType="1"/>
            </p:cNvSpPr>
            <p:nvPr/>
          </p:nvSpPr>
          <p:spPr bwMode="auto">
            <a:xfrm>
              <a:off x="2594" y="3420"/>
              <a:ext cx="814" cy="190"/>
            </a:xfrm>
            <a:prstGeom prst="line">
              <a:avLst/>
            </a:prstGeom>
            <a:noFill/>
            <a:ln w="9525">
              <a:solidFill>
                <a:srgbClr val="000000"/>
              </a:solidFill>
              <a:prstDash val="dash"/>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7204" name="Text Box 19"/>
            <p:cNvSpPr txBox="1">
              <a:spLocks noChangeArrowheads="1"/>
            </p:cNvSpPr>
            <p:nvPr/>
          </p:nvSpPr>
          <p:spPr bwMode="auto">
            <a:xfrm>
              <a:off x="2403" y="3501"/>
              <a:ext cx="638"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2000" i="1">
                  <a:latin typeface="Times New Roman" pitchFamily="18" charset="0"/>
                </a:rPr>
                <a:t>F</a:t>
              </a:r>
              <a:r>
                <a:rPr kumimoji="1" lang="en-US" altLang="zh-TW" sz="2000">
                  <a:latin typeface="Times New Roman" pitchFamily="18" charset="0"/>
                </a:rPr>
                <a:t>=focal length</a:t>
              </a:r>
              <a:endParaRPr kumimoji="1" lang="en-US" altLang="zh-TW" sz="2000">
                <a:latin typeface="Arial" charset="0"/>
              </a:endParaRPr>
            </a:p>
          </p:txBody>
        </p:sp>
        <p:sp>
          <p:nvSpPr>
            <p:cNvPr id="7205" name="Text Box 20"/>
            <p:cNvSpPr txBox="1">
              <a:spLocks noChangeArrowheads="1"/>
            </p:cNvSpPr>
            <p:nvPr/>
          </p:nvSpPr>
          <p:spPr bwMode="auto">
            <a:xfrm>
              <a:off x="3905" y="1514"/>
              <a:ext cx="710"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2000">
                  <a:latin typeface="Times New Roman" pitchFamily="18" charset="0"/>
                </a:rPr>
                <a:t>image</a:t>
              </a:r>
              <a:endParaRPr kumimoji="1" lang="en-US" altLang="zh-TW" sz="2000">
                <a:latin typeface="Arial" charset="0"/>
              </a:endParaRPr>
            </a:p>
          </p:txBody>
        </p:sp>
        <p:sp>
          <p:nvSpPr>
            <p:cNvPr id="7206" name="Text Box 21"/>
            <p:cNvSpPr txBox="1">
              <a:spLocks noChangeArrowheads="1"/>
            </p:cNvSpPr>
            <p:nvPr/>
          </p:nvSpPr>
          <p:spPr bwMode="auto">
            <a:xfrm>
              <a:off x="4474" y="2752"/>
              <a:ext cx="1238"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2000" i="1">
                  <a:latin typeface="Times New Roman" pitchFamily="18" charset="0"/>
                </a:rPr>
                <a:t>O</a:t>
              </a:r>
              <a:r>
                <a:rPr kumimoji="1" lang="en-US" altLang="zh-TW" sz="2000" i="1" baseline="-25000">
                  <a:latin typeface="Times New Roman" pitchFamily="18" charset="0"/>
                </a:rPr>
                <a:t>c</a:t>
              </a:r>
              <a:r>
                <a:rPr kumimoji="1" lang="en-US" altLang="zh-TW" sz="2000" i="1">
                  <a:latin typeface="Times New Roman" pitchFamily="18" charset="0"/>
                </a:rPr>
                <a:t>=(0,0,0)</a:t>
              </a:r>
              <a:r>
                <a:rPr kumimoji="1" lang="en-US" altLang="zh-TW" sz="2000">
                  <a:latin typeface="Times New Roman" pitchFamily="18" charset="0"/>
                </a:rPr>
                <a:t> </a:t>
              </a:r>
            </a:p>
            <a:p>
              <a:pPr eaLnBrk="1" hangingPunct="1">
                <a:spcBef>
                  <a:spcPct val="0"/>
                </a:spcBef>
                <a:buFontTx/>
                <a:buNone/>
              </a:pPr>
              <a:r>
                <a:rPr kumimoji="1" lang="en-US" altLang="zh-TW" sz="2000">
                  <a:latin typeface="Times New Roman" pitchFamily="18" charset="0"/>
                </a:rPr>
                <a:t>(Camera center)</a:t>
              </a:r>
            </a:p>
            <a:p>
              <a:pPr eaLnBrk="1" hangingPunct="1">
                <a:spcBef>
                  <a:spcPct val="0"/>
                </a:spcBef>
                <a:buFontTx/>
                <a:buNone/>
              </a:pPr>
              <a:endParaRPr kumimoji="1" lang="en-US" altLang="zh-TW" sz="2000">
                <a:latin typeface="Arial" charset="0"/>
              </a:endParaRPr>
            </a:p>
          </p:txBody>
        </p:sp>
        <p:sp>
          <p:nvSpPr>
            <p:cNvPr id="7207" name="Line 22"/>
            <p:cNvSpPr>
              <a:spLocks noChangeShapeType="1"/>
            </p:cNvSpPr>
            <p:nvPr/>
          </p:nvSpPr>
          <p:spPr bwMode="auto">
            <a:xfrm flipV="1">
              <a:off x="4473" y="1966"/>
              <a:ext cx="0" cy="951"/>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7208" name="Text Box 23"/>
            <p:cNvSpPr txBox="1">
              <a:spLocks noChangeArrowheads="1"/>
            </p:cNvSpPr>
            <p:nvPr/>
          </p:nvSpPr>
          <p:spPr bwMode="auto">
            <a:xfrm>
              <a:off x="4473" y="1794"/>
              <a:ext cx="63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HK" sz="2000">
                  <a:solidFill>
                    <a:srgbClr val="0070C0"/>
                  </a:solidFill>
                  <a:latin typeface="Times New Roman" pitchFamily="18" charset="0"/>
                </a:rPr>
                <a:t>Y</a:t>
              </a:r>
              <a:r>
                <a:rPr kumimoji="1" lang="en-US" altLang="zh-TW" sz="2000">
                  <a:solidFill>
                    <a:srgbClr val="0070C0"/>
                  </a:solidFill>
                  <a:latin typeface="Times New Roman" pitchFamily="18" charset="0"/>
                </a:rPr>
                <a:t>c-axis</a:t>
              </a:r>
              <a:endParaRPr kumimoji="1" lang="en-US" altLang="zh-TW" sz="2000">
                <a:solidFill>
                  <a:srgbClr val="0070C0"/>
                </a:solidFill>
                <a:latin typeface="Arial" charset="0"/>
              </a:endParaRPr>
            </a:p>
          </p:txBody>
        </p:sp>
        <p:sp>
          <p:nvSpPr>
            <p:cNvPr id="7209" name="Text Box 24"/>
            <p:cNvSpPr txBox="1">
              <a:spLocks noChangeArrowheads="1"/>
            </p:cNvSpPr>
            <p:nvPr/>
          </p:nvSpPr>
          <p:spPr bwMode="auto">
            <a:xfrm>
              <a:off x="2415" y="2485"/>
              <a:ext cx="70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2000">
                  <a:solidFill>
                    <a:srgbClr val="0070C0"/>
                  </a:solidFill>
                  <a:latin typeface="Times New Roman" pitchFamily="18" charset="0"/>
                </a:rPr>
                <a:t>Zc-axis</a:t>
              </a:r>
              <a:endParaRPr kumimoji="1" lang="en-US" altLang="zh-TW" sz="2000">
                <a:solidFill>
                  <a:srgbClr val="0070C0"/>
                </a:solidFill>
                <a:latin typeface="Arial" charset="0"/>
              </a:endParaRPr>
            </a:p>
          </p:txBody>
        </p:sp>
        <p:sp>
          <p:nvSpPr>
            <p:cNvPr id="7210" name="Text Box 25"/>
            <p:cNvSpPr txBox="1">
              <a:spLocks noChangeArrowheads="1"/>
            </p:cNvSpPr>
            <p:nvPr/>
          </p:nvSpPr>
          <p:spPr bwMode="auto">
            <a:xfrm>
              <a:off x="3195" y="3782"/>
              <a:ext cx="71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HK" sz="2000">
                  <a:solidFill>
                    <a:srgbClr val="0070C0"/>
                  </a:solidFill>
                  <a:latin typeface="Times New Roman" pitchFamily="18" charset="0"/>
                </a:rPr>
                <a:t>X</a:t>
              </a:r>
              <a:r>
                <a:rPr kumimoji="1" lang="en-US" altLang="zh-TW" sz="2000">
                  <a:solidFill>
                    <a:srgbClr val="0070C0"/>
                  </a:solidFill>
                  <a:latin typeface="Times New Roman" pitchFamily="18" charset="0"/>
                </a:rPr>
                <a:t>c-axis</a:t>
              </a:r>
              <a:endParaRPr kumimoji="1" lang="en-US" altLang="zh-TW" sz="2000">
                <a:solidFill>
                  <a:srgbClr val="0070C0"/>
                </a:solidFill>
                <a:latin typeface="Arial" charset="0"/>
              </a:endParaRPr>
            </a:p>
          </p:txBody>
        </p:sp>
        <p:sp>
          <p:nvSpPr>
            <p:cNvPr id="7211" name="Text Box 26"/>
            <p:cNvSpPr txBox="1">
              <a:spLocks noChangeArrowheads="1"/>
            </p:cNvSpPr>
            <p:nvPr/>
          </p:nvSpPr>
          <p:spPr bwMode="auto">
            <a:xfrm>
              <a:off x="3477" y="1600"/>
              <a:ext cx="71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2000">
                  <a:solidFill>
                    <a:srgbClr val="FF0000"/>
                  </a:solidFill>
                  <a:latin typeface="Times New Roman" pitchFamily="18" charset="0"/>
                </a:rPr>
                <a:t>v-axis</a:t>
              </a:r>
              <a:endParaRPr kumimoji="1" lang="en-US" altLang="zh-TW" sz="2000">
                <a:solidFill>
                  <a:srgbClr val="FF0000"/>
                </a:solidFill>
                <a:latin typeface="Arial" charset="0"/>
              </a:endParaRPr>
            </a:p>
          </p:txBody>
        </p:sp>
        <p:sp>
          <p:nvSpPr>
            <p:cNvPr id="7212" name="Text Box 27"/>
            <p:cNvSpPr txBox="1">
              <a:spLocks noChangeArrowheads="1"/>
            </p:cNvSpPr>
            <p:nvPr/>
          </p:nvSpPr>
          <p:spPr bwMode="auto">
            <a:xfrm>
              <a:off x="1870" y="3350"/>
              <a:ext cx="56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2000">
                  <a:solidFill>
                    <a:srgbClr val="FF0000"/>
                  </a:solidFill>
                  <a:latin typeface="Times New Roman" pitchFamily="18" charset="0"/>
                </a:rPr>
                <a:t>u-axis</a:t>
              </a:r>
              <a:endParaRPr kumimoji="1" lang="en-US" altLang="zh-TW" sz="2000">
                <a:solidFill>
                  <a:srgbClr val="FF0000"/>
                </a:solidFill>
                <a:latin typeface="Arial" charset="0"/>
              </a:endParaRPr>
            </a:p>
          </p:txBody>
        </p:sp>
        <p:sp>
          <p:nvSpPr>
            <p:cNvPr id="7213" name="Text Box 28"/>
            <p:cNvSpPr txBox="1">
              <a:spLocks noChangeArrowheads="1"/>
            </p:cNvSpPr>
            <p:nvPr/>
          </p:nvSpPr>
          <p:spPr bwMode="auto">
            <a:xfrm>
              <a:off x="2450" y="1627"/>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kumimoji="1" lang="en-US" altLang="en-US" sz="2000">
                <a:latin typeface="Arial" charset="0"/>
              </a:endParaRPr>
            </a:p>
          </p:txBody>
        </p:sp>
        <p:sp>
          <p:nvSpPr>
            <p:cNvPr id="7214" name="Text Box 29"/>
            <p:cNvSpPr txBox="1">
              <a:spLocks noChangeArrowheads="1"/>
            </p:cNvSpPr>
            <p:nvPr/>
          </p:nvSpPr>
          <p:spPr bwMode="auto">
            <a:xfrm>
              <a:off x="3231" y="2315"/>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endParaRPr kumimoji="1" lang="en-US" altLang="en-US" sz="2000">
                <a:latin typeface="Arial" charset="0"/>
              </a:endParaRPr>
            </a:p>
          </p:txBody>
        </p:sp>
      </p:grpSp>
      <p:sp>
        <p:nvSpPr>
          <p:cNvPr id="7175" name="Text Box 30"/>
          <p:cNvSpPr txBox="1">
            <a:spLocks noChangeArrowheads="1"/>
          </p:cNvSpPr>
          <p:nvPr/>
        </p:nvSpPr>
        <p:spPr bwMode="auto">
          <a:xfrm>
            <a:off x="2727325" y="2601913"/>
            <a:ext cx="9620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2000">
                <a:latin typeface="Arial" charset="0"/>
              </a:rPr>
              <a:t>(X,Y,Z)</a:t>
            </a:r>
          </a:p>
        </p:txBody>
      </p:sp>
      <p:sp>
        <p:nvSpPr>
          <p:cNvPr id="7176" name="Text Box 31"/>
          <p:cNvSpPr txBox="1">
            <a:spLocks noChangeArrowheads="1"/>
          </p:cNvSpPr>
          <p:nvPr/>
        </p:nvSpPr>
        <p:spPr bwMode="auto">
          <a:xfrm>
            <a:off x="5715000" y="3784600"/>
            <a:ext cx="690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2000">
                <a:latin typeface="Arial" charset="0"/>
              </a:rPr>
              <a:t>(u,v)</a:t>
            </a:r>
          </a:p>
        </p:txBody>
      </p:sp>
      <p:sp>
        <p:nvSpPr>
          <p:cNvPr id="7177" name="Text Box 34"/>
          <p:cNvSpPr txBox="1">
            <a:spLocks noChangeArrowheads="1"/>
          </p:cNvSpPr>
          <p:nvPr/>
        </p:nvSpPr>
        <p:spPr bwMode="auto">
          <a:xfrm>
            <a:off x="7162800" y="3505200"/>
            <a:ext cx="14795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Camera </a:t>
            </a:r>
          </a:p>
          <a:p>
            <a:pPr eaLnBrk="1" hangingPunct="1">
              <a:spcBef>
                <a:spcPct val="0"/>
              </a:spcBef>
              <a:buFontTx/>
              <a:buNone/>
            </a:pPr>
            <a:r>
              <a:rPr kumimoji="1" lang="en-US" altLang="en-US" sz="1800">
                <a:latin typeface="Arial" charset="0"/>
              </a:rPr>
              <a:t>Coordinates.</a:t>
            </a:r>
          </a:p>
          <a:p>
            <a:pPr eaLnBrk="1" hangingPunct="1">
              <a:spcBef>
                <a:spcPct val="0"/>
              </a:spcBef>
              <a:buFontTx/>
              <a:buNone/>
            </a:pPr>
            <a:endParaRPr kumimoji="1" lang="en-US" altLang="en-US" sz="1800">
              <a:latin typeface="Arial" charset="0"/>
            </a:endParaRPr>
          </a:p>
        </p:txBody>
      </p:sp>
      <p:sp>
        <p:nvSpPr>
          <p:cNvPr id="7178" name="Line 35"/>
          <p:cNvSpPr>
            <a:spLocks noChangeShapeType="1"/>
          </p:cNvSpPr>
          <p:nvPr/>
        </p:nvSpPr>
        <p:spPr bwMode="auto">
          <a:xfrm flipV="1">
            <a:off x="8335963" y="1300163"/>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9" name="Line 36"/>
          <p:cNvSpPr>
            <a:spLocks noChangeShapeType="1"/>
          </p:cNvSpPr>
          <p:nvPr/>
        </p:nvSpPr>
        <p:spPr bwMode="auto">
          <a:xfrm flipH="1" flipV="1">
            <a:off x="7573963" y="1909763"/>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0" name="Line 37"/>
          <p:cNvSpPr>
            <a:spLocks noChangeShapeType="1"/>
          </p:cNvSpPr>
          <p:nvPr/>
        </p:nvSpPr>
        <p:spPr bwMode="auto">
          <a:xfrm flipH="1" flipV="1">
            <a:off x="7573963" y="1223963"/>
            <a:ext cx="762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1" name="Text Box 38"/>
          <p:cNvSpPr txBox="1">
            <a:spLocks noChangeArrowheads="1"/>
          </p:cNvSpPr>
          <p:nvPr/>
        </p:nvSpPr>
        <p:spPr bwMode="auto">
          <a:xfrm>
            <a:off x="7116763" y="614363"/>
            <a:ext cx="21875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World Coordinates</a:t>
            </a:r>
          </a:p>
          <a:p>
            <a:pPr eaLnBrk="1" hangingPunct="1">
              <a:spcBef>
                <a:spcPct val="0"/>
              </a:spcBef>
              <a:buFontTx/>
              <a:buNone/>
            </a:pPr>
            <a:endParaRPr kumimoji="1" lang="en-US" altLang="en-US" sz="1800">
              <a:latin typeface="Arial" charset="0"/>
            </a:endParaRPr>
          </a:p>
        </p:txBody>
      </p:sp>
      <p:sp>
        <p:nvSpPr>
          <p:cNvPr id="7182" name="Text Box 39"/>
          <p:cNvSpPr txBox="1">
            <a:spLocks noChangeArrowheads="1"/>
          </p:cNvSpPr>
          <p:nvPr/>
        </p:nvSpPr>
        <p:spPr bwMode="auto">
          <a:xfrm>
            <a:off x="8107363" y="995363"/>
            <a:ext cx="44926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Y</a:t>
            </a:r>
            <a:r>
              <a:rPr kumimoji="1" lang="en-US" altLang="en-US" sz="1800" baseline="-25000">
                <a:latin typeface="Arial" charset="0"/>
              </a:rPr>
              <a:t>w</a:t>
            </a:r>
          </a:p>
        </p:txBody>
      </p:sp>
      <p:sp>
        <p:nvSpPr>
          <p:cNvPr id="7183" name="Text Box 40"/>
          <p:cNvSpPr txBox="1">
            <a:spLocks noChangeArrowheads="1"/>
          </p:cNvSpPr>
          <p:nvPr/>
        </p:nvSpPr>
        <p:spPr bwMode="auto">
          <a:xfrm>
            <a:off x="7116763" y="1071563"/>
            <a:ext cx="43656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Z</a:t>
            </a:r>
            <a:r>
              <a:rPr kumimoji="1" lang="en-US" altLang="en-US" sz="1800" baseline="-25000">
                <a:latin typeface="Arial" charset="0"/>
              </a:rPr>
              <a:t>w</a:t>
            </a:r>
          </a:p>
        </p:txBody>
      </p:sp>
      <p:sp>
        <p:nvSpPr>
          <p:cNvPr id="7184" name="Text Box 41"/>
          <p:cNvSpPr txBox="1">
            <a:spLocks noChangeArrowheads="1"/>
          </p:cNvSpPr>
          <p:nvPr/>
        </p:nvSpPr>
        <p:spPr bwMode="auto">
          <a:xfrm>
            <a:off x="6911975" y="1649413"/>
            <a:ext cx="44926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X</a:t>
            </a:r>
            <a:r>
              <a:rPr kumimoji="1" lang="en-US" altLang="en-US" sz="1800" baseline="-25000">
                <a:latin typeface="Arial" charset="0"/>
              </a:rPr>
              <a:t>w</a:t>
            </a:r>
          </a:p>
        </p:txBody>
      </p:sp>
      <p:sp>
        <p:nvSpPr>
          <p:cNvPr id="7185" name="Text Box 45"/>
          <p:cNvSpPr txBox="1">
            <a:spLocks noChangeArrowheads="1"/>
          </p:cNvSpPr>
          <p:nvPr/>
        </p:nvSpPr>
        <p:spPr bwMode="auto">
          <a:xfrm>
            <a:off x="8251825" y="2698750"/>
            <a:ext cx="4921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R</a:t>
            </a:r>
            <a:r>
              <a:rPr kumimoji="1" lang="en-US" altLang="en-US" sz="1800" baseline="-25000">
                <a:latin typeface="Arial" charset="0"/>
              </a:rPr>
              <a:t>c</a:t>
            </a:r>
            <a:r>
              <a:rPr kumimoji="1" lang="en-US" altLang="en-US" sz="1800">
                <a:latin typeface="Arial" charset="0"/>
              </a:rPr>
              <a:t>,</a:t>
            </a:r>
          </a:p>
          <a:p>
            <a:pPr eaLnBrk="1" hangingPunct="1">
              <a:spcBef>
                <a:spcPct val="0"/>
              </a:spcBef>
              <a:buFontTx/>
              <a:buNone/>
            </a:pPr>
            <a:r>
              <a:rPr kumimoji="1" lang="en-US" altLang="en-US" sz="1800">
                <a:latin typeface="Arial" charset="0"/>
              </a:rPr>
              <a:t>T</a:t>
            </a:r>
            <a:r>
              <a:rPr kumimoji="1" lang="en-US" altLang="en-US" sz="1800" baseline="-25000">
                <a:latin typeface="Arial" charset="0"/>
              </a:rPr>
              <a:t>c</a:t>
            </a:r>
          </a:p>
        </p:txBody>
      </p:sp>
      <p:sp>
        <p:nvSpPr>
          <p:cNvPr id="7186" name="Freeform 46"/>
          <p:cNvSpPr>
            <a:spLocks/>
          </p:cNvSpPr>
          <p:nvPr/>
        </p:nvSpPr>
        <p:spPr bwMode="auto">
          <a:xfrm>
            <a:off x="8382000" y="1981200"/>
            <a:ext cx="685800" cy="2576513"/>
          </a:xfrm>
          <a:custGeom>
            <a:avLst/>
            <a:gdLst>
              <a:gd name="T0" fmla="*/ 0 w 728"/>
              <a:gd name="T1" fmla="*/ 0 h 1632"/>
              <a:gd name="T2" fmla="*/ 2147483647 w 728"/>
              <a:gd name="T3" fmla="*/ 2147483647 h 1632"/>
              <a:gd name="T4" fmla="*/ 2147483647 w 728"/>
              <a:gd name="T5" fmla="*/ 2147483647 h 1632"/>
              <a:gd name="T6" fmla="*/ 2147483647 w 728"/>
              <a:gd name="T7" fmla="*/ 2147483647 h 1632"/>
              <a:gd name="T8" fmla="*/ 2147483647 w 728"/>
              <a:gd name="T9" fmla="*/ 2147483647 h 16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8" h="1632">
                <a:moveTo>
                  <a:pt x="0" y="0"/>
                </a:moveTo>
                <a:cubicBezTo>
                  <a:pt x="136" y="76"/>
                  <a:pt x="272" y="152"/>
                  <a:pt x="384" y="336"/>
                </a:cubicBezTo>
                <a:cubicBezTo>
                  <a:pt x="496" y="520"/>
                  <a:pt x="632" y="904"/>
                  <a:pt x="672" y="1104"/>
                </a:cubicBezTo>
                <a:cubicBezTo>
                  <a:pt x="712" y="1304"/>
                  <a:pt x="728" y="1448"/>
                  <a:pt x="624" y="1536"/>
                </a:cubicBezTo>
                <a:cubicBezTo>
                  <a:pt x="520" y="1624"/>
                  <a:pt x="284" y="1628"/>
                  <a:pt x="48" y="1632"/>
                </a:cubicBezTo>
              </a:path>
            </a:pathLst>
          </a:custGeom>
          <a:noFill/>
          <a:ln w="5715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7" name="Text Box 47"/>
          <p:cNvSpPr txBox="1">
            <a:spLocks noChangeArrowheads="1"/>
          </p:cNvSpPr>
          <p:nvPr/>
        </p:nvSpPr>
        <p:spPr bwMode="auto">
          <a:xfrm>
            <a:off x="2514600" y="4191000"/>
            <a:ext cx="153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800">
                <a:latin typeface="Arial" charset="0"/>
              </a:rPr>
              <a:t>Principal axis</a:t>
            </a:r>
          </a:p>
        </p:txBody>
      </p:sp>
      <p:sp>
        <p:nvSpPr>
          <p:cNvPr id="7189" name="Rectangle 2"/>
          <p:cNvSpPr>
            <a:spLocks noChangeArrowheads="1"/>
          </p:cNvSpPr>
          <p:nvPr/>
        </p:nvSpPr>
        <p:spPr bwMode="auto">
          <a:xfrm>
            <a:off x="7123113" y="1981200"/>
            <a:ext cx="1590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1800" i="1">
                <a:latin typeface="Times New Roman" pitchFamily="18" charset="0"/>
              </a:rPr>
              <a:t>O</a:t>
            </a:r>
            <a:r>
              <a:rPr kumimoji="1" lang="en-US" altLang="zh-TW" sz="1800" i="1" baseline="-25000">
                <a:latin typeface="Times New Roman" pitchFamily="18" charset="0"/>
              </a:rPr>
              <a:t>W</a:t>
            </a:r>
            <a:r>
              <a:rPr kumimoji="1" lang="en-US" altLang="zh-TW" sz="1800" i="1">
                <a:latin typeface="Times New Roman" pitchFamily="18" charset="0"/>
              </a:rPr>
              <a:t>=(0,0,0)</a:t>
            </a:r>
            <a:r>
              <a:rPr kumimoji="1" lang="en-US" altLang="zh-TW" sz="1800">
                <a:latin typeface="Times New Roman" pitchFamily="18" charset="0"/>
              </a:rPr>
              <a:t> </a:t>
            </a:r>
          </a:p>
          <a:p>
            <a:pPr eaLnBrk="1" hangingPunct="1">
              <a:spcBef>
                <a:spcPct val="0"/>
              </a:spcBef>
              <a:buFontTx/>
              <a:buNone/>
            </a:pPr>
            <a:r>
              <a:rPr kumimoji="1" lang="en-US" altLang="zh-TW" sz="1800">
                <a:latin typeface="Times New Roman" pitchFamily="18" charset="0"/>
              </a:rPr>
              <a:t>(World center)</a:t>
            </a:r>
          </a:p>
        </p:txBody>
      </p:sp>
      <p:sp>
        <p:nvSpPr>
          <p:cNvPr id="2" name="Footer Placeholder 1"/>
          <p:cNvSpPr>
            <a:spLocks noGrp="1"/>
          </p:cNvSpPr>
          <p:nvPr>
            <p:ph type="ftr" sz="quarter" idx="11"/>
          </p:nvPr>
        </p:nvSpPr>
        <p:spPr/>
        <p:txBody>
          <a:bodyPr/>
          <a:lstStyle/>
          <a:p>
            <a:pPr>
              <a:defRPr/>
            </a:pPr>
            <a:r>
              <a:rPr lang="it-IT"/>
              <a:t>Img. Pro. &amp; Comp. Vis. v250127c</a:t>
            </a:r>
            <a:endParaRPr lang="en-US"/>
          </a:p>
        </p:txBody>
      </p:sp>
      <p:sp>
        <p:nvSpPr>
          <p:cNvPr id="3" name="Slide Number Placeholder 2"/>
          <p:cNvSpPr>
            <a:spLocks noGrp="1"/>
          </p:cNvSpPr>
          <p:nvPr>
            <p:ph type="sldNum" sz="quarter" idx="12"/>
          </p:nvPr>
        </p:nvSpPr>
        <p:spPr/>
        <p:txBody>
          <a:bodyPr/>
          <a:lstStyle/>
          <a:p>
            <a:pPr>
              <a:defRPr/>
            </a:pPr>
            <a:fld id="{F6B5AEFD-0438-4757-9AC0-06361A4FF341}" type="slidenum">
              <a:rPr lang="en-US" altLang="en-US" smtClean="0"/>
              <a:pPr>
                <a:defRPr/>
              </a:pPr>
              <a:t>127</a:t>
            </a:fld>
            <a:endParaRPr lang="en-US" altLang="en-US"/>
          </a:p>
        </p:txBody>
      </p:sp>
    </p:spTree>
    <p:extLst>
      <p:ext uri="{BB962C8B-B14F-4D97-AF65-F5344CB8AC3E}">
        <p14:creationId xmlns:p14="http://schemas.microsoft.com/office/powerpoint/2010/main" val="41721608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52400"/>
            <a:ext cx="8229600" cy="1143000"/>
          </a:xfrm>
        </p:spPr>
        <p:txBody>
          <a:bodyPr/>
          <a:lstStyle/>
          <a:p>
            <a:pPr eaLnBrk="1" hangingPunct="1"/>
            <a:r>
              <a:rPr lang="en-US" altLang="en-US" dirty="0">
                <a:ea typeface="新細明體" pitchFamily="18" charset="-120"/>
              </a:rPr>
              <a:t>Inspection exercise</a:t>
            </a:r>
          </a:p>
        </p:txBody>
      </p:sp>
      <p:sp>
        <p:nvSpPr>
          <p:cNvPr id="8195" name="Rectangle 3"/>
          <p:cNvSpPr>
            <a:spLocks noGrp="1" noChangeArrowheads="1"/>
          </p:cNvSpPr>
          <p:nvPr>
            <p:ph idx="1"/>
          </p:nvPr>
        </p:nvSpPr>
        <p:spPr>
          <a:xfrm>
            <a:off x="304800" y="914400"/>
            <a:ext cx="8229600" cy="4525963"/>
          </a:xfrm>
        </p:spPr>
        <p:txBody>
          <a:bodyPr/>
          <a:lstStyle/>
          <a:p>
            <a:pPr eaLnBrk="1" hangingPunct="1"/>
            <a:r>
              <a:rPr lang="en-US" altLang="en-US" dirty="0">
                <a:ea typeface="新細明體" pitchFamily="18" charset="-120"/>
              </a:rPr>
              <a:t>Explain what are these variables.</a:t>
            </a:r>
          </a:p>
          <a:p>
            <a:pPr lvl="1" eaLnBrk="1" hangingPunct="1"/>
            <a:r>
              <a:rPr lang="en-US" altLang="en-US" dirty="0">
                <a:ea typeface="新細明體" pitchFamily="18" charset="-120"/>
              </a:rPr>
              <a:t>F =(focal length)</a:t>
            </a:r>
          </a:p>
          <a:p>
            <a:pPr lvl="1" eaLnBrk="1" hangingPunct="1"/>
            <a:r>
              <a:rPr lang="en-US" altLang="en-US" dirty="0">
                <a:ea typeface="新細明體" pitchFamily="18" charset="-120"/>
              </a:rPr>
              <a:t>C=(</a:t>
            </a:r>
            <a:r>
              <a:rPr lang="en-US" altLang="en-US" dirty="0" err="1">
                <a:ea typeface="新細明體" pitchFamily="18" charset="-120"/>
              </a:rPr>
              <a:t>ox,oy</a:t>
            </a:r>
            <a:r>
              <a:rPr lang="en-US" altLang="en-US" dirty="0">
                <a:ea typeface="新細明體" pitchFamily="18" charset="-120"/>
              </a:rPr>
              <a:t>)</a:t>
            </a:r>
          </a:p>
          <a:p>
            <a:pPr lvl="1" eaLnBrk="1" hangingPunct="1"/>
            <a:r>
              <a:rPr lang="en-US" altLang="en-US" dirty="0" err="1">
                <a:ea typeface="新細明體" pitchFamily="18" charset="-120"/>
              </a:rPr>
              <a:t>Zc</a:t>
            </a:r>
            <a:r>
              <a:rPr lang="en-US" altLang="en-US" dirty="0">
                <a:ea typeface="新細明體" pitchFamily="18" charset="-120"/>
              </a:rPr>
              <a:t> = principal axis</a:t>
            </a:r>
          </a:p>
          <a:p>
            <a:pPr lvl="1" eaLnBrk="1" hangingPunct="1"/>
            <a:r>
              <a:rPr kumimoji="1" lang="en-US" altLang="zh-TW" i="1" dirty="0" err="1"/>
              <a:t>Oc</a:t>
            </a:r>
            <a:r>
              <a:rPr lang="en-US" altLang="en-US" dirty="0">
                <a:ea typeface="新細明體" pitchFamily="18" charset="-120"/>
              </a:rPr>
              <a:t> =Camera center</a:t>
            </a:r>
          </a:p>
          <a:p>
            <a:pPr lvl="1" eaLnBrk="1" hangingPunct="1"/>
            <a:r>
              <a:rPr lang="en-US" altLang="en-US" dirty="0">
                <a:ea typeface="新細明體" pitchFamily="18" charset="-120"/>
              </a:rPr>
              <a:t>(</a:t>
            </a:r>
            <a:r>
              <a:rPr lang="en-US" altLang="en-US" dirty="0" err="1">
                <a:ea typeface="新細明體" pitchFamily="18" charset="-120"/>
              </a:rPr>
              <a:t>u,v</a:t>
            </a:r>
            <a:r>
              <a:rPr lang="en-US" altLang="en-US" dirty="0">
                <a:ea typeface="新細明體" pitchFamily="18" charset="-120"/>
              </a:rPr>
              <a:t>) image 2-D axes</a:t>
            </a:r>
          </a:p>
          <a:p>
            <a:pPr lvl="1" eaLnBrk="1" hangingPunct="1"/>
            <a:r>
              <a:rPr lang="en-US" altLang="en-US" dirty="0">
                <a:ea typeface="新細明體" pitchFamily="18" charset="-120"/>
              </a:rPr>
              <a:t>(</a:t>
            </a:r>
            <a:r>
              <a:rPr lang="en-US" altLang="en-US" dirty="0" err="1">
                <a:ea typeface="新細明體" pitchFamily="18" charset="-120"/>
              </a:rPr>
              <a:t>Xc,Yc,Zc</a:t>
            </a:r>
            <a:r>
              <a:rPr lang="en-US" altLang="en-US" dirty="0">
                <a:ea typeface="新細明體" pitchFamily="18" charset="-120"/>
              </a:rPr>
              <a:t>) 3-D axes</a:t>
            </a:r>
          </a:p>
        </p:txBody>
      </p:sp>
      <p:sp>
        <p:nvSpPr>
          <p:cNvPr id="8198" name="TextBox 1"/>
          <p:cNvSpPr txBox="1">
            <a:spLocks noChangeArrowheads="1"/>
          </p:cNvSpPr>
          <p:nvPr/>
        </p:nvSpPr>
        <p:spPr bwMode="auto">
          <a:xfrm>
            <a:off x="304800" y="4549775"/>
            <a:ext cx="8077200" cy="23082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1450" indent="-17145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pPr>
            <a:r>
              <a:rPr lang="en-US" altLang="en-US" sz="1800" dirty="0">
                <a:latin typeface="Verdana" pitchFamily="34" charset="0"/>
              </a:rPr>
              <a:t>Focal length is the length between the lens and the image (screen)</a:t>
            </a:r>
          </a:p>
          <a:p>
            <a:pPr>
              <a:spcBef>
                <a:spcPct val="0"/>
              </a:spcBef>
            </a:pPr>
            <a:r>
              <a:rPr lang="en-US" altLang="en-US" sz="1800" dirty="0">
                <a:latin typeface="Verdana" pitchFamily="34" charset="0"/>
              </a:rPr>
              <a:t>Camera center is the origin of the camera coordinate system</a:t>
            </a:r>
          </a:p>
          <a:p>
            <a:pPr>
              <a:spcBef>
                <a:spcPct val="0"/>
              </a:spcBef>
            </a:pPr>
            <a:r>
              <a:rPr lang="en-US" altLang="en-US" sz="1800" dirty="0">
                <a:latin typeface="Verdana" pitchFamily="34" charset="0"/>
              </a:rPr>
              <a:t>Principal axis is the vector perpendicular to the image and intersects with the camera center</a:t>
            </a:r>
          </a:p>
          <a:p>
            <a:pPr>
              <a:spcBef>
                <a:spcPct val="0"/>
              </a:spcBef>
            </a:pPr>
            <a:r>
              <a:rPr lang="en-US" altLang="en-US" sz="1800" dirty="0">
                <a:latin typeface="Verdana" pitchFamily="34" charset="0"/>
              </a:rPr>
              <a:t>Image Center is the center the 2D image , or the point that the principal axis intersects with the image</a:t>
            </a:r>
          </a:p>
          <a:p>
            <a:pPr>
              <a:spcBef>
                <a:spcPct val="0"/>
              </a:spcBef>
              <a:buFontTx/>
              <a:buNone/>
            </a:pPr>
            <a:endParaRPr lang="en-US" altLang="en-US" sz="1800" dirty="0">
              <a:latin typeface="Verdana" pitchFamily="34" charset="0"/>
            </a:endParaRPr>
          </a:p>
        </p:txBody>
      </p:sp>
      <p:sp>
        <p:nvSpPr>
          <p:cNvPr id="2" name="Footer Placeholder 1"/>
          <p:cNvSpPr>
            <a:spLocks noGrp="1"/>
          </p:cNvSpPr>
          <p:nvPr>
            <p:ph type="ftr" sz="quarter" idx="11"/>
          </p:nvPr>
        </p:nvSpPr>
        <p:spPr/>
        <p:txBody>
          <a:bodyPr/>
          <a:lstStyle/>
          <a:p>
            <a:pPr>
              <a:defRPr/>
            </a:pPr>
            <a:r>
              <a:rPr lang="it-IT"/>
              <a:t>Img. Pro. &amp; Comp. Vis. v250127c</a:t>
            </a:r>
            <a:endParaRPr lang="en-US"/>
          </a:p>
        </p:txBody>
      </p:sp>
      <p:sp>
        <p:nvSpPr>
          <p:cNvPr id="3" name="Slide Number Placeholder 2"/>
          <p:cNvSpPr>
            <a:spLocks noGrp="1"/>
          </p:cNvSpPr>
          <p:nvPr>
            <p:ph type="sldNum" sz="quarter" idx="12"/>
          </p:nvPr>
        </p:nvSpPr>
        <p:spPr/>
        <p:txBody>
          <a:bodyPr/>
          <a:lstStyle/>
          <a:p>
            <a:pPr>
              <a:defRPr/>
            </a:pPr>
            <a:fld id="{F6B5AEFD-0438-4757-9AC0-06361A4FF341}" type="slidenum">
              <a:rPr lang="en-US" altLang="en-US" smtClean="0"/>
              <a:pPr>
                <a:defRPr/>
              </a:pPr>
              <a:t>128</a:t>
            </a:fld>
            <a:endParaRPr lang="en-US" altLang="en-US"/>
          </a:p>
        </p:txBody>
      </p:sp>
    </p:spTree>
    <p:extLst>
      <p:ext uri="{BB962C8B-B14F-4D97-AF65-F5344CB8AC3E}">
        <p14:creationId xmlns:p14="http://schemas.microsoft.com/office/powerpoint/2010/main" val="91678174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09575" y="533400"/>
            <a:ext cx="8167688" cy="1039813"/>
          </a:xfrm>
        </p:spPr>
        <p:txBody>
          <a:bodyPr>
            <a:normAutofit fontScale="90000"/>
          </a:bodyPr>
          <a:lstStyle/>
          <a:p>
            <a:r>
              <a:rPr lang="en-US" altLang="en-US" sz="3200" dirty="0">
                <a:ea typeface="新細明體" pitchFamily="18" charset="-120"/>
              </a:rPr>
              <a:t>The most important concept for a camera is the image formation process</a:t>
            </a:r>
          </a:p>
        </p:txBody>
      </p:sp>
      <p:sp>
        <p:nvSpPr>
          <p:cNvPr id="9219" name="Rectangle 3"/>
          <p:cNvSpPr>
            <a:spLocks noGrp="1" noChangeArrowheads="1"/>
          </p:cNvSpPr>
          <p:nvPr>
            <p:ph idx="1"/>
          </p:nvPr>
        </p:nvSpPr>
        <p:spPr>
          <a:xfrm>
            <a:off x="423863" y="2030413"/>
            <a:ext cx="8229600" cy="4525962"/>
          </a:xfrm>
        </p:spPr>
        <p:txBody>
          <a:bodyPr/>
          <a:lstStyle/>
          <a:p>
            <a:pPr eaLnBrk="1" hangingPunct="1"/>
            <a:r>
              <a:rPr lang="en-US" altLang="en-US">
                <a:ea typeface="新細明體" pitchFamily="18" charset="-120"/>
              </a:rPr>
              <a:t> </a:t>
            </a:r>
          </a:p>
        </p:txBody>
      </p:sp>
      <p:sp>
        <p:nvSpPr>
          <p:cNvPr id="9222" name="Text Box 4"/>
          <p:cNvSpPr txBox="1">
            <a:spLocks noChangeArrowheads="1"/>
          </p:cNvSpPr>
          <p:nvPr/>
        </p:nvSpPr>
        <p:spPr bwMode="auto">
          <a:xfrm>
            <a:off x="728663" y="1649413"/>
            <a:ext cx="5486400" cy="955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50000"/>
              </a:spcBef>
              <a:buFontTx/>
              <a:buNone/>
            </a:pPr>
            <a:r>
              <a:rPr kumimoji="1" lang="en-US" altLang="en-US" sz="2800">
                <a:latin typeface="Arial" charset="0"/>
              </a:rPr>
              <a:t>3D Object  points </a:t>
            </a:r>
            <a:r>
              <a:rPr kumimoji="1" lang="en-US" altLang="en-US" sz="2800" i="1">
                <a:latin typeface="Arial" charset="0"/>
              </a:rPr>
              <a:t>(X</a:t>
            </a:r>
            <a:r>
              <a:rPr kumimoji="1" lang="en-US" altLang="en-US" sz="2800" i="1" baseline="-25000">
                <a:latin typeface="Arial" charset="0"/>
              </a:rPr>
              <a:t>w</a:t>
            </a:r>
            <a:r>
              <a:rPr kumimoji="1" lang="en-US" altLang="en-US" sz="2800" i="1">
                <a:latin typeface="Arial" charset="0"/>
              </a:rPr>
              <a:t>,Y</a:t>
            </a:r>
            <a:r>
              <a:rPr kumimoji="1" lang="en-US" altLang="en-US" sz="2800" i="1" baseline="-25000">
                <a:latin typeface="Arial" charset="0"/>
              </a:rPr>
              <a:t>w</a:t>
            </a:r>
            <a:r>
              <a:rPr kumimoji="1" lang="en-US" altLang="en-US" sz="2800" i="1">
                <a:latin typeface="Arial" charset="0"/>
              </a:rPr>
              <a:t>,Z</a:t>
            </a:r>
            <a:r>
              <a:rPr kumimoji="1" lang="en-US" altLang="en-US" sz="2800" i="1" baseline="-25000">
                <a:latin typeface="Arial" charset="0"/>
              </a:rPr>
              <a:t>w</a:t>
            </a:r>
            <a:r>
              <a:rPr kumimoji="1" lang="en-US" altLang="en-US" sz="2800" i="1">
                <a:latin typeface="Arial" charset="0"/>
              </a:rPr>
              <a:t>)</a:t>
            </a:r>
            <a:r>
              <a:rPr kumimoji="1" lang="en-US" altLang="zh-TW" sz="2800" i="1">
                <a:latin typeface="Arial" charset="0"/>
              </a:rPr>
              <a:t>:</a:t>
            </a:r>
            <a:r>
              <a:rPr kumimoji="1" lang="en-US" altLang="zh-TW" sz="2800">
                <a:latin typeface="Arial" charset="0"/>
              </a:rPr>
              <a:t> </a:t>
            </a:r>
            <a:r>
              <a:rPr kumimoji="1" lang="en-US" altLang="zh-TW" sz="2800" b="1" u="sng">
                <a:latin typeface="Arial" charset="0"/>
              </a:rPr>
              <a:t>world coordinates</a:t>
            </a:r>
            <a:endParaRPr kumimoji="1" lang="en-US" altLang="en-US" sz="2800" b="1" u="sng">
              <a:latin typeface="Arial" charset="0"/>
            </a:endParaRPr>
          </a:p>
        </p:txBody>
      </p:sp>
      <p:sp>
        <p:nvSpPr>
          <p:cNvPr id="9223" name="Text Box 5"/>
          <p:cNvSpPr txBox="1">
            <a:spLocks noChangeArrowheads="1"/>
          </p:cNvSpPr>
          <p:nvPr/>
        </p:nvSpPr>
        <p:spPr bwMode="auto">
          <a:xfrm>
            <a:off x="2709863" y="5002213"/>
            <a:ext cx="4014787" cy="13827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2800">
                <a:solidFill>
                  <a:srgbClr val="E13A19"/>
                </a:solidFill>
                <a:latin typeface="Arial" charset="0"/>
              </a:rPr>
              <a:t>Step2:</a:t>
            </a:r>
          </a:p>
          <a:p>
            <a:pPr eaLnBrk="1" hangingPunct="1">
              <a:spcBef>
                <a:spcPct val="0"/>
              </a:spcBef>
              <a:buFontTx/>
              <a:buNone/>
            </a:pPr>
            <a:r>
              <a:rPr kumimoji="1" lang="en-US" altLang="en-US" sz="2800">
                <a:latin typeface="Arial" charset="0"/>
              </a:rPr>
              <a:t>Projection of camera (F)</a:t>
            </a:r>
          </a:p>
          <a:p>
            <a:pPr eaLnBrk="1" hangingPunct="1">
              <a:spcBef>
                <a:spcPct val="0"/>
              </a:spcBef>
              <a:buFontTx/>
              <a:buNone/>
            </a:pPr>
            <a:r>
              <a:rPr kumimoji="1" lang="en-US" altLang="en-US" sz="2800">
                <a:latin typeface="Arial" charset="0"/>
              </a:rPr>
              <a:t>Result </a:t>
            </a:r>
            <a:r>
              <a:rPr kumimoji="1" lang="en-US" altLang="en-US" sz="2800">
                <a:latin typeface="Arial" charset="0"/>
                <a:sym typeface="Wingdings" pitchFamily="2" charset="2"/>
              </a:rPr>
              <a:t> image </a:t>
            </a:r>
            <a:r>
              <a:rPr kumimoji="1" lang="en-US" altLang="zh-TW" sz="2800">
                <a:latin typeface="Arial" charset="0"/>
                <a:sym typeface="Wingdings" pitchFamily="2" charset="2"/>
              </a:rPr>
              <a:t>(x,y)</a:t>
            </a:r>
            <a:endParaRPr kumimoji="1" lang="en-US" altLang="en-US" sz="2800" i="1">
              <a:latin typeface="Arial" charset="0"/>
            </a:endParaRPr>
          </a:p>
        </p:txBody>
      </p:sp>
      <p:sp>
        <p:nvSpPr>
          <p:cNvPr id="9224" name="Text Box 6"/>
          <p:cNvSpPr txBox="1">
            <a:spLocks noChangeArrowheads="1"/>
          </p:cNvSpPr>
          <p:nvPr/>
        </p:nvSpPr>
        <p:spPr bwMode="auto">
          <a:xfrm>
            <a:off x="1185863" y="2868613"/>
            <a:ext cx="7467600" cy="180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zh-TW" sz="2800" dirty="0">
                <a:solidFill>
                  <a:srgbClr val="E13A19"/>
                </a:solidFill>
                <a:latin typeface="Arial" charset="0"/>
              </a:rPr>
              <a:t>Step1:</a:t>
            </a:r>
          </a:p>
          <a:p>
            <a:pPr eaLnBrk="1" hangingPunct="1">
              <a:spcBef>
                <a:spcPct val="0"/>
              </a:spcBef>
              <a:buFontTx/>
              <a:buNone/>
            </a:pPr>
            <a:r>
              <a:rPr kumimoji="1" lang="en-US" altLang="en-US" sz="2800" dirty="0">
                <a:latin typeface="Arial" charset="0"/>
              </a:rPr>
              <a:t>Motion of camera </a:t>
            </a:r>
            <a:r>
              <a:rPr kumimoji="1" lang="en-US" altLang="en-US" sz="2800" i="1" dirty="0">
                <a:latin typeface="Arial" charset="0"/>
              </a:rPr>
              <a:t>(</a:t>
            </a:r>
            <a:r>
              <a:rPr kumimoji="1" lang="en-US" altLang="en-US" sz="2800" i="1" dirty="0" err="1">
                <a:latin typeface="Arial" charset="0"/>
              </a:rPr>
              <a:t>R</a:t>
            </a:r>
            <a:r>
              <a:rPr kumimoji="1" lang="en-US" altLang="en-US" sz="2800" i="1" baseline="-25000" dirty="0" err="1">
                <a:latin typeface="Arial" charset="0"/>
              </a:rPr>
              <a:t>cam</a:t>
            </a:r>
            <a:r>
              <a:rPr kumimoji="1" lang="en-US" altLang="en-US" sz="2800" i="1" dirty="0">
                <a:latin typeface="Arial" charset="0"/>
              </a:rPr>
              <a:t>=R</a:t>
            </a:r>
            <a:r>
              <a:rPr kumimoji="1" lang="en-US" altLang="en-US" sz="2800" i="1" baseline="-25000" dirty="0">
                <a:latin typeface="Arial" charset="0"/>
              </a:rPr>
              <a:t>c</a:t>
            </a:r>
            <a:r>
              <a:rPr kumimoji="1" lang="en-US" altLang="en-US" sz="2800" i="1" baseline="30000" dirty="0">
                <a:latin typeface="Arial" charset="0"/>
              </a:rPr>
              <a:t>-1</a:t>
            </a:r>
            <a:r>
              <a:rPr kumimoji="1" lang="en-US" altLang="en-US" sz="2800" i="1" dirty="0">
                <a:latin typeface="Arial" charset="0"/>
              </a:rPr>
              <a:t>,T</a:t>
            </a:r>
            <a:r>
              <a:rPr kumimoji="1" lang="en-US" altLang="en-US" sz="2800" i="1" baseline="-25000" dirty="0">
                <a:latin typeface="Arial" charset="0"/>
              </a:rPr>
              <a:t>cam</a:t>
            </a:r>
            <a:r>
              <a:rPr kumimoji="1" lang="en-US" altLang="en-US" sz="2800" i="1" dirty="0">
                <a:latin typeface="Arial" charset="0"/>
              </a:rPr>
              <a:t>)</a:t>
            </a:r>
            <a:r>
              <a:rPr kumimoji="1" lang="en-US" altLang="en-US" sz="2800" dirty="0">
                <a:latin typeface="Arial" charset="0"/>
              </a:rPr>
              <a:t> </a:t>
            </a:r>
            <a:endParaRPr kumimoji="1" lang="en-US" altLang="zh-TW" sz="2800" dirty="0">
              <a:latin typeface="Arial" charset="0"/>
            </a:endParaRPr>
          </a:p>
          <a:p>
            <a:pPr eaLnBrk="1" hangingPunct="1">
              <a:spcBef>
                <a:spcPct val="0"/>
              </a:spcBef>
              <a:buFontTx/>
              <a:buNone/>
            </a:pPr>
            <a:r>
              <a:rPr kumimoji="1" lang="en-US" altLang="zh-TW" sz="2800" b="1" u="sng" dirty="0">
                <a:latin typeface="Arial" charset="0"/>
              </a:rPr>
              <a:t>Camera Coordinates(rotated, translated)</a:t>
            </a:r>
            <a:endParaRPr kumimoji="1" lang="en-US" altLang="en-US" sz="2800" b="1" u="sng" dirty="0">
              <a:latin typeface="Arial" charset="0"/>
            </a:endParaRPr>
          </a:p>
          <a:p>
            <a:pPr eaLnBrk="1" hangingPunct="1">
              <a:spcBef>
                <a:spcPct val="0"/>
              </a:spcBef>
              <a:buFontTx/>
              <a:buNone/>
            </a:pPr>
            <a:r>
              <a:rPr kumimoji="1" lang="en-US" altLang="en-US" sz="2800" dirty="0">
                <a:latin typeface="Arial" charset="0"/>
                <a:sym typeface="Wingdings" pitchFamily="2" charset="2"/>
              </a:rPr>
              <a:t>result  </a:t>
            </a:r>
            <a:r>
              <a:rPr kumimoji="1" lang="en-US" altLang="en-US" sz="2800" i="1" dirty="0" err="1">
                <a:latin typeface="Arial" charset="0"/>
                <a:sym typeface="Wingdings" pitchFamily="2" charset="2"/>
              </a:rPr>
              <a:t>X</a:t>
            </a:r>
            <a:r>
              <a:rPr kumimoji="1" lang="en-US" altLang="en-US" sz="2800" i="1" baseline="-25000" dirty="0" err="1">
                <a:latin typeface="Arial" charset="0"/>
                <a:sym typeface="Wingdings" pitchFamily="2" charset="2"/>
              </a:rPr>
              <a:t>c</a:t>
            </a:r>
            <a:r>
              <a:rPr kumimoji="1" lang="en-US" altLang="en-US" sz="2800" i="1" dirty="0" err="1">
                <a:latin typeface="Arial" charset="0"/>
                <a:sym typeface="Wingdings" pitchFamily="2" charset="2"/>
              </a:rPr>
              <a:t>,Y</a:t>
            </a:r>
            <a:r>
              <a:rPr kumimoji="1" lang="en-US" altLang="zh-TW" sz="2800" i="1" baseline="-25000" dirty="0" err="1">
                <a:latin typeface="Arial" charset="0"/>
                <a:sym typeface="Wingdings" pitchFamily="2" charset="2"/>
              </a:rPr>
              <a:t>c</a:t>
            </a:r>
            <a:r>
              <a:rPr kumimoji="1" lang="en-US" altLang="en-US" sz="2800" i="1" dirty="0" err="1">
                <a:latin typeface="Arial" charset="0"/>
                <a:sym typeface="Wingdings" pitchFamily="2" charset="2"/>
              </a:rPr>
              <a:t>,Z</a:t>
            </a:r>
            <a:r>
              <a:rPr kumimoji="1" lang="en-US" altLang="en-US" sz="2800" i="1" baseline="-25000" dirty="0" err="1">
                <a:latin typeface="Arial" charset="0"/>
                <a:sym typeface="Wingdings" pitchFamily="2" charset="2"/>
              </a:rPr>
              <a:t>c</a:t>
            </a:r>
            <a:endParaRPr kumimoji="1" lang="en-US" altLang="en-US" sz="2800" i="1" baseline="-25000" dirty="0">
              <a:latin typeface="Arial" charset="0"/>
              <a:sym typeface="Wingdings" pitchFamily="2" charset="2"/>
            </a:endParaRPr>
          </a:p>
        </p:txBody>
      </p:sp>
      <p:sp>
        <p:nvSpPr>
          <p:cNvPr id="9225" name="Line 11"/>
          <p:cNvSpPr>
            <a:spLocks noChangeShapeType="1"/>
          </p:cNvSpPr>
          <p:nvPr/>
        </p:nvSpPr>
        <p:spPr bwMode="auto">
          <a:xfrm>
            <a:off x="4538663" y="2640013"/>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6" name="Line 12"/>
          <p:cNvSpPr>
            <a:spLocks noChangeShapeType="1"/>
          </p:cNvSpPr>
          <p:nvPr/>
        </p:nvSpPr>
        <p:spPr bwMode="auto">
          <a:xfrm>
            <a:off x="5224463" y="4697413"/>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ooter Placeholder 1"/>
          <p:cNvSpPr>
            <a:spLocks noGrp="1"/>
          </p:cNvSpPr>
          <p:nvPr>
            <p:ph type="ftr" sz="quarter" idx="11"/>
          </p:nvPr>
        </p:nvSpPr>
        <p:spPr/>
        <p:txBody>
          <a:bodyPr/>
          <a:lstStyle/>
          <a:p>
            <a:pPr>
              <a:defRPr/>
            </a:pPr>
            <a:r>
              <a:rPr lang="it-IT"/>
              <a:t>Img. Pro. &amp; Comp. Vis. v250127c</a:t>
            </a:r>
            <a:endParaRPr lang="en-US"/>
          </a:p>
        </p:txBody>
      </p:sp>
      <p:sp>
        <p:nvSpPr>
          <p:cNvPr id="3" name="Slide Number Placeholder 2"/>
          <p:cNvSpPr>
            <a:spLocks noGrp="1"/>
          </p:cNvSpPr>
          <p:nvPr>
            <p:ph type="sldNum" sz="quarter" idx="12"/>
          </p:nvPr>
        </p:nvSpPr>
        <p:spPr/>
        <p:txBody>
          <a:bodyPr/>
          <a:lstStyle/>
          <a:p>
            <a:pPr>
              <a:defRPr/>
            </a:pPr>
            <a:fld id="{F6B5AEFD-0438-4757-9AC0-06361A4FF341}" type="slidenum">
              <a:rPr lang="en-US" altLang="en-US" smtClean="0"/>
              <a:pPr>
                <a:defRPr/>
              </a:pPr>
              <a:t>129</a:t>
            </a:fld>
            <a:endParaRPr lang="en-US" altLang="en-US"/>
          </a:p>
        </p:txBody>
      </p:sp>
      <p:pic>
        <p:nvPicPr>
          <p:cNvPr id="4" name="Picture 9" descr="MCj04316170000[1]">
            <a:extLst>
              <a:ext uri="{FF2B5EF4-FFF2-40B4-BE49-F238E27FC236}">
                <a16:creationId xmlns:a16="http://schemas.microsoft.com/office/drawing/2014/main" id="{E769764D-CAEB-AFF8-23B7-48794FA7D7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158930">
            <a:off x="7557293" y="2933885"/>
            <a:ext cx="801687" cy="80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ree">
            <a:extLst>
              <a:ext uri="{FF2B5EF4-FFF2-40B4-BE49-F238E27FC236}">
                <a16:creationId xmlns:a16="http://schemas.microsoft.com/office/drawing/2014/main" id="{4B1D8BDB-67A6-4CE8-7EAA-FC532875D2D5}"/>
              </a:ext>
            </a:extLst>
          </p:cNvPr>
          <p:cNvSpPr>
            <a:spLocks noEditPoints="1" noChangeArrowheads="1"/>
          </p:cNvSpPr>
          <p:nvPr/>
        </p:nvSpPr>
        <p:spPr bwMode="auto">
          <a:xfrm rot="19502516">
            <a:off x="6964681" y="1506538"/>
            <a:ext cx="939163" cy="90487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6" name="Tree">
            <a:extLst>
              <a:ext uri="{FF2B5EF4-FFF2-40B4-BE49-F238E27FC236}">
                <a16:creationId xmlns:a16="http://schemas.microsoft.com/office/drawing/2014/main" id="{EB6CFED9-3158-0FBB-F50F-7C372F3DD67E}"/>
              </a:ext>
            </a:extLst>
          </p:cNvPr>
          <p:cNvSpPr>
            <a:spLocks noEditPoints="1" noChangeArrowheads="1"/>
          </p:cNvSpPr>
          <p:nvPr/>
        </p:nvSpPr>
        <p:spPr bwMode="auto">
          <a:xfrm>
            <a:off x="7434262" y="5315423"/>
            <a:ext cx="939163" cy="90487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7" name="Rectangle 6">
            <a:extLst>
              <a:ext uri="{FF2B5EF4-FFF2-40B4-BE49-F238E27FC236}">
                <a16:creationId xmlns:a16="http://schemas.microsoft.com/office/drawing/2014/main" id="{E399D94D-E8BD-B704-1C3F-F7A41DC2ED3E}"/>
              </a:ext>
            </a:extLst>
          </p:cNvPr>
          <p:cNvSpPr/>
          <p:nvPr/>
        </p:nvSpPr>
        <p:spPr>
          <a:xfrm>
            <a:off x="7239000" y="5181600"/>
            <a:ext cx="1338263" cy="1203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9674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a:ea typeface="新細明體" pitchFamily="18" charset="-120"/>
              </a:rPr>
              <a:t>Image center</a:t>
            </a:r>
          </a:p>
        </p:txBody>
      </p:sp>
      <p:sp>
        <p:nvSpPr>
          <p:cNvPr id="20483" name="Rectangle 3"/>
          <p:cNvSpPr>
            <a:spLocks noGrp="1" noChangeArrowheads="1"/>
          </p:cNvSpPr>
          <p:nvPr>
            <p:ph idx="1"/>
          </p:nvPr>
        </p:nvSpPr>
        <p:spPr/>
        <p:txBody>
          <a:bodyPr/>
          <a:lstStyle/>
          <a:p>
            <a:pPr eaLnBrk="1" hangingPunct="1"/>
            <a:r>
              <a:rPr lang="en-US" altLang="en-US" sz="2400" dirty="0">
                <a:ea typeface="新細明體" pitchFamily="18" charset="-120"/>
              </a:rPr>
              <a:t>In picture files, usually no negative pixel is used because the origin is at one of the corners (e.g. the right bottom (1,1))</a:t>
            </a:r>
          </a:p>
          <a:p>
            <a:pPr eaLnBrk="1" hangingPunct="1"/>
            <a:r>
              <a:rPr lang="en-US" altLang="en-US" sz="2400" dirty="0">
                <a:ea typeface="新細明體" pitchFamily="18" charset="-120"/>
              </a:rPr>
              <a:t>Center of CCD is placed at C= </a:t>
            </a:r>
            <a:r>
              <a:rPr kumimoji="1" lang="en-US" altLang="en-US" sz="2400" dirty="0">
                <a:ea typeface="新細明體" pitchFamily="18" charset="-120"/>
              </a:rPr>
              <a:t>(</a:t>
            </a:r>
            <a:r>
              <a:rPr kumimoji="1" lang="en-US" altLang="en-US" sz="2400" dirty="0" err="1">
                <a:ea typeface="新細明體" pitchFamily="18" charset="-120"/>
              </a:rPr>
              <a:t>Ox,Oy</a:t>
            </a:r>
            <a:r>
              <a:rPr kumimoji="1" lang="en-US" altLang="en-US" sz="2400" dirty="0">
                <a:ea typeface="新細明體" pitchFamily="18" charset="-120"/>
              </a:rPr>
              <a:t>)</a:t>
            </a:r>
          </a:p>
        </p:txBody>
      </p:sp>
      <p:sp>
        <p:nvSpPr>
          <p:cNvPr id="20486" name="Rectangle 16"/>
          <p:cNvSpPr>
            <a:spLocks noChangeArrowheads="1"/>
          </p:cNvSpPr>
          <p:nvPr/>
        </p:nvSpPr>
        <p:spPr bwMode="auto">
          <a:xfrm>
            <a:off x="457200" y="1600200"/>
            <a:ext cx="4038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buFontTx/>
              <a:buNone/>
            </a:pPr>
            <a:r>
              <a:rPr lang="en-US" altLang="en-US" sz="2800">
                <a:latin typeface="Verdana" pitchFamily="34" charset="0"/>
              </a:rPr>
              <a:t> </a:t>
            </a:r>
          </a:p>
        </p:txBody>
      </p:sp>
      <p:sp>
        <p:nvSpPr>
          <p:cNvPr id="20487" name="Rectangle 17"/>
          <p:cNvSpPr>
            <a:spLocks noChangeArrowheads="1"/>
          </p:cNvSpPr>
          <p:nvPr/>
        </p:nvSpPr>
        <p:spPr bwMode="auto">
          <a:xfrm>
            <a:off x="2819402" y="3124200"/>
            <a:ext cx="4114800" cy="2819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endParaRPr kumimoji="1" lang="en-US" altLang="en-US" sz="1800">
              <a:latin typeface="Arial" charset="0"/>
            </a:endParaRPr>
          </a:p>
          <a:p>
            <a:pPr algn="ctr" eaLnBrk="1" hangingPunct="1">
              <a:spcBef>
                <a:spcPct val="0"/>
              </a:spcBef>
              <a:buFontTx/>
              <a:buNone/>
            </a:pPr>
            <a:endParaRPr kumimoji="1" lang="en-US" altLang="en-US" sz="1800">
              <a:latin typeface="Arial" charset="0"/>
            </a:endParaRPr>
          </a:p>
          <a:p>
            <a:pPr algn="ctr" eaLnBrk="1" hangingPunct="1">
              <a:spcBef>
                <a:spcPct val="0"/>
              </a:spcBef>
              <a:buFontTx/>
              <a:buNone/>
            </a:pPr>
            <a:endParaRPr kumimoji="1" lang="en-US" altLang="en-US" sz="1800">
              <a:latin typeface="Arial" charset="0"/>
            </a:endParaRPr>
          </a:p>
          <a:p>
            <a:pPr algn="ctr" eaLnBrk="1" hangingPunct="1">
              <a:spcBef>
                <a:spcPct val="0"/>
              </a:spcBef>
              <a:buFontTx/>
              <a:buNone/>
            </a:pPr>
            <a:r>
              <a:rPr kumimoji="1" lang="en-US" altLang="en-US" sz="1800">
                <a:latin typeface="Arial" charset="0"/>
              </a:rPr>
              <a:t>                CCD</a:t>
            </a:r>
          </a:p>
        </p:txBody>
      </p:sp>
      <p:sp>
        <p:nvSpPr>
          <p:cNvPr id="20488" name="Line 18"/>
          <p:cNvSpPr>
            <a:spLocks noChangeShapeType="1"/>
          </p:cNvSpPr>
          <p:nvPr/>
        </p:nvSpPr>
        <p:spPr bwMode="auto">
          <a:xfrm flipV="1">
            <a:off x="2286002" y="4495800"/>
            <a:ext cx="47244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9" name="Line 19"/>
          <p:cNvSpPr>
            <a:spLocks noChangeShapeType="1"/>
          </p:cNvSpPr>
          <p:nvPr/>
        </p:nvSpPr>
        <p:spPr bwMode="auto">
          <a:xfrm>
            <a:off x="4876802" y="3048000"/>
            <a:ext cx="0" cy="28194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0" name="Line 20"/>
          <p:cNvSpPr>
            <a:spLocks noChangeShapeType="1"/>
          </p:cNvSpPr>
          <p:nvPr/>
        </p:nvSpPr>
        <p:spPr bwMode="auto">
          <a:xfrm>
            <a:off x="6934202" y="2743200"/>
            <a:ext cx="0" cy="3200400"/>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1" name="Text Box 21"/>
          <p:cNvSpPr txBox="1">
            <a:spLocks noChangeArrowheads="1"/>
          </p:cNvSpPr>
          <p:nvPr/>
        </p:nvSpPr>
        <p:spPr bwMode="auto">
          <a:xfrm>
            <a:off x="1447802" y="5105400"/>
            <a:ext cx="111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i="1">
                <a:latin typeface="Arial" charset="0"/>
              </a:rPr>
              <a:t>u</a:t>
            </a:r>
            <a:r>
              <a:rPr kumimoji="1" lang="en-US" altLang="en-US" sz="1800">
                <a:latin typeface="Arial" charset="0"/>
              </a:rPr>
              <a:t> (pixels)</a:t>
            </a:r>
          </a:p>
        </p:txBody>
      </p:sp>
      <p:sp>
        <p:nvSpPr>
          <p:cNvPr id="20492" name="Text Box 22"/>
          <p:cNvSpPr txBox="1">
            <a:spLocks noChangeArrowheads="1"/>
          </p:cNvSpPr>
          <p:nvPr/>
        </p:nvSpPr>
        <p:spPr bwMode="auto">
          <a:xfrm>
            <a:off x="7086602" y="2667000"/>
            <a:ext cx="109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i="1">
                <a:latin typeface="Arial" charset="0"/>
              </a:rPr>
              <a:t>v</a:t>
            </a:r>
            <a:r>
              <a:rPr kumimoji="1" lang="en-US" altLang="en-US" sz="1800">
                <a:latin typeface="Arial" charset="0"/>
              </a:rPr>
              <a:t> (pixels)</a:t>
            </a:r>
          </a:p>
        </p:txBody>
      </p:sp>
      <p:sp>
        <p:nvSpPr>
          <p:cNvPr id="20493" name="Line 23"/>
          <p:cNvSpPr>
            <a:spLocks noChangeShapeType="1"/>
          </p:cNvSpPr>
          <p:nvPr/>
        </p:nvSpPr>
        <p:spPr bwMode="auto">
          <a:xfrm flipH="1">
            <a:off x="4953002" y="3962400"/>
            <a:ext cx="457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4" name="Text Box 24"/>
          <p:cNvSpPr txBox="1">
            <a:spLocks noChangeArrowheads="1"/>
          </p:cNvSpPr>
          <p:nvPr/>
        </p:nvSpPr>
        <p:spPr bwMode="auto">
          <a:xfrm>
            <a:off x="5257802" y="3657600"/>
            <a:ext cx="2051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(O</a:t>
            </a:r>
            <a:r>
              <a:rPr kumimoji="1" lang="en-US" altLang="en-US" sz="1800" baseline="-25000">
                <a:latin typeface="Arial" charset="0"/>
              </a:rPr>
              <a:t>x</a:t>
            </a:r>
            <a:r>
              <a:rPr kumimoji="1" lang="en-US" altLang="en-US" sz="1800">
                <a:latin typeface="Arial" charset="0"/>
              </a:rPr>
              <a:t>,O</a:t>
            </a:r>
            <a:r>
              <a:rPr kumimoji="1" lang="en-US" altLang="en-US" sz="1800" baseline="-25000">
                <a:latin typeface="Arial" charset="0"/>
              </a:rPr>
              <a:t>y</a:t>
            </a:r>
            <a:r>
              <a:rPr kumimoji="1" lang="en-US" altLang="en-US" sz="1800">
                <a:latin typeface="Arial" charset="0"/>
              </a:rPr>
              <a:t>)=</a:t>
            </a:r>
          </a:p>
          <a:p>
            <a:pPr eaLnBrk="1" hangingPunct="1">
              <a:spcBef>
                <a:spcPct val="0"/>
              </a:spcBef>
              <a:buFontTx/>
              <a:buNone/>
            </a:pPr>
            <a:r>
              <a:rPr kumimoji="1" lang="en-US" altLang="en-US" sz="1800">
                <a:latin typeface="Arial" charset="0"/>
              </a:rPr>
              <a:t>(512,384) in pixels</a:t>
            </a:r>
          </a:p>
        </p:txBody>
      </p:sp>
      <p:sp>
        <p:nvSpPr>
          <p:cNvPr id="20495" name="Text Box 26"/>
          <p:cNvSpPr txBox="1">
            <a:spLocks noChangeArrowheads="1"/>
          </p:cNvSpPr>
          <p:nvPr/>
        </p:nvSpPr>
        <p:spPr bwMode="auto">
          <a:xfrm>
            <a:off x="1981202" y="43434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x</a:t>
            </a:r>
          </a:p>
        </p:txBody>
      </p:sp>
      <p:sp>
        <p:nvSpPr>
          <p:cNvPr id="20496" name="Line 29"/>
          <p:cNvSpPr>
            <a:spLocks noChangeShapeType="1"/>
          </p:cNvSpPr>
          <p:nvPr/>
        </p:nvSpPr>
        <p:spPr bwMode="auto">
          <a:xfrm flipH="1">
            <a:off x="2362202" y="5943600"/>
            <a:ext cx="4572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7" name="Text Box 30"/>
          <p:cNvSpPr txBox="1">
            <a:spLocks noChangeArrowheads="1"/>
          </p:cNvSpPr>
          <p:nvPr/>
        </p:nvSpPr>
        <p:spPr bwMode="auto">
          <a:xfrm>
            <a:off x="6765927" y="5980113"/>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1,1</a:t>
            </a:r>
          </a:p>
        </p:txBody>
      </p:sp>
      <p:sp>
        <p:nvSpPr>
          <p:cNvPr id="20498" name="Text Box 31"/>
          <p:cNvSpPr txBox="1">
            <a:spLocks noChangeArrowheads="1"/>
          </p:cNvSpPr>
          <p:nvPr/>
        </p:nvSpPr>
        <p:spPr bwMode="auto">
          <a:xfrm>
            <a:off x="2651127" y="5980113"/>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1024</a:t>
            </a:r>
          </a:p>
        </p:txBody>
      </p:sp>
      <p:sp>
        <p:nvSpPr>
          <p:cNvPr id="20499" name="Text Box 32"/>
          <p:cNvSpPr txBox="1">
            <a:spLocks noChangeArrowheads="1"/>
          </p:cNvSpPr>
          <p:nvPr/>
        </p:nvSpPr>
        <p:spPr bwMode="auto">
          <a:xfrm>
            <a:off x="7223127" y="3008313"/>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768</a:t>
            </a:r>
          </a:p>
        </p:txBody>
      </p:sp>
      <p:sp>
        <p:nvSpPr>
          <p:cNvPr id="2" name="Footer Placeholder 1"/>
          <p:cNvSpPr>
            <a:spLocks noGrp="1"/>
          </p:cNvSpPr>
          <p:nvPr>
            <p:ph type="ftr" sz="quarter" idx="11"/>
          </p:nvPr>
        </p:nvSpPr>
        <p:spPr>
          <a:xfrm>
            <a:off x="3270252" y="6294438"/>
            <a:ext cx="2895600" cy="365125"/>
          </a:xfrm>
        </p:spPr>
        <p:txBody>
          <a:bodyPr/>
          <a:lstStyle/>
          <a:p>
            <a:pPr>
              <a:defRPr/>
            </a:pPr>
            <a:r>
              <a:rPr lang="it-IT"/>
              <a:t>Img. Pro. &amp; Comp. Vis. v250127c</a:t>
            </a:r>
            <a:endParaRPr lang="en-US" dirty="0"/>
          </a:p>
        </p:txBody>
      </p:sp>
      <p:sp>
        <p:nvSpPr>
          <p:cNvPr id="3" name="Slide Number Placeholder 2"/>
          <p:cNvSpPr>
            <a:spLocks noGrp="1"/>
          </p:cNvSpPr>
          <p:nvPr>
            <p:ph type="sldNum" sz="quarter" idx="12"/>
          </p:nvPr>
        </p:nvSpPr>
        <p:spPr/>
        <p:txBody>
          <a:bodyPr/>
          <a:lstStyle/>
          <a:p>
            <a:pPr>
              <a:defRPr/>
            </a:pPr>
            <a:fld id="{F6B5AEFD-0438-4757-9AC0-06361A4FF341}" type="slidenum">
              <a:rPr lang="en-US" altLang="en-US" smtClean="0"/>
              <a:pPr>
                <a:defRPr/>
              </a:pPr>
              <a:t>13</a:t>
            </a:fld>
            <a:endParaRPr lang="en-US" altLang="en-US"/>
          </a:p>
        </p:txBody>
      </p:sp>
      <p:sp>
        <p:nvSpPr>
          <p:cNvPr id="5" name="TextBox 4">
            <a:extLst>
              <a:ext uri="{FF2B5EF4-FFF2-40B4-BE49-F238E27FC236}">
                <a16:creationId xmlns:a16="http://schemas.microsoft.com/office/drawing/2014/main" id="{32B33CB5-3A09-46A4-7205-496080564A81}"/>
              </a:ext>
            </a:extLst>
          </p:cNvPr>
          <p:cNvSpPr txBox="1"/>
          <p:nvPr/>
        </p:nvSpPr>
        <p:spPr>
          <a:xfrm>
            <a:off x="2279652" y="6144181"/>
            <a:ext cx="4572000" cy="369332"/>
          </a:xfrm>
          <a:prstGeom prst="rect">
            <a:avLst/>
          </a:prstGeom>
          <a:noFill/>
        </p:spPr>
        <p:txBody>
          <a:bodyPr wrap="square">
            <a:spAutoFit/>
          </a:bodyPr>
          <a:lstStyle/>
          <a:p>
            <a:r>
              <a:rPr lang="en-US" altLang="zh-TW" dirty="0"/>
              <a:t>Horizontal direction</a:t>
            </a:r>
            <a:endParaRPr lang="en-US" dirty="0"/>
          </a:p>
        </p:txBody>
      </p:sp>
      <p:sp>
        <p:nvSpPr>
          <p:cNvPr id="7" name="TextBox 6">
            <a:extLst>
              <a:ext uri="{FF2B5EF4-FFF2-40B4-BE49-F238E27FC236}">
                <a16:creationId xmlns:a16="http://schemas.microsoft.com/office/drawing/2014/main" id="{1110BAE9-5184-5BAD-883A-EF4A0960594B}"/>
              </a:ext>
            </a:extLst>
          </p:cNvPr>
          <p:cNvSpPr txBox="1"/>
          <p:nvPr/>
        </p:nvSpPr>
        <p:spPr>
          <a:xfrm>
            <a:off x="6940552" y="3427412"/>
            <a:ext cx="1098550" cy="646331"/>
          </a:xfrm>
          <a:prstGeom prst="rect">
            <a:avLst/>
          </a:prstGeom>
          <a:noFill/>
        </p:spPr>
        <p:txBody>
          <a:bodyPr wrap="square">
            <a:spAutoFit/>
          </a:bodyPr>
          <a:lstStyle/>
          <a:p>
            <a:r>
              <a:rPr lang="en-US" altLang="zh-TW" dirty="0"/>
              <a:t>Vertical</a:t>
            </a:r>
          </a:p>
          <a:p>
            <a:r>
              <a:rPr lang="en-US" altLang="zh-TW" dirty="0"/>
              <a:t>direction </a:t>
            </a:r>
            <a:endParaRPr 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3" descr="D:\12temp\positive_rot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5450" y="2905125"/>
            <a:ext cx="15621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1" descr="D:\12temp\right_ha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2875" y="5065713"/>
            <a:ext cx="12239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8" name="Rectangle 4"/>
          <p:cNvSpPr>
            <a:spLocks noGrp="1" noChangeArrowheads="1"/>
          </p:cNvSpPr>
          <p:nvPr>
            <p:ph type="ctrTitle"/>
          </p:nvPr>
        </p:nvSpPr>
        <p:spPr>
          <a:xfrm>
            <a:off x="1249363" y="381000"/>
            <a:ext cx="6194425" cy="685800"/>
          </a:xfrm>
        </p:spPr>
        <p:txBody>
          <a:bodyPr rtlCol="0">
            <a:normAutofit fontScale="90000"/>
          </a:bodyPr>
          <a:lstStyle/>
          <a:p>
            <a:pPr eaLnBrk="1" fontAlgn="auto" hangingPunct="1">
              <a:spcAft>
                <a:spcPts val="0"/>
              </a:spcAft>
              <a:defRPr/>
            </a:pPr>
            <a:r>
              <a:rPr lang="en-US" sz="4800" dirty="0"/>
              <a:t>Step1 of image formation</a:t>
            </a:r>
          </a:p>
        </p:txBody>
      </p:sp>
      <p:sp>
        <p:nvSpPr>
          <p:cNvPr id="10245" name="Rectangle 5"/>
          <p:cNvSpPr>
            <a:spLocks noGrp="1" noChangeArrowheads="1"/>
          </p:cNvSpPr>
          <p:nvPr>
            <p:ph type="subTitle" idx="1"/>
          </p:nvPr>
        </p:nvSpPr>
        <p:spPr>
          <a:xfrm>
            <a:off x="582613" y="858838"/>
            <a:ext cx="8153400" cy="1031875"/>
          </a:xfrm>
        </p:spPr>
        <p:txBody>
          <a:bodyPr/>
          <a:lstStyle/>
          <a:p>
            <a:pPr algn="l" eaLnBrk="1" hangingPunct="1">
              <a:lnSpc>
                <a:spcPct val="90000"/>
              </a:lnSpc>
            </a:pPr>
            <a:r>
              <a:rPr kumimoji="1" lang="en-US" altLang="en-US" sz="2800" dirty="0">
                <a:solidFill>
                  <a:srgbClr val="898989"/>
                </a:solidFill>
                <a:ea typeface="新細明體" pitchFamily="18" charset="-120"/>
              </a:rPr>
              <a:t>Motion of camera </a:t>
            </a:r>
            <a:r>
              <a:rPr kumimoji="1" lang="en-US" altLang="en-US" sz="2800" i="1" dirty="0">
                <a:solidFill>
                  <a:srgbClr val="898989"/>
                </a:solidFill>
                <a:ea typeface="新細明體" pitchFamily="18" charset="-120"/>
              </a:rPr>
              <a:t>(</a:t>
            </a:r>
            <a:r>
              <a:rPr kumimoji="1" lang="en-US" altLang="en-US" sz="2800" i="1" dirty="0" err="1">
                <a:solidFill>
                  <a:srgbClr val="898989"/>
                </a:solidFill>
                <a:ea typeface="新細明體" pitchFamily="18" charset="-120"/>
              </a:rPr>
              <a:t>R</a:t>
            </a:r>
            <a:r>
              <a:rPr kumimoji="1" lang="en-US" altLang="en-US" sz="2800" i="1" baseline="-25000" dirty="0" err="1">
                <a:solidFill>
                  <a:srgbClr val="898989"/>
                </a:solidFill>
                <a:ea typeface="新細明體" pitchFamily="18" charset="-120"/>
              </a:rPr>
              <a:t>cam</a:t>
            </a:r>
            <a:r>
              <a:rPr kumimoji="1" lang="en-US" altLang="en-US" sz="2800" i="1" dirty="0" err="1">
                <a:solidFill>
                  <a:srgbClr val="898989"/>
                </a:solidFill>
                <a:ea typeface="新細明體" pitchFamily="18" charset="-120"/>
              </a:rPr>
              <a:t>,T</a:t>
            </a:r>
            <a:r>
              <a:rPr kumimoji="1" lang="en-US" altLang="en-US" sz="2800" i="1" baseline="-25000" dirty="0" err="1">
                <a:solidFill>
                  <a:srgbClr val="898989"/>
                </a:solidFill>
                <a:ea typeface="新細明體" pitchFamily="18" charset="-120"/>
              </a:rPr>
              <a:t>cam</a:t>
            </a:r>
            <a:r>
              <a:rPr kumimoji="1" lang="en-US" altLang="en-US" sz="2800" i="1" dirty="0">
                <a:solidFill>
                  <a:srgbClr val="898989"/>
                </a:solidFill>
                <a:ea typeface="新細明體" pitchFamily="18" charset="-120"/>
              </a:rPr>
              <a:t>)</a:t>
            </a:r>
            <a:r>
              <a:rPr kumimoji="1" lang="en-US" altLang="en-US" sz="2800" dirty="0">
                <a:solidFill>
                  <a:srgbClr val="898989"/>
                </a:solidFill>
                <a:ea typeface="新細明體" pitchFamily="18" charset="-120"/>
              </a:rPr>
              <a:t>  </a:t>
            </a:r>
            <a:r>
              <a:rPr kumimoji="1" lang="en-US" altLang="zh-TW" sz="2800" u="sng" dirty="0">
                <a:solidFill>
                  <a:srgbClr val="898989"/>
                </a:solidFill>
              </a:rPr>
              <a:t>Camera Coordinates</a:t>
            </a:r>
            <a:endParaRPr kumimoji="1" lang="en-US" altLang="en-US" sz="2800" u="sng" dirty="0">
              <a:solidFill>
                <a:srgbClr val="898989"/>
              </a:solidFill>
              <a:ea typeface="新細明體" pitchFamily="18" charset="-120"/>
            </a:endParaRPr>
          </a:p>
          <a:p>
            <a:pPr algn="l" eaLnBrk="1" hangingPunct="1">
              <a:lnSpc>
                <a:spcPct val="90000"/>
              </a:lnSpc>
            </a:pPr>
            <a:r>
              <a:rPr kumimoji="1" lang="en-US" altLang="en-US" sz="2800" dirty="0">
                <a:solidFill>
                  <a:srgbClr val="898989"/>
                </a:solidFill>
                <a:ea typeface="新細明體" pitchFamily="18" charset="-120"/>
                <a:sym typeface="Wingdings" pitchFamily="2" charset="2"/>
              </a:rPr>
              <a:t>result  </a:t>
            </a:r>
            <a:r>
              <a:rPr kumimoji="1" lang="en-US" altLang="en-US" sz="2800" i="1" dirty="0" err="1">
                <a:solidFill>
                  <a:srgbClr val="898989"/>
                </a:solidFill>
                <a:ea typeface="新細明體" pitchFamily="18" charset="-120"/>
                <a:sym typeface="Wingdings" pitchFamily="2" charset="2"/>
              </a:rPr>
              <a:t>Xc,Y</a:t>
            </a:r>
            <a:r>
              <a:rPr kumimoji="1" lang="en-US" altLang="zh-TW" sz="2800" i="1" dirty="0" err="1">
                <a:solidFill>
                  <a:srgbClr val="898989"/>
                </a:solidFill>
                <a:sym typeface="Wingdings" pitchFamily="2" charset="2"/>
              </a:rPr>
              <a:t>c</a:t>
            </a:r>
            <a:r>
              <a:rPr kumimoji="1" lang="en-US" altLang="en-US" sz="2800" i="1" dirty="0" err="1">
                <a:solidFill>
                  <a:srgbClr val="898989"/>
                </a:solidFill>
                <a:ea typeface="新細明體" pitchFamily="18" charset="-120"/>
                <a:sym typeface="Wingdings" pitchFamily="2" charset="2"/>
              </a:rPr>
              <a:t>,Zc</a:t>
            </a:r>
            <a:endParaRPr kumimoji="1" lang="en-US" altLang="en-US" sz="2800" i="1" dirty="0">
              <a:solidFill>
                <a:srgbClr val="898989"/>
              </a:solidFill>
              <a:ea typeface="新細明體" pitchFamily="18" charset="-120"/>
              <a:sym typeface="Wingdings" pitchFamily="2" charset="2"/>
            </a:endParaRPr>
          </a:p>
          <a:p>
            <a:pPr eaLnBrk="1" hangingPunct="1">
              <a:lnSpc>
                <a:spcPct val="90000"/>
              </a:lnSpc>
            </a:pPr>
            <a:endParaRPr lang="en-US" altLang="en-US" sz="2800" dirty="0">
              <a:solidFill>
                <a:srgbClr val="898989"/>
              </a:solidFill>
              <a:ea typeface="新細明體" pitchFamily="18" charset="-120"/>
            </a:endParaRPr>
          </a:p>
        </p:txBody>
      </p:sp>
      <p:sp>
        <p:nvSpPr>
          <p:cNvPr id="10248" name="Line 6"/>
          <p:cNvSpPr>
            <a:spLocks noChangeShapeType="1"/>
          </p:cNvSpPr>
          <p:nvPr/>
        </p:nvSpPr>
        <p:spPr bwMode="auto">
          <a:xfrm flipH="1" flipV="1">
            <a:off x="5786438" y="4808538"/>
            <a:ext cx="0" cy="10414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9" name="Line 7"/>
          <p:cNvSpPr>
            <a:spLocks noChangeShapeType="1"/>
          </p:cNvSpPr>
          <p:nvPr/>
        </p:nvSpPr>
        <p:spPr bwMode="auto">
          <a:xfrm flipH="1" flipV="1">
            <a:off x="4778375" y="5002213"/>
            <a:ext cx="1008063" cy="847725"/>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0" name="Line 8"/>
          <p:cNvSpPr>
            <a:spLocks noChangeShapeType="1"/>
          </p:cNvSpPr>
          <p:nvPr/>
        </p:nvSpPr>
        <p:spPr bwMode="auto">
          <a:xfrm flipH="1">
            <a:off x="4613275" y="5849938"/>
            <a:ext cx="1173163" cy="523875"/>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251" name="Picture 9" descr="MCj0431617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5688" y="2508250"/>
            <a:ext cx="15303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Line 10"/>
          <p:cNvSpPr>
            <a:spLocks noChangeShapeType="1"/>
          </p:cNvSpPr>
          <p:nvPr/>
        </p:nvSpPr>
        <p:spPr bwMode="auto">
          <a:xfrm flipH="1">
            <a:off x="598488" y="3270250"/>
            <a:ext cx="12192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Line 11"/>
          <p:cNvSpPr>
            <a:spLocks noChangeShapeType="1"/>
          </p:cNvSpPr>
          <p:nvPr/>
        </p:nvSpPr>
        <p:spPr bwMode="auto">
          <a:xfrm flipV="1">
            <a:off x="1817688" y="243205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4" name="Line 12"/>
          <p:cNvSpPr>
            <a:spLocks noChangeShapeType="1"/>
          </p:cNvSpPr>
          <p:nvPr/>
        </p:nvSpPr>
        <p:spPr bwMode="auto">
          <a:xfrm>
            <a:off x="1817688" y="3270250"/>
            <a:ext cx="1219200" cy="1031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Text Box 13"/>
          <p:cNvSpPr txBox="1">
            <a:spLocks noChangeArrowheads="1"/>
          </p:cNvSpPr>
          <p:nvPr/>
        </p:nvSpPr>
        <p:spPr bwMode="auto">
          <a:xfrm>
            <a:off x="1208088" y="2071688"/>
            <a:ext cx="5286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800">
                <a:latin typeface="Verdana" pitchFamily="34" charset="0"/>
              </a:rPr>
              <a:t>Y</a:t>
            </a:r>
            <a:r>
              <a:rPr lang="en-US" altLang="en-US" sz="2800" baseline="-25000">
                <a:latin typeface="Verdana" pitchFamily="34" charset="0"/>
              </a:rPr>
              <a:t>c</a:t>
            </a:r>
          </a:p>
        </p:txBody>
      </p:sp>
      <p:sp>
        <p:nvSpPr>
          <p:cNvPr id="10256" name="Text Box 14"/>
          <p:cNvSpPr txBox="1">
            <a:spLocks noChangeArrowheads="1"/>
          </p:cNvSpPr>
          <p:nvPr/>
        </p:nvSpPr>
        <p:spPr bwMode="auto">
          <a:xfrm>
            <a:off x="522288" y="4667250"/>
            <a:ext cx="552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800">
                <a:latin typeface="Verdana" pitchFamily="34" charset="0"/>
              </a:rPr>
              <a:t>Z</a:t>
            </a:r>
            <a:r>
              <a:rPr lang="en-US" altLang="en-US" sz="2800" baseline="-25000">
                <a:latin typeface="Verdana" pitchFamily="34" charset="0"/>
              </a:rPr>
              <a:t>c</a:t>
            </a:r>
          </a:p>
        </p:txBody>
      </p:sp>
      <p:sp>
        <p:nvSpPr>
          <p:cNvPr id="10257" name="Text Box 15"/>
          <p:cNvSpPr txBox="1">
            <a:spLocks noChangeArrowheads="1"/>
          </p:cNvSpPr>
          <p:nvPr/>
        </p:nvSpPr>
        <p:spPr bwMode="auto">
          <a:xfrm>
            <a:off x="2760663" y="3552825"/>
            <a:ext cx="552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800">
                <a:latin typeface="Verdana" pitchFamily="34" charset="0"/>
              </a:rPr>
              <a:t>X</a:t>
            </a:r>
            <a:r>
              <a:rPr lang="en-US" altLang="en-US" sz="2800" baseline="-25000">
                <a:latin typeface="Verdana" pitchFamily="34" charset="0"/>
              </a:rPr>
              <a:t>c</a:t>
            </a:r>
          </a:p>
        </p:txBody>
      </p:sp>
      <p:sp>
        <p:nvSpPr>
          <p:cNvPr id="10258" name="Text Box 16"/>
          <p:cNvSpPr txBox="1">
            <a:spLocks noChangeArrowheads="1"/>
          </p:cNvSpPr>
          <p:nvPr/>
        </p:nvSpPr>
        <p:spPr bwMode="auto">
          <a:xfrm>
            <a:off x="4038600" y="5973763"/>
            <a:ext cx="6254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800">
                <a:latin typeface="Verdana" pitchFamily="34" charset="0"/>
              </a:rPr>
              <a:t>X</a:t>
            </a:r>
            <a:r>
              <a:rPr lang="en-US" altLang="en-US" sz="2800" baseline="-25000">
                <a:latin typeface="Verdana" pitchFamily="34" charset="0"/>
              </a:rPr>
              <a:t>w</a:t>
            </a:r>
          </a:p>
        </p:txBody>
      </p:sp>
      <p:sp>
        <p:nvSpPr>
          <p:cNvPr id="10259" name="Text Box 17"/>
          <p:cNvSpPr txBox="1">
            <a:spLocks noChangeArrowheads="1"/>
          </p:cNvSpPr>
          <p:nvPr/>
        </p:nvSpPr>
        <p:spPr bwMode="auto">
          <a:xfrm>
            <a:off x="4159250" y="4478338"/>
            <a:ext cx="6191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800">
                <a:latin typeface="Verdana" pitchFamily="34" charset="0"/>
              </a:rPr>
              <a:t>Z</a:t>
            </a:r>
            <a:r>
              <a:rPr lang="en-US" altLang="en-US" sz="2800" baseline="-25000">
                <a:latin typeface="Verdana" pitchFamily="34" charset="0"/>
              </a:rPr>
              <a:t>w</a:t>
            </a:r>
          </a:p>
        </p:txBody>
      </p:sp>
      <p:sp>
        <p:nvSpPr>
          <p:cNvPr id="10260" name="Text Box 18"/>
          <p:cNvSpPr txBox="1">
            <a:spLocks noChangeArrowheads="1"/>
          </p:cNvSpPr>
          <p:nvPr/>
        </p:nvSpPr>
        <p:spPr bwMode="auto">
          <a:xfrm>
            <a:off x="5834063" y="4051300"/>
            <a:ext cx="600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800">
                <a:latin typeface="Verdana" pitchFamily="34" charset="0"/>
              </a:rPr>
              <a:t>Y</a:t>
            </a:r>
            <a:r>
              <a:rPr lang="en-US" altLang="en-US" sz="2800" baseline="-25000">
                <a:latin typeface="Verdana" pitchFamily="34" charset="0"/>
              </a:rPr>
              <a:t>w</a:t>
            </a:r>
          </a:p>
        </p:txBody>
      </p:sp>
      <p:sp>
        <p:nvSpPr>
          <p:cNvPr id="10261" name="Freeform 19"/>
          <p:cNvSpPr>
            <a:spLocks/>
          </p:cNvSpPr>
          <p:nvPr/>
        </p:nvSpPr>
        <p:spPr bwMode="auto">
          <a:xfrm flipH="1">
            <a:off x="2735263" y="2590800"/>
            <a:ext cx="2751137" cy="1762125"/>
          </a:xfrm>
          <a:custGeom>
            <a:avLst/>
            <a:gdLst>
              <a:gd name="T0" fmla="*/ 0 w 3264"/>
              <a:gd name="T1" fmla="*/ 2147483647 h 1080"/>
              <a:gd name="T2" fmla="*/ 2147483647 w 3264"/>
              <a:gd name="T3" fmla="*/ 2147483647 h 1080"/>
              <a:gd name="T4" fmla="*/ 2147483647 w 3264"/>
              <a:gd name="T5" fmla="*/ 2147483647 h 1080"/>
              <a:gd name="T6" fmla="*/ 2147483647 w 3264"/>
              <a:gd name="T7" fmla="*/ 2147483647 h 1080"/>
              <a:gd name="T8" fmla="*/ 2147483647 w 3264"/>
              <a:gd name="T9" fmla="*/ 2147483647 h 1080"/>
              <a:gd name="T10" fmla="*/ 2147483647 w 3264"/>
              <a:gd name="T11" fmla="*/ 2147483647 h 10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64" h="1080">
                <a:moveTo>
                  <a:pt x="0" y="1080"/>
                </a:moveTo>
                <a:cubicBezTo>
                  <a:pt x="100" y="872"/>
                  <a:pt x="200" y="664"/>
                  <a:pt x="384" y="504"/>
                </a:cubicBezTo>
                <a:cubicBezTo>
                  <a:pt x="568" y="344"/>
                  <a:pt x="840" y="200"/>
                  <a:pt x="1104" y="120"/>
                </a:cubicBezTo>
                <a:cubicBezTo>
                  <a:pt x="1368" y="40"/>
                  <a:pt x="1688" y="40"/>
                  <a:pt x="1968" y="24"/>
                </a:cubicBezTo>
                <a:cubicBezTo>
                  <a:pt x="2248" y="8"/>
                  <a:pt x="2568" y="0"/>
                  <a:pt x="2784" y="24"/>
                </a:cubicBezTo>
                <a:cubicBezTo>
                  <a:pt x="3000" y="48"/>
                  <a:pt x="3132" y="108"/>
                  <a:pt x="3264" y="168"/>
                </a:cubicBezTo>
              </a:path>
            </a:pathLst>
          </a:custGeom>
          <a:noFill/>
          <a:ln w="57150" cap="flat" cmpd="sng">
            <a:solidFill>
              <a:schemeClr val="tx1"/>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2" name="Text Box 20"/>
          <p:cNvSpPr txBox="1">
            <a:spLocks noChangeArrowheads="1"/>
          </p:cNvSpPr>
          <p:nvPr/>
        </p:nvSpPr>
        <p:spPr bwMode="auto">
          <a:xfrm>
            <a:off x="3101975" y="2981325"/>
            <a:ext cx="20732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400">
                <a:latin typeface="Verdana" pitchFamily="34" charset="0"/>
              </a:rPr>
              <a:t>R</a:t>
            </a:r>
            <a:r>
              <a:rPr lang="en-US" altLang="en-US" sz="2400" baseline="-25000">
                <a:latin typeface="Verdana" pitchFamily="34" charset="0"/>
              </a:rPr>
              <a:t>cam</a:t>
            </a:r>
            <a:r>
              <a:rPr lang="en-US" altLang="en-US" sz="2400">
                <a:latin typeface="Verdana" pitchFamily="34" charset="0"/>
              </a:rPr>
              <a:t>=(R</a:t>
            </a:r>
            <a:r>
              <a:rPr lang="en-US" altLang="en-US" sz="2400" baseline="-25000">
                <a:latin typeface="Verdana" pitchFamily="34" charset="0"/>
              </a:rPr>
              <a:t>c</a:t>
            </a:r>
            <a:r>
              <a:rPr lang="en-US" altLang="en-US" sz="2400">
                <a:latin typeface="Verdana" pitchFamily="34" charset="0"/>
              </a:rPr>
              <a:t>)</a:t>
            </a:r>
            <a:r>
              <a:rPr lang="en-US" altLang="en-US" sz="2400" baseline="30000">
                <a:latin typeface="Verdana" pitchFamily="34" charset="0"/>
              </a:rPr>
              <a:t>-1</a:t>
            </a:r>
            <a:r>
              <a:rPr lang="en-US" altLang="en-US" sz="2400">
                <a:latin typeface="Verdana" pitchFamily="34" charset="0"/>
              </a:rPr>
              <a:t>, and T</a:t>
            </a:r>
            <a:r>
              <a:rPr lang="en-US" altLang="en-US" sz="2400" baseline="-25000">
                <a:latin typeface="Verdana" pitchFamily="34" charset="0"/>
              </a:rPr>
              <a:t>cam</a:t>
            </a:r>
            <a:r>
              <a:rPr lang="en-US" altLang="en-US" sz="2400">
                <a:latin typeface="Verdana" pitchFamily="34" charset="0"/>
              </a:rPr>
              <a:t>=T</a:t>
            </a:r>
            <a:r>
              <a:rPr lang="en-US" altLang="en-US" sz="2400" baseline="-25000">
                <a:latin typeface="Verdana" pitchFamily="34" charset="0"/>
              </a:rPr>
              <a:t>c</a:t>
            </a:r>
          </a:p>
        </p:txBody>
      </p:sp>
      <p:sp>
        <p:nvSpPr>
          <p:cNvPr id="10263" name="TextBox 1"/>
          <p:cNvSpPr txBox="1">
            <a:spLocks noChangeArrowheads="1"/>
          </p:cNvSpPr>
          <p:nvPr/>
        </p:nvSpPr>
        <p:spPr bwMode="auto">
          <a:xfrm>
            <a:off x="6293643" y="5263951"/>
            <a:ext cx="26527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a:latin typeface="Verdana" pitchFamily="34" charset="0"/>
              </a:rPr>
              <a:t>world coordinates using the Right-hand coordinate system</a:t>
            </a:r>
          </a:p>
        </p:txBody>
      </p:sp>
      <p:sp>
        <p:nvSpPr>
          <p:cNvPr id="13" name="TextBox 12"/>
          <p:cNvSpPr txBox="1"/>
          <p:nvPr/>
        </p:nvSpPr>
        <p:spPr>
          <a:xfrm>
            <a:off x="5056188" y="1374775"/>
            <a:ext cx="3908425" cy="1476375"/>
          </a:xfrm>
          <a:prstGeom prst="rect">
            <a:avLst/>
          </a:prstGeom>
          <a:noFill/>
          <a:ln>
            <a:solidFill>
              <a:schemeClr val="accent1">
                <a:shade val="50000"/>
              </a:schemeClr>
            </a:solidFill>
          </a:ln>
        </p:spPr>
        <p:txBody>
          <a:bodyPr>
            <a:spAutoFit/>
          </a:bodyPr>
          <a:lstStyle/>
          <a:p>
            <a:pPr>
              <a:defRPr/>
            </a:pPr>
            <a:r>
              <a:rPr lang="en-US" dirty="0"/>
              <a:t>Positive rotation angle about an axis: The thumb is pointing to the axis direction; a positive rotation angle is the same direction as the other fingers.</a:t>
            </a:r>
          </a:p>
        </p:txBody>
      </p:sp>
      <p:sp>
        <p:nvSpPr>
          <p:cNvPr id="18" name="Arc 17"/>
          <p:cNvSpPr/>
          <p:nvPr/>
        </p:nvSpPr>
        <p:spPr>
          <a:xfrm>
            <a:off x="7750175" y="2381250"/>
            <a:ext cx="46038" cy="4445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266" name="TextBox 18"/>
          <p:cNvSpPr txBox="1">
            <a:spLocks noChangeArrowheads="1"/>
          </p:cNvSpPr>
          <p:nvPr/>
        </p:nvSpPr>
        <p:spPr bwMode="auto">
          <a:xfrm>
            <a:off x="7826375" y="2947988"/>
            <a:ext cx="1317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rPr>
              <a:t>Thumb pointing Axis direction</a:t>
            </a:r>
          </a:p>
        </p:txBody>
      </p:sp>
      <p:cxnSp>
        <p:nvCxnSpPr>
          <p:cNvPr id="21" name="Straight Arrow Connector 20"/>
          <p:cNvCxnSpPr/>
          <p:nvPr/>
        </p:nvCxnSpPr>
        <p:spPr>
          <a:xfrm flipV="1">
            <a:off x="7226300" y="2700338"/>
            <a:ext cx="0" cy="101758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2" name="Freeform 31"/>
          <p:cNvSpPr/>
          <p:nvPr/>
        </p:nvSpPr>
        <p:spPr>
          <a:xfrm>
            <a:off x="4778375" y="6021388"/>
            <a:ext cx="373063" cy="476250"/>
          </a:xfrm>
          <a:custGeom>
            <a:avLst/>
            <a:gdLst>
              <a:gd name="connsiteX0" fmla="*/ 0 w 279619"/>
              <a:gd name="connsiteY0" fmla="*/ 386545 h 476891"/>
              <a:gd name="connsiteX1" fmla="*/ 159657 w 279619"/>
              <a:gd name="connsiteY1" fmla="*/ 473631 h 476891"/>
              <a:gd name="connsiteX2" fmla="*/ 275771 w 279619"/>
              <a:gd name="connsiteY2" fmla="*/ 284945 h 476891"/>
              <a:gd name="connsiteX3" fmla="*/ 232228 w 279619"/>
              <a:gd name="connsiteY3" fmla="*/ 23688 h 476891"/>
              <a:gd name="connsiteX4" fmla="*/ 43543 w 279619"/>
              <a:gd name="connsiteY4" fmla="*/ 23688 h 476891"/>
              <a:gd name="connsiteX5" fmla="*/ 0 w 279619"/>
              <a:gd name="connsiteY5" fmla="*/ 125288 h 47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619" h="476891">
                <a:moveTo>
                  <a:pt x="0" y="386545"/>
                </a:moveTo>
                <a:cubicBezTo>
                  <a:pt x="56847" y="438554"/>
                  <a:pt x="113695" y="490564"/>
                  <a:pt x="159657" y="473631"/>
                </a:cubicBezTo>
                <a:cubicBezTo>
                  <a:pt x="205619" y="456698"/>
                  <a:pt x="263676" y="359935"/>
                  <a:pt x="275771" y="284945"/>
                </a:cubicBezTo>
                <a:cubicBezTo>
                  <a:pt x="287866" y="209954"/>
                  <a:pt x="270933" y="67231"/>
                  <a:pt x="232228" y="23688"/>
                </a:cubicBezTo>
                <a:cubicBezTo>
                  <a:pt x="193523" y="-19855"/>
                  <a:pt x="82248" y="6755"/>
                  <a:pt x="43543" y="23688"/>
                </a:cubicBezTo>
                <a:cubicBezTo>
                  <a:pt x="4838" y="40621"/>
                  <a:pt x="2419" y="82954"/>
                  <a:pt x="0" y="125288"/>
                </a:cubicBez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Freeform 32"/>
          <p:cNvSpPr/>
          <p:nvPr/>
        </p:nvSpPr>
        <p:spPr>
          <a:xfrm>
            <a:off x="5353050" y="4702175"/>
            <a:ext cx="776288" cy="306388"/>
          </a:xfrm>
          <a:custGeom>
            <a:avLst/>
            <a:gdLst>
              <a:gd name="connsiteX0" fmla="*/ 293390 w 776124"/>
              <a:gd name="connsiteY0" fmla="*/ 0 h 305404"/>
              <a:gd name="connsiteX1" fmla="*/ 90190 w 776124"/>
              <a:gd name="connsiteY1" fmla="*/ 58057 h 305404"/>
              <a:gd name="connsiteX2" fmla="*/ 3104 w 776124"/>
              <a:gd name="connsiteY2" fmla="*/ 188685 h 305404"/>
              <a:gd name="connsiteX3" fmla="*/ 191790 w 776124"/>
              <a:gd name="connsiteY3" fmla="*/ 275771 h 305404"/>
              <a:gd name="connsiteX4" fmla="*/ 424019 w 776124"/>
              <a:gd name="connsiteY4" fmla="*/ 304800 h 305404"/>
              <a:gd name="connsiteX5" fmla="*/ 656247 w 776124"/>
              <a:gd name="connsiteY5" fmla="*/ 290285 h 305404"/>
              <a:gd name="connsiteX6" fmla="*/ 757847 w 776124"/>
              <a:gd name="connsiteY6" fmla="*/ 232228 h 305404"/>
              <a:gd name="connsiteX7" fmla="*/ 772362 w 776124"/>
              <a:gd name="connsiteY7" fmla="*/ 145142 h 305404"/>
              <a:gd name="connsiteX8" fmla="*/ 714304 w 776124"/>
              <a:gd name="connsiteY8" fmla="*/ 72571 h 305404"/>
              <a:gd name="connsiteX9" fmla="*/ 627219 w 776124"/>
              <a:gd name="connsiteY9" fmla="*/ 14514 h 30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6124" h="305404">
                <a:moveTo>
                  <a:pt x="293390" y="0"/>
                </a:moveTo>
                <a:cubicBezTo>
                  <a:pt x="215980" y="13305"/>
                  <a:pt x="138571" y="26610"/>
                  <a:pt x="90190" y="58057"/>
                </a:cubicBezTo>
                <a:cubicBezTo>
                  <a:pt x="41809" y="89504"/>
                  <a:pt x="-13829" y="152399"/>
                  <a:pt x="3104" y="188685"/>
                </a:cubicBezTo>
                <a:cubicBezTo>
                  <a:pt x="20037" y="224971"/>
                  <a:pt x="121637" y="256419"/>
                  <a:pt x="191790" y="275771"/>
                </a:cubicBezTo>
                <a:cubicBezTo>
                  <a:pt x="261942" y="295124"/>
                  <a:pt x="346610" y="302381"/>
                  <a:pt x="424019" y="304800"/>
                </a:cubicBezTo>
                <a:cubicBezTo>
                  <a:pt x="501428" y="307219"/>
                  <a:pt x="600609" y="302380"/>
                  <a:pt x="656247" y="290285"/>
                </a:cubicBezTo>
                <a:cubicBezTo>
                  <a:pt x="711885" y="278190"/>
                  <a:pt x="738495" y="256418"/>
                  <a:pt x="757847" y="232228"/>
                </a:cubicBezTo>
                <a:cubicBezTo>
                  <a:pt x="777199" y="208038"/>
                  <a:pt x="779619" y="171752"/>
                  <a:pt x="772362" y="145142"/>
                </a:cubicBezTo>
                <a:cubicBezTo>
                  <a:pt x="765105" y="118532"/>
                  <a:pt x="738495" y="94342"/>
                  <a:pt x="714304" y="72571"/>
                </a:cubicBezTo>
                <a:cubicBezTo>
                  <a:pt x="690114" y="50800"/>
                  <a:pt x="658666" y="32657"/>
                  <a:pt x="627219" y="14514"/>
                </a:cubicBez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Freeform 59"/>
          <p:cNvSpPr/>
          <p:nvPr/>
        </p:nvSpPr>
        <p:spPr>
          <a:xfrm>
            <a:off x="6940550" y="3430588"/>
            <a:ext cx="776288" cy="304800"/>
          </a:xfrm>
          <a:custGeom>
            <a:avLst/>
            <a:gdLst>
              <a:gd name="connsiteX0" fmla="*/ 293390 w 776124"/>
              <a:gd name="connsiteY0" fmla="*/ 0 h 305404"/>
              <a:gd name="connsiteX1" fmla="*/ 90190 w 776124"/>
              <a:gd name="connsiteY1" fmla="*/ 58057 h 305404"/>
              <a:gd name="connsiteX2" fmla="*/ 3104 w 776124"/>
              <a:gd name="connsiteY2" fmla="*/ 188685 h 305404"/>
              <a:gd name="connsiteX3" fmla="*/ 191790 w 776124"/>
              <a:gd name="connsiteY3" fmla="*/ 275771 h 305404"/>
              <a:gd name="connsiteX4" fmla="*/ 424019 w 776124"/>
              <a:gd name="connsiteY4" fmla="*/ 304800 h 305404"/>
              <a:gd name="connsiteX5" fmla="*/ 656247 w 776124"/>
              <a:gd name="connsiteY5" fmla="*/ 290285 h 305404"/>
              <a:gd name="connsiteX6" fmla="*/ 757847 w 776124"/>
              <a:gd name="connsiteY6" fmla="*/ 232228 h 305404"/>
              <a:gd name="connsiteX7" fmla="*/ 772362 w 776124"/>
              <a:gd name="connsiteY7" fmla="*/ 145142 h 305404"/>
              <a:gd name="connsiteX8" fmla="*/ 714304 w 776124"/>
              <a:gd name="connsiteY8" fmla="*/ 72571 h 305404"/>
              <a:gd name="connsiteX9" fmla="*/ 627219 w 776124"/>
              <a:gd name="connsiteY9" fmla="*/ 14514 h 30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6124" h="305404">
                <a:moveTo>
                  <a:pt x="293390" y="0"/>
                </a:moveTo>
                <a:cubicBezTo>
                  <a:pt x="215980" y="13305"/>
                  <a:pt x="138571" y="26610"/>
                  <a:pt x="90190" y="58057"/>
                </a:cubicBezTo>
                <a:cubicBezTo>
                  <a:pt x="41809" y="89504"/>
                  <a:pt x="-13829" y="152399"/>
                  <a:pt x="3104" y="188685"/>
                </a:cubicBezTo>
                <a:cubicBezTo>
                  <a:pt x="20037" y="224971"/>
                  <a:pt x="121637" y="256419"/>
                  <a:pt x="191790" y="275771"/>
                </a:cubicBezTo>
                <a:cubicBezTo>
                  <a:pt x="261942" y="295124"/>
                  <a:pt x="346610" y="302381"/>
                  <a:pt x="424019" y="304800"/>
                </a:cubicBezTo>
                <a:cubicBezTo>
                  <a:pt x="501428" y="307219"/>
                  <a:pt x="600609" y="302380"/>
                  <a:pt x="656247" y="290285"/>
                </a:cubicBezTo>
                <a:cubicBezTo>
                  <a:pt x="711885" y="278190"/>
                  <a:pt x="738495" y="256418"/>
                  <a:pt x="757847" y="232228"/>
                </a:cubicBezTo>
                <a:cubicBezTo>
                  <a:pt x="777199" y="208038"/>
                  <a:pt x="779619" y="171752"/>
                  <a:pt x="772362" y="145142"/>
                </a:cubicBezTo>
                <a:cubicBezTo>
                  <a:pt x="765105" y="118532"/>
                  <a:pt x="738495" y="94342"/>
                  <a:pt x="714304" y="72571"/>
                </a:cubicBezTo>
                <a:cubicBezTo>
                  <a:pt x="690114" y="50800"/>
                  <a:pt x="658666" y="32657"/>
                  <a:pt x="627219" y="14514"/>
                </a:cubicBezTo>
              </a:path>
            </a:pathLst>
          </a:custGeom>
          <a:noFill/>
          <a:ln w="63500">
            <a:solidFill>
              <a:srgbClr val="00B0F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Freeform 33"/>
          <p:cNvSpPr/>
          <p:nvPr/>
        </p:nvSpPr>
        <p:spPr>
          <a:xfrm>
            <a:off x="5005388" y="5254625"/>
            <a:ext cx="481012" cy="393700"/>
          </a:xfrm>
          <a:custGeom>
            <a:avLst/>
            <a:gdLst>
              <a:gd name="connsiteX0" fmla="*/ 322036 w 481693"/>
              <a:gd name="connsiteY0" fmla="*/ 392192 h 394380"/>
              <a:gd name="connsiteX1" fmla="*/ 60779 w 481693"/>
              <a:gd name="connsiteY1" fmla="*/ 363164 h 394380"/>
              <a:gd name="connsiteX2" fmla="*/ 2722 w 481693"/>
              <a:gd name="connsiteY2" fmla="*/ 174478 h 394380"/>
              <a:gd name="connsiteX3" fmla="*/ 31750 w 481693"/>
              <a:gd name="connsiteY3" fmla="*/ 43849 h 394380"/>
              <a:gd name="connsiteX4" fmla="*/ 220436 w 481693"/>
              <a:gd name="connsiteY4" fmla="*/ 306 h 394380"/>
              <a:gd name="connsiteX5" fmla="*/ 438150 w 481693"/>
              <a:gd name="connsiteY5" fmla="*/ 29335 h 394380"/>
              <a:gd name="connsiteX6" fmla="*/ 467179 w 481693"/>
              <a:gd name="connsiteY6" fmla="*/ 116421 h 394380"/>
              <a:gd name="connsiteX7" fmla="*/ 481693 w 481693"/>
              <a:gd name="connsiteY7" fmla="*/ 159964 h 39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693" h="394380">
                <a:moveTo>
                  <a:pt x="322036" y="392192"/>
                </a:moveTo>
                <a:cubicBezTo>
                  <a:pt x="218017" y="395821"/>
                  <a:pt x="113998" y="399450"/>
                  <a:pt x="60779" y="363164"/>
                </a:cubicBezTo>
                <a:cubicBezTo>
                  <a:pt x="7560" y="326878"/>
                  <a:pt x="7560" y="227697"/>
                  <a:pt x="2722" y="174478"/>
                </a:cubicBezTo>
                <a:cubicBezTo>
                  <a:pt x="-2116" y="121259"/>
                  <a:pt x="-4536" y="72878"/>
                  <a:pt x="31750" y="43849"/>
                </a:cubicBezTo>
                <a:cubicBezTo>
                  <a:pt x="68036" y="14820"/>
                  <a:pt x="152703" y="2725"/>
                  <a:pt x="220436" y="306"/>
                </a:cubicBezTo>
                <a:cubicBezTo>
                  <a:pt x="288169" y="-2113"/>
                  <a:pt x="397026" y="9982"/>
                  <a:pt x="438150" y="29335"/>
                </a:cubicBezTo>
                <a:cubicBezTo>
                  <a:pt x="479274" y="48687"/>
                  <a:pt x="467179" y="116421"/>
                  <a:pt x="467179" y="116421"/>
                </a:cubicBezTo>
                <a:lnTo>
                  <a:pt x="481693" y="159964"/>
                </a:ln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72" name="TextBox 34"/>
          <p:cNvSpPr txBox="1">
            <a:spLocks noChangeArrowheads="1"/>
          </p:cNvSpPr>
          <p:nvPr/>
        </p:nvSpPr>
        <p:spPr bwMode="auto">
          <a:xfrm>
            <a:off x="5935663" y="4959350"/>
            <a:ext cx="466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400" i="1">
                <a:latin typeface="Verdana" pitchFamily="34" charset="0"/>
                <a:sym typeface="Symbol" pitchFamily="18" charset="2"/>
              </a:rPr>
              <a:t></a:t>
            </a:r>
            <a:r>
              <a:rPr lang="en-US" altLang="en-US" sz="2400" baseline="-25000">
                <a:latin typeface="Verdana" pitchFamily="34" charset="0"/>
              </a:rPr>
              <a:t>y</a:t>
            </a:r>
          </a:p>
        </p:txBody>
      </p:sp>
      <p:sp>
        <p:nvSpPr>
          <p:cNvPr id="10273" name="TextBox 64"/>
          <p:cNvSpPr txBox="1">
            <a:spLocks noChangeArrowheads="1"/>
          </p:cNvSpPr>
          <p:nvPr/>
        </p:nvSpPr>
        <p:spPr bwMode="auto">
          <a:xfrm>
            <a:off x="4592638" y="6373813"/>
            <a:ext cx="725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 typeface="Arial" charset="0"/>
              <a:buNone/>
            </a:pPr>
            <a:r>
              <a:rPr lang="en-US" altLang="en-US" sz="2400" i="1">
                <a:latin typeface="Verdana" pitchFamily="34" charset="0"/>
                <a:sym typeface="Symbol" pitchFamily="18" charset="2"/>
              </a:rPr>
              <a:t></a:t>
            </a:r>
            <a:r>
              <a:rPr lang="en-US" altLang="en-US" sz="2400" i="1" baseline="-25000">
                <a:latin typeface="Verdana" pitchFamily="34" charset="0"/>
                <a:sym typeface="Symbol" pitchFamily="18" charset="2"/>
              </a:rPr>
              <a:t>x</a:t>
            </a:r>
            <a:endParaRPr lang="en-US" altLang="en-US" sz="2400" baseline="-25000">
              <a:latin typeface="Verdana" pitchFamily="34" charset="0"/>
            </a:endParaRPr>
          </a:p>
        </p:txBody>
      </p:sp>
      <p:sp>
        <p:nvSpPr>
          <p:cNvPr id="10275" name="Rectangle 1"/>
          <p:cNvSpPr>
            <a:spLocks noChangeArrowheads="1"/>
          </p:cNvSpPr>
          <p:nvPr/>
        </p:nvSpPr>
        <p:spPr bwMode="auto">
          <a:xfrm>
            <a:off x="1820863" y="2114550"/>
            <a:ext cx="2530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rPr>
              <a:t>Camera coordinates</a:t>
            </a:r>
          </a:p>
          <a:p>
            <a:pPr>
              <a:spcBef>
                <a:spcPct val="0"/>
              </a:spcBef>
              <a:buFontTx/>
              <a:buNone/>
            </a:pPr>
            <a:r>
              <a:rPr lang="en-US" altLang="en-US" sz="1800">
                <a:latin typeface="Verdana" pitchFamily="34" charset="0"/>
              </a:rPr>
              <a:t> </a:t>
            </a:r>
          </a:p>
        </p:txBody>
      </p:sp>
      <p:sp>
        <p:nvSpPr>
          <p:cNvPr id="10276" name="TextBox 34"/>
          <p:cNvSpPr txBox="1">
            <a:spLocks noChangeArrowheads="1"/>
          </p:cNvSpPr>
          <p:nvPr/>
        </p:nvSpPr>
        <p:spPr bwMode="auto">
          <a:xfrm>
            <a:off x="4487863" y="5254625"/>
            <a:ext cx="452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400" i="1">
                <a:latin typeface="Verdana" pitchFamily="34" charset="0"/>
                <a:sym typeface="Symbol" pitchFamily="18" charset="2"/>
              </a:rPr>
              <a:t></a:t>
            </a:r>
            <a:r>
              <a:rPr lang="en-US" altLang="en-US" sz="2400" i="1" baseline="-25000">
                <a:latin typeface="Verdana" pitchFamily="34" charset="0"/>
                <a:sym typeface="Symbol" pitchFamily="18" charset="2"/>
              </a:rPr>
              <a:t>z</a:t>
            </a:r>
            <a:endParaRPr lang="en-US" altLang="en-US" sz="2400" baseline="-25000">
              <a:latin typeface="Verdana" pitchFamily="34" charset="0"/>
            </a:endParaRPr>
          </a:p>
        </p:txBody>
      </p:sp>
      <p:sp>
        <p:nvSpPr>
          <p:cNvPr id="2" name="Footer Placeholder 1"/>
          <p:cNvSpPr>
            <a:spLocks noGrp="1"/>
          </p:cNvSpPr>
          <p:nvPr>
            <p:ph type="ftr" sz="quarter" idx="11"/>
          </p:nvPr>
        </p:nvSpPr>
        <p:spPr/>
        <p:txBody>
          <a:bodyPr/>
          <a:lstStyle/>
          <a:p>
            <a:pPr>
              <a:defRPr/>
            </a:pPr>
            <a:r>
              <a:rPr lang="it-IT"/>
              <a:t>Img. Pro. &amp; Comp. Vis. v250127c</a:t>
            </a:r>
            <a:endParaRPr lang="en-US"/>
          </a:p>
        </p:txBody>
      </p:sp>
      <p:sp>
        <p:nvSpPr>
          <p:cNvPr id="3" name="Slide Number Placeholder 2"/>
          <p:cNvSpPr>
            <a:spLocks noGrp="1"/>
          </p:cNvSpPr>
          <p:nvPr>
            <p:ph type="sldNum" sz="quarter" idx="12"/>
          </p:nvPr>
        </p:nvSpPr>
        <p:spPr/>
        <p:txBody>
          <a:bodyPr/>
          <a:lstStyle/>
          <a:p>
            <a:pPr>
              <a:defRPr/>
            </a:pPr>
            <a:fld id="{84F3D48D-76EF-4AFE-9287-FDD54E6342A3}" type="slidenum">
              <a:rPr lang="en-US" altLang="en-US" smtClean="0"/>
              <a:pPr>
                <a:defRPr/>
              </a:pPr>
              <a:t>130</a:t>
            </a:fld>
            <a:endParaRPr lang="en-US" altLang="en-US"/>
          </a:p>
        </p:txBody>
      </p:sp>
    </p:spTree>
    <p:extLst>
      <p:ext uri="{BB962C8B-B14F-4D97-AF65-F5344CB8AC3E}">
        <p14:creationId xmlns:p14="http://schemas.microsoft.com/office/powerpoint/2010/main" val="63084266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0850" y="731838"/>
            <a:ext cx="8229600" cy="1143000"/>
          </a:xfrm>
        </p:spPr>
        <p:txBody>
          <a:bodyPr>
            <a:normAutofit fontScale="90000"/>
          </a:bodyPr>
          <a:lstStyle/>
          <a:p>
            <a:pPr algn="l"/>
            <a:r>
              <a:rPr lang="en-US" altLang="en-US" sz="2400" dirty="0">
                <a:ea typeface="新細明體" pitchFamily="18" charset="-120"/>
              </a:rPr>
              <a:t>Rotation</a:t>
            </a:r>
            <a:r>
              <a:rPr lang="en-US" altLang="en-US" sz="2400" dirty="0">
                <a:solidFill>
                  <a:srgbClr val="FF0000"/>
                </a:solidFill>
                <a:ea typeface="新細明體" pitchFamily="18" charset="-120"/>
              </a:rPr>
              <a:t> notations</a:t>
            </a:r>
            <a:r>
              <a:rPr lang="en-US" altLang="en-US" sz="2400" dirty="0">
                <a:ea typeface="新細明體" pitchFamily="18" charset="-120"/>
              </a:rPr>
              <a:t>: Roll pitch yaw in aviation  systems</a:t>
            </a:r>
            <a:br>
              <a:rPr lang="en-US" altLang="en-US" sz="2400" dirty="0">
                <a:ea typeface="新細明體" pitchFamily="18" charset="-120"/>
              </a:rPr>
            </a:br>
            <a:r>
              <a:rPr lang="en-US" altLang="en-US" sz="2400" dirty="0">
                <a:ea typeface="新細明體" pitchFamily="18" charset="-120"/>
              </a:rPr>
              <a:t>They are the same systems– </a:t>
            </a:r>
            <a:r>
              <a:rPr lang="en-US" altLang="zh-HK" sz="2400" dirty="0"/>
              <a:t>(</a:t>
            </a:r>
            <a:r>
              <a:rPr lang="en-US" altLang="en-US" sz="2400" dirty="0">
                <a:ea typeface="新細明體" pitchFamily="18" charset="-120"/>
              </a:rPr>
              <a:t>you will see it if you turn the plane up side down)</a:t>
            </a:r>
            <a:r>
              <a:rPr lang="en-US" altLang="zh-HK" sz="2400" dirty="0"/>
              <a:t>.</a:t>
            </a:r>
            <a:r>
              <a:rPr lang="en-US" altLang="en-US" sz="2400" dirty="0">
                <a:ea typeface="新細明體" pitchFamily="18" charset="-120"/>
              </a:rPr>
              <a:t> </a:t>
            </a:r>
            <a:r>
              <a:rPr lang="en-US" altLang="zh-HK" sz="2400" dirty="0"/>
              <a:t>It is called the </a:t>
            </a:r>
            <a:r>
              <a:rPr lang="en-US" altLang="en-US" sz="2400" dirty="0">
                <a:ea typeface="新細明體" pitchFamily="18" charset="-120"/>
              </a:rPr>
              <a:t>Right hand coordinate system</a:t>
            </a:r>
            <a:r>
              <a:rPr lang="en-US" altLang="zh-HK" sz="2400" dirty="0"/>
              <a:t>.</a:t>
            </a:r>
            <a:br>
              <a:rPr lang="en-US" altLang="en-US" sz="2400" dirty="0">
                <a:ea typeface="新細明體" pitchFamily="18" charset="-120"/>
              </a:rPr>
            </a:br>
            <a:endParaRPr lang="en-US" altLang="en-US" sz="2400" dirty="0">
              <a:ea typeface="新細明體" pitchFamily="18" charset="-120"/>
            </a:endParaRPr>
          </a:p>
        </p:txBody>
      </p:sp>
      <p:sp>
        <p:nvSpPr>
          <p:cNvPr id="11267" name="Content Placeholder 2"/>
          <p:cNvSpPr>
            <a:spLocks noGrp="1"/>
          </p:cNvSpPr>
          <p:nvPr>
            <p:ph idx="1"/>
          </p:nvPr>
        </p:nvSpPr>
        <p:spPr>
          <a:xfrm>
            <a:off x="390525" y="1584325"/>
            <a:ext cx="8229600" cy="4525963"/>
          </a:xfrm>
        </p:spPr>
        <p:txBody>
          <a:bodyPr/>
          <a:lstStyle/>
          <a:p>
            <a:r>
              <a:rPr lang="en-US" altLang="en-US" dirty="0">
                <a:ea typeface="新細明體" pitchFamily="18" charset="-120"/>
              </a:rPr>
              <a:t> </a:t>
            </a:r>
          </a:p>
        </p:txBody>
      </p:sp>
      <p:sp>
        <p:nvSpPr>
          <p:cNvPr id="11270" name="Text Box 16"/>
          <p:cNvSpPr txBox="1">
            <a:spLocks noChangeArrowheads="1"/>
          </p:cNvSpPr>
          <p:nvPr/>
        </p:nvSpPr>
        <p:spPr bwMode="auto">
          <a:xfrm>
            <a:off x="4000500" y="6243638"/>
            <a:ext cx="6254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800">
                <a:latin typeface="Verdana" pitchFamily="34" charset="0"/>
              </a:rPr>
              <a:t>X</a:t>
            </a:r>
            <a:r>
              <a:rPr lang="en-US" altLang="en-US" sz="2800" baseline="-25000">
                <a:latin typeface="Verdana" pitchFamily="34" charset="0"/>
              </a:rPr>
              <a:t>w</a:t>
            </a:r>
          </a:p>
        </p:txBody>
      </p:sp>
      <p:sp>
        <p:nvSpPr>
          <p:cNvPr id="11271" name="TextBox 14"/>
          <p:cNvSpPr txBox="1">
            <a:spLocks noChangeArrowheads="1"/>
          </p:cNvSpPr>
          <p:nvPr/>
        </p:nvSpPr>
        <p:spPr bwMode="auto">
          <a:xfrm>
            <a:off x="6491288" y="5207000"/>
            <a:ext cx="1739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a:latin typeface="Verdana" pitchFamily="34" charset="0"/>
              </a:rPr>
              <a:t>Right-hand coordinates</a:t>
            </a:r>
          </a:p>
        </p:txBody>
      </p:sp>
      <p:pic>
        <p:nvPicPr>
          <p:cNvPr id="112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81213"/>
            <a:ext cx="4811712" cy="321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Straight Arrow Connector 21"/>
          <p:cNvCxnSpPr/>
          <p:nvPr/>
        </p:nvCxnSpPr>
        <p:spPr>
          <a:xfrm flipH="1" flipV="1">
            <a:off x="428625" y="2560638"/>
            <a:ext cx="452438"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203200" y="5205413"/>
            <a:ext cx="309563" cy="184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2479675" y="5360988"/>
            <a:ext cx="0" cy="349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276" name="TextBox 31"/>
          <p:cNvSpPr txBox="1">
            <a:spLocks noChangeArrowheads="1"/>
          </p:cNvSpPr>
          <p:nvPr/>
        </p:nvSpPr>
        <p:spPr bwMode="auto">
          <a:xfrm>
            <a:off x="1849438" y="5834063"/>
            <a:ext cx="19826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err="1">
                <a:latin typeface="Verdana" pitchFamily="34" charset="0"/>
              </a:rPr>
              <a:t>Zw</a:t>
            </a:r>
            <a:r>
              <a:rPr lang="en-US" altLang="en-US" sz="1800" dirty="0">
                <a:latin typeface="Verdana" pitchFamily="34" charset="0"/>
              </a:rPr>
              <a:t> (Yaw angle)</a:t>
            </a:r>
          </a:p>
        </p:txBody>
      </p:sp>
      <p:sp>
        <p:nvSpPr>
          <p:cNvPr id="11277" name="TextBox 34"/>
          <p:cNvSpPr txBox="1">
            <a:spLocks noChangeArrowheads="1"/>
          </p:cNvSpPr>
          <p:nvPr/>
        </p:nvSpPr>
        <p:spPr bwMode="auto">
          <a:xfrm>
            <a:off x="250825" y="5325099"/>
            <a:ext cx="19567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err="1">
                <a:latin typeface="Verdana" pitchFamily="34" charset="0"/>
              </a:rPr>
              <a:t>Xw</a:t>
            </a:r>
            <a:r>
              <a:rPr lang="en-US" altLang="en-US" sz="1800" dirty="0">
                <a:latin typeface="Verdana" pitchFamily="34" charset="0"/>
              </a:rPr>
              <a:t> (Roll angle)</a:t>
            </a:r>
          </a:p>
        </p:txBody>
      </p:sp>
      <p:sp>
        <p:nvSpPr>
          <p:cNvPr id="11278" name="TextBox 35"/>
          <p:cNvSpPr txBox="1">
            <a:spLocks noChangeArrowheads="1"/>
          </p:cNvSpPr>
          <p:nvPr/>
        </p:nvSpPr>
        <p:spPr bwMode="auto">
          <a:xfrm>
            <a:off x="171450" y="2106613"/>
            <a:ext cx="20794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800" dirty="0" err="1">
                <a:latin typeface="Verdana" pitchFamily="34" charset="0"/>
              </a:rPr>
              <a:t>Yw</a:t>
            </a:r>
            <a:r>
              <a:rPr lang="en-US" altLang="en-US" sz="1800" dirty="0">
                <a:latin typeface="Verdana" pitchFamily="34" charset="0"/>
              </a:rPr>
              <a:t> (Pitch angle)</a:t>
            </a:r>
          </a:p>
        </p:txBody>
      </p:sp>
      <p:sp>
        <p:nvSpPr>
          <p:cNvPr id="33" name="Rectangle 32"/>
          <p:cNvSpPr/>
          <p:nvPr/>
        </p:nvSpPr>
        <p:spPr>
          <a:xfrm>
            <a:off x="3854450" y="4051300"/>
            <a:ext cx="5137150" cy="2806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defRPr/>
            </a:pPr>
            <a:endParaRPr lang="en-US" altLang="en-US">
              <a:solidFill>
                <a:srgbClr val="FFFFFF"/>
              </a:solidFill>
              <a:latin typeface="Calibri" pitchFamily="34" charset="0"/>
            </a:endParaRPr>
          </a:p>
        </p:txBody>
      </p:sp>
      <p:sp>
        <p:nvSpPr>
          <p:cNvPr id="11280" name="TextBox 33"/>
          <p:cNvSpPr txBox="1">
            <a:spLocks noChangeArrowheads="1"/>
          </p:cNvSpPr>
          <p:nvPr/>
        </p:nvSpPr>
        <p:spPr bwMode="auto">
          <a:xfrm>
            <a:off x="1331913" y="1712913"/>
            <a:ext cx="5725991"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1400" dirty="0">
                <a:latin typeface="Verdana" pitchFamily="34" charset="0"/>
                <a:hlinkClick r:id="rId4"/>
              </a:rPr>
              <a:t>http://www.grc.nasa.gov/WWW/k-12/airplane/rotations.html</a:t>
            </a:r>
            <a:endParaRPr lang="en-US" altLang="en-US" sz="1400" dirty="0">
              <a:latin typeface="Verdana" pitchFamily="34" charset="0"/>
            </a:endParaRPr>
          </a:p>
          <a:p>
            <a:pPr>
              <a:spcBef>
                <a:spcPct val="0"/>
              </a:spcBef>
              <a:buNone/>
            </a:pPr>
            <a:r>
              <a:rPr lang="en-US" sz="1400" dirty="0">
                <a:hlinkClick r:id="rId5"/>
              </a:rPr>
              <a:t>http://planning.cs.uiuc.edu/node102.html</a:t>
            </a:r>
            <a:r>
              <a:rPr lang="en-US" sz="1400" dirty="0"/>
              <a:t> </a:t>
            </a:r>
          </a:p>
          <a:p>
            <a:pPr>
              <a:spcBef>
                <a:spcPct val="0"/>
              </a:spcBef>
              <a:buFontTx/>
              <a:buNone/>
            </a:pPr>
            <a:endParaRPr lang="en-US" altLang="en-US" sz="1800" dirty="0">
              <a:latin typeface="Verdana" pitchFamily="34" charset="0"/>
            </a:endParaRPr>
          </a:p>
        </p:txBody>
      </p:sp>
      <p:pic>
        <p:nvPicPr>
          <p:cNvPr id="11282" name="Picture 21" descr="D:\12temp\right_han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2875" y="5065713"/>
            <a:ext cx="12239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3" name="Line 6"/>
          <p:cNvSpPr>
            <a:spLocks noChangeShapeType="1"/>
          </p:cNvSpPr>
          <p:nvPr/>
        </p:nvSpPr>
        <p:spPr bwMode="auto">
          <a:xfrm flipH="1" flipV="1">
            <a:off x="5786438" y="4808538"/>
            <a:ext cx="0" cy="10414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4" name="Line 7"/>
          <p:cNvSpPr>
            <a:spLocks noChangeShapeType="1"/>
          </p:cNvSpPr>
          <p:nvPr/>
        </p:nvSpPr>
        <p:spPr bwMode="auto">
          <a:xfrm flipH="1" flipV="1">
            <a:off x="4778375" y="5002213"/>
            <a:ext cx="1008063" cy="847725"/>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5" name="Line 8"/>
          <p:cNvSpPr>
            <a:spLocks noChangeShapeType="1"/>
          </p:cNvSpPr>
          <p:nvPr/>
        </p:nvSpPr>
        <p:spPr bwMode="auto">
          <a:xfrm flipH="1">
            <a:off x="4613275" y="5849938"/>
            <a:ext cx="1173163" cy="523875"/>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6" name="Text Box 17"/>
          <p:cNvSpPr txBox="1">
            <a:spLocks noChangeArrowheads="1"/>
          </p:cNvSpPr>
          <p:nvPr/>
        </p:nvSpPr>
        <p:spPr bwMode="auto">
          <a:xfrm>
            <a:off x="4159250" y="4478338"/>
            <a:ext cx="6191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800">
                <a:latin typeface="Verdana" pitchFamily="34" charset="0"/>
              </a:rPr>
              <a:t>Z</a:t>
            </a:r>
            <a:r>
              <a:rPr lang="en-US" altLang="en-US" sz="2800" baseline="-25000">
                <a:latin typeface="Verdana" pitchFamily="34" charset="0"/>
              </a:rPr>
              <a:t>w</a:t>
            </a:r>
          </a:p>
        </p:txBody>
      </p:sp>
      <p:sp>
        <p:nvSpPr>
          <p:cNvPr id="11287" name="Text Box 18"/>
          <p:cNvSpPr txBox="1">
            <a:spLocks noChangeArrowheads="1"/>
          </p:cNvSpPr>
          <p:nvPr/>
        </p:nvSpPr>
        <p:spPr bwMode="auto">
          <a:xfrm>
            <a:off x="5834063" y="4051300"/>
            <a:ext cx="600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800">
                <a:latin typeface="Verdana" pitchFamily="34" charset="0"/>
              </a:rPr>
              <a:t>Y</a:t>
            </a:r>
            <a:r>
              <a:rPr lang="en-US" altLang="en-US" sz="2800" baseline="-25000">
                <a:latin typeface="Verdana" pitchFamily="34" charset="0"/>
              </a:rPr>
              <a:t>w</a:t>
            </a:r>
          </a:p>
        </p:txBody>
      </p:sp>
      <p:sp>
        <p:nvSpPr>
          <p:cNvPr id="44" name="Freeform 43"/>
          <p:cNvSpPr/>
          <p:nvPr/>
        </p:nvSpPr>
        <p:spPr>
          <a:xfrm>
            <a:off x="4768850" y="5970588"/>
            <a:ext cx="373063" cy="476250"/>
          </a:xfrm>
          <a:custGeom>
            <a:avLst/>
            <a:gdLst>
              <a:gd name="connsiteX0" fmla="*/ 0 w 279619"/>
              <a:gd name="connsiteY0" fmla="*/ 386545 h 476891"/>
              <a:gd name="connsiteX1" fmla="*/ 159657 w 279619"/>
              <a:gd name="connsiteY1" fmla="*/ 473631 h 476891"/>
              <a:gd name="connsiteX2" fmla="*/ 275771 w 279619"/>
              <a:gd name="connsiteY2" fmla="*/ 284945 h 476891"/>
              <a:gd name="connsiteX3" fmla="*/ 232228 w 279619"/>
              <a:gd name="connsiteY3" fmla="*/ 23688 h 476891"/>
              <a:gd name="connsiteX4" fmla="*/ 43543 w 279619"/>
              <a:gd name="connsiteY4" fmla="*/ 23688 h 476891"/>
              <a:gd name="connsiteX5" fmla="*/ 0 w 279619"/>
              <a:gd name="connsiteY5" fmla="*/ 125288 h 47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619" h="476891">
                <a:moveTo>
                  <a:pt x="0" y="386545"/>
                </a:moveTo>
                <a:cubicBezTo>
                  <a:pt x="56847" y="438554"/>
                  <a:pt x="113695" y="490564"/>
                  <a:pt x="159657" y="473631"/>
                </a:cubicBezTo>
                <a:cubicBezTo>
                  <a:pt x="205619" y="456698"/>
                  <a:pt x="263676" y="359935"/>
                  <a:pt x="275771" y="284945"/>
                </a:cubicBezTo>
                <a:cubicBezTo>
                  <a:pt x="287866" y="209954"/>
                  <a:pt x="270933" y="67231"/>
                  <a:pt x="232228" y="23688"/>
                </a:cubicBezTo>
                <a:cubicBezTo>
                  <a:pt x="193523" y="-19855"/>
                  <a:pt x="82248" y="6755"/>
                  <a:pt x="43543" y="23688"/>
                </a:cubicBezTo>
                <a:cubicBezTo>
                  <a:pt x="4838" y="40621"/>
                  <a:pt x="2419" y="82954"/>
                  <a:pt x="0" y="125288"/>
                </a:cubicBez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Freeform 44"/>
          <p:cNvSpPr/>
          <p:nvPr/>
        </p:nvSpPr>
        <p:spPr>
          <a:xfrm>
            <a:off x="5353050" y="4702175"/>
            <a:ext cx="776288" cy="306388"/>
          </a:xfrm>
          <a:custGeom>
            <a:avLst/>
            <a:gdLst>
              <a:gd name="connsiteX0" fmla="*/ 293390 w 776124"/>
              <a:gd name="connsiteY0" fmla="*/ 0 h 305404"/>
              <a:gd name="connsiteX1" fmla="*/ 90190 w 776124"/>
              <a:gd name="connsiteY1" fmla="*/ 58057 h 305404"/>
              <a:gd name="connsiteX2" fmla="*/ 3104 w 776124"/>
              <a:gd name="connsiteY2" fmla="*/ 188685 h 305404"/>
              <a:gd name="connsiteX3" fmla="*/ 191790 w 776124"/>
              <a:gd name="connsiteY3" fmla="*/ 275771 h 305404"/>
              <a:gd name="connsiteX4" fmla="*/ 424019 w 776124"/>
              <a:gd name="connsiteY4" fmla="*/ 304800 h 305404"/>
              <a:gd name="connsiteX5" fmla="*/ 656247 w 776124"/>
              <a:gd name="connsiteY5" fmla="*/ 290285 h 305404"/>
              <a:gd name="connsiteX6" fmla="*/ 757847 w 776124"/>
              <a:gd name="connsiteY6" fmla="*/ 232228 h 305404"/>
              <a:gd name="connsiteX7" fmla="*/ 772362 w 776124"/>
              <a:gd name="connsiteY7" fmla="*/ 145142 h 305404"/>
              <a:gd name="connsiteX8" fmla="*/ 714304 w 776124"/>
              <a:gd name="connsiteY8" fmla="*/ 72571 h 305404"/>
              <a:gd name="connsiteX9" fmla="*/ 627219 w 776124"/>
              <a:gd name="connsiteY9" fmla="*/ 14514 h 30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6124" h="305404">
                <a:moveTo>
                  <a:pt x="293390" y="0"/>
                </a:moveTo>
                <a:cubicBezTo>
                  <a:pt x="215980" y="13305"/>
                  <a:pt x="138571" y="26610"/>
                  <a:pt x="90190" y="58057"/>
                </a:cubicBezTo>
                <a:cubicBezTo>
                  <a:pt x="41809" y="89504"/>
                  <a:pt x="-13829" y="152399"/>
                  <a:pt x="3104" y="188685"/>
                </a:cubicBezTo>
                <a:cubicBezTo>
                  <a:pt x="20037" y="224971"/>
                  <a:pt x="121637" y="256419"/>
                  <a:pt x="191790" y="275771"/>
                </a:cubicBezTo>
                <a:cubicBezTo>
                  <a:pt x="261942" y="295124"/>
                  <a:pt x="346610" y="302381"/>
                  <a:pt x="424019" y="304800"/>
                </a:cubicBezTo>
                <a:cubicBezTo>
                  <a:pt x="501428" y="307219"/>
                  <a:pt x="600609" y="302380"/>
                  <a:pt x="656247" y="290285"/>
                </a:cubicBezTo>
                <a:cubicBezTo>
                  <a:pt x="711885" y="278190"/>
                  <a:pt x="738495" y="256418"/>
                  <a:pt x="757847" y="232228"/>
                </a:cubicBezTo>
                <a:cubicBezTo>
                  <a:pt x="777199" y="208038"/>
                  <a:pt x="779619" y="171752"/>
                  <a:pt x="772362" y="145142"/>
                </a:cubicBezTo>
                <a:cubicBezTo>
                  <a:pt x="765105" y="118532"/>
                  <a:pt x="738495" y="94342"/>
                  <a:pt x="714304" y="72571"/>
                </a:cubicBezTo>
                <a:cubicBezTo>
                  <a:pt x="690114" y="50800"/>
                  <a:pt x="658666" y="32657"/>
                  <a:pt x="627219" y="14514"/>
                </a:cubicBez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Freeform 45"/>
          <p:cNvSpPr/>
          <p:nvPr/>
        </p:nvSpPr>
        <p:spPr>
          <a:xfrm>
            <a:off x="5005388" y="5254625"/>
            <a:ext cx="481012" cy="393700"/>
          </a:xfrm>
          <a:custGeom>
            <a:avLst/>
            <a:gdLst>
              <a:gd name="connsiteX0" fmla="*/ 322036 w 481693"/>
              <a:gd name="connsiteY0" fmla="*/ 392192 h 394380"/>
              <a:gd name="connsiteX1" fmla="*/ 60779 w 481693"/>
              <a:gd name="connsiteY1" fmla="*/ 363164 h 394380"/>
              <a:gd name="connsiteX2" fmla="*/ 2722 w 481693"/>
              <a:gd name="connsiteY2" fmla="*/ 174478 h 394380"/>
              <a:gd name="connsiteX3" fmla="*/ 31750 w 481693"/>
              <a:gd name="connsiteY3" fmla="*/ 43849 h 394380"/>
              <a:gd name="connsiteX4" fmla="*/ 220436 w 481693"/>
              <a:gd name="connsiteY4" fmla="*/ 306 h 394380"/>
              <a:gd name="connsiteX5" fmla="*/ 438150 w 481693"/>
              <a:gd name="connsiteY5" fmla="*/ 29335 h 394380"/>
              <a:gd name="connsiteX6" fmla="*/ 467179 w 481693"/>
              <a:gd name="connsiteY6" fmla="*/ 116421 h 394380"/>
              <a:gd name="connsiteX7" fmla="*/ 481693 w 481693"/>
              <a:gd name="connsiteY7" fmla="*/ 159964 h 39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693" h="394380">
                <a:moveTo>
                  <a:pt x="322036" y="392192"/>
                </a:moveTo>
                <a:cubicBezTo>
                  <a:pt x="218017" y="395821"/>
                  <a:pt x="113998" y="399450"/>
                  <a:pt x="60779" y="363164"/>
                </a:cubicBezTo>
                <a:cubicBezTo>
                  <a:pt x="7560" y="326878"/>
                  <a:pt x="7560" y="227697"/>
                  <a:pt x="2722" y="174478"/>
                </a:cubicBezTo>
                <a:cubicBezTo>
                  <a:pt x="-2116" y="121259"/>
                  <a:pt x="-4536" y="72878"/>
                  <a:pt x="31750" y="43849"/>
                </a:cubicBezTo>
                <a:cubicBezTo>
                  <a:pt x="68036" y="14820"/>
                  <a:pt x="152703" y="2725"/>
                  <a:pt x="220436" y="306"/>
                </a:cubicBezTo>
                <a:cubicBezTo>
                  <a:pt x="288169" y="-2113"/>
                  <a:pt x="397026" y="9982"/>
                  <a:pt x="438150" y="29335"/>
                </a:cubicBezTo>
                <a:cubicBezTo>
                  <a:pt x="479274" y="48687"/>
                  <a:pt x="467179" y="116421"/>
                  <a:pt x="467179" y="116421"/>
                </a:cubicBezTo>
                <a:lnTo>
                  <a:pt x="481693" y="159964"/>
                </a:ln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91" name="TextBox 34"/>
          <p:cNvSpPr txBox="1">
            <a:spLocks noChangeArrowheads="1"/>
          </p:cNvSpPr>
          <p:nvPr/>
        </p:nvSpPr>
        <p:spPr bwMode="auto">
          <a:xfrm>
            <a:off x="5935663" y="4959350"/>
            <a:ext cx="466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400" i="1">
                <a:latin typeface="Verdana" pitchFamily="34" charset="0"/>
                <a:sym typeface="Symbol" pitchFamily="18" charset="2"/>
              </a:rPr>
              <a:t></a:t>
            </a:r>
            <a:r>
              <a:rPr lang="en-US" altLang="en-US" sz="2400" baseline="-25000">
                <a:latin typeface="Verdana" pitchFamily="34" charset="0"/>
              </a:rPr>
              <a:t>y</a:t>
            </a:r>
          </a:p>
        </p:txBody>
      </p:sp>
      <p:sp>
        <p:nvSpPr>
          <p:cNvPr id="11292" name="TextBox 64"/>
          <p:cNvSpPr txBox="1">
            <a:spLocks noChangeArrowheads="1"/>
          </p:cNvSpPr>
          <p:nvPr/>
        </p:nvSpPr>
        <p:spPr bwMode="auto">
          <a:xfrm>
            <a:off x="4592638" y="6373813"/>
            <a:ext cx="725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 typeface="Arial" charset="0"/>
              <a:buNone/>
            </a:pPr>
            <a:r>
              <a:rPr lang="en-US" altLang="en-US" sz="2400" i="1">
                <a:latin typeface="Verdana" pitchFamily="34" charset="0"/>
                <a:sym typeface="Symbol" pitchFamily="18" charset="2"/>
              </a:rPr>
              <a:t></a:t>
            </a:r>
            <a:r>
              <a:rPr lang="en-US" altLang="en-US" sz="2400" i="1" baseline="-25000">
                <a:latin typeface="Verdana" pitchFamily="34" charset="0"/>
                <a:sym typeface="Symbol" pitchFamily="18" charset="2"/>
              </a:rPr>
              <a:t>x</a:t>
            </a:r>
            <a:endParaRPr lang="en-US" altLang="en-US" sz="2400" baseline="-25000">
              <a:latin typeface="Verdana" pitchFamily="34" charset="0"/>
            </a:endParaRPr>
          </a:p>
        </p:txBody>
      </p:sp>
      <p:sp>
        <p:nvSpPr>
          <p:cNvPr id="11293" name="TextBox 34"/>
          <p:cNvSpPr txBox="1">
            <a:spLocks noChangeArrowheads="1"/>
          </p:cNvSpPr>
          <p:nvPr/>
        </p:nvSpPr>
        <p:spPr bwMode="auto">
          <a:xfrm>
            <a:off x="4487863" y="5254625"/>
            <a:ext cx="452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r>
              <a:rPr lang="en-US" altLang="en-US" sz="2400" i="1">
                <a:latin typeface="Verdana" pitchFamily="34" charset="0"/>
                <a:sym typeface="Symbol" pitchFamily="18" charset="2"/>
              </a:rPr>
              <a:t></a:t>
            </a:r>
            <a:r>
              <a:rPr lang="en-US" altLang="en-US" sz="2400" i="1" baseline="-25000">
                <a:latin typeface="Verdana" pitchFamily="34" charset="0"/>
                <a:sym typeface="Symbol" pitchFamily="18" charset="2"/>
              </a:rPr>
              <a:t>z</a:t>
            </a:r>
            <a:endParaRPr lang="en-US" altLang="en-US" sz="2400" baseline="-25000">
              <a:latin typeface="Verdana" pitchFamily="34" charset="0"/>
            </a:endParaRPr>
          </a:p>
        </p:txBody>
      </p:sp>
      <p:sp>
        <p:nvSpPr>
          <p:cNvPr id="2" name="Footer Placeholder 1"/>
          <p:cNvSpPr>
            <a:spLocks noGrp="1"/>
          </p:cNvSpPr>
          <p:nvPr>
            <p:ph type="ftr" sz="quarter" idx="11"/>
          </p:nvPr>
        </p:nvSpPr>
        <p:spPr/>
        <p:txBody>
          <a:bodyPr/>
          <a:lstStyle/>
          <a:p>
            <a:pPr>
              <a:defRPr/>
            </a:pPr>
            <a:r>
              <a:rPr lang="it-IT"/>
              <a:t>Img. Pro. &amp; Comp. Vis. v250127c</a:t>
            </a:r>
            <a:endParaRPr lang="en-US"/>
          </a:p>
        </p:txBody>
      </p:sp>
      <p:sp>
        <p:nvSpPr>
          <p:cNvPr id="3" name="Slide Number Placeholder 2"/>
          <p:cNvSpPr>
            <a:spLocks noGrp="1"/>
          </p:cNvSpPr>
          <p:nvPr>
            <p:ph type="sldNum" sz="quarter" idx="12"/>
          </p:nvPr>
        </p:nvSpPr>
        <p:spPr/>
        <p:txBody>
          <a:bodyPr/>
          <a:lstStyle/>
          <a:p>
            <a:pPr>
              <a:defRPr/>
            </a:pPr>
            <a:fld id="{F6B5AEFD-0438-4757-9AC0-06361A4FF341}" type="slidenum">
              <a:rPr lang="en-US" altLang="en-US" smtClean="0"/>
              <a:pPr>
                <a:defRPr/>
              </a:pPr>
              <a:t>131</a:t>
            </a:fld>
            <a:endParaRPr lang="en-US" altLang="en-US"/>
          </a:p>
        </p:txBody>
      </p:sp>
    </p:spTree>
    <p:extLst>
      <p:ext uri="{BB962C8B-B14F-4D97-AF65-F5344CB8AC3E}">
        <p14:creationId xmlns:p14="http://schemas.microsoft.com/office/powerpoint/2010/main" val="237280769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p:txBody>
          <a:bodyPr/>
          <a:lstStyle/>
          <a:p>
            <a:pPr eaLnBrk="1" hangingPunct="1"/>
            <a:r>
              <a:rPr lang="en-US" altLang="zh-TW" dirty="0"/>
              <a:t>Extrinsic parameters </a:t>
            </a:r>
            <a:r>
              <a:rPr lang="en-US" altLang="zh-TW" i="1" dirty="0" err="1"/>
              <a:t>M</a:t>
            </a:r>
            <a:r>
              <a:rPr lang="en-US" altLang="zh-TW" i="1" baseline="-25000" dirty="0" err="1"/>
              <a:t>ext</a:t>
            </a:r>
            <a:endParaRPr lang="en-US" altLang="zh-TW" i="1" baseline="-25000" dirty="0"/>
          </a:p>
        </p:txBody>
      </p:sp>
      <p:sp>
        <p:nvSpPr>
          <p:cNvPr id="36867" name="Rectangle 3"/>
          <p:cNvSpPr>
            <a:spLocks noGrp="1" noChangeArrowheads="1"/>
          </p:cNvSpPr>
          <p:nvPr>
            <p:ph type="subTitle" idx="1"/>
          </p:nvPr>
        </p:nvSpPr>
        <p:spPr/>
        <p:txBody>
          <a:bodyPr/>
          <a:lstStyle/>
          <a:p>
            <a:pPr eaLnBrk="1" hangingPunct="1"/>
            <a:r>
              <a:rPr lang="en-US" altLang="zh-TW"/>
              <a:t>External camera parameters</a:t>
            </a:r>
          </a:p>
          <a:p>
            <a:pPr eaLnBrk="1" hangingPunct="1"/>
            <a:r>
              <a:rPr lang="en-US" altLang="zh-TW"/>
              <a:t>Move the camera to a new position</a:t>
            </a:r>
          </a:p>
        </p:txBody>
      </p:sp>
      <p:sp>
        <p:nvSpPr>
          <p:cNvPr id="2" name="Footer Placeholder 1"/>
          <p:cNvSpPr>
            <a:spLocks noGrp="1"/>
          </p:cNvSpPr>
          <p:nvPr>
            <p:ph type="ftr" sz="quarter" idx="11"/>
          </p:nvPr>
        </p:nvSpPr>
        <p:spPr/>
        <p:txBody>
          <a:bodyPr/>
          <a:lstStyle/>
          <a:p>
            <a:pPr>
              <a:defRPr/>
            </a:pPr>
            <a:r>
              <a:rPr lang="it-IT"/>
              <a:t>Img. Pro. &amp; Comp. Vis. v250127c</a:t>
            </a:r>
            <a:endParaRPr lang="en-US"/>
          </a:p>
        </p:txBody>
      </p:sp>
      <p:sp>
        <p:nvSpPr>
          <p:cNvPr id="3" name="Slide Number Placeholder 2"/>
          <p:cNvSpPr>
            <a:spLocks noGrp="1"/>
          </p:cNvSpPr>
          <p:nvPr>
            <p:ph type="sldNum" sz="quarter" idx="12"/>
          </p:nvPr>
        </p:nvSpPr>
        <p:spPr/>
        <p:txBody>
          <a:bodyPr/>
          <a:lstStyle/>
          <a:p>
            <a:pPr>
              <a:defRPr/>
            </a:pPr>
            <a:fld id="{F6B5AEFD-0438-4757-9AC0-06361A4FF341}" type="slidenum">
              <a:rPr lang="en-US" altLang="en-US" smtClean="0"/>
              <a:pPr>
                <a:defRPr/>
              </a:pPr>
              <a:t>132</a:t>
            </a:fld>
            <a:endParaRPr lang="en-US" altLang="en-US"/>
          </a:p>
        </p:txBody>
      </p:sp>
    </p:spTree>
    <p:extLst>
      <p:ext uri="{BB962C8B-B14F-4D97-AF65-F5344CB8AC3E}">
        <p14:creationId xmlns:p14="http://schemas.microsoft.com/office/powerpoint/2010/main" val="352909770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9" descr="MCj043161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572259">
            <a:off x="1497330" y="4092575"/>
            <a:ext cx="10795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2"/>
          <p:cNvSpPr>
            <a:spLocks noGrp="1" noChangeArrowheads="1"/>
          </p:cNvSpPr>
          <p:nvPr>
            <p:ph type="title"/>
          </p:nvPr>
        </p:nvSpPr>
        <p:spPr>
          <a:xfrm>
            <a:off x="422910" y="383382"/>
            <a:ext cx="8229600" cy="1143000"/>
          </a:xfrm>
        </p:spPr>
        <p:txBody>
          <a:bodyPr>
            <a:normAutofit fontScale="90000"/>
          </a:bodyPr>
          <a:lstStyle/>
          <a:p>
            <a:pPr algn="l" eaLnBrk="1" hangingPunct="1"/>
            <a:r>
              <a:rPr lang="en-US" altLang="en-US" sz="3200" dirty="0">
                <a:ea typeface="新細明體" pitchFamily="18" charset="-120"/>
              </a:rPr>
              <a:t>The camera moves to a new position :</a:t>
            </a:r>
            <a:br>
              <a:rPr lang="en-US" altLang="en-US" sz="3200" dirty="0">
                <a:ea typeface="新細明體" pitchFamily="18" charset="-120"/>
              </a:rPr>
            </a:br>
            <a:r>
              <a:rPr lang="en-US" altLang="en-US" sz="3200" dirty="0">
                <a:ea typeface="新細明體" pitchFamily="18" charset="-120"/>
              </a:rPr>
              <a:t>Rotate of the camera </a:t>
            </a:r>
            <a:r>
              <a:rPr lang="en-US" altLang="en-US" sz="3200" dirty="0" err="1">
                <a:ea typeface="新細明體" pitchFamily="18" charset="-120"/>
              </a:rPr>
              <a:t>Rcam</a:t>
            </a:r>
            <a:r>
              <a:rPr lang="en-US" altLang="en-US" sz="3200" dirty="0">
                <a:ea typeface="新細明體" pitchFamily="18" charset="-120"/>
              </a:rPr>
              <a:t>, and translate (T</a:t>
            </a:r>
            <a:r>
              <a:rPr lang="en-US" altLang="en-US" sz="3200" baseline="-25000" dirty="0">
                <a:ea typeface="新細明體" pitchFamily="18" charset="-120"/>
              </a:rPr>
              <a:t>C</a:t>
            </a:r>
            <a:r>
              <a:rPr lang="en-US" altLang="en-US" sz="3200" dirty="0">
                <a:ea typeface="新細明體" pitchFamily="18" charset="-120"/>
              </a:rPr>
              <a:t>) to a new position</a:t>
            </a:r>
          </a:p>
        </p:txBody>
      </p:sp>
      <p:sp>
        <p:nvSpPr>
          <p:cNvPr id="37894" name="Line 4"/>
          <p:cNvSpPr>
            <a:spLocks noChangeShapeType="1"/>
          </p:cNvSpPr>
          <p:nvPr/>
        </p:nvSpPr>
        <p:spPr bwMode="auto">
          <a:xfrm flipV="1">
            <a:off x="2395855" y="4038600"/>
            <a:ext cx="304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5" name="Line 5"/>
          <p:cNvSpPr>
            <a:spLocks noChangeShapeType="1"/>
          </p:cNvSpPr>
          <p:nvPr/>
        </p:nvSpPr>
        <p:spPr bwMode="auto">
          <a:xfrm>
            <a:off x="1862455" y="4038600"/>
            <a:ext cx="533400" cy="3810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6" name="Line 6"/>
          <p:cNvSpPr>
            <a:spLocks noChangeShapeType="1"/>
          </p:cNvSpPr>
          <p:nvPr/>
        </p:nvSpPr>
        <p:spPr bwMode="auto">
          <a:xfrm flipV="1">
            <a:off x="2395855" y="3581400"/>
            <a:ext cx="13716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7" name="Line 7"/>
          <p:cNvSpPr>
            <a:spLocks noChangeShapeType="1"/>
          </p:cNvSpPr>
          <p:nvPr/>
        </p:nvSpPr>
        <p:spPr bwMode="auto">
          <a:xfrm flipV="1">
            <a:off x="7577455" y="3200400"/>
            <a:ext cx="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8" name="Line 8"/>
          <p:cNvSpPr>
            <a:spLocks noChangeShapeType="1"/>
          </p:cNvSpPr>
          <p:nvPr/>
        </p:nvSpPr>
        <p:spPr bwMode="auto">
          <a:xfrm flipH="1">
            <a:off x="5748655" y="4876800"/>
            <a:ext cx="1828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9" name="Line 9"/>
          <p:cNvSpPr>
            <a:spLocks noChangeShapeType="1"/>
          </p:cNvSpPr>
          <p:nvPr/>
        </p:nvSpPr>
        <p:spPr bwMode="auto">
          <a:xfrm flipH="1" flipV="1">
            <a:off x="5672455" y="3200400"/>
            <a:ext cx="190500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0" name="Text Box 10"/>
          <p:cNvSpPr txBox="1">
            <a:spLocks noChangeArrowheads="1"/>
          </p:cNvSpPr>
          <p:nvPr/>
        </p:nvSpPr>
        <p:spPr bwMode="auto">
          <a:xfrm>
            <a:off x="7485380" y="2627312"/>
            <a:ext cx="4460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Y</a:t>
            </a:r>
            <a:r>
              <a:rPr kumimoji="1" lang="en-US" altLang="en-US" sz="1800" baseline="-25000">
                <a:latin typeface="Arial" charset="0"/>
              </a:rPr>
              <a:t>w</a:t>
            </a:r>
          </a:p>
        </p:txBody>
      </p:sp>
      <p:sp>
        <p:nvSpPr>
          <p:cNvPr id="37901" name="Text Box 11"/>
          <p:cNvSpPr txBox="1">
            <a:spLocks noChangeArrowheads="1"/>
          </p:cNvSpPr>
          <p:nvPr/>
        </p:nvSpPr>
        <p:spPr bwMode="auto">
          <a:xfrm>
            <a:off x="5808980" y="4913312"/>
            <a:ext cx="4460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X</a:t>
            </a:r>
            <a:r>
              <a:rPr kumimoji="1" lang="en-US" altLang="en-US" sz="1800" baseline="-25000">
                <a:latin typeface="Arial" charset="0"/>
              </a:rPr>
              <a:t>w</a:t>
            </a:r>
          </a:p>
        </p:txBody>
      </p:sp>
      <p:sp>
        <p:nvSpPr>
          <p:cNvPr id="37902" name="Text Box 12"/>
          <p:cNvSpPr txBox="1">
            <a:spLocks noChangeArrowheads="1"/>
          </p:cNvSpPr>
          <p:nvPr/>
        </p:nvSpPr>
        <p:spPr bwMode="auto">
          <a:xfrm>
            <a:off x="5732780" y="2703512"/>
            <a:ext cx="4333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Z</a:t>
            </a:r>
            <a:r>
              <a:rPr kumimoji="1" lang="en-US" altLang="en-US" sz="1800" baseline="-25000">
                <a:latin typeface="Arial" charset="0"/>
              </a:rPr>
              <a:t>w</a:t>
            </a:r>
          </a:p>
        </p:txBody>
      </p:sp>
      <p:sp>
        <p:nvSpPr>
          <p:cNvPr id="37903" name="Line 13"/>
          <p:cNvSpPr>
            <a:spLocks noChangeShapeType="1"/>
          </p:cNvSpPr>
          <p:nvPr/>
        </p:nvSpPr>
        <p:spPr bwMode="auto">
          <a:xfrm flipH="1" flipV="1">
            <a:off x="2441892" y="4419600"/>
            <a:ext cx="5135563" cy="457200"/>
          </a:xfrm>
          <a:prstGeom prst="line">
            <a:avLst/>
          </a:prstGeom>
          <a:noFill/>
          <a:ln w="28575">
            <a:solidFill>
              <a:srgbClr val="FF00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4" name="Text Box 18"/>
          <p:cNvSpPr txBox="1">
            <a:spLocks noChangeArrowheads="1"/>
          </p:cNvSpPr>
          <p:nvPr/>
        </p:nvSpPr>
        <p:spPr bwMode="auto">
          <a:xfrm>
            <a:off x="3738880" y="3633787"/>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Z</a:t>
            </a:r>
            <a:r>
              <a:rPr kumimoji="1" lang="en-US" altLang="en-US" sz="1800" baseline="-25000">
                <a:latin typeface="Arial" charset="0"/>
              </a:rPr>
              <a:t>c</a:t>
            </a:r>
          </a:p>
        </p:txBody>
      </p:sp>
      <p:sp>
        <p:nvSpPr>
          <p:cNvPr id="37905" name="Text Box 19"/>
          <p:cNvSpPr txBox="1">
            <a:spLocks noChangeArrowheads="1"/>
          </p:cNvSpPr>
          <p:nvPr/>
        </p:nvSpPr>
        <p:spPr bwMode="auto">
          <a:xfrm>
            <a:off x="1449705" y="3886200"/>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X</a:t>
            </a:r>
            <a:r>
              <a:rPr kumimoji="1" lang="en-US" altLang="en-US" sz="1800" baseline="-25000">
                <a:latin typeface="Arial" charset="0"/>
              </a:rPr>
              <a:t>c</a:t>
            </a:r>
          </a:p>
        </p:txBody>
      </p:sp>
      <p:sp>
        <p:nvSpPr>
          <p:cNvPr id="37906" name="Text Box 22"/>
          <p:cNvSpPr txBox="1">
            <a:spLocks noChangeArrowheads="1"/>
          </p:cNvSpPr>
          <p:nvPr/>
        </p:nvSpPr>
        <p:spPr bwMode="auto">
          <a:xfrm>
            <a:off x="6815455" y="5562600"/>
            <a:ext cx="2039937"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World coordinates</a:t>
            </a:r>
          </a:p>
          <a:p>
            <a:pPr eaLnBrk="1" hangingPunct="1">
              <a:spcBef>
                <a:spcPct val="0"/>
              </a:spcBef>
              <a:buFontTx/>
              <a:buNone/>
            </a:pPr>
            <a:r>
              <a:rPr kumimoji="1" lang="en-US" altLang="en-US" sz="1800">
                <a:latin typeface="Arial" charset="0"/>
              </a:rPr>
              <a:t>(reference)</a:t>
            </a:r>
          </a:p>
        </p:txBody>
      </p:sp>
      <p:sp>
        <p:nvSpPr>
          <p:cNvPr id="37907" name="Text Box 23"/>
          <p:cNvSpPr txBox="1">
            <a:spLocks noChangeArrowheads="1"/>
          </p:cNvSpPr>
          <p:nvPr/>
        </p:nvSpPr>
        <p:spPr bwMode="auto">
          <a:xfrm>
            <a:off x="1176655" y="2819400"/>
            <a:ext cx="1365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Camera</a:t>
            </a:r>
          </a:p>
          <a:p>
            <a:pPr eaLnBrk="1" hangingPunct="1">
              <a:spcBef>
                <a:spcPct val="0"/>
              </a:spcBef>
              <a:buFontTx/>
              <a:buNone/>
            </a:pPr>
            <a:r>
              <a:rPr kumimoji="1" lang="en-US" altLang="en-US" sz="1800">
                <a:latin typeface="Arial" charset="0"/>
              </a:rPr>
              <a:t>coordinates</a:t>
            </a:r>
          </a:p>
        </p:txBody>
      </p:sp>
      <p:sp>
        <p:nvSpPr>
          <p:cNvPr id="37908" name="Text Box 24"/>
          <p:cNvSpPr txBox="1">
            <a:spLocks noChangeArrowheads="1"/>
          </p:cNvSpPr>
          <p:nvPr/>
        </p:nvSpPr>
        <p:spPr bwMode="auto">
          <a:xfrm>
            <a:off x="2573655" y="3621087"/>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Y</a:t>
            </a:r>
            <a:r>
              <a:rPr kumimoji="1" lang="en-US" altLang="en-US" sz="1800" baseline="-25000">
                <a:latin typeface="Arial" charset="0"/>
              </a:rPr>
              <a:t>c</a:t>
            </a:r>
          </a:p>
        </p:txBody>
      </p:sp>
      <p:sp>
        <p:nvSpPr>
          <p:cNvPr id="37909" name="Tree"/>
          <p:cNvSpPr>
            <a:spLocks noEditPoints="1" noChangeArrowheads="1"/>
          </p:cNvSpPr>
          <p:nvPr/>
        </p:nvSpPr>
        <p:spPr bwMode="auto">
          <a:xfrm>
            <a:off x="3538855" y="1828800"/>
            <a:ext cx="1809750" cy="180975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37910" name="Text Box 27"/>
          <p:cNvSpPr txBox="1">
            <a:spLocks noChangeArrowheads="1"/>
          </p:cNvSpPr>
          <p:nvPr/>
        </p:nvSpPr>
        <p:spPr bwMode="auto">
          <a:xfrm>
            <a:off x="2776855" y="4648200"/>
            <a:ext cx="10445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Rcam </a:t>
            </a:r>
          </a:p>
          <a:p>
            <a:pPr eaLnBrk="1" hangingPunct="1">
              <a:spcBef>
                <a:spcPct val="0"/>
              </a:spcBef>
              <a:buFontTx/>
              <a:buNone/>
            </a:pPr>
            <a:r>
              <a:rPr kumimoji="1" lang="en-US" altLang="en-US" sz="1800">
                <a:latin typeface="Arial" charset="0"/>
              </a:rPr>
              <a:t>Rotation</a:t>
            </a:r>
          </a:p>
        </p:txBody>
      </p:sp>
      <p:sp>
        <p:nvSpPr>
          <p:cNvPr id="37911" name="Text Box 28"/>
          <p:cNvSpPr txBox="1">
            <a:spLocks noChangeArrowheads="1"/>
          </p:cNvSpPr>
          <p:nvPr/>
        </p:nvSpPr>
        <p:spPr bwMode="auto">
          <a:xfrm>
            <a:off x="7637780" y="4760912"/>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World center</a:t>
            </a:r>
          </a:p>
        </p:txBody>
      </p:sp>
      <p:sp>
        <p:nvSpPr>
          <p:cNvPr id="37912" name="Text Box 30"/>
          <p:cNvSpPr txBox="1">
            <a:spLocks noChangeArrowheads="1"/>
          </p:cNvSpPr>
          <p:nvPr/>
        </p:nvSpPr>
        <p:spPr bwMode="auto">
          <a:xfrm>
            <a:off x="7866380" y="3694112"/>
            <a:ext cx="42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R</a:t>
            </a:r>
            <a:r>
              <a:rPr kumimoji="1" lang="en-US" altLang="en-US" sz="1800" baseline="-25000">
                <a:latin typeface="Arial" charset="0"/>
              </a:rPr>
              <a:t>c</a:t>
            </a:r>
          </a:p>
        </p:txBody>
      </p:sp>
      <p:sp>
        <p:nvSpPr>
          <p:cNvPr id="37913" name="Freeform 35"/>
          <p:cNvSpPr>
            <a:spLocks/>
          </p:cNvSpPr>
          <p:nvPr/>
        </p:nvSpPr>
        <p:spPr bwMode="auto">
          <a:xfrm flipV="1">
            <a:off x="2621280" y="4237037"/>
            <a:ext cx="349250" cy="434975"/>
          </a:xfrm>
          <a:custGeom>
            <a:avLst/>
            <a:gdLst>
              <a:gd name="T0" fmla="*/ 2147483647 w 208"/>
              <a:gd name="T1" fmla="*/ 2147483647 h 264"/>
              <a:gd name="T2" fmla="*/ 2147483647 w 208"/>
              <a:gd name="T3" fmla="*/ 2147483647 h 264"/>
              <a:gd name="T4" fmla="*/ 2147483647 w 208"/>
              <a:gd name="T5" fmla="*/ 2147483647 h 264"/>
              <a:gd name="T6" fmla="*/ 0 w 208"/>
              <a:gd name="T7" fmla="*/ 2147483647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 h="264">
                <a:moveTo>
                  <a:pt x="48" y="264"/>
                </a:moveTo>
                <a:cubicBezTo>
                  <a:pt x="112" y="236"/>
                  <a:pt x="176" y="208"/>
                  <a:pt x="192" y="168"/>
                </a:cubicBezTo>
                <a:cubicBezTo>
                  <a:pt x="208" y="128"/>
                  <a:pt x="176" y="48"/>
                  <a:pt x="144" y="24"/>
                </a:cubicBezTo>
                <a:cubicBezTo>
                  <a:pt x="112" y="0"/>
                  <a:pt x="24" y="24"/>
                  <a:pt x="0" y="24"/>
                </a:cubicBezTo>
              </a:path>
            </a:pathLst>
          </a:custGeom>
          <a:noFill/>
          <a:ln w="38100" cmpd="sng">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4" name="Text Box 36"/>
          <p:cNvSpPr txBox="1">
            <a:spLocks noChangeArrowheads="1"/>
          </p:cNvSpPr>
          <p:nvPr/>
        </p:nvSpPr>
        <p:spPr bwMode="auto">
          <a:xfrm>
            <a:off x="4270692" y="1598181"/>
            <a:ext cx="473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i="1" dirty="0">
                <a:latin typeface="Arial" charset="0"/>
              </a:rPr>
              <a:t>P</a:t>
            </a:r>
            <a:r>
              <a:rPr kumimoji="1" lang="en-US" altLang="en-US" sz="1800" i="1" baseline="-25000" dirty="0">
                <a:latin typeface="Arial" charset="0"/>
              </a:rPr>
              <a:t>w</a:t>
            </a:r>
          </a:p>
        </p:txBody>
      </p:sp>
      <p:sp>
        <p:nvSpPr>
          <p:cNvPr id="37915" name="Text Box 28"/>
          <p:cNvSpPr txBox="1">
            <a:spLocks noChangeArrowheads="1"/>
          </p:cNvSpPr>
          <p:nvPr/>
        </p:nvSpPr>
        <p:spPr bwMode="auto">
          <a:xfrm>
            <a:off x="1006792" y="4918075"/>
            <a:ext cx="17113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Camera center</a:t>
            </a:r>
          </a:p>
        </p:txBody>
      </p:sp>
      <p:sp>
        <p:nvSpPr>
          <p:cNvPr id="37916" name="Content Placeholder 1"/>
          <p:cNvSpPr>
            <a:spLocks noGrp="1"/>
          </p:cNvSpPr>
          <p:nvPr>
            <p:ph idx="1"/>
          </p:nvPr>
        </p:nvSpPr>
        <p:spPr>
          <a:xfrm>
            <a:off x="567055" y="1752600"/>
            <a:ext cx="8229600" cy="981075"/>
          </a:xfrm>
        </p:spPr>
        <p:txBody>
          <a:bodyPr/>
          <a:lstStyle/>
          <a:p>
            <a:r>
              <a:rPr lang="en-US" altLang="en-US">
                <a:ea typeface="新細明體" pitchFamily="18" charset="-120"/>
              </a:rPr>
              <a:t> </a:t>
            </a:r>
          </a:p>
        </p:txBody>
      </p:sp>
      <p:sp>
        <p:nvSpPr>
          <p:cNvPr id="37917" name="Rectangle 2"/>
          <p:cNvSpPr>
            <a:spLocks noChangeArrowheads="1"/>
          </p:cNvSpPr>
          <p:nvPr/>
        </p:nvSpPr>
        <p:spPr bwMode="auto">
          <a:xfrm>
            <a:off x="3538855" y="3948113"/>
            <a:ext cx="31924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 typeface="Arial" charset="0"/>
              <a:buNone/>
            </a:pPr>
            <a:r>
              <a:rPr kumimoji="1" lang="en-US" altLang="en-US" sz="1800" dirty="0" err="1">
                <a:latin typeface="Arial" charset="0"/>
              </a:rPr>
              <a:t>T</a:t>
            </a:r>
            <a:r>
              <a:rPr kumimoji="1" lang="en-US" altLang="en-US" sz="1800" baseline="-25000" dirty="0" err="1">
                <a:latin typeface="Arial" charset="0"/>
              </a:rPr>
              <a:t>Cam</a:t>
            </a:r>
            <a:r>
              <a:rPr kumimoji="1" lang="en-US" altLang="en-US" sz="1800" dirty="0">
                <a:latin typeface="Arial" charset="0"/>
              </a:rPr>
              <a:t>= T</a:t>
            </a:r>
            <a:r>
              <a:rPr kumimoji="1" lang="en-US" altLang="en-US" sz="1800" baseline="-25000" dirty="0">
                <a:latin typeface="Arial" charset="0"/>
              </a:rPr>
              <a:t>C</a:t>
            </a:r>
            <a:r>
              <a:rPr kumimoji="1" lang="en-US" altLang="en-US" sz="1800" dirty="0">
                <a:latin typeface="Arial" charset="0"/>
              </a:rPr>
              <a:t> =camera translation</a:t>
            </a:r>
          </a:p>
          <a:p>
            <a:pPr eaLnBrk="1" hangingPunct="1">
              <a:spcBef>
                <a:spcPct val="0"/>
              </a:spcBef>
              <a:buFont typeface="Arial" charset="0"/>
              <a:buNone/>
            </a:pPr>
            <a:r>
              <a:rPr kumimoji="1" lang="en-US" altLang="en-US" sz="1800" dirty="0">
                <a:latin typeface="Arial" charset="0"/>
              </a:rPr>
              <a:t>in the world coordinates</a:t>
            </a:r>
          </a:p>
          <a:p>
            <a:pPr eaLnBrk="1" hangingPunct="1">
              <a:spcBef>
                <a:spcPct val="0"/>
              </a:spcBef>
              <a:buFontTx/>
              <a:buNone/>
            </a:pPr>
            <a:r>
              <a:rPr kumimoji="1" lang="en-US" altLang="en-US" sz="1800" dirty="0">
                <a:latin typeface="Arial" charset="0"/>
              </a:rPr>
              <a:t> </a:t>
            </a:r>
          </a:p>
        </p:txBody>
      </p:sp>
      <p:sp>
        <p:nvSpPr>
          <p:cNvPr id="37919" name="TextBox 1"/>
          <p:cNvSpPr txBox="1">
            <a:spLocks noChangeArrowheads="1"/>
          </p:cNvSpPr>
          <p:nvPr/>
        </p:nvSpPr>
        <p:spPr bwMode="auto">
          <a:xfrm>
            <a:off x="624205" y="5289550"/>
            <a:ext cx="5475287" cy="9239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Convention used: In this chapter we rotate the camera theta_z (angle around z axis) first, then theta_y and finally theta_x.</a:t>
            </a:r>
          </a:p>
        </p:txBody>
      </p:sp>
      <p:sp>
        <p:nvSpPr>
          <p:cNvPr id="2" name="Footer Placeholder 1"/>
          <p:cNvSpPr>
            <a:spLocks noGrp="1"/>
          </p:cNvSpPr>
          <p:nvPr>
            <p:ph type="ftr" sz="quarter" idx="11"/>
          </p:nvPr>
        </p:nvSpPr>
        <p:spPr>
          <a:xfrm>
            <a:off x="3136423" y="6253479"/>
            <a:ext cx="2895600" cy="365125"/>
          </a:xfrm>
        </p:spPr>
        <p:txBody>
          <a:bodyPr/>
          <a:lstStyle/>
          <a:p>
            <a:pPr>
              <a:defRPr/>
            </a:pPr>
            <a:r>
              <a:rPr lang="it-IT"/>
              <a:t>Img. Pro. &amp; Comp. Vis. v250127c</a:t>
            </a:r>
            <a:endParaRPr lang="en-US" dirty="0"/>
          </a:p>
        </p:txBody>
      </p:sp>
      <p:sp>
        <p:nvSpPr>
          <p:cNvPr id="3" name="Slide Number Placeholder 2"/>
          <p:cNvSpPr>
            <a:spLocks noGrp="1"/>
          </p:cNvSpPr>
          <p:nvPr>
            <p:ph type="sldNum" sz="quarter" idx="12"/>
          </p:nvPr>
        </p:nvSpPr>
        <p:spPr>
          <a:xfrm>
            <a:off x="6721792" y="6262052"/>
            <a:ext cx="2133600" cy="365125"/>
          </a:xfrm>
        </p:spPr>
        <p:txBody>
          <a:bodyPr/>
          <a:lstStyle/>
          <a:p>
            <a:pPr>
              <a:defRPr/>
            </a:pPr>
            <a:fld id="{F6B5AEFD-0438-4757-9AC0-06361A4FF341}" type="slidenum">
              <a:rPr lang="en-US" altLang="en-US" smtClean="0"/>
              <a:pPr>
                <a:defRPr/>
              </a:pPr>
              <a:t>133</a:t>
            </a:fld>
            <a:endParaRPr lang="en-US" altLang="en-US" dirty="0"/>
          </a:p>
        </p:txBody>
      </p:sp>
    </p:spTree>
    <p:extLst>
      <p:ext uri="{BB962C8B-B14F-4D97-AF65-F5344CB8AC3E}">
        <p14:creationId xmlns:p14="http://schemas.microsoft.com/office/powerpoint/2010/main" val="397030598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55" y="-9956"/>
            <a:ext cx="8229600" cy="1143000"/>
          </a:xfrm>
        </p:spPr>
        <p:txBody>
          <a:bodyPr/>
          <a:lstStyle/>
          <a:p>
            <a:r>
              <a:rPr lang="en-US" dirty="0"/>
              <a:t>Coordinate change calculation</a:t>
            </a:r>
          </a:p>
        </p:txBody>
      </p:sp>
      <p:sp>
        <p:nvSpPr>
          <p:cNvPr id="3" name="Content Placeholder 2"/>
          <p:cNvSpPr>
            <a:spLocks noGrp="1"/>
          </p:cNvSpPr>
          <p:nvPr>
            <p:ph idx="1"/>
          </p:nvPr>
        </p:nvSpPr>
        <p:spPr>
          <a:xfrm>
            <a:off x="488625" y="943080"/>
            <a:ext cx="8229600" cy="4525963"/>
          </a:xfrm>
        </p:spPr>
        <p:txBody>
          <a:bodyPr/>
          <a:lstStyle/>
          <a:p>
            <a:r>
              <a:rPr lang="en-US" sz="2000" dirty="0"/>
              <a:t>In the following slides, assume the world coordinate sys. does not change</a:t>
            </a:r>
          </a:p>
          <a:p>
            <a:r>
              <a:rPr lang="en-US" sz="2000" dirty="0"/>
              <a:t>The object Pw does not change</a:t>
            </a:r>
          </a:p>
          <a:p>
            <a:r>
              <a:rPr lang="en-US" sz="2000" dirty="0"/>
              <a:t>Only the camera coordinate system has changed, therefore Pc will change because it is measure in the camera coordinate system.</a:t>
            </a:r>
          </a:p>
          <a:p>
            <a:r>
              <a:rPr lang="en-US" sz="2000" dirty="0"/>
              <a:t>Pc is the same point as Pw but measured in the camera coordinates</a:t>
            </a:r>
          </a:p>
          <a:p>
            <a:endParaRPr lang="en-US" dirty="0"/>
          </a:p>
        </p:txBody>
      </p:sp>
      <p:sp>
        <p:nvSpPr>
          <p:cNvPr id="4" name="Footer Placeholder 3"/>
          <p:cNvSpPr>
            <a:spLocks noGrp="1"/>
          </p:cNvSpPr>
          <p:nvPr>
            <p:ph type="ftr" sz="quarter" idx="11"/>
          </p:nvPr>
        </p:nvSpPr>
        <p:spPr>
          <a:xfrm>
            <a:off x="3155625" y="6219611"/>
            <a:ext cx="2895600" cy="365125"/>
          </a:xfrm>
        </p:spPr>
        <p:txBody>
          <a:bodyPr/>
          <a:lstStyle/>
          <a:p>
            <a:pPr>
              <a:defRPr/>
            </a:pPr>
            <a:r>
              <a:rPr lang="it-IT"/>
              <a:t>Img. Pro. &amp; Comp. Vis. v250127c</a:t>
            </a:r>
            <a:endParaRPr lang="en-US"/>
          </a:p>
        </p:txBody>
      </p:sp>
      <p:sp>
        <p:nvSpPr>
          <p:cNvPr id="5" name="Slide Number Placeholder 4"/>
          <p:cNvSpPr>
            <a:spLocks noGrp="1"/>
          </p:cNvSpPr>
          <p:nvPr>
            <p:ph type="sldNum" sz="quarter" idx="12"/>
          </p:nvPr>
        </p:nvSpPr>
        <p:spPr>
          <a:xfrm>
            <a:off x="6584625" y="6219611"/>
            <a:ext cx="2133600" cy="365125"/>
          </a:xfrm>
        </p:spPr>
        <p:txBody>
          <a:bodyPr/>
          <a:lstStyle/>
          <a:p>
            <a:pPr>
              <a:defRPr/>
            </a:pPr>
            <a:fld id="{F6B5AEFD-0438-4757-9AC0-06361A4FF341}" type="slidenum">
              <a:rPr lang="en-US" altLang="en-US" smtClean="0"/>
              <a:pPr>
                <a:defRPr/>
              </a:pPr>
              <a:t>134</a:t>
            </a:fld>
            <a:endParaRPr lang="en-US" altLang="en-US"/>
          </a:p>
        </p:txBody>
      </p:sp>
      <p:pic>
        <p:nvPicPr>
          <p:cNvPr id="6" name="Picture 9" descr="MCj043161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572259">
            <a:off x="1450495" y="5278437"/>
            <a:ext cx="10795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4"/>
          <p:cNvSpPr>
            <a:spLocks noChangeShapeType="1"/>
          </p:cNvSpPr>
          <p:nvPr/>
        </p:nvSpPr>
        <p:spPr bwMode="auto">
          <a:xfrm flipV="1">
            <a:off x="2349020" y="5224462"/>
            <a:ext cx="304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5"/>
          <p:cNvSpPr>
            <a:spLocks noChangeShapeType="1"/>
          </p:cNvSpPr>
          <p:nvPr/>
        </p:nvSpPr>
        <p:spPr bwMode="auto">
          <a:xfrm>
            <a:off x="1815620" y="5224462"/>
            <a:ext cx="533400" cy="3810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6"/>
          <p:cNvSpPr>
            <a:spLocks noChangeShapeType="1"/>
          </p:cNvSpPr>
          <p:nvPr/>
        </p:nvSpPr>
        <p:spPr bwMode="auto">
          <a:xfrm flipV="1">
            <a:off x="2349020" y="4767262"/>
            <a:ext cx="13716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7"/>
          <p:cNvSpPr>
            <a:spLocks noChangeShapeType="1"/>
          </p:cNvSpPr>
          <p:nvPr/>
        </p:nvSpPr>
        <p:spPr bwMode="auto">
          <a:xfrm flipV="1">
            <a:off x="7530620" y="4386262"/>
            <a:ext cx="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8"/>
          <p:cNvSpPr>
            <a:spLocks noChangeShapeType="1"/>
          </p:cNvSpPr>
          <p:nvPr/>
        </p:nvSpPr>
        <p:spPr bwMode="auto">
          <a:xfrm flipH="1">
            <a:off x="5701820" y="6062662"/>
            <a:ext cx="1828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9"/>
          <p:cNvSpPr>
            <a:spLocks noChangeShapeType="1"/>
          </p:cNvSpPr>
          <p:nvPr/>
        </p:nvSpPr>
        <p:spPr bwMode="auto">
          <a:xfrm flipH="1" flipV="1">
            <a:off x="5625620" y="4386262"/>
            <a:ext cx="190500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Text Box 10"/>
          <p:cNvSpPr txBox="1">
            <a:spLocks noChangeArrowheads="1"/>
          </p:cNvSpPr>
          <p:nvPr/>
        </p:nvSpPr>
        <p:spPr bwMode="auto">
          <a:xfrm>
            <a:off x="7438545" y="3813174"/>
            <a:ext cx="4460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Y</a:t>
            </a:r>
            <a:r>
              <a:rPr kumimoji="1" lang="en-US" altLang="en-US" sz="1800" baseline="-25000">
                <a:latin typeface="Arial" charset="0"/>
              </a:rPr>
              <a:t>w</a:t>
            </a:r>
          </a:p>
        </p:txBody>
      </p:sp>
      <p:sp>
        <p:nvSpPr>
          <p:cNvPr id="14" name="Text Box 11"/>
          <p:cNvSpPr txBox="1">
            <a:spLocks noChangeArrowheads="1"/>
          </p:cNvSpPr>
          <p:nvPr/>
        </p:nvSpPr>
        <p:spPr bwMode="auto">
          <a:xfrm>
            <a:off x="5762145" y="6099174"/>
            <a:ext cx="4460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X</a:t>
            </a:r>
            <a:r>
              <a:rPr kumimoji="1" lang="en-US" altLang="en-US" sz="1800" baseline="-25000">
                <a:latin typeface="Arial" charset="0"/>
              </a:rPr>
              <a:t>w</a:t>
            </a:r>
          </a:p>
        </p:txBody>
      </p:sp>
      <p:sp>
        <p:nvSpPr>
          <p:cNvPr id="15" name="Text Box 12"/>
          <p:cNvSpPr txBox="1">
            <a:spLocks noChangeArrowheads="1"/>
          </p:cNvSpPr>
          <p:nvPr/>
        </p:nvSpPr>
        <p:spPr bwMode="auto">
          <a:xfrm>
            <a:off x="5685945" y="3889374"/>
            <a:ext cx="4333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Z</a:t>
            </a:r>
            <a:r>
              <a:rPr kumimoji="1" lang="en-US" altLang="en-US" sz="1800" baseline="-25000">
                <a:latin typeface="Arial" charset="0"/>
              </a:rPr>
              <a:t>w</a:t>
            </a:r>
          </a:p>
        </p:txBody>
      </p:sp>
      <p:sp>
        <p:nvSpPr>
          <p:cNvPr id="16" name="Line 13"/>
          <p:cNvSpPr>
            <a:spLocks noChangeShapeType="1"/>
          </p:cNvSpPr>
          <p:nvPr/>
        </p:nvSpPr>
        <p:spPr bwMode="auto">
          <a:xfrm flipH="1" flipV="1">
            <a:off x="2395057" y="5605462"/>
            <a:ext cx="5135563" cy="457200"/>
          </a:xfrm>
          <a:prstGeom prst="line">
            <a:avLst/>
          </a:prstGeom>
          <a:noFill/>
          <a:ln w="28575">
            <a:solidFill>
              <a:srgbClr val="FF00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18"/>
          <p:cNvSpPr txBox="1">
            <a:spLocks noChangeArrowheads="1"/>
          </p:cNvSpPr>
          <p:nvPr/>
        </p:nvSpPr>
        <p:spPr bwMode="auto">
          <a:xfrm>
            <a:off x="3692045" y="4819649"/>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Z</a:t>
            </a:r>
            <a:r>
              <a:rPr kumimoji="1" lang="en-US" altLang="en-US" sz="1800" baseline="-25000">
                <a:latin typeface="Arial" charset="0"/>
              </a:rPr>
              <a:t>c</a:t>
            </a:r>
          </a:p>
        </p:txBody>
      </p:sp>
      <p:sp>
        <p:nvSpPr>
          <p:cNvPr id="18" name="Text Box 19"/>
          <p:cNvSpPr txBox="1">
            <a:spLocks noChangeArrowheads="1"/>
          </p:cNvSpPr>
          <p:nvPr/>
        </p:nvSpPr>
        <p:spPr bwMode="auto">
          <a:xfrm>
            <a:off x="1402870" y="5072062"/>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X</a:t>
            </a:r>
            <a:r>
              <a:rPr kumimoji="1" lang="en-US" altLang="en-US" sz="1800" baseline="-25000">
                <a:latin typeface="Arial" charset="0"/>
              </a:rPr>
              <a:t>c</a:t>
            </a:r>
          </a:p>
        </p:txBody>
      </p:sp>
      <p:sp>
        <p:nvSpPr>
          <p:cNvPr id="19" name="Text Box 23"/>
          <p:cNvSpPr txBox="1">
            <a:spLocks noChangeArrowheads="1"/>
          </p:cNvSpPr>
          <p:nvPr/>
        </p:nvSpPr>
        <p:spPr bwMode="auto">
          <a:xfrm>
            <a:off x="1129820" y="4005262"/>
            <a:ext cx="1365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Camera</a:t>
            </a:r>
          </a:p>
          <a:p>
            <a:pPr eaLnBrk="1" hangingPunct="1">
              <a:spcBef>
                <a:spcPct val="0"/>
              </a:spcBef>
              <a:buFontTx/>
              <a:buNone/>
            </a:pPr>
            <a:r>
              <a:rPr kumimoji="1" lang="en-US" altLang="en-US" sz="1800">
                <a:latin typeface="Arial" charset="0"/>
              </a:rPr>
              <a:t>coordinates</a:t>
            </a:r>
          </a:p>
        </p:txBody>
      </p:sp>
      <p:sp>
        <p:nvSpPr>
          <p:cNvPr id="20" name="Text Box 24"/>
          <p:cNvSpPr txBox="1">
            <a:spLocks noChangeArrowheads="1"/>
          </p:cNvSpPr>
          <p:nvPr/>
        </p:nvSpPr>
        <p:spPr bwMode="auto">
          <a:xfrm>
            <a:off x="2526820" y="4806949"/>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Y</a:t>
            </a:r>
            <a:r>
              <a:rPr kumimoji="1" lang="en-US" altLang="en-US" sz="1800" baseline="-25000">
                <a:latin typeface="Arial" charset="0"/>
              </a:rPr>
              <a:t>c</a:t>
            </a:r>
          </a:p>
        </p:txBody>
      </p:sp>
      <p:sp>
        <p:nvSpPr>
          <p:cNvPr id="21" name="Tree"/>
          <p:cNvSpPr>
            <a:spLocks noEditPoints="1" noChangeArrowheads="1"/>
          </p:cNvSpPr>
          <p:nvPr/>
        </p:nvSpPr>
        <p:spPr bwMode="auto">
          <a:xfrm>
            <a:off x="3492020" y="3014662"/>
            <a:ext cx="1809750" cy="180975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2" name="Text Box 27"/>
          <p:cNvSpPr txBox="1">
            <a:spLocks noChangeArrowheads="1"/>
          </p:cNvSpPr>
          <p:nvPr/>
        </p:nvSpPr>
        <p:spPr bwMode="auto">
          <a:xfrm>
            <a:off x="2730020" y="5834062"/>
            <a:ext cx="10445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Rcam </a:t>
            </a:r>
          </a:p>
          <a:p>
            <a:pPr eaLnBrk="1" hangingPunct="1">
              <a:spcBef>
                <a:spcPct val="0"/>
              </a:spcBef>
              <a:buFontTx/>
              <a:buNone/>
            </a:pPr>
            <a:r>
              <a:rPr kumimoji="1" lang="en-US" altLang="en-US" sz="1800">
                <a:latin typeface="Arial" charset="0"/>
              </a:rPr>
              <a:t>Rotation</a:t>
            </a:r>
          </a:p>
        </p:txBody>
      </p:sp>
      <p:sp>
        <p:nvSpPr>
          <p:cNvPr id="23" name="Text Box 28"/>
          <p:cNvSpPr txBox="1">
            <a:spLocks noChangeArrowheads="1"/>
          </p:cNvSpPr>
          <p:nvPr/>
        </p:nvSpPr>
        <p:spPr bwMode="auto">
          <a:xfrm>
            <a:off x="7590945" y="5946774"/>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World center</a:t>
            </a:r>
          </a:p>
        </p:txBody>
      </p:sp>
      <p:sp>
        <p:nvSpPr>
          <p:cNvPr id="24" name="Text Box 30"/>
          <p:cNvSpPr txBox="1">
            <a:spLocks noChangeArrowheads="1"/>
          </p:cNvSpPr>
          <p:nvPr/>
        </p:nvSpPr>
        <p:spPr bwMode="auto">
          <a:xfrm>
            <a:off x="7819545" y="4879974"/>
            <a:ext cx="42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R</a:t>
            </a:r>
            <a:r>
              <a:rPr kumimoji="1" lang="en-US" altLang="en-US" sz="1800" baseline="-25000">
                <a:latin typeface="Arial" charset="0"/>
              </a:rPr>
              <a:t>c</a:t>
            </a:r>
          </a:p>
        </p:txBody>
      </p:sp>
      <p:sp>
        <p:nvSpPr>
          <p:cNvPr id="25" name="Freeform 35"/>
          <p:cNvSpPr>
            <a:spLocks/>
          </p:cNvSpPr>
          <p:nvPr/>
        </p:nvSpPr>
        <p:spPr bwMode="auto">
          <a:xfrm flipV="1">
            <a:off x="2574445" y="5422899"/>
            <a:ext cx="349250" cy="434975"/>
          </a:xfrm>
          <a:custGeom>
            <a:avLst/>
            <a:gdLst>
              <a:gd name="T0" fmla="*/ 2147483647 w 208"/>
              <a:gd name="T1" fmla="*/ 2147483647 h 264"/>
              <a:gd name="T2" fmla="*/ 2147483647 w 208"/>
              <a:gd name="T3" fmla="*/ 2147483647 h 264"/>
              <a:gd name="T4" fmla="*/ 2147483647 w 208"/>
              <a:gd name="T5" fmla="*/ 2147483647 h 264"/>
              <a:gd name="T6" fmla="*/ 0 w 208"/>
              <a:gd name="T7" fmla="*/ 2147483647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 h="264">
                <a:moveTo>
                  <a:pt x="48" y="264"/>
                </a:moveTo>
                <a:cubicBezTo>
                  <a:pt x="112" y="236"/>
                  <a:pt x="176" y="208"/>
                  <a:pt x="192" y="168"/>
                </a:cubicBezTo>
                <a:cubicBezTo>
                  <a:pt x="208" y="128"/>
                  <a:pt x="176" y="48"/>
                  <a:pt x="144" y="24"/>
                </a:cubicBezTo>
                <a:cubicBezTo>
                  <a:pt x="112" y="0"/>
                  <a:pt x="24" y="24"/>
                  <a:pt x="0" y="24"/>
                </a:cubicBezTo>
              </a:path>
            </a:pathLst>
          </a:custGeom>
          <a:noFill/>
          <a:ln w="38100" cmpd="sng">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Text Box 36"/>
          <p:cNvSpPr txBox="1">
            <a:spLocks noChangeArrowheads="1"/>
          </p:cNvSpPr>
          <p:nvPr/>
        </p:nvSpPr>
        <p:spPr bwMode="auto">
          <a:xfrm>
            <a:off x="4223857" y="2784043"/>
            <a:ext cx="473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i="1" dirty="0">
                <a:latin typeface="Arial" charset="0"/>
              </a:rPr>
              <a:t>P</a:t>
            </a:r>
            <a:r>
              <a:rPr kumimoji="1" lang="en-US" altLang="en-US" sz="1800" i="1" baseline="-25000" dirty="0">
                <a:latin typeface="Arial" charset="0"/>
              </a:rPr>
              <a:t>w</a:t>
            </a:r>
          </a:p>
        </p:txBody>
      </p:sp>
      <p:sp>
        <p:nvSpPr>
          <p:cNvPr id="27" name="Text Box 28"/>
          <p:cNvSpPr txBox="1">
            <a:spLocks noChangeArrowheads="1"/>
          </p:cNvSpPr>
          <p:nvPr/>
        </p:nvSpPr>
        <p:spPr bwMode="auto">
          <a:xfrm>
            <a:off x="959957" y="6103937"/>
            <a:ext cx="17113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Camera center</a:t>
            </a:r>
          </a:p>
        </p:txBody>
      </p:sp>
      <p:sp>
        <p:nvSpPr>
          <p:cNvPr id="28" name="Content Placeholder 1"/>
          <p:cNvSpPr txBox="1">
            <a:spLocks/>
          </p:cNvSpPr>
          <p:nvPr/>
        </p:nvSpPr>
        <p:spPr bwMode="auto">
          <a:xfrm>
            <a:off x="520220" y="2938462"/>
            <a:ext cx="82296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a:ea typeface="新細明體" pitchFamily="18" charset="-120"/>
              </a:rPr>
              <a:t> </a:t>
            </a:r>
          </a:p>
        </p:txBody>
      </p:sp>
      <p:sp>
        <p:nvSpPr>
          <p:cNvPr id="29" name="Rectangle 2"/>
          <p:cNvSpPr>
            <a:spLocks noChangeArrowheads="1"/>
          </p:cNvSpPr>
          <p:nvPr/>
        </p:nvSpPr>
        <p:spPr bwMode="auto">
          <a:xfrm>
            <a:off x="3492020" y="5133975"/>
            <a:ext cx="31924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 typeface="Arial" charset="0"/>
              <a:buNone/>
            </a:pPr>
            <a:r>
              <a:rPr kumimoji="1" lang="en-US" altLang="en-US" sz="1800" dirty="0" err="1">
                <a:latin typeface="Arial" charset="0"/>
              </a:rPr>
              <a:t>T</a:t>
            </a:r>
            <a:r>
              <a:rPr kumimoji="1" lang="en-US" altLang="en-US" sz="1800" baseline="-25000" dirty="0" err="1">
                <a:latin typeface="Arial" charset="0"/>
              </a:rPr>
              <a:t>Cam</a:t>
            </a:r>
            <a:r>
              <a:rPr kumimoji="1" lang="en-US" altLang="en-US" sz="1800" dirty="0">
                <a:latin typeface="Arial" charset="0"/>
              </a:rPr>
              <a:t>= T</a:t>
            </a:r>
            <a:r>
              <a:rPr kumimoji="1" lang="en-US" altLang="en-US" sz="1800" baseline="-25000" dirty="0">
                <a:latin typeface="Arial" charset="0"/>
              </a:rPr>
              <a:t>C</a:t>
            </a:r>
            <a:r>
              <a:rPr kumimoji="1" lang="en-US" altLang="en-US" sz="1800" dirty="0">
                <a:latin typeface="Arial" charset="0"/>
              </a:rPr>
              <a:t> =camera translation</a:t>
            </a:r>
          </a:p>
          <a:p>
            <a:pPr eaLnBrk="1" hangingPunct="1">
              <a:spcBef>
                <a:spcPct val="0"/>
              </a:spcBef>
              <a:buFont typeface="Arial" charset="0"/>
              <a:buNone/>
            </a:pPr>
            <a:r>
              <a:rPr kumimoji="1" lang="en-US" altLang="en-US" sz="1800" dirty="0">
                <a:latin typeface="Arial" charset="0"/>
              </a:rPr>
              <a:t>in the world coordinates</a:t>
            </a:r>
          </a:p>
          <a:p>
            <a:pPr eaLnBrk="1" hangingPunct="1">
              <a:spcBef>
                <a:spcPct val="0"/>
              </a:spcBef>
              <a:buFontTx/>
              <a:buNone/>
            </a:pPr>
            <a:r>
              <a:rPr kumimoji="1" lang="en-US" altLang="en-US" sz="1800" dirty="0">
                <a:latin typeface="Arial" charset="0"/>
              </a:rPr>
              <a:t> </a:t>
            </a:r>
          </a:p>
        </p:txBody>
      </p:sp>
      <mc:AlternateContent xmlns:mc="http://schemas.openxmlformats.org/markup-compatibility/2006" xmlns:a14="http://schemas.microsoft.com/office/drawing/2010/main">
        <mc:Choice Requires="a14">
          <p:sp>
            <p:nvSpPr>
              <p:cNvPr id="30" name="Object 27"/>
              <p:cNvSpPr txBox="1"/>
              <p:nvPr/>
            </p:nvSpPr>
            <p:spPr bwMode="auto">
              <a:xfrm>
                <a:off x="6024082" y="2648744"/>
                <a:ext cx="1184275" cy="1227137"/>
              </a:xfrm>
              <a:prstGeom prst="rect">
                <a:avLst/>
              </a:prstGeom>
              <a:noFill/>
              <a:ln>
                <a:noFill/>
              </a:ln>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𝑤</m:t>
                          </m:r>
                        </m:sub>
                      </m:sSub>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𝑤</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𝑤</m:t>
                                    </m:r>
                                  </m:sub>
                                </m:sSub>
                              </m:e>
                            </m:mr>
                          </m:m>
                        </m:e>
                      </m:d>
                    </m:oMath>
                  </m:oMathPara>
                </a14:m>
                <a:endParaRPr lang="en-US"/>
              </a:p>
            </p:txBody>
          </p:sp>
        </mc:Choice>
        <mc:Fallback xmlns="">
          <p:sp>
            <p:nvSpPr>
              <p:cNvPr id="30" name="Object 27"/>
              <p:cNvSpPr txBox="1">
                <a:spLocks noRot="1" noChangeAspect="1" noMove="1" noResize="1" noEditPoints="1" noAdjustHandles="1" noChangeArrowheads="1" noChangeShapeType="1" noTextEdit="1"/>
              </p:cNvSpPr>
              <p:nvPr/>
            </p:nvSpPr>
            <p:spPr bwMode="auto">
              <a:xfrm>
                <a:off x="6024082" y="2648744"/>
                <a:ext cx="1184275" cy="1227137"/>
              </a:xfrm>
              <a:prstGeom prst="rect">
                <a:avLst/>
              </a:prstGeom>
              <a:blipFill>
                <a:blip r:embed="rId3"/>
                <a:stretch>
                  <a:fillRect/>
                </a:stretch>
              </a:blipFill>
              <a:ln>
                <a:noFill/>
              </a:ln>
            </p:spPr>
            <p:txBody>
              <a:bodyPr/>
              <a:lstStyle/>
              <a:p>
                <a:r>
                  <a:rPr lang="en-HK">
                    <a:noFill/>
                  </a:rPr>
                  <a:t> </a:t>
                </a:r>
              </a:p>
            </p:txBody>
          </p:sp>
        </mc:Fallback>
      </mc:AlternateContent>
      <mc:AlternateContent xmlns:mc="http://schemas.openxmlformats.org/markup-compatibility/2006" xmlns:a14="http://schemas.microsoft.com/office/drawing/2010/main">
        <mc:Choice Requires="a14">
          <p:sp>
            <p:nvSpPr>
              <p:cNvPr id="31" name="Object 30"/>
              <p:cNvSpPr txBox="1"/>
              <p:nvPr/>
            </p:nvSpPr>
            <p:spPr>
              <a:xfrm>
                <a:off x="1735453" y="2750866"/>
                <a:ext cx="1312067" cy="13606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𝑐</m:t>
                          </m:r>
                        </m:sub>
                      </m:sSub>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𝑐</m:t>
                                    </m:r>
                                  </m:sub>
                                </m:sSub>
                              </m:e>
                            </m:mr>
                          </m:m>
                        </m:e>
                      </m:d>
                      <m:r>
                        <a:rPr lang="en-US" i="1">
                          <a:solidFill>
                            <a:srgbClr val="000000"/>
                          </a:solidFill>
                          <a:latin typeface="Cambria Math" panose="02040503050406030204" pitchFamily="18" charset="0"/>
                        </a:rPr>
                        <m:t>,</m:t>
                      </m:r>
                    </m:oMath>
                  </m:oMathPara>
                </a14:m>
                <a:endParaRPr lang="en-US"/>
              </a:p>
            </p:txBody>
          </p:sp>
        </mc:Choice>
        <mc:Fallback xmlns="">
          <p:sp>
            <p:nvSpPr>
              <p:cNvPr id="31" name="Object 30"/>
              <p:cNvSpPr txBox="1">
                <a:spLocks noRot="1" noChangeAspect="1" noMove="1" noResize="1" noEditPoints="1" noAdjustHandles="1" noChangeArrowheads="1" noChangeShapeType="1" noTextEdit="1"/>
              </p:cNvSpPr>
              <p:nvPr/>
            </p:nvSpPr>
            <p:spPr>
              <a:xfrm>
                <a:off x="1735453" y="2750866"/>
                <a:ext cx="1312067" cy="1360662"/>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3654695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44474" y="609600"/>
            <a:ext cx="8780463" cy="1314450"/>
          </a:xfrm>
        </p:spPr>
        <p:txBody>
          <a:bodyPr>
            <a:normAutofit fontScale="90000"/>
          </a:bodyPr>
          <a:lstStyle/>
          <a:p>
            <a:pPr algn="l" eaLnBrk="1" hangingPunct="1"/>
            <a:r>
              <a:rPr lang="en-US" altLang="en-US" sz="2800" dirty="0">
                <a:solidFill>
                  <a:srgbClr val="FF0000"/>
                </a:solidFill>
                <a:ea typeface="新細明體" pitchFamily="18" charset="-120"/>
              </a:rPr>
              <a:t>Advanced idea: </a:t>
            </a:r>
            <a:r>
              <a:rPr lang="en-US" altLang="en-US" sz="2800" dirty="0">
                <a:ea typeface="新細明體" pitchFamily="18" charset="-120"/>
              </a:rPr>
              <a:t>the rotation matrix </a:t>
            </a:r>
            <a:r>
              <a:rPr lang="en-US" altLang="en-US" sz="2800" dirty="0" err="1">
                <a:ea typeface="新細明體" pitchFamily="18" charset="-120"/>
              </a:rPr>
              <a:t>Rc</a:t>
            </a:r>
            <a:r>
              <a:rPr lang="en-US" altLang="en-US" sz="2800" dirty="0">
                <a:ea typeface="新細明體" pitchFamily="18" charset="-120"/>
              </a:rPr>
              <a:t> and Translation vector Tc </a:t>
            </a:r>
            <a:br>
              <a:rPr lang="en-US" altLang="en-US" sz="2800" dirty="0">
                <a:ea typeface="新細明體" pitchFamily="18" charset="-120"/>
              </a:rPr>
            </a:br>
            <a:r>
              <a:rPr lang="en-US" altLang="en-US" sz="2800" dirty="0" err="1">
                <a:ea typeface="新細明體" pitchFamily="18" charset="-120"/>
              </a:rPr>
              <a:t>M</a:t>
            </a:r>
            <a:r>
              <a:rPr lang="en-US" altLang="en-US" sz="2800" baseline="-25000" dirty="0" err="1">
                <a:ea typeface="新細明體" pitchFamily="18" charset="-120"/>
              </a:rPr>
              <a:t>ext</a:t>
            </a:r>
            <a:r>
              <a:rPr lang="en-US" altLang="en-US" sz="2800" dirty="0">
                <a:ea typeface="新細明體" pitchFamily="18" charset="-120"/>
              </a:rPr>
              <a:t> (3x4)Matrix form</a:t>
            </a:r>
            <a:br>
              <a:rPr lang="en-US" altLang="en-US" sz="2800" dirty="0">
                <a:ea typeface="新細明體" pitchFamily="18" charset="-120"/>
              </a:rPr>
            </a:br>
            <a:r>
              <a:rPr lang="en-US" altLang="en-US" sz="2800" dirty="0">
                <a:ea typeface="新細明體" pitchFamily="18" charset="-120"/>
              </a:rPr>
              <a:t>When Tc is not Zero</a:t>
            </a:r>
            <a:r>
              <a:rPr lang="en-US" altLang="zh-TW" sz="2800" dirty="0"/>
              <a:t> </a:t>
            </a:r>
            <a:endParaRPr lang="en-US" altLang="en-US" sz="2800" dirty="0">
              <a:ea typeface="新細明體" pitchFamily="18" charset="-120"/>
            </a:endParaRPr>
          </a:p>
        </p:txBody>
      </p:sp>
      <mc:AlternateContent xmlns:mc="http://schemas.openxmlformats.org/markup-compatibility/2006" xmlns:a14="http://schemas.microsoft.com/office/drawing/2010/main">
        <mc:Choice Requires="a14">
          <p:sp>
            <p:nvSpPr>
              <p:cNvPr id="47107" name="Object 9"/>
              <p:cNvSpPr txBox="1">
                <a:spLocks noGrp="1"/>
              </p:cNvSpPr>
              <p:nvPr>
                <p:ph sz="quarter" idx="2"/>
              </p:nvPr>
            </p:nvSpPr>
            <p:spPr bwMode="auto">
              <a:xfrm>
                <a:off x="154471" y="3724275"/>
                <a:ext cx="7154379" cy="2863309"/>
              </a:xfrm>
              <a:prstGeom prst="rect">
                <a:avLst/>
              </a:prstGeom>
              <a:noFill/>
              <a:ln>
                <a:noFill/>
              </a:ln>
            </p:spPr>
            <p:txBody>
              <a:bodyPr>
                <a:noAutofit/>
              </a:bodyPr>
              <a:lstStyle/>
              <a:p>
                <a:pPr>
                  <a:buNone/>
                </a:pPr>
                <a14:m>
                  <m:oMathPara xmlns:m="http://schemas.openxmlformats.org/officeDocument/2006/math">
                    <m:oMathParaPr>
                      <m:jc m:val="left"/>
                    </m:oMathParaPr>
                    <m:oMath xmlns:m="http://schemas.openxmlformats.org/officeDocument/2006/math">
                      <m:sSub>
                        <m:sSubPr>
                          <m:ctrlPr>
                            <a:rPr lang="en-US" sz="1800" i="1" smtClean="0">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𝑃</m:t>
                          </m:r>
                        </m:e>
                        <m:sub>
                          <m:r>
                            <a:rPr lang="en-US" sz="1800" i="1">
                              <a:solidFill>
                                <a:srgbClr val="000000"/>
                              </a:solidFill>
                              <a:latin typeface="Cambria Math" panose="02040503050406030204" pitchFamily="18" charset="0"/>
                            </a:rPr>
                            <m:t>𝑐</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𝑅</m:t>
                          </m:r>
                        </m:e>
                        <m:sub>
                          <m:r>
                            <a:rPr lang="en-US" sz="1800" i="1">
                              <a:solidFill>
                                <a:srgbClr val="000000"/>
                              </a:solidFill>
                              <a:latin typeface="Cambria Math" panose="02040503050406030204" pitchFamily="18" charset="0"/>
                            </a:rPr>
                            <m:t>𝑐</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𝑃</m:t>
                          </m:r>
                        </m:e>
                        <m:sub>
                          <m:r>
                            <a:rPr lang="en-US" sz="1800" i="1">
                              <a:solidFill>
                                <a:srgbClr val="000000"/>
                              </a:solidFill>
                              <a:latin typeface="Cambria Math" panose="02040503050406030204" pitchFamily="18" charset="0"/>
                            </a:rPr>
                            <m:t>𝑤</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𝑇</m:t>
                          </m:r>
                        </m:e>
                        <m:sub>
                          <m:r>
                            <a:rPr lang="en-US" sz="1800" i="1">
                              <a:solidFill>
                                <a:srgbClr val="000000"/>
                              </a:solidFill>
                              <a:latin typeface="Cambria Math" panose="02040503050406030204" pitchFamily="18" charset="0"/>
                            </a:rPr>
                            <m:t>𝑐</m:t>
                          </m:r>
                        </m:sub>
                      </m:sSub>
                      <m:r>
                        <a:rPr lang="en-US" sz="1800" i="1">
                          <a:solidFill>
                            <a:srgbClr val="000000"/>
                          </a:solidFill>
                          <a:latin typeface="Cambria Math" panose="02040503050406030204" pitchFamily="18" charset="0"/>
                        </a:rPr>
                        <m:t>)</m:t>
                      </m:r>
                    </m:oMath>
                    <m:oMath xmlns:m="http://schemas.openxmlformats.org/officeDocument/2006/math">
                      <m:r>
                        <m:rPr>
                          <m:nor/>
                        </m:rPr>
                        <a:rPr lang="en-US" sz="1800" i="0">
                          <a:solidFill>
                            <a:srgbClr val="000000"/>
                          </a:solidFill>
                          <a:latin typeface="Cambria Math" panose="02040503050406030204" pitchFamily="18" charset="0"/>
                        </a:rPr>
                        <m:t>refer</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to</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slide</m:t>
                      </m:r>
                      <m:r>
                        <m:rPr>
                          <m:nor/>
                        </m:rPr>
                        <a:rPr lang="en-US" sz="1800" i="0">
                          <a:solidFill>
                            <a:srgbClr val="000000"/>
                          </a:solidFill>
                          <a:latin typeface="Cambria Math" panose="02040503050406030204" pitchFamily="18" charset="0"/>
                        </a:rPr>
                        <m:t>16</m:t>
                      </m:r>
                    </m:oMath>
                    <m:oMath xmlns:m="http://schemas.openxmlformats.org/officeDocument/2006/math">
                      <m:sSub>
                        <m:sSubPr>
                          <m:ctrlPr>
                            <a:rPr lang="en-US" sz="1800" i="1">
                              <a:solidFill>
                                <a:srgbClr val="000000"/>
                              </a:solidFill>
                              <a:latin typeface="Cambria Math" panose="02040503050406030204" pitchFamily="18" charset="0"/>
                            </a:rPr>
                          </m:ctrlPr>
                        </m:sSubPr>
                        <m:e>
                          <m:d>
                            <m:dPr>
                              <m:begChr m:val="["/>
                              <m:endChr m:val="]"/>
                              <m:ctrlPr>
                                <a:rPr lang="en-US" sz="1800" i="1">
                                  <a:solidFill>
                                    <a:srgbClr val="000000"/>
                                  </a:solidFill>
                                  <a:latin typeface="Cambria Math" panose="02040503050406030204" pitchFamily="18" charset="0"/>
                                </a:rPr>
                              </m:ctrlPr>
                            </m:dPr>
                            <m:e>
                              <m:m>
                                <m:mPr>
                                  <m:plcHide m:val="on"/>
                                  <m:mcs>
                                    <m:mc>
                                      <m:mcPr>
                                        <m:count m:val="1"/>
                                        <m:mcJc m:val="center"/>
                                      </m:mcPr>
                                    </m:mc>
                                  </m:mcs>
                                  <m:ctrlPr>
                                    <a:rPr lang="en-US" sz="1800" i="1">
                                      <a:solidFill>
                                        <a:srgbClr val="000000"/>
                                      </a:solidFill>
                                      <a:latin typeface="Cambria Math" panose="02040503050406030204" pitchFamily="18" charset="0"/>
                                    </a:rPr>
                                  </m:ctrlPr>
                                </m:mPr>
                                <m:m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𝑋</m:t>
                                        </m:r>
                                      </m:e>
                                      <m:sub>
                                        <m:r>
                                          <a:rPr lang="en-US" sz="1800" i="1">
                                            <a:solidFill>
                                              <a:srgbClr val="000000"/>
                                            </a:solidFill>
                                            <a:latin typeface="Cambria Math" panose="02040503050406030204" pitchFamily="18" charset="0"/>
                                          </a:rPr>
                                          <m:t>𝑐</m:t>
                                        </m:r>
                                      </m:sub>
                                    </m:sSub>
                                  </m:e>
                                </m:mr>
                                <m:m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𝑌</m:t>
                                        </m:r>
                                      </m:e>
                                      <m:sub>
                                        <m:r>
                                          <a:rPr lang="en-US" sz="1800" i="1">
                                            <a:solidFill>
                                              <a:srgbClr val="000000"/>
                                            </a:solidFill>
                                            <a:latin typeface="Cambria Math" panose="02040503050406030204" pitchFamily="18" charset="0"/>
                                          </a:rPr>
                                          <m:t>𝑐</m:t>
                                        </m:r>
                                      </m:sub>
                                    </m:sSub>
                                  </m:e>
                                </m:mr>
                                <m:m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𝑍</m:t>
                                        </m:r>
                                      </m:e>
                                      <m:sub>
                                        <m:r>
                                          <a:rPr lang="en-US" sz="1800" i="1">
                                            <a:solidFill>
                                              <a:srgbClr val="000000"/>
                                            </a:solidFill>
                                            <a:latin typeface="Cambria Math" panose="02040503050406030204" pitchFamily="18" charset="0"/>
                                          </a:rPr>
                                          <m:t>𝑐</m:t>
                                        </m:r>
                                      </m:sub>
                                    </m:sSub>
                                  </m:e>
                                </m:mr>
                                <m:mr>
                                  <m:e>
                                    <m:r>
                                      <a:rPr lang="en-US" sz="1800" i="1">
                                        <a:solidFill>
                                          <a:srgbClr val="000000"/>
                                        </a:solidFill>
                                        <a:latin typeface="Cambria Math" panose="02040503050406030204" pitchFamily="18" charset="0"/>
                                      </a:rPr>
                                      <m:t>1</m:t>
                                    </m:r>
                                  </m:e>
                                </m:mr>
                              </m:m>
                            </m:e>
                          </m:d>
                        </m:e>
                        <m:sub>
                          <m:r>
                            <a:rPr lang="en-US" sz="1800" i="1">
                              <a:solidFill>
                                <a:srgbClr val="000000"/>
                              </a:solidFill>
                              <a:latin typeface="Cambria Math" panose="02040503050406030204" pitchFamily="18" charset="0"/>
                            </a:rPr>
                            <m:t>(4×1)</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d>
                            <m:dPr>
                              <m:begChr m:val="["/>
                              <m:endChr m:val="]"/>
                              <m:ctrlPr>
                                <a:rPr lang="en-US" sz="1800" i="1">
                                  <a:solidFill>
                                    <a:srgbClr val="000000"/>
                                  </a:solidFill>
                                  <a:latin typeface="Cambria Math" panose="02040503050406030204" pitchFamily="18" charset="0"/>
                                </a:rPr>
                              </m:ctrlPr>
                            </m:dPr>
                            <m:e>
                              <m:m>
                                <m:mPr>
                                  <m:plcHide m:val="on"/>
                                  <m:mcs>
                                    <m:mc>
                                      <m:mcPr>
                                        <m:count m:val="2"/>
                                        <m:mcJc m:val="center"/>
                                      </m:mcPr>
                                    </m:mc>
                                  </m:mcs>
                                  <m:ctrlPr>
                                    <a:rPr lang="en-US" sz="1800" i="1">
                                      <a:solidFill>
                                        <a:srgbClr val="000000"/>
                                      </a:solidFill>
                                      <a:latin typeface="Cambria Math" panose="02040503050406030204" pitchFamily="18" charset="0"/>
                                    </a:rPr>
                                  </m:ctrlPr>
                                </m:mPr>
                                <m:m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𝑅</m:t>
                                        </m:r>
                                      </m:e>
                                      <m:sub>
                                        <m:r>
                                          <a:rPr lang="en-US" sz="1800" i="1">
                                            <a:solidFill>
                                              <a:srgbClr val="000000"/>
                                            </a:solidFill>
                                            <a:latin typeface="Cambria Math" panose="02040503050406030204" pitchFamily="18" charset="0"/>
                                          </a:rPr>
                                          <m:t>𝑐</m:t>
                                        </m:r>
                                      </m:sub>
                                    </m:sSub>
                                  </m:e>
                                  <m:e>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𝑅</m:t>
                                        </m:r>
                                      </m:e>
                                      <m:sub>
                                        <m:r>
                                          <a:rPr lang="en-US" sz="1800" i="1">
                                            <a:solidFill>
                                              <a:srgbClr val="000000"/>
                                            </a:solidFill>
                                            <a:latin typeface="Cambria Math" panose="02040503050406030204" pitchFamily="18" charset="0"/>
                                          </a:rPr>
                                          <m:t>𝑐</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𝑇</m:t>
                                        </m:r>
                                      </m:e>
                                      <m:sub>
                                        <m:r>
                                          <a:rPr lang="en-US" sz="1800" i="1">
                                            <a:solidFill>
                                              <a:srgbClr val="000000"/>
                                            </a:solidFill>
                                            <a:latin typeface="Cambria Math" panose="02040503050406030204" pitchFamily="18" charset="0"/>
                                          </a:rPr>
                                          <m:t>𝑐</m:t>
                                        </m:r>
                                      </m:sub>
                                    </m:sSub>
                                  </m:e>
                                </m:mr>
                                <m:mr>
                                  <m:e>
                                    <m:r>
                                      <a:rPr lang="en-US" sz="1800" i="1">
                                        <a:solidFill>
                                          <a:srgbClr val="000000"/>
                                        </a:solidFill>
                                        <a:latin typeface="Cambria Math" panose="02040503050406030204" pitchFamily="18" charset="0"/>
                                      </a:rPr>
                                      <m:t>0</m:t>
                                    </m:r>
                                  </m:e>
                                  <m:e>
                                    <m:r>
                                      <a:rPr lang="en-US" sz="1800" i="1">
                                        <a:solidFill>
                                          <a:srgbClr val="000000"/>
                                        </a:solidFill>
                                        <a:latin typeface="Cambria Math" panose="02040503050406030204" pitchFamily="18" charset="0"/>
                                      </a:rPr>
                                      <m:t>1</m:t>
                                    </m:r>
                                  </m:e>
                                </m:mr>
                              </m:m>
                            </m:e>
                          </m:d>
                        </m:e>
                        <m:sub>
                          <m:r>
                            <a:rPr lang="en-US" sz="1800" i="1">
                              <a:solidFill>
                                <a:srgbClr val="000000"/>
                              </a:solidFill>
                              <a:latin typeface="Cambria Math" panose="02040503050406030204" pitchFamily="18" charset="0"/>
                            </a:rPr>
                            <m:t>(4×4)</m:t>
                          </m:r>
                        </m:sub>
                      </m:sSub>
                      <m:sSub>
                        <m:sSubPr>
                          <m:ctrlPr>
                            <a:rPr lang="en-US" sz="1800" i="1">
                              <a:solidFill>
                                <a:srgbClr val="000000"/>
                              </a:solidFill>
                              <a:latin typeface="Cambria Math" panose="02040503050406030204" pitchFamily="18" charset="0"/>
                            </a:rPr>
                          </m:ctrlPr>
                        </m:sSubPr>
                        <m:e>
                          <m:d>
                            <m:dPr>
                              <m:begChr m:val="["/>
                              <m:endChr m:val="]"/>
                              <m:ctrlPr>
                                <a:rPr lang="en-US" sz="1800" i="1">
                                  <a:solidFill>
                                    <a:srgbClr val="000000"/>
                                  </a:solidFill>
                                  <a:latin typeface="Cambria Math" panose="02040503050406030204" pitchFamily="18" charset="0"/>
                                </a:rPr>
                              </m:ctrlPr>
                            </m:dPr>
                            <m:e>
                              <m:m>
                                <m:mPr>
                                  <m:plcHide m:val="on"/>
                                  <m:mcs>
                                    <m:mc>
                                      <m:mcPr>
                                        <m:count m:val="1"/>
                                        <m:mcJc m:val="center"/>
                                      </m:mcPr>
                                    </m:mc>
                                  </m:mcs>
                                  <m:ctrlPr>
                                    <a:rPr lang="en-US" sz="1800" i="1">
                                      <a:solidFill>
                                        <a:srgbClr val="000000"/>
                                      </a:solidFill>
                                      <a:latin typeface="Cambria Math" panose="02040503050406030204" pitchFamily="18" charset="0"/>
                                    </a:rPr>
                                  </m:ctrlPr>
                                </m:mPr>
                                <m:m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𝑋</m:t>
                                        </m:r>
                                      </m:e>
                                      <m:sub>
                                        <m:r>
                                          <a:rPr lang="en-US" sz="1800" i="1">
                                            <a:solidFill>
                                              <a:srgbClr val="000000"/>
                                            </a:solidFill>
                                            <a:latin typeface="Cambria Math" panose="02040503050406030204" pitchFamily="18" charset="0"/>
                                          </a:rPr>
                                          <m:t>𝑤</m:t>
                                        </m:r>
                                      </m:sub>
                                    </m:sSub>
                                  </m:e>
                                </m:mr>
                                <m:m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𝑌</m:t>
                                        </m:r>
                                      </m:e>
                                      <m:sub>
                                        <m:r>
                                          <a:rPr lang="en-US" sz="1800" i="1">
                                            <a:solidFill>
                                              <a:srgbClr val="000000"/>
                                            </a:solidFill>
                                            <a:latin typeface="Cambria Math" panose="02040503050406030204" pitchFamily="18" charset="0"/>
                                          </a:rPr>
                                          <m:t>𝑤</m:t>
                                        </m:r>
                                      </m:sub>
                                    </m:sSub>
                                  </m:e>
                                </m:mr>
                                <m:m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𝑍</m:t>
                                        </m:r>
                                      </m:e>
                                      <m:sub>
                                        <m:r>
                                          <a:rPr lang="en-US" sz="1800" i="1">
                                            <a:solidFill>
                                              <a:srgbClr val="000000"/>
                                            </a:solidFill>
                                            <a:latin typeface="Cambria Math" panose="02040503050406030204" pitchFamily="18" charset="0"/>
                                          </a:rPr>
                                          <m:t>𝑤</m:t>
                                        </m:r>
                                      </m:sub>
                                    </m:sSub>
                                  </m:e>
                                </m:mr>
                                <m:mr>
                                  <m:e>
                                    <m:r>
                                      <a:rPr lang="en-US" sz="1800" i="1">
                                        <a:solidFill>
                                          <a:srgbClr val="000000"/>
                                        </a:solidFill>
                                        <a:latin typeface="Cambria Math" panose="02040503050406030204" pitchFamily="18" charset="0"/>
                                      </a:rPr>
                                      <m:t>1</m:t>
                                    </m:r>
                                  </m:e>
                                </m:mr>
                              </m:m>
                            </m:e>
                          </m:d>
                        </m:e>
                        <m:sub>
                          <m:r>
                            <a:rPr lang="en-US" sz="1800" i="1">
                              <a:solidFill>
                                <a:srgbClr val="000000"/>
                              </a:solidFill>
                              <a:latin typeface="Cambria Math" panose="02040503050406030204" pitchFamily="18" charset="0"/>
                            </a:rPr>
                            <m:t>(4×1)</m:t>
                          </m:r>
                        </m:sub>
                      </m:sSub>
                      <m:r>
                        <a:rPr lang="en-US" sz="1800" i="1">
                          <a:solidFill>
                            <a:srgbClr val="000000"/>
                          </a:solidFill>
                          <a:latin typeface="Cambria Math" panose="02040503050406030204" pitchFamily="18" charset="0"/>
                        </a:rPr>
                        <m:t>,</m:t>
                      </m:r>
                      <m:r>
                        <m:rPr>
                          <m:nor/>
                        </m:rPr>
                        <a:rPr lang="en-US" sz="1800" i="0">
                          <a:solidFill>
                            <a:srgbClr val="000000"/>
                          </a:solidFill>
                          <a:latin typeface="Cambria Math" panose="02040503050406030204" pitchFamily="18" charset="0"/>
                        </a:rPr>
                        <m:t>select</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the</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first</m:t>
                      </m:r>
                      <m:r>
                        <m:rPr>
                          <m:nor/>
                        </m:rPr>
                        <a:rPr lang="en-US" sz="1800" i="0">
                          <a:solidFill>
                            <a:srgbClr val="000000"/>
                          </a:solidFill>
                          <a:latin typeface="Cambria Math" panose="02040503050406030204" pitchFamily="18" charset="0"/>
                        </a:rPr>
                        <m:t> 3 </m:t>
                      </m:r>
                      <m:r>
                        <m:rPr>
                          <m:nor/>
                        </m:rPr>
                        <a:rPr lang="en-US" sz="1800" i="0">
                          <a:solidFill>
                            <a:srgbClr val="000000"/>
                          </a:solidFill>
                          <a:latin typeface="Cambria Math" panose="02040503050406030204" pitchFamily="18" charset="0"/>
                        </a:rPr>
                        <m:t>rows</m:t>
                      </m:r>
                    </m:oMath>
                    <m:oMath xmlns:m="http://schemas.openxmlformats.org/officeDocument/2006/math">
                      <m:sSub>
                        <m:sSubPr>
                          <m:ctrlPr>
                            <a:rPr lang="en-US" sz="1800" i="1">
                              <a:solidFill>
                                <a:srgbClr val="000000"/>
                              </a:solidFill>
                              <a:latin typeface="Cambria Math" panose="02040503050406030204" pitchFamily="18" charset="0"/>
                            </a:rPr>
                          </m:ctrlPr>
                        </m:sSubPr>
                        <m:e>
                          <m:d>
                            <m:dPr>
                              <m:begChr m:val="["/>
                              <m:endChr m:val="]"/>
                              <m:ctrlPr>
                                <a:rPr lang="en-US" sz="1800" i="1">
                                  <a:solidFill>
                                    <a:srgbClr val="000000"/>
                                  </a:solidFill>
                                  <a:latin typeface="Cambria Math" panose="02040503050406030204" pitchFamily="18" charset="0"/>
                                </a:rPr>
                              </m:ctrlPr>
                            </m:dPr>
                            <m:e>
                              <m:m>
                                <m:mPr>
                                  <m:plcHide m:val="on"/>
                                  <m:mcs>
                                    <m:mc>
                                      <m:mcPr>
                                        <m:count m:val="1"/>
                                        <m:mcJc m:val="center"/>
                                      </m:mcPr>
                                    </m:mc>
                                  </m:mcs>
                                  <m:ctrlPr>
                                    <a:rPr lang="en-US" sz="1800" i="1">
                                      <a:solidFill>
                                        <a:srgbClr val="000000"/>
                                      </a:solidFill>
                                      <a:latin typeface="Cambria Math" panose="02040503050406030204" pitchFamily="18" charset="0"/>
                                    </a:rPr>
                                  </m:ctrlPr>
                                </m:mPr>
                                <m:m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𝑋</m:t>
                                        </m:r>
                                      </m:e>
                                      <m:sub>
                                        <m:r>
                                          <a:rPr lang="en-US" sz="1800" i="1">
                                            <a:solidFill>
                                              <a:srgbClr val="000000"/>
                                            </a:solidFill>
                                            <a:latin typeface="Cambria Math" panose="02040503050406030204" pitchFamily="18" charset="0"/>
                                          </a:rPr>
                                          <m:t>𝑐</m:t>
                                        </m:r>
                                      </m:sub>
                                    </m:sSub>
                                  </m:e>
                                </m:mr>
                                <m:m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𝑌</m:t>
                                        </m:r>
                                      </m:e>
                                      <m:sub>
                                        <m:r>
                                          <a:rPr lang="en-US" sz="1800" i="1">
                                            <a:solidFill>
                                              <a:srgbClr val="000000"/>
                                            </a:solidFill>
                                            <a:latin typeface="Cambria Math" panose="02040503050406030204" pitchFamily="18" charset="0"/>
                                          </a:rPr>
                                          <m:t>𝑐</m:t>
                                        </m:r>
                                      </m:sub>
                                    </m:sSub>
                                  </m:e>
                                </m:mr>
                                <m:m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𝑍</m:t>
                                        </m:r>
                                      </m:e>
                                      <m:sub>
                                        <m:r>
                                          <a:rPr lang="en-US" sz="1800" i="1">
                                            <a:solidFill>
                                              <a:srgbClr val="000000"/>
                                            </a:solidFill>
                                            <a:latin typeface="Cambria Math" panose="02040503050406030204" pitchFamily="18" charset="0"/>
                                          </a:rPr>
                                          <m:t>𝑐</m:t>
                                        </m:r>
                                      </m:sub>
                                    </m:sSub>
                                  </m:e>
                                </m:mr>
                              </m:m>
                            </m:e>
                          </m:d>
                        </m:e>
                        <m:sub>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3×1</m:t>
                              </m:r>
                            </m:e>
                          </m:d>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𝑅</m:t>
                              </m:r>
                            </m:e>
                            <m:sub>
                              <m:r>
                                <a:rPr lang="en-US" sz="1800" i="1">
                                  <a:solidFill>
                                    <a:srgbClr val="000000"/>
                                  </a:solidFill>
                                  <a:latin typeface="Cambria Math" panose="02040503050406030204" pitchFamily="18" charset="0"/>
                                </a:rPr>
                                <m:t>𝑐</m:t>
                              </m:r>
                            </m:sub>
                          </m:sSub>
                        </m:e>
                        <m:sub>
                          <m:r>
                            <a:rPr lang="en-US" sz="1800" i="1">
                              <a:solidFill>
                                <a:srgbClr val="000000"/>
                              </a:solidFill>
                              <a:latin typeface="Cambria Math" panose="02040503050406030204" pitchFamily="18" charset="0"/>
                            </a:rPr>
                            <m:t>(3×3)</m:t>
                          </m:r>
                        </m:sub>
                      </m:sSub>
                      <m:sSub>
                        <m:sSubPr>
                          <m:ctrlPr>
                            <a:rPr lang="en-US" sz="1800" i="1">
                              <a:solidFill>
                                <a:srgbClr val="000000"/>
                              </a:solidFill>
                              <a:latin typeface="Cambria Math" panose="02040503050406030204" pitchFamily="18" charset="0"/>
                            </a:rPr>
                          </m:ctrlPr>
                        </m:sSubPr>
                        <m:e>
                          <m:d>
                            <m:dPr>
                              <m:begChr m:val="["/>
                              <m:endChr m:val="]"/>
                              <m:ctrlPr>
                                <a:rPr lang="en-US" sz="1800" i="1">
                                  <a:solidFill>
                                    <a:srgbClr val="000000"/>
                                  </a:solidFill>
                                  <a:latin typeface="Cambria Math" panose="02040503050406030204" pitchFamily="18" charset="0"/>
                                </a:rPr>
                              </m:ctrlPr>
                            </m:d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𝐼</m:t>
                                  </m:r>
                                </m:e>
                                <m:sub>
                                  <m:r>
                                    <a:rPr lang="en-US" sz="1800" i="1">
                                      <a:solidFill>
                                        <a:srgbClr val="000000"/>
                                      </a:solidFill>
                                      <a:latin typeface="Cambria Math" panose="02040503050406030204" pitchFamily="18" charset="0"/>
                                    </a:rPr>
                                    <m:t>3</m:t>
                                  </m:r>
                                </m:sub>
                              </m:sSub>
                              <m:r>
                                <a:rPr lang="en-US" sz="1800" i="1">
                                  <a:solidFill>
                                    <a:srgbClr val="000000"/>
                                  </a:solidFill>
                                  <a:latin typeface="Cambria Math" panose="02040503050406030204" pitchFamily="18" charset="0"/>
                                </a:rPr>
                                <m:t>|</m:t>
                              </m:r>
                              <m:r>
                                <a:rPr lang="en-US" sz="1800" i="1" smtClean="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𝑇</m:t>
                                  </m:r>
                                </m:e>
                                <m:sub>
                                  <m:r>
                                    <a:rPr lang="en-US" sz="1800" i="1">
                                      <a:solidFill>
                                        <a:srgbClr val="000000"/>
                                      </a:solidFill>
                                      <a:latin typeface="Cambria Math" panose="02040503050406030204" pitchFamily="18" charset="0"/>
                                    </a:rPr>
                                    <m:t>𝑐</m:t>
                                  </m:r>
                                </m:sub>
                              </m:sSub>
                            </m:e>
                          </m:d>
                        </m:e>
                        <m:sub>
                          <m:r>
                            <a:rPr lang="en-US" sz="1800" i="1">
                              <a:solidFill>
                                <a:srgbClr val="000000"/>
                              </a:solidFill>
                              <a:latin typeface="Cambria Math" panose="02040503050406030204" pitchFamily="18" charset="0"/>
                            </a:rPr>
                            <m:t>(3×4)</m:t>
                          </m:r>
                        </m:sub>
                      </m:sSub>
                      <m:sSub>
                        <m:sSubPr>
                          <m:ctrlPr>
                            <a:rPr lang="en-US" sz="1800" i="1">
                              <a:solidFill>
                                <a:srgbClr val="000000"/>
                              </a:solidFill>
                              <a:latin typeface="Cambria Math" panose="02040503050406030204" pitchFamily="18" charset="0"/>
                            </a:rPr>
                          </m:ctrlPr>
                        </m:sSubPr>
                        <m:e>
                          <m:d>
                            <m:dPr>
                              <m:begChr m:val="["/>
                              <m:endChr m:val="]"/>
                              <m:ctrlPr>
                                <a:rPr lang="en-US" sz="1800" i="1">
                                  <a:solidFill>
                                    <a:srgbClr val="000000"/>
                                  </a:solidFill>
                                  <a:latin typeface="Cambria Math" panose="02040503050406030204" pitchFamily="18" charset="0"/>
                                </a:rPr>
                              </m:ctrlPr>
                            </m:dPr>
                            <m:e>
                              <m:m>
                                <m:mPr>
                                  <m:plcHide m:val="on"/>
                                  <m:mcs>
                                    <m:mc>
                                      <m:mcPr>
                                        <m:count m:val="1"/>
                                        <m:mcJc m:val="center"/>
                                      </m:mcPr>
                                    </m:mc>
                                  </m:mcs>
                                  <m:ctrlPr>
                                    <a:rPr lang="en-US" sz="1800" i="1">
                                      <a:solidFill>
                                        <a:srgbClr val="000000"/>
                                      </a:solidFill>
                                      <a:latin typeface="Cambria Math" panose="02040503050406030204" pitchFamily="18" charset="0"/>
                                    </a:rPr>
                                  </m:ctrlPr>
                                </m:mPr>
                                <m:m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𝑋</m:t>
                                        </m:r>
                                      </m:e>
                                      <m:sub>
                                        <m:r>
                                          <a:rPr lang="en-US" sz="1800" i="1">
                                            <a:solidFill>
                                              <a:srgbClr val="000000"/>
                                            </a:solidFill>
                                            <a:latin typeface="Cambria Math" panose="02040503050406030204" pitchFamily="18" charset="0"/>
                                          </a:rPr>
                                          <m:t>𝑤</m:t>
                                        </m:r>
                                      </m:sub>
                                    </m:sSub>
                                  </m:e>
                                </m:mr>
                                <m:m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𝑌</m:t>
                                        </m:r>
                                      </m:e>
                                      <m:sub>
                                        <m:r>
                                          <a:rPr lang="en-US" sz="1800" i="1">
                                            <a:solidFill>
                                              <a:srgbClr val="000000"/>
                                            </a:solidFill>
                                            <a:latin typeface="Cambria Math" panose="02040503050406030204" pitchFamily="18" charset="0"/>
                                          </a:rPr>
                                          <m:t>𝑤</m:t>
                                        </m:r>
                                      </m:sub>
                                    </m:sSub>
                                  </m:e>
                                </m:mr>
                                <m:m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𝑍</m:t>
                                        </m:r>
                                      </m:e>
                                      <m:sub>
                                        <m:r>
                                          <a:rPr lang="en-US" sz="1800" i="1">
                                            <a:solidFill>
                                              <a:srgbClr val="000000"/>
                                            </a:solidFill>
                                            <a:latin typeface="Cambria Math" panose="02040503050406030204" pitchFamily="18" charset="0"/>
                                          </a:rPr>
                                          <m:t>𝑤</m:t>
                                        </m:r>
                                      </m:sub>
                                    </m:sSub>
                                  </m:e>
                                </m:mr>
                                <m:mr>
                                  <m:e>
                                    <m:r>
                                      <a:rPr lang="en-US" sz="1800" i="1">
                                        <a:solidFill>
                                          <a:srgbClr val="000000"/>
                                        </a:solidFill>
                                        <a:latin typeface="Cambria Math" panose="02040503050406030204" pitchFamily="18" charset="0"/>
                                      </a:rPr>
                                      <m:t>1</m:t>
                                    </m:r>
                                  </m:e>
                                </m:mr>
                              </m:m>
                            </m:e>
                          </m:d>
                        </m:e>
                        <m:sub>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4×1</m:t>
                              </m:r>
                            </m:e>
                          </m:d>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𝑀</m:t>
                          </m:r>
                        </m:e>
                        <m:sub>
                          <m:r>
                            <a:rPr lang="en-US" sz="1800" i="1">
                              <a:solidFill>
                                <a:srgbClr val="000000"/>
                              </a:solidFill>
                              <a:latin typeface="Cambria Math" panose="02040503050406030204" pitchFamily="18" charset="0"/>
                            </a:rPr>
                            <m:t>𝑒𝑥</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𝑡</m:t>
                              </m:r>
                            </m:e>
                            <m:sub>
                              <m:r>
                                <a:rPr lang="en-US" sz="1800" i="1">
                                  <a:solidFill>
                                    <a:srgbClr val="000000"/>
                                  </a:solidFill>
                                  <a:latin typeface="Cambria Math" panose="02040503050406030204" pitchFamily="18" charset="0"/>
                                </a:rPr>
                                <m:t>(3×4)</m:t>
                              </m:r>
                            </m:sub>
                          </m:sSub>
                        </m:sub>
                      </m:sSub>
                      <m:sSub>
                        <m:sSubPr>
                          <m:ctrlPr>
                            <a:rPr lang="en-US" sz="1800" i="1">
                              <a:solidFill>
                                <a:srgbClr val="000000"/>
                              </a:solidFill>
                              <a:latin typeface="Cambria Math" panose="02040503050406030204" pitchFamily="18" charset="0"/>
                            </a:rPr>
                          </m:ctrlPr>
                        </m:sSubPr>
                        <m:e>
                          <m:d>
                            <m:dPr>
                              <m:begChr m:val="["/>
                              <m:endChr m:val="]"/>
                              <m:ctrlPr>
                                <a:rPr lang="en-US" sz="1800" i="1">
                                  <a:solidFill>
                                    <a:srgbClr val="000000"/>
                                  </a:solidFill>
                                  <a:latin typeface="Cambria Math" panose="02040503050406030204" pitchFamily="18" charset="0"/>
                                </a:rPr>
                              </m:ctrlPr>
                            </m:dPr>
                            <m:e>
                              <m:m>
                                <m:mPr>
                                  <m:plcHide m:val="on"/>
                                  <m:mcs>
                                    <m:mc>
                                      <m:mcPr>
                                        <m:count m:val="1"/>
                                        <m:mcJc m:val="center"/>
                                      </m:mcPr>
                                    </m:mc>
                                  </m:mcs>
                                  <m:ctrlPr>
                                    <a:rPr lang="en-US" sz="1800" i="1">
                                      <a:solidFill>
                                        <a:srgbClr val="000000"/>
                                      </a:solidFill>
                                      <a:latin typeface="Cambria Math" panose="02040503050406030204" pitchFamily="18" charset="0"/>
                                    </a:rPr>
                                  </m:ctrlPr>
                                </m:mPr>
                                <m:m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𝑋</m:t>
                                        </m:r>
                                      </m:e>
                                      <m:sub>
                                        <m:r>
                                          <a:rPr lang="en-US" sz="1800" i="1">
                                            <a:solidFill>
                                              <a:srgbClr val="000000"/>
                                            </a:solidFill>
                                            <a:latin typeface="Cambria Math" panose="02040503050406030204" pitchFamily="18" charset="0"/>
                                          </a:rPr>
                                          <m:t>𝑤</m:t>
                                        </m:r>
                                      </m:sub>
                                    </m:sSub>
                                  </m:e>
                                </m:mr>
                                <m:m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𝑌</m:t>
                                        </m:r>
                                      </m:e>
                                      <m:sub>
                                        <m:r>
                                          <a:rPr lang="en-US" sz="1800" i="1">
                                            <a:solidFill>
                                              <a:srgbClr val="000000"/>
                                            </a:solidFill>
                                            <a:latin typeface="Cambria Math" panose="02040503050406030204" pitchFamily="18" charset="0"/>
                                          </a:rPr>
                                          <m:t>𝑤</m:t>
                                        </m:r>
                                      </m:sub>
                                    </m:sSub>
                                  </m:e>
                                </m:mr>
                                <m:m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𝑍</m:t>
                                        </m:r>
                                      </m:e>
                                      <m:sub>
                                        <m:r>
                                          <a:rPr lang="en-US" sz="1800" i="1">
                                            <a:solidFill>
                                              <a:srgbClr val="000000"/>
                                            </a:solidFill>
                                            <a:latin typeface="Cambria Math" panose="02040503050406030204" pitchFamily="18" charset="0"/>
                                          </a:rPr>
                                          <m:t>𝑤</m:t>
                                        </m:r>
                                      </m:sub>
                                    </m:sSub>
                                  </m:e>
                                </m:mr>
                                <m:mr>
                                  <m:e>
                                    <m:r>
                                      <a:rPr lang="en-US" sz="1800" i="1">
                                        <a:solidFill>
                                          <a:srgbClr val="000000"/>
                                        </a:solidFill>
                                        <a:latin typeface="Cambria Math" panose="02040503050406030204" pitchFamily="18" charset="0"/>
                                      </a:rPr>
                                      <m:t>1</m:t>
                                    </m:r>
                                  </m:e>
                                </m:mr>
                              </m:m>
                            </m:e>
                          </m:d>
                        </m:e>
                        <m:sub>
                          <m:r>
                            <a:rPr lang="en-US" sz="1800" i="1">
                              <a:solidFill>
                                <a:srgbClr val="000000"/>
                              </a:solidFill>
                              <a:latin typeface="Cambria Math" panose="02040503050406030204" pitchFamily="18" charset="0"/>
                            </a:rPr>
                            <m:t>(4×1)</m:t>
                          </m:r>
                        </m:sub>
                      </m:sSub>
                    </m:oMath>
                  </m:oMathPara>
                </a14:m>
                <a:endParaRPr lang="en-US" sz="1800" dirty="0"/>
              </a:p>
            </p:txBody>
          </p:sp>
        </mc:Choice>
        <mc:Fallback xmlns="">
          <p:sp>
            <p:nvSpPr>
              <p:cNvPr id="47107" name="Object 9"/>
              <p:cNvSpPr txBox="1">
                <a:spLocks noGrp="1" noRot="1" noChangeAspect="1" noMove="1" noResize="1" noEditPoints="1" noAdjustHandles="1" noChangeArrowheads="1" noChangeShapeType="1" noTextEdit="1"/>
              </p:cNvSpPr>
              <p:nvPr>
                <p:ph sz="quarter" idx="2"/>
              </p:nvPr>
            </p:nvSpPr>
            <p:spPr bwMode="auto">
              <a:xfrm>
                <a:off x="154471" y="3724275"/>
                <a:ext cx="7154379" cy="2863309"/>
              </a:xfrm>
              <a:prstGeom prst="rect">
                <a:avLst/>
              </a:prstGeom>
              <a:blipFill>
                <a:blip r:embed="rId3"/>
                <a:stretch>
                  <a:fillRect/>
                </a:stretch>
              </a:blipFill>
              <a:ln>
                <a:noFill/>
              </a:ln>
            </p:spPr>
            <p:txBody>
              <a:bodyPr/>
              <a:lstStyle/>
              <a:p>
                <a:r>
                  <a:rPr lang="en-US">
                    <a:noFill/>
                  </a:rPr>
                  <a:t> </a:t>
                </a:r>
              </a:p>
            </p:txBody>
          </p:sp>
        </mc:Fallback>
      </mc:AlternateContent>
      <p:pic>
        <p:nvPicPr>
          <p:cNvPr id="47110" name="Picture 9" descr="MCj0431617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572259">
            <a:off x="3578225" y="2830513"/>
            <a:ext cx="10795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Line 4"/>
          <p:cNvSpPr>
            <a:spLocks noChangeShapeType="1"/>
          </p:cNvSpPr>
          <p:nvPr/>
        </p:nvSpPr>
        <p:spPr bwMode="auto">
          <a:xfrm flipV="1">
            <a:off x="4476750" y="2724150"/>
            <a:ext cx="66675"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2" name="Line 5"/>
          <p:cNvSpPr>
            <a:spLocks noChangeShapeType="1"/>
          </p:cNvSpPr>
          <p:nvPr/>
        </p:nvSpPr>
        <p:spPr bwMode="auto">
          <a:xfrm>
            <a:off x="3943350" y="2774950"/>
            <a:ext cx="533400" cy="3810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3" name="Line 6"/>
          <p:cNvSpPr>
            <a:spLocks noChangeShapeType="1"/>
          </p:cNvSpPr>
          <p:nvPr/>
        </p:nvSpPr>
        <p:spPr bwMode="auto">
          <a:xfrm flipV="1">
            <a:off x="4476750" y="2317750"/>
            <a:ext cx="13716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4" name="Line 7"/>
          <p:cNvSpPr>
            <a:spLocks noChangeShapeType="1"/>
          </p:cNvSpPr>
          <p:nvPr/>
        </p:nvSpPr>
        <p:spPr bwMode="auto">
          <a:xfrm flipV="1">
            <a:off x="8712200" y="2033588"/>
            <a:ext cx="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5" name="Line 8"/>
          <p:cNvSpPr>
            <a:spLocks noChangeShapeType="1"/>
          </p:cNvSpPr>
          <p:nvPr/>
        </p:nvSpPr>
        <p:spPr bwMode="auto">
          <a:xfrm flipH="1">
            <a:off x="6883400" y="3709988"/>
            <a:ext cx="1828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6" name="Line 9"/>
          <p:cNvSpPr>
            <a:spLocks noChangeShapeType="1"/>
          </p:cNvSpPr>
          <p:nvPr/>
        </p:nvSpPr>
        <p:spPr bwMode="auto">
          <a:xfrm flipH="1" flipV="1">
            <a:off x="7621588" y="3155950"/>
            <a:ext cx="1090612" cy="5540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7" name="Text Box 10"/>
          <p:cNvSpPr txBox="1">
            <a:spLocks noChangeArrowheads="1"/>
          </p:cNvSpPr>
          <p:nvPr/>
        </p:nvSpPr>
        <p:spPr bwMode="auto">
          <a:xfrm>
            <a:off x="8488363" y="1720850"/>
            <a:ext cx="4460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Y</a:t>
            </a:r>
            <a:r>
              <a:rPr kumimoji="1" lang="en-US" altLang="en-US" sz="1800" baseline="-25000">
                <a:latin typeface="Arial" charset="0"/>
              </a:rPr>
              <a:t>w</a:t>
            </a:r>
          </a:p>
        </p:txBody>
      </p:sp>
      <p:sp>
        <p:nvSpPr>
          <p:cNvPr id="47118" name="Text Box 11"/>
          <p:cNvSpPr txBox="1">
            <a:spLocks noChangeArrowheads="1"/>
          </p:cNvSpPr>
          <p:nvPr/>
        </p:nvSpPr>
        <p:spPr bwMode="auto">
          <a:xfrm>
            <a:off x="6943725" y="3746500"/>
            <a:ext cx="446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X</a:t>
            </a:r>
            <a:r>
              <a:rPr kumimoji="1" lang="en-US" altLang="en-US" sz="1800" baseline="-25000">
                <a:latin typeface="Arial" charset="0"/>
              </a:rPr>
              <a:t>w</a:t>
            </a:r>
          </a:p>
        </p:txBody>
      </p:sp>
      <p:sp>
        <p:nvSpPr>
          <p:cNvPr id="47119" name="Text Box 12"/>
          <p:cNvSpPr txBox="1">
            <a:spLocks noChangeArrowheads="1"/>
          </p:cNvSpPr>
          <p:nvPr/>
        </p:nvSpPr>
        <p:spPr bwMode="auto">
          <a:xfrm>
            <a:off x="7364413" y="2801938"/>
            <a:ext cx="4333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Z</a:t>
            </a:r>
            <a:r>
              <a:rPr kumimoji="1" lang="en-US" altLang="en-US" sz="1800" baseline="-25000">
                <a:latin typeface="Arial" charset="0"/>
              </a:rPr>
              <a:t>w</a:t>
            </a:r>
          </a:p>
        </p:txBody>
      </p:sp>
      <p:sp>
        <p:nvSpPr>
          <p:cNvPr id="47120" name="Line 13"/>
          <p:cNvSpPr>
            <a:spLocks noChangeShapeType="1"/>
          </p:cNvSpPr>
          <p:nvPr/>
        </p:nvSpPr>
        <p:spPr bwMode="auto">
          <a:xfrm flipH="1" flipV="1">
            <a:off x="4476750" y="3155950"/>
            <a:ext cx="4235450" cy="554038"/>
          </a:xfrm>
          <a:prstGeom prst="line">
            <a:avLst/>
          </a:prstGeom>
          <a:noFill/>
          <a:ln w="9525">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1" name="Text Box 18"/>
          <p:cNvSpPr txBox="1">
            <a:spLocks noChangeArrowheads="1"/>
          </p:cNvSpPr>
          <p:nvPr/>
        </p:nvSpPr>
        <p:spPr bwMode="auto">
          <a:xfrm>
            <a:off x="5162550" y="2189163"/>
            <a:ext cx="400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Z</a:t>
            </a:r>
            <a:r>
              <a:rPr kumimoji="1" lang="en-US" altLang="en-US" sz="1800" baseline="-25000">
                <a:latin typeface="Arial" charset="0"/>
              </a:rPr>
              <a:t>c</a:t>
            </a:r>
          </a:p>
        </p:txBody>
      </p:sp>
      <p:sp>
        <p:nvSpPr>
          <p:cNvPr id="47122" name="Text Box 19"/>
          <p:cNvSpPr txBox="1">
            <a:spLocks noChangeArrowheads="1"/>
          </p:cNvSpPr>
          <p:nvPr/>
        </p:nvSpPr>
        <p:spPr bwMode="auto">
          <a:xfrm>
            <a:off x="3530600" y="262255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X</a:t>
            </a:r>
            <a:r>
              <a:rPr kumimoji="1" lang="en-US" altLang="en-US" sz="1800" baseline="-25000">
                <a:latin typeface="Arial" charset="0"/>
              </a:rPr>
              <a:t>c</a:t>
            </a:r>
          </a:p>
        </p:txBody>
      </p:sp>
      <p:sp>
        <p:nvSpPr>
          <p:cNvPr id="47123" name="Text Box 22"/>
          <p:cNvSpPr txBox="1">
            <a:spLocks noChangeArrowheads="1"/>
          </p:cNvSpPr>
          <p:nvPr/>
        </p:nvSpPr>
        <p:spPr bwMode="auto">
          <a:xfrm>
            <a:off x="7308850" y="4189413"/>
            <a:ext cx="1716088"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World coordinates</a:t>
            </a:r>
          </a:p>
          <a:p>
            <a:pPr eaLnBrk="1" hangingPunct="1">
              <a:spcBef>
                <a:spcPct val="0"/>
              </a:spcBef>
              <a:buFontTx/>
              <a:buNone/>
            </a:pPr>
            <a:r>
              <a:rPr kumimoji="1" lang="en-US" altLang="en-US" sz="1800">
                <a:latin typeface="Arial" charset="0"/>
              </a:rPr>
              <a:t>(reference)</a:t>
            </a:r>
          </a:p>
        </p:txBody>
      </p:sp>
      <p:sp>
        <p:nvSpPr>
          <p:cNvPr id="47124" name="Text Box 23"/>
          <p:cNvSpPr txBox="1">
            <a:spLocks noChangeArrowheads="1"/>
          </p:cNvSpPr>
          <p:nvPr/>
        </p:nvSpPr>
        <p:spPr bwMode="auto">
          <a:xfrm>
            <a:off x="3732213" y="1924050"/>
            <a:ext cx="1365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Camera</a:t>
            </a:r>
          </a:p>
          <a:p>
            <a:pPr eaLnBrk="1" hangingPunct="1">
              <a:spcBef>
                <a:spcPct val="0"/>
              </a:spcBef>
              <a:buFontTx/>
              <a:buNone/>
            </a:pPr>
            <a:r>
              <a:rPr kumimoji="1" lang="en-US" altLang="en-US" sz="1800">
                <a:latin typeface="Arial" charset="0"/>
              </a:rPr>
              <a:t>coordinates</a:t>
            </a:r>
          </a:p>
        </p:txBody>
      </p:sp>
      <p:sp>
        <p:nvSpPr>
          <p:cNvPr id="47125" name="Text Box 24"/>
          <p:cNvSpPr txBox="1">
            <a:spLocks noChangeArrowheads="1"/>
          </p:cNvSpPr>
          <p:nvPr/>
        </p:nvSpPr>
        <p:spPr bwMode="auto">
          <a:xfrm>
            <a:off x="4337050" y="2354263"/>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Y</a:t>
            </a:r>
            <a:r>
              <a:rPr kumimoji="1" lang="en-US" altLang="en-US" sz="1800" baseline="-25000">
                <a:latin typeface="Arial" charset="0"/>
              </a:rPr>
              <a:t>c</a:t>
            </a:r>
          </a:p>
        </p:txBody>
      </p:sp>
      <p:sp>
        <p:nvSpPr>
          <p:cNvPr id="47126" name="Tree"/>
          <p:cNvSpPr>
            <a:spLocks noEditPoints="1" noChangeArrowheads="1"/>
          </p:cNvSpPr>
          <p:nvPr/>
        </p:nvSpPr>
        <p:spPr bwMode="auto">
          <a:xfrm>
            <a:off x="5675313" y="1311275"/>
            <a:ext cx="952500" cy="81915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47127" name="Text Box 28"/>
          <p:cNvSpPr txBox="1">
            <a:spLocks noChangeArrowheads="1"/>
          </p:cNvSpPr>
          <p:nvPr/>
        </p:nvSpPr>
        <p:spPr bwMode="auto">
          <a:xfrm>
            <a:off x="7300913" y="3781425"/>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World center</a:t>
            </a:r>
          </a:p>
        </p:txBody>
      </p:sp>
      <p:sp>
        <p:nvSpPr>
          <p:cNvPr id="47128" name="Freeform 35"/>
          <p:cNvSpPr>
            <a:spLocks/>
          </p:cNvSpPr>
          <p:nvPr/>
        </p:nvSpPr>
        <p:spPr bwMode="auto">
          <a:xfrm flipV="1">
            <a:off x="4718050" y="3141663"/>
            <a:ext cx="349250" cy="428625"/>
          </a:xfrm>
          <a:custGeom>
            <a:avLst/>
            <a:gdLst>
              <a:gd name="T0" fmla="*/ 2147483647 w 208"/>
              <a:gd name="T1" fmla="*/ 2147483647 h 264"/>
              <a:gd name="T2" fmla="*/ 2147483647 w 208"/>
              <a:gd name="T3" fmla="*/ 2147483647 h 264"/>
              <a:gd name="T4" fmla="*/ 2147483647 w 208"/>
              <a:gd name="T5" fmla="*/ 2147483647 h 264"/>
              <a:gd name="T6" fmla="*/ 0 w 208"/>
              <a:gd name="T7" fmla="*/ 2147483647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 h="264">
                <a:moveTo>
                  <a:pt x="48" y="264"/>
                </a:moveTo>
                <a:cubicBezTo>
                  <a:pt x="112" y="236"/>
                  <a:pt x="176" y="208"/>
                  <a:pt x="192" y="168"/>
                </a:cubicBezTo>
                <a:cubicBezTo>
                  <a:pt x="208" y="128"/>
                  <a:pt x="176" y="48"/>
                  <a:pt x="144" y="24"/>
                </a:cubicBezTo>
                <a:cubicBezTo>
                  <a:pt x="112" y="0"/>
                  <a:pt x="24" y="24"/>
                  <a:pt x="0" y="24"/>
                </a:cubicBezTo>
              </a:path>
            </a:pathLst>
          </a:custGeom>
          <a:noFill/>
          <a:ln w="38100" cmpd="sng">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9" name="Text Box 36"/>
          <p:cNvSpPr txBox="1">
            <a:spLocks noChangeArrowheads="1"/>
          </p:cNvSpPr>
          <p:nvPr/>
        </p:nvSpPr>
        <p:spPr bwMode="auto">
          <a:xfrm>
            <a:off x="6151563" y="1028700"/>
            <a:ext cx="473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i="1">
                <a:latin typeface="Arial" charset="0"/>
              </a:rPr>
              <a:t>P</a:t>
            </a:r>
            <a:r>
              <a:rPr kumimoji="1" lang="en-US" altLang="en-US" sz="1800" i="1" baseline="-25000">
                <a:latin typeface="Arial" charset="0"/>
              </a:rPr>
              <a:t>w</a:t>
            </a:r>
          </a:p>
        </p:txBody>
      </p:sp>
      <p:sp>
        <p:nvSpPr>
          <p:cNvPr id="47130" name="Text Box 28"/>
          <p:cNvSpPr txBox="1">
            <a:spLocks noChangeArrowheads="1"/>
          </p:cNvSpPr>
          <p:nvPr/>
        </p:nvSpPr>
        <p:spPr bwMode="auto">
          <a:xfrm>
            <a:off x="3527425" y="3709988"/>
            <a:ext cx="17113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a:latin typeface="Arial" charset="0"/>
              </a:rPr>
              <a:t>Camera center</a:t>
            </a:r>
          </a:p>
        </p:txBody>
      </p:sp>
      <p:sp>
        <p:nvSpPr>
          <p:cNvPr id="47131" name="Rectangle 30"/>
          <p:cNvSpPr>
            <a:spLocks noChangeArrowheads="1"/>
          </p:cNvSpPr>
          <p:nvPr/>
        </p:nvSpPr>
        <p:spPr bwMode="auto">
          <a:xfrm>
            <a:off x="5024438" y="3025775"/>
            <a:ext cx="2597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dirty="0">
                <a:latin typeface="Arial" charset="0"/>
              </a:rPr>
              <a:t>T</a:t>
            </a:r>
            <a:r>
              <a:rPr kumimoji="1" lang="en-US" altLang="en-US" sz="1800" baseline="-25000" dirty="0">
                <a:latin typeface="Arial" charset="0"/>
              </a:rPr>
              <a:t>C</a:t>
            </a:r>
            <a:r>
              <a:rPr kumimoji="1" lang="en-US" altLang="en-US" sz="1800" dirty="0">
                <a:latin typeface="Arial" charset="0"/>
              </a:rPr>
              <a:t>= camera translation </a:t>
            </a:r>
          </a:p>
        </p:txBody>
      </p:sp>
      <p:cxnSp>
        <p:nvCxnSpPr>
          <p:cNvPr id="3" name="Straight Arrow Connector 2"/>
          <p:cNvCxnSpPr>
            <a:stCxn id="47114" idx="0"/>
            <a:endCxn id="47129" idx="1"/>
          </p:cNvCxnSpPr>
          <p:nvPr/>
        </p:nvCxnSpPr>
        <p:spPr>
          <a:xfrm flipH="1" flipV="1">
            <a:off x="6151563" y="1212850"/>
            <a:ext cx="2560637" cy="249713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47120" idx="1"/>
            <a:endCxn id="47129" idx="1"/>
          </p:cNvCxnSpPr>
          <p:nvPr/>
        </p:nvCxnSpPr>
        <p:spPr>
          <a:xfrm flipV="1">
            <a:off x="4476750" y="1212850"/>
            <a:ext cx="1674813" cy="194310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47134" name="Text Box 27"/>
          <p:cNvSpPr txBox="1">
            <a:spLocks noChangeArrowheads="1"/>
          </p:cNvSpPr>
          <p:nvPr/>
        </p:nvSpPr>
        <p:spPr bwMode="auto">
          <a:xfrm>
            <a:off x="5008563" y="3433763"/>
            <a:ext cx="13335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1" lang="en-US" altLang="en-US" sz="1800" b="1">
                <a:latin typeface="Arial" charset="0"/>
              </a:rPr>
              <a:t>R</a:t>
            </a:r>
            <a:r>
              <a:rPr kumimoji="1" lang="en-US" altLang="en-US" sz="1800" b="1" baseline="-25000">
                <a:latin typeface="Arial" charset="0"/>
              </a:rPr>
              <a:t>cam</a:t>
            </a:r>
            <a:r>
              <a:rPr kumimoji="1" lang="en-US" altLang="en-US" sz="1800" b="1">
                <a:latin typeface="Arial" charset="0"/>
              </a:rPr>
              <a:t>=(R</a:t>
            </a:r>
            <a:r>
              <a:rPr kumimoji="1" lang="en-US" altLang="en-US" sz="1800" b="1" baseline="-25000">
                <a:latin typeface="Arial" charset="0"/>
              </a:rPr>
              <a:t>c</a:t>
            </a:r>
            <a:r>
              <a:rPr kumimoji="1" lang="en-US" altLang="en-US" sz="1800" b="1">
                <a:latin typeface="Arial" charset="0"/>
              </a:rPr>
              <a:t>)</a:t>
            </a:r>
            <a:r>
              <a:rPr kumimoji="1" lang="en-US" altLang="en-US" sz="1800" b="1" baseline="30000">
                <a:latin typeface="Arial" charset="0"/>
              </a:rPr>
              <a:t>-1</a:t>
            </a:r>
          </a:p>
        </p:txBody>
      </p:sp>
      <p:sp>
        <p:nvSpPr>
          <p:cNvPr id="47136" name="Text Placeholder 5"/>
          <p:cNvSpPr>
            <a:spLocks noGrp="1"/>
          </p:cNvSpPr>
          <p:nvPr>
            <p:ph type="body" sz="half" idx="1"/>
          </p:nvPr>
        </p:nvSpPr>
        <p:spPr>
          <a:xfrm>
            <a:off x="7454900" y="6019800"/>
            <a:ext cx="457200" cy="493713"/>
          </a:xfrm>
        </p:spPr>
        <p:txBody>
          <a:bodyPr>
            <a:normAutofit fontScale="92500" lnSpcReduction="20000"/>
          </a:bodyPr>
          <a:lstStyle/>
          <a:p>
            <a:r>
              <a:rPr lang="en-US" altLang="en-US">
                <a:ea typeface="新細明體" pitchFamily="18" charset="-120"/>
              </a:rPr>
              <a:t> </a:t>
            </a:r>
          </a:p>
        </p:txBody>
      </p:sp>
      <p:sp>
        <p:nvSpPr>
          <p:cNvPr id="2" name="Footer Placeholder 1"/>
          <p:cNvSpPr>
            <a:spLocks noGrp="1"/>
          </p:cNvSpPr>
          <p:nvPr>
            <p:ph type="ftr" sz="quarter" idx="11"/>
          </p:nvPr>
        </p:nvSpPr>
        <p:spPr>
          <a:xfrm>
            <a:off x="3255963" y="6440218"/>
            <a:ext cx="2895600" cy="365125"/>
          </a:xfrm>
        </p:spPr>
        <p:txBody>
          <a:bodyPr/>
          <a:lstStyle/>
          <a:p>
            <a:pPr>
              <a:defRPr/>
            </a:pPr>
            <a:r>
              <a:rPr lang="it-IT"/>
              <a:t>Img. Pro. &amp; Comp. Vis. v250127c</a:t>
            </a:r>
            <a:endParaRPr lang="en-US" dirty="0"/>
          </a:p>
        </p:txBody>
      </p:sp>
      <p:sp>
        <p:nvSpPr>
          <p:cNvPr id="4" name="Slide Number Placeholder 3"/>
          <p:cNvSpPr>
            <a:spLocks noGrp="1"/>
          </p:cNvSpPr>
          <p:nvPr>
            <p:ph type="sldNum" sz="quarter" idx="12"/>
          </p:nvPr>
        </p:nvSpPr>
        <p:spPr/>
        <p:txBody>
          <a:bodyPr/>
          <a:lstStyle/>
          <a:p>
            <a:pPr>
              <a:defRPr/>
            </a:pPr>
            <a:fld id="{2C7BCE42-29F6-48AE-BD38-FE5F02E0B777}" type="slidenum">
              <a:rPr lang="en-US" altLang="en-US" smtClean="0"/>
              <a:pPr>
                <a:defRPr/>
              </a:pPr>
              <a:t>135</a:t>
            </a:fld>
            <a:endParaRPr lang="en-US" altLang="en-US"/>
          </a:p>
        </p:txBody>
      </p:sp>
    </p:spTree>
    <p:extLst>
      <p:ext uri="{BB962C8B-B14F-4D97-AF65-F5344CB8AC3E}">
        <p14:creationId xmlns:p14="http://schemas.microsoft.com/office/powerpoint/2010/main" val="301962801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711E0-4504-116F-834A-B307306D164F}"/>
              </a:ext>
            </a:extLst>
          </p:cNvPr>
          <p:cNvSpPr>
            <a:spLocks noGrp="1"/>
          </p:cNvSpPr>
          <p:nvPr>
            <p:ph type="ctrTitle"/>
          </p:nvPr>
        </p:nvSpPr>
        <p:spPr/>
        <p:txBody>
          <a:bodyPr>
            <a:normAutofit/>
          </a:bodyPr>
          <a:lstStyle/>
          <a:p>
            <a:r>
              <a:rPr lang="en-US" dirty="0">
                <a:solidFill>
                  <a:srgbClr val="1F1F1F"/>
                </a:solidFill>
                <a:latin typeface="Google Sans"/>
              </a:rPr>
              <a:t>Appendix3</a:t>
            </a:r>
            <a:br>
              <a:rPr lang="en-US" dirty="0">
                <a:solidFill>
                  <a:srgbClr val="1F1F1F"/>
                </a:solidFill>
                <a:latin typeface="Google Sans"/>
              </a:rPr>
            </a:br>
            <a:r>
              <a:rPr lang="en-US" dirty="0"/>
              <a:t>Color space : CIE1931 standard</a:t>
            </a:r>
            <a:endParaRPr lang="en-HK" dirty="0"/>
          </a:p>
        </p:txBody>
      </p:sp>
      <p:sp>
        <p:nvSpPr>
          <p:cNvPr id="3" name="Subtitle 2">
            <a:extLst>
              <a:ext uri="{FF2B5EF4-FFF2-40B4-BE49-F238E27FC236}">
                <a16:creationId xmlns:a16="http://schemas.microsoft.com/office/drawing/2014/main" id="{003AB444-BFA4-B9C7-E6B9-A13CB14DF72E}"/>
              </a:ext>
            </a:extLst>
          </p:cNvPr>
          <p:cNvSpPr>
            <a:spLocks noGrp="1"/>
          </p:cNvSpPr>
          <p:nvPr>
            <p:ph type="subTitle" idx="1"/>
          </p:nvPr>
        </p:nvSpPr>
        <p:spPr/>
        <p:txBody>
          <a:bodyPr>
            <a:normAutofit/>
          </a:bodyPr>
          <a:lstStyle/>
          <a:p>
            <a:r>
              <a:rPr lang="fr-FR" dirty="0" err="1"/>
              <a:t>Created</a:t>
            </a:r>
            <a:r>
              <a:rPr lang="fr-FR" dirty="0"/>
              <a:t> by </a:t>
            </a:r>
            <a:r>
              <a:rPr lang="fr-FR" b="0" i="0" dirty="0">
                <a:solidFill>
                  <a:srgbClr val="1E1E1E"/>
                </a:solidFill>
                <a:effectLst/>
                <a:latin typeface="Lato" panose="020F0502020204030203" pitchFamily="34" charset="0"/>
              </a:rPr>
              <a:t>the Commission Internationale de l´Eclairage </a:t>
            </a:r>
            <a:endParaRPr lang="en-US" dirty="0"/>
          </a:p>
          <a:p>
            <a:r>
              <a:rPr lang="fr-FR" dirty="0"/>
              <a:t>(CIE) in 1931.</a:t>
            </a:r>
          </a:p>
          <a:p>
            <a:endParaRPr lang="en-HK" dirty="0"/>
          </a:p>
        </p:txBody>
      </p:sp>
      <p:sp>
        <p:nvSpPr>
          <p:cNvPr id="4" name="Footer Placeholder 3">
            <a:extLst>
              <a:ext uri="{FF2B5EF4-FFF2-40B4-BE49-F238E27FC236}">
                <a16:creationId xmlns:a16="http://schemas.microsoft.com/office/drawing/2014/main" id="{776021CE-AB80-85BD-7B37-CB7CB1F2AF2D}"/>
              </a:ext>
            </a:extLst>
          </p:cNvPr>
          <p:cNvSpPr>
            <a:spLocks noGrp="1"/>
          </p:cNvSpPr>
          <p:nvPr>
            <p:ph type="ftr" sz="quarter" idx="11"/>
          </p:nvPr>
        </p:nvSpPr>
        <p:spPr/>
        <p:txBody>
          <a:bodyPr/>
          <a:lstStyle/>
          <a:p>
            <a:r>
              <a:rPr lang="it-IT"/>
              <a:t>Img. Pro. &amp; Comp. Vis. v250127c</a:t>
            </a:r>
            <a:endParaRPr lang="en-HK"/>
          </a:p>
        </p:txBody>
      </p:sp>
      <p:sp>
        <p:nvSpPr>
          <p:cNvPr id="5" name="Slide Number Placeholder 4">
            <a:extLst>
              <a:ext uri="{FF2B5EF4-FFF2-40B4-BE49-F238E27FC236}">
                <a16:creationId xmlns:a16="http://schemas.microsoft.com/office/drawing/2014/main" id="{FF4DE497-1164-70B8-7CF1-85A9AFBF845C}"/>
              </a:ext>
            </a:extLst>
          </p:cNvPr>
          <p:cNvSpPr>
            <a:spLocks noGrp="1"/>
          </p:cNvSpPr>
          <p:nvPr>
            <p:ph type="sldNum" sz="quarter" idx="12"/>
          </p:nvPr>
        </p:nvSpPr>
        <p:spPr/>
        <p:txBody>
          <a:bodyPr/>
          <a:lstStyle/>
          <a:p>
            <a:fld id="{A1FA41FF-BBCA-4C8E-83C0-DB912CB2A0BB}" type="slidenum">
              <a:rPr lang="en-HK" smtClean="0"/>
              <a:t>136</a:t>
            </a:fld>
            <a:endParaRPr lang="en-HK"/>
          </a:p>
        </p:txBody>
      </p:sp>
    </p:spTree>
    <p:extLst>
      <p:ext uri="{BB962C8B-B14F-4D97-AF65-F5344CB8AC3E}">
        <p14:creationId xmlns:p14="http://schemas.microsoft.com/office/powerpoint/2010/main" val="323138697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0C71C-13C4-6D55-BB20-8296B61499F7}"/>
              </a:ext>
            </a:extLst>
          </p:cNvPr>
          <p:cNvSpPr>
            <a:spLocks noGrp="1"/>
          </p:cNvSpPr>
          <p:nvPr>
            <p:ph type="title"/>
          </p:nvPr>
        </p:nvSpPr>
        <p:spPr/>
        <p:txBody>
          <a:bodyPr/>
          <a:lstStyle/>
          <a:p>
            <a:r>
              <a:rPr lang="en-US" dirty="0"/>
              <a:t>Overview of Color space</a:t>
            </a:r>
            <a:endParaRPr lang="en-HK" dirty="0"/>
          </a:p>
        </p:txBody>
      </p:sp>
      <p:sp>
        <p:nvSpPr>
          <p:cNvPr id="3" name="Content Placeholder 2">
            <a:extLst>
              <a:ext uri="{FF2B5EF4-FFF2-40B4-BE49-F238E27FC236}">
                <a16:creationId xmlns:a16="http://schemas.microsoft.com/office/drawing/2014/main" id="{0B7278DD-429F-8AAF-A00F-AF15B8633785}"/>
              </a:ext>
            </a:extLst>
          </p:cNvPr>
          <p:cNvSpPr>
            <a:spLocks noGrp="1"/>
          </p:cNvSpPr>
          <p:nvPr>
            <p:ph idx="1"/>
          </p:nvPr>
        </p:nvSpPr>
        <p:spPr/>
        <p:txBody>
          <a:bodyPr/>
          <a:lstStyle/>
          <a:p>
            <a:r>
              <a:rPr lang="en-US" dirty="0"/>
              <a:t>Introduction</a:t>
            </a:r>
          </a:p>
          <a:p>
            <a:r>
              <a:rPr lang="en-US" dirty="0"/>
              <a:t>What is color space?</a:t>
            </a:r>
          </a:p>
          <a:p>
            <a:r>
              <a:rPr lang="en-US" dirty="0"/>
              <a:t>Application of color space</a:t>
            </a:r>
          </a:p>
          <a:p>
            <a:r>
              <a:rPr lang="en-US" dirty="0"/>
              <a:t>Reference:</a:t>
            </a:r>
          </a:p>
          <a:p>
            <a:r>
              <a:rPr lang="en-HK" sz="1400" dirty="0">
                <a:hlinkClick r:id="rId2"/>
              </a:rPr>
              <a:t>https://en.wikipedia.org/wiki/CIE_1931_color_space</a:t>
            </a:r>
            <a:r>
              <a:rPr lang="en-HK" sz="1400" dirty="0"/>
              <a:t> </a:t>
            </a:r>
            <a:endParaRPr lang="en-US" sz="1400" dirty="0"/>
          </a:p>
          <a:p>
            <a:r>
              <a:rPr lang="en-US" sz="1400" dirty="0">
                <a:hlinkClick r:id="rId3"/>
              </a:rPr>
              <a:t>https://medium.com/hipster-color-science/a-beginners-guide-to-colorimetry-401f1830b65a</a:t>
            </a:r>
            <a:endParaRPr lang="en-US" sz="1400" dirty="0"/>
          </a:p>
          <a:p>
            <a:r>
              <a:rPr lang="en-US" sz="1400" dirty="0">
                <a:hlinkClick r:id="rId4"/>
              </a:rPr>
              <a:t>https://graphics.stanford.edu/courses/cs148-10-summer/docs/2010--kerr--cie_xyz.pdf</a:t>
            </a:r>
            <a:r>
              <a:rPr lang="en-US" sz="1400" dirty="0"/>
              <a:t>    </a:t>
            </a:r>
          </a:p>
          <a:p>
            <a:r>
              <a:rPr lang="en-US" sz="1400" dirty="0">
                <a:hlinkClick r:id="rId3"/>
              </a:rPr>
              <a:t>https://medium.com/hipster-color-science/a-beginners-guide-to-colorimetry-401f1830b65a</a:t>
            </a:r>
            <a:r>
              <a:rPr lang="en-US" sz="1400" dirty="0"/>
              <a:t> </a:t>
            </a:r>
          </a:p>
          <a:p>
            <a:endParaRPr lang="en-US" dirty="0"/>
          </a:p>
          <a:p>
            <a:endParaRPr lang="en-HK" dirty="0"/>
          </a:p>
        </p:txBody>
      </p:sp>
      <p:sp>
        <p:nvSpPr>
          <p:cNvPr id="4" name="Footer Placeholder 3">
            <a:extLst>
              <a:ext uri="{FF2B5EF4-FFF2-40B4-BE49-F238E27FC236}">
                <a16:creationId xmlns:a16="http://schemas.microsoft.com/office/drawing/2014/main" id="{EFBC7DC2-85FA-33CC-6DBE-736A8868D0DE}"/>
              </a:ext>
            </a:extLst>
          </p:cNvPr>
          <p:cNvSpPr>
            <a:spLocks noGrp="1"/>
          </p:cNvSpPr>
          <p:nvPr>
            <p:ph type="ftr" sz="quarter" idx="11"/>
          </p:nvPr>
        </p:nvSpPr>
        <p:spPr/>
        <p:txBody>
          <a:bodyPr/>
          <a:lstStyle/>
          <a:p>
            <a:r>
              <a:rPr lang="it-IT"/>
              <a:t>Img. Pro. &amp; Comp. Vis. v250127c</a:t>
            </a:r>
            <a:endParaRPr lang="en-HK" dirty="0"/>
          </a:p>
        </p:txBody>
      </p:sp>
      <p:sp>
        <p:nvSpPr>
          <p:cNvPr id="5" name="Slide Number Placeholder 4">
            <a:extLst>
              <a:ext uri="{FF2B5EF4-FFF2-40B4-BE49-F238E27FC236}">
                <a16:creationId xmlns:a16="http://schemas.microsoft.com/office/drawing/2014/main" id="{50B252A3-195B-5B0A-EB7F-EC4A81C5DF65}"/>
              </a:ext>
            </a:extLst>
          </p:cNvPr>
          <p:cNvSpPr>
            <a:spLocks noGrp="1"/>
          </p:cNvSpPr>
          <p:nvPr>
            <p:ph type="sldNum" sz="quarter" idx="12"/>
          </p:nvPr>
        </p:nvSpPr>
        <p:spPr/>
        <p:txBody>
          <a:bodyPr/>
          <a:lstStyle/>
          <a:p>
            <a:fld id="{A1FA41FF-BBCA-4C8E-83C0-DB912CB2A0BB}" type="slidenum">
              <a:rPr lang="en-HK" smtClean="0"/>
              <a:t>137</a:t>
            </a:fld>
            <a:endParaRPr lang="en-HK"/>
          </a:p>
        </p:txBody>
      </p:sp>
      <p:pic>
        <p:nvPicPr>
          <p:cNvPr id="1026" name="Picture 2">
            <a:extLst>
              <a:ext uri="{FF2B5EF4-FFF2-40B4-BE49-F238E27FC236}">
                <a16:creationId xmlns:a16="http://schemas.microsoft.com/office/drawing/2014/main" id="{064C8832-5F84-467B-D29F-5B816D6252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990600"/>
            <a:ext cx="3095625" cy="328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55365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1031">
            <a:extLst>
              <a:ext uri="{FF2B5EF4-FFF2-40B4-BE49-F238E27FC236}">
                <a16:creationId xmlns:a16="http://schemas.microsoft.com/office/drawing/2014/main" id="{C5ABCABA-0F88-9C1B-0A33-43B9E69C8A5F}"/>
              </a:ext>
            </a:extLst>
          </p:cNvPr>
          <p:cNvPicPr>
            <a:picLocks noChangeAspect="1"/>
          </p:cNvPicPr>
          <p:nvPr/>
        </p:nvPicPr>
        <p:blipFill>
          <a:blip r:embed="rId2"/>
          <a:stretch>
            <a:fillRect/>
          </a:stretch>
        </p:blipFill>
        <p:spPr>
          <a:xfrm>
            <a:off x="1677920" y="4372126"/>
            <a:ext cx="2764308" cy="1579604"/>
          </a:xfrm>
          <a:prstGeom prst="rect">
            <a:avLst/>
          </a:prstGeom>
        </p:spPr>
      </p:pic>
      <p:sp>
        <p:nvSpPr>
          <p:cNvPr id="2" name="Title 1">
            <a:extLst>
              <a:ext uri="{FF2B5EF4-FFF2-40B4-BE49-F238E27FC236}">
                <a16:creationId xmlns:a16="http://schemas.microsoft.com/office/drawing/2014/main" id="{53F6D375-37A1-E502-97D1-0A41A35E2A29}"/>
              </a:ext>
            </a:extLst>
          </p:cNvPr>
          <p:cNvSpPr>
            <a:spLocks noGrp="1"/>
          </p:cNvSpPr>
          <p:nvPr>
            <p:ph type="title"/>
          </p:nvPr>
        </p:nvSpPr>
        <p:spPr/>
        <p:txBody>
          <a:bodyPr>
            <a:normAutofit/>
          </a:bodyPr>
          <a:lstStyle/>
          <a:p>
            <a:pPr algn="l"/>
            <a:r>
              <a:rPr lang="en-US" sz="3600" dirty="0"/>
              <a:t>Light and perception</a:t>
            </a:r>
            <a:endParaRPr lang="en-HK" sz="3600" dirty="0"/>
          </a:p>
        </p:txBody>
      </p:sp>
      <p:sp>
        <p:nvSpPr>
          <p:cNvPr id="3" name="Content Placeholder 2">
            <a:extLst>
              <a:ext uri="{FF2B5EF4-FFF2-40B4-BE49-F238E27FC236}">
                <a16:creationId xmlns:a16="http://schemas.microsoft.com/office/drawing/2014/main" id="{15F09258-EEA4-6D29-6010-8CC5ADD4E5B6}"/>
              </a:ext>
            </a:extLst>
          </p:cNvPr>
          <p:cNvSpPr>
            <a:spLocks noGrp="1"/>
          </p:cNvSpPr>
          <p:nvPr>
            <p:ph idx="1"/>
          </p:nvPr>
        </p:nvSpPr>
        <p:spPr>
          <a:xfrm>
            <a:off x="571613" y="1670102"/>
            <a:ext cx="4040491" cy="4117317"/>
          </a:xfrm>
        </p:spPr>
        <p:txBody>
          <a:bodyPr>
            <a:normAutofit/>
          </a:bodyPr>
          <a:lstStyle/>
          <a:p>
            <a:r>
              <a:rPr lang="en-US" sz="2400" dirty="0"/>
              <a:t>When sun light (all wavelengths) shine on a spinach leaf, you see green because other wavelength light , expect green – M cones) is absorbed. Also, we are not sensitive to red over 700nm</a:t>
            </a:r>
            <a:endParaRPr lang="en-HK" sz="2400" dirty="0"/>
          </a:p>
        </p:txBody>
      </p:sp>
      <p:sp>
        <p:nvSpPr>
          <p:cNvPr id="4" name="Footer Placeholder 3">
            <a:extLst>
              <a:ext uri="{FF2B5EF4-FFF2-40B4-BE49-F238E27FC236}">
                <a16:creationId xmlns:a16="http://schemas.microsoft.com/office/drawing/2014/main" id="{22254EA8-ACB6-4D10-279A-719FAC9C0A57}"/>
              </a:ext>
            </a:extLst>
          </p:cNvPr>
          <p:cNvSpPr>
            <a:spLocks noGrp="1"/>
          </p:cNvSpPr>
          <p:nvPr>
            <p:ph type="ftr" sz="quarter" idx="11"/>
          </p:nvPr>
        </p:nvSpPr>
        <p:spPr/>
        <p:txBody>
          <a:bodyPr/>
          <a:lstStyle/>
          <a:p>
            <a:r>
              <a:rPr lang="it-IT"/>
              <a:t>Img. Pro. &amp; Comp. Vis. v250127c</a:t>
            </a:r>
            <a:endParaRPr lang="en-HK"/>
          </a:p>
        </p:txBody>
      </p:sp>
      <p:sp>
        <p:nvSpPr>
          <p:cNvPr id="5" name="Slide Number Placeholder 4">
            <a:extLst>
              <a:ext uri="{FF2B5EF4-FFF2-40B4-BE49-F238E27FC236}">
                <a16:creationId xmlns:a16="http://schemas.microsoft.com/office/drawing/2014/main" id="{FEA7AF24-BF3F-D095-FB62-DF222DD8D6D0}"/>
              </a:ext>
            </a:extLst>
          </p:cNvPr>
          <p:cNvSpPr>
            <a:spLocks noGrp="1"/>
          </p:cNvSpPr>
          <p:nvPr>
            <p:ph type="sldNum" sz="quarter" idx="12"/>
          </p:nvPr>
        </p:nvSpPr>
        <p:spPr/>
        <p:txBody>
          <a:bodyPr/>
          <a:lstStyle/>
          <a:p>
            <a:fld id="{A1FA41FF-BBCA-4C8E-83C0-DB912CB2A0BB}" type="slidenum">
              <a:rPr lang="en-HK" smtClean="0"/>
              <a:t>138</a:t>
            </a:fld>
            <a:endParaRPr lang="en-HK"/>
          </a:p>
        </p:txBody>
      </p:sp>
      <p:pic>
        <p:nvPicPr>
          <p:cNvPr id="7" name="Picture 6">
            <a:extLst>
              <a:ext uri="{FF2B5EF4-FFF2-40B4-BE49-F238E27FC236}">
                <a16:creationId xmlns:a16="http://schemas.microsoft.com/office/drawing/2014/main" id="{DEA7813F-2D8F-CCB7-78E4-A8F215B840A5}"/>
              </a:ext>
            </a:extLst>
          </p:cNvPr>
          <p:cNvPicPr>
            <a:picLocks noChangeAspect="1"/>
          </p:cNvPicPr>
          <p:nvPr/>
        </p:nvPicPr>
        <p:blipFill>
          <a:blip r:embed="rId3"/>
          <a:stretch>
            <a:fillRect/>
          </a:stretch>
        </p:blipFill>
        <p:spPr>
          <a:xfrm>
            <a:off x="5032328" y="613344"/>
            <a:ext cx="3746079" cy="2502352"/>
          </a:xfrm>
          <a:prstGeom prst="rect">
            <a:avLst/>
          </a:prstGeom>
        </p:spPr>
      </p:pic>
      <p:pic>
        <p:nvPicPr>
          <p:cNvPr id="9" name="Picture 8">
            <a:extLst>
              <a:ext uri="{FF2B5EF4-FFF2-40B4-BE49-F238E27FC236}">
                <a16:creationId xmlns:a16="http://schemas.microsoft.com/office/drawing/2014/main" id="{174F146C-BAA8-6369-4189-34689E68ABF4}"/>
              </a:ext>
            </a:extLst>
          </p:cNvPr>
          <p:cNvPicPr>
            <a:picLocks noChangeAspect="1"/>
          </p:cNvPicPr>
          <p:nvPr/>
        </p:nvPicPr>
        <p:blipFill>
          <a:blip r:embed="rId4"/>
          <a:stretch>
            <a:fillRect/>
          </a:stretch>
        </p:blipFill>
        <p:spPr>
          <a:xfrm>
            <a:off x="898988" y="4879624"/>
            <a:ext cx="942995" cy="984251"/>
          </a:xfrm>
          <a:prstGeom prst="rect">
            <a:avLst/>
          </a:prstGeom>
        </p:spPr>
      </p:pic>
      <p:sp>
        <p:nvSpPr>
          <p:cNvPr id="10" name="TextBox 9">
            <a:extLst>
              <a:ext uri="{FF2B5EF4-FFF2-40B4-BE49-F238E27FC236}">
                <a16:creationId xmlns:a16="http://schemas.microsoft.com/office/drawing/2014/main" id="{417F635C-0C5F-037F-B9CB-BB1ABAFB8D6A}"/>
              </a:ext>
            </a:extLst>
          </p:cNvPr>
          <p:cNvSpPr txBox="1"/>
          <p:nvPr/>
        </p:nvSpPr>
        <p:spPr>
          <a:xfrm>
            <a:off x="800481" y="6232809"/>
            <a:ext cx="3363421" cy="369332"/>
          </a:xfrm>
          <a:prstGeom prst="rect">
            <a:avLst/>
          </a:prstGeom>
          <a:noFill/>
        </p:spPr>
        <p:txBody>
          <a:bodyPr wrap="none" rtlCol="0">
            <a:spAutoFit/>
          </a:bodyPr>
          <a:lstStyle/>
          <a:p>
            <a:r>
              <a:rPr lang="en-HK" sz="900" dirty="0">
                <a:hlinkClick r:id="rId5"/>
              </a:rPr>
              <a:t>https://unsplash.com/s/photos/spinach-leaves</a:t>
            </a:r>
            <a:endParaRPr lang="en-HK" sz="900" dirty="0"/>
          </a:p>
          <a:p>
            <a:r>
              <a:rPr lang="en-HK" sz="900" dirty="0">
                <a:hlinkClick r:id="rId6"/>
              </a:rPr>
              <a:t>https://www.blueconemonochromacy.org/how-the-eye-functions/</a:t>
            </a:r>
            <a:r>
              <a:rPr lang="en-HK" sz="900" dirty="0"/>
              <a:t>  </a:t>
            </a:r>
          </a:p>
        </p:txBody>
      </p:sp>
      <p:pic>
        <p:nvPicPr>
          <p:cNvPr id="1028" name="Picture 4">
            <a:extLst>
              <a:ext uri="{FF2B5EF4-FFF2-40B4-BE49-F238E27FC236}">
                <a16:creationId xmlns:a16="http://schemas.microsoft.com/office/drawing/2014/main" id="{1069C90C-FCE3-F12F-5E6F-CC64D6A530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4981" y="3966111"/>
            <a:ext cx="3841959" cy="144073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A096580-EB73-FBDE-7EA3-E4D29DD9799B}"/>
              </a:ext>
            </a:extLst>
          </p:cNvPr>
          <p:cNvSpPr txBox="1"/>
          <p:nvPr/>
        </p:nvSpPr>
        <p:spPr>
          <a:xfrm flipH="1">
            <a:off x="7454804" y="5116618"/>
            <a:ext cx="1562100" cy="369332"/>
          </a:xfrm>
          <a:prstGeom prst="rect">
            <a:avLst/>
          </a:prstGeom>
          <a:noFill/>
        </p:spPr>
        <p:txBody>
          <a:bodyPr wrap="square" rtlCol="0">
            <a:spAutoFit/>
          </a:bodyPr>
          <a:lstStyle/>
          <a:p>
            <a:r>
              <a:rPr lang="en-US" dirty="0"/>
              <a:t>wavelength</a:t>
            </a:r>
            <a:endParaRPr lang="en-HK" dirty="0"/>
          </a:p>
        </p:txBody>
      </p:sp>
      <p:sp>
        <p:nvSpPr>
          <p:cNvPr id="12" name="TextBox 11">
            <a:extLst>
              <a:ext uri="{FF2B5EF4-FFF2-40B4-BE49-F238E27FC236}">
                <a16:creationId xmlns:a16="http://schemas.microsoft.com/office/drawing/2014/main" id="{0665436F-A8D6-0248-3B34-BD0DFE0158E0}"/>
              </a:ext>
            </a:extLst>
          </p:cNvPr>
          <p:cNvSpPr txBox="1"/>
          <p:nvPr/>
        </p:nvSpPr>
        <p:spPr>
          <a:xfrm flipH="1">
            <a:off x="6419965" y="2448688"/>
            <a:ext cx="2316481" cy="369332"/>
          </a:xfrm>
          <a:prstGeom prst="rect">
            <a:avLst/>
          </a:prstGeom>
          <a:noFill/>
        </p:spPr>
        <p:txBody>
          <a:bodyPr wrap="square" rtlCol="0">
            <a:spAutoFit/>
          </a:bodyPr>
          <a:lstStyle/>
          <a:p>
            <a:r>
              <a:rPr lang="en-US" dirty="0"/>
              <a:t>wavelength</a:t>
            </a:r>
            <a:endParaRPr lang="en-HK" dirty="0"/>
          </a:p>
        </p:txBody>
      </p:sp>
      <p:sp>
        <p:nvSpPr>
          <p:cNvPr id="13" name="TextBox 12">
            <a:extLst>
              <a:ext uri="{FF2B5EF4-FFF2-40B4-BE49-F238E27FC236}">
                <a16:creationId xmlns:a16="http://schemas.microsoft.com/office/drawing/2014/main" id="{AF28FB39-AF10-0BE0-B607-0A386C2CD3B5}"/>
              </a:ext>
            </a:extLst>
          </p:cNvPr>
          <p:cNvSpPr txBox="1"/>
          <p:nvPr/>
        </p:nvSpPr>
        <p:spPr>
          <a:xfrm rot="16200000">
            <a:off x="4057764" y="4131595"/>
            <a:ext cx="1657350" cy="369332"/>
          </a:xfrm>
          <a:prstGeom prst="rect">
            <a:avLst/>
          </a:prstGeom>
          <a:noFill/>
        </p:spPr>
        <p:txBody>
          <a:bodyPr wrap="square">
            <a:spAutoFit/>
          </a:bodyPr>
          <a:lstStyle/>
          <a:p>
            <a:r>
              <a:rPr lang="en-US" dirty="0"/>
              <a:t>Sensitivity</a:t>
            </a:r>
            <a:endParaRPr lang="en-HK" dirty="0"/>
          </a:p>
        </p:txBody>
      </p:sp>
      <p:sp>
        <p:nvSpPr>
          <p:cNvPr id="14" name="TextBox 13">
            <a:extLst>
              <a:ext uri="{FF2B5EF4-FFF2-40B4-BE49-F238E27FC236}">
                <a16:creationId xmlns:a16="http://schemas.microsoft.com/office/drawing/2014/main" id="{1882B22C-1072-41CE-B22A-141F05FF2D40}"/>
              </a:ext>
            </a:extLst>
          </p:cNvPr>
          <p:cNvSpPr txBox="1"/>
          <p:nvPr/>
        </p:nvSpPr>
        <p:spPr>
          <a:xfrm rot="16200000">
            <a:off x="4152220" y="1479965"/>
            <a:ext cx="1468438" cy="369332"/>
          </a:xfrm>
          <a:prstGeom prst="rect">
            <a:avLst/>
          </a:prstGeom>
          <a:noFill/>
        </p:spPr>
        <p:txBody>
          <a:bodyPr wrap="square">
            <a:spAutoFit/>
          </a:bodyPr>
          <a:lstStyle/>
          <a:p>
            <a:pPr algn="l"/>
            <a:r>
              <a:rPr lang="en-HK" b="0" i="0" dirty="0">
                <a:solidFill>
                  <a:srgbClr val="000000"/>
                </a:solidFill>
                <a:effectLst/>
                <a:latin typeface="Linux Libertine"/>
              </a:rPr>
              <a:t>Reflectance</a:t>
            </a:r>
          </a:p>
        </p:txBody>
      </p:sp>
      <p:sp>
        <p:nvSpPr>
          <p:cNvPr id="15" name="TextBox 14">
            <a:extLst>
              <a:ext uri="{FF2B5EF4-FFF2-40B4-BE49-F238E27FC236}">
                <a16:creationId xmlns:a16="http://schemas.microsoft.com/office/drawing/2014/main" id="{E08AD819-8ADE-BB9F-5AC3-C904CF6A1350}"/>
              </a:ext>
            </a:extLst>
          </p:cNvPr>
          <p:cNvSpPr txBox="1"/>
          <p:nvPr/>
        </p:nvSpPr>
        <p:spPr>
          <a:xfrm>
            <a:off x="4959044" y="3281101"/>
            <a:ext cx="4153109" cy="646331"/>
          </a:xfrm>
          <a:prstGeom prst="rect">
            <a:avLst/>
          </a:prstGeom>
          <a:noFill/>
        </p:spPr>
        <p:txBody>
          <a:bodyPr wrap="square" rtlCol="0">
            <a:spAutoFit/>
          </a:bodyPr>
          <a:lstStyle/>
          <a:p>
            <a:r>
              <a:rPr lang="en-HK" dirty="0"/>
              <a:t>Eye cone cell responses: </a:t>
            </a:r>
          </a:p>
          <a:p>
            <a:r>
              <a:rPr lang="en-US" dirty="0"/>
              <a:t>Short(S), </a:t>
            </a:r>
            <a:r>
              <a:rPr lang="en-HK" dirty="0"/>
              <a:t>Medium(M), Long(L) wavelength</a:t>
            </a:r>
            <a:endParaRPr lang="en-US" dirty="0"/>
          </a:p>
        </p:txBody>
      </p:sp>
      <p:cxnSp>
        <p:nvCxnSpPr>
          <p:cNvPr id="17" name="Straight Arrow Connector 16">
            <a:extLst>
              <a:ext uri="{FF2B5EF4-FFF2-40B4-BE49-F238E27FC236}">
                <a16:creationId xmlns:a16="http://schemas.microsoft.com/office/drawing/2014/main" id="{B552E4E6-5719-BB03-B9A8-33CBC6140BBA}"/>
              </a:ext>
            </a:extLst>
          </p:cNvPr>
          <p:cNvCxnSpPr/>
          <p:nvPr/>
        </p:nvCxnSpPr>
        <p:spPr>
          <a:xfrm>
            <a:off x="5613683" y="3797562"/>
            <a:ext cx="323850" cy="590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ACECDEE-C217-03E1-F151-E3047A2C11C8}"/>
              </a:ext>
            </a:extLst>
          </p:cNvPr>
          <p:cNvCxnSpPr>
            <a:cxnSpLocks/>
          </p:cNvCxnSpPr>
          <p:nvPr/>
        </p:nvCxnSpPr>
        <p:spPr>
          <a:xfrm>
            <a:off x="6463811" y="3849994"/>
            <a:ext cx="107918" cy="447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5A33208-CCBD-698D-0A39-EA374E5ABA6A}"/>
              </a:ext>
            </a:extLst>
          </p:cNvPr>
          <p:cNvCxnSpPr>
            <a:cxnSpLocks/>
          </p:cNvCxnSpPr>
          <p:nvPr/>
        </p:nvCxnSpPr>
        <p:spPr>
          <a:xfrm flipH="1">
            <a:off x="7276842" y="3788788"/>
            <a:ext cx="341706" cy="864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2FC5A5E-C887-5080-FA5A-614D4C857846}"/>
              </a:ext>
            </a:extLst>
          </p:cNvPr>
          <p:cNvSpPr txBox="1"/>
          <p:nvPr/>
        </p:nvSpPr>
        <p:spPr>
          <a:xfrm>
            <a:off x="6013143" y="365126"/>
            <a:ext cx="2527398" cy="369332"/>
          </a:xfrm>
          <a:prstGeom prst="rect">
            <a:avLst/>
          </a:prstGeom>
          <a:noFill/>
        </p:spPr>
        <p:txBody>
          <a:bodyPr wrap="square">
            <a:spAutoFit/>
          </a:bodyPr>
          <a:lstStyle/>
          <a:p>
            <a:r>
              <a:rPr lang="en-US" dirty="0"/>
              <a:t>Spinach reflectance </a:t>
            </a:r>
            <a:endParaRPr lang="en-HK" dirty="0"/>
          </a:p>
        </p:txBody>
      </p:sp>
      <p:sp>
        <p:nvSpPr>
          <p:cNvPr id="1030" name="TextBox 1029">
            <a:extLst>
              <a:ext uri="{FF2B5EF4-FFF2-40B4-BE49-F238E27FC236}">
                <a16:creationId xmlns:a16="http://schemas.microsoft.com/office/drawing/2014/main" id="{89D43B3F-6744-6B39-2FA5-D160B47797E1}"/>
              </a:ext>
            </a:extLst>
          </p:cNvPr>
          <p:cNvSpPr txBox="1"/>
          <p:nvPr/>
        </p:nvSpPr>
        <p:spPr>
          <a:xfrm>
            <a:off x="800481" y="5863477"/>
            <a:ext cx="1302216" cy="369332"/>
          </a:xfrm>
          <a:prstGeom prst="rect">
            <a:avLst/>
          </a:prstGeom>
          <a:noFill/>
        </p:spPr>
        <p:txBody>
          <a:bodyPr wrap="none" rtlCol="0">
            <a:spAutoFit/>
          </a:bodyPr>
          <a:lstStyle/>
          <a:p>
            <a:r>
              <a:rPr lang="en-US" dirty="0"/>
              <a:t>spinach leaf</a:t>
            </a:r>
            <a:endParaRPr lang="en-HK" dirty="0"/>
          </a:p>
        </p:txBody>
      </p:sp>
      <p:sp>
        <p:nvSpPr>
          <p:cNvPr id="1034" name="TextBox 1033">
            <a:extLst>
              <a:ext uri="{FF2B5EF4-FFF2-40B4-BE49-F238E27FC236}">
                <a16:creationId xmlns:a16="http://schemas.microsoft.com/office/drawing/2014/main" id="{C2508E65-4384-4886-6ABC-D4A0B13FAC3F}"/>
              </a:ext>
            </a:extLst>
          </p:cNvPr>
          <p:cNvSpPr txBox="1"/>
          <p:nvPr/>
        </p:nvSpPr>
        <p:spPr>
          <a:xfrm>
            <a:off x="3143271" y="5401812"/>
            <a:ext cx="4705583" cy="646331"/>
          </a:xfrm>
          <a:prstGeom prst="rect">
            <a:avLst/>
          </a:prstGeom>
          <a:solidFill>
            <a:schemeClr val="bg1"/>
          </a:solidFill>
        </p:spPr>
        <p:txBody>
          <a:bodyPr wrap="square">
            <a:spAutoFit/>
          </a:bodyPr>
          <a:lstStyle/>
          <a:p>
            <a:r>
              <a:rPr lang="en-US" dirty="0"/>
              <a:t>Cone cells for color vision</a:t>
            </a:r>
          </a:p>
          <a:p>
            <a:r>
              <a:rPr lang="en-US" dirty="0"/>
              <a:t>(Short(S), </a:t>
            </a:r>
            <a:r>
              <a:rPr lang="en-HK" dirty="0"/>
              <a:t>Medium(M), Long(L) </a:t>
            </a:r>
            <a:r>
              <a:rPr lang="en-US" dirty="0"/>
              <a:t>wavelengths)</a:t>
            </a:r>
          </a:p>
        </p:txBody>
      </p:sp>
    </p:spTree>
    <p:extLst>
      <p:ext uri="{BB962C8B-B14F-4D97-AF65-F5344CB8AC3E}">
        <p14:creationId xmlns:p14="http://schemas.microsoft.com/office/powerpoint/2010/main" val="315469828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222F148-8CC0-9218-B000-C1C013DFF0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2538" y="913913"/>
            <a:ext cx="3608397" cy="38253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23CAACB-44B7-E61E-F860-6D8F50D2B6E4}"/>
              </a:ext>
            </a:extLst>
          </p:cNvPr>
          <p:cNvSpPr>
            <a:spLocks noGrp="1"/>
          </p:cNvSpPr>
          <p:nvPr>
            <p:ph type="title"/>
          </p:nvPr>
        </p:nvSpPr>
        <p:spPr>
          <a:xfrm>
            <a:off x="535705" y="160004"/>
            <a:ext cx="5052334" cy="1341669"/>
          </a:xfrm>
        </p:spPr>
        <p:txBody>
          <a:bodyPr>
            <a:normAutofit/>
          </a:bodyPr>
          <a:lstStyle/>
          <a:p>
            <a:r>
              <a:rPr lang="en-US" sz="2400" dirty="0"/>
              <a:t>The color matching experiment in </a:t>
            </a:r>
            <a:r>
              <a:rPr lang="en-HK" sz="2400" dirty="0"/>
              <a:t>1920s by Wright/Guild</a:t>
            </a:r>
          </a:p>
        </p:txBody>
      </p:sp>
      <p:sp>
        <p:nvSpPr>
          <p:cNvPr id="3" name="Content Placeholder 2">
            <a:extLst>
              <a:ext uri="{FF2B5EF4-FFF2-40B4-BE49-F238E27FC236}">
                <a16:creationId xmlns:a16="http://schemas.microsoft.com/office/drawing/2014/main" id="{E9AF1EEB-58B2-6F9C-E6BF-787D24925D9F}"/>
              </a:ext>
            </a:extLst>
          </p:cNvPr>
          <p:cNvSpPr>
            <a:spLocks noGrp="1"/>
          </p:cNvSpPr>
          <p:nvPr>
            <p:ph idx="1"/>
          </p:nvPr>
        </p:nvSpPr>
        <p:spPr>
          <a:xfrm>
            <a:off x="686905" y="1269221"/>
            <a:ext cx="4810125" cy="4351338"/>
          </a:xfrm>
        </p:spPr>
        <p:txBody>
          <a:bodyPr>
            <a:normAutofit/>
          </a:bodyPr>
          <a:lstStyle/>
          <a:p>
            <a:r>
              <a:rPr lang="en-US" sz="2400" dirty="0"/>
              <a:t>Right side: reference light </a:t>
            </a:r>
          </a:p>
          <a:p>
            <a:r>
              <a:rPr lang="en-US" sz="2400" dirty="0"/>
              <a:t>Left side: 3 Primary lights</a:t>
            </a:r>
          </a:p>
          <a:p>
            <a:pPr lvl="1"/>
            <a:r>
              <a:rPr lang="en-US" sz="2000" dirty="0"/>
              <a:t>blue: 436 nm (short)</a:t>
            </a:r>
          </a:p>
          <a:p>
            <a:pPr lvl="1"/>
            <a:r>
              <a:rPr lang="en-US" sz="2000" dirty="0"/>
              <a:t>green: 546 nm (medium)</a:t>
            </a:r>
          </a:p>
          <a:p>
            <a:pPr lvl="1"/>
            <a:r>
              <a:rPr lang="en-US" sz="2000" dirty="0"/>
              <a:t>red: 700 nm (long)</a:t>
            </a:r>
          </a:p>
          <a:p>
            <a:r>
              <a:rPr lang="en-US" sz="2400" dirty="0"/>
              <a:t>Change reference light wavelength </a:t>
            </a:r>
            <a:r>
              <a:rPr lang="pl-PL" sz="2400" dirty="0"/>
              <a:t>380 nm to 780 nm</a:t>
            </a:r>
            <a:r>
              <a:rPr lang="en-US" sz="2400" dirty="0"/>
              <a:t> at </a:t>
            </a:r>
            <a:r>
              <a:rPr lang="en-HK" sz="2400" dirty="0"/>
              <a:t>1 nm intervals</a:t>
            </a:r>
          </a:p>
        </p:txBody>
      </p:sp>
      <p:sp>
        <p:nvSpPr>
          <p:cNvPr id="4" name="Footer Placeholder 3">
            <a:extLst>
              <a:ext uri="{FF2B5EF4-FFF2-40B4-BE49-F238E27FC236}">
                <a16:creationId xmlns:a16="http://schemas.microsoft.com/office/drawing/2014/main" id="{663E0C91-D4BB-B721-5826-E41F21F95FF1}"/>
              </a:ext>
            </a:extLst>
          </p:cNvPr>
          <p:cNvSpPr>
            <a:spLocks noGrp="1"/>
          </p:cNvSpPr>
          <p:nvPr>
            <p:ph type="ftr" sz="quarter" idx="11"/>
          </p:nvPr>
        </p:nvSpPr>
        <p:spPr/>
        <p:txBody>
          <a:bodyPr/>
          <a:lstStyle/>
          <a:p>
            <a:r>
              <a:rPr lang="it-IT"/>
              <a:t>Img. Pro. &amp; Comp. Vis. v250127c</a:t>
            </a:r>
            <a:endParaRPr lang="en-HK" dirty="0"/>
          </a:p>
        </p:txBody>
      </p:sp>
      <p:sp>
        <p:nvSpPr>
          <p:cNvPr id="5" name="Slide Number Placeholder 4">
            <a:extLst>
              <a:ext uri="{FF2B5EF4-FFF2-40B4-BE49-F238E27FC236}">
                <a16:creationId xmlns:a16="http://schemas.microsoft.com/office/drawing/2014/main" id="{641A28BC-00B5-CE0A-AB4C-61FE2B96C517}"/>
              </a:ext>
            </a:extLst>
          </p:cNvPr>
          <p:cNvSpPr>
            <a:spLocks noGrp="1"/>
          </p:cNvSpPr>
          <p:nvPr>
            <p:ph type="sldNum" sz="quarter" idx="12"/>
          </p:nvPr>
        </p:nvSpPr>
        <p:spPr/>
        <p:txBody>
          <a:bodyPr/>
          <a:lstStyle/>
          <a:p>
            <a:fld id="{A1FA41FF-BBCA-4C8E-83C0-DB912CB2A0BB}" type="slidenum">
              <a:rPr lang="en-HK" smtClean="0"/>
              <a:t>139</a:t>
            </a:fld>
            <a:endParaRPr lang="en-HK"/>
          </a:p>
        </p:txBody>
      </p:sp>
      <p:sp>
        <p:nvSpPr>
          <p:cNvPr id="7" name="TextBox 6">
            <a:extLst>
              <a:ext uri="{FF2B5EF4-FFF2-40B4-BE49-F238E27FC236}">
                <a16:creationId xmlns:a16="http://schemas.microsoft.com/office/drawing/2014/main" id="{866EC157-C940-358D-31E7-6A133B74673F}"/>
              </a:ext>
            </a:extLst>
          </p:cNvPr>
          <p:cNvSpPr txBox="1"/>
          <p:nvPr/>
        </p:nvSpPr>
        <p:spPr>
          <a:xfrm>
            <a:off x="695595" y="5664821"/>
            <a:ext cx="5838825" cy="815608"/>
          </a:xfrm>
          <a:prstGeom prst="rect">
            <a:avLst/>
          </a:prstGeom>
          <a:noFill/>
        </p:spPr>
        <p:txBody>
          <a:bodyPr wrap="square">
            <a:spAutoFit/>
          </a:bodyPr>
          <a:lstStyle/>
          <a:p>
            <a:endParaRPr lang="en-US" dirty="0"/>
          </a:p>
          <a:p>
            <a:r>
              <a:rPr lang="en-US" dirty="0"/>
              <a:t>Experimental results: The experiment for CIE1931 </a:t>
            </a:r>
            <a:r>
              <a:rPr lang="en-US" sz="1100" dirty="0">
                <a:hlinkClick r:id="rId3"/>
              </a:rPr>
              <a:t>https://medium.com/hipster-color-science/a-beginners-guide-to-colorimetry-401f1830b65a</a:t>
            </a:r>
            <a:r>
              <a:rPr lang="en-US" sz="1100" dirty="0"/>
              <a:t>  </a:t>
            </a:r>
          </a:p>
        </p:txBody>
      </p:sp>
      <p:pic>
        <p:nvPicPr>
          <p:cNvPr id="8" name="Picture 7">
            <a:extLst>
              <a:ext uri="{FF2B5EF4-FFF2-40B4-BE49-F238E27FC236}">
                <a16:creationId xmlns:a16="http://schemas.microsoft.com/office/drawing/2014/main" id="{9235698B-CC75-D817-98E6-69FB06F3DC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338" y="4000824"/>
            <a:ext cx="5052335" cy="18946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6CB962E-BFE0-42F9-64AF-A2813EB192AD}"/>
              </a:ext>
            </a:extLst>
          </p:cNvPr>
          <p:cNvSpPr txBox="1"/>
          <p:nvPr/>
        </p:nvSpPr>
        <p:spPr>
          <a:xfrm>
            <a:off x="7333192" y="3398878"/>
            <a:ext cx="1547283" cy="369332"/>
          </a:xfrm>
          <a:prstGeom prst="rect">
            <a:avLst/>
          </a:prstGeom>
          <a:noFill/>
        </p:spPr>
        <p:txBody>
          <a:bodyPr wrap="none" rtlCol="0">
            <a:spAutoFit/>
          </a:bodyPr>
          <a:lstStyle/>
          <a:p>
            <a:r>
              <a:rPr lang="en-US" dirty="0"/>
              <a:t>reference light</a:t>
            </a:r>
            <a:endParaRPr lang="en-HK" dirty="0"/>
          </a:p>
        </p:txBody>
      </p:sp>
      <p:sp>
        <p:nvSpPr>
          <p:cNvPr id="10" name="TextBox 9">
            <a:extLst>
              <a:ext uri="{FF2B5EF4-FFF2-40B4-BE49-F238E27FC236}">
                <a16:creationId xmlns:a16="http://schemas.microsoft.com/office/drawing/2014/main" id="{E2E0449E-01F0-4AF0-6DFB-026268E76FED}"/>
              </a:ext>
            </a:extLst>
          </p:cNvPr>
          <p:cNvSpPr txBox="1"/>
          <p:nvPr/>
        </p:nvSpPr>
        <p:spPr>
          <a:xfrm>
            <a:off x="5952045" y="2905125"/>
            <a:ext cx="1381147" cy="369332"/>
          </a:xfrm>
          <a:prstGeom prst="rect">
            <a:avLst/>
          </a:prstGeom>
          <a:noFill/>
        </p:spPr>
        <p:txBody>
          <a:bodyPr wrap="none" rtlCol="0">
            <a:spAutoFit/>
          </a:bodyPr>
          <a:lstStyle/>
          <a:p>
            <a:r>
              <a:rPr lang="en-US" dirty="0"/>
              <a:t>Primary light</a:t>
            </a:r>
            <a:endParaRPr lang="en-HK" dirty="0"/>
          </a:p>
        </p:txBody>
      </p:sp>
      <p:sp>
        <p:nvSpPr>
          <p:cNvPr id="11" name="Content Placeholder 2">
            <a:extLst>
              <a:ext uri="{FF2B5EF4-FFF2-40B4-BE49-F238E27FC236}">
                <a16:creationId xmlns:a16="http://schemas.microsoft.com/office/drawing/2014/main" id="{ECC06D11-D3DD-24A8-72C5-B7AE64038F64}"/>
              </a:ext>
            </a:extLst>
          </p:cNvPr>
          <p:cNvSpPr txBox="1">
            <a:spLocks/>
          </p:cNvSpPr>
          <p:nvPr/>
        </p:nvSpPr>
        <p:spPr>
          <a:xfrm>
            <a:off x="5522912" y="377571"/>
            <a:ext cx="353802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HK" sz="2000" dirty="0"/>
          </a:p>
        </p:txBody>
      </p:sp>
      <p:cxnSp>
        <p:nvCxnSpPr>
          <p:cNvPr id="13" name="Straight Arrow Connector 12">
            <a:extLst>
              <a:ext uri="{FF2B5EF4-FFF2-40B4-BE49-F238E27FC236}">
                <a16:creationId xmlns:a16="http://schemas.microsoft.com/office/drawing/2014/main" id="{8C6A8F36-FD08-5A0A-B562-B0E70ABD0B06}"/>
              </a:ext>
            </a:extLst>
          </p:cNvPr>
          <p:cNvCxnSpPr>
            <a:cxnSpLocks/>
          </p:cNvCxnSpPr>
          <p:nvPr/>
        </p:nvCxnSpPr>
        <p:spPr>
          <a:xfrm>
            <a:off x="4278972" y="1430441"/>
            <a:ext cx="3950628" cy="8251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ED60872-BAB5-BFD2-D3F3-8D356B251626}"/>
              </a:ext>
            </a:extLst>
          </p:cNvPr>
          <p:cNvCxnSpPr>
            <a:cxnSpLocks/>
          </p:cNvCxnSpPr>
          <p:nvPr/>
        </p:nvCxnSpPr>
        <p:spPr>
          <a:xfrm>
            <a:off x="4278972" y="1969213"/>
            <a:ext cx="1355965" cy="483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BB6A318-3B5B-4F55-AC8A-B763B861C20C}"/>
              </a:ext>
            </a:extLst>
          </p:cNvPr>
          <p:cNvSpPr txBox="1"/>
          <p:nvPr/>
        </p:nvSpPr>
        <p:spPr>
          <a:xfrm rot="16200000">
            <a:off x="-487707" y="4745936"/>
            <a:ext cx="1468438" cy="369332"/>
          </a:xfrm>
          <a:prstGeom prst="rect">
            <a:avLst/>
          </a:prstGeom>
          <a:noFill/>
        </p:spPr>
        <p:txBody>
          <a:bodyPr wrap="square">
            <a:spAutoFit/>
          </a:bodyPr>
          <a:lstStyle/>
          <a:p>
            <a:pPr algn="l"/>
            <a:r>
              <a:rPr lang="en-HK" b="0" i="0" dirty="0">
                <a:solidFill>
                  <a:srgbClr val="000000"/>
                </a:solidFill>
                <a:effectLst/>
                <a:latin typeface="Linux Libertine"/>
              </a:rPr>
              <a:t>Luminosity</a:t>
            </a:r>
          </a:p>
        </p:txBody>
      </p:sp>
      <p:sp>
        <p:nvSpPr>
          <p:cNvPr id="15" name="TextBox 14">
            <a:extLst>
              <a:ext uri="{FF2B5EF4-FFF2-40B4-BE49-F238E27FC236}">
                <a16:creationId xmlns:a16="http://schemas.microsoft.com/office/drawing/2014/main" id="{6844F9BC-9693-4B78-0A2E-865E9580386A}"/>
              </a:ext>
            </a:extLst>
          </p:cNvPr>
          <p:cNvSpPr txBox="1"/>
          <p:nvPr/>
        </p:nvSpPr>
        <p:spPr>
          <a:xfrm>
            <a:off x="3544753" y="5641254"/>
            <a:ext cx="1468438" cy="369332"/>
          </a:xfrm>
          <a:prstGeom prst="rect">
            <a:avLst/>
          </a:prstGeom>
          <a:noFill/>
        </p:spPr>
        <p:txBody>
          <a:bodyPr wrap="square">
            <a:spAutoFit/>
          </a:bodyPr>
          <a:lstStyle/>
          <a:p>
            <a:pPr algn="l"/>
            <a:r>
              <a:rPr lang="en-HK" dirty="0">
                <a:solidFill>
                  <a:srgbClr val="000000"/>
                </a:solidFill>
                <a:latin typeface="Linux Libertine"/>
              </a:rPr>
              <a:t>Wavelength</a:t>
            </a:r>
            <a:endParaRPr lang="en-HK" b="0" i="0" dirty="0">
              <a:solidFill>
                <a:srgbClr val="000000"/>
              </a:solidFill>
              <a:effectLst/>
              <a:latin typeface="Linux Libertine"/>
            </a:endParaRPr>
          </a:p>
        </p:txBody>
      </p:sp>
      <p:sp>
        <p:nvSpPr>
          <p:cNvPr id="17" name="TextBox 16">
            <a:extLst>
              <a:ext uri="{FF2B5EF4-FFF2-40B4-BE49-F238E27FC236}">
                <a16:creationId xmlns:a16="http://schemas.microsoft.com/office/drawing/2014/main" id="{1C67E1D2-D8CF-846E-02C5-86CB9D3CE0B8}"/>
              </a:ext>
            </a:extLst>
          </p:cNvPr>
          <p:cNvSpPr txBox="1"/>
          <p:nvPr/>
        </p:nvSpPr>
        <p:spPr>
          <a:xfrm>
            <a:off x="6119348" y="4853330"/>
            <a:ext cx="2751602" cy="1200329"/>
          </a:xfrm>
          <a:prstGeom prst="rect">
            <a:avLst/>
          </a:prstGeom>
          <a:noFill/>
        </p:spPr>
        <p:txBody>
          <a:bodyPr wrap="square" rtlCol="0">
            <a:spAutoFit/>
          </a:bodyPr>
          <a:lstStyle/>
          <a:p>
            <a:r>
              <a:rPr lang="en-US" dirty="0"/>
              <a:t>Ask human observers to judge the left/right are same</a:t>
            </a:r>
          </a:p>
          <a:p>
            <a:endParaRPr lang="en-HK" dirty="0"/>
          </a:p>
        </p:txBody>
      </p:sp>
      <p:sp>
        <p:nvSpPr>
          <p:cNvPr id="6" name="TextBox 5">
            <a:extLst>
              <a:ext uri="{FF2B5EF4-FFF2-40B4-BE49-F238E27FC236}">
                <a16:creationId xmlns:a16="http://schemas.microsoft.com/office/drawing/2014/main" id="{135425EE-1E85-99B5-6E22-0D29679B7800}"/>
              </a:ext>
            </a:extLst>
          </p:cNvPr>
          <p:cNvSpPr txBox="1"/>
          <p:nvPr/>
        </p:nvSpPr>
        <p:spPr>
          <a:xfrm>
            <a:off x="5227964" y="1248526"/>
            <a:ext cx="2119972" cy="2308324"/>
          </a:xfrm>
          <a:prstGeom prst="rect">
            <a:avLst/>
          </a:prstGeom>
          <a:noFill/>
        </p:spPr>
        <p:txBody>
          <a:bodyPr wrap="square">
            <a:spAutoFit/>
          </a:bodyPr>
          <a:lstStyle/>
          <a:p>
            <a:r>
              <a:rPr lang="en-US" dirty="0"/>
              <a:t>Short</a:t>
            </a:r>
          </a:p>
          <a:p>
            <a:endParaRPr lang="en-US" dirty="0"/>
          </a:p>
          <a:p>
            <a:endParaRPr lang="en-US" dirty="0"/>
          </a:p>
          <a:p>
            <a:r>
              <a:rPr lang="en-US" dirty="0"/>
              <a:t>Medium</a:t>
            </a:r>
          </a:p>
          <a:p>
            <a:endParaRPr lang="en-US" dirty="0"/>
          </a:p>
          <a:p>
            <a:endParaRPr lang="en-US" dirty="0"/>
          </a:p>
          <a:p>
            <a:r>
              <a:rPr lang="en-US" dirty="0"/>
              <a:t>Long</a:t>
            </a:r>
          </a:p>
          <a:p>
            <a:endParaRPr lang="en-HK" dirty="0"/>
          </a:p>
        </p:txBody>
      </p:sp>
    </p:spTree>
    <p:extLst>
      <p:ext uri="{BB962C8B-B14F-4D97-AF65-F5344CB8AC3E}">
        <p14:creationId xmlns:p14="http://schemas.microsoft.com/office/powerpoint/2010/main" val="3835126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57200"/>
            <a:ext cx="8229600" cy="1143000"/>
          </a:xfrm>
        </p:spPr>
        <p:txBody>
          <a:bodyPr/>
          <a:lstStyle/>
          <a:p>
            <a:pPr eaLnBrk="1" hangingPunct="1"/>
            <a:r>
              <a:rPr lang="en-US" altLang="en-US" dirty="0">
                <a:ea typeface="新細明體" pitchFamily="18" charset="-120"/>
              </a:rPr>
              <a:t>Worksheet</a:t>
            </a:r>
            <a:r>
              <a:rPr lang="en-US" altLang="zh-TW" dirty="0"/>
              <a:t> 3</a:t>
            </a:r>
          </a:p>
        </p:txBody>
      </p:sp>
      <p:sp>
        <p:nvSpPr>
          <p:cNvPr id="30723" name="Rectangle 3"/>
          <p:cNvSpPr>
            <a:spLocks noGrp="1" noChangeArrowheads="1"/>
          </p:cNvSpPr>
          <p:nvPr>
            <p:ph idx="1"/>
          </p:nvPr>
        </p:nvSpPr>
        <p:spPr/>
        <p:txBody>
          <a:bodyPr>
            <a:normAutofit/>
          </a:bodyPr>
          <a:lstStyle/>
          <a:p>
            <a:pPr eaLnBrk="1" hangingPunct="1"/>
            <a:r>
              <a:rPr lang="en-US" altLang="zh-TW" dirty="0"/>
              <a:t>The camera CCD has 1024 x 768 pixels, and the size of the CCD is 5mm x 3.75mm</a:t>
            </a:r>
          </a:p>
          <a:p>
            <a:r>
              <a:rPr lang="en-US" altLang="zh-TW" dirty="0"/>
              <a:t>(Horizontal(x), vertical(y)) pixel size=(</a:t>
            </a:r>
            <a:r>
              <a:rPr lang="en-US" altLang="zh-TW" dirty="0" err="1"/>
              <a:t>Sx,Sy</a:t>
            </a:r>
            <a:r>
              <a:rPr lang="en-US" altLang="zh-TW" dirty="0"/>
              <a:t>)</a:t>
            </a:r>
          </a:p>
          <a:p>
            <a:pPr eaLnBrk="1" hangingPunct="1"/>
            <a:r>
              <a:rPr lang="en-US" altLang="zh-TW" sz="3200" dirty="0">
                <a:solidFill>
                  <a:srgbClr val="0070C0"/>
                </a:solidFill>
              </a:rPr>
              <a:t>MC choices: Which one is true?</a:t>
            </a:r>
          </a:p>
          <a:p>
            <a:pPr eaLnBrk="1" hangingPunct="1"/>
            <a:r>
              <a:rPr lang="en-US" altLang="zh-TW" sz="3200" dirty="0">
                <a:solidFill>
                  <a:srgbClr val="0070C0"/>
                </a:solidFill>
              </a:rPr>
              <a:t>(1) </a:t>
            </a:r>
            <a:r>
              <a:rPr lang="en-US" altLang="zh-TW" sz="3200" dirty="0" err="1">
                <a:solidFill>
                  <a:srgbClr val="0070C0"/>
                </a:solidFill>
              </a:rPr>
              <a:t>Sx</a:t>
            </a:r>
            <a:r>
              <a:rPr lang="en-US" altLang="zh-TW" sz="3200" dirty="0">
                <a:solidFill>
                  <a:srgbClr val="0070C0"/>
                </a:solidFill>
              </a:rPr>
              <a:t>= 4.66mm; (2) </a:t>
            </a:r>
            <a:r>
              <a:rPr lang="en-US" altLang="zh-TW" sz="3200" dirty="0" err="1">
                <a:solidFill>
                  <a:srgbClr val="0070C0"/>
                </a:solidFill>
              </a:rPr>
              <a:t>Sx</a:t>
            </a:r>
            <a:r>
              <a:rPr lang="en-US" altLang="zh-TW" sz="3200" dirty="0">
                <a:solidFill>
                  <a:srgbClr val="0070C0"/>
                </a:solidFill>
              </a:rPr>
              <a:t>= 4.77m; </a:t>
            </a:r>
          </a:p>
          <a:p>
            <a:pPr eaLnBrk="1" hangingPunct="1"/>
            <a:r>
              <a:rPr lang="en-US" altLang="zh-TW" sz="3200" dirty="0">
                <a:solidFill>
                  <a:srgbClr val="0070C0"/>
                </a:solidFill>
              </a:rPr>
              <a:t>(3) </a:t>
            </a:r>
            <a:r>
              <a:rPr lang="en-US" altLang="zh-TW" sz="3200" dirty="0" err="1">
                <a:solidFill>
                  <a:srgbClr val="0070C0"/>
                </a:solidFill>
              </a:rPr>
              <a:t>Sx</a:t>
            </a:r>
            <a:r>
              <a:rPr lang="en-US" altLang="zh-TW" sz="3200" dirty="0">
                <a:solidFill>
                  <a:srgbClr val="0070C0"/>
                </a:solidFill>
              </a:rPr>
              <a:t>= 4.88mm; (4) </a:t>
            </a:r>
            <a:r>
              <a:rPr lang="en-US" altLang="zh-TW" sz="3200" dirty="0" err="1">
                <a:solidFill>
                  <a:srgbClr val="0070C0"/>
                </a:solidFill>
              </a:rPr>
              <a:t>Sx</a:t>
            </a:r>
            <a:r>
              <a:rPr lang="en-US" altLang="zh-TW" sz="3200" dirty="0">
                <a:solidFill>
                  <a:srgbClr val="0070C0"/>
                </a:solidFill>
              </a:rPr>
              <a:t>= 4.99mm; </a:t>
            </a:r>
          </a:p>
          <a:p>
            <a:pPr eaLnBrk="1" hangingPunct="1"/>
            <a:r>
              <a:rPr lang="en-US" altLang="zh-TW" dirty="0"/>
              <a:t>Ans:____________</a:t>
            </a:r>
          </a:p>
          <a:p>
            <a:pPr eaLnBrk="1" hangingPunct="1"/>
            <a:endParaRPr lang="en-US" altLang="zh-TW" dirty="0"/>
          </a:p>
        </p:txBody>
      </p:sp>
      <p:sp>
        <p:nvSpPr>
          <p:cNvPr id="2" name="Footer Placeholder 1"/>
          <p:cNvSpPr>
            <a:spLocks noGrp="1"/>
          </p:cNvSpPr>
          <p:nvPr>
            <p:ph type="ftr" sz="quarter" idx="11"/>
          </p:nvPr>
        </p:nvSpPr>
        <p:spPr/>
        <p:txBody>
          <a:bodyPr/>
          <a:lstStyle/>
          <a:p>
            <a:pPr>
              <a:defRPr/>
            </a:pPr>
            <a:r>
              <a:rPr lang="it-IT"/>
              <a:t>Img. Pro. &amp; Comp. Vis. v250127c</a:t>
            </a:r>
            <a:endParaRPr lang="en-US"/>
          </a:p>
        </p:txBody>
      </p:sp>
      <p:sp>
        <p:nvSpPr>
          <p:cNvPr id="3" name="Slide Number Placeholder 2"/>
          <p:cNvSpPr>
            <a:spLocks noGrp="1"/>
          </p:cNvSpPr>
          <p:nvPr>
            <p:ph type="sldNum" sz="quarter" idx="12"/>
          </p:nvPr>
        </p:nvSpPr>
        <p:spPr/>
        <p:txBody>
          <a:bodyPr/>
          <a:lstStyle/>
          <a:p>
            <a:pPr>
              <a:defRPr/>
            </a:pPr>
            <a:fld id="{F6B5AEFD-0438-4757-9AC0-06361A4FF341}" type="slidenum">
              <a:rPr lang="en-US" altLang="en-US" smtClean="0"/>
              <a:pPr>
                <a:defRPr/>
              </a:pPr>
              <a:t>14</a:t>
            </a:fld>
            <a:endParaRPr lang="en-US" altLang="en-US"/>
          </a:p>
        </p:txBody>
      </p:sp>
      <p:pic>
        <p:nvPicPr>
          <p:cNvPr id="4" name="Picture 2">
            <a:extLst>
              <a:ext uri="{FF2B5EF4-FFF2-40B4-BE49-F238E27FC236}">
                <a16:creationId xmlns:a16="http://schemas.microsoft.com/office/drawing/2014/main" id="{E9E2C9ED-2B35-98E4-84F7-1F31668E23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429000"/>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C1CC6-96F1-8421-2C6C-A604C29F13A6}"/>
              </a:ext>
            </a:extLst>
          </p:cNvPr>
          <p:cNvSpPr>
            <a:spLocks noGrp="1"/>
          </p:cNvSpPr>
          <p:nvPr>
            <p:ph type="title"/>
          </p:nvPr>
        </p:nvSpPr>
        <p:spPr>
          <a:xfrm>
            <a:off x="228600" y="152400"/>
            <a:ext cx="3733800" cy="457200"/>
          </a:xfrm>
          <a:ln>
            <a:solidFill>
              <a:schemeClr val="accent1"/>
            </a:solidFill>
          </a:ln>
        </p:spPr>
        <p:txBody>
          <a:bodyPr>
            <a:noAutofit/>
          </a:bodyPr>
          <a:lstStyle/>
          <a:p>
            <a:r>
              <a:rPr lang="en-US" sz="1800" dirty="0"/>
              <a:t>(Mixing 3 colors on the left to match a reference color on the right)</a:t>
            </a:r>
            <a:endParaRPr lang="en-HK" sz="1800" dirty="0"/>
          </a:p>
        </p:txBody>
      </p:sp>
      <p:sp>
        <p:nvSpPr>
          <p:cNvPr id="3" name="Content Placeholder 2">
            <a:extLst>
              <a:ext uri="{FF2B5EF4-FFF2-40B4-BE49-F238E27FC236}">
                <a16:creationId xmlns:a16="http://schemas.microsoft.com/office/drawing/2014/main" id="{89B1F194-F893-9FB3-A2A0-BE748FBC5846}"/>
              </a:ext>
            </a:extLst>
          </p:cNvPr>
          <p:cNvSpPr>
            <a:spLocks noGrp="1"/>
          </p:cNvSpPr>
          <p:nvPr>
            <p:ph idx="1"/>
          </p:nvPr>
        </p:nvSpPr>
        <p:spPr>
          <a:xfrm>
            <a:off x="628650" y="3972380"/>
            <a:ext cx="7886700" cy="2749096"/>
          </a:xfrm>
        </p:spPr>
        <p:txBody>
          <a:bodyPr>
            <a:normAutofit fontScale="47500" lnSpcReduction="20000"/>
          </a:bodyPr>
          <a:lstStyle/>
          <a:p>
            <a:r>
              <a:rPr lang="en-US" sz="3800" dirty="0"/>
              <a:t>Right side: Ref. light, changes from </a:t>
            </a:r>
            <a:r>
              <a:rPr lang="pl-PL" sz="3800" dirty="0"/>
              <a:t>380 nm to 780 nm</a:t>
            </a:r>
            <a:r>
              <a:rPr lang="en-US" sz="3800" dirty="0"/>
              <a:t>, 1nm intervals</a:t>
            </a:r>
          </a:p>
          <a:p>
            <a:r>
              <a:rPr lang="en-US" sz="3800" dirty="0"/>
              <a:t>Left side: control luminance of 3 lights (fixed wavelengths 436,546,700nm)</a:t>
            </a:r>
          </a:p>
          <a:p>
            <a:r>
              <a:rPr lang="en-US" sz="4000" dirty="0"/>
              <a:t>If the left side cannot produce the matched color, add “Negative“ light on the right. See the diagram when the red light is negative.</a:t>
            </a:r>
          </a:p>
          <a:p>
            <a:r>
              <a:rPr lang="en-US" sz="3800" dirty="0"/>
              <a:t>Because of the “popular” names of its three primaries, this was said to be the CIE RGB color space.</a:t>
            </a:r>
          </a:p>
          <a:p>
            <a:r>
              <a:rPr lang="en-US" sz="4000" b="0" i="0" dirty="0">
                <a:solidFill>
                  <a:srgbClr val="202124"/>
                </a:solidFill>
                <a:effectLst/>
                <a:latin typeface="Google Sans"/>
              </a:rPr>
              <a:t>In the tristimulus system, the three primary colors are </a:t>
            </a:r>
            <a:r>
              <a:rPr lang="en-US" sz="4000" b="0" i="0" dirty="0">
                <a:solidFill>
                  <a:srgbClr val="040C28"/>
                </a:solidFill>
                <a:effectLst/>
                <a:latin typeface="Google Sans"/>
              </a:rPr>
              <a:t>red</a:t>
            </a:r>
            <a:r>
              <a:rPr lang="en-US" sz="4000" dirty="0">
                <a:solidFill>
                  <a:srgbClr val="040C28"/>
                </a:solidFill>
                <a:latin typeface="Google Sans"/>
              </a:rPr>
              <a:t>(R)</a:t>
            </a:r>
            <a:r>
              <a:rPr lang="en-US" sz="4000" b="0" i="0" dirty="0">
                <a:solidFill>
                  <a:srgbClr val="040C28"/>
                </a:solidFill>
                <a:effectLst/>
                <a:latin typeface="Google Sans"/>
              </a:rPr>
              <a:t>, green(G), and blue(B) </a:t>
            </a:r>
            <a:r>
              <a:rPr lang="en-US" sz="4000" b="0" i="0" dirty="0">
                <a:solidFill>
                  <a:srgbClr val="202124"/>
                </a:solidFill>
                <a:effectLst/>
                <a:latin typeface="Google Sans"/>
                <a:hlinkClick r:id="rId2"/>
              </a:rPr>
              <a:t>https://www.britannica.com/science/tristimulus-system</a:t>
            </a:r>
            <a:r>
              <a:rPr lang="en-US" sz="4000" b="0" i="0" dirty="0">
                <a:solidFill>
                  <a:srgbClr val="202124"/>
                </a:solidFill>
                <a:effectLst/>
                <a:latin typeface="Google Sans"/>
              </a:rPr>
              <a:t> </a:t>
            </a:r>
          </a:p>
          <a:p>
            <a:pPr marL="0" indent="0">
              <a:buNone/>
            </a:pPr>
            <a:endParaRPr lang="en-HK" sz="3800" dirty="0"/>
          </a:p>
          <a:p>
            <a:endParaRPr lang="en-US" sz="3800" dirty="0"/>
          </a:p>
          <a:p>
            <a:endParaRPr lang="en-HK" dirty="0"/>
          </a:p>
        </p:txBody>
      </p:sp>
      <p:sp>
        <p:nvSpPr>
          <p:cNvPr id="4" name="Footer Placeholder 3">
            <a:extLst>
              <a:ext uri="{FF2B5EF4-FFF2-40B4-BE49-F238E27FC236}">
                <a16:creationId xmlns:a16="http://schemas.microsoft.com/office/drawing/2014/main" id="{942E4B33-4A07-DA02-8B64-56861A2199C8}"/>
              </a:ext>
            </a:extLst>
          </p:cNvPr>
          <p:cNvSpPr>
            <a:spLocks noGrp="1"/>
          </p:cNvSpPr>
          <p:nvPr>
            <p:ph type="ftr" sz="quarter" idx="11"/>
          </p:nvPr>
        </p:nvSpPr>
        <p:spPr/>
        <p:txBody>
          <a:bodyPr/>
          <a:lstStyle/>
          <a:p>
            <a:r>
              <a:rPr lang="it-IT"/>
              <a:t>Img. Pro. &amp; Comp. Vis. v250127c</a:t>
            </a:r>
            <a:endParaRPr lang="en-HK" dirty="0"/>
          </a:p>
        </p:txBody>
      </p:sp>
      <p:sp>
        <p:nvSpPr>
          <p:cNvPr id="5" name="Slide Number Placeholder 4">
            <a:extLst>
              <a:ext uri="{FF2B5EF4-FFF2-40B4-BE49-F238E27FC236}">
                <a16:creationId xmlns:a16="http://schemas.microsoft.com/office/drawing/2014/main" id="{8C264B18-206B-E3E2-5F9D-020DD48C7F05}"/>
              </a:ext>
            </a:extLst>
          </p:cNvPr>
          <p:cNvSpPr>
            <a:spLocks noGrp="1"/>
          </p:cNvSpPr>
          <p:nvPr>
            <p:ph type="sldNum" sz="quarter" idx="12"/>
          </p:nvPr>
        </p:nvSpPr>
        <p:spPr/>
        <p:txBody>
          <a:bodyPr/>
          <a:lstStyle/>
          <a:p>
            <a:fld id="{A1FA41FF-BBCA-4C8E-83C0-DB912CB2A0BB}" type="slidenum">
              <a:rPr lang="en-HK" smtClean="0"/>
              <a:t>140</a:t>
            </a:fld>
            <a:endParaRPr lang="en-HK"/>
          </a:p>
        </p:txBody>
      </p:sp>
      <p:pic>
        <p:nvPicPr>
          <p:cNvPr id="4098" name="Picture 2">
            <a:extLst>
              <a:ext uri="{FF2B5EF4-FFF2-40B4-BE49-F238E27FC236}">
                <a16:creationId xmlns:a16="http://schemas.microsoft.com/office/drawing/2014/main" id="{0EFB29AE-F0B5-0ACF-6AD1-7EC17EADF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862" y="875073"/>
            <a:ext cx="5495925" cy="281666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A4B732F-C52A-3F70-68F5-3D5D50D0C967}"/>
              </a:ext>
            </a:extLst>
          </p:cNvPr>
          <p:cNvSpPr txBox="1"/>
          <p:nvPr/>
        </p:nvSpPr>
        <p:spPr>
          <a:xfrm>
            <a:off x="4181474" y="2462830"/>
            <a:ext cx="4962526" cy="1200329"/>
          </a:xfrm>
          <a:prstGeom prst="rect">
            <a:avLst/>
          </a:prstGeom>
          <a:noFill/>
        </p:spPr>
        <p:txBody>
          <a:bodyPr wrap="square" rtlCol="0">
            <a:spAutoFit/>
          </a:bodyPr>
          <a:lstStyle/>
          <a:p>
            <a:r>
              <a:rPr lang="en-US" dirty="0"/>
              <a:t>The dots are </a:t>
            </a:r>
            <a:r>
              <a:rPr lang="en-HK" b="0" i="0" dirty="0">
                <a:solidFill>
                  <a:srgbClr val="000000"/>
                </a:solidFill>
                <a:effectLst/>
                <a:latin typeface="Linux Libertine"/>
              </a:rPr>
              <a:t>Luminosity</a:t>
            </a:r>
            <a:r>
              <a:rPr lang="en-US" dirty="0"/>
              <a:t> of the 3 primary lights </a:t>
            </a:r>
          </a:p>
          <a:p>
            <a:r>
              <a:rPr lang="en-US" dirty="0"/>
              <a:t>moving from 380 to 780 nm</a:t>
            </a:r>
          </a:p>
          <a:p>
            <a:r>
              <a:rPr lang="en-US" sz="1800" dirty="0"/>
              <a:t>Add negative light to reference to enable left/right matches</a:t>
            </a:r>
          </a:p>
        </p:txBody>
      </p:sp>
      <p:sp>
        <p:nvSpPr>
          <p:cNvPr id="13" name="TextBox 12">
            <a:extLst>
              <a:ext uri="{FF2B5EF4-FFF2-40B4-BE49-F238E27FC236}">
                <a16:creationId xmlns:a16="http://schemas.microsoft.com/office/drawing/2014/main" id="{19820DF1-DB3C-FE99-FDCF-33B5AB59BB18}"/>
              </a:ext>
            </a:extLst>
          </p:cNvPr>
          <p:cNvSpPr txBox="1"/>
          <p:nvPr/>
        </p:nvSpPr>
        <p:spPr>
          <a:xfrm>
            <a:off x="1143000" y="609600"/>
            <a:ext cx="4572000" cy="369332"/>
          </a:xfrm>
          <a:prstGeom prst="rect">
            <a:avLst/>
          </a:prstGeom>
          <a:noFill/>
        </p:spPr>
        <p:txBody>
          <a:bodyPr wrap="square">
            <a:spAutoFit/>
          </a:bodyPr>
          <a:lstStyle/>
          <a:p>
            <a:r>
              <a:rPr lang="en-US" dirty="0"/>
              <a:t>3 Primary light,       Reference light</a:t>
            </a:r>
            <a:endParaRPr lang="en-HK" dirty="0"/>
          </a:p>
        </p:txBody>
      </p:sp>
      <p:sp>
        <p:nvSpPr>
          <p:cNvPr id="17" name="TextBox 16">
            <a:extLst>
              <a:ext uri="{FF2B5EF4-FFF2-40B4-BE49-F238E27FC236}">
                <a16:creationId xmlns:a16="http://schemas.microsoft.com/office/drawing/2014/main" id="{709E52F2-E798-BD42-C416-BCED8DB19520}"/>
              </a:ext>
            </a:extLst>
          </p:cNvPr>
          <p:cNvSpPr txBox="1"/>
          <p:nvPr/>
        </p:nvSpPr>
        <p:spPr>
          <a:xfrm>
            <a:off x="71437" y="941623"/>
            <a:ext cx="2119972" cy="2862322"/>
          </a:xfrm>
          <a:prstGeom prst="rect">
            <a:avLst/>
          </a:prstGeom>
          <a:noFill/>
        </p:spPr>
        <p:txBody>
          <a:bodyPr wrap="square">
            <a:spAutoFit/>
          </a:bodyPr>
          <a:lstStyle/>
          <a:p>
            <a:r>
              <a:rPr lang="en-US" dirty="0"/>
              <a:t>B, blue: 436 nm</a:t>
            </a:r>
          </a:p>
          <a:p>
            <a:r>
              <a:rPr lang="en-US" dirty="0"/>
              <a:t>(Short)</a:t>
            </a:r>
          </a:p>
          <a:p>
            <a:endParaRPr lang="en-US" dirty="0"/>
          </a:p>
          <a:p>
            <a:endParaRPr lang="en-US" dirty="0"/>
          </a:p>
          <a:p>
            <a:r>
              <a:rPr lang="en-US" dirty="0"/>
              <a:t>G, green: 546 nm</a:t>
            </a:r>
          </a:p>
          <a:p>
            <a:r>
              <a:rPr lang="en-US" dirty="0"/>
              <a:t>(Medium)</a:t>
            </a:r>
          </a:p>
          <a:p>
            <a:endParaRPr lang="en-US" dirty="0"/>
          </a:p>
          <a:p>
            <a:r>
              <a:rPr lang="en-US" dirty="0"/>
              <a:t>R, red: 700 nm</a:t>
            </a:r>
          </a:p>
          <a:p>
            <a:r>
              <a:rPr lang="en-US" dirty="0"/>
              <a:t>(Long)</a:t>
            </a:r>
          </a:p>
          <a:p>
            <a:r>
              <a:rPr lang="en-US" sz="1800" dirty="0"/>
              <a:t>(fixed wavelengths)</a:t>
            </a:r>
            <a:r>
              <a:rPr lang="en-US" dirty="0"/>
              <a:t> </a:t>
            </a:r>
            <a:endParaRPr lang="en-HK" dirty="0"/>
          </a:p>
        </p:txBody>
      </p:sp>
      <p:cxnSp>
        <p:nvCxnSpPr>
          <p:cNvPr id="19" name="Straight Connector 18">
            <a:extLst>
              <a:ext uri="{FF2B5EF4-FFF2-40B4-BE49-F238E27FC236}">
                <a16:creationId xmlns:a16="http://schemas.microsoft.com/office/drawing/2014/main" id="{D5EE40A6-9532-AB68-32D5-6ABF681D53B9}"/>
              </a:ext>
            </a:extLst>
          </p:cNvPr>
          <p:cNvCxnSpPr>
            <a:cxnSpLocks/>
          </p:cNvCxnSpPr>
          <p:nvPr/>
        </p:nvCxnSpPr>
        <p:spPr>
          <a:xfrm>
            <a:off x="7062787" y="1885950"/>
            <a:ext cx="13192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FD7B81F-2EB4-776C-54E6-8C52A5857606}"/>
              </a:ext>
            </a:extLst>
          </p:cNvPr>
          <p:cNvCxnSpPr/>
          <p:nvPr/>
        </p:nvCxnSpPr>
        <p:spPr>
          <a:xfrm flipV="1">
            <a:off x="7800975" y="1209675"/>
            <a:ext cx="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DE5BB40-BC6A-03FB-9446-85C1579F0847}"/>
              </a:ext>
            </a:extLst>
          </p:cNvPr>
          <p:cNvSpPr txBox="1"/>
          <p:nvPr/>
        </p:nvSpPr>
        <p:spPr>
          <a:xfrm>
            <a:off x="7391400" y="920757"/>
            <a:ext cx="910377" cy="369332"/>
          </a:xfrm>
          <a:prstGeom prst="rect">
            <a:avLst/>
          </a:prstGeom>
          <a:noFill/>
        </p:spPr>
        <p:txBody>
          <a:bodyPr wrap="none" rtlCol="0">
            <a:spAutoFit/>
          </a:bodyPr>
          <a:lstStyle/>
          <a:p>
            <a:r>
              <a:rPr lang="en-US" dirty="0"/>
              <a:t>Positive</a:t>
            </a:r>
            <a:endParaRPr lang="en-HK" dirty="0"/>
          </a:p>
        </p:txBody>
      </p:sp>
      <p:sp>
        <p:nvSpPr>
          <p:cNvPr id="23" name="TextBox 22">
            <a:extLst>
              <a:ext uri="{FF2B5EF4-FFF2-40B4-BE49-F238E27FC236}">
                <a16:creationId xmlns:a16="http://schemas.microsoft.com/office/drawing/2014/main" id="{32CC801E-542B-B0C9-43D7-D29D66F37B01}"/>
              </a:ext>
            </a:extLst>
          </p:cNvPr>
          <p:cNvSpPr txBox="1"/>
          <p:nvPr/>
        </p:nvSpPr>
        <p:spPr>
          <a:xfrm>
            <a:off x="7182590" y="1981931"/>
            <a:ext cx="1009572" cy="369332"/>
          </a:xfrm>
          <a:prstGeom prst="rect">
            <a:avLst/>
          </a:prstGeom>
          <a:noFill/>
        </p:spPr>
        <p:txBody>
          <a:bodyPr wrap="none" rtlCol="0">
            <a:spAutoFit/>
          </a:bodyPr>
          <a:lstStyle/>
          <a:p>
            <a:r>
              <a:rPr lang="en-US" dirty="0"/>
              <a:t>Negative</a:t>
            </a:r>
            <a:endParaRPr lang="en-HK" dirty="0"/>
          </a:p>
        </p:txBody>
      </p:sp>
      <p:cxnSp>
        <p:nvCxnSpPr>
          <p:cNvPr id="24" name="Straight Arrow Connector 23">
            <a:extLst>
              <a:ext uri="{FF2B5EF4-FFF2-40B4-BE49-F238E27FC236}">
                <a16:creationId xmlns:a16="http://schemas.microsoft.com/office/drawing/2014/main" id="{8E4AC5FE-67F7-6E96-91AF-EC4A0762B234}"/>
              </a:ext>
            </a:extLst>
          </p:cNvPr>
          <p:cNvCxnSpPr>
            <a:cxnSpLocks/>
          </p:cNvCxnSpPr>
          <p:nvPr/>
        </p:nvCxnSpPr>
        <p:spPr>
          <a:xfrm>
            <a:off x="8207189" y="1895475"/>
            <a:ext cx="0" cy="352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1FBCFC2-487A-26FB-B07A-358F6C304AD0}"/>
              </a:ext>
            </a:extLst>
          </p:cNvPr>
          <p:cNvSpPr txBox="1"/>
          <p:nvPr/>
        </p:nvSpPr>
        <p:spPr>
          <a:xfrm>
            <a:off x="8205788" y="1676268"/>
            <a:ext cx="584519" cy="369332"/>
          </a:xfrm>
          <a:prstGeom prst="rect">
            <a:avLst/>
          </a:prstGeom>
          <a:noFill/>
        </p:spPr>
        <p:txBody>
          <a:bodyPr wrap="none" rtlCol="0">
            <a:spAutoFit/>
          </a:bodyPr>
          <a:lstStyle/>
          <a:p>
            <a:r>
              <a:rPr lang="en-US" dirty="0"/>
              <a:t>zero</a:t>
            </a:r>
            <a:endParaRPr lang="en-HK" dirty="0"/>
          </a:p>
        </p:txBody>
      </p:sp>
      <p:cxnSp>
        <p:nvCxnSpPr>
          <p:cNvPr id="4096" name="Straight Arrow Connector 4095">
            <a:extLst>
              <a:ext uri="{FF2B5EF4-FFF2-40B4-BE49-F238E27FC236}">
                <a16:creationId xmlns:a16="http://schemas.microsoft.com/office/drawing/2014/main" id="{82278B75-51A0-CB97-BEAC-0DD1A6550238}"/>
              </a:ext>
            </a:extLst>
          </p:cNvPr>
          <p:cNvCxnSpPr/>
          <p:nvPr/>
        </p:nvCxnSpPr>
        <p:spPr>
          <a:xfrm flipH="1" flipV="1">
            <a:off x="3795711" y="3062993"/>
            <a:ext cx="385763" cy="366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A97AB8C-0C2B-AA8B-72F6-EB544C35AD49}"/>
              </a:ext>
            </a:extLst>
          </p:cNvPr>
          <p:cNvSpPr txBox="1"/>
          <p:nvPr/>
        </p:nvSpPr>
        <p:spPr>
          <a:xfrm>
            <a:off x="1966448" y="3514835"/>
            <a:ext cx="2751602" cy="369332"/>
          </a:xfrm>
          <a:prstGeom prst="rect">
            <a:avLst/>
          </a:prstGeom>
          <a:noFill/>
        </p:spPr>
        <p:txBody>
          <a:bodyPr wrap="square" rtlCol="0">
            <a:spAutoFit/>
          </a:bodyPr>
          <a:lstStyle/>
          <a:p>
            <a:r>
              <a:rPr lang="en-US" dirty="0"/>
              <a:t>Human observer</a:t>
            </a:r>
            <a:endParaRPr lang="en-HK" dirty="0"/>
          </a:p>
        </p:txBody>
      </p:sp>
      <p:cxnSp>
        <p:nvCxnSpPr>
          <p:cNvPr id="8" name="Straight Arrow Connector 7">
            <a:extLst>
              <a:ext uri="{FF2B5EF4-FFF2-40B4-BE49-F238E27FC236}">
                <a16:creationId xmlns:a16="http://schemas.microsoft.com/office/drawing/2014/main" id="{FE24F29B-855F-4380-6AED-93593E0BCF6B}"/>
              </a:ext>
            </a:extLst>
          </p:cNvPr>
          <p:cNvCxnSpPr>
            <a:cxnSpLocks/>
          </p:cNvCxnSpPr>
          <p:nvPr/>
        </p:nvCxnSpPr>
        <p:spPr>
          <a:xfrm flipH="1" flipV="1">
            <a:off x="5456238" y="2166597"/>
            <a:ext cx="2120900" cy="2519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CDDFADD-E376-DC74-A141-0678415C5F8E}"/>
              </a:ext>
            </a:extLst>
          </p:cNvPr>
          <p:cNvSpPr txBox="1"/>
          <p:nvPr/>
        </p:nvSpPr>
        <p:spPr>
          <a:xfrm>
            <a:off x="4114800" y="76200"/>
            <a:ext cx="4953000" cy="646331"/>
          </a:xfrm>
          <a:prstGeom prst="rect">
            <a:avLst/>
          </a:prstGeom>
          <a:noFill/>
        </p:spPr>
        <p:txBody>
          <a:bodyPr wrap="square">
            <a:spAutoFit/>
          </a:bodyPr>
          <a:lstStyle/>
          <a:p>
            <a:r>
              <a:rPr lang="en-US" sz="1800" u="sng" dirty="0"/>
              <a:t>Experimental result with “negative” light</a:t>
            </a:r>
            <a:br>
              <a:rPr lang="en-US" sz="1800" u="sng" dirty="0"/>
            </a:br>
            <a:endParaRPr lang="en-HK" u="sng" dirty="0"/>
          </a:p>
        </p:txBody>
      </p:sp>
    </p:spTree>
    <p:extLst>
      <p:ext uri="{BB962C8B-B14F-4D97-AF65-F5344CB8AC3E}">
        <p14:creationId xmlns:p14="http://schemas.microsoft.com/office/powerpoint/2010/main" val="269691859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37919A5A-8050-1351-6963-57678A6C05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6904" y="3257550"/>
            <a:ext cx="3079062" cy="30790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17EB43-A508-086C-FE35-DBD4FDAB88D4}"/>
              </a:ext>
            </a:extLst>
          </p:cNvPr>
          <p:cNvSpPr>
            <a:spLocks noGrp="1"/>
          </p:cNvSpPr>
          <p:nvPr>
            <p:ph type="title"/>
          </p:nvPr>
        </p:nvSpPr>
        <p:spPr>
          <a:xfrm>
            <a:off x="530480" y="222458"/>
            <a:ext cx="3414713" cy="873128"/>
          </a:xfrm>
        </p:spPr>
        <p:txBody>
          <a:bodyPr>
            <a:noAutofit/>
          </a:bodyPr>
          <a:lstStyle/>
          <a:p>
            <a:r>
              <a:rPr lang="en-US" sz="2000" dirty="0"/>
              <a:t>How to create the CIE diagram</a:t>
            </a:r>
            <a:endParaRPr lang="en-HK" sz="2000" dirty="0"/>
          </a:p>
        </p:txBody>
      </p:sp>
      <p:sp>
        <p:nvSpPr>
          <p:cNvPr id="3" name="Content Placeholder 2">
            <a:extLst>
              <a:ext uri="{FF2B5EF4-FFF2-40B4-BE49-F238E27FC236}">
                <a16:creationId xmlns:a16="http://schemas.microsoft.com/office/drawing/2014/main" id="{B261541D-DE78-60A0-B269-5951D340C594}"/>
              </a:ext>
            </a:extLst>
          </p:cNvPr>
          <p:cNvSpPr>
            <a:spLocks noGrp="1"/>
          </p:cNvSpPr>
          <p:nvPr>
            <p:ph idx="1"/>
          </p:nvPr>
        </p:nvSpPr>
        <p:spPr>
          <a:xfrm>
            <a:off x="84533" y="777330"/>
            <a:ext cx="4548187" cy="4157663"/>
          </a:xfrm>
        </p:spPr>
        <p:txBody>
          <a:bodyPr>
            <a:normAutofit/>
          </a:bodyPr>
          <a:lstStyle/>
          <a:p>
            <a:r>
              <a:rPr lang="en-US" dirty="0"/>
              <a:t>Make each color a ratio</a:t>
            </a:r>
          </a:p>
          <a:p>
            <a:pPr lvl="1"/>
            <a:r>
              <a:rPr lang="en-HK" sz="2000" b="0" i="1" dirty="0">
                <a:solidFill>
                  <a:srgbClr val="1A1A1A"/>
                </a:solidFill>
                <a:effectLst/>
                <a:latin typeface="Georgia" panose="02040502050405020303" pitchFamily="18" charset="0"/>
              </a:rPr>
              <a:t>r = R/(R+G+B) </a:t>
            </a:r>
          </a:p>
          <a:p>
            <a:pPr lvl="1"/>
            <a:r>
              <a:rPr lang="en-HK" sz="2000" b="0" i="1" dirty="0">
                <a:solidFill>
                  <a:srgbClr val="1A1A1A"/>
                </a:solidFill>
                <a:effectLst/>
                <a:latin typeface="Georgia" panose="02040502050405020303" pitchFamily="18" charset="0"/>
              </a:rPr>
              <a:t>g = G/(R+G+B) </a:t>
            </a:r>
          </a:p>
          <a:p>
            <a:pPr lvl="1"/>
            <a:r>
              <a:rPr lang="en-HK" sz="2000" b="0" i="1" dirty="0">
                <a:solidFill>
                  <a:srgbClr val="1A1A1A"/>
                </a:solidFill>
                <a:effectLst/>
                <a:latin typeface="Georgia" panose="02040502050405020303" pitchFamily="18" charset="0"/>
              </a:rPr>
              <a:t>b = B/(R+G+B) </a:t>
            </a:r>
          </a:p>
          <a:p>
            <a:r>
              <a:rPr lang="en-HK" sz="2000" b="0" i="1" dirty="0" err="1">
                <a:solidFill>
                  <a:srgbClr val="1A1A1A"/>
                </a:solidFill>
                <a:effectLst/>
                <a:latin typeface="Georgia" panose="02040502050405020303" pitchFamily="18" charset="0"/>
              </a:rPr>
              <a:t>rgb</a:t>
            </a:r>
            <a:r>
              <a:rPr lang="en-HK" sz="2000" b="0" i="1" dirty="0">
                <a:solidFill>
                  <a:srgbClr val="1A1A1A"/>
                </a:solidFill>
                <a:effectLst/>
                <a:latin typeface="Georgia" panose="02040502050405020303" pitchFamily="18" charset="0"/>
              </a:rPr>
              <a:t> are chromaticity coordinates and r + g + b = 1. They are ratios.</a:t>
            </a:r>
          </a:p>
          <a:p>
            <a:r>
              <a:rPr lang="en-US" sz="1800" dirty="0"/>
              <a:t>3D curve (blue) shown below, is the chromaticity of each spectral wavelength of light, called a spectral locus. But 3D data is difficult to understand.</a:t>
            </a:r>
          </a:p>
          <a:p>
            <a:endParaRPr lang="en-HK" sz="2000" dirty="0"/>
          </a:p>
        </p:txBody>
      </p:sp>
      <p:sp>
        <p:nvSpPr>
          <p:cNvPr id="4" name="Footer Placeholder 3">
            <a:extLst>
              <a:ext uri="{FF2B5EF4-FFF2-40B4-BE49-F238E27FC236}">
                <a16:creationId xmlns:a16="http://schemas.microsoft.com/office/drawing/2014/main" id="{0E552D02-BB40-1026-FB7F-1254E9FB3683}"/>
              </a:ext>
            </a:extLst>
          </p:cNvPr>
          <p:cNvSpPr>
            <a:spLocks noGrp="1"/>
          </p:cNvSpPr>
          <p:nvPr>
            <p:ph type="ftr" sz="quarter" idx="11"/>
          </p:nvPr>
        </p:nvSpPr>
        <p:spPr/>
        <p:txBody>
          <a:bodyPr/>
          <a:lstStyle/>
          <a:p>
            <a:r>
              <a:rPr lang="it-IT"/>
              <a:t>Img. Pro. &amp; Comp. Vis. v250127c</a:t>
            </a:r>
            <a:endParaRPr lang="en-HK"/>
          </a:p>
        </p:txBody>
      </p:sp>
      <p:sp>
        <p:nvSpPr>
          <p:cNvPr id="5" name="Slide Number Placeholder 4">
            <a:extLst>
              <a:ext uri="{FF2B5EF4-FFF2-40B4-BE49-F238E27FC236}">
                <a16:creationId xmlns:a16="http://schemas.microsoft.com/office/drawing/2014/main" id="{358473ED-0959-4AEC-E53B-6A4DB1296ED2}"/>
              </a:ext>
            </a:extLst>
          </p:cNvPr>
          <p:cNvSpPr>
            <a:spLocks noGrp="1"/>
          </p:cNvSpPr>
          <p:nvPr>
            <p:ph type="sldNum" sz="quarter" idx="12"/>
          </p:nvPr>
        </p:nvSpPr>
        <p:spPr/>
        <p:txBody>
          <a:bodyPr/>
          <a:lstStyle/>
          <a:p>
            <a:fld id="{A1FA41FF-BBCA-4C8E-83C0-DB912CB2A0BB}" type="slidenum">
              <a:rPr lang="en-HK" smtClean="0"/>
              <a:t>141</a:t>
            </a:fld>
            <a:endParaRPr lang="en-HK"/>
          </a:p>
        </p:txBody>
      </p:sp>
      <p:pic>
        <p:nvPicPr>
          <p:cNvPr id="6" name="Picture 2">
            <a:extLst>
              <a:ext uri="{FF2B5EF4-FFF2-40B4-BE49-F238E27FC236}">
                <a16:creationId xmlns:a16="http://schemas.microsoft.com/office/drawing/2014/main" id="{3D93327F-731B-1445-A623-FBE44EB329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25216"/>
            <a:ext cx="4548188" cy="233094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17524D8B-DAB6-38C4-5A5C-2C7ABF7DFA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0640" y="3190875"/>
            <a:ext cx="3667125" cy="36671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F998C23-3CBA-B10F-9ECB-4E70AE391A72}"/>
              </a:ext>
            </a:extLst>
          </p:cNvPr>
          <p:cNvSpPr txBox="1"/>
          <p:nvPr/>
        </p:nvSpPr>
        <p:spPr>
          <a:xfrm>
            <a:off x="4664869" y="2967335"/>
            <a:ext cx="4362450" cy="1754326"/>
          </a:xfrm>
          <a:prstGeom prst="rect">
            <a:avLst/>
          </a:prstGeom>
          <a:noFill/>
        </p:spPr>
        <p:txBody>
          <a:bodyPr wrap="square">
            <a:spAutoFit/>
          </a:bodyPr>
          <a:lstStyle/>
          <a:p>
            <a:r>
              <a:rPr lang="en-US" dirty="0"/>
              <a:t>So, we project the 3D curve (blue) on a 2D plane (red) , it is a tongue-shaped or horseshoe-shaped curve</a:t>
            </a:r>
          </a:p>
          <a:p>
            <a:r>
              <a:rPr lang="en-US" dirty="0"/>
              <a:t>Since </a:t>
            </a:r>
            <a:r>
              <a:rPr lang="en-HK" dirty="0" err="1">
                <a:solidFill>
                  <a:srgbClr val="242424"/>
                </a:solidFill>
                <a:latin typeface="source-code-pro"/>
              </a:rPr>
              <a:t>r+g+b</a:t>
            </a:r>
            <a:r>
              <a:rPr lang="en-HK" sz="1800" b="0" i="0" dirty="0">
                <a:solidFill>
                  <a:srgbClr val="242424"/>
                </a:solidFill>
                <a:effectLst/>
                <a:latin typeface="source-code-pro"/>
              </a:rPr>
              <a:t> = 1, so if you have </a:t>
            </a:r>
            <a:r>
              <a:rPr lang="en-HK" sz="1800" b="0" i="0" dirty="0" err="1">
                <a:solidFill>
                  <a:srgbClr val="242424"/>
                </a:solidFill>
                <a:effectLst/>
                <a:latin typeface="source-code-pro"/>
              </a:rPr>
              <a:t>r,g</a:t>
            </a:r>
            <a:r>
              <a:rPr lang="en-HK" sz="1800" b="0" i="0" dirty="0">
                <a:solidFill>
                  <a:srgbClr val="242424"/>
                </a:solidFill>
                <a:effectLst/>
                <a:latin typeface="source-code-pro"/>
              </a:rPr>
              <a:t>, you can calculate </a:t>
            </a:r>
            <a:r>
              <a:rPr lang="en-HK" b="0" i="0" dirty="0">
                <a:solidFill>
                  <a:srgbClr val="242424"/>
                </a:solidFill>
                <a:effectLst/>
                <a:latin typeface="source-code-pro"/>
              </a:rPr>
              <a:t>b by b = 1 </a:t>
            </a:r>
            <a:r>
              <a:rPr lang="en-HK" dirty="0">
                <a:solidFill>
                  <a:srgbClr val="242424"/>
                </a:solidFill>
                <a:latin typeface="source-code-pro"/>
              </a:rPr>
              <a:t>–r-g</a:t>
            </a:r>
            <a:r>
              <a:rPr lang="en-HK" b="0" i="0" dirty="0">
                <a:solidFill>
                  <a:srgbClr val="242424"/>
                </a:solidFill>
                <a:effectLst/>
                <a:latin typeface="source-code-pro"/>
              </a:rPr>
              <a:t> </a:t>
            </a:r>
            <a:r>
              <a:rPr lang="en-HK" sz="1800" b="0" i="0" dirty="0">
                <a:solidFill>
                  <a:srgbClr val="242424"/>
                </a:solidFill>
                <a:effectLst/>
                <a:latin typeface="source-code-pro"/>
              </a:rPr>
              <a:t> </a:t>
            </a:r>
            <a:endParaRPr lang="en-US" sz="1800" dirty="0"/>
          </a:p>
          <a:p>
            <a:endParaRPr lang="en-US" dirty="0"/>
          </a:p>
        </p:txBody>
      </p:sp>
      <p:sp>
        <p:nvSpPr>
          <p:cNvPr id="9" name="TextBox 8">
            <a:extLst>
              <a:ext uri="{FF2B5EF4-FFF2-40B4-BE49-F238E27FC236}">
                <a16:creationId xmlns:a16="http://schemas.microsoft.com/office/drawing/2014/main" id="{7A0E37EE-EA8E-3957-D07B-A82780CE4AB7}"/>
              </a:ext>
            </a:extLst>
          </p:cNvPr>
          <p:cNvSpPr txBox="1"/>
          <p:nvPr/>
        </p:nvSpPr>
        <p:spPr>
          <a:xfrm>
            <a:off x="828710" y="6352144"/>
            <a:ext cx="3029419" cy="369332"/>
          </a:xfrm>
          <a:prstGeom prst="rect">
            <a:avLst/>
          </a:prstGeom>
          <a:noFill/>
        </p:spPr>
        <p:txBody>
          <a:bodyPr wrap="none" rtlCol="0">
            <a:spAutoFit/>
          </a:bodyPr>
          <a:lstStyle/>
          <a:p>
            <a:r>
              <a:rPr lang="en-US" sz="1800" dirty="0"/>
              <a:t>Plot of 3D </a:t>
            </a:r>
            <a:r>
              <a:rPr lang="en-HK" sz="1800" b="0" i="0" dirty="0">
                <a:solidFill>
                  <a:srgbClr val="242424"/>
                </a:solidFill>
                <a:effectLst/>
                <a:latin typeface="source-code-pro"/>
              </a:rPr>
              <a:t>chromaticity</a:t>
            </a:r>
            <a:r>
              <a:rPr lang="en-US" sz="1800" dirty="0"/>
              <a:t> [</a:t>
            </a:r>
            <a:r>
              <a:rPr lang="en-US" sz="1800" dirty="0" err="1"/>
              <a:t>r,g,b</a:t>
            </a:r>
            <a:r>
              <a:rPr lang="en-US" sz="1800" dirty="0"/>
              <a:t>]</a:t>
            </a:r>
          </a:p>
        </p:txBody>
      </p:sp>
      <p:sp>
        <p:nvSpPr>
          <p:cNvPr id="11" name="TextBox 10">
            <a:extLst>
              <a:ext uri="{FF2B5EF4-FFF2-40B4-BE49-F238E27FC236}">
                <a16:creationId xmlns:a16="http://schemas.microsoft.com/office/drawing/2014/main" id="{C72BB27F-1270-19F0-E783-E845CE34B7FD}"/>
              </a:ext>
            </a:extLst>
          </p:cNvPr>
          <p:cNvSpPr txBox="1"/>
          <p:nvPr/>
        </p:nvSpPr>
        <p:spPr>
          <a:xfrm>
            <a:off x="5131896" y="6313186"/>
            <a:ext cx="3507499" cy="369332"/>
          </a:xfrm>
          <a:prstGeom prst="rect">
            <a:avLst/>
          </a:prstGeom>
          <a:noFill/>
        </p:spPr>
        <p:txBody>
          <a:bodyPr wrap="none" rtlCol="0">
            <a:spAutoFit/>
          </a:bodyPr>
          <a:lstStyle/>
          <a:p>
            <a:r>
              <a:rPr lang="en-US" dirty="0"/>
              <a:t>T</a:t>
            </a:r>
            <a:r>
              <a:rPr lang="en-US" sz="1800" dirty="0"/>
              <a:t>he ground projected plane is [</a:t>
            </a:r>
            <a:r>
              <a:rPr lang="en-US" sz="1800" dirty="0" err="1"/>
              <a:t>r.g</a:t>
            </a:r>
            <a:r>
              <a:rPr lang="en-US" sz="1800" dirty="0"/>
              <a:t>]</a:t>
            </a:r>
          </a:p>
        </p:txBody>
      </p:sp>
      <p:sp>
        <p:nvSpPr>
          <p:cNvPr id="7" name="TextBox 6">
            <a:extLst>
              <a:ext uri="{FF2B5EF4-FFF2-40B4-BE49-F238E27FC236}">
                <a16:creationId xmlns:a16="http://schemas.microsoft.com/office/drawing/2014/main" id="{9EF76747-2E75-315A-0FDF-09ECBC27CB91}"/>
              </a:ext>
            </a:extLst>
          </p:cNvPr>
          <p:cNvSpPr txBox="1"/>
          <p:nvPr/>
        </p:nvSpPr>
        <p:spPr>
          <a:xfrm>
            <a:off x="6672379" y="1866900"/>
            <a:ext cx="2354940" cy="400110"/>
          </a:xfrm>
          <a:prstGeom prst="rect">
            <a:avLst/>
          </a:prstGeom>
          <a:noFill/>
        </p:spPr>
        <p:txBody>
          <a:bodyPr wrap="none" rtlCol="0">
            <a:spAutoFit/>
          </a:bodyPr>
          <a:lstStyle/>
          <a:p>
            <a:r>
              <a:rPr lang="en-US" sz="2000" dirty="0"/>
              <a:t>The  3 dots are R,G,B</a:t>
            </a:r>
            <a:endParaRPr lang="en-HK" dirty="0"/>
          </a:p>
        </p:txBody>
      </p:sp>
    </p:spTree>
    <p:extLst>
      <p:ext uri="{BB962C8B-B14F-4D97-AF65-F5344CB8AC3E}">
        <p14:creationId xmlns:p14="http://schemas.microsoft.com/office/powerpoint/2010/main" val="280190768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16A6B-B82A-F12A-0F4A-BD20ADFE3ACA}"/>
              </a:ext>
            </a:extLst>
          </p:cNvPr>
          <p:cNvSpPr>
            <a:spLocks noGrp="1"/>
          </p:cNvSpPr>
          <p:nvPr>
            <p:ph type="title"/>
          </p:nvPr>
        </p:nvSpPr>
        <p:spPr>
          <a:xfrm>
            <a:off x="628650" y="365126"/>
            <a:ext cx="8305800" cy="730249"/>
          </a:xfrm>
        </p:spPr>
        <p:txBody>
          <a:bodyPr>
            <a:normAutofit/>
          </a:bodyPr>
          <a:lstStyle/>
          <a:p>
            <a:r>
              <a:rPr lang="en-US" sz="3200" dirty="0"/>
              <a:t>The 2D tongue-shaped/horseshoe-shaped curve</a:t>
            </a:r>
            <a:endParaRPr lang="en-HK" sz="3200" dirty="0"/>
          </a:p>
        </p:txBody>
      </p:sp>
      <p:sp>
        <p:nvSpPr>
          <p:cNvPr id="3" name="Content Placeholder 2">
            <a:extLst>
              <a:ext uri="{FF2B5EF4-FFF2-40B4-BE49-F238E27FC236}">
                <a16:creationId xmlns:a16="http://schemas.microsoft.com/office/drawing/2014/main" id="{FBD1420F-0690-A1D4-E23C-B6E69069F960}"/>
              </a:ext>
            </a:extLst>
          </p:cNvPr>
          <p:cNvSpPr>
            <a:spLocks noGrp="1"/>
          </p:cNvSpPr>
          <p:nvPr>
            <p:ph idx="1"/>
          </p:nvPr>
        </p:nvSpPr>
        <p:spPr>
          <a:xfrm>
            <a:off x="81768" y="1131093"/>
            <a:ext cx="4598965" cy="5407820"/>
          </a:xfrm>
        </p:spPr>
        <p:txBody>
          <a:bodyPr>
            <a:normAutofit fontScale="70000" lnSpcReduction="20000"/>
          </a:bodyPr>
          <a:lstStyle/>
          <a:p>
            <a:pPr algn="l">
              <a:buFont typeface="Arial" panose="020B0604020202020204" pitchFamily="34" charset="0"/>
              <a:buChar char="•"/>
            </a:pPr>
            <a:r>
              <a:rPr lang="en-US" sz="2400" b="0" i="1" dirty="0">
                <a:solidFill>
                  <a:srgbClr val="242424"/>
                </a:solidFill>
                <a:effectLst/>
                <a:latin typeface="source-serif-pro"/>
              </a:rPr>
              <a:t>Every point on the outer curve is the chromaticity coordinate of a spectral color.</a:t>
            </a:r>
          </a:p>
          <a:p>
            <a:r>
              <a:rPr lang="en-US" sz="2400" b="0" i="1" dirty="0">
                <a:solidFill>
                  <a:srgbClr val="242424"/>
                </a:solidFill>
                <a:effectLst/>
                <a:latin typeface="source-serif-pro"/>
              </a:rPr>
              <a:t>Every point inside the curve is a chromaticity of a non-spectral color. (</a:t>
            </a:r>
            <a:r>
              <a:rPr lang="en-US" sz="1600" b="0" i="0" dirty="0">
                <a:solidFill>
                  <a:srgbClr val="202122"/>
                </a:solidFill>
                <a:effectLst/>
                <a:latin typeface="Arial" panose="020B0604020202020204" pitchFamily="34" charset="0"/>
              </a:rPr>
              <a:t>non-spectral mixing of 2 colors, it is not corresponding to a single wavelength.)</a:t>
            </a:r>
            <a:endParaRPr lang="en-US" sz="2400" i="1" dirty="0">
              <a:solidFill>
                <a:srgbClr val="242424"/>
              </a:solidFill>
              <a:latin typeface="source-serif-pro"/>
            </a:endParaRPr>
          </a:p>
          <a:p>
            <a:pPr algn="l">
              <a:buFont typeface="Arial" panose="020B0604020202020204" pitchFamily="34" charset="0"/>
              <a:buChar char="•"/>
            </a:pPr>
            <a:r>
              <a:rPr lang="en-US" sz="2400" b="0" i="1" dirty="0">
                <a:solidFill>
                  <a:srgbClr val="242424"/>
                </a:solidFill>
                <a:effectLst/>
                <a:latin typeface="source-serif-pro"/>
              </a:rPr>
              <a:t>Every point outside the curve is an imaginary chromaticity that is meaningless and has no realizable color.</a:t>
            </a:r>
          </a:p>
          <a:p>
            <a:pPr algn="l">
              <a:buFont typeface="Arial" panose="020B0604020202020204" pitchFamily="34" charset="0"/>
              <a:buChar char="•"/>
            </a:pPr>
            <a:r>
              <a:rPr lang="en-US" sz="2400" b="0" i="1" dirty="0">
                <a:solidFill>
                  <a:srgbClr val="242424"/>
                </a:solidFill>
                <a:effectLst/>
                <a:latin typeface="source-serif-pro"/>
              </a:rPr>
              <a:t>Our original RGB primaries, are spectral colors, so they fall on the curve.</a:t>
            </a:r>
          </a:p>
          <a:p>
            <a:pPr algn="l">
              <a:buFont typeface="Arial" panose="020B0604020202020204" pitchFamily="34" charset="0"/>
              <a:buChar char="•"/>
            </a:pPr>
            <a:r>
              <a:rPr lang="en-US" sz="2400" b="0" i="1" dirty="0">
                <a:solidFill>
                  <a:srgbClr val="242424"/>
                </a:solidFill>
                <a:effectLst/>
                <a:latin typeface="source-serif-pro"/>
              </a:rPr>
              <a:t>Every point inside the triangle (R,G,B) formed by the primaries is a chromaticity that can be created with those lights.</a:t>
            </a:r>
          </a:p>
          <a:p>
            <a:pPr algn="l">
              <a:buFont typeface="Arial" panose="020B0604020202020204" pitchFamily="34" charset="0"/>
              <a:buChar char="•"/>
            </a:pPr>
            <a:r>
              <a:rPr lang="en-US" sz="2400" b="0" i="1" dirty="0">
                <a:solidFill>
                  <a:srgbClr val="242424"/>
                </a:solidFill>
                <a:effectLst/>
                <a:latin typeface="source-serif-pro"/>
              </a:rPr>
              <a:t>Points inside the curve but not the triangle are real </a:t>
            </a:r>
            <a:r>
              <a:rPr lang="en-US" sz="2400" b="0" i="1" dirty="0" err="1">
                <a:solidFill>
                  <a:srgbClr val="242424"/>
                </a:solidFill>
                <a:effectLst/>
                <a:latin typeface="source-serif-pro"/>
              </a:rPr>
              <a:t>chromaticities</a:t>
            </a:r>
            <a:r>
              <a:rPr lang="en-US" sz="2400" b="0" i="1" dirty="0">
                <a:solidFill>
                  <a:srgbClr val="242424"/>
                </a:solidFill>
                <a:effectLst/>
                <a:latin typeface="source-serif-pro"/>
              </a:rPr>
              <a:t> but you would need different primary lights to create them.</a:t>
            </a:r>
          </a:p>
          <a:p>
            <a:pPr algn="l">
              <a:buFont typeface="Arial" panose="020B0604020202020204" pitchFamily="34" charset="0"/>
              <a:buChar char="•"/>
            </a:pPr>
            <a:r>
              <a:rPr lang="en-US" sz="2400" dirty="0">
                <a:solidFill>
                  <a:srgbClr val="242424"/>
                </a:solidFill>
                <a:latin typeface="source-serif-pro"/>
              </a:rPr>
              <a:t>Note: </a:t>
            </a:r>
            <a:r>
              <a:rPr lang="en-US" sz="2400" dirty="0" err="1">
                <a:solidFill>
                  <a:srgbClr val="242424"/>
                </a:solidFill>
                <a:latin typeface="source-serif-pro"/>
              </a:rPr>
              <a:t>Cg,Cb,Cr</a:t>
            </a:r>
            <a:r>
              <a:rPr lang="en-US" sz="2400" dirty="0">
                <a:solidFill>
                  <a:srgbClr val="242424"/>
                </a:solidFill>
                <a:latin typeface="source-serif-pro"/>
              </a:rPr>
              <a:t> are selected to form a triangle covering the whole gamut. Actually these 3 points are outside the visible color range. They are used to map the gamut (</a:t>
            </a:r>
            <a:r>
              <a:rPr lang="en-US" sz="2400" dirty="0" err="1">
                <a:solidFill>
                  <a:srgbClr val="242424"/>
                </a:solidFill>
                <a:latin typeface="source-serif-pro"/>
              </a:rPr>
              <a:t>r,g</a:t>
            </a:r>
            <a:r>
              <a:rPr lang="en-US" sz="2400" dirty="0">
                <a:solidFill>
                  <a:srgbClr val="242424"/>
                </a:solidFill>
                <a:latin typeface="source-serif-pro"/>
              </a:rPr>
              <a:t>) space to a non-negative (</a:t>
            </a:r>
            <a:r>
              <a:rPr lang="en-US" sz="2400" dirty="0" err="1">
                <a:solidFill>
                  <a:srgbClr val="242424"/>
                </a:solidFill>
                <a:latin typeface="source-serif-pro"/>
              </a:rPr>
              <a:t>x,y</a:t>
            </a:r>
            <a:r>
              <a:rPr lang="en-US" sz="2400" dirty="0">
                <a:solidFill>
                  <a:srgbClr val="242424"/>
                </a:solidFill>
                <a:latin typeface="source-serif-pro"/>
              </a:rPr>
              <a:t>) space.</a:t>
            </a:r>
            <a:endParaRPr lang="en-US" sz="2400" b="0" dirty="0">
              <a:solidFill>
                <a:srgbClr val="242424"/>
              </a:solidFill>
              <a:effectLst/>
              <a:latin typeface="source-serif-pro"/>
            </a:endParaRPr>
          </a:p>
        </p:txBody>
      </p:sp>
      <p:sp>
        <p:nvSpPr>
          <p:cNvPr id="4" name="Footer Placeholder 3">
            <a:extLst>
              <a:ext uri="{FF2B5EF4-FFF2-40B4-BE49-F238E27FC236}">
                <a16:creationId xmlns:a16="http://schemas.microsoft.com/office/drawing/2014/main" id="{92511867-F4A6-8CDC-5E7C-5A89141FA824}"/>
              </a:ext>
            </a:extLst>
          </p:cNvPr>
          <p:cNvSpPr>
            <a:spLocks noGrp="1"/>
          </p:cNvSpPr>
          <p:nvPr>
            <p:ph type="ftr" sz="quarter" idx="11"/>
          </p:nvPr>
        </p:nvSpPr>
        <p:spPr/>
        <p:txBody>
          <a:bodyPr/>
          <a:lstStyle/>
          <a:p>
            <a:r>
              <a:rPr lang="it-IT"/>
              <a:t>Img. Pro. &amp; Comp. Vis. v250127c</a:t>
            </a:r>
            <a:endParaRPr lang="en-HK"/>
          </a:p>
        </p:txBody>
      </p:sp>
      <p:sp>
        <p:nvSpPr>
          <p:cNvPr id="5" name="Slide Number Placeholder 4">
            <a:extLst>
              <a:ext uri="{FF2B5EF4-FFF2-40B4-BE49-F238E27FC236}">
                <a16:creationId xmlns:a16="http://schemas.microsoft.com/office/drawing/2014/main" id="{DEECB891-75C2-A691-9A25-27613CE96F4B}"/>
              </a:ext>
            </a:extLst>
          </p:cNvPr>
          <p:cNvSpPr>
            <a:spLocks noGrp="1"/>
          </p:cNvSpPr>
          <p:nvPr>
            <p:ph type="sldNum" sz="quarter" idx="12"/>
          </p:nvPr>
        </p:nvSpPr>
        <p:spPr/>
        <p:txBody>
          <a:bodyPr/>
          <a:lstStyle/>
          <a:p>
            <a:fld id="{A1FA41FF-BBCA-4C8E-83C0-DB912CB2A0BB}" type="slidenum">
              <a:rPr lang="en-HK" smtClean="0"/>
              <a:t>142</a:t>
            </a:fld>
            <a:endParaRPr lang="en-HK"/>
          </a:p>
        </p:txBody>
      </p:sp>
      <p:pic>
        <p:nvPicPr>
          <p:cNvPr id="6146" name="Picture 2">
            <a:extLst>
              <a:ext uri="{FF2B5EF4-FFF2-40B4-BE49-F238E27FC236}">
                <a16:creationId xmlns:a16="http://schemas.microsoft.com/office/drawing/2014/main" id="{D57AFB3E-630E-4EC8-BDFD-51F75C1473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8693" y="912812"/>
            <a:ext cx="4221481" cy="26384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D1695DF-1DC5-3B60-2069-41B0A71BC95D}"/>
              </a:ext>
            </a:extLst>
          </p:cNvPr>
          <p:cNvSpPr txBox="1"/>
          <p:nvPr/>
        </p:nvSpPr>
        <p:spPr>
          <a:xfrm>
            <a:off x="7641597" y="3344883"/>
            <a:ext cx="264816" cy="369332"/>
          </a:xfrm>
          <a:prstGeom prst="rect">
            <a:avLst/>
          </a:prstGeom>
          <a:noFill/>
        </p:spPr>
        <p:txBody>
          <a:bodyPr wrap="none" rtlCol="0">
            <a:spAutoFit/>
          </a:bodyPr>
          <a:lstStyle/>
          <a:p>
            <a:r>
              <a:rPr lang="en-US" dirty="0"/>
              <a:t>r</a:t>
            </a:r>
            <a:endParaRPr lang="en-HK" dirty="0"/>
          </a:p>
        </p:txBody>
      </p:sp>
      <p:sp>
        <p:nvSpPr>
          <p:cNvPr id="7" name="TextBox 6">
            <a:extLst>
              <a:ext uri="{FF2B5EF4-FFF2-40B4-BE49-F238E27FC236}">
                <a16:creationId xmlns:a16="http://schemas.microsoft.com/office/drawing/2014/main" id="{4051913D-D30E-8E02-12DF-18A7F89D7D14}"/>
              </a:ext>
            </a:extLst>
          </p:cNvPr>
          <p:cNvSpPr txBox="1"/>
          <p:nvPr/>
        </p:nvSpPr>
        <p:spPr>
          <a:xfrm>
            <a:off x="4981574" y="1862693"/>
            <a:ext cx="293670" cy="369332"/>
          </a:xfrm>
          <a:prstGeom prst="rect">
            <a:avLst/>
          </a:prstGeom>
          <a:noFill/>
        </p:spPr>
        <p:txBody>
          <a:bodyPr wrap="none" rtlCol="0">
            <a:spAutoFit/>
          </a:bodyPr>
          <a:lstStyle/>
          <a:p>
            <a:r>
              <a:rPr lang="en-US" dirty="0"/>
              <a:t>g</a:t>
            </a:r>
            <a:endParaRPr lang="en-HK" dirty="0"/>
          </a:p>
        </p:txBody>
      </p:sp>
      <p:pic>
        <p:nvPicPr>
          <p:cNvPr id="6148" name="Picture 4">
            <a:extLst>
              <a:ext uri="{FF2B5EF4-FFF2-40B4-BE49-F238E27FC236}">
                <a16:creationId xmlns:a16="http://schemas.microsoft.com/office/drawing/2014/main" id="{67489A19-696E-7112-08B1-F40ACA2BEF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0792" y="3811112"/>
            <a:ext cx="3086100" cy="30861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0FFCB7B-3EA4-AC64-464C-6F80A8DF6985}"/>
              </a:ext>
            </a:extLst>
          </p:cNvPr>
          <p:cNvSpPr txBox="1"/>
          <p:nvPr/>
        </p:nvSpPr>
        <p:spPr>
          <a:xfrm>
            <a:off x="7774005" y="5857082"/>
            <a:ext cx="264816" cy="369332"/>
          </a:xfrm>
          <a:prstGeom prst="rect">
            <a:avLst/>
          </a:prstGeom>
          <a:noFill/>
        </p:spPr>
        <p:txBody>
          <a:bodyPr wrap="none" rtlCol="0">
            <a:spAutoFit/>
          </a:bodyPr>
          <a:lstStyle/>
          <a:p>
            <a:r>
              <a:rPr lang="en-US" dirty="0"/>
              <a:t>r</a:t>
            </a:r>
            <a:endParaRPr lang="en-HK" dirty="0"/>
          </a:p>
        </p:txBody>
      </p:sp>
      <p:sp>
        <p:nvSpPr>
          <p:cNvPr id="9" name="TextBox 8">
            <a:extLst>
              <a:ext uri="{FF2B5EF4-FFF2-40B4-BE49-F238E27FC236}">
                <a16:creationId xmlns:a16="http://schemas.microsoft.com/office/drawing/2014/main" id="{BB1011F1-30E2-0DB6-6733-01BAF7DD4BE4}"/>
              </a:ext>
            </a:extLst>
          </p:cNvPr>
          <p:cNvSpPr txBox="1"/>
          <p:nvPr/>
        </p:nvSpPr>
        <p:spPr>
          <a:xfrm>
            <a:off x="6995542" y="4251841"/>
            <a:ext cx="293670" cy="369332"/>
          </a:xfrm>
          <a:prstGeom prst="rect">
            <a:avLst/>
          </a:prstGeom>
          <a:noFill/>
        </p:spPr>
        <p:txBody>
          <a:bodyPr wrap="none" rtlCol="0">
            <a:spAutoFit/>
          </a:bodyPr>
          <a:lstStyle/>
          <a:p>
            <a:r>
              <a:rPr lang="en-US" dirty="0"/>
              <a:t>g</a:t>
            </a:r>
            <a:endParaRPr lang="en-HK" dirty="0"/>
          </a:p>
        </p:txBody>
      </p:sp>
      <p:cxnSp>
        <p:nvCxnSpPr>
          <p:cNvPr id="12" name="Straight Arrow Connector 11">
            <a:extLst>
              <a:ext uri="{FF2B5EF4-FFF2-40B4-BE49-F238E27FC236}">
                <a16:creationId xmlns:a16="http://schemas.microsoft.com/office/drawing/2014/main" id="{AB297153-3BA4-B0F3-A7CC-B2212577AC27}"/>
              </a:ext>
            </a:extLst>
          </p:cNvPr>
          <p:cNvCxnSpPr/>
          <p:nvPr/>
        </p:nvCxnSpPr>
        <p:spPr>
          <a:xfrm flipV="1">
            <a:off x="4381500" y="2047359"/>
            <a:ext cx="2581275" cy="2019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62E7A70-4976-63FF-FBE6-81742A6E490A}"/>
              </a:ext>
            </a:extLst>
          </p:cNvPr>
          <p:cNvSpPr txBox="1"/>
          <p:nvPr/>
        </p:nvSpPr>
        <p:spPr>
          <a:xfrm>
            <a:off x="5612276" y="1549976"/>
            <a:ext cx="3238500" cy="923330"/>
          </a:xfrm>
          <a:prstGeom prst="rect">
            <a:avLst/>
          </a:prstGeom>
          <a:noFill/>
        </p:spPr>
        <p:txBody>
          <a:bodyPr wrap="square">
            <a:spAutoFit/>
          </a:bodyPr>
          <a:lstStyle/>
          <a:p>
            <a:r>
              <a:rPr lang="en-US" sz="1800" b="0" i="1" dirty="0">
                <a:solidFill>
                  <a:srgbClr val="242424"/>
                </a:solidFill>
                <a:effectLst/>
                <a:latin typeface="source-serif-pro"/>
              </a:rPr>
              <a:t> </a:t>
            </a:r>
            <a:r>
              <a:rPr lang="en-US" sz="1800" b="0" dirty="0">
                <a:solidFill>
                  <a:srgbClr val="0070C0"/>
                </a:solidFill>
                <a:effectLst/>
                <a:latin typeface="source-serif-pro"/>
              </a:rPr>
              <a:t>Along the curve , it points to different wavelengths (380-780nm)</a:t>
            </a:r>
            <a:endParaRPr lang="en-US" sz="1800" b="0" i="1" dirty="0">
              <a:solidFill>
                <a:srgbClr val="0070C0"/>
              </a:solidFill>
              <a:effectLst/>
              <a:latin typeface="source-serif-pro"/>
            </a:endParaRPr>
          </a:p>
        </p:txBody>
      </p:sp>
      <p:sp>
        <p:nvSpPr>
          <p:cNvPr id="15" name="TextBox 14">
            <a:extLst>
              <a:ext uri="{FF2B5EF4-FFF2-40B4-BE49-F238E27FC236}">
                <a16:creationId xmlns:a16="http://schemas.microsoft.com/office/drawing/2014/main" id="{DD6BFB77-F1B7-E190-F474-7999B81284DE}"/>
              </a:ext>
            </a:extLst>
          </p:cNvPr>
          <p:cNvSpPr txBox="1"/>
          <p:nvPr/>
        </p:nvSpPr>
        <p:spPr>
          <a:xfrm>
            <a:off x="6976826" y="3360242"/>
            <a:ext cx="301686" cy="369332"/>
          </a:xfrm>
          <a:prstGeom prst="rect">
            <a:avLst/>
          </a:prstGeom>
          <a:noFill/>
        </p:spPr>
        <p:txBody>
          <a:bodyPr wrap="none" rtlCol="0">
            <a:spAutoFit/>
          </a:bodyPr>
          <a:lstStyle/>
          <a:p>
            <a:r>
              <a:rPr lang="en-US" dirty="0"/>
              <a:t>0</a:t>
            </a:r>
            <a:endParaRPr lang="en-HK" dirty="0"/>
          </a:p>
        </p:txBody>
      </p:sp>
      <p:sp>
        <p:nvSpPr>
          <p:cNvPr id="16" name="TextBox 15">
            <a:extLst>
              <a:ext uri="{FF2B5EF4-FFF2-40B4-BE49-F238E27FC236}">
                <a16:creationId xmlns:a16="http://schemas.microsoft.com/office/drawing/2014/main" id="{61A9646E-0BF9-AD8C-5567-25AA7F0251FE}"/>
              </a:ext>
            </a:extLst>
          </p:cNvPr>
          <p:cNvSpPr txBox="1"/>
          <p:nvPr/>
        </p:nvSpPr>
        <p:spPr>
          <a:xfrm>
            <a:off x="5160792" y="3371375"/>
            <a:ext cx="1786708" cy="369332"/>
          </a:xfrm>
          <a:prstGeom prst="rect">
            <a:avLst/>
          </a:prstGeom>
          <a:noFill/>
        </p:spPr>
        <p:txBody>
          <a:bodyPr wrap="none" rtlCol="0">
            <a:spAutoFit/>
          </a:bodyPr>
          <a:lstStyle/>
          <a:p>
            <a:r>
              <a:rPr lang="en-US" dirty="0"/>
              <a:t>r can be negative</a:t>
            </a:r>
            <a:endParaRPr lang="en-HK" dirty="0"/>
          </a:p>
        </p:txBody>
      </p:sp>
    </p:spTree>
    <p:extLst>
      <p:ext uri="{BB962C8B-B14F-4D97-AF65-F5344CB8AC3E}">
        <p14:creationId xmlns:p14="http://schemas.microsoft.com/office/powerpoint/2010/main" val="382071812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A6D2EA48-899F-55EB-51F5-9FA7DE7561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8154" y="3081207"/>
            <a:ext cx="4983480" cy="31146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B8A6E39-5742-7882-2696-D139DEB34416}"/>
              </a:ext>
            </a:extLst>
          </p:cNvPr>
          <p:cNvSpPr>
            <a:spLocks noGrp="1"/>
          </p:cNvSpPr>
          <p:nvPr>
            <p:ph type="title"/>
          </p:nvPr>
        </p:nvSpPr>
        <p:spPr>
          <a:xfrm>
            <a:off x="517694" y="266289"/>
            <a:ext cx="4114800" cy="1196140"/>
          </a:xfrm>
        </p:spPr>
        <p:txBody>
          <a:bodyPr>
            <a:normAutofit/>
          </a:bodyPr>
          <a:lstStyle/>
          <a:p>
            <a:r>
              <a:rPr lang="en-US" dirty="0"/>
              <a:t>Convert </a:t>
            </a:r>
            <a:r>
              <a:rPr lang="en-US" dirty="0" err="1"/>
              <a:t>r,g</a:t>
            </a:r>
            <a:r>
              <a:rPr lang="en-US" dirty="0"/>
              <a:t> to </a:t>
            </a:r>
            <a:r>
              <a:rPr lang="en-US" dirty="0" err="1"/>
              <a:t>x,y</a:t>
            </a:r>
            <a:endParaRPr lang="en-HK" dirty="0"/>
          </a:p>
        </p:txBody>
      </p:sp>
      <p:sp>
        <p:nvSpPr>
          <p:cNvPr id="3" name="Content Placeholder 2">
            <a:extLst>
              <a:ext uri="{FF2B5EF4-FFF2-40B4-BE49-F238E27FC236}">
                <a16:creationId xmlns:a16="http://schemas.microsoft.com/office/drawing/2014/main" id="{6FBA67B9-6541-3D51-B0F0-A48473D15360}"/>
              </a:ext>
            </a:extLst>
          </p:cNvPr>
          <p:cNvSpPr>
            <a:spLocks noGrp="1"/>
          </p:cNvSpPr>
          <p:nvPr>
            <p:ph idx="1"/>
          </p:nvPr>
        </p:nvSpPr>
        <p:spPr>
          <a:xfrm>
            <a:off x="472216" y="1456528"/>
            <a:ext cx="8671784" cy="4351338"/>
          </a:xfrm>
        </p:spPr>
        <p:txBody>
          <a:bodyPr>
            <a:normAutofit/>
          </a:bodyPr>
          <a:lstStyle/>
          <a:p>
            <a:r>
              <a:rPr lang="en-US" sz="2000" dirty="0"/>
              <a:t>The </a:t>
            </a:r>
            <a:r>
              <a:rPr lang="en-US" sz="2000" dirty="0" err="1"/>
              <a:t>r,g</a:t>
            </a:r>
            <a:r>
              <a:rPr lang="en-US" sz="2000" dirty="0"/>
              <a:t> curve is 2D but it represents 3D since </a:t>
            </a:r>
            <a:r>
              <a:rPr lang="en-US" sz="2000" dirty="0" err="1"/>
              <a:t>r+g+b</a:t>
            </a:r>
            <a:r>
              <a:rPr lang="en-US" sz="2000" dirty="0"/>
              <a:t>=1, b can be found.</a:t>
            </a:r>
          </a:p>
          <a:p>
            <a:r>
              <a:rPr lang="en-US" sz="2000" dirty="0"/>
              <a:t>Since in the original </a:t>
            </a:r>
            <a:r>
              <a:rPr lang="en-US" sz="2000" dirty="0" err="1"/>
              <a:t>r,g</a:t>
            </a:r>
            <a:r>
              <a:rPr lang="en-US" sz="2000" dirty="0"/>
              <a:t> curve (left), r can be –</a:t>
            </a:r>
            <a:r>
              <a:rPr lang="en-US" sz="2000" dirty="0" err="1"/>
              <a:t>ve</a:t>
            </a:r>
            <a:r>
              <a:rPr lang="en-US" sz="2000" dirty="0"/>
              <a:t> and is no good for calculation.</a:t>
            </a:r>
          </a:p>
          <a:p>
            <a:r>
              <a:rPr lang="en-US" sz="2000" dirty="0"/>
              <a:t>Map Cg to [0,1], </a:t>
            </a:r>
            <a:r>
              <a:rPr lang="en-US" sz="2000" dirty="0" err="1"/>
              <a:t>Cb</a:t>
            </a:r>
            <a:r>
              <a:rPr lang="en-US" sz="2000" dirty="0"/>
              <a:t> to [0,0] and Cr to [1,0], so in </a:t>
            </a:r>
            <a:r>
              <a:rPr lang="en-US" sz="2000" dirty="0" err="1"/>
              <a:t>x,y</a:t>
            </a:r>
            <a:r>
              <a:rPr lang="en-US" sz="2000" dirty="0"/>
              <a:t> space the curve is +</a:t>
            </a:r>
            <a:r>
              <a:rPr lang="en-US" sz="2000" dirty="0" err="1"/>
              <a:t>ve</a:t>
            </a:r>
            <a:r>
              <a:rPr lang="en-US" sz="2000" dirty="0"/>
              <a:t>.</a:t>
            </a:r>
          </a:p>
        </p:txBody>
      </p:sp>
      <p:sp>
        <p:nvSpPr>
          <p:cNvPr id="4" name="Footer Placeholder 3">
            <a:extLst>
              <a:ext uri="{FF2B5EF4-FFF2-40B4-BE49-F238E27FC236}">
                <a16:creationId xmlns:a16="http://schemas.microsoft.com/office/drawing/2014/main" id="{C5C11EB8-6B76-41AF-4D06-7A6CA4E3F6B7}"/>
              </a:ext>
            </a:extLst>
          </p:cNvPr>
          <p:cNvSpPr>
            <a:spLocks noGrp="1"/>
          </p:cNvSpPr>
          <p:nvPr>
            <p:ph type="ftr" sz="quarter" idx="11"/>
          </p:nvPr>
        </p:nvSpPr>
        <p:spPr/>
        <p:txBody>
          <a:bodyPr/>
          <a:lstStyle/>
          <a:p>
            <a:r>
              <a:rPr lang="it-IT"/>
              <a:t>Img. Pro. &amp; Comp. Vis. v250127c</a:t>
            </a:r>
            <a:endParaRPr lang="en-HK"/>
          </a:p>
        </p:txBody>
      </p:sp>
      <p:sp>
        <p:nvSpPr>
          <p:cNvPr id="5" name="Slide Number Placeholder 4">
            <a:extLst>
              <a:ext uri="{FF2B5EF4-FFF2-40B4-BE49-F238E27FC236}">
                <a16:creationId xmlns:a16="http://schemas.microsoft.com/office/drawing/2014/main" id="{2358362D-24AD-B043-DC0B-7E60D71BEC90}"/>
              </a:ext>
            </a:extLst>
          </p:cNvPr>
          <p:cNvSpPr>
            <a:spLocks noGrp="1"/>
          </p:cNvSpPr>
          <p:nvPr>
            <p:ph type="sldNum" sz="quarter" idx="12"/>
          </p:nvPr>
        </p:nvSpPr>
        <p:spPr/>
        <p:txBody>
          <a:bodyPr/>
          <a:lstStyle/>
          <a:p>
            <a:fld id="{A1FA41FF-BBCA-4C8E-83C0-DB912CB2A0BB}" type="slidenum">
              <a:rPr lang="en-HK" smtClean="0"/>
              <a:t>143</a:t>
            </a:fld>
            <a:endParaRPr lang="en-HK"/>
          </a:p>
        </p:txBody>
      </p:sp>
      <p:pic>
        <p:nvPicPr>
          <p:cNvPr id="3074" name="Picture 2">
            <a:extLst>
              <a:ext uri="{FF2B5EF4-FFF2-40B4-BE49-F238E27FC236}">
                <a16:creationId xmlns:a16="http://schemas.microsoft.com/office/drawing/2014/main" id="{B4FFBD54-675C-B1E0-FFB6-C2A0287EC4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 y="3081378"/>
            <a:ext cx="4983480" cy="31146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2615261-53E5-00C8-FB21-747659316E56}"/>
              </a:ext>
            </a:extLst>
          </p:cNvPr>
          <p:cNvSpPr txBox="1"/>
          <p:nvPr/>
        </p:nvSpPr>
        <p:spPr>
          <a:xfrm>
            <a:off x="194310" y="6231417"/>
            <a:ext cx="8800603" cy="461665"/>
          </a:xfrm>
          <a:prstGeom prst="rect">
            <a:avLst/>
          </a:prstGeom>
          <a:noFill/>
        </p:spPr>
        <p:txBody>
          <a:bodyPr wrap="square" rtlCol="0">
            <a:spAutoFit/>
          </a:bodyPr>
          <a:lstStyle/>
          <a:p>
            <a:r>
              <a:rPr lang="en-HK" sz="1200" dirty="0">
                <a:hlinkClick r:id="rId4"/>
              </a:rPr>
              <a:t>https://medium.com/hipster-color-science/a-beginners-guide-to-colorimetry-401f1830b65a</a:t>
            </a:r>
            <a:endParaRPr lang="en-HK" sz="1200" dirty="0"/>
          </a:p>
          <a:p>
            <a:r>
              <a:rPr lang="en-US" sz="1200" dirty="0">
                <a:hlinkClick r:id="rId5"/>
              </a:rPr>
              <a:t>https://www.cs.rit.edu/~ncs/color/t_convert.html#RGB%20to%20XYZ%20&amp;%20XYZ%20to%20RGB</a:t>
            </a:r>
            <a:r>
              <a:rPr lang="en-US" sz="1200" dirty="0"/>
              <a:t> </a:t>
            </a:r>
            <a:endParaRPr lang="en-HK" sz="1200" dirty="0"/>
          </a:p>
        </p:txBody>
      </p:sp>
      <p:sp>
        <p:nvSpPr>
          <p:cNvPr id="7" name="TextBox 6">
            <a:extLst>
              <a:ext uri="{FF2B5EF4-FFF2-40B4-BE49-F238E27FC236}">
                <a16:creationId xmlns:a16="http://schemas.microsoft.com/office/drawing/2014/main" id="{4F48F3C6-56A2-3D89-1BB6-6026B37193C8}"/>
              </a:ext>
            </a:extLst>
          </p:cNvPr>
          <p:cNvSpPr txBox="1"/>
          <p:nvPr/>
        </p:nvSpPr>
        <p:spPr>
          <a:xfrm>
            <a:off x="6400800" y="5855126"/>
            <a:ext cx="457200" cy="461665"/>
          </a:xfrm>
          <a:prstGeom prst="rect">
            <a:avLst/>
          </a:prstGeom>
          <a:noFill/>
        </p:spPr>
        <p:txBody>
          <a:bodyPr wrap="square">
            <a:spAutoFit/>
          </a:bodyPr>
          <a:lstStyle/>
          <a:p>
            <a:r>
              <a:rPr lang="en-US" sz="2400" dirty="0"/>
              <a:t>x</a:t>
            </a:r>
            <a:endParaRPr lang="en-HK" sz="2400" dirty="0"/>
          </a:p>
        </p:txBody>
      </p:sp>
      <p:sp>
        <p:nvSpPr>
          <p:cNvPr id="8" name="TextBox 7">
            <a:extLst>
              <a:ext uri="{FF2B5EF4-FFF2-40B4-BE49-F238E27FC236}">
                <a16:creationId xmlns:a16="http://schemas.microsoft.com/office/drawing/2014/main" id="{73F1E1E5-E1B7-3B2F-0794-24E4F70CA8C1}"/>
              </a:ext>
            </a:extLst>
          </p:cNvPr>
          <p:cNvSpPr txBox="1"/>
          <p:nvPr/>
        </p:nvSpPr>
        <p:spPr>
          <a:xfrm>
            <a:off x="5177790" y="3131022"/>
            <a:ext cx="457200" cy="461665"/>
          </a:xfrm>
          <a:prstGeom prst="rect">
            <a:avLst/>
          </a:prstGeom>
          <a:noFill/>
        </p:spPr>
        <p:txBody>
          <a:bodyPr wrap="square">
            <a:spAutoFit/>
          </a:bodyPr>
          <a:lstStyle/>
          <a:p>
            <a:r>
              <a:rPr lang="en-US" sz="2400" dirty="0"/>
              <a:t>y</a:t>
            </a:r>
            <a:endParaRPr lang="en-HK" sz="2400" dirty="0"/>
          </a:p>
        </p:txBody>
      </p:sp>
      <p:sp>
        <p:nvSpPr>
          <p:cNvPr id="10" name="TextBox 9">
            <a:extLst>
              <a:ext uri="{FF2B5EF4-FFF2-40B4-BE49-F238E27FC236}">
                <a16:creationId xmlns:a16="http://schemas.microsoft.com/office/drawing/2014/main" id="{8EF3349C-1D52-AF46-91DC-2EFF7EE81FCF}"/>
              </a:ext>
            </a:extLst>
          </p:cNvPr>
          <p:cNvSpPr txBox="1"/>
          <p:nvPr/>
        </p:nvSpPr>
        <p:spPr>
          <a:xfrm>
            <a:off x="571500" y="4283181"/>
            <a:ext cx="457200" cy="461665"/>
          </a:xfrm>
          <a:prstGeom prst="rect">
            <a:avLst/>
          </a:prstGeom>
          <a:noFill/>
        </p:spPr>
        <p:txBody>
          <a:bodyPr wrap="square">
            <a:spAutoFit/>
          </a:bodyPr>
          <a:lstStyle/>
          <a:p>
            <a:r>
              <a:rPr lang="en-US" sz="2400" dirty="0"/>
              <a:t>g</a:t>
            </a:r>
            <a:endParaRPr lang="en-HK" sz="2400" dirty="0"/>
          </a:p>
        </p:txBody>
      </p:sp>
      <p:sp>
        <p:nvSpPr>
          <p:cNvPr id="11" name="TextBox 10">
            <a:extLst>
              <a:ext uri="{FF2B5EF4-FFF2-40B4-BE49-F238E27FC236}">
                <a16:creationId xmlns:a16="http://schemas.microsoft.com/office/drawing/2014/main" id="{ED697D1F-7AE3-D6AA-0A57-593B92086ADC}"/>
              </a:ext>
            </a:extLst>
          </p:cNvPr>
          <p:cNvSpPr txBox="1"/>
          <p:nvPr/>
        </p:nvSpPr>
        <p:spPr>
          <a:xfrm>
            <a:off x="2668905" y="5879222"/>
            <a:ext cx="457200" cy="461665"/>
          </a:xfrm>
          <a:prstGeom prst="rect">
            <a:avLst/>
          </a:prstGeom>
          <a:noFill/>
        </p:spPr>
        <p:txBody>
          <a:bodyPr wrap="square">
            <a:spAutoFit/>
          </a:bodyPr>
          <a:lstStyle/>
          <a:p>
            <a:r>
              <a:rPr lang="en-US" sz="2400" dirty="0"/>
              <a:t>0</a:t>
            </a:r>
            <a:endParaRPr lang="en-HK" sz="2400" dirty="0"/>
          </a:p>
        </p:txBody>
      </p:sp>
      <p:sp>
        <p:nvSpPr>
          <p:cNvPr id="12" name="TextBox 11">
            <a:extLst>
              <a:ext uri="{FF2B5EF4-FFF2-40B4-BE49-F238E27FC236}">
                <a16:creationId xmlns:a16="http://schemas.microsoft.com/office/drawing/2014/main" id="{DBAC103E-FB0F-1FFB-FE1D-67C7355AD858}"/>
              </a:ext>
            </a:extLst>
          </p:cNvPr>
          <p:cNvSpPr txBox="1"/>
          <p:nvPr/>
        </p:nvSpPr>
        <p:spPr>
          <a:xfrm>
            <a:off x="5410200" y="2743200"/>
            <a:ext cx="2929263" cy="369332"/>
          </a:xfrm>
          <a:prstGeom prst="rect">
            <a:avLst/>
          </a:prstGeom>
          <a:noFill/>
        </p:spPr>
        <p:txBody>
          <a:bodyPr wrap="none" rtlCol="0">
            <a:spAutoFit/>
          </a:bodyPr>
          <a:lstStyle/>
          <a:p>
            <a:r>
              <a:rPr lang="en-US" dirty="0"/>
              <a:t>After mapping </a:t>
            </a:r>
            <a:r>
              <a:rPr lang="en-US" dirty="0" err="1"/>
              <a:t>x,y</a:t>
            </a:r>
            <a:r>
              <a:rPr lang="en-US" dirty="0"/>
              <a:t> are all +</a:t>
            </a:r>
            <a:r>
              <a:rPr lang="en-US" dirty="0" err="1"/>
              <a:t>ve</a:t>
            </a:r>
            <a:endParaRPr lang="en-HK" dirty="0"/>
          </a:p>
        </p:txBody>
      </p:sp>
      <p:sp>
        <p:nvSpPr>
          <p:cNvPr id="13" name="TextBox 12">
            <a:extLst>
              <a:ext uri="{FF2B5EF4-FFF2-40B4-BE49-F238E27FC236}">
                <a16:creationId xmlns:a16="http://schemas.microsoft.com/office/drawing/2014/main" id="{D03660BE-5BB2-CC78-98B0-E2661FF19E15}"/>
              </a:ext>
            </a:extLst>
          </p:cNvPr>
          <p:cNvSpPr txBox="1"/>
          <p:nvPr/>
        </p:nvSpPr>
        <p:spPr>
          <a:xfrm>
            <a:off x="800100" y="2736828"/>
            <a:ext cx="4391010" cy="369332"/>
          </a:xfrm>
          <a:prstGeom prst="rect">
            <a:avLst/>
          </a:prstGeom>
          <a:noFill/>
        </p:spPr>
        <p:txBody>
          <a:bodyPr wrap="none" rtlCol="0">
            <a:spAutoFit/>
          </a:bodyPr>
          <a:lstStyle/>
          <a:p>
            <a:r>
              <a:rPr lang="en-US" dirty="0">
                <a:solidFill>
                  <a:srgbClr val="4D5156"/>
                </a:solidFill>
                <a:latin typeface="arial" panose="020B0604020202020204" pitchFamily="34" charset="0"/>
              </a:rPr>
              <a:t>r can be –</a:t>
            </a:r>
            <a:r>
              <a:rPr lang="en-US" dirty="0" err="1">
                <a:solidFill>
                  <a:srgbClr val="4D5156"/>
                </a:solidFill>
                <a:latin typeface="arial" panose="020B0604020202020204" pitchFamily="34" charset="0"/>
              </a:rPr>
              <a:t>ve</a:t>
            </a:r>
            <a:r>
              <a:rPr lang="en-US" dirty="0">
                <a:solidFill>
                  <a:srgbClr val="4D5156"/>
                </a:solidFill>
                <a:latin typeface="arial" panose="020B0604020202020204" pitchFamily="34" charset="0"/>
              </a:rPr>
              <a:t> (r, g are chromaticity </a:t>
            </a:r>
            <a:r>
              <a:rPr lang="en-US" dirty="0" err="1">
                <a:solidFill>
                  <a:srgbClr val="4D5156"/>
                </a:solidFill>
                <a:latin typeface="arial" panose="020B0604020202020204" pitchFamily="34" charset="0"/>
              </a:rPr>
              <a:t>coord</a:t>
            </a:r>
            <a:r>
              <a:rPr lang="en-US" dirty="0">
                <a:solidFill>
                  <a:srgbClr val="4D5156"/>
                </a:solidFill>
                <a:latin typeface="arial" panose="020B0604020202020204" pitchFamily="34" charset="0"/>
              </a:rPr>
              <a:t>.)</a:t>
            </a:r>
            <a:endParaRPr lang="en-HK" dirty="0">
              <a:solidFill>
                <a:srgbClr val="4D5156"/>
              </a:solidFill>
              <a:latin typeface="arial" panose="020B0604020202020204" pitchFamily="34" charset="0"/>
            </a:endParaRPr>
          </a:p>
        </p:txBody>
      </p:sp>
      <p:sp>
        <p:nvSpPr>
          <p:cNvPr id="14" name="TextBox 13">
            <a:extLst>
              <a:ext uri="{FF2B5EF4-FFF2-40B4-BE49-F238E27FC236}">
                <a16:creationId xmlns:a16="http://schemas.microsoft.com/office/drawing/2014/main" id="{C0EA4828-6888-5CFD-BCC6-C98010926E44}"/>
              </a:ext>
            </a:extLst>
          </p:cNvPr>
          <p:cNvSpPr txBox="1"/>
          <p:nvPr/>
        </p:nvSpPr>
        <p:spPr>
          <a:xfrm>
            <a:off x="3297554" y="5858821"/>
            <a:ext cx="826785" cy="461665"/>
          </a:xfrm>
          <a:prstGeom prst="rect">
            <a:avLst/>
          </a:prstGeom>
          <a:noFill/>
        </p:spPr>
        <p:txBody>
          <a:bodyPr wrap="square">
            <a:spAutoFit/>
          </a:bodyPr>
          <a:lstStyle/>
          <a:p>
            <a:r>
              <a:rPr lang="en-US" sz="2400" dirty="0"/>
              <a:t>+</a:t>
            </a:r>
            <a:r>
              <a:rPr lang="en-US" sz="2400" dirty="0" err="1"/>
              <a:t>ve</a:t>
            </a:r>
            <a:r>
              <a:rPr lang="en-US" sz="2400" dirty="0"/>
              <a:t> r</a:t>
            </a:r>
            <a:endParaRPr lang="en-HK" sz="2400" dirty="0"/>
          </a:p>
        </p:txBody>
      </p:sp>
      <p:sp>
        <p:nvSpPr>
          <p:cNvPr id="15" name="TextBox 14">
            <a:extLst>
              <a:ext uri="{FF2B5EF4-FFF2-40B4-BE49-F238E27FC236}">
                <a16:creationId xmlns:a16="http://schemas.microsoft.com/office/drawing/2014/main" id="{EF260E0C-46D2-4586-06F3-36DE666660CC}"/>
              </a:ext>
            </a:extLst>
          </p:cNvPr>
          <p:cNvSpPr txBox="1"/>
          <p:nvPr/>
        </p:nvSpPr>
        <p:spPr>
          <a:xfrm>
            <a:off x="1617323" y="5846095"/>
            <a:ext cx="826785" cy="461665"/>
          </a:xfrm>
          <a:prstGeom prst="rect">
            <a:avLst/>
          </a:prstGeom>
          <a:noFill/>
        </p:spPr>
        <p:txBody>
          <a:bodyPr wrap="square">
            <a:spAutoFit/>
          </a:bodyPr>
          <a:lstStyle/>
          <a:p>
            <a:r>
              <a:rPr lang="en-US" sz="2400" dirty="0"/>
              <a:t>-</a:t>
            </a:r>
            <a:r>
              <a:rPr lang="en-US" sz="2400" dirty="0" err="1"/>
              <a:t>ve</a:t>
            </a:r>
            <a:r>
              <a:rPr lang="en-US" sz="2400" dirty="0"/>
              <a:t> r</a:t>
            </a:r>
            <a:endParaRPr lang="en-HK" sz="2400" dirty="0"/>
          </a:p>
        </p:txBody>
      </p:sp>
      <p:sp>
        <p:nvSpPr>
          <p:cNvPr id="17" name="TextBox 16">
            <a:extLst>
              <a:ext uri="{FF2B5EF4-FFF2-40B4-BE49-F238E27FC236}">
                <a16:creationId xmlns:a16="http://schemas.microsoft.com/office/drawing/2014/main" id="{714EFED5-0450-D109-5C7E-E39B7B290C0D}"/>
              </a:ext>
            </a:extLst>
          </p:cNvPr>
          <p:cNvSpPr txBox="1"/>
          <p:nvPr/>
        </p:nvSpPr>
        <p:spPr>
          <a:xfrm>
            <a:off x="2897505" y="4421265"/>
            <a:ext cx="1351577" cy="369332"/>
          </a:xfrm>
          <a:prstGeom prst="rect">
            <a:avLst/>
          </a:prstGeom>
          <a:noFill/>
        </p:spPr>
        <p:txBody>
          <a:bodyPr wrap="square">
            <a:spAutoFit/>
          </a:bodyPr>
          <a:lstStyle/>
          <a:p>
            <a:r>
              <a:rPr lang="en-US" sz="1800" dirty="0"/>
              <a:t>[0,1]</a:t>
            </a:r>
            <a:endParaRPr lang="en-HK" sz="1800" dirty="0"/>
          </a:p>
        </p:txBody>
      </p:sp>
      <p:sp>
        <p:nvSpPr>
          <p:cNvPr id="20" name="TextBox 19">
            <a:extLst>
              <a:ext uri="{FF2B5EF4-FFF2-40B4-BE49-F238E27FC236}">
                <a16:creationId xmlns:a16="http://schemas.microsoft.com/office/drawing/2014/main" id="{F9D46A24-55A8-912F-A8ED-919A85F8CBB6}"/>
              </a:ext>
            </a:extLst>
          </p:cNvPr>
          <p:cNvSpPr txBox="1"/>
          <p:nvPr/>
        </p:nvSpPr>
        <p:spPr>
          <a:xfrm>
            <a:off x="3550617" y="5114594"/>
            <a:ext cx="1255698" cy="369332"/>
          </a:xfrm>
          <a:prstGeom prst="rect">
            <a:avLst/>
          </a:prstGeom>
          <a:noFill/>
        </p:spPr>
        <p:txBody>
          <a:bodyPr wrap="square">
            <a:spAutoFit/>
          </a:bodyPr>
          <a:lstStyle/>
          <a:p>
            <a:r>
              <a:rPr lang="en-US" sz="1800" dirty="0"/>
              <a:t>[</a:t>
            </a:r>
            <a:r>
              <a:rPr lang="en-US" dirty="0"/>
              <a:t>1,0]</a:t>
            </a:r>
            <a:endParaRPr lang="en-HK" sz="1800" dirty="0"/>
          </a:p>
        </p:txBody>
      </p:sp>
      <p:sp>
        <p:nvSpPr>
          <p:cNvPr id="21" name="TextBox 20">
            <a:extLst>
              <a:ext uri="{FF2B5EF4-FFF2-40B4-BE49-F238E27FC236}">
                <a16:creationId xmlns:a16="http://schemas.microsoft.com/office/drawing/2014/main" id="{7801C355-52C5-AFE0-7B39-71CBE4BA3AB1}"/>
              </a:ext>
            </a:extLst>
          </p:cNvPr>
          <p:cNvSpPr txBox="1"/>
          <p:nvPr/>
        </p:nvSpPr>
        <p:spPr>
          <a:xfrm>
            <a:off x="2575094" y="5136246"/>
            <a:ext cx="1042035" cy="369332"/>
          </a:xfrm>
          <a:prstGeom prst="rect">
            <a:avLst/>
          </a:prstGeom>
          <a:noFill/>
        </p:spPr>
        <p:txBody>
          <a:bodyPr wrap="square">
            <a:spAutoFit/>
          </a:bodyPr>
          <a:lstStyle/>
          <a:p>
            <a:r>
              <a:rPr lang="en-US" sz="1800" dirty="0"/>
              <a:t>[0</a:t>
            </a:r>
            <a:r>
              <a:rPr lang="en-US" dirty="0"/>
              <a:t>,0]</a:t>
            </a:r>
            <a:endParaRPr lang="en-HK" sz="1800" dirty="0"/>
          </a:p>
        </p:txBody>
      </p:sp>
      <p:cxnSp>
        <p:nvCxnSpPr>
          <p:cNvPr id="23" name="Straight Connector 22">
            <a:extLst>
              <a:ext uri="{FF2B5EF4-FFF2-40B4-BE49-F238E27FC236}">
                <a16:creationId xmlns:a16="http://schemas.microsoft.com/office/drawing/2014/main" id="{6457A7DA-ED53-73E0-C9BD-F127D0ABBAC1}"/>
              </a:ext>
            </a:extLst>
          </p:cNvPr>
          <p:cNvCxnSpPr>
            <a:cxnSpLocks/>
          </p:cNvCxnSpPr>
          <p:nvPr/>
        </p:nvCxnSpPr>
        <p:spPr>
          <a:xfrm flipV="1">
            <a:off x="3617129" y="3971925"/>
            <a:ext cx="2497921" cy="571500"/>
          </a:xfrm>
          <a:prstGeom prst="line">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61858D3-84DA-283B-23D2-D4D1792A6F2F}"/>
              </a:ext>
            </a:extLst>
          </p:cNvPr>
          <p:cNvCxnSpPr>
            <a:cxnSpLocks/>
          </p:cNvCxnSpPr>
          <p:nvPr/>
        </p:nvCxnSpPr>
        <p:spPr>
          <a:xfrm flipV="1">
            <a:off x="3815249" y="5114594"/>
            <a:ext cx="3480435" cy="331550"/>
          </a:xfrm>
          <a:prstGeom prst="line">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D3B1BD0-9400-C34D-B4FD-2677B351866D}"/>
              </a:ext>
            </a:extLst>
          </p:cNvPr>
          <p:cNvCxnSpPr>
            <a:cxnSpLocks/>
            <a:stCxn id="21" idx="2"/>
          </p:cNvCxnSpPr>
          <p:nvPr/>
        </p:nvCxnSpPr>
        <p:spPr>
          <a:xfrm>
            <a:off x="3096112" y="5505578"/>
            <a:ext cx="2638911" cy="225115"/>
          </a:xfrm>
          <a:prstGeom prst="line">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B272450-9489-4122-A3F0-4ABD9AA0E39A}"/>
              </a:ext>
            </a:extLst>
          </p:cNvPr>
          <p:cNvCxnSpPr>
            <a:cxnSpLocks/>
          </p:cNvCxnSpPr>
          <p:nvPr/>
        </p:nvCxnSpPr>
        <p:spPr>
          <a:xfrm flipV="1">
            <a:off x="1569014" y="3165594"/>
            <a:ext cx="3936659" cy="197479"/>
          </a:xfrm>
          <a:prstGeom prst="line">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600E876-52F3-0BF8-2C90-0BDC74CFDE43}"/>
              </a:ext>
            </a:extLst>
          </p:cNvPr>
          <p:cNvCxnSpPr>
            <a:cxnSpLocks/>
          </p:cNvCxnSpPr>
          <p:nvPr/>
        </p:nvCxnSpPr>
        <p:spPr>
          <a:xfrm>
            <a:off x="2286000" y="5407859"/>
            <a:ext cx="3303488" cy="467051"/>
          </a:xfrm>
          <a:prstGeom prst="line">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6E581D8-F1F9-0D8B-7D96-2739933D1295}"/>
              </a:ext>
            </a:extLst>
          </p:cNvPr>
          <p:cNvCxnSpPr>
            <a:cxnSpLocks/>
          </p:cNvCxnSpPr>
          <p:nvPr/>
        </p:nvCxnSpPr>
        <p:spPr>
          <a:xfrm>
            <a:off x="3867033" y="5701839"/>
            <a:ext cx="4301616" cy="87660"/>
          </a:xfrm>
          <a:prstGeom prst="line">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9A3ABAF-1BB5-627C-E3C4-BA4B85A111E5}"/>
              </a:ext>
            </a:extLst>
          </p:cNvPr>
          <p:cNvSpPr txBox="1"/>
          <p:nvPr/>
        </p:nvSpPr>
        <p:spPr>
          <a:xfrm>
            <a:off x="1569014" y="3172964"/>
            <a:ext cx="417102" cy="369332"/>
          </a:xfrm>
          <a:prstGeom prst="rect">
            <a:avLst/>
          </a:prstGeom>
          <a:noFill/>
        </p:spPr>
        <p:txBody>
          <a:bodyPr wrap="none" rtlCol="0">
            <a:spAutoFit/>
          </a:bodyPr>
          <a:lstStyle/>
          <a:p>
            <a:r>
              <a:rPr lang="en-US" dirty="0"/>
              <a:t>Cg</a:t>
            </a:r>
            <a:endParaRPr lang="en-HK" dirty="0"/>
          </a:p>
        </p:txBody>
      </p:sp>
      <p:sp>
        <p:nvSpPr>
          <p:cNvPr id="31" name="TextBox 30">
            <a:extLst>
              <a:ext uri="{FF2B5EF4-FFF2-40B4-BE49-F238E27FC236}">
                <a16:creationId xmlns:a16="http://schemas.microsoft.com/office/drawing/2014/main" id="{B496D3B7-64FD-C838-D403-5F034DDC6A6B}"/>
              </a:ext>
            </a:extLst>
          </p:cNvPr>
          <p:cNvSpPr txBox="1"/>
          <p:nvPr/>
        </p:nvSpPr>
        <p:spPr>
          <a:xfrm>
            <a:off x="1889144" y="5038527"/>
            <a:ext cx="429926" cy="369332"/>
          </a:xfrm>
          <a:prstGeom prst="rect">
            <a:avLst/>
          </a:prstGeom>
          <a:noFill/>
        </p:spPr>
        <p:txBody>
          <a:bodyPr wrap="none" rtlCol="0">
            <a:spAutoFit/>
          </a:bodyPr>
          <a:lstStyle/>
          <a:p>
            <a:r>
              <a:rPr lang="en-US" dirty="0" err="1"/>
              <a:t>Cb</a:t>
            </a:r>
            <a:endParaRPr lang="en-HK" dirty="0"/>
          </a:p>
        </p:txBody>
      </p:sp>
      <p:sp>
        <p:nvSpPr>
          <p:cNvPr id="1024" name="TextBox 1023">
            <a:extLst>
              <a:ext uri="{FF2B5EF4-FFF2-40B4-BE49-F238E27FC236}">
                <a16:creationId xmlns:a16="http://schemas.microsoft.com/office/drawing/2014/main" id="{1A76ED66-E9F4-2B66-FAB0-DF70FD9D4C6F}"/>
              </a:ext>
            </a:extLst>
          </p:cNvPr>
          <p:cNvSpPr txBox="1"/>
          <p:nvPr/>
        </p:nvSpPr>
        <p:spPr>
          <a:xfrm>
            <a:off x="3845342" y="5505578"/>
            <a:ext cx="388248" cy="369332"/>
          </a:xfrm>
          <a:prstGeom prst="rect">
            <a:avLst/>
          </a:prstGeom>
          <a:noFill/>
        </p:spPr>
        <p:txBody>
          <a:bodyPr wrap="none" rtlCol="0">
            <a:spAutoFit/>
          </a:bodyPr>
          <a:lstStyle/>
          <a:p>
            <a:r>
              <a:rPr lang="en-US" dirty="0"/>
              <a:t>Cr</a:t>
            </a:r>
            <a:endParaRPr lang="en-HK" dirty="0"/>
          </a:p>
        </p:txBody>
      </p:sp>
      <p:sp>
        <p:nvSpPr>
          <p:cNvPr id="1027" name="TextBox 1026">
            <a:extLst>
              <a:ext uri="{FF2B5EF4-FFF2-40B4-BE49-F238E27FC236}">
                <a16:creationId xmlns:a16="http://schemas.microsoft.com/office/drawing/2014/main" id="{39CC1419-4F7A-5606-9583-05CDD5946738}"/>
              </a:ext>
            </a:extLst>
          </p:cNvPr>
          <p:cNvSpPr txBox="1"/>
          <p:nvPr/>
        </p:nvSpPr>
        <p:spPr>
          <a:xfrm>
            <a:off x="7435385" y="3937033"/>
            <a:ext cx="1983819" cy="1200329"/>
          </a:xfrm>
          <a:prstGeom prst="rect">
            <a:avLst/>
          </a:prstGeom>
          <a:noFill/>
        </p:spPr>
        <p:txBody>
          <a:bodyPr wrap="square">
            <a:spAutoFit/>
          </a:bodyPr>
          <a:lstStyle/>
          <a:p>
            <a:r>
              <a:rPr lang="en-US" sz="1800" dirty="0"/>
              <a:t> </a:t>
            </a:r>
            <a:r>
              <a:rPr lang="en-US" sz="1800" dirty="0" err="1"/>
              <a:t>x,y</a:t>
            </a:r>
            <a:r>
              <a:rPr lang="en-US" sz="1800" dirty="0"/>
              <a:t> space</a:t>
            </a:r>
          </a:p>
          <a:p>
            <a:r>
              <a:rPr lang="en-US" dirty="0"/>
              <a:t>(This is called the CIE1931 gamut</a:t>
            </a:r>
            <a:r>
              <a:rPr lang="ja-JP" altLang="en-US" sz="1800" b="0" i="1" dirty="0">
                <a:solidFill>
                  <a:srgbClr val="242424"/>
                </a:solidFill>
                <a:effectLst/>
                <a:latin typeface="source-serif-pro"/>
              </a:rPr>
              <a:t>色域</a:t>
            </a:r>
            <a:r>
              <a:rPr lang="en-US" dirty="0"/>
              <a:t>)</a:t>
            </a:r>
            <a:r>
              <a:rPr lang="en-US" sz="1800" dirty="0"/>
              <a:t> </a:t>
            </a:r>
            <a:endParaRPr lang="en-HK" dirty="0"/>
          </a:p>
        </p:txBody>
      </p:sp>
      <p:sp>
        <p:nvSpPr>
          <p:cNvPr id="1029" name="TextBox 1028">
            <a:extLst>
              <a:ext uri="{FF2B5EF4-FFF2-40B4-BE49-F238E27FC236}">
                <a16:creationId xmlns:a16="http://schemas.microsoft.com/office/drawing/2014/main" id="{A28813F6-9B0E-014D-169B-7CF0506A5B5F}"/>
              </a:ext>
            </a:extLst>
          </p:cNvPr>
          <p:cNvSpPr txBox="1"/>
          <p:nvPr/>
        </p:nvSpPr>
        <p:spPr>
          <a:xfrm>
            <a:off x="2979748" y="4074601"/>
            <a:ext cx="1498684" cy="369332"/>
          </a:xfrm>
          <a:prstGeom prst="rect">
            <a:avLst/>
          </a:prstGeom>
          <a:noFill/>
        </p:spPr>
        <p:txBody>
          <a:bodyPr wrap="square">
            <a:spAutoFit/>
          </a:bodyPr>
          <a:lstStyle/>
          <a:p>
            <a:r>
              <a:rPr lang="en-US" sz="1800" dirty="0"/>
              <a:t> </a:t>
            </a:r>
            <a:r>
              <a:rPr lang="en-US" dirty="0" err="1"/>
              <a:t>r.g</a:t>
            </a:r>
            <a:r>
              <a:rPr lang="en-US" dirty="0"/>
              <a:t> </a:t>
            </a:r>
            <a:r>
              <a:rPr lang="en-US" sz="1800" dirty="0"/>
              <a:t>space </a:t>
            </a:r>
            <a:endParaRPr lang="en-HK" dirty="0"/>
          </a:p>
        </p:txBody>
      </p:sp>
      <p:cxnSp>
        <p:nvCxnSpPr>
          <p:cNvPr id="1031" name="Straight Arrow Connector 1030">
            <a:extLst>
              <a:ext uri="{FF2B5EF4-FFF2-40B4-BE49-F238E27FC236}">
                <a16:creationId xmlns:a16="http://schemas.microsoft.com/office/drawing/2014/main" id="{A79F9A05-175A-A070-464F-E87EBD286922}"/>
              </a:ext>
            </a:extLst>
          </p:cNvPr>
          <p:cNvCxnSpPr>
            <a:cxnSpLocks/>
          </p:cNvCxnSpPr>
          <p:nvPr/>
        </p:nvCxnSpPr>
        <p:spPr>
          <a:xfrm flipV="1">
            <a:off x="1162050" y="1209675"/>
            <a:ext cx="3800887" cy="1038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75" name="TextBox 3074">
            <a:extLst>
              <a:ext uri="{FF2B5EF4-FFF2-40B4-BE49-F238E27FC236}">
                <a16:creationId xmlns:a16="http://schemas.microsoft.com/office/drawing/2014/main" id="{C7571AAE-9A3A-F154-E345-9D8C52E070ED}"/>
              </a:ext>
            </a:extLst>
          </p:cNvPr>
          <p:cNvSpPr txBox="1"/>
          <p:nvPr/>
        </p:nvSpPr>
        <p:spPr>
          <a:xfrm>
            <a:off x="4962937" y="108799"/>
            <a:ext cx="3911387" cy="1384995"/>
          </a:xfrm>
          <a:prstGeom prst="rect">
            <a:avLst/>
          </a:prstGeom>
          <a:solidFill>
            <a:schemeClr val="bg1"/>
          </a:solidFill>
          <a:ln>
            <a:solidFill>
              <a:schemeClr val="accent1"/>
            </a:solidFill>
          </a:ln>
        </p:spPr>
        <p:txBody>
          <a:bodyPr wrap="square">
            <a:spAutoFit/>
          </a:bodyPr>
          <a:lstStyle/>
          <a:p>
            <a:r>
              <a:rPr lang="es-ES" sz="1400" dirty="0" err="1"/>
              <a:t>Map</a:t>
            </a:r>
            <a:r>
              <a:rPr lang="es-ES" sz="1400" dirty="0"/>
              <a:t> R,G,B </a:t>
            </a:r>
            <a:r>
              <a:rPr lang="es-ES" sz="1400" dirty="0" err="1"/>
              <a:t>to</a:t>
            </a:r>
            <a:r>
              <a:rPr lang="es-ES" sz="1400" dirty="0"/>
              <a:t> </a:t>
            </a:r>
            <a:r>
              <a:rPr lang="es-ES" sz="1400" dirty="0" err="1"/>
              <a:t>r,g,b</a:t>
            </a:r>
            <a:r>
              <a:rPr lang="es-ES" sz="1400" dirty="0"/>
              <a:t> </a:t>
            </a:r>
            <a:r>
              <a:rPr lang="es-ES" sz="1400" dirty="0" err="1"/>
              <a:t>using</a:t>
            </a:r>
            <a:r>
              <a:rPr lang="es-ES" sz="1400" dirty="0"/>
              <a:t> </a:t>
            </a:r>
            <a:r>
              <a:rPr lang="es-ES" sz="1400" dirty="0" err="1"/>
              <a:t>matrix</a:t>
            </a:r>
            <a:r>
              <a:rPr lang="es-ES" sz="1400" dirty="0"/>
              <a:t> M</a:t>
            </a:r>
          </a:p>
          <a:p>
            <a:r>
              <a:rPr lang="es-ES" sz="1400" dirty="0"/>
              <a:t>[r]    | m11 m12  m13|     [R] </a:t>
            </a:r>
          </a:p>
          <a:p>
            <a:r>
              <a:rPr lang="es-ES" sz="1400" dirty="0"/>
              <a:t>[g] = | m21 m22 m23| * [G] </a:t>
            </a:r>
          </a:p>
          <a:p>
            <a:r>
              <a:rPr lang="es-ES" sz="1400" dirty="0"/>
              <a:t>[b]    | m31 m32 m33|     [B]</a:t>
            </a:r>
          </a:p>
          <a:p>
            <a:r>
              <a:rPr lang="es-ES" sz="1400" dirty="0"/>
              <a:t>x = r / (r + g + b)</a:t>
            </a:r>
          </a:p>
          <a:p>
            <a:r>
              <a:rPr lang="es-ES" sz="1400" dirty="0"/>
              <a:t>y = g / (r + g + b)</a:t>
            </a:r>
            <a:endParaRPr lang="en-US" sz="1400" dirty="0"/>
          </a:p>
        </p:txBody>
      </p:sp>
      <p:sp>
        <p:nvSpPr>
          <p:cNvPr id="6" name="TextBox 5">
            <a:extLst>
              <a:ext uri="{FF2B5EF4-FFF2-40B4-BE49-F238E27FC236}">
                <a16:creationId xmlns:a16="http://schemas.microsoft.com/office/drawing/2014/main" id="{D9814454-5CB4-F1B3-51EA-A47A67BBB5F8}"/>
              </a:ext>
            </a:extLst>
          </p:cNvPr>
          <p:cNvSpPr txBox="1"/>
          <p:nvPr/>
        </p:nvSpPr>
        <p:spPr>
          <a:xfrm>
            <a:off x="5912896" y="3540087"/>
            <a:ext cx="883575" cy="369332"/>
          </a:xfrm>
          <a:prstGeom prst="rect">
            <a:avLst/>
          </a:prstGeom>
          <a:noFill/>
        </p:spPr>
        <p:txBody>
          <a:bodyPr wrap="none" rtlCol="0">
            <a:spAutoFit/>
          </a:bodyPr>
          <a:lstStyle/>
          <a:p>
            <a:r>
              <a:rPr lang="en-US" dirty="0"/>
              <a:t>Green</a:t>
            </a:r>
            <a:endParaRPr lang="en-HK" dirty="0"/>
          </a:p>
        </p:txBody>
      </p:sp>
      <p:sp>
        <p:nvSpPr>
          <p:cNvPr id="18" name="TextBox 17">
            <a:extLst>
              <a:ext uri="{FF2B5EF4-FFF2-40B4-BE49-F238E27FC236}">
                <a16:creationId xmlns:a16="http://schemas.microsoft.com/office/drawing/2014/main" id="{24C64B0C-B284-9E03-3169-E562AFB4D434}"/>
              </a:ext>
            </a:extLst>
          </p:cNvPr>
          <p:cNvSpPr txBox="1"/>
          <p:nvPr/>
        </p:nvSpPr>
        <p:spPr>
          <a:xfrm>
            <a:off x="7265257" y="5046040"/>
            <a:ext cx="621452" cy="369332"/>
          </a:xfrm>
          <a:prstGeom prst="rect">
            <a:avLst/>
          </a:prstGeom>
          <a:noFill/>
        </p:spPr>
        <p:txBody>
          <a:bodyPr wrap="none" rtlCol="0">
            <a:spAutoFit/>
          </a:bodyPr>
          <a:lstStyle/>
          <a:p>
            <a:r>
              <a:rPr lang="en-US" dirty="0"/>
              <a:t>Red</a:t>
            </a:r>
            <a:endParaRPr lang="en-HK" dirty="0"/>
          </a:p>
        </p:txBody>
      </p:sp>
      <p:sp>
        <p:nvSpPr>
          <p:cNvPr id="22" name="TextBox 21">
            <a:extLst>
              <a:ext uri="{FF2B5EF4-FFF2-40B4-BE49-F238E27FC236}">
                <a16:creationId xmlns:a16="http://schemas.microsoft.com/office/drawing/2014/main" id="{F3C138EB-0CCF-6ABF-694E-AF3421850734}"/>
              </a:ext>
            </a:extLst>
          </p:cNvPr>
          <p:cNvSpPr txBox="1"/>
          <p:nvPr/>
        </p:nvSpPr>
        <p:spPr>
          <a:xfrm>
            <a:off x="5626015" y="5780929"/>
            <a:ext cx="691215" cy="369332"/>
          </a:xfrm>
          <a:prstGeom prst="rect">
            <a:avLst/>
          </a:prstGeom>
          <a:noFill/>
        </p:spPr>
        <p:txBody>
          <a:bodyPr wrap="none" rtlCol="0">
            <a:spAutoFit/>
          </a:bodyPr>
          <a:lstStyle/>
          <a:p>
            <a:r>
              <a:rPr lang="en-US" dirty="0"/>
              <a:t>Blue</a:t>
            </a:r>
            <a:endParaRPr lang="en-HK" dirty="0"/>
          </a:p>
        </p:txBody>
      </p:sp>
    </p:spTree>
    <p:extLst>
      <p:ext uri="{BB962C8B-B14F-4D97-AF65-F5344CB8AC3E}">
        <p14:creationId xmlns:p14="http://schemas.microsoft.com/office/powerpoint/2010/main" val="114578279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F2C59F1-7E06-FF42-ADC2-224C872BE0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7364" y="543757"/>
            <a:ext cx="3597986" cy="37327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2B3B37A-8519-F298-E251-79BF6D98E3BF}"/>
              </a:ext>
            </a:extLst>
          </p:cNvPr>
          <p:cNvSpPr>
            <a:spLocks noGrp="1"/>
          </p:cNvSpPr>
          <p:nvPr>
            <p:ph type="title"/>
          </p:nvPr>
        </p:nvSpPr>
        <p:spPr>
          <a:xfrm>
            <a:off x="485775" y="451448"/>
            <a:ext cx="4086225" cy="1009652"/>
          </a:xfrm>
        </p:spPr>
        <p:txBody>
          <a:bodyPr>
            <a:noAutofit/>
          </a:bodyPr>
          <a:lstStyle/>
          <a:p>
            <a:r>
              <a:rPr lang="en-US" sz="2800" dirty="0"/>
              <a:t>After mapping </a:t>
            </a:r>
            <a:br>
              <a:rPr lang="en-US" sz="2800" dirty="0"/>
            </a:br>
            <a:r>
              <a:rPr lang="en-US" sz="2800" dirty="0"/>
              <a:t>(x y are positive now)</a:t>
            </a:r>
            <a:endParaRPr lang="en-HK" sz="2800" dirty="0"/>
          </a:p>
        </p:txBody>
      </p:sp>
      <p:sp>
        <p:nvSpPr>
          <p:cNvPr id="3" name="Content Placeholder 2">
            <a:extLst>
              <a:ext uri="{FF2B5EF4-FFF2-40B4-BE49-F238E27FC236}">
                <a16:creationId xmlns:a16="http://schemas.microsoft.com/office/drawing/2014/main" id="{5696431D-D856-E21F-DC21-E9EEBF896F58}"/>
              </a:ext>
            </a:extLst>
          </p:cNvPr>
          <p:cNvSpPr>
            <a:spLocks noGrp="1"/>
          </p:cNvSpPr>
          <p:nvPr>
            <p:ph idx="1"/>
          </p:nvPr>
        </p:nvSpPr>
        <p:spPr>
          <a:xfrm>
            <a:off x="338095" y="1442662"/>
            <a:ext cx="4463958" cy="4100512"/>
          </a:xfrm>
        </p:spPr>
        <p:txBody>
          <a:bodyPr>
            <a:normAutofit/>
          </a:bodyPr>
          <a:lstStyle/>
          <a:p>
            <a:r>
              <a:rPr lang="en-US" sz="2400" dirty="0"/>
              <a:t>All points inside the gamut are visible colors</a:t>
            </a:r>
          </a:p>
          <a:p>
            <a:r>
              <a:rPr lang="en-US" sz="2400" dirty="0"/>
              <a:t>CIE1931 gamut shows human responses to color and independent of certain devices, e.g. computer/phone monitors.</a:t>
            </a:r>
          </a:p>
          <a:p>
            <a:r>
              <a:rPr lang="en-US" sz="2400" dirty="0"/>
              <a:t>I.e. </a:t>
            </a:r>
            <a:r>
              <a:rPr lang="en-US" sz="2400" dirty="0" err="1"/>
              <a:t>Color_x</a:t>
            </a:r>
            <a:r>
              <a:rPr lang="en-US" sz="2400" dirty="0"/>
              <a:t>  can be generated by combining 2 extreme points (color1,color2) along the line</a:t>
            </a:r>
            <a:endParaRPr lang="en-HK" sz="2400" dirty="0"/>
          </a:p>
        </p:txBody>
      </p:sp>
      <p:sp>
        <p:nvSpPr>
          <p:cNvPr id="4" name="Footer Placeholder 3">
            <a:extLst>
              <a:ext uri="{FF2B5EF4-FFF2-40B4-BE49-F238E27FC236}">
                <a16:creationId xmlns:a16="http://schemas.microsoft.com/office/drawing/2014/main" id="{2CE6DE5D-F8B4-8673-BE25-0C5AE8E49AB0}"/>
              </a:ext>
            </a:extLst>
          </p:cNvPr>
          <p:cNvSpPr>
            <a:spLocks noGrp="1"/>
          </p:cNvSpPr>
          <p:nvPr>
            <p:ph type="ftr" sz="quarter" idx="11"/>
          </p:nvPr>
        </p:nvSpPr>
        <p:spPr/>
        <p:txBody>
          <a:bodyPr/>
          <a:lstStyle/>
          <a:p>
            <a:r>
              <a:rPr lang="it-IT"/>
              <a:t>Img. Pro. &amp; Comp. Vis. v250127c</a:t>
            </a:r>
            <a:endParaRPr lang="en-HK"/>
          </a:p>
        </p:txBody>
      </p:sp>
      <p:sp>
        <p:nvSpPr>
          <p:cNvPr id="5" name="Slide Number Placeholder 4">
            <a:extLst>
              <a:ext uri="{FF2B5EF4-FFF2-40B4-BE49-F238E27FC236}">
                <a16:creationId xmlns:a16="http://schemas.microsoft.com/office/drawing/2014/main" id="{4D1A6DCA-E708-0C5A-E39F-4018EFD5B5CB}"/>
              </a:ext>
            </a:extLst>
          </p:cNvPr>
          <p:cNvSpPr>
            <a:spLocks noGrp="1"/>
          </p:cNvSpPr>
          <p:nvPr>
            <p:ph type="sldNum" sz="quarter" idx="12"/>
          </p:nvPr>
        </p:nvSpPr>
        <p:spPr/>
        <p:txBody>
          <a:bodyPr/>
          <a:lstStyle/>
          <a:p>
            <a:fld id="{A1FA41FF-BBCA-4C8E-83C0-DB912CB2A0BB}" type="slidenum">
              <a:rPr lang="en-HK" smtClean="0"/>
              <a:t>144</a:t>
            </a:fld>
            <a:endParaRPr lang="en-HK"/>
          </a:p>
        </p:txBody>
      </p:sp>
      <p:pic>
        <p:nvPicPr>
          <p:cNvPr id="4098" name="Picture 2">
            <a:extLst>
              <a:ext uri="{FF2B5EF4-FFF2-40B4-BE49-F238E27FC236}">
                <a16:creationId xmlns:a16="http://schemas.microsoft.com/office/drawing/2014/main" id="{2A24676B-6978-3FB9-F4F4-CBACF397C2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488830"/>
            <a:ext cx="4378921" cy="16420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AEB03BA-A6AF-4B40-984D-16ADECFC8D48}"/>
              </a:ext>
            </a:extLst>
          </p:cNvPr>
          <p:cNvSpPr txBox="1"/>
          <p:nvPr/>
        </p:nvSpPr>
        <p:spPr>
          <a:xfrm>
            <a:off x="7342132" y="4028639"/>
            <a:ext cx="457200" cy="461665"/>
          </a:xfrm>
          <a:prstGeom prst="rect">
            <a:avLst/>
          </a:prstGeom>
          <a:noFill/>
        </p:spPr>
        <p:txBody>
          <a:bodyPr wrap="square">
            <a:spAutoFit/>
          </a:bodyPr>
          <a:lstStyle/>
          <a:p>
            <a:r>
              <a:rPr lang="en-US" sz="2400" dirty="0"/>
              <a:t>x</a:t>
            </a:r>
            <a:endParaRPr lang="en-HK" sz="2400" dirty="0"/>
          </a:p>
        </p:txBody>
      </p:sp>
      <p:sp>
        <p:nvSpPr>
          <p:cNvPr id="8" name="TextBox 7">
            <a:extLst>
              <a:ext uri="{FF2B5EF4-FFF2-40B4-BE49-F238E27FC236}">
                <a16:creationId xmlns:a16="http://schemas.microsoft.com/office/drawing/2014/main" id="{0EE3C6B1-60EE-38FD-3C28-43EE4C3ED0BC}"/>
              </a:ext>
            </a:extLst>
          </p:cNvPr>
          <p:cNvSpPr txBox="1"/>
          <p:nvPr/>
        </p:nvSpPr>
        <p:spPr>
          <a:xfrm>
            <a:off x="4705350" y="1845617"/>
            <a:ext cx="457200" cy="461665"/>
          </a:xfrm>
          <a:prstGeom prst="rect">
            <a:avLst/>
          </a:prstGeom>
          <a:noFill/>
        </p:spPr>
        <p:txBody>
          <a:bodyPr wrap="square">
            <a:spAutoFit/>
          </a:bodyPr>
          <a:lstStyle/>
          <a:p>
            <a:r>
              <a:rPr lang="en-US" sz="2400" dirty="0"/>
              <a:t>y</a:t>
            </a:r>
            <a:endParaRPr lang="en-HK" sz="2400" dirty="0"/>
          </a:p>
        </p:txBody>
      </p:sp>
      <p:sp>
        <p:nvSpPr>
          <p:cNvPr id="9" name="Oval 8">
            <a:extLst>
              <a:ext uri="{FF2B5EF4-FFF2-40B4-BE49-F238E27FC236}">
                <a16:creationId xmlns:a16="http://schemas.microsoft.com/office/drawing/2014/main" id="{8FA78376-DBC5-F1AE-4D1D-A8BA1EADA99B}"/>
              </a:ext>
            </a:extLst>
          </p:cNvPr>
          <p:cNvSpPr/>
          <p:nvPr/>
        </p:nvSpPr>
        <p:spPr>
          <a:xfrm>
            <a:off x="5971502" y="2565029"/>
            <a:ext cx="72390" cy="7620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11" name="TextBox 10">
            <a:extLst>
              <a:ext uri="{FF2B5EF4-FFF2-40B4-BE49-F238E27FC236}">
                <a16:creationId xmlns:a16="http://schemas.microsoft.com/office/drawing/2014/main" id="{F5B0124D-37B8-4551-1EEC-0FCEC874841D}"/>
              </a:ext>
            </a:extLst>
          </p:cNvPr>
          <p:cNvSpPr txBox="1"/>
          <p:nvPr/>
        </p:nvSpPr>
        <p:spPr>
          <a:xfrm>
            <a:off x="6858000" y="1285876"/>
            <a:ext cx="1962150" cy="923330"/>
          </a:xfrm>
          <a:prstGeom prst="rect">
            <a:avLst/>
          </a:prstGeom>
          <a:noFill/>
        </p:spPr>
        <p:txBody>
          <a:bodyPr wrap="square">
            <a:spAutoFit/>
          </a:bodyPr>
          <a:lstStyle/>
          <a:p>
            <a:r>
              <a:rPr lang="en-US" sz="1800" dirty="0" err="1"/>
              <a:t>x,y</a:t>
            </a:r>
            <a:r>
              <a:rPr lang="en-US" sz="1800" dirty="0"/>
              <a:t> space</a:t>
            </a:r>
          </a:p>
          <a:p>
            <a:r>
              <a:rPr lang="en-US" dirty="0"/>
              <a:t>(CIE1931 gamut</a:t>
            </a:r>
            <a:r>
              <a:rPr lang="ja-JP" altLang="en-US" sz="1800" b="0" i="1" dirty="0">
                <a:solidFill>
                  <a:srgbClr val="242424"/>
                </a:solidFill>
                <a:effectLst/>
                <a:latin typeface="source-serif-pro"/>
              </a:rPr>
              <a:t>色域</a:t>
            </a:r>
            <a:r>
              <a:rPr lang="en-US" dirty="0"/>
              <a:t>)</a:t>
            </a:r>
            <a:r>
              <a:rPr lang="en-US" sz="1800" dirty="0"/>
              <a:t> </a:t>
            </a:r>
            <a:endParaRPr lang="en-HK" dirty="0"/>
          </a:p>
        </p:txBody>
      </p:sp>
      <p:sp>
        <p:nvSpPr>
          <p:cNvPr id="12" name="TextBox 11">
            <a:extLst>
              <a:ext uri="{FF2B5EF4-FFF2-40B4-BE49-F238E27FC236}">
                <a16:creationId xmlns:a16="http://schemas.microsoft.com/office/drawing/2014/main" id="{33A8E857-8083-A440-8375-978DE4D2909B}"/>
              </a:ext>
            </a:extLst>
          </p:cNvPr>
          <p:cNvSpPr txBox="1"/>
          <p:nvPr/>
        </p:nvSpPr>
        <p:spPr>
          <a:xfrm>
            <a:off x="5926455" y="1159523"/>
            <a:ext cx="774251" cy="369332"/>
          </a:xfrm>
          <a:prstGeom prst="rect">
            <a:avLst/>
          </a:prstGeom>
          <a:noFill/>
        </p:spPr>
        <p:txBody>
          <a:bodyPr wrap="none" rtlCol="0">
            <a:spAutoFit/>
          </a:bodyPr>
          <a:lstStyle/>
          <a:p>
            <a:r>
              <a:rPr lang="en-US" dirty="0"/>
              <a:t>color1</a:t>
            </a:r>
            <a:endParaRPr lang="en-HK" dirty="0"/>
          </a:p>
        </p:txBody>
      </p:sp>
      <p:sp>
        <p:nvSpPr>
          <p:cNvPr id="14" name="TextBox 13">
            <a:extLst>
              <a:ext uri="{FF2B5EF4-FFF2-40B4-BE49-F238E27FC236}">
                <a16:creationId xmlns:a16="http://schemas.microsoft.com/office/drawing/2014/main" id="{1B123C0B-4959-665F-22D5-288D7BF6985D}"/>
              </a:ext>
            </a:extLst>
          </p:cNvPr>
          <p:cNvSpPr txBox="1"/>
          <p:nvPr/>
        </p:nvSpPr>
        <p:spPr>
          <a:xfrm>
            <a:off x="5553075" y="3133726"/>
            <a:ext cx="994410" cy="369332"/>
          </a:xfrm>
          <a:prstGeom prst="rect">
            <a:avLst/>
          </a:prstGeom>
          <a:noFill/>
        </p:spPr>
        <p:txBody>
          <a:bodyPr wrap="square">
            <a:spAutoFit/>
          </a:bodyPr>
          <a:lstStyle/>
          <a:p>
            <a:r>
              <a:rPr lang="en-US" dirty="0"/>
              <a:t>color2</a:t>
            </a:r>
            <a:endParaRPr lang="en-HK" dirty="0"/>
          </a:p>
        </p:txBody>
      </p:sp>
      <p:sp>
        <p:nvSpPr>
          <p:cNvPr id="15" name="TextBox 14">
            <a:extLst>
              <a:ext uri="{FF2B5EF4-FFF2-40B4-BE49-F238E27FC236}">
                <a16:creationId xmlns:a16="http://schemas.microsoft.com/office/drawing/2014/main" id="{E13B0129-8E9E-9E30-FEC3-E35563E9B930}"/>
              </a:ext>
            </a:extLst>
          </p:cNvPr>
          <p:cNvSpPr txBox="1"/>
          <p:nvPr/>
        </p:nvSpPr>
        <p:spPr>
          <a:xfrm>
            <a:off x="5922645" y="1953227"/>
            <a:ext cx="994410" cy="369332"/>
          </a:xfrm>
          <a:prstGeom prst="rect">
            <a:avLst/>
          </a:prstGeom>
          <a:noFill/>
        </p:spPr>
        <p:txBody>
          <a:bodyPr wrap="square">
            <a:spAutoFit/>
          </a:bodyPr>
          <a:lstStyle/>
          <a:p>
            <a:r>
              <a:rPr lang="en-US" dirty="0" err="1"/>
              <a:t>Color_x</a:t>
            </a:r>
            <a:endParaRPr lang="en-HK" dirty="0"/>
          </a:p>
        </p:txBody>
      </p:sp>
      <p:cxnSp>
        <p:nvCxnSpPr>
          <p:cNvPr id="17" name="Straight Arrow Connector 16">
            <a:extLst>
              <a:ext uri="{FF2B5EF4-FFF2-40B4-BE49-F238E27FC236}">
                <a16:creationId xmlns:a16="http://schemas.microsoft.com/office/drawing/2014/main" id="{0F30BDF3-7E3C-04A1-D4CB-07B13AE9D17C}"/>
              </a:ext>
            </a:extLst>
          </p:cNvPr>
          <p:cNvCxnSpPr>
            <a:cxnSpLocks/>
          </p:cNvCxnSpPr>
          <p:nvPr/>
        </p:nvCxnSpPr>
        <p:spPr>
          <a:xfrm flipV="1">
            <a:off x="2133600" y="2592568"/>
            <a:ext cx="3789045" cy="1330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DFF5539-03B0-7432-9BA9-E29B3D607FA6}"/>
              </a:ext>
            </a:extLst>
          </p:cNvPr>
          <p:cNvCxnSpPr>
            <a:cxnSpLocks/>
          </p:cNvCxnSpPr>
          <p:nvPr/>
        </p:nvCxnSpPr>
        <p:spPr>
          <a:xfrm flipH="1">
            <a:off x="5939397" y="1399017"/>
            <a:ext cx="139624" cy="1847084"/>
          </a:xfrm>
          <a:prstGeom prst="line">
            <a:avLst/>
          </a:prstGeom>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5090CEA-29F5-4614-F2B4-1327FE284686}"/>
              </a:ext>
            </a:extLst>
          </p:cNvPr>
          <p:cNvSpPr/>
          <p:nvPr/>
        </p:nvSpPr>
        <p:spPr>
          <a:xfrm>
            <a:off x="6043892" y="1399017"/>
            <a:ext cx="71158" cy="12983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6" name="Oval 25">
            <a:extLst>
              <a:ext uri="{FF2B5EF4-FFF2-40B4-BE49-F238E27FC236}">
                <a16:creationId xmlns:a16="http://schemas.microsoft.com/office/drawing/2014/main" id="{9F00DEFA-9CB4-114C-013D-19C06A2F832E}"/>
              </a:ext>
            </a:extLst>
          </p:cNvPr>
          <p:cNvSpPr/>
          <p:nvPr/>
        </p:nvSpPr>
        <p:spPr>
          <a:xfrm>
            <a:off x="5911551" y="3155482"/>
            <a:ext cx="48071" cy="12983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7" name="TextBox 26">
            <a:extLst>
              <a:ext uri="{FF2B5EF4-FFF2-40B4-BE49-F238E27FC236}">
                <a16:creationId xmlns:a16="http://schemas.microsoft.com/office/drawing/2014/main" id="{88DB105E-FF65-7CA6-7104-8129505F88C7}"/>
              </a:ext>
            </a:extLst>
          </p:cNvPr>
          <p:cNvSpPr txBox="1"/>
          <p:nvPr/>
        </p:nvSpPr>
        <p:spPr>
          <a:xfrm>
            <a:off x="4917364" y="6050374"/>
            <a:ext cx="3770071" cy="646331"/>
          </a:xfrm>
          <a:prstGeom prst="rect">
            <a:avLst/>
          </a:prstGeom>
          <a:noFill/>
        </p:spPr>
        <p:txBody>
          <a:bodyPr wrap="none" rtlCol="0">
            <a:spAutoFit/>
          </a:bodyPr>
          <a:lstStyle/>
          <a:p>
            <a:r>
              <a:rPr lang="en-US" dirty="0"/>
              <a:t>Map </a:t>
            </a:r>
            <a:r>
              <a:rPr lang="en-US" dirty="0" err="1"/>
              <a:t>x,y</a:t>
            </a:r>
            <a:r>
              <a:rPr lang="en-US" dirty="0"/>
              <a:t> space back to X,Y,Z responses,</a:t>
            </a:r>
          </a:p>
          <a:p>
            <a:r>
              <a:rPr lang="en-US" sz="1800" dirty="0"/>
              <a:t> the curves are all on the +</a:t>
            </a:r>
            <a:r>
              <a:rPr lang="en-US" sz="1800" dirty="0" err="1"/>
              <a:t>ve</a:t>
            </a:r>
            <a:r>
              <a:rPr lang="en-US" sz="1800" dirty="0"/>
              <a:t> side</a:t>
            </a:r>
          </a:p>
        </p:txBody>
      </p:sp>
    </p:spTree>
    <p:extLst>
      <p:ext uri="{BB962C8B-B14F-4D97-AF65-F5344CB8AC3E}">
        <p14:creationId xmlns:p14="http://schemas.microsoft.com/office/powerpoint/2010/main" val="139221099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30235E0-4FEF-EC9B-A4DA-EA45B99737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044" y="2126694"/>
            <a:ext cx="3352154" cy="37026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D264A3F-DA8C-38DD-DE4A-2B66C1FB534C}"/>
              </a:ext>
            </a:extLst>
          </p:cNvPr>
          <p:cNvSpPr>
            <a:spLocks noGrp="1"/>
          </p:cNvSpPr>
          <p:nvPr>
            <p:ph type="title"/>
          </p:nvPr>
        </p:nvSpPr>
        <p:spPr>
          <a:xfrm>
            <a:off x="455502" y="524529"/>
            <a:ext cx="4897549" cy="944284"/>
          </a:xfrm>
        </p:spPr>
        <p:txBody>
          <a:bodyPr>
            <a:normAutofit fontScale="90000"/>
          </a:bodyPr>
          <a:lstStyle/>
          <a:p>
            <a:r>
              <a:rPr lang="en-US" sz="3200" i="1" dirty="0">
                <a:solidFill>
                  <a:srgbClr val="242424"/>
                </a:solidFill>
                <a:latin typeface="source-serif-pro"/>
              </a:rPr>
              <a:t>Real world color space: </a:t>
            </a:r>
            <a:br>
              <a:rPr lang="en-US" sz="3200" i="1" dirty="0">
                <a:solidFill>
                  <a:srgbClr val="242424"/>
                </a:solidFill>
                <a:latin typeface="source-serif-pro"/>
              </a:rPr>
            </a:br>
            <a:r>
              <a:rPr lang="en-US" sz="3200" i="1" dirty="0">
                <a:solidFill>
                  <a:srgbClr val="242424"/>
                </a:solidFill>
                <a:latin typeface="source-serif-pro"/>
              </a:rPr>
              <a:t>Define a color </a:t>
            </a:r>
            <a:r>
              <a:rPr lang="en-US" sz="3200" b="0" i="1" dirty="0">
                <a:solidFill>
                  <a:srgbClr val="242424"/>
                </a:solidFill>
                <a:effectLst/>
                <a:latin typeface="source-serif-pro"/>
              </a:rPr>
              <a:t>gamut map based CIE1932 gamut (</a:t>
            </a:r>
            <a:r>
              <a:rPr lang="ja-JP" altLang="en-US" sz="3200" b="0" i="1" dirty="0">
                <a:solidFill>
                  <a:srgbClr val="242424"/>
                </a:solidFill>
                <a:effectLst/>
                <a:latin typeface="source-serif-pro"/>
              </a:rPr>
              <a:t>色域</a:t>
            </a:r>
            <a:r>
              <a:rPr lang="en-US" altLang="ja-JP" sz="3200" b="0" i="1" dirty="0">
                <a:solidFill>
                  <a:srgbClr val="242424"/>
                </a:solidFill>
                <a:effectLst/>
                <a:latin typeface="source-serif-pro"/>
              </a:rPr>
              <a:t>)</a:t>
            </a:r>
            <a:r>
              <a:rPr lang="en-US" sz="3200" b="0" i="1" dirty="0">
                <a:solidFill>
                  <a:srgbClr val="242424"/>
                </a:solidFill>
                <a:effectLst/>
                <a:latin typeface="source-serif-pro"/>
              </a:rPr>
              <a:t> </a:t>
            </a:r>
            <a:endParaRPr lang="en-HK" sz="3200" dirty="0"/>
          </a:p>
        </p:txBody>
      </p:sp>
      <p:sp>
        <p:nvSpPr>
          <p:cNvPr id="3" name="Content Placeholder 2">
            <a:extLst>
              <a:ext uri="{FF2B5EF4-FFF2-40B4-BE49-F238E27FC236}">
                <a16:creationId xmlns:a16="http://schemas.microsoft.com/office/drawing/2014/main" id="{C4F17736-D8EF-23C2-6344-9965B1B44B5C}"/>
              </a:ext>
            </a:extLst>
          </p:cNvPr>
          <p:cNvSpPr>
            <a:spLocks noGrp="1"/>
          </p:cNvSpPr>
          <p:nvPr>
            <p:ph idx="1"/>
          </p:nvPr>
        </p:nvSpPr>
        <p:spPr>
          <a:xfrm>
            <a:off x="351594" y="1771650"/>
            <a:ext cx="4908550" cy="4848225"/>
          </a:xfrm>
        </p:spPr>
        <p:txBody>
          <a:bodyPr>
            <a:normAutofit fontScale="47500" lnSpcReduction="20000"/>
          </a:bodyPr>
          <a:lstStyle/>
          <a:p>
            <a:r>
              <a:rPr lang="en-US" sz="2900" b="1" dirty="0">
                <a:solidFill>
                  <a:srgbClr val="202122"/>
                </a:solidFill>
                <a:latin typeface="Arial" panose="020B0604020202020204" pitchFamily="34" charset="0"/>
              </a:rPr>
              <a:t>Companies define triangles (vertexes are their  R,G,B)  inside the CIE1931 gamut for use in their products.</a:t>
            </a:r>
          </a:p>
          <a:p>
            <a:r>
              <a:rPr lang="en-US" sz="2900" b="1" dirty="0">
                <a:solidFill>
                  <a:srgbClr val="202122"/>
                </a:solidFill>
                <a:latin typeface="Arial" panose="020B0604020202020204" pitchFamily="34" charset="0"/>
              </a:rPr>
              <a:t>CIE1931, primaries:</a:t>
            </a:r>
          </a:p>
          <a:p>
            <a:pPr lvl="1"/>
            <a:r>
              <a:rPr lang="en-US" dirty="0"/>
              <a:t>red: 700 nm </a:t>
            </a:r>
          </a:p>
          <a:p>
            <a:pPr lvl="1"/>
            <a:r>
              <a:rPr lang="en-US" dirty="0"/>
              <a:t>green: 546 nm</a:t>
            </a:r>
          </a:p>
          <a:p>
            <a:pPr lvl="1"/>
            <a:r>
              <a:rPr lang="en-US" dirty="0"/>
              <a:t>blue: 436 nm</a:t>
            </a:r>
            <a:endParaRPr lang="en-US" b="1" i="0" dirty="0">
              <a:solidFill>
                <a:srgbClr val="202122"/>
              </a:solidFill>
              <a:effectLst/>
              <a:latin typeface="Arial" panose="020B0604020202020204" pitchFamily="34" charset="0"/>
            </a:endParaRPr>
          </a:p>
          <a:p>
            <a:r>
              <a:rPr lang="en-HK" b="1" dirty="0">
                <a:solidFill>
                  <a:srgbClr val="202122"/>
                </a:solidFill>
                <a:latin typeface="Arial" panose="020B0604020202020204" pitchFamily="34" charset="0"/>
              </a:rPr>
              <a:t>Adobe RGB,</a:t>
            </a:r>
            <a:r>
              <a:rPr lang="en-US" b="1" i="0" dirty="0">
                <a:solidFill>
                  <a:srgbClr val="202122"/>
                </a:solidFill>
                <a:effectLst/>
                <a:latin typeface="Arial" panose="020B0604020202020204" pitchFamily="34" charset="0"/>
              </a:rPr>
              <a:t> primaries:</a:t>
            </a:r>
            <a:endParaRPr lang="en-HK" b="1" dirty="0">
              <a:solidFill>
                <a:srgbClr val="202122"/>
              </a:solidFill>
              <a:latin typeface="Arial" panose="020B0604020202020204" pitchFamily="34" charset="0"/>
            </a:endParaRPr>
          </a:p>
          <a:p>
            <a:pPr lvl="1"/>
            <a:r>
              <a:rPr lang="en-US" b="0" i="0" dirty="0">
                <a:solidFill>
                  <a:srgbClr val="040C28"/>
                </a:solidFill>
                <a:effectLst/>
                <a:latin typeface="Google Sans"/>
              </a:rPr>
              <a:t>red = 612 nm, </a:t>
            </a:r>
          </a:p>
          <a:p>
            <a:pPr lvl="1"/>
            <a:r>
              <a:rPr lang="en-US" b="0" i="0" dirty="0">
                <a:solidFill>
                  <a:srgbClr val="040C28"/>
                </a:solidFill>
                <a:effectLst/>
                <a:latin typeface="Google Sans"/>
              </a:rPr>
              <a:t>green = 535 nm, </a:t>
            </a:r>
          </a:p>
          <a:p>
            <a:pPr lvl="1"/>
            <a:r>
              <a:rPr lang="en-US" b="0" i="0" dirty="0">
                <a:solidFill>
                  <a:srgbClr val="040C28"/>
                </a:solidFill>
                <a:effectLst/>
                <a:latin typeface="Google Sans"/>
              </a:rPr>
              <a:t>blue = 465 nm</a:t>
            </a:r>
          </a:p>
          <a:p>
            <a:r>
              <a:rPr lang="en-US" b="1" i="0" dirty="0">
                <a:solidFill>
                  <a:srgbClr val="202122"/>
                </a:solidFill>
                <a:effectLst/>
                <a:latin typeface="Arial" panose="020B0604020202020204" pitchFamily="34" charset="0"/>
              </a:rPr>
              <a:t>sRGB</a:t>
            </a:r>
            <a:r>
              <a:rPr lang="en-US" b="0" i="0" dirty="0">
                <a:solidFill>
                  <a:srgbClr val="202124"/>
                </a:solidFill>
                <a:effectLst/>
                <a:latin typeface="Google Sans"/>
              </a:rPr>
              <a:t>  (HP/Microsoft ), primaries:</a:t>
            </a:r>
          </a:p>
          <a:p>
            <a:pPr lvl="1"/>
            <a:r>
              <a:rPr lang="en-US" b="0" i="0" dirty="0">
                <a:solidFill>
                  <a:srgbClr val="040C28"/>
                </a:solidFill>
                <a:effectLst/>
                <a:latin typeface="Google Sans"/>
              </a:rPr>
              <a:t>red </a:t>
            </a:r>
            <a:r>
              <a:rPr lang="en-US" b="0" i="0" dirty="0">
                <a:solidFill>
                  <a:srgbClr val="040C28"/>
                </a:solidFill>
                <a:effectLst/>
                <a:latin typeface="Google Sans"/>
                <a:sym typeface="Symbol" panose="05050102010706020507" pitchFamily="18" charset="2"/>
              </a:rPr>
              <a:t></a:t>
            </a:r>
            <a:r>
              <a:rPr lang="en-US" b="0" i="0" dirty="0">
                <a:solidFill>
                  <a:srgbClr val="040C28"/>
                </a:solidFill>
                <a:effectLst/>
                <a:latin typeface="Google Sans"/>
              </a:rPr>
              <a:t> 610nm, </a:t>
            </a:r>
          </a:p>
          <a:p>
            <a:pPr lvl="1"/>
            <a:r>
              <a:rPr lang="en-US" b="0" i="0" dirty="0">
                <a:solidFill>
                  <a:srgbClr val="040C28"/>
                </a:solidFill>
                <a:effectLst/>
                <a:latin typeface="Google Sans"/>
              </a:rPr>
              <a:t>green </a:t>
            </a:r>
            <a:r>
              <a:rPr lang="en-US" b="0" i="0" dirty="0">
                <a:solidFill>
                  <a:srgbClr val="040C28"/>
                </a:solidFill>
                <a:effectLst/>
                <a:latin typeface="Google Sans"/>
                <a:sym typeface="Symbol" panose="05050102010706020507" pitchFamily="18" charset="2"/>
              </a:rPr>
              <a:t> </a:t>
            </a:r>
            <a:r>
              <a:rPr lang="en-US" b="0" i="0" dirty="0">
                <a:solidFill>
                  <a:srgbClr val="040C28"/>
                </a:solidFill>
                <a:effectLst/>
                <a:latin typeface="Google Sans"/>
              </a:rPr>
              <a:t>555nm, </a:t>
            </a:r>
          </a:p>
          <a:p>
            <a:pPr lvl="1"/>
            <a:r>
              <a:rPr lang="en-US" b="0" i="0" dirty="0">
                <a:solidFill>
                  <a:srgbClr val="040C28"/>
                </a:solidFill>
                <a:effectLst/>
                <a:latin typeface="Google Sans"/>
              </a:rPr>
              <a:t>blue </a:t>
            </a:r>
            <a:r>
              <a:rPr lang="en-US" b="0" i="0" dirty="0">
                <a:solidFill>
                  <a:srgbClr val="040C28"/>
                </a:solidFill>
                <a:effectLst/>
                <a:latin typeface="Google Sans"/>
                <a:sym typeface="Symbol" panose="05050102010706020507" pitchFamily="18" charset="2"/>
              </a:rPr>
              <a:t> </a:t>
            </a:r>
            <a:r>
              <a:rPr lang="en-US" b="0" i="0" dirty="0">
                <a:solidFill>
                  <a:srgbClr val="040C28"/>
                </a:solidFill>
                <a:effectLst/>
                <a:latin typeface="Google Sans"/>
              </a:rPr>
              <a:t>465nm</a:t>
            </a:r>
            <a:r>
              <a:rPr lang="en-US" b="0" i="0" dirty="0">
                <a:solidFill>
                  <a:srgbClr val="202124"/>
                </a:solidFill>
                <a:effectLst/>
                <a:latin typeface="Google Sans"/>
              </a:rPr>
              <a:t>.</a:t>
            </a:r>
            <a:endParaRPr lang="en-US" b="0" i="0" dirty="0">
              <a:solidFill>
                <a:srgbClr val="040C28"/>
              </a:solidFill>
              <a:effectLst/>
              <a:latin typeface="Google Sans"/>
            </a:endParaRPr>
          </a:p>
          <a:p>
            <a:r>
              <a:rPr lang="en-US" dirty="0">
                <a:solidFill>
                  <a:srgbClr val="040C28"/>
                </a:solidFill>
                <a:latin typeface="Google Sans"/>
              </a:rPr>
              <a:t>Application: provide color standards for monitor, printer, phone to reproduce the same color.</a:t>
            </a:r>
          </a:p>
          <a:p>
            <a:r>
              <a:rPr lang="en-US" dirty="0">
                <a:solidFill>
                  <a:srgbClr val="040C28"/>
                </a:solidFill>
                <a:latin typeface="Google Sans"/>
              </a:rPr>
              <a:t>Demo: Test your monitor using color-gamut</a:t>
            </a:r>
          </a:p>
          <a:p>
            <a:r>
              <a:rPr lang="en-HK" dirty="0">
                <a:hlinkClick r:id="rId3"/>
              </a:rPr>
              <a:t>https://www.youtube.com/watch?v=S8rmPJpIQaE</a:t>
            </a:r>
            <a:r>
              <a:rPr lang="en-HK" dirty="0"/>
              <a:t> </a:t>
            </a:r>
          </a:p>
        </p:txBody>
      </p:sp>
      <p:sp>
        <p:nvSpPr>
          <p:cNvPr id="4" name="Footer Placeholder 3">
            <a:extLst>
              <a:ext uri="{FF2B5EF4-FFF2-40B4-BE49-F238E27FC236}">
                <a16:creationId xmlns:a16="http://schemas.microsoft.com/office/drawing/2014/main" id="{BD05AF8C-1E30-D696-098C-CC1D9D679286}"/>
              </a:ext>
            </a:extLst>
          </p:cNvPr>
          <p:cNvSpPr>
            <a:spLocks noGrp="1"/>
          </p:cNvSpPr>
          <p:nvPr>
            <p:ph type="ftr" sz="quarter" idx="11"/>
          </p:nvPr>
        </p:nvSpPr>
        <p:spPr/>
        <p:txBody>
          <a:bodyPr/>
          <a:lstStyle/>
          <a:p>
            <a:r>
              <a:rPr lang="it-IT"/>
              <a:t>Img. Pro. &amp; Comp. Vis. v250127c</a:t>
            </a:r>
            <a:endParaRPr lang="en-HK"/>
          </a:p>
        </p:txBody>
      </p:sp>
      <p:sp>
        <p:nvSpPr>
          <p:cNvPr id="5" name="Slide Number Placeholder 4">
            <a:extLst>
              <a:ext uri="{FF2B5EF4-FFF2-40B4-BE49-F238E27FC236}">
                <a16:creationId xmlns:a16="http://schemas.microsoft.com/office/drawing/2014/main" id="{C9B73B70-313B-940C-0009-4F15AB12A05E}"/>
              </a:ext>
            </a:extLst>
          </p:cNvPr>
          <p:cNvSpPr>
            <a:spLocks noGrp="1"/>
          </p:cNvSpPr>
          <p:nvPr>
            <p:ph type="sldNum" sz="quarter" idx="12"/>
          </p:nvPr>
        </p:nvSpPr>
        <p:spPr/>
        <p:txBody>
          <a:bodyPr/>
          <a:lstStyle/>
          <a:p>
            <a:fld id="{A1FA41FF-BBCA-4C8E-83C0-DB912CB2A0BB}" type="slidenum">
              <a:rPr lang="en-HK" smtClean="0"/>
              <a:t>145</a:t>
            </a:fld>
            <a:endParaRPr lang="en-HK"/>
          </a:p>
        </p:txBody>
      </p:sp>
      <p:sp>
        <p:nvSpPr>
          <p:cNvPr id="7" name="TextBox 6">
            <a:extLst>
              <a:ext uri="{FF2B5EF4-FFF2-40B4-BE49-F238E27FC236}">
                <a16:creationId xmlns:a16="http://schemas.microsoft.com/office/drawing/2014/main" id="{BF3AAEB6-A551-2E7B-FCA3-7AC9A83F3AC6}"/>
              </a:ext>
            </a:extLst>
          </p:cNvPr>
          <p:cNvSpPr txBox="1"/>
          <p:nvPr/>
        </p:nvSpPr>
        <p:spPr>
          <a:xfrm>
            <a:off x="5280025" y="6057900"/>
            <a:ext cx="3675173" cy="461665"/>
          </a:xfrm>
          <a:prstGeom prst="rect">
            <a:avLst/>
          </a:prstGeom>
          <a:noFill/>
        </p:spPr>
        <p:txBody>
          <a:bodyPr wrap="none" rtlCol="0">
            <a:spAutoFit/>
          </a:bodyPr>
          <a:lstStyle/>
          <a:p>
            <a:r>
              <a:rPr lang="en-HK" sz="1200" dirty="0">
                <a:hlinkClick r:id="rId4"/>
              </a:rPr>
              <a:t>https://en.wikipedia.org/wiki/SRGB</a:t>
            </a:r>
            <a:endParaRPr lang="en-HK" sz="1200" dirty="0"/>
          </a:p>
          <a:p>
            <a:r>
              <a:rPr lang="en-HK" sz="1200" dirty="0">
                <a:hlinkClick r:id="rId5"/>
              </a:rPr>
              <a:t>https://en.wikipedia.org/wiki/Adobe_RGB_color_space</a:t>
            </a:r>
            <a:r>
              <a:rPr lang="en-HK" sz="1200" dirty="0"/>
              <a:t> </a:t>
            </a:r>
          </a:p>
        </p:txBody>
      </p:sp>
      <p:sp>
        <p:nvSpPr>
          <p:cNvPr id="8" name="TextBox 7">
            <a:extLst>
              <a:ext uri="{FF2B5EF4-FFF2-40B4-BE49-F238E27FC236}">
                <a16:creationId xmlns:a16="http://schemas.microsoft.com/office/drawing/2014/main" id="{B1AF6997-5BEC-4B5A-D678-3BC2251152B1}"/>
              </a:ext>
            </a:extLst>
          </p:cNvPr>
          <p:cNvSpPr txBox="1"/>
          <p:nvPr/>
        </p:nvSpPr>
        <p:spPr>
          <a:xfrm>
            <a:off x="6391275" y="1771650"/>
            <a:ext cx="2563923" cy="369332"/>
          </a:xfrm>
          <a:prstGeom prst="rect">
            <a:avLst/>
          </a:prstGeom>
          <a:noFill/>
        </p:spPr>
        <p:txBody>
          <a:bodyPr wrap="square">
            <a:spAutoFit/>
          </a:bodyPr>
          <a:lstStyle/>
          <a:p>
            <a:r>
              <a:rPr lang="en-US" dirty="0"/>
              <a:t>CIE1931 gamut</a:t>
            </a:r>
            <a:r>
              <a:rPr lang="ja-JP" altLang="en-US" sz="1800" b="0" i="1" dirty="0">
                <a:solidFill>
                  <a:srgbClr val="242424"/>
                </a:solidFill>
                <a:effectLst/>
                <a:latin typeface="source-serif-pro"/>
              </a:rPr>
              <a:t>色域</a:t>
            </a:r>
            <a:endParaRPr lang="en-HK" dirty="0"/>
          </a:p>
        </p:txBody>
      </p:sp>
      <p:cxnSp>
        <p:nvCxnSpPr>
          <p:cNvPr id="16" name="Straight Arrow Connector 15">
            <a:extLst>
              <a:ext uri="{FF2B5EF4-FFF2-40B4-BE49-F238E27FC236}">
                <a16:creationId xmlns:a16="http://schemas.microsoft.com/office/drawing/2014/main" id="{9DADBF10-0227-934F-C9A0-4CBB6197CC7E}"/>
              </a:ext>
            </a:extLst>
          </p:cNvPr>
          <p:cNvCxnSpPr>
            <a:cxnSpLocks/>
          </p:cNvCxnSpPr>
          <p:nvPr/>
        </p:nvCxnSpPr>
        <p:spPr>
          <a:xfrm>
            <a:off x="2133600" y="4648200"/>
            <a:ext cx="4257675" cy="581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FCE5C80-BBDB-112C-794A-6987BC674AEA}"/>
              </a:ext>
            </a:extLst>
          </p:cNvPr>
          <p:cNvCxnSpPr>
            <a:cxnSpLocks/>
          </p:cNvCxnSpPr>
          <p:nvPr/>
        </p:nvCxnSpPr>
        <p:spPr>
          <a:xfrm flipV="1">
            <a:off x="2209800" y="3429000"/>
            <a:ext cx="4813300"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2A12D4D-B17E-65F0-0D04-13B695F829A9}"/>
              </a:ext>
            </a:extLst>
          </p:cNvPr>
          <p:cNvCxnSpPr>
            <a:cxnSpLocks/>
          </p:cNvCxnSpPr>
          <p:nvPr/>
        </p:nvCxnSpPr>
        <p:spPr>
          <a:xfrm>
            <a:off x="2133600" y="4343400"/>
            <a:ext cx="60102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7491A97-8A73-7DD8-8DE7-02C2DFE7E058}"/>
              </a:ext>
            </a:extLst>
          </p:cNvPr>
          <p:cNvCxnSpPr/>
          <p:nvPr/>
        </p:nvCxnSpPr>
        <p:spPr>
          <a:xfrm flipH="1">
            <a:off x="6629400" y="2126694"/>
            <a:ext cx="419100" cy="559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4" descr="sRGB,Adobe RGB,and NTSC Color Coordinates in CIE XYZ Color System">
            <a:extLst>
              <a:ext uri="{FF2B5EF4-FFF2-40B4-BE49-F238E27FC236}">
                <a16:creationId xmlns:a16="http://schemas.microsoft.com/office/drawing/2014/main" id="{39902E4F-8A5C-E5B0-848F-C564C20555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8815" y="238125"/>
            <a:ext cx="4039369" cy="138042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589AD7B-B5FE-224C-1E3D-3C7037ECB78E}"/>
              </a:ext>
            </a:extLst>
          </p:cNvPr>
          <p:cNvSpPr txBox="1"/>
          <p:nvPr/>
        </p:nvSpPr>
        <p:spPr>
          <a:xfrm>
            <a:off x="7315200" y="2438400"/>
            <a:ext cx="1287532" cy="646331"/>
          </a:xfrm>
          <a:prstGeom prst="rect">
            <a:avLst/>
          </a:prstGeom>
          <a:noFill/>
        </p:spPr>
        <p:txBody>
          <a:bodyPr wrap="none" rtlCol="0">
            <a:spAutoFit/>
          </a:bodyPr>
          <a:lstStyle/>
          <a:p>
            <a:r>
              <a:rPr lang="en-US" b="0" i="0" dirty="0">
                <a:solidFill>
                  <a:srgbClr val="4D5156"/>
                </a:solidFill>
                <a:effectLst/>
                <a:latin typeface="arial" panose="020B0604020202020204" pitchFamily="34" charset="0"/>
              </a:rPr>
              <a:t> </a:t>
            </a:r>
            <a:r>
              <a:rPr lang="en-US" b="0" i="0" dirty="0">
                <a:solidFill>
                  <a:srgbClr val="EA4335"/>
                </a:solidFill>
                <a:effectLst/>
                <a:latin typeface="arial" panose="020B0604020202020204" pitchFamily="34" charset="0"/>
              </a:rPr>
              <a:t>D65</a:t>
            </a:r>
            <a:r>
              <a:rPr lang="en-US" b="0" i="0" dirty="0">
                <a:solidFill>
                  <a:srgbClr val="4D5156"/>
                </a:solidFill>
                <a:effectLst/>
                <a:latin typeface="arial" panose="020B0604020202020204" pitchFamily="34" charset="0"/>
              </a:rPr>
              <a:t> as a </a:t>
            </a:r>
          </a:p>
          <a:p>
            <a:r>
              <a:rPr lang="en-US" b="0" i="0" dirty="0">
                <a:solidFill>
                  <a:srgbClr val="4D5156"/>
                </a:solidFill>
                <a:effectLst/>
                <a:latin typeface="arial" panose="020B0604020202020204" pitchFamily="34" charset="0"/>
              </a:rPr>
              <a:t>white point</a:t>
            </a:r>
            <a:endParaRPr lang="en-HK" dirty="0"/>
          </a:p>
        </p:txBody>
      </p:sp>
      <p:sp>
        <p:nvSpPr>
          <p:cNvPr id="17" name="TextBox 16">
            <a:extLst>
              <a:ext uri="{FF2B5EF4-FFF2-40B4-BE49-F238E27FC236}">
                <a16:creationId xmlns:a16="http://schemas.microsoft.com/office/drawing/2014/main" id="{4855F58F-9DA9-02A3-2DA4-8837F5986EFC}"/>
              </a:ext>
            </a:extLst>
          </p:cNvPr>
          <p:cNvSpPr txBox="1"/>
          <p:nvPr/>
        </p:nvSpPr>
        <p:spPr>
          <a:xfrm>
            <a:off x="5334000" y="5715000"/>
            <a:ext cx="2803973" cy="369332"/>
          </a:xfrm>
          <a:prstGeom prst="rect">
            <a:avLst/>
          </a:prstGeom>
          <a:noFill/>
        </p:spPr>
        <p:txBody>
          <a:bodyPr wrap="none" rtlCol="0">
            <a:spAutoFit/>
          </a:bodyPr>
          <a:lstStyle/>
          <a:p>
            <a:r>
              <a:rPr lang="en-HK" dirty="0"/>
              <a:t>The triangle inside is </a:t>
            </a:r>
            <a:r>
              <a:rPr lang="en-US" b="1" i="0" dirty="0">
                <a:solidFill>
                  <a:srgbClr val="202122"/>
                </a:solidFill>
                <a:effectLst/>
                <a:latin typeface="Arial" panose="020B0604020202020204" pitchFamily="34" charset="0"/>
              </a:rPr>
              <a:t>sRGB</a:t>
            </a:r>
            <a:endParaRPr lang="en-HK" dirty="0"/>
          </a:p>
        </p:txBody>
      </p:sp>
    </p:spTree>
    <p:extLst>
      <p:ext uri="{BB962C8B-B14F-4D97-AF65-F5344CB8AC3E}">
        <p14:creationId xmlns:p14="http://schemas.microsoft.com/office/powerpoint/2010/main" val="10365174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03FA050-5798-0E3C-7712-800A7957F1AC}"/>
              </a:ext>
            </a:extLst>
          </p:cNvPr>
          <p:cNvPicPr>
            <a:picLocks noChangeAspect="1"/>
          </p:cNvPicPr>
          <p:nvPr/>
        </p:nvPicPr>
        <p:blipFill>
          <a:blip r:embed="rId2"/>
          <a:stretch>
            <a:fillRect/>
          </a:stretch>
        </p:blipFill>
        <p:spPr>
          <a:xfrm>
            <a:off x="4838700" y="1276350"/>
            <a:ext cx="3781425" cy="4305300"/>
          </a:xfrm>
          <a:prstGeom prst="rect">
            <a:avLst/>
          </a:prstGeom>
        </p:spPr>
      </p:pic>
      <p:sp>
        <p:nvSpPr>
          <p:cNvPr id="2" name="Title 1">
            <a:extLst>
              <a:ext uri="{FF2B5EF4-FFF2-40B4-BE49-F238E27FC236}">
                <a16:creationId xmlns:a16="http://schemas.microsoft.com/office/drawing/2014/main" id="{6B3D799F-2914-6003-CF7E-2662968F604F}"/>
              </a:ext>
            </a:extLst>
          </p:cNvPr>
          <p:cNvSpPr>
            <a:spLocks noGrp="1"/>
          </p:cNvSpPr>
          <p:nvPr>
            <p:ph type="title"/>
          </p:nvPr>
        </p:nvSpPr>
        <p:spPr>
          <a:xfrm>
            <a:off x="523875" y="352723"/>
            <a:ext cx="7886700" cy="1325563"/>
          </a:xfrm>
        </p:spPr>
        <p:txBody>
          <a:bodyPr>
            <a:normAutofit fontScale="90000"/>
          </a:bodyPr>
          <a:lstStyle/>
          <a:p>
            <a:pPr algn="l"/>
            <a:r>
              <a:rPr lang="en-US" dirty="0"/>
              <a:t>Companies can design gamut maps for their products</a:t>
            </a:r>
            <a:endParaRPr lang="en-HK" dirty="0"/>
          </a:p>
        </p:txBody>
      </p:sp>
      <p:sp>
        <p:nvSpPr>
          <p:cNvPr id="3" name="Content Placeholder 2">
            <a:extLst>
              <a:ext uri="{FF2B5EF4-FFF2-40B4-BE49-F238E27FC236}">
                <a16:creationId xmlns:a16="http://schemas.microsoft.com/office/drawing/2014/main" id="{A7F44F0A-72BD-E04E-0654-710D904C7893}"/>
              </a:ext>
            </a:extLst>
          </p:cNvPr>
          <p:cNvSpPr>
            <a:spLocks noGrp="1"/>
          </p:cNvSpPr>
          <p:nvPr>
            <p:ph idx="1"/>
          </p:nvPr>
        </p:nvSpPr>
        <p:spPr>
          <a:xfrm>
            <a:off x="266700" y="1885949"/>
            <a:ext cx="4448175" cy="4291013"/>
          </a:xfrm>
        </p:spPr>
        <p:txBody>
          <a:bodyPr/>
          <a:lstStyle/>
          <a:p>
            <a:r>
              <a:rPr lang="en-US" dirty="0"/>
              <a:t>Define R,G,B points inside the CIE1931 gamut</a:t>
            </a:r>
          </a:p>
          <a:p>
            <a:pPr lvl="1"/>
            <a:r>
              <a:rPr lang="en-US" dirty="0"/>
              <a:t>E.g. Apple-</a:t>
            </a:r>
            <a:r>
              <a:rPr lang="en-US" dirty="0" err="1"/>
              <a:t>iphone</a:t>
            </a:r>
            <a:r>
              <a:rPr lang="en-US" dirty="0"/>
              <a:t> uses P3 (a variant of DCI-P3)</a:t>
            </a:r>
          </a:p>
          <a:p>
            <a:pPr lvl="1"/>
            <a:r>
              <a:rPr lang="en-US" dirty="0"/>
              <a:t>Standard monitors use sRGB</a:t>
            </a:r>
          </a:p>
          <a:p>
            <a:pPr lvl="2"/>
            <a:r>
              <a:rPr lang="en-US" sz="1800" dirty="0"/>
              <a:t>E.g., BenQ-</a:t>
            </a:r>
            <a:r>
              <a:rPr lang="en-HK" sz="1800" b="0" i="0" dirty="0">
                <a:solidFill>
                  <a:srgbClr val="0E071E"/>
                </a:solidFill>
                <a:effectLst/>
                <a:latin typeface="Poppins" panose="00000500000000000000" pitchFamily="2" charset="0"/>
              </a:rPr>
              <a:t>PD2705Q</a:t>
            </a:r>
            <a:r>
              <a:rPr lang="en-US" sz="1800" dirty="0"/>
              <a:t> 100%sRGB</a:t>
            </a:r>
          </a:p>
          <a:p>
            <a:pPr lvl="1"/>
            <a:r>
              <a:rPr lang="en-US" dirty="0"/>
              <a:t>Adobe RGB :</a:t>
            </a:r>
          </a:p>
          <a:p>
            <a:endParaRPr lang="en-HK" dirty="0"/>
          </a:p>
        </p:txBody>
      </p:sp>
      <p:sp>
        <p:nvSpPr>
          <p:cNvPr id="4" name="Footer Placeholder 3">
            <a:extLst>
              <a:ext uri="{FF2B5EF4-FFF2-40B4-BE49-F238E27FC236}">
                <a16:creationId xmlns:a16="http://schemas.microsoft.com/office/drawing/2014/main" id="{1BE28BF7-3A37-A336-7376-142992DC13B5}"/>
              </a:ext>
            </a:extLst>
          </p:cNvPr>
          <p:cNvSpPr>
            <a:spLocks noGrp="1"/>
          </p:cNvSpPr>
          <p:nvPr>
            <p:ph type="ftr" sz="quarter" idx="11"/>
          </p:nvPr>
        </p:nvSpPr>
        <p:spPr/>
        <p:txBody>
          <a:bodyPr/>
          <a:lstStyle/>
          <a:p>
            <a:r>
              <a:rPr lang="it-IT"/>
              <a:t>Img. Pro. &amp; Comp. Vis. v250127c</a:t>
            </a:r>
            <a:endParaRPr lang="en-HK"/>
          </a:p>
        </p:txBody>
      </p:sp>
      <p:sp>
        <p:nvSpPr>
          <p:cNvPr id="5" name="Slide Number Placeholder 4">
            <a:extLst>
              <a:ext uri="{FF2B5EF4-FFF2-40B4-BE49-F238E27FC236}">
                <a16:creationId xmlns:a16="http://schemas.microsoft.com/office/drawing/2014/main" id="{3AE8F455-4F41-497D-E835-8BD05F7F6E1C}"/>
              </a:ext>
            </a:extLst>
          </p:cNvPr>
          <p:cNvSpPr>
            <a:spLocks noGrp="1"/>
          </p:cNvSpPr>
          <p:nvPr>
            <p:ph type="sldNum" sz="quarter" idx="12"/>
          </p:nvPr>
        </p:nvSpPr>
        <p:spPr/>
        <p:txBody>
          <a:bodyPr/>
          <a:lstStyle/>
          <a:p>
            <a:fld id="{A1FA41FF-BBCA-4C8E-83C0-DB912CB2A0BB}" type="slidenum">
              <a:rPr lang="en-HK" smtClean="0"/>
              <a:t>146</a:t>
            </a:fld>
            <a:endParaRPr lang="en-HK"/>
          </a:p>
        </p:txBody>
      </p:sp>
      <p:pic>
        <p:nvPicPr>
          <p:cNvPr id="11" name="Picture 10">
            <a:extLst>
              <a:ext uri="{FF2B5EF4-FFF2-40B4-BE49-F238E27FC236}">
                <a16:creationId xmlns:a16="http://schemas.microsoft.com/office/drawing/2014/main" id="{842B8F2A-0F8D-292F-D42D-0D13F851A7DE}"/>
              </a:ext>
            </a:extLst>
          </p:cNvPr>
          <p:cNvPicPr>
            <a:picLocks noChangeAspect="1"/>
          </p:cNvPicPr>
          <p:nvPr/>
        </p:nvPicPr>
        <p:blipFill>
          <a:blip r:embed="rId3"/>
          <a:stretch>
            <a:fillRect/>
          </a:stretch>
        </p:blipFill>
        <p:spPr>
          <a:xfrm>
            <a:off x="3962400" y="1524000"/>
            <a:ext cx="1752600" cy="1548016"/>
          </a:xfrm>
          <a:prstGeom prst="rect">
            <a:avLst/>
          </a:prstGeom>
        </p:spPr>
      </p:pic>
      <p:sp>
        <p:nvSpPr>
          <p:cNvPr id="12" name="TextBox 11">
            <a:extLst>
              <a:ext uri="{FF2B5EF4-FFF2-40B4-BE49-F238E27FC236}">
                <a16:creationId xmlns:a16="http://schemas.microsoft.com/office/drawing/2014/main" id="{B79F1FBD-3A72-CF91-0F25-8ED4D6DDCA43}"/>
              </a:ext>
            </a:extLst>
          </p:cNvPr>
          <p:cNvSpPr txBox="1"/>
          <p:nvPr/>
        </p:nvSpPr>
        <p:spPr>
          <a:xfrm>
            <a:off x="691514" y="6100133"/>
            <a:ext cx="3675173" cy="461665"/>
          </a:xfrm>
          <a:prstGeom prst="rect">
            <a:avLst/>
          </a:prstGeom>
          <a:noFill/>
        </p:spPr>
        <p:txBody>
          <a:bodyPr wrap="none" rtlCol="0">
            <a:spAutoFit/>
          </a:bodyPr>
          <a:lstStyle/>
          <a:p>
            <a:r>
              <a:rPr lang="en-HK" sz="1200" dirty="0">
                <a:hlinkClick r:id="rId4"/>
              </a:rPr>
              <a:t>https://en.wikipedia.org/wiki/Adobe_RGB_color_space</a:t>
            </a:r>
            <a:r>
              <a:rPr lang="en-HK" sz="1200" dirty="0"/>
              <a:t> </a:t>
            </a:r>
          </a:p>
          <a:p>
            <a:r>
              <a:rPr lang="en-HK" sz="1200" dirty="0">
                <a:hlinkClick r:id="rId5"/>
              </a:rPr>
              <a:t>https://en.wikipedia.org/wiki/DCI-P3</a:t>
            </a:r>
            <a:r>
              <a:rPr lang="en-HK" sz="1200" dirty="0"/>
              <a:t> </a:t>
            </a:r>
          </a:p>
        </p:txBody>
      </p:sp>
      <p:sp>
        <p:nvSpPr>
          <p:cNvPr id="16" name="TextBox 15">
            <a:extLst>
              <a:ext uri="{FF2B5EF4-FFF2-40B4-BE49-F238E27FC236}">
                <a16:creationId xmlns:a16="http://schemas.microsoft.com/office/drawing/2014/main" id="{F7365AEB-9148-8E99-682F-8897E444632A}"/>
              </a:ext>
            </a:extLst>
          </p:cNvPr>
          <p:cNvSpPr txBox="1"/>
          <p:nvPr/>
        </p:nvSpPr>
        <p:spPr>
          <a:xfrm>
            <a:off x="4852988" y="5474980"/>
            <a:ext cx="4176712" cy="923330"/>
          </a:xfrm>
          <a:prstGeom prst="rect">
            <a:avLst/>
          </a:prstGeom>
          <a:noFill/>
        </p:spPr>
        <p:txBody>
          <a:bodyPr wrap="square">
            <a:spAutoFit/>
          </a:bodyPr>
          <a:lstStyle/>
          <a:p>
            <a:r>
              <a:rPr lang="en-US" dirty="0"/>
              <a:t>The outer shape is CIE1931 gamut, which is human responses to color and is  independent of devices/products</a:t>
            </a:r>
            <a:endParaRPr lang="en-HK" dirty="0"/>
          </a:p>
        </p:txBody>
      </p:sp>
    </p:spTree>
    <p:extLst>
      <p:ext uri="{BB962C8B-B14F-4D97-AF65-F5344CB8AC3E}">
        <p14:creationId xmlns:p14="http://schemas.microsoft.com/office/powerpoint/2010/main" val="218327021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8AFE9-69B7-CB03-E573-8C58E21EE231}"/>
              </a:ext>
            </a:extLst>
          </p:cNvPr>
          <p:cNvSpPr>
            <a:spLocks noGrp="1"/>
          </p:cNvSpPr>
          <p:nvPr>
            <p:ph type="title"/>
          </p:nvPr>
        </p:nvSpPr>
        <p:spPr>
          <a:xfrm>
            <a:off x="628650" y="358806"/>
            <a:ext cx="3436966" cy="1331883"/>
          </a:xfrm>
        </p:spPr>
        <p:txBody>
          <a:bodyPr>
            <a:normAutofit fontScale="90000"/>
          </a:bodyPr>
          <a:lstStyle/>
          <a:p>
            <a:r>
              <a:rPr lang="en-US" dirty="0"/>
              <a:t>Testing using color gamut</a:t>
            </a:r>
            <a:endParaRPr lang="en-HK" dirty="0"/>
          </a:p>
        </p:txBody>
      </p:sp>
      <p:sp>
        <p:nvSpPr>
          <p:cNvPr id="3" name="Content Placeholder 2">
            <a:extLst>
              <a:ext uri="{FF2B5EF4-FFF2-40B4-BE49-F238E27FC236}">
                <a16:creationId xmlns:a16="http://schemas.microsoft.com/office/drawing/2014/main" id="{4F187933-1EA5-BFD5-00CD-5D9FBA39A227}"/>
              </a:ext>
            </a:extLst>
          </p:cNvPr>
          <p:cNvSpPr>
            <a:spLocks noGrp="1"/>
          </p:cNvSpPr>
          <p:nvPr>
            <p:ph idx="1"/>
          </p:nvPr>
        </p:nvSpPr>
        <p:spPr>
          <a:xfrm>
            <a:off x="380999" y="1690689"/>
            <a:ext cx="4486276" cy="4486460"/>
          </a:xfrm>
        </p:spPr>
        <p:txBody>
          <a:bodyPr>
            <a:normAutofit/>
          </a:bodyPr>
          <a:lstStyle/>
          <a:p>
            <a:r>
              <a:rPr lang="en-US" sz="2400" dirty="0"/>
              <a:t>The gamut gives  standard color for testing color generating  equipment</a:t>
            </a:r>
          </a:p>
          <a:p>
            <a:r>
              <a:rPr lang="en-US" sz="2400" dirty="0"/>
              <a:t>White point= middle of triangle</a:t>
            </a:r>
          </a:p>
          <a:p>
            <a:r>
              <a:rPr lang="en-US" sz="2400" dirty="0">
                <a:solidFill>
                  <a:srgbClr val="040C28"/>
                </a:solidFill>
                <a:latin typeface="Google Sans"/>
              </a:rPr>
              <a:t>Test your monitor using color-gamut </a:t>
            </a:r>
            <a:r>
              <a:rPr lang="en-HK" sz="2400" dirty="0">
                <a:hlinkClick r:id="rId2"/>
              </a:rPr>
              <a:t>https://www.youtube.com/watch?v=S8rmPJpIQaE</a:t>
            </a:r>
            <a:endParaRPr lang="en-HK" sz="2400" dirty="0"/>
          </a:p>
          <a:p>
            <a:endParaRPr lang="en-HK" sz="2400" dirty="0"/>
          </a:p>
        </p:txBody>
      </p:sp>
      <p:sp>
        <p:nvSpPr>
          <p:cNvPr id="4" name="Footer Placeholder 3">
            <a:extLst>
              <a:ext uri="{FF2B5EF4-FFF2-40B4-BE49-F238E27FC236}">
                <a16:creationId xmlns:a16="http://schemas.microsoft.com/office/drawing/2014/main" id="{27CEEFF8-A5F1-A0E4-98EC-AF9102280250}"/>
              </a:ext>
            </a:extLst>
          </p:cNvPr>
          <p:cNvSpPr>
            <a:spLocks noGrp="1"/>
          </p:cNvSpPr>
          <p:nvPr>
            <p:ph type="ftr" sz="quarter" idx="11"/>
          </p:nvPr>
        </p:nvSpPr>
        <p:spPr/>
        <p:txBody>
          <a:bodyPr/>
          <a:lstStyle/>
          <a:p>
            <a:r>
              <a:rPr lang="it-IT"/>
              <a:t>Img. Pro. &amp; Comp. Vis. v250127c</a:t>
            </a:r>
            <a:endParaRPr lang="en-HK"/>
          </a:p>
        </p:txBody>
      </p:sp>
      <p:sp>
        <p:nvSpPr>
          <p:cNvPr id="5" name="Slide Number Placeholder 4">
            <a:extLst>
              <a:ext uri="{FF2B5EF4-FFF2-40B4-BE49-F238E27FC236}">
                <a16:creationId xmlns:a16="http://schemas.microsoft.com/office/drawing/2014/main" id="{8BC10B75-A557-C3F7-B146-794E080DAD1C}"/>
              </a:ext>
            </a:extLst>
          </p:cNvPr>
          <p:cNvSpPr>
            <a:spLocks noGrp="1"/>
          </p:cNvSpPr>
          <p:nvPr>
            <p:ph type="sldNum" sz="quarter" idx="12"/>
          </p:nvPr>
        </p:nvSpPr>
        <p:spPr/>
        <p:txBody>
          <a:bodyPr/>
          <a:lstStyle/>
          <a:p>
            <a:fld id="{A1FA41FF-BBCA-4C8E-83C0-DB912CB2A0BB}" type="slidenum">
              <a:rPr lang="en-HK" smtClean="0"/>
              <a:t>147</a:t>
            </a:fld>
            <a:endParaRPr lang="en-HK"/>
          </a:p>
        </p:txBody>
      </p:sp>
      <p:pic>
        <p:nvPicPr>
          <p:cNvPr id="5122" name="Picture 2" descr="color gamut">
            <a:extLst>
              <a:ext uri="{FF2B5EF4-FFF2-40B4-BE49-F238E27FC236}">
                <a16:creationId xmlns:a16="http://schemas.microsoft.com/office/drawing/2014/main" id="{9283625C-21D0-4D20-C62F-E19643397D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4132" y="358806"/>
            <a:ext cx="3347636" cy="324463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RGB,Adobe RGB,and NTSC Color Coordinates in CIE XYZ Color System">
            <a:extLst>
              <a:ext uri="{FF2B5EF4-FFF2-40B4-BE49-F238E27FC236}">
                <a16:creationId xmlns:a16="http://schemas.microsoft.com/office/drawing/2014/main" id="{F2672ABB-F71E-1887-DB6F-B63D7987FC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4732004"/>
            <a:ext cx="4152900" cy="14192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F3BA56F-1160-3A77-9D09-5AA73A9C5B15}"/>
              </a:ext>
            </a:extLst>
          </p:cNvPr>
          <p:cNvSpPr txBox="1"/>
          <p:nvPr/>
        </p:nvSpPr>
        <p:spPr>
          <a:xfrm>
            <a:off x="628650" y="5945583"/>
            <a:ext cx="6873933" cy="923330"/>
          </a:xfrm>
          <a:prstGeom prst="rect">
            <a:avLst/>
          </a:prstGeom>
          <a:noFill/>
        </p:spPr>
        <p:txBody>
          <a:bodyPr wrap="none" rtlCol="0">
            <a:spAutoFit/>
          </a:bodyPr>
          <a:lstStyle/>
          <a:p>
            <a:endParaRPr lang="en-HK" dirty="0">
              <a:hlinkClick r:id="rId5"/>
            </a:endParaRPr>
          </a:p>
          <a:p>
            <a:r>
              <a:rPr lang="en-HK" dirty="0">
                <a:hlinkClick r:id="rId5"/>
              </a:rPr>
              <a:t>https://www.eizoglobal.com/library/basics/lcd_monitor_color_gamut/</a:t>
            </a:r>
            <a:r>
              <a:rPr lang="en-HK" dirty="0"/>
              <a:t> </a:t>
            </a:r>
          </a:p>
          <a:p>
            <a:r>
              <a:rPr lang="en-HK" dirty="0"/>
              <a:t> </a:t>
            </a:r>
          </a:p>
        </p:txBody>
      </p:sp>
      <p:pic>
        <p:nvPicPr>
          <p:cNvPr id="8" name="Picture 7">
            <a:extLst>
              <a:ext uri="{FF2B5EF4-FFF2-40B4-BE49-F238E27FC236}">
                <a16:creationId xmlns:a16="http://schemas.microsoft.com/office/drawing/2014/main" id="{47104ACD-F919-A664-A48F-EE0572380082}"/>
              </a:ext>
            </a:extLst>
          </p:cNvPr>
          <p:cNvPicPr>
            <a:picLocks noChangeAspect="1"/>
          </p:cNvPicPr>
          <p:nvPr/>
        </p:nvPicPr>
        <p:blipFill>
          <a:blip r:embed="rId6"/>
          <a:stretch>
            <a:fillRect/>
          </a:stretch>
        </p:blipFill>
        <p:spPr>
          <a:xfrm>
            <a:off x="4591050" y="3858501"/>
            <a:ext cx="2014538" cy="2120566"/>
          </a:xfrm>
          <a:prstGeom prst="rect">
            <a:avLst/>
          </a:prstGeom>
        </p:spPr>
      </p:pic>
      <p:sp>
        <p:nvSpPr>
          <p:cNvPr id="9" name="TextBox 8">
            <a:extLst>
              <a:ext uri="{FF2B5EF4-FFF2-40B4-BE49-F238E27FC236}">
                <a16:creationId xmlns:a16="http://schemas.microsoft.com/office/drawing/2014/main" id="{4FAE7012-7B44-6AF1-5112-94FAB646C7E9}"/>
              </a:ext>
            </a:extLst>
          </p:cNvPr>
          <p:cNvSpPr txBox="1"/>
          <p:nvPr/>
        </p:nvSpPr>
        <p:spPr>
          <a:xfrm>
            <a:off x="5368688" y="4128179"/>
            <a:ext cx="3370795" cy="646331"/>
          </a:xfrm>
          <a:prstGeom prst="rect">
            <a:avLst/>
          </a:prstGeom>
          <a:noFill/>
        </p:spPr>
        <p:txBody>
          <a:bodyPr wrap="none" rtlCol="0">
            <a:spAutoFit/>
          </a:bodyPr>
          <a:lstStyle/>
          <a:p>
            <a:r>
              <a:rPr lang="en-HK" dirty="0"/>
              <a:t>Sensor to measure </a:t>
            </a:r>
            <a:r>
              <a:rPr lang="en-HK" dirty="0" err="1"/>
              <a:t>color</a:t>
            </a:r>
            <a:endParaRPr lang="en-HK" dirty="0">
              <a:hlinkClick r:id="rId7"/>
            </a:endParaRPr>
          </a:p>
          <a:p>
            <a:r>
              <a:rPr lang="en-HK" dirty="0">
                <a:hlinkClick r:id="rId7"/>
              </a:rPr>
              <a:t>https://www.bhphotovideo.com/</a:t>
            </a:r>
            <a:r>
              <a:rPr lang="en-HK" dirty="0"/>
              <a:t> </a:t>
            </a:r>
          </a:p>
        </p:txBody>
      </p:sp>
    </p:spTree>
    <p:extLst>
      <p:ext uri="{BB962C8B-B14F-4D97-AF65-F5344CB8AC3E}">
        <p14:creationId xmlns:p14="http://schemas.microsoft.com/office/powerpoint/2010/main" val="412843759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AF644-E208-BAFF-6AF2-03E7F841D9C5}"/>
              </a:ext>
            </a:extLst>
          </p:cNvPr>
          <p:cNvSpPr>
            <a:spLocks noGrp="1"/>
          </p:cNvSpPr>
          <p:nvPr>
            <p:ph type="title"/>
          </p:nvPr>
        </p:nvSpPr>
        <p:spPr/>
        <p:txBody>
          <a:bodyPr/>
          <a:lstStyle/>
          <a:p>
            <a:r>
              <a:rPr lang="en-US" dirty="0"/>
              <a:t>Color temperature &amp; application</a:t>
            </a:r>
            <a:endParaRPr lang="en-HK" dirty="0"/>
          </a:p>
        </p:txBody>
      </p:sp>
      <p:sp>
        <p:nvSpPr>
          <p:cNvPr id="3" name="Content Placeholder 2">
            <a:extLst>
              <a:ext uri="{FF2B5EF4-FFF2-40B4-BE49-F238E27FC236}">
                <a16:creationId xmlns:a16="http://schemas.microsoft.com/office/drawing/2014/main" id="{1600E38A-35FF-1EB8-E617-61E29A4AD8C0}"/>
              </a:ext>
            </a:extLst>
          </p:cNvPr>
          <p:cNvSpPr>
            <a:spLocks noGrp="1"/>
          </p:cNvSpPr>
          <p:nvPr>
            <p:ph idx="1"/>
          </p:nvPr>
        </p:nvSpPr>
        <p:spPr>
          <a:xfrm>
            <a:off x="314325" y="1752600"/>
            <a:ext cx="4791075" cy="4248152"/>
          </a:xfrm>
        </p:spPr>
        <p:txBody>
          <a:bodyPr>
            <a:normAutofit fontScale="92500" lnSpcReduction="10000"/>
          </a:bodyPr>
          <a:lstStyle/>
          <a:p>
            <a:r>
              <a:rPr lang="en-US" dirty="0"/>
              <a:t>Defined as the color of a star seen in the sky of a temperature in </a:t>
            </a:r>
            <a:r>
              <a:rPr lang="en-US" dirty="0" err="1"/>
              <a:t>kevin</a:t>
            </a:r>
            <a:r>
              <a:rPr lang="en-US" dirty="0"/>
              <a:t> (k)</a:t>
            </a:r>
          </a:p>
          <a:p>
            <a:r>
              <a:rPr lang="en-HK" b="0" i="0" dirty="0">
                <a:effectLst/>
                <a:latin typeface="-apple-system"/>
              </a:rPr>
              <a:t>For monitor calibration: set white point (</a:t>
            </a:r>
            <a:r>
              <a:rPr lang="en-HK" b="0" i="0" dirty="0" err="1">
                <a:effectLst/>
                <a:latin typeface="-apple-system"/>
              </a:rPr>
              <a:t>color</a:t>
            </a:r>
            <a:r>
              <a:rPr lang="en-HK" b="0" i="0" dirty="0">
                <a:effectLst/>
                <a:latin typeface="-apple-system"/>
              </a:rPr>
              <a:t> temperature)=</a:t>
            </a:r>
          </a:p>
          <a:p>
            <a:pPr lvl="1"/>
            <a:r>
              <a:rPr lang="en-HK" b="0" i="0" dirty="0">
                <a:effectLst/>
                <a:latin typeface="-apple-system"/>
              </a:rPr>
              <a:t>5000k, white is closed to yellow</a:t>
            </a:r>
          </a:p>
          <a:p>
            <a:pPr lvl="1"/>
            <a:r>
              <a:rPr lang="en-HK" b="0" i="0" dirty="0">
                <a:effectLst/>
                <a:latin typeface="-apple-system"/>
              </a:rPr>
              <a:t>6500k, white is closed to blue</a:t>
            </a:r>
          </a:p>
        </p:txBody>
      </p:sp>
      <p:sp>
        <p:nvSpPr>
          <p:cNvPr id="4" name="Footer Placeholder 3">
            <a:extLst>
              <a:ext uri="{FF2B5EF4-FFF2-40B4-BE49-F238E27FC236}">
                <a16:creationId xmlns:a16="http://schemas.microsoft.com/office/drawing/2014/main" id="{13334AC2-0947-C035-F9DE-21DD601576CE}"/>
              </a:ext>
            </a:extLst>
          </p:cNvPr>
          <p:cNvSpPr>
            <a:spLocks noGrp="1"/>
          </p:cNvSpPr>
          <p:nvPr>
            <p:ph type="ftr" sz="quarter" idx="11"/>
          </p:nvPr>
        </p:nvSpPr>
        <p:spPr/>
        <p:txBody>
          <a:bodyPr/>
          <a:lstStyle/>
          <a:p>
            <a:r>
              <a:rPr lang="it-IT"/>
              <a:t>Img. Pro. &amp; Comp. Vis. v250127c</a:t>
            </a:r>
            <a:endParaRPr lang="en-HK"/>
          </a:p>
        </p:txBody>
      </p:sp>
      <p:sp>
        <p:nvSpPr>
          <p:cNvPr id="5" name="Slide Number Placeholder 4">
            <a:extLst>
              <a:ext uri="{FF2B5EF4-FFF2-40B4-BE49-F238E27FC236}">
                <a16:creationId xmlns:a16="http://schemas.microsoft.com/office/drawing/2014/main" id="{8FA4934E-65ED-1458-AA12-33909A7269C1}"/>
              </a:ext>
            </a:extLst>
          </p:cNvPr>
          <p:cNvSpPr>
            <a:spLocks noGrp="1"/>
          </p:cNvSpPr>
          <p:nvPr>
            <p:ph type="sldNum" sz="quarter" idx="12"/>
          </p:nvPr>
        </p:nvSpPr>
        <p:spPr/>
        <p:txBody>
          <a:bodyPr/>
          <a:lstStyle/>
          <a:p>
            <a:fld id="{A1FA41FF-BBCA-4C8E-83C0-DB912CB2A0BB}" type="slidenum">
              <a:rPr lang="en-HK" smtClean="0"/>
              <a:t>148</a:t>
            </a:fld>
            <a:endParaRPr lang="en-HK"/>
          </a:p>
        </p:txBody>
      </p:sp>
      <p:pic>
        <p:nvPicPr>
          <p:cNvPr id="4098" name="Picture 2">
            <a:extLst>
              <a:ext uri="{FF2B5EF4-FFF2-40B4-BE49-F238E27FC236}">
                <a16:creationId xmlns:a16="http://schemas.microsoft.com/office/drawing/2014/main" id="{368556DF-30AC-78A6-E808-56432FBA61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299749"/>
            <a:ext cx="3939170" cy="44250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A9E3E90-55B2-E72D-150A-3203070A0BD4}"/>
              </a:ext>
            </a:extLst>
          </p:cNvPr>
          <p:cNvPicPr>
            <a:picLocks noChangeAspect="1"/>
          </p:cNvPicPr>
          <p:nvPr/>
        </p:nvPicPr>
        <p:blipFill>
          <a:blip r:embed="rId3"/>
          <a:stretch>
            <a:fillRect/>
          </a:stretch>
        </p:blipFill>
        <p:spPr>
          <a:xfrm>
            <a:off x="495299" y="5281774"/>
            <a:ext cx="4714875" cy="1052247"/>
          </a:xfrm>
          <a:prstGeom prst="rect">
            <a:avLst/>
          </a:prstGeom>
        </p:spPr>
      </p:pic>
      <p:sp>
        <p:nvSpPr>
          <p:cNvPr id="9" name="TextBox 8">
            <a:extLst>
              <a:ext uri="{FF2B5EF4-FFF2-40B4-BE49-F238E27FC236}">
                <a16:creationId xmlns:a16="http://schemas.microsoft.com/office/drawing/2014/main" id="{6F40E17D-8D71-F129-A9D8-366858D13D66}"/>
              </a:ext>
            </a:extLst>
          </p:cNvPr>
          <p:cNvSpPr txBox="1"/>
          <p:nvPr/>
        </p:nvSpPr>
        <p:spPr>
          <a:xfrm>
            <a:off x="5638801" y="5752010"/>
            <a:ext cx="3366052" cy="577081"/>
          </a:xfrm>
          <a:prstGeom prst="rect">
            <a:avLst/>
          </a:prstGeom>
          <a:noFill/>
        </p:spPr>
        <p:txBody>
          <a:bodyPr wrap="square" rtlCol="0">
            <a:spAutoFit/>
          </a:bodyPr>
          <a:lstStyle/>
          <a:p>
            <a:r>
              <a:rPr lang="en-HK" sz="1050" dirty="0">
                <a:hlinkClick r:id="rId4"/>
              </a:rPr>
              <a:t>https://en.wikipedia.org/wiki/Color_temperature</a:t>
            </a:r>
            <a:endParaRPr lang="en-HK" sz="1050" dirty="0"/>
          </a:p>
          <a:p>
            <a:r>
              <a:rPr lang="en-HK" sz="1050" dirty="0">
                <a:hlinkClick r:id="rId5"/>
              </a:rPr>
              <a:t>https://www.prolighting.com/blog/2020/06/16/choosing-the-right-color-temperature-for-your-home/</a:t>
            </a:r>
            <a:r>
              <a:rPr lang="en-HK" sz="1050" dirty="0"/>
              <a:t> </a:t>
            </a:r>
          </a:p>
        </p:txBody>
      </p:sp>
      <p:sp>
        <p:nvSpPr>
          <p:cNvPr id="10" name="TextBox 9">
            <a:extLst>
              <a:ext uri="{FF2B5EF4-FFF2-40B4-BE49-F238E27FC236}">
                <a16:creationId xmlns:a16="http://schemas.microsoft.com/office/drawing/2014/main" id="{9F18869B-B80F-42C6-F87D-129B0AD2DCA8}"/>
              </a:ext>
            </a:extLst>
          </p:cNvPr>
          <p:cNvSpPr txBox="1"/>
          <p:nvPr/>
        </p:nvSpPr>
        <p:spPr>
          <a:xfrm>
            <a:off x="790575" y="6320288"/>
            <a:ext cx="3352328" cy="369332"/>
          </a:xfrm>
          <a:prstGeom prst="rect">
            <a:avLst/>
          </a:prstGeom>
          <a:noFill/>
        </p:spPr>
        <p:txBody>
          <a:bodyPr wrap="none" rtlCol="0">
            <a:spAutoFit/>
          </a:bodyPr>
          <a:lstStyle/>
          <a:p>
            <a:r>
              <a:rPr lang="en-US" dirty="0"/>
              <a:t>Used to define color of light blubs</a:t>
            </a:r>
            <a:endParaRPr lang="en-HK" dirty="0"/>
          </a:p>
        </p:txBody>
      </p:sp>
    </p:spTree>
    <p:extLst>
      <p:ext uri="{BB962C8B-B14F-4D97-AF65-F5344CB8AC3E}">
        <p14:creationId xmlns:p14="http://schemas.microsoft.com/office/powerpoint/2010/main" val="75628802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349B4-5893-85FB-8B33-373D47A11E31}"/>
              </a:ext>
            </a:extLst>
          </p:cNvPr>
          <p:cNvSpPr>
            <a:spLocks noGrp="1"/>
          </p:cNvSpPr>
          <p:nvPr>
            <p:ph type="title"/>
          </p:nvPr>
        </p:nvSpPr>
        <p:spPr/>
        <p:txBody>
          <a:bodyPr>
            <a:normAutofit fontScale="90000"/>
          </a:bodyPr>
          <a:lstStyle/>
          <a:p>
            <a:r>
              <a:rPr lang="en-US" dirty="0"/>
              <a:t>Summary of the discussion on color</a:t>
            </a:r>
            <a:endParaRPr lang="en-HK" dirty="0"/>
          </a:p>
        </p:txBody>
      </p:sp>
      <p:sp>
        <p:nvSpPr>
          <p:cNvPr id="3" name="Content Placeholder 2">
            <a:extLst>
              <a:ext uri="{FF2B5EF4-FFF2-40B4-BE49-F238E27FC236}">
                <a16:creationId xmlns:a16="http://schemas.microsoft.com/office/drawing/2014/main" id="{49BAC03A-CAF4-015B-5EAF-1472ACBEB9A3}"/>
              </a:ext>
            </a:extLst>
          </p:cNvPr>
          <p:cNvSpPr>
            <a:spLocks noGrp="1"/>
          </p:cNvSpPr>
          <p:nvPr>
            <p:ph idx="1"/>
          </p:nvPr>
        </p:nvSpPr>
        <p:spPr/>
        <p:txBody>
          <a:bodyPr/>
          <a:lstStyle/>
          <a:p>
            <a:r>
              <a:rPr lang="en-US" dirty="0"/>
              <a:t>Discussed various color models, HSV,HSI etc.</a:t>
            </a:r>
          </a:p>
          <a:p>
            <a:r>
              <a:rPr lang="en-US" dirty="0"/>
              <a:t>Discussed the CMYK color scheme for printers</a:t>
            </a:r>
            <a:endParaRPr lang="en-HK" dirty="0"/>
          </a:p>
          <a:p>
            <a:r>
              <a:rPr lang="en-US" dirty="0"/>
              <a:t>Discussed the use of CIE1931 color space for measuring color</a:t>
            </a:r>
          </a:p>
          <a:p>
            <a:r>
              <a:rPr lang="en-US" dirty="0"/>
              <a:t>Studied the term color temperature and its applications</a:t>
            </a:r>
          </a:p>
        </p:txBody>
      </p:sp>
      <p:sp>
        <p:nvSpPr>
          <p:cNvPr id="4" name="Footer Placeholder 3">
            <a:extLst>
              <a:ext uri="{FF2B5EF4-FFF2-40B4-BE49-F238E27FC236}">
                <a16:creationId xmlns:a16="http://schemas.microsoft.com/office/drawing/2014/main" id="{05AF1A5B-A618-17D9-16FB-6FFF61D2FC72}"/>
              </a:ext>
            </a:extLst>
          </p:cNvPr>
          <p:cNvSpPr>
            <a:spLocks noGrp="1"/>
          </p:cNvSpPr>
          <p:nvPr>
            <p:ph type="ftr" sz="quarter" idx="11"/>
          </p:nvPr>
        </p:nvSpPr>
        <p:spPr/>
        <p:txBody>
          <a:bodyPr/>
          <a:lstStyle/>
          <a:p>
            <a:r>
              <a:rPr lang="it-IT"/>
              <a:t>Img. Pro. &amp; Comp. Vis. v250127c</a:t>
            </a:r>
            <a:endParaRPr lang="en-HK" dirty="0"/>
          </a:p>
        </p:txBody>
      </p:sp>
      <p:sp>
        <p:nvSpPr>
          <p:cNvPr id="5" name="Slide Number Placeholder 4">
            <a:extLst>
              <a:ext uri="{FF2B5EF4-FFF2-40B4-BE49-F238E27FC236}">
                <a16:creationId xmlns:a16="http://schemas.microsoft.com/office/drawing/2014/main" id="{44A8BBE5-680C-5709-BAB6-4476ABD2AF58}"/>
              </a:ext>
            </a:extLst>
          </p:cNvPr>
          <p:cNvSpPr>
            <a:spLocks noGrp="1"/>
          </p:cNvSpPr>
          <p:nvPr>
            <p:ph type="sldNum" sz="quarter" idx="12"/>
          </p:nvPr>
        </p:nvSpPr>
        <p:spPr/>
        <p:txBody>
          <a:bodyPr/>
          <a:lstStyle/>
          <a:p>
            <a:fld id="{A1FA41FF-BBCA-4C8E-83C0-DB912CB2A0BB}" type="slidenum">
              <a:rPr lang="en-HK" smtClean="0"/>
              <a:t>149</a:t>
            </a:fld>
            <a:endParaRPr lang="en-HK"/>
          </a:p>
        </p:txBody>
      </p:sp>
    </p:spTree>
    <p:extLst>
      <p:ext uri="{BB962C8B-B14F-4D97-AF65-F5344CB8AC3E}">
        <p14:creationId xmlns:p14="http://schemas.microsoft.com/office/powerpoint/2010/main" val="3098874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zh-TW" dirty="0">
                <a:solidFill>
                  <a:srgbClr val="FF0000"/>
                </a:solidFill>
              </a:rPr>
              <a:t>Answer Worksheet 3</a:t>
            </a:r>
          </a:p>
        </p:txBody>
      </p:sp>
      <p:sp>
        <p:nvSpPr>
          <p:cNvPr id="6147" name="Rectangle 3"/>
          <p:cNvSpPr>
            <a:spLocks noGrp="1" noChangeArrowheads="1"/>
          </p:cNvSpPr>
          <p:nvPr>
            <p:ph idx="1"/>
          </p:nvPr>
        </p:nvSpPr>
        <p:spPr/>
        <p:txBody>
          <a:bodyPr>
            <a:normAutofit fontScale="85000" lnSpcReduction="20000"/>
          </a:bodyPr>
          <a:lstStyle/>
          <a:p>
            <a:pPr eaLnBrk="1" hangingPunct="1"/>
            <a:r>
              <a:rPr lang="en-US" altLang="zh-TW" dirty="0"/>
              <a:t>The camera CCD has 1024x768 pixels and is 5mmx3.75mm</a:t>
            </a:r>
          </a:p>
          <a:p>
            <a:r>
              <a:rPr lang="en-US" altLang="zh-TW" dirty="0"/>
              <a:t>(Horizontal(x), vertical(y)) pixel size=(</a:t>
            </a:r>
            <a:r>
              <a:rPr lang="en-US" altLang="zh-TW" dirty="0" err="1"/>
              <a:t>Sx,Sy</a:t>
            </a:r>
            <a:r>
              <a:rPr lang="en-US" altLang="zh-TW" dirty="0"/>
              <a:t>)</a:t>
            </a:r>
          </a:p>
          <a:p>
            <a:pPr eaLnBrk="1" hangingPunct="1"/>
            <a:r>
              <a:rPr lang="en-US" altLang="zh-TW" dirty="0"/>
              <a:t>Ans: </a:t>
            </a:r>
            <a:r>
              <a:rPr lang="en-US" altLang="zh-TW" dirty="0" err="1"/>
              <a:t>Sx</a:t>
            </a:r>
            <a:r>
              <a:rPr lang="en-US" altLang="zh-TW" dirty="0"/>
              <a:t>=5mm/1024=4.88um</a:t>
            </a:r>
          </a:p>
          <a:p>
            <a:pPr lvl="1" eaLnBrk="1" hangingPunct="1"/>
            <a:r>
              <a:rPr lang="en-US" altLang="zh-TW" dirty="0"/>
              <a:t>     Sy=3.75mm/768=4.88um</a:t>
            </a:r>
          </a:p>
          <a:p>
            <a:pPr eaLnBrk="1" hangingPunct="1"/>
            <a:r>
              <a:rPr lang="en-US" altLang="zh-TW" sz="2800" dirty="0">
                <a:solidFill>
                  <a:srgbClr val="FF0000"/>
                </a:solidFill>
              </a:rPr>
              <a:t>MC choices: Which one is true?</a:t>
            </a:r>
          </a:p>
          <a:p>
            <a:pPr eaLnBrk="1" hangingPunct="1"/>
            <a:r>
              <a:rPr lang="en-US" altLang="zh-TW" sz="2800" dirty="0">
                <a:solidFill>
                  <a:srgbClr val="FF0000"/>
                </a:solidFill>
              </a:rPr>
              <a:t>(1) </a:t>
            </a:r>
            <a:r>
              <a:rPr lang="en-US" altLang="zh-TW" sz="2800" dirty="0" err="1">
                <a:solidFill>
                  <a:srgbClr val="FF0000"/>
                </a:solidFill>
              </a:rPr>
              <a:t>Sx</a:t>
            </a:r>
            <a:r>
              <a:rPr lang="en-US" altLang="zh-TW" sz="2800" dirty="0">
                <a:solidFill>
                  <a:srgbClr val="FF0000"/>
                </a:solidFill>
              </a:rPr>
              <a:t>= 4.66mm; (2) </a:t>
            </a:r>
            <a:r>
              <a:rPr lang="en-US" altLang="zh-TW" sz="2800" dirty="0" err="1">
                <a:solidFill>
                  <a:srgbClr val="FF0000"/>
                </a:solidFill>
              </a:rPr>
              <a:t>Sx</a:t>
            </a:r>
            <a:r>
              <a:rPr lang="en-US" altLang="zh-TW" sz="2800" dirty="0">
                <a:solidFill>
                  <a:srgbClr val="FF0000"/>
                </a:solidFill>
              </a:rPr>
              <a:t>= 4.77m; </a:t>
            </a:r>
          </a:p>
          <a:p>
            <a:pPr eaLnBrk="1" hangingPunct="1"/>
            <a:r>
              <a:rPr lang="en-US" altLang="zh-TW" sz="2800" b="1" u="sng" dirty="0">
                <a:solidFill>
                  <a:srgbClr val="FF0000"/>
                </a:solidFill>
              </a:rPr>
              <a:t>(3) </a:t>
            </a:r>
            <a:r>
              <a:rPr lang="en-US" altLang="zh-TW" sz="2800" b="1" u="sng" dirty="0" err="1">
                <a:solidFill>
                  <a:srgbClr val="FF0000"/>
                </a:solidFill>
              </a:rPr>
              <a:t>Sx</a:t>
            </a:r>
            <a:r>
              <a:rPr lang="en-US" altLang="zh-TW" sz="2800" b="1" u="sng" dirty="0">
                <a:solidFill>
                  <a:srgbClr val="FF0000"/>
                </a:solidFill>
              </a:rPr>
              <a:t>= 4.88mm; </a:t>
            </a:r>
            <a:r>
              <a:rPr lang="en-US" altLang="zh-TW" sz="2800" dirty="0">
                <a:solidFill>
                  <a:srgbClr val="FF0000"/>
                </a:solidFill>
              </a:rPr>
              <a:t>(4) </a:t>
            </a:r>
            <a:r>
              <a:rPr lang="en-US" altLang="zh-TW" sz="2800" dirty="0" err="1">
                <a:solidFill>
                  <a:srgbClr val="FF0000"/>
                </a:solidFill>
              </a:rPr>
              <a:t>Sx</a:t>
            </a:r>
            <a:r>
              <a:rPr lang="en-US" altLang="zh-TW" sz="2800" dirty="0">
                <a:solidFill>
                  <a:srgbClr val="FF0000"/>
                </a:solidFill>
              </a:rPr>
              <a:t>= 4.99mm</a:t>
            </a:r>
          </a:p>
          <a:p>
            <a:pPr eaLnBrk="1" hangingPunct="1"/>
            <a:r>
              <a:rPr lang="en-US" altLang="zh-TW" sz="2800" dirty="0">
                <a:solidFill>
                  <a:srgbClr val="FF0000"/>
                </a:solidFill>
              </a:rPr>
              <a:t>Answer: Choice </a:t>
            </a:r>
            <a:r>
              <a:rPr lang="en-US" altLang="zh-TW" sz="2800" b="1" u="sng" dirty="0">
                <a:solidFill>
                  <a:srgbClr val="FF0000"/>
                </a:solidFill>
              </a:rPr>
              <a:t>(3) </a:t>
            </a:r>
            <a:r>
              <a:rPr lang="en-US" altLang="zh-TW" sz="2800" b="1" u="sng" dirty="0" err="1">
                <a:solidFill>
                  <a:srgbClr val="FF0000"/>
                </a:solidFill>
              </a:rPr>
              <a:t>Sx</a:t>
            </a:r>
            <a:r>
              <a:rPr lang="en-US" altLang="zh-TW" sz="2800" b="1" u="sng" dirty="0">
                <a:solidFill>
                  <a:srgbClr val="FF0000"/>
                </a:solidFill>
              </a:rPr>
              <a:t>= 4.88mm  is correct</a:t>
            </a:r>
            <a:endParaRPr lang="en-US" altLang="zh-TW" sz="2800" dirty="0">
              <a:solidFill>
                <a:srgbClr val="FF0000"/>
              </a:solidFill>
            </a:endParaRPr>
          </a:p>
          <a:p>
            <a:pPr eaLnBrk="1" hangingPunct="1"/>
            <a:endParaRPr lang="en-US" altLang="zh-TW" dirty="0"/>
          </a:p>
          <a:p>
            <a:pPr lvl="1" eaLnBrk="1" hangingPunct="1"/>
            <a:r>
              <a:rPr lang="en-US" altLang="zh-TW" dirty="0"/>
              <a:t>Why </a:t>
            </a:r>
            <a:r>
              <a:rPr lang="en-US" altLang="zh-TW" dirty="0" err="1"/>
              <a:t>Sx</a:t>
            </a:r>
            <a:r>
              <a:rPr lang="en-US" altLang="zh-TW" dirty="0"/>
              <a:t>=Sy? Calculate the </a:t>
            </a:r>
            <a:r>
              <a:rPr lang="en-US" altLang="zh-TW" dirty="0" err="1"/>
              <a:t>Sx</a:t>
            </a:r>
            <a:r>
              <a:rPr lang="en-US" altLang="zh-TW" dirty="0"/>
              <a:t> , Sy of your favorite digital camera.</a:t>
            </a:r>
          </a:p>
          <a:p>
            <a:pPr eaLnBrk="1" hangingPunct="1"/>
            <a:endParaRPr lang="en-US" altLang="zh-TW" dirty="0"/>
          </a:p>
        </p:txBody>
      </p:sp>
      <p:sp>
        <p:nvSpPr>
          <p:cNvPr id="2" name="Footer Placeholder 1"/>
          <p:cNvSpPr>
            <a:spLocks noGrp="1"/>
          </p:cNvSpPr>
          <p:nvPr>
            <p:ph type="ftr" sz="quarter" idx="11"/>
          </p:nvPr>
        </p:nvSpPr>
        <p:spPr/>
        <p:txBody>
          <a:bodyPr/>
          <a:lstStyle/>
          <a:p>
            <a:pPr>
              <a:defRPr/>
            </a:pPr>
            <a:r>
              <a:rPr lang="it-IT"/>
              <a:t>Img. Pro. &amp; Comp. Vis. v250127c</a:t>
            </a:r>
            <a:endParaRPr lang="en-US"/>
          </a:p>
        </p:txBody>
      </p:sp>
      <p:sp>
        <p:nvSpPr>
          <p:cNvPr id="3" name="Slide Number Placeholder 2"/>
          <p:cNvSpPr>
            <a:spLocks noGrp="1"/>
          </p:cNvSpPr>
          <p:nvPr>
            <p:ph type="sldNum" sz="quarter" idx="12"/>
          </p:nvPr>
        </p:nvSpPr>
        <p:spPr/>
        <p:txBody>
          <a:bodyPr/>
          <a:lstStyle/>
          <a:p>
            <a:pPr>
              <a:defRPr/>
            </a:pPr>
            <a:fld id="{D9406055-A792-4810-96E3-D6C99BF97503}" type="slidenum">
              <a:rPr lang="en-US" altLang="en-US" smtClean="0"/>
              <a:pPr>
                <a:defRPr/>
              </a:pPr>
              <a:t>15</a:t>
            </a:fld>
            <a:endParaRPr lang="en-US" altLang="en-US"/>
          </a:p>
        </p:txBody>
      </p:sp>
    </p:spTree>
    <p:extLst>
      <p:ext uri="{BB962C8B-B14F-4D97-AF65-F5344CB8AC3E}">
        <p14:creationId xmlns:p14="http://schemas.microsoft.com/office/powerpoint/2010/main" val="1194263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2863B-5DC4-DB11-76A3-EC7DF200FD95}"/>
              </a:ext>
            </a:extLst>
          </p:cNvPr>
          <p:cNvSpPr>
            <a:spLocks noGrp="1"/>
          </p:cNvSpPr>
          <p:nvPr>
            <p:ph type="ctrTitle"/>
          </p:nvPr>
        </p:nvSpPr>
        <p:spPr/>
        <p:txBody>
          <a:bodyPr>
            <a:normAutofit/>
          </a:bodyPr>
          <a:lstStyle/>
          <a:p>
            <a:r>
              <a:rPr lang="en-US" dirty="0"/>
              <a:t>Edge detection</a:t>
            </a:r>
          </a:p>
        </p:txBody>
      </p:sp>
      <p:sp>
        <p:nvSpPr>
          <p:cNvPr id="3" name="Content Placeholder 2">
            <a:extLst>
              <a:ext uri="{FF2B5EF4-FFF2-40B4-BE49-F238E27FC236}">
                <a16:creationId xmlns:a16="http://schemas.microsoft.com/office/drawing/2014/main" id="{9AD5CFAA-4DFC-B1F7-9D8B-4AA7CD025964}"/>
              </a:ext>
            </a:extLst>
          </p:cNvPr>
          <p:cNvSpPr>
            <a:spLocks noGrp="1"/>
          </p:cNvSpPr>
          <p:nvPr>
            <p:ph type="subTitle" idx="1"/>
          </p:nvPr>
        </p:nvSpPr>
        <p:spPr/>
        <p:txBody>
          <a:bodyPr/>
          <a:lstStyle/>
          <a:p>
            <a:r>
              <a:rPr lang="en-US" dirty="0"/>
              <a:t>Very useful features in computer vision</a:t>
            </a:r>
          </a:p>
          <a:p>
            <a:endParaRPr lang="en-US" dirty="0"/>
          </a:p>
        </p:txBody>
      </p:sp>
      <p:sp>
        <p:nvSpPr>
          <p:cNvPr id="4" name="Footer Placeholder 3">
            <a:extLst>
              <a:ext uri="{FF2B5EF4-FFF2-40B4-BE49-F238E27FC236}">
                <a16:creationId xmlns:a16="http://schemas.microsoft.com/office/drawing/2014/main" id="{D4EE40CC-E9AC-AED2-2C54-654D85107F34}"/>
              </a:ext>
            </a:extLst>
          </p:cNvPr>
          <p:cNvSpPr>
            <a:spLocks noGrp="1"/>
          </p:cNvSpPr>
          <p:nvPr>
            <p:ph type="ftr" sz="quarter" idx="11"/>
          </p:nvPr>
        </p:nvSpPr>
        <p:spPr/>
        <p:txBody>
          <a:bodyPr/>
          <a:lstStyle/>
          <a:p>
            <a:pPr>
              <a:defRPr/>
            </a:pPr>
            <a:r>
              <a:rPr lang="it-IT" altLang="zh-HK"/>
              <a:t>Img. Pro. &amp; Comp. Vis. v250127c</a:t>
            </a:r>
            <a:endParaRPr lang="en-US" altLang="zh-HK"/>
          </a:p>
        </p:txBody>
      </p:sp>
      <p:sp>
        <p:nvSpPr>
          <p:cNvPr id="5" name="Slide Number Placeholder 4">
            <a:extLst>
              <a:ext uri="{FF2B5EF4-FFF2-40B4-BE49-F238E27FC236}">
                <a16:creationId xmlns:a16="http://schemas.microsoft.com/office/drawing/2014/main" id="{3ABE861C-6DE4-3EE8-37E7-809ADF8619D2}"/>
              </a:ext>
            </a:extLst>
          </p:cNvPr>
          <p:cNvSpPr>
            <a:spLocks noGrp="1"/>
          </p:cNvSpPr>
          <p:nvPr>
            <p:ph type="sldNum" sz="quarter" idx="12"/>
          </p:nvPr>
        </p:nvSpPr>
        <p:spPr/>
        <p:txBody>
          <a:bodyPr/>
          <a:lstStyle/>
          <a:p>
            <a:fld id="{B28686DF-4AC6-44BB-9261-A3C12E8BDC53}" type="slidenum">
              <a:rPr lang="en-US" altLang="zh-HK" smtClean="0"/>
              <a:pPr/>
              <a:t>16</a:t>
            </a:fld>
            <a:endParaRPr lang="en-US" altLang="zh-HK"/>
          </a:p>
        </p:txBody>
      </p:sp>
    </p:spTree>
    <p:extLst>
      <p:ext uri="{BB962C8B-B14F-4D97-AF65-F5344CB8AC3E}">
        <p14:creationId xmlns:p14="http://schemas.microsoft.com/office/powerpoint/2010/main" val="902637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36524"/>
            <a:ext cx="7886700" cy="1325563"/>
          </a:xfrm>
        </p:spPr>
        <p:txBody>
          <a:bodyPr/>
          <a:lstStyle/>
          <a:p>
            <a:r>
              <a:rPr lang="en-US" altLang="en-US" dirty="0"/>
              <a:t>Edge detection, an introduction</a:t>
            </a:r>
          </a:p>
        </p:txBody>
      </p:sp>
      <p:sp>
        <p:nvSpPr>
          <p:cNvPr id="4099" name="Content Placeholder 2"/>
          <p:cNvSpPr>
            <a:spLocks noGrp="1"/>
          </p:cNvSpPr>
          <p:nvPr>
            <p:ph idx="1"/>
          </p:nvPr>
        </p:nvSpPr>
        <p:spPr>
          <a:xfrm>
            <a:off x="457200" y="1066800"/>
            <a:ext cx="8229600" cy="4525963"/>
          </a:xfrm>
        </p:spPr>
        <p:txBody>
          <a:bodyPr>
            <a:normAutofit/>
          </a:bodyPr>
          <a:lstStyle/>
          <a:p>
            <a:r>
              <a:rPr lang="en-US" altLang="en-US" sz="2800" dirty="0"/>
              <a:t>Edge detection by differentiation and threshold</a:t>
            </a:r>
          </a:p>
          <a:p>
            <a:r>
              <a:rPr lang="en-US" altLang="en-US" sz="2800" dirty="0"/>
              <a:t>The Convolution math tool </a:t>
            </a:r>
          </a:p>
          <a:p>
            <a:r>
              <a:rPr lang="en-US" altLang="en-US" sz="2800" dirty="0"/>
              <a:t>Edge mask : edge detection by convolution</a:t>
            </a:r>
          </a:p>
          <a:p>
            <a:r>
              <a:rPr lang="en-US" altLang="en-US" sz="2800" dirty="0"/>
              <a:t>Image Filtering: smoothing, high pass etc.</a:t>
            </a:r>
          </a:p>
          <a:p>
            <a:r>
              <a:rPr lang="en-US" altLang="en-US" sz="2800" dirty="0"/>
              <a:t>Laplacian method : 2</a:t>
            </a:r>
            <a:r>
              <a:rPr lang="en-US" altLang="en-US" sz="2800" baseline="30000" dirty="0"/>
              <a:t>nd</a:t>
            </a:r>
            <a:r>
              <a:rPr lang="en-US" altLang="en-US" sz="2800" dirty="0"/>
              <a:t> order derivative method. </a:t>
            </a:r>
          </a:p>
          <a:p>
            <a:pPr lvl="1"/>
            <a:r>
              <a:rPr lang="en-US" altLang="en-US" sz="2400" dirty="0"/>
              <a:t>Laplacian of Gaussian :LOG smoothing and edge detection together</a:t>
            </a:r>
          </a:p>
          <a:p>
            <a:r>
              <a:rPr lang="en-US" altLang="en-US" sz="2800" dirty="0"/>
              <a:t>Canny Edge Detection: Most popular method</a:t>
            </a:r>
          </a:p>
          <a:p>
            <a:pPr lvl="1"/>
            <a:endParaRPr lang="en-US" altLang="en-US" sz="2400" dirty="0"/>
          </a:p>
          <a:p>
            <a:pPr lvl="1"/>
            <a:endParaRPr lang="en-US" altLang="en-US" sz="2400" dirty="0"/>
          </a:p>
          <a:p>
            <a:endParaRPr lang="en-US" altLang="en-US" sz="2800" dirty="0"/>
          </a:p>
          <a:p>
            <a:pPr lvl="1"/>
            <a:endParaRPr lang="en-US" altLang="en-US" sz="2400" dirty="0"/>
          </a:p>
          <a:p>
            <a:endParaRPr lang="en-US" altLang="en-US" sz="2800" dirty="0"/>
          </a:p>
          <a:p>
            <a:endParaRPr lang="en-US" altLang="en-US" sz="2800" dirty="0"/>
          </a:p>
          <a:p>
            <a:endParaRPr lang="en-US" altLang="en-US" sz="2800" dirty="0"/>
          </a:p>
        </p:txBody>
      </p:sp>
      <p:sp>
        <p:nvSpPr>
          <p:cNvPr id="2" name="Footer Placeholder 1"/>
          <p:cNvSpPr>
            <a:spLocks noGrp="1"/>
          </p:cNvSpPr>
          <p:nvPr>
            <p:ph type="ftr" sz="quarter" idx="11"/>
          </p:nvPr>
        </p:nvSpPr>
        <p:spPr/>
        <p:txBody>
          <a:bodyPr/>
          <a:lstStyle/>
          <a:p>
            <a:r>
              <a:rPr lang="it-IT"/>
              <a:t>Img. Pro. &amp; Comp. Vis. v250127c</a:t>
            </a:r>
            <a:endParaRPr lang="en-US"/>
          </a:p>
        </p:txBody>
      </p:sp>
      <p:sp>
        <p:nvSpPr>
          <p:cNvPr id="3" name="Slide Number Placeholder 2"/>
          <p:cNvSpPr>
            <a:spLocks noGrp="1"/>
          </p:cNvSpPr>
          <p:nvPr>
            <p:ph type="sldNum" sz="quarter" idx="12"/>
          </p:nvPr>
        </p:nvSpPr>
        <p:spPr/>
        <p:txBody>
          <a:bodyPr/>
          <a:lstStyle/>
          <a:p>
            <a:fld id="{42434366-BC68-4344-AA9C-821C6A767A5D}" type="slidenum">
              <a:rPr lang="en-US" smtClean="0"/>
              <a:t>17</a:t>
            </a:fld>
            <a:endParaRPr lang="en-US"/>
          </a:p>
        </p:txBody>
      </p:sp>
    </p:spTree>
    <p:extLst>
      <p:ext uri="{BB962C8B-B14F-4D97-AF65-F5344CB8AC3E}">
        <p14:creationId xmlns:p14="http://schemas.microsoft.com/office/powerpoint/2010/main" val="1146496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a:t>Edge detection, how </a:t>
            </a:r>
            <a:r>
              <a:rPr lang="en-US" altLang="en-US"/>
              <a:t>to achieve?</a:t>
            </a:r>
            <a:endParaRPr lang="en-US" altLang="en-US" dirty="0"/>
          </a:p>
        </p:txBody>
      </p:sp>
      <p:sp>
        <p:nvSpPr>
          <p:cNvPr id="5123" name="Rectangle 3"/>
          <p:cNvSpPr>
            <a:spLocks noGrp="1" noChangeArrowheads="1"/>
          </p:cNvSpPr>
          <p:nvPr>
            <p:ph type="body" sz="half" idx="1"/>
          </p:nvPr>
        </p:nvSpPr>
        <p:spPr>
          <a:xfrm>
            <a:off x="457200" y="1600200"/>
            <a:ext cx="7543800" cy="4530725"/>
          </a:xfrm>
        </p:spPr>
        <p:txBody>
          <a:bodyPr/>
          <a:lstStyle/>
          <a:p>
            <a:pPr eaLnBrk="1" hangingPunct="1"/>
            <a:r>
              <a:rPr lang="en-US" altLang="en-US" dirty="0"/>
              <a:t>Edge detection</a:t>
            </a:r>
          </a:p>
          <a:p>
            <a:pPr lvl="1" eaLnBrk="1" hangingPunct="1"/>
            <a:r>
              <a:rPr lang="en-US" altLang="en-US" dirty="0"/>
              <a:t>First order derivative </a:t>
            </a:r>
            <a:r>
              <a:rPr lang="en-US" altLang="zh-TW" dirty="0"/>
              <a:t>G(I)</a:t>
            </a:r>
            <a:endParaRPr lang="en-US" altLang="en-US" dirty="0"/>
          </a:p>
          <a:p>
            <a:pPr lvl="1" eaLnBrk="1" hangingPunct="1"/>
            <a:r>
              <a:rPr lang="en-US" altLang="en-US" dirty="0"/>
              <a:t>Second order derivative </a:t>
            </a:r>
            <a:r>
              <a:rPr lang="en-US" altLang="zh-TW" dirty="0">
                <a:sym typeface="Symbol" pitchFamily="18" charset="2"/>
              </a:rPr>
              <a:t></a:t>
            </a:r>
            <a:r>
              <a:rPr lang="en-US" altLang="zh-TW" baseline="30000" dirty="0"/>
              <a:t>2</a:t>
            </a:r>
            <a:r>
              <a:rPr lang="en-US" altLang="zh-TW" dirty="0"/>
              <a:t>I</a:t>
            </a:r>
          </a:p>
          <a:p>
            <a:pPr lvl="1" eaLnBrk="1" hangingPunct="1"/>
            <a:endParaRPr lang="en-US" altLang="zh-TW" sz="2000" dirty="0"/>
          </a:p>
          <a:p>
            <a:pPr lvl="1" eaLnBrk="1" hangingPunct="1"/>
            <a:endParaRPr lang="en-US" altLang="zh-TW" sz="2000" dirty="0"/>
          </a:p>
          <a:p>
            <a:pPr lvl="1" eaLnBrk="1" hangingPunct="1"/>
            <a:endParaRPr lang="en-US" altLang="zh-TW" sz="2000" dirty="0"/>
          </a:p>
          <a:p>
            <a:pPr lvl="1" eaLnBrk="1" hangingPunct="1"/>
            <a:endParaRPr lang="en-US" altLang="zh-TW" sz="2000" dirty="0"/>
          </a:p>
          <a:p>
            <a:pPr lvl="1" eaLnBrk="1" hangingPunct="1"/>
            <a:endParaRPr lang="en-US" altLang="zh-TW" sz="2000" dirty="0"/>
          </a:p>
          <a:p>
            <a:pPr lvl="1" eaLnBrk="1" hangingPunct="1"/>
            <a:endParaRPr lang="en-US" altLang="en-US" sz="2000" dirty="0">
              <a:ea typeface="新細明體" charset="-120"/>
            </a:endParaRPr>
          </a:p>
        </p:txBody>
      </p:sp>
      <p:graphicFrame>
        <p:nvGraphicFramePr>
          <p:cNvPr id="5124" name="Object 4"/>
          <p:cNvGraphicFramePr>
            <a:graphicFrameLocks noGrp="1" noChangeAspect="1"/>
          </p:cNvGraphicFramePr>
          <p:nvPr>
            <p:ph sz="half" idx="2"/>
          </p:nvPr>
        </p:nvGraphicFramePr>
        <p:xfrm>
          <a:off x="2819400" y="3429000"/>
          <a:ext cx="2781300" cy="1927225"/>
        </p:xfrm>
        <a:graphic>
          <a:graphicData uri="http://schemas.openxmlformats.org/presentationml/2006/ole">
            <mc:AlternateContent xmlns:mc="http://schemas.openxmlformats.org/markup-compatibility/2006">
              <mc:Choice xmlns:v="urn:schemas-microsoft-com:vml" Requires="v">
                <p:oleObj name="Photo Editor Photo" r:id="rId3" imgW="2781541" imgH="1927619" progId="MSPhotoEd.3">
                  <p:embed/>
                </p:oleObj>
              </mc:Choice>
              <mc:Fallback>
                <p:oleObj name="Photo Editor Photo" r:id="rId3" imgW="2781541" imgH="1927619" progId="MSPhotoEd.3">
                  <p:embed/>
                  <p:pic>
                    <p:nvPicPr>
                      <p:cNvPr id="5124"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429000"/>
                        <a:ext cx="27813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7" name="Text Box 6"/>
          <p:cNvSpPr txBox="1">
            <a:spLocks noChangeArrowheads="1"/>
          </p:cNvSpPr>
          <p:nvPr/>
        </p:nvSpPr>
        <p:spPr bwMode="auto">
          <a:xfrm>
            <a:off x="5943600" y="3733800"/>
            <a:ext cx="28495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zh-TW" sz="2400">
                <a:latin typeface="Times New Roman" pitchFamily="18" charset="0"/>
              </a:rPr>
              <a:t>A gray level image I </a:t>
            </a:r>
          </a:p>
          <a:p>
            <a:r>
              <a:rPr lang="en-US" altLang="zh-TW" sz="2400">
                <a:latin typeface="Times New Roman" pitchFamily="18" charset="0"/>
              </a:rPr>
              <a:t>has many sharp edges</a:t>
            </a:r>
          </a:p>
        </p:txBody>
      </p:sp>
      <p:sp>
        <p:nvSpPr>
          <p:cNvPr id="2" name="Footer Placeholder 1"/>
          <p:cNvSpPr>
            <a:spLocks noGrp="1"/>
          </p:cNvSpPr>
          <p:nvPr>
            <p:ph type="ftr" sz="quarter" idx="11"/>
          </p:nvPr>
        </p:nvSpPr>
        <p:spPr/>
        <p:txBody>
          <a:bodyPr/>
          <a:lstStyle/>
          <a:p>
            <a:pPr>
              <a:defRPr/>
            </a:pPr>
            <a:r>
              <a:rPr lang="it-IT" altLang="zh-CN"/>
              <a:t>Img. Pro. &amp; Comp. Vis. v250127c</a:t>
            </a:r>
            <a:endParaRPr lang="en-US" altLang="zh-CN"/>
          </a:p>
        </p:txBody>
      </p:sp>
      <p:sp>
        <p:nvSpPr>
          <p:cNvPr id="3" name="Slide Number Placeholder 2"/>
          <p:cNvSpPr>
            <a:spLocks noGrp="1"/>
          </p:cNvSpPr>
          <p:nvPr>
            <p:ph type="sldNum" sz="quarter" idx="12"/>
          </p:nvPr>
        </p:nvSpPr>
        <p:spPr/>
        <p:txBody>
          <a:bodyPr/>
          <a:lstStyle/>
          <a:p>
            <a:fld id="{09F59500-E629-449D-8982-FD156F527BAF}" type="slidenum">
              <a:rPr lang="en-US" altLang="en-US" smtClean="0"/>
              <a:pPr/>
              <a:t>18</a:t>
            </a:fld>
            <a:endParaRPr lang="en-US" altLang="en-US"/>
          </a:p>
        </p:txBody>
      </p:sp>
    </p:spTree>
    <p:extLst>
      <p:ext uri="{BB962C8B-B14F-4D97-AF65-F5344CB8AC3E}">
        <p14:creationId xmlns:p14="http://schemas.microsoft.com/office/powerpoint/2010/main" val="666194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a:t>What are edges and why we need them?</a:t>
            </a:r>
          </a:p>
        </p:txBody>
      </p:sp>
      <p:sp>
        <p:nvSpPr>
          <p:cNvPr id="6147" name="Rectangle 3"/>
          <p:cNvSpPr>
            <a:spLocks noGrp="1" noChangeArrowheads="1"/>
          </p:cNvSpPr>
          <p:nvPr>
            <p:ph idx="1"/>
          </p:nvPr>
        </p:nvSpPr>
        <p:spPr/>
        <p:txBody>
          <a:bodyPr/>
          <a:lstStyle/>
          <a:p>
            <a:pPr eaLnBrk="1" hangingPunct="1"/>
            <a:r>
              <a:rPr lang="en-US" altLang="en-US"/>
              <a:t>Features have many applications: recognition, tracking etc.</a:t>
            </a:r>
          </a:p>
          <a:p>
            <a:pPr eaLnBrk="1" hangingPunct="1"/>
            <a:r>
              <a:rPr lang="en-US" altLang="en-US"/>
              <a:t>The most common are</a:t>
            </a:r>
          </a:p>
          <a:p>
            <a:pPr lvl="1" eaLnBrk="1" hangingPunct="1"/>
            <a:r>
              <a:rPr lang="en-US" altLang="en-US"/>
              <a:t>Point edges	</a:t>
            </a:r>
          </a:p>
          <a:p>
            <a:pPr lvl="2" eaLnBrk="1" hangingPunct="1"/>
            <a:r>
              <a:rPr lang="en-US" altLang="en-US"/>
              <a:t>Shape intensity change positions</a:t>
            </a:r>
          </a:p>
          <a:p>
            <a:pPr lvl="1" eaLnBrk="1" hangingPunct="1"/>
            <a:r>
              <a:rPr lang="en-US" altLang="en-US"/>
              <a:t>Boundary edges</a:t>
            </a:r>
          </a:p>
          <a:p>
            <a:pPr lvl="2" eaLnBrk="1" hangingPunct="1"/>
            <a:r>
              <a:rPr lang="en-US" altLang="en-US"/>
              <a:t>Shape intensity changing lines </a:t>
            </a:r>
          </a:p>
          <a:p>
            <a:pPr lvl="1" eaLnBrk="1" hangingPunct="1"/>
            <a:endParaRPr lang="en-US" altLang="en-US"/>
          </a:p>
          <a:p>
            <a:pPr eaLnBrk="1" hangingPunct="1"/>
            <a:endParaRPr lang="en-US" altLang="en-US"/>
          </a:p>
        </p:txBody>
      </p:sp>
      <p:pic>
        <p:nvPicPr>
          <p:cNvPr id="6150" name="Picture 4" descr="imag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86000"/>
            <a:ext cx="25146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5" descr="imag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572000"/>
            <a:ext cx="24384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it-IT"/>
              <a:t>Img. Pro. &amp; Comp. Vis. v250127c</a:t>
            </a:r>
            <a:endParaRPr lang="en-US"/>
          </a:p>
        </p:txBody>
      </p:sp>
      <p:sp>
        <p:nvSpPr>
          <p:cNvPr id="3" name="Slide Number Placeholder 2"/>
          <p:cNvSpPr>
            <a:spLocks noGrp="1"/>
          </p:cNvSpPr>
          <p:nvPr>
            <p:ph type="sldNum" sz="quarter" idx="12"/>
          </p:nvPr>
        </p:nvSpPr>
        <p:spPr/>
        <p:txBody>
          <a:bodyPr/>
          <a:lstStyle/>
          <a:p>
            <a:fld id="{42434366-BC68-4344-AA9C-821C6A767A5D}" type="slidenum">
              <a:rPr lang="en-US" smtClean="0"/>
              <a:t>19</a:t>
            </a:fld>
            <a:endParaRPr lang="en-US"/>
          </a:p>
        </p:txBody>
      </p:sp>
    </p:spTree>
    <p:extLst>
      <p:ext uri="{BB962C8B-B14F-4D97-AF65-F5344CB8AC3E}">
        <p14:creationId xmlns:p14="http://schemas.microsoft.com/office/powerpoint/2010/main" val="2852077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7E0D-EF0F-C4B2-A798-33CB676E0570}"/>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AD63CD94-E6C4-6B71-CB6F-2C0F6F1EEC4B}"/>
              </a:ext>
            </a:extLst>
          </p:cNvPr>
          <p:cNvSpPr>
            <a:spLocks noGrp="1"/>
          </p:cNvSpPr>
          <p:nvPr>
            <p:ph idx="1"/>
          </p:nvPr>
        </p:nvSpPr>
        <p:spPr/>
        <p:txBody>
          <a:bodyPr>
            <a:normAutofit fontScale="85000" lnSpcReduction="20000"/>
          </a:bodyPr>
          <a:lstStyle/>
          <a:p>
            <a:r>
              <a:rPr lang="en-US" dirty="0"/>
              <a:t>Hardware and software </a:t>
            </a:r>
          </a:p>
          <a:p>
            <a:r>
              <a:rPr lang="en-US" dirty="0"/>
              <a:t>Camera model</a:t>
            </a:r>
          </a:p>
          <a:p>
            <a:r>
              <a:rPr lang="en-US" dirty="0"/>
              <a:t>Edge detection</a:t>
            </a:r>
          </a:p>
          <a:p>
            <a:pPr lvl="1"/>
            <a:r>
              <a:rPr lang="en-US" dirty="0"/>
              <a:t>Convolution/correlation with applications</a:t>
            </a:r>
          </a:p>
          <a:p>
            <a:r>
              <a:rPr lang="en-US" dirty="0"/>
              <a:t>Color model, RGB to HSV</a:t>
            </a:r>
          </a:p>
          <a:p>
            <a:r>
              <a:rPr lang="en-US" dirty="0"/>
              <a:t>Stereo vision</a:t>
            </a:r>
          </a:p>
          <a:p>
            <a:r>
              <a:rPr lang="en-US" dirty="0"/>
              <a:t>Object recognition</a:t>
            </a:r>
          </a:p>
          <a:p>
            <a:r>
              <a:rPr lang="en-US" dirty="0"/>
              <a:t>Appendix</a:t>
            </a:r>
          </a:p>
          <a:p>
            <a:pPr lvl="1"/>
            <a:r>
              <a:rPr lang="en-US" dirty="0"/>
              <a:t>Histogram of Gradient feature (HOG)</a:t>
            </a:r>
          </a:p>
          <a:p>
            <a:pPr lvl="1"/>
            <a:r>
              <a:rPr lang="en-US" dirty="0"/>
              <a:t>Color space</a:t>
            </a:r>
          </a:p>
          <a:p>
            <a:pPr lvl="1"/>
            <a:r>
              <a:rPr lang="en-US" dirty="0"/>
              <a:t>3D reconstruction </a:t>
            </a:r>
          </a:p>
          <a:p>
            <a:endParaRPr lang="en-US" dirty="0"/>
          </a:p>
          <a:p>
            <a:endParaRPr lang="en-US" dirty="0"/>
          </a:p>
        </p:txBody>
      </p:sp>
      <p:sp>
        <p:nvSpPr>
          <p:cNvPr id="4" name="Footer Placeholder 3">
            <a:extLst>
              <a:ext uri="{FF2B5EF4-FFF2-40B4-BE49-F238E27FC236}">
                <a16:creationId xmlns:a16="http://schemas.microsoft.com/office/drawing/2014/main" id="{EC7B55FB-4049-4B2A-D2B8-DD17A635F68B}"/>
              </a:ext>
            </a:extLst>
          </p:cNvPr>
          <p:cNvSpPr>
            <a:spLocks noGrp="1"/>
          </p:cNvSpPr>
          <p:nvPr>
            <p:ph type="ftr" sz="quarter" idx="11"/>
          </p:nvPr>
        </p:nvSpPr>
        <p:spPr/>
        <p:txBody>
          <a:bodyPr/>
          <a:lstStyle/>
          <a:p>
            <a:pPr>
              <a:defRPr/>
            </a:pPr>
            <a:r>
              <a:rPr lang="it-IT" altLang="zh-HK"/>
              <a:t>Img. Pro. &amp; Comp. Vis. v250127c</a:t>
            </a:r>
            <a:endParaRPr lang="en-US" altLang="zh-HK"/>
          </a:p>
        </p:txBody>
      </p:sp>
      <p:sp>
        <p:nvSpPr>
          <p:cNvPr id="5" name="Slide Number Placeholder 4">
            <a:extLst>
              <a:ext uri="{FF2B5EF4-FFF2-40B4-BE49-F238E27FC236}">
                <a16:creationId xmlns:a16="http://schemas.microsoft.com/office/drawing/2014/main" id="{8474870D-BCA5-25E6-B1B8-C585960BA26A}"/>
              </a:ext>
            </a:extLst>
          </p:cNvPr>
          <p:cNvSpPr>
            <a:spLocks noGrp="1"/>
          </p:cNvSpPr>
          <p:nvPr>
            <p:ph type="sldNum" sz="quarter" idx="12"/>
          </p:nvPr>
        </p:nvSpPr>
        <p:spPr/>
        <p:txBody>
          <a:bodyPr/>
          <a:lstStyle/>
          <a:p>
            <a:fld id="{B28686DF-4AC6-44BB-9261-A3C12E8BDC53}" type="slidenum">
              <a:rPr lang="en-US" altLang="zh-HK" smtClean="0"/>
              <a:pPr/>
              <a:t>2</a:t>
            </a:fld>
            <a:endParaRPr lang="en-US" altLang="zh-HK"/>
          </a:p>
        </p:txBody>
      </p:sp>
    </p:spTree>
    <p:extLst>
      <p:ext uri="{BB962C8B-B14F-4D97-AF65-F5344CB8AC3E}">
        <p14:creationId xmlns:p14="http://schemas.microsoft.com/office/powerpoint/2010/main" val="1948388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a:t>Sobel Demo</a:t>
            </a:r>
          </a:p>
        </p:txBody>
      </p:sp>
      <p:sp>
        <p:nvSpPr>
          <p:cNvPr id="7171" name="Rectangle 3"/>
          <p:cNvSpPr>
            <a:spLocks noGrp="1" noChangeArrowheads="1"/>
          </p:cNvSpPr>
          <p:nvPr>
            <p:ph idx="1"/>
          </p:nvPr>
        </p:nvSpPr>
        <p:spPr/>
        <p:txBody>
          <a:bodyPr/>
          <a:lstStyle/>
          <a:p>
            <a:pPr eaLnBrk="1" hangingPunct="1"/>
            <a:r>
              <a:rPr lang="en-US" altLang="en-US"/>
              <a:t> </a:t>
            </a:r>
          </a:p>
        </p:txBody>
      </p:sp>
      <p:sp>
        <p:nvSpPr>
          <p:cNvPr id="7174" name="Text Box 4"/>
          <p:cNvSpPr txBox="1">
            <a:spLocks noChangeArrowheads="1"/>
          </p:cNvSpPr>
          <p:nvPr/>
        </p:nvSpPr>
        <p:spPr bwMode="auto">
          <a:xfrm>
            <a:off x="381000" y="6019800"/>
            <a:ext cx="591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http://www.youtube.com/watch?v=z_a6e30aOXo</a:t>
            </a:r>
          </a:p>
        </p:txBody>
      </p:sp>
      <p:pic>
        <p:nvPicPr>
          <p:cNvPr id="717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276600"/>
            <a:ext cx="4191000" cy="279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35052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it-IT"/>
              <a:t>Img. Pro. &amp; Comp. Vis. v250127c</a:t>
            </a:r>
            <a:endParaRPr lang="en-US"/>
          </a:p>
        </p:txBody>
      </p:sp>
      <p:sp>
        <p:nvSpPr>
          <p:cNvPr id="3" name="Slide Number Placeholder 2"/>
          <p:cNvSpPr>
            <a:spLocks noGrp="1"/>
          </p:cNvSpPr>
          <p:nvPr>
            <p:ph type="sldNum" sz="quarter" idx="12"/>
          </p:nvPr>
        </p:nvSpPr>
        <p:spPr/>
        <p:txBody>
          <a:bodyPr/>
          <a:lstStyle/>
          <a:p>
            <a:fld id="{42434366-BC68-4344-AA9C-821C6A767A5D}" type="slidenum">
              <a:rPr lang="en-US" smtClean="0"/>
              <a:t>20</a:t>
            </a:fld>
            <a:endParaRPr lang="en-US"/>
          </a:p>
        </p:txBody>
      </p:sp>
    </p:spTree>
    <p:extLst>
      <p:ext uri="{BB962C8B-B14F-4D97-AF65-F5344CB8AC3E}">
        <p14:creationId xmlns:p14="http://schemas.microsoft.com/office/powerpoint/2010/main" val="836235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it-IT" altLang="en-US" sz="1000">
                <a:ea typeface="新細明體" pitchFamily="18" charset="-120"/>
              </a:rPr>
              <a:t>Img. Pro. &amp; Comp. Vis. v250127c</a:t>
            </a:r>
            <a:endParaRPr lang="en-US" altLang="en-US" sz="1000">
              <a:ea typeface="新細明體" pitchFamily="18" charset="-120"/>
            </a:endParaRPr>
          </a:p>
        </p:txBody>
      </p:sp>
      <p:sp>
        <p:nvSpPr>
          <p:cNvPr id="9219" name="Slide Number Placeholder 5"/>
          <p:cNvSpPr>
            <a:spLocks noGrp="1"/>
          </p:cNvSpPr>
          <p:nvPr>
            <p:ph type="sldNum" sz="quarter" idx="12"/>
          </p:nvPr>
        </p:nvSpPr>
        <p:spPr>
          <a:noFill/>
        </p:spPr>
        <p:txBody>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fld id="{3585DA59-D33A-4A3C-9EDD-A1003DF3BF3E}" type="slidenum">
              <a:rPr lang="en-US" altLang="en-US" sz="1000"/>
              <a:pPr>
                <a:spcBef>
                  <a:spcPct val="0"/>
                </a:spcBef>
                <a:buClrTx/>
                <a:buSzTx/>
                <a:buFontTx/>
                <a:buNone/>
              </a:pPr>
              <a:t>21</a:t>
            </a:fld>
            <a:endParaRPr lang="en-US" altLang="en-US" sz="1000"/>
          </a:p>
        </p:txBody>
      </p:sp>
      <p:sp>
        <p:nvSpPr>
          <p:cNvPr id="9220" name="Rectangle 2"/>
          <p:cNvSpPr>
            <a:spLocks noGrp="1" noChangeArrowheads="1"/>
          </p:cNvSpPr>
          <p:nvPr>
            <p:ph type="title"/>
          </p:nvPr>
        </p:nvSpPr>
        <p:spPr/>
        <p:txBody>
          <a:bodyPr/>
          <a:lstStyle/>
          <a:p>
            <a:pPr eaLnBrk="1" hangingPunct="1"/>
            <a:r>
              <a:rPr lang="en-US" altLang="en-US" dirty="0"/>
              <a:t>Edge detection</a:t>
            </a:r>
          </a:p>
        </p:txBody>
      </p:sp>
      <p:sp>
        <p:nvSpPr>
          <p:cNvPr id="9221" name="Rectangle 3"/>
          <p:cNvSpPr>
            <a:spLocks noGrp="1" noChangeArrowheads="1"/>
          </p:cNvSpPr>
          <p:nvPr>
            <p:ph type="body" idx="1"/>
          </p:nvPr>
        </p:nvSpPr>
        <p:spPr/>
        <p:txBody>
          <a:bodyPr/>
          <a:lstStyle/>
          <a:p>
            <a:pPr eaLnBrk="1" hangingPunct="1"/>
            <a:r>
              <a:rPr lang="en-US" altLang="en-US"/>
              <a:t>Demo </a:t>
            </a:r>
          </a:p>
        </p:txBody>
      </p:sp>
      <p:sp>
        <p:nvSpPr>
          <p:cNvPr id="9223" name="Text Box 5"/>
          <p:cNvSpPr txBox="1">
            <a:spLocks noChangeArrowheads="1"/>
          </p:cNvSpPr>
          <p:nvPr/>
        </p:nvSpPr>
        <p:spPr bwMode="auto">
          <a:xfrm>
            <a:off x="1736725" y="5365750"/>
            <a:ext cx="61901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hlinkClick r:id="rId2"/>
              </a:rPr>
              <a:t>https://www.youtube.com/watch?v=UMsJNC3dCIA</a:t>
            </a:r>
            <a:r>
              <a:rPr lang="en-US" altLang="en-US" sz="1800" dirty="0"/>
              <a:t> </a:t>
            </a:r>
          </a:p>
        </p:txBody>
      </p:sp>
      <p:pic>
        <p:nvPicPr>
          <p:cNvPr id="2" name="Picture 1"/>
          <p:cNvPicPr>
            <a:picLocks noChangeAspect="1"/>
          </p:cNvPicPr>
          <p:nvPr/>
        </p:nvPicPr>
        <p:blipFill>
          <a:blip r:embed="rId3"/>
          <a:stretch>
            <a:fillRect/>
          </a:stretch>
        </p:blipFill>
        <p:spPr>
          <a:xfrm>
            <a:off x="2590800" y="1625009"/>
            <a:ext cx="3328988" cy="382794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a:t>Application of edges</a:t>
            </a:r>
          </a:p>
        </p:txBody>
      </p:sp>
      <p:sp>
        <p:nvSpPr>
          <p:cNvPr id="9219" name="Rectangle 3"/>
          <p:cNvSpPr>
            <a:spLocks noGrp="1" noChangeArrowheads="1"/>
          </p:cNvSpPr>
          <p:nvPr>
            <p:ph idx="1"/>
          </p:nvPr>
        </p:nvSpPr>
        <p:spPr>
          <a:xfrm>
            <a:off x="628650" y="1649414"/>
            <a:ext cx="7886700" cy="4351338"/>
          </a:xfrm>
        </p:spPr>
        <p:txBody>
          <a:bodyPr/>
          <a:lstStyle/>
          <a:p>
            <a:pPr eaLnBrk="1" hangingPunct="1"/>
            <a:r>
              <a:rPr lang="en-US" altLang="en-US" dirty="0"/>
              <a:t>Lane detection </a:t>
            </a:r>
          </a:p>
        </p:txBody>
      </p:sp>
      <p:pic>
        <p:nvPicPr>
          <p:cNvPr id="92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33600"/>
            <a:ext cx="3643313" cy="276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3" name="Text Box 5"/>
          <p:cNvSpPr txBox="1">
            <a:spLocks noChangeArrowheads="1"/>
          </p:cNvSpPr>
          <p:nvPr/>
        </p:nvSpPr>
        <p:spPr bwMode="auto">
          <a:xfrm>
            <a:off x="1050925" y="5060950"/>
            <a:ext cx="7916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http://www.youtube.com/watch?v=Al4DnNkZUeA&amp;feature=related</a:t>
            </a:r>
          </a:p>
        </p:txBody>
      </p:sp>
      <p:pic>
        <p:nvPicPr>
          <p:cNvPr id="92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133600"/>
            <a:ext cx="4160838"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5" name="Text Box 7"/>
          <p:cNvSpPr txBox="1">
            <a:spLocks noChangeArrowheads="1"/>
          </p:cNvSpPr>
          <p:nvPr/>
        </p:nvSpPr>
        <p:spPr bwMode="auto">
          <a:xfrm>
            <a:off x="1279525" y="5594350"/>
            <a:ext cx="78628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http://www.youtube.com/watch?v=9F3_6xL8hEY&amp;feature=related</a:t>
            </a:r>
          </a:p>
          <a:p>
            <a:endParaRPr lang="en-US" altLang="en-US"/>
          </a:p>
        </p:txBody>
      </p:sp>
      <p:sp>
        <p:nvSpPr>
          <p:cNvPr id="2" name="Footer Placeholder 1"/>
          <p:cNvSpPr>
            <a:spLocks noGrp="1"/>
          </p:cNvSpPr>
          <p:nvPr>
            <p:ph type="ftr" sz="quarter" idx="11"/>
          </p:nvPr>
        </p:nvSpPr>
        <p:spPr/>
        <p:txBody>
          <a:bodyPr/>
          <a:lstStyle/>
          <a:p>
            <a:r>
              <a:rPr lang="it-IT"/>
              <a:t>Img. Pro. &amp; Comp. Vis. v250127c</a:t>
            </a:r>
            <a:endParaRPr lang="en-US"/>
          </a:p>
        </p:txBody>
      </p:sp>
      <p:sp>
        <p:nvSpPr>
          <p:cNvPr id="3" name="Slide Number Placeholder 2"/>
          <p:cNvSpPr>
            <a:spLocks noGrp="1"/>
          </p:cNvSpPr>
          <p:nvPr>
            <p:ph type="sldNum" sz="quarter" idx="12"/>
          </p:nvPr>
        </p:nvSpPr>
        <p:spPr/>
        <p:txBody>
          <a:bodyPr/>
          <a:lstStyle/>
          <a:p>
            <a:fld id="{42434366-BC68-4344-AA9C-821C6A767A5D}" type="slidenum">
              <a:rPr lang="en-US" smtClean="0"/>
              <a:t>22</a:t>
            </a:fld>
            <a:endParaRPr lang="en-US"/>
          </a:p>
        </p:txBody>
      </p:sp>
    </p:spTree>
    <p:extLst>
      <p:ext uri="{BB962C8B-B14F-4D97-AF65-F5344CB8AC3E}">
        <p14:creationId xmlns:p14="http://schemas.microsoft.com/office/powerpoint/2010/main" val="1439215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469900" y="533400"/>
            <a:ext cx="8229600" cy="1139825"/>
          </a:xfrm>
        </p:spPr>
        <p:txBody>
          <a:bodyPr>
            <a:normAutofit fontScale="90000"/>
          </a:bodyPr>
          <a:lstStyle/>
          <a:p>
            <a:pPr algn="l" eaLnBrk="1" hangingPunct="1"/>
            <a:r>
              <a:rPr lang="en-US" altLang="zh-TW" sz="3600"/>
              <a:t>How to obtained edges?</a:t>
            </a:r>
            <a:br>
              <a:rPr lang="en-US" altLang="zh-TW" sz="3600"/>
            </a:br>
            <a:endParaRPr lang="en-US" altLang="zh-TW" sz="3600"/>
          </a:p>
        </p:txBody>
      </p:sp>
      <p:sp>
        <p:nvSpPr>
          <p:cNvPr id="10243" name="Rectangle 3"/>
          <p:cNvSpPr>
            <a:spLocks noGrp="1" noChangeArrowheads="1"/>
          </p:cNvSpPr>
          <p:nvPr>
            <p:ph type="body" sz="half" idx="1"/>
          </p:nvPr>
        </p:nvSpPr>
        <p:spPr>
          <a:xfrm>
            <a:off x="457200" y="1600200"/>
            <a:ext cx="5943600" cy="4530725"/>
          </a:xfrm>
        </p:spPr>
        <p:txBody>
          <a:bodyPr/>
          <a:lstStyle/>
          <a:p>
            <a:pPr eaLnBrk="1" hangingPunct="1"/>
            <a:r>
              <a:rPr lang="en-US" altLang="zh-TW" sz="2400"/>
              <a:t>Use gradient G of intensity </a:t>
            </a:r>
            <a:r>
              <a:rPr lang="en-US" altLang="zh-TW" sz="2400" i="1"/>
              <a:t>[I(x,y)]</a:t>
            </a:r>
            <a:r>
              <a:rPr lang="en-US" altLang="zh-TW" sz="2400"/>
              <a:t> change, two methods</a:t>
            </a:r>
          </a:p>
          <a:p>
            <a:pPr eaLnBrk="1" hangingPunct="1"/>
            <a:r>
              <a:rPr lang="en-US" altLang="zh-TW" sz="2400" u="sng">
                <a:solidFill>
                  <a:srgbClr val="FF5050"/>
                </a:solidFill>
              </a:rPr>
              <a:t>First order gradient</a:t>
            </a:r>
          </a:p>
          <a:p>
            <a:pPr lvl="1" eaLnBrk="1" hangingPunct="1"/>
            <a:r>
              <a:rPr lang="en-US" altLang="zh-TW" sz="2000" i="1"/>
              <a:t>I(x,y)</a:t>
            </a:r>
            <a:r>
              <a:rPr lang="en-US" altLang="zh-TW" sz="2000"/>
              <a:t> is an edge if</a:t>
            </a:r>
            <a:r>
              <a:rPr lang="en-US" altLang="zh-TW" sz="2000" u="sng"/>
              <a:t> </a:t>
            </a:r>
          </a:p>
          <a:p>
            <a:pPr lvl="1" eaLnBrk="1" hangingPunct="1"/>
            <a:endParaRPr lang="en-US" altLang="zh-TW" sz="2000"/>
          </a:p>
          <a:p>
            <a:pPr eaLnBrk="1" hangingPunct="1"/>
            <a:endParaRPr lang="en-US" altLang="zh-TW" sz="2400"/>
          </a:p>
          <a:p>
            <a:pPr eaLnBrk="1" hangingPunct="1"/>
            <a:endParaRPr lang="en-US" altLang="zh-TW" sz="2400" u="sng"/>
          </a:p>
          <a:p>
            <a:pPr eaLnBrk="1" hangingPunct="1"/>
            <a:r>
              <a:rPr lang="en-US" altLang="zh-TW" sz="2400" u="sng">
                <a:solidFill>
                  <a:srgbClr val="FF5050"/>
                </a:solidFill>
              </a:rPr>
              <a:t>Second order gradient</a:t>
            </a:r>
            <a:r>
              <a:rPr lang="en-US" altLang="zh-TW" sz="2400"/>
              <a:t> (Laplacian operator)</a:t>
            </a:r>
          </a:p>
          <a:p>
            <a:pPr lvl="1" eaLnBrk="1" hangingPunct="1"/>
            <a:r>
              <a:rPr lang="en-US" altLang="zh-TW" sz="2000" i="1"/>
              <a:t>I(x,y)</a:t>
            </a:r>
            <a:r>
              <a:rPr lang="en-US" altLang="zh-TW" sz="2000"/>
              <a:t> is an edge if</a:t>
            </a:r>
            <a:endParaRPr lang="zh-TW" altLang="zh-TW" sz="2000"/>
          </a:p>
        </p:txBody>
      </p:sp>
      <mc:AlternateContent xmlns:mc="http://schemas.openxmlformats.org/markup-compatibility/2006" xmlns:a14="http://schemas.microsoft.com/office/drawing/2010/main">
        <mc:Choice Requires="a14">
          <p:sp>
            <p:nvSpPr>
              <p:cNvPr id="10244" name="Object 24"/>
              <p:cNvSpPr txBox="1">
                <a:spLocks noGrp="1"/>
              </p:cNvSpPr>
              <p:nvPr>
                <p:ph sz="quarter" idx="2"/>
              </p:nvPr>
            </p:nvSpPr>
            <p:spPr bwMode="auto">
              <a:xfrm>
                <a:off x="1346200" y="3276600"/>
                <a:ext cx="5187950" cy="838200"/>
              </a:xfrm>
              <a:prstGeom prst="rect">
                <a:avLst/>
              </a:prstGeom>
              <a:noFill/>
              <a:ln>
                <a:noFill/>
              </a:ln>
              <a:effectLst/>
            </p:spPr>
            <p:txBody>
              <a:bodyPr>
                <a:normAutofit fontScale="47500" lnSpcReduction="20000"/>
              </a:bodyPr>
              <a:lstStyle/>
              <a:p>
                <a:pPr>
                  <a:buNone/>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𝐺</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𝐼</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e>
                      </m:d>
                      <m:r>
                        <a:rPr lang="en-US" i="1">
                          <a:solidFill>
                            <a:srgbClr val="000000"/>
                          </a:solidFill>
                          <a:latin typeface="Cambria Math" panose="02040503050406030204" pitchFamily="18" charset="0"/>
                        </a:rPr>
                        <m:t>≈</m:t>
                      </m:r>
                      <m:rad>
                        <m:radPr>
                          <m:degHide m:val="on"/>
                          <m:ctrlPr>
                            <a:rPr lang="en-US" i="1">
                              <a:solidFill>
                                <a:srgbClr val="000000"/>
                              </a:solidFill>
                              <a:latin typeface="Cambria Math" panose="02040503050406030204" pitchFamily="18" charset="0"/>
                            </a:rPr>
                          </m:ctrlPr>
                        </m:radPr>
                        <m:deg/>
                        <m:e>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𝐼</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den>
                                  </m:f>
                                </m:e>
                              </m:d>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𝐼</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den>
                                  </m:f>
                                </m:e>
                              </m:d>
                            </m:e>
                            <m:sup>
                              <m:r>
                                <a:rPr lang="en-US" i="1">
                                  <a:solidFill>
                                    <a:srgbClr val="000000"/>
                                  </a:solidFill>
                                  <a:latin typeface="Cambria Math" panose="02040503050406030204" pitchFamily="18" charset="0"/>
                                </a:rPr>
                                <m:t>2</m:t>
                              </m:r>
                            </m:sup>
                          </m:sSup>
                        </m:e>
                      </m:ra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𝑇h𝑟𝑒𝑠h𝑜𝑙𝑑</m:t>
                      </m:r>
                    </m:oMath>
                  </m:oMathPara>
                </a14:m>
                <a:endParaRPr lang="en-US" dirty="0"/>
              </a:p>
            </p:txBody>
          </p:sp>
        </mc:Choice>
        <mc:Fallback xmlns="">
          <p:sp>
            <p:nvSpPr>
              <p:cNvPr id="10244" name="Object 24"/>
              <p:cNvSpPr txBox="1">
                <a:spLocks noGrp="1" noRot="1" noChangeAspect="1" noMove="1" noResize="1" noEditPoints="1" noAdjustHandles="1" noChangeArrowheads="1" noChangeShapeType="1" noTextEdit="1"/>
              </p:cNvSpPr>
              <p:nvPr>
                <p:ph sz="quarter" idx="2"/>
              </p:nvPr>
            </p:nvSpPr>
            <p:spPr bwMode="auto">
              <a:xfrm>
                <a:off x="1346200" y="3276600"/>
                <a:ext cx="5187950" cy="838200"/>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45" name="Object 26"/>
              <p:cNvSpPr txBox="1">
                <a:spLocks noGrp="1"/>
              </p:cNvSpPr>
              <p:nvPr>
                <p:ph sz="quarter" idx="3"/>
              </p:nvPr>
            </p:nvSpPr>
            <p:spPr bwMode="auto">
              <a:xfrm>
                <a:off x="1338263" y="5638800"/>
                <a:ext cx="3951287" cy="768350"/>
              </a:xfrm>
              <a:prstGeom prst="rect">
                <a:avLst/>
              </a:prstGeom>
              <a:noFill/>
              <a:ln>
                <a:noFill/>
              </a:ln>
              <a:effectLst/>
            </p:spPr>
            <p:txBody>
              <a:bodyPr>
                <a:normAutofit fontScale="55000" lnSpcReduction="20000"/>
              </a:bodyPr>
              <a:lstStyle/>
              <a:p>
                <a:pPr>
                  <a:buNone/>
                </a:pPr>
                <a14:m>
                  <m:oMathPara xmlns:m="http://schemas.openxmlformats.org/officeDocument/2006/math">
                    <m:oMathParaPr>
                      <m:jc m:val="left"/>
                    </m:oMathParaPr>
                    <m:oMath xmlns:m="http://schemas.openxmlformats.org/officeDocument/2006/math">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𝐼</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𝐼</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𝑥</m:t>
                              </m:r>
                            </m:e>
                            <m:sup>
                              <m:r>
                                <a:rPr lang="en-US" i="1">
                                  <a:solidFill>
                                    <a:srgbClr val="000000"/>
                                  </a:solidFill>
                                  <a:latin typeface="Cambria Math" panose="02040503050406030204" pitchFamily="18" charset="0"/>
                                </a:rPr>
                                <m:t>2</m:t>
                              </m:r>
                            </m:sup>
                          </m:sSup>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𝐼</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𝑦</m:t>
                              </m:r>
                            </m:e>
                            <m:sup>
                              <m:r>
                                <a:rPr lang="en-US" i="1">
                                  <a:solidFill>
                                    <a:srgbClr val="000000"/>
                                  </a:solidFill>
                                  <a:latin typeface="Cambria Math" panose="02040503050406030204" pitchFamily="18" charset="0"/>
                                </a:rPr>
                                <m:t>2</m:t>
                              </m:r>
                            </m:sup>
                          </m:sSup>
                        </m:den>
                      </m:f>
                      <m:r>
                        <a:rPr lang="en-US" i="1">
                          <a:solidFill>
                            <a:srgbClr val="000000"/>
                          </a:solidFill>
                          <a:latin typeface="Cambria Math" panose="02040503050406030204" pitchFamily="18" charset="0"/>
                        </a:rPr>
                        <m:t>=0</m:t>
                      </m:r>
                    </m:oMath>
                  </m:oMathPara>
                </a14:m>
                <a:endParaRPr lang="en-US" dirty="0"/>
              </a:p>
            </p:txBody>
          </p:sp>
        </mc:Choice>
        <mc:Fallback xmlns="">
          <p:sp>
            <p:nvSpPr>
              <p:cNvPr id="10245" name="Object 26"/>
              <p:cNvSpPr txBox="1">
                <a:spLocks noGrp="1" noRot="1" noChangeAspect="1" noMove="1" noResize="1" noEditPoints="1" noAdjustHandles="1" noChangeArrowheads="1" noChangeShapeType="1" noTextEdit="1"/>
              </p:cNvSpPr>
              <p:nvPr>
                <p:ph sz="quarter" idx="3"/>
              </p:nvPr>
            </p:nvSpPr>
            <p:spPr bwMode="auto">
              <a:xfrm>
                <a:off x="1338263" y="5638800"/>
                <a:ext cx="3951287" cy="768350"/>
              </a:xfrm>
              <a:prstGeom prst="rect">
                <a:avLst/>
              </a:prstGeom>
              <a:blipFill>
                <a:blip r:embed="rId4"/>
                <a:stretch>
                  <a:fillRect/>
                </a:stretch>
              </a:blipFill>
              <a:ln>
                <a:noFill/>
              </a:ln>
              <a:effectLst/>
            </p:spPr>
            <p:txBody>
              <a:bodyPr/>
              <a:lstStyle/>
              <a:p>
                <a:r>
                  <a:rPr lang="en-US">
                    <a:noFill/>
                  </a:rPr>
                  <a:t> </a:t>
                </a:r>
              </a:p>
            </p:txBody>
          </p:sp>
        </mc:Fallback>
      </mc:AlternateContent>
      <p:sp>
        <p:nvSpPr>
          <p:cNvPr id="10248" name="Rectangle 4"/>
          <p:cNvSpPr>
            <a:spLocks noChangeArrowheads="1"/>
          </p:cNvSpPr>
          <p:nvPr/>
        </p:nvSpPr>
        <p:spPr bwMode="auto">
          <a:xfrm>
            <a:off x="7086600" y="2590800"/>
            <a:ext cx="1828800" cy="18288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endParaRPr lang="en-US" altLang="en-US"/>
          </a:p>
        </p:txBody>
      </p:sp>
      <p:sp>
        <p:nvSpPr>
          <p:cNvPr id="10249" name="Line 6"/>
          <p:cNvSpPr>
            <a:spLocks noChangeShapeType="1"/>
          </p:cNvSpPr>
          <p:nvPr/>
        </p:nvSpPr>
        <p:spPr bwMode="auto">
          <a:xfrm>
            <a:off x="7010400" y="4495800"/>
            <a:ext cx="1447800" cy="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0" name="Line 7"/>
          <p:cNvSpPr>
            <a:spLocks noChangeShapeType="1"/>
          </p:cNvSpPr>
          <p:nvPr/>
        </p:nvSpPr>
        <p:spPr bwMode="auto">
          <a:xfrm>
            <a:off x="8458200" y="3276600"/>
            <a:ext cx="0" cy="1371600"/>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1" name="Line 8"/>
          <p:cNvSpPr>
            <a:spLocks noChangeShapeType="1"/>
          </p:cNvSpPr>
          <p:nvPr/>
        </p:nvSpPr>
        <p:spPr bwMode="auto">
          <a:xfrm flipV="1">
            <a:off x="7010400" y="3124200"/>
            <a:ext cx="0" cy="137160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2" name="Line 9"/>
          <p:cNvSpPr>
            <a:spLocks noChangeShapeType="1"/>
          </p:cNvSpPr>
          <p:nvPr/>
        </p:nvSpPr>
        <p:spPr bwMode="auto">
          <a:xfrm flipH="1">
            <a:off x="6858000" y="3124200"/>
            <a:ext cx="1524000" cy="0"/>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3" name="Text Box 10"/>
          <p:cNvSpPr txBox="1">
            <a:spLocks noChangeArrowheads="1"/>
          </p:cNvSpPr>
          <p:nvPr/>
        </p:nvSpPr>
        <p:spPr bwMode="auto">
          <a:xfrm>
            <a:off x="8077200" y="4495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pPr eaLnBrk="1" hangingPunct="1"/>
            <a:r>
              <a:rPr kumimoji="1" lang="en-US" altLang="zh-TW" sz="2400">
                <a:latin typeface="Times New Roman" pitchFamily="18" charset="0"/>
              </a:rPr>
              <a:t>x</a:t>
            </a:r>
          </a:p>
        </p:txBody>
      </p:sp>
      <p:sp>
        <p:nvSpPr>
          <p:cNvPr id="10254" name="Text Box 11"/>
          <p:cNvSpPr txBox="1">
            <a:spLocks noChangeArrowheads="1"/>
          </p:cNvSpPr>
          <p:nvPr/>
        </p:nvSpPr>
        <p:spPr bwMode="auto">
          <a:xfrm>
            <a:off x="6629400" y="3505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pPr eaLnBrk="1" hangingPunct="1"/>
            <a:r>
              <a:rPr kumimoji="1" lang="en-US" altLang="zh-TW" sz="2400">
                <a:latin typeface="Times New Roman" pitchFamily="18" charset="0"/>
              </a:rPr>
              <a:t>y</a:t>
            </a:r>
          </a:p>
        </p:txBody>
      </p:sp>
      <p:sp>
        <p:nvSpPr>
          <p:cNvPr id="10255" name="Text Box 12"/>
          <p:cNvSpPr txBox="1">
            <a:spLocks noChangeArrowheads="1"/>
          </p:cNvSpPr>
          <p:nvPr/>
        </p:nvSpPr>
        <p:spPr bwMode="auto">
          <a:xfrm>
            <a:off x="8366125" y="2632075"/>
            <a:ext cx="86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pPr eaLnBrk="1" hangingPunct="1"/>
            <a:r>
              <a:rPr kumimoji="1" lang="en-US" altLang="zh-TW" sz="2400">
                <a:latin typeface="Times New Roman" pitchFamily="18" charset="0"/>
              </a:rPr>
              <a:t>I(x,y)</a:t>
            </a:r>
          </a:p>
        </p:txBody>
      </p:sp>
      <p:sp>
        <p:nvSpPr>
          <p:cNvPr id="10256" name="Line 15"/>
          <p:cNvSpPr>
            <a:spLocks noChangeShapeType="1"/>
          </p:cNvSpPr>
          <p:nvPr/>
        </p:nvSpPr>
        <p:spPr bwMode="auto">
          <a:xfrm>
            <a:off x="7543800" y="1828800"/>
            <a:ext cx="752475" cy="1216023"/>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257" name="Group 22"/>
          <p:cNvGrpSpPr>
            <a:grpSpLocks/>
          </p:cNvGrpSpPr>
          <p:nvPr/>
        </p:nvGrpSpPr>
        <p:grpSpPr bwMode="auto">
          <a:xfrm>
            <a:off x="5956300" y="609600"/>
            <a:ext cx="2755900" cy="1219200"/>
            <a:chOff x="4072" y="624"/>
            <a:chExt cx="1736" cy="768"/>
          </a:xfrm>
        </p:grpSpPr>
        <p:sp>
          <p:nvSpPr>
            <p:cNvPr id="10262" name="Rectangle 13"/>
            <p:cNvSpPr>
              <a:spLocks noChangeArrowheads="1"/>
            </p:cNvSpPr>
            <p:nvPr/>
          </p:nvSpPr>
          <p:spPr bwMode="auto">
            <a:xfrm>
              <a:off x="4080" y="624"/>
              <a:ext cx="1680" cy="767"/>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endParaRPr lang="en-US" altLang="en-US"/>
            </a:p>
          </p:txBody>
        </p:sp>
        <p:sp>
          <p:nvSpPr>
            <p:cNvPr id="10263" name="Text Box 14"/>
            <p:cNvSpPr txBox="1">
              <a:spLocks noChangeArrowheads="1"/>
            </p:cNvSpPr>
            <p:nvPr/>
          </p:nvSpPr>
          <p:spPr bwMode="auto">
            <a:xfrm>
              <a:off x="4072" y="624"/>
              <a:ext cx="1736"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pPr eaLnBrk="1" hangingPunct="1"/>
              <a:r>
                <a:rPr kumimoji="1" lang="en-US" altLang="zh-TW" sz="2400">
                  <a:latin typeface="Times New Roman" pitchFamily="18" charset="0"/>
                </a:rPr>
                <a:t>I(x,y+1)   I(x+1,y+1)</a:t>
              </a:r>
            </a:p>
            <a:p>
              <a:pPr eaLnBrk="1" hangingPunct="1"/>
              <a:endParaRPr kumimoji="1" lang="en-US" altLang="zh-TW" sz="2400">
                <a:latin typeface="Times New Roman" pitchFamily="18" charset="0"/>
              </a:endParaRPr>
            </a:p>
            <a:p>
              <a:pPr eaLnBrk="1" hangingPunct="1"/>
              <a:r>
                <a:rPr kumimoji="1" lang="en-US" altLang="zh-TW" sz="2400">
                  <a:latin typeface="Times New Roman" pitchFamily="18" charset="0"/>
                </a:rPr>
                <a:t>I(x,y)        I(x+1,y)</a:t>
              </a:r>
            </a:p>
          </p:txBody>
        </p:sp>
        <p:sp>
          <p:nvSpPr>
            <p:cNvPr id="10264" name="Line 16"/>
            <p:cNvSpPr>
              <a:spLocks noChangeShapeType="1"/>
            </p:cNvSpPr>
            <p:nvPr/>
          </p:nvSpPr>
          <p:spPr bwMode="auto">
            <a:xfrm>
              <a:off x="4080" y="1008"/>
              <a:ext cx="168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5" name="Line 17"/>
            <p:cNvSpPr>
              <a:spLocks noChangeShapeType="1"/>
            </p:cNvSpPr>
            <p:nvPr/>
          </p:nvSpPr>
          <p:spPr bwMode="auto">
            <a:xfrm>
              <a:off x="4848" y="624"/>
              <a:ext cx="0" cy="76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58" name="Rectangle 18"/>
          <p:cNvSpPr>
            <a:spLocks noChangeArrowheads="1"/>
          </p:cNvSpPr>
          <p:nvPr/>
        </p:nvSpPr>
        <p:spPr bwMode="auto">
          <a:xfrm>
            <a:off x="8382000" y="3124200"/>
            <a:ext cx="152400" cy="1524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endParaRPr lang="en-US" altLang="en-US"/>
          </a:p>
        </p:txBody>
      </p:sp>
      <p:sp>
        <p:nvSpPr>
          <p:cNvPr id="10259" name="Line 19"/>
          <p:cNvSpPr>
            <a:spLocks noChangeShapeType="1"/>
          </p:cNvSpPr>
          <p:nvPr/>
        </p:nvSpPr>
        <p:spPr bwMode="auto">
          <a:xfrm>
            <a:off x="8382000" y="3200400"/>
            <a:ext cx="15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0" name="Line 20"/>
          <p:cNvSpPr>
            <a:spLocks noChangeShapeType="1"/>
          </p:cNvSpPr>
          <p:nvPr/>
        </p:nvSpPr>
        <p:spPr bwMode="auto">
          <a:xfrm>
            <a:off x="8458200" y="3124200"/>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Footer Placeholder 1"/>
          <p:cNvSpPr>
            <a:spLocks noGrp="1"/>
          </p:cNvSpPr>
          <p:nvPr>
            <p:ph type="ftr" sz="quarter" idx="11"/>
          </p:nvPr>
        </p:nvSpPr>
        <p:spPr/>
        <p:txBody>
          <a:bodyPr/>
          <a:lstStyle/>
          <a:p>
            <a:pPr>
              <a:defRPr/>
            </a:pPr>
            <a:r>
              <a:rPr lang="it-IT" altLang="zh-CN"/>
              <a:t>Img. Pro. &amp; Comp. Vis. v250127c</a:t>
            </a:r>
            <a:endParaRPr lang="en-US" altLang="zh-CN"/>
          </a:p>
        </p:txBody>
      </p:sp>
      <p:sp>
        <p:nvSpPr>
          <p:cNvPr id="3" name="Slide Number Placeholder 2"/>
          <p:cNvSpPr>
            <a:spLocks noGrp="1"/>
          </p:cNvSpPr>
          <p:nvPr>
            <p:ph type="sldNum" sz="quarter" idx="12"/>
          </p:nvPr>
        </p:nvSpPr>
        <p:spPr/>
        <p:txBody>
          <a:bodyPr/>
          <a:lstStyle/>
          <a:p>
            <a:fld id="{1D3BC9D6-A8DF-4B57-A35B-26A8A1B277A5}" type="slidenum">
              <a:rPr lang="en-US" altLang="en-US" smtClean="0"/>
              <a:pPr/>
              <a:t>23</a:t>
            </a:fld>
            <a:endParaRPr lang="en-US" altLang="en-US"/>
          </a:p>
        </p:txBody>
      </p:sp>
    </p:spTree>
    <p:extLst>
      <p:ext uri="{BB962C8B-B14F-4D97-AF65-F5344CB8AC3E}">
        <p14:creationId xmlns:p14="http://schemas.microsoft.com/office/powerpoint/2010/main" val="3888621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457200" y="495300"/>
            <a:ext cx="8229600" cy="1139825"/>
          </a:xfrm>
        </p:spPr>
        <p:txBody>
          <a:bodyPr rtlCol="0">
            <a:normAutofit fontScale="90000"/>
          </a:bodyPr>
          <a:lstStyle/>
          <a:p>
            <a:pPr eaLnBrk="1" fontAlgn="auto" hangingPunct="1">
              <a:spcAft>
                <a:spcPts val="0"/>
              </a:spcAft>
              <a:defRPr/>
            </a:pPr>
            <a:r>
              <a:rPr lang="en-US" altLang="zh-TW" sz="3600" dirty="0"/>
              <a:t>Edge detection using First order gradient G &gt; threshold</a:t>
            </a:r>
          </a:p>
        </p:txBody>
      </p:sp>
      <p:sp>
        <p:nvSpPr>
          <p:cNvPr id="11267" name="Rectangle 3"/>
          <p:cNvSpPr>
            <a:spLocks noGrp="1" noChangeArrowheads="1"/>
          </p:cNvSpPr>
          <p:nvPr>
            <p:ph type="body" sz="half" idx="1"/>
          </p:nvPr>
        </p:nvSpPr>
        <p:spPr>
          <a:xfrm>
            <a:off x="457200" y="1600200"/>
            <a:ext cx="8001000" cy="4530725"/>
          </a:xfrm>
        </p:spPr>
        <p:txBody>
          <a:bodyPr>
            <a:normAutofit/>
          </a:bodyPr>
          <a:lstStyle/>
          <a:p>
            <a:pPr eaLnBrk="1" hangingPunct="1"/>
            <a:r>
              <a:rPr lang="en-US" altLang="zh-TW" sz="2400" dirty="0"/>
              <a:t>Edges are at positions of rapid change of intensity levels</a:t>
            </a:r>
          </a:p>
          <a:p>
            <a:pPr eaLnBrk="1" hangingPunct="1"/>
            <a:r>
              <a:rPr lang="en-US" altLang="zh-TW" sz="2400" dirty="0"/>
              <a:t>If (intensity gradient G(I(</a:t>
            </a:r>
            <a:r>
              <a:rPr lang="en-US" altLang="zh-TW" sz="2400" dirty="0" err="1"/>
              <a:t>x,y</a:t>
            </a:r>
            <a:r>
              <a:rPr lang="en-US" altLang="zh-TW" sz="2400" dirty="0"/>
              <a:t>))&gt; threshold)</a:t>
            </a:r>
          </a:p>
          <a:p>
            <a:pPr eaLnBrk="1" hangingPunct="1"/>
            <a:r>
              <a:rPr lang="en-US" altLang="zh-TW" sz="2400" dirty="0"/>
              <a:t>{</a:t>
            </a:r>
          </a:p>
          <a:p>
            <a:pPr eaLnBrk="1" hangingPunct="1"/>
            <a:r>
              <a:rPr lang="en-US" altLang="zh-TW" sz="2400" dirty="0"/>
              <a:t>       pixel(</a:t>
            </a:r>
            <a:r>
              <a:rPr lang="en-US" altLang="zh-TW" sz="2400" dirty="0" err="1"/>
              <a:t>x,y</a:t>
            </a:r>
            <a:r>
              <a:rPr lang="en-US" altLang="zh-TW" sz="2400" dirty="0"/>
              <a:t>) is an edge point;</a:t>
            </a:r>
          </a:p>
          <a:p>
            <a:pPr eaLnBrk="1" hangingPunct="1"/>
            <a:r>
              <a:rPr lang="en-US" altLang="zh-TW" sz="2400" dirty="0"/>
              <a:t>}</a:t>
            </a:r>
          </a:p>
        </p:txBody>
      </p:sp>
      <mc:AlternateContent xmlns:mc="http://schemas.openxmlformats.org/markup-compatibility/2006" xmlns:a14="http://schemas.microsoft.com/office/drawing/2010/main">
        <mc:Choice Requires="a14">
          <p:sp>
            <p:nvSpPr>
              <p:cNvPr id="11268" name="Object 14"/>
              <p:cNvSpPr txBox="1">
                <a:spLocks noGrp="1"/>
              </p:cNvSpPr>
              <p:nvPr>
                <p:ph sz="half" idx="2"/>
              </p:nvPr>
            </p:nvSpPr>
            <p:spPr bwMode="auto">
              <a:xfrm>
                <a:off x="4764088" y="2411870"/>
                <a:ext cx="4151312" cy="1295400"/>
              </a:xfrm>
              <a:prstGeom prst="rect">
                <a:avLst/>
              </a:prstGeom>
              <a:noFill/>
              <a:ln w="9525">
                <a:solidFill>
                  <a:schemeClr val="tx1"/>
                </a:solidFill>
                <a:miter lim="800000"/>
                <a:headEnd/>
                <a:tailEnd/>
              </a:ln>
              <a:effectLst/>
            </p:spPr>
            <p:txBody>
              <a:bodyPr>
                <a:normAutofit fontScale="92500"/>
              </a:bodyPr>
              <a:lstStyle/>
              <a:p>
                <a:pPr>
                  <a:buNone/>
                </a:pPr>
                <a14:m>
                  <m:oMathPara xmlns:m="http://schemas.openxmlformats.org/officeDocument/2006/math">
                    <m:oMathParaPr>
                      <m:jc m:val="left"/>
                    </m:oMathParaPr>
                    <m:oMath xmlns:m="http://schemas.openxmlformats.org/officeDocument/2006/math">
                      <m:d>
                        <m:dPr>
                          <m:begChr m:val="|"/>
                          <m:endChr m:val="|"/>
                          <m:ctrlPr>
                            <a:rPr lang="en-US" sz="1800" i="1" smtClean="0">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𝐺</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𝐼</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𝑥</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𝑦</m:t>
                          </m:r>
                          <m:r>
                            <a:rPr lang="en-US" sz="1800" i="1">
                              <a:solidFill>
                                <a:srgbClr val="000000"/>
                              </a:solidFill>
                              <a:latin typeface="Cambria Math" panose="02040503050406030204" pitchFamily="18" charset="0"/>
                            </a:rPr>
                            <m:t>))</m:t>
                          </m:r>
                        </m:e>
                      </m:d>
                      <m:r>
                        <a:rPr lang="en-US" sz="1800" i="1">
                          <a:solidFill>
                            <a:srgbClr val="000000"/>
                          </a:solidFill>
                          <a:latin typeface="Cambria Math" panose="02040503050406030204" pitchFamily="18" charset="0"/>
                        </a:rPr>
                        <m:t>≈</m:t>
                      </m:r>
                      <m:rad>
                        <m:radPr>
                          <m:degHide m:val="on"/>
                          <m:ctrlPr>
                            <a:rPr lang="en-US" sz="1800" i="1">
                              <a:solidFill>
                                <a:srgbClr val="000000"/>
                              </a:solidFill>
                              <a:latin typeface="Cambria Math" panose="02040503050406030204" pitchFamily="18" charset="0"/>
                            </a:rPr>
                          </m:ctrlPr>
                        </m:radPr>
                        <m:deg/>
                        <m:e>
                          <m:sSup>
                            <m:sSupPr>
                              <m:ctrlPr>
                                <a:rPr lang="en-US" sz="1800" i="1">
                                  <a:solidFill>
                                    <a:srgbClr val="000000"/>
                                  </a:solidFill>
                                  <a:latin typeface="Cambria Math" panose="02040503050406030204" pitchFamily="18" charset="0"/>
                                </a:rPr>
                              </m:ctrlPr>
                            </m:sSupPr>
                            <m:e>
                              <m:d>
                                <m:dPr>
                                  <m:ctrlPr>
                                    <a:rPr lang="en-US" sz="1800" i="1">
                                      <a:solidFill>
                                        <a:srgbClr val="000000"/>
                                      </a:solidFill>
                                      <a:latin typeface="Cambria Math" panose="02040503050406030204" pitchFamily="18" charset="0"/>
                                    </a:rPr>
                                  </m:ctrlPr>
                                </m:dPr>
                                <m:e>
                                  <m:f>
                                    <m:fPr>
                                      <m:ctrlPr>
                                        <a:rPr lang="en-US" sz="1800" i="1">
                                          <a:solidFill>
                                            <a:srgbClr val="000000"/>
                                          </a:solidFill>
                                          <a:latin typeface="Cambria Math" panose="02040503050406030204" pitchFamily="18" charset="0"/>
                                        </a:rPr>
                                      </m:ctrlPr>
                                    </m:fPr>
                                    <m:num>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𝐼</m:t>
                                      </m:r>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𝑥</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𝑦</m:t>
                                          </m:r>
                                        </m:e>
                                      </m:d>
                                    </m:num>
                                    <m:den>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𝑥</m:t>
                                      </m:r>
                                    </m:den>
                                  </m:f>
                                </m:e>
                              </m:d>
                            </m:e>
                            <m:sup>
                              <m:r>
                                <a:rPr lang="en-US" sz="1800" i="1">
                                  <a:solidFill>
                                    <a:srgbClr val="000000"/>
                                  </a:solidFill>
                                  <a:latin typeface="Cambria Math" panose="02040503050406030204" pitchFamily="18" charset="0"/>
                                </a:rPr>
                                <m:t>2</m:t>
                              </m:r>
                            </m:sup>
                          </m:sSup>
                          <m:r>
                            <a:rPr lang="en-US" sz="1800" i="1">
                              <a:solidFill>
                                <a:srgbClr val="000000"/>
                              </a:solidFill>
                              <a:latin typeface="Cambria Math" panose="02040503050406030204" pitchFamily="18" charset="0"/>
                            </a:rPr>
                            <m:t>+</m:t>
                          </m:r>
                          <m:sSup>
                            <m:sSupPr>
                              <m:ctrlPr>
                                <a:rPr lang="en-US" sz="1800" i="1">
                                  <a:solidFill>
                                    <a:srgbClr val="000000"/>
                                  </a:solidFill>
                                  <a:latin typeface="Cambria Math" panose="02040503050406030204" pitchFamily="18" charset="0"/>
                                </a:rPr>
                              </m:ctrlPr>
                            </m:sSupPr>
                            <m:e>
                              <m:d>
                                <m:dPr>
                                  <m:ctrlPr>
                                    <a:rPr lang="en-US" sz="1800" i="1">
                                      <a:solidFill>
                                        <a:srgbClr val="000000"/>
                                      </a:solidFill>
                                      <a:latin typeface="Cambria Math" panose="02040503050406030204" pitchFamily="18" charset="0"/>
                                    </a:rPr>
                                  </m:ctrlPr>
                                </m:dPr>
                                <m:e>
                                  <m:f>
                                    <m:fPr>
                                      <m:ctrlPr>
                                        <a:rPr lang="en-US" sz="1800" i="1">
                                          <a:solidFill>
                                            <a:srgbClr val="000000"/>
                                          </a:solidFill>
                                          <a:latin typeface="Cambria Math" panose="02040503050406030204" pitchFamily="18" charset="0"/>
                                        </a:rPr>
                                      </m:ctrlPr>
                                    </m:fPr>
                                    <m:num>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𝐼</m:t>
                                      </m:r>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𝑥</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𝑦</m:t>
                                          </m:r>
                                        </m:e>
                                      </m:d>
                                    </m:num>
                                    <m:den>
                                      <m:r>
                                        <a:rPr lang="en-US" sz="1800" i="1">
                                          <a:solidFill>
                                            <a:srgbClr val="000000"/>
                                          </a:solidFill>
                                          <a:latin typeface="Cambria Math" panose="02040503050406030204" pitchFamily="18" charset="0"/>
                                        </a:rPr>
                                        <m:t>𝜕</m:t>
                                      </m:r>
                                      <m:r>
                                        <a:rPr lang="en-US" sz="1800" b="0" i="1" smtClean="0">
                                          <a:solidFill>
                                            <a:srgbClr val="000000"/>
                                          </a:solidFill>
                                          <a:latin typeface="Cambria Math" panose="02040503050406030204" pitchFamily="18" charset="0"/>
                                        </a:rPr>
                                        <m:t>𝑦</m:t>
                                      </m:r>
                                    </m:den>
                                  </m:f>
                                </m:e>
                              </m:d>
                            </m:e>
                            <m:sup>
                              <m:r>
                                <a:rPr lang="en-US" sz="1800" i="1">
                                  <a:solidFill>
                                    <a:srgbClr val="000000"/>
                                  </a:solidFill>
                                  <a:latin typeface="Cambria Math" panose="02040503050406030204" pitchFamily="18" charset="0"/>
                                </a:rPr>
                                <m:t>2</m:t>
                              </m:r>
                            </m:sup>
                          </m:sSup>
                        </m:e>
                      </m:rad>
                      <m:r>
                        <a:rPr lang="en-US" sz="1800" b="0" i="1" smtClean="0">
                          <a:solidFill>
                            <a:srgbClr val="000000"/>
                          </a:solidFill>
                          <a:latin typeface="Cambria Math" panose="02040503050406030204" pitchFamily="18" charset="0"/>
                        </a:rPr>
                        <m:t>&gt; </m:t>
                      </m:r>
                      <m:r>
                        <a:rPr lang="en-US" sz="1800" i="1">
                          <a:solidFill>
                            <a:srgbClr val="000000"/>
                          </a:solidFill>
                          <a:latin typeface="Cambria Math" panose="02040503050406030204" pitchFamily="18" charset="0"/>
                        </a:rPr>
                        <m:t>𝑇h𝑟𝑒𝑠h𝑜𝑙𝑑</m:t>
                      </m:r>
                    </m:oMath>
                  </m:oMathPara>
                </a14:m>
                <a:endParaRPr lang="en-US" sz="1800" dirty="0"/>
              </a:p>
            </p:txBody>
          </p:sp>
        </mc:Choice>
        <mc:Fallback xmlns="">
          <p:sp>
            <p:nvSpPr>
              <p:cNvPr id="11268" name="Object 14"/>
              <p:cNvSpPr txBox="1">
                <a:spLocks noGrp="1" noRot="1" noChangeAspect="1" noMove="1" noResize="1" noEditPoints="1" noAdjustHandles="1" noChangeArrowheads="1" noChangeShapeType="1" noTextEdit="1"/>
              </p:cNvSpPr>
              <p:nvPr>
                <p:ph sz="half" idx="2"/>
              </p:nvPr>
            </p:nvSpPr>
            <p:spPr bwMode="auto">
              <a:xfrm>
                <a:off x="4764088" y="2411870"/>
                <a:ext cx="4151312" cy="1295400"/>
              </a:xfrm>
              <a:prstGeom prst="rect">
                <a:avLst/>
              </a:prstGeom>
              <a:blipFill>
                <a:blip r:embed="rId2"/>
                <a:stretch>
                  <a:fillRect/>
                </a:stretch>
              </a:blipFill>
              <a:ln w="9525">
                <a:solidFill>
                  <a:schemeClr val="tx1"/>
                </a:solidFill>
                <a:miter lim="800000"/>
                <a:headEnd/>
                <a:tailEnd/>
              </a:ln>
              <a:effectLst/>
            </p:spPr>
            <p:txBody>
              <a:bodyPr/>
              <a:lstStyle/>
              <a:p>
                <a:r>
                  <a:rPr lang="en-US">
                    <a:noFill/>
                  </a:rPr>
                  <a:t> </a:t>
                </a:r>
              </a:p>
            </p:txBody>
          </p:sp>
        </mc:Fallback>
      </mc:AlternateContent>
      <p:sp>
        <p:nvSpPr>
          <p:cNvPr id="11272" name="Text Box 5"/>
          <p:cNvSpPr txBox="1">
            <a:spLocks noChangeArrowheads="1"/>
          </p:cNvSpPr>
          <p:nvPr/>
        </p:nvSpPr>
        <p:spPr bwMode="auto">
          <a:xfrm>
            <a:off x="4648200" y="3657600"/>
            <a:ext cx="3810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pPr eaLnBrk="1" hangingPunct="1"/>
            <a:endParaRPr lang="en-US" altLang="zh-TW" sz="2400">
              <a:latin typeface="Times New Roman" pitchFamily="18" charset="0"/>
              <a:sym typeface="Symbol" pitchFamily="18" charset="2"/>
            </a:endParaRPr>
          </a:p>
          <a:p>
            <a:pPr eaLnBrk="1" hangingPunct="1"/>
            <a:endParaRPr kumimoji="1" lang="en-US" altLang="zh-TW" sz="2400">
              <a:latin typeface="Times New Roman" pitchFamily="18" charset="0"/>
            </a:endParaRPr>
          </a:p>
          <a:p>
            <a:pPr eaLnBrk="1" hangingPunct="1"/>
            <a:endParaRPr kumimoji="1" lang="zh-TW" altLang="zh-TW" sz="2400">
              <a:latin typeface="Times New Roman" pitchFamily="18" charset="0"/>
            </a:endParaRPr>
          </a:p>
        </p:txBody>
      </p:sp>
      <p:sp>
        <p:nvSpPr>
          <p:cNvPr id="11275" name="Text Box 10"/>
          <p:cNvSpPr txBox="1">
            <a:spLocks noChangeArrowheads="1"/>
          </p:cNvSpPr>
          <p:nvPr/>
        </p:nvSpPr>
        <p:spPr bwMode="auto">
          <a:xfrm>
            <a:off x="228600" y="4648200"/>
            <a:ext cx="3200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dirty="0"/>
              <a:t>First order derivative</a:t>
            </a:r>
          </a:p>
          <a:p>
            <a:endParaRPr lang="en-US" altLang="en-US" dirty="0"/>
          </a:p>
          <a:p>
            <a:endParaRPr lang="en-US" altLang="en-US" dirty="0"/>
          </a:p>
          <a:p>
            <a:endParaRPr lang="en-US" altLang="en-US" dirty="0"/>
          </a:p>
          <a:p>
            <a:endParaRPr lang="en-US" altLang="en-US" dirty="0"/>
          </a:p>
        </p:txBody>
      </p:sp>
      <p:sp>
        <p:nvSpPr>
          <p:cNvPr id="11276" name="Text Box 12"/>
          <p:cNvSpPr txBox="1">
            <a:spLocks noChangeArrowheads="1"/>
          </p:cNvSpPr>
          <p:nvPr/>
        </p:nvSpPr>
        <p:spPr bwMode="auto">
          <a:xfrm>
            <a:off x="4648200" y="3678695"/>
            <a:ext cx="4267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pPr eaLnBrk="1" hangingPunct="1"/>
            <a:r>
              <a:rPr kumimoji="1" lang="en-US" altLang="zh-TW" sz="2400" dirty="0">
                <a:latin typeface="Times New Roman" pitchFamily="18" charset="0"/>
              </a:rPr>
              <a:t>I(</a:t>
            </a:r>
            <a:r>
              <a:rPr kumimoji="1" lang="en-US" altLang="zh-TW" sz="2400" dirty="0" err="1">
                <a:latin typeface="Times New Roman" pitchFamily="18" charset="0"/>
              </a:rPr>
              <a:t>x,y</a:t>
            </a:r>
            <a:r>
              <a:rPr kumimoji="1" lang="en-US" altLang="zh-TW" sz="2400" dirty="0">
                <a:latin typeface="Times New Roman" pitchFamily="18" charset="0"/>
              </a:rPr>
              <a:t>)</a:t>
            </a:r>
          </a:p>
          <a:p>
            <a:pPr eaLnBrk="1" hangingPunct="1"/>
            <a:endParaRPr kumimoji="1" lang="en-US" altLang="zh-TW" sz="2400" dirty="0">
              <a:latin typeface="Times New Roman" pitchFamily="18" charset="0"/>
            </a:endParaRPr>
          </a:p>
          <a:p>
            <a:pPr eaLnBrk="1" hangingPunct="1"/>
            <a:endParaRPr kumimoji="1" lang="en-US" altLang="zh-TW" sz="2400" dirty="0">
              <a:latin typeface="Times New Roman" pitchFamily="18" charset="0"/>
            </a:endParaRPr>
          </a:p>
          <a:p>
            <a:pPr eaLnBrk="1" hangingPunct="1"/>
            <a:r>
              <a:rPr kumimoji="1" lang="en-US" altLang="zh-TW" sz="2400" dirty="0">
                <a:latin typeface="Times New Roman" pitchFamily="18" charset="0"/>
              </a:rPr>
              <a:t>G[I(</a:t>
            </a:r>
            <a:r>
              <a:rPr kumimoji="1" lang="en-US" altLang="zh-TW" sz="2400" dirty="0" err="1">
                <a:latin typeface="Times New Roman" pitchFamily="18" charset="0"/>
              </a:rPr>
              <a:t>x,y</a:t>
            </a:r>
            <a:r>
              <a:rPr kumimoji="1" lang="en-US" altLang="zh-TW" sz="2400" dirty="0">
                <a:latin typeface="Times New Roman" pitchFamily="18" charset="0"/>
              </a:rPr>
              <a:t>)] &gt; threshold, Pixel position (</a:t>
            </a:r>
            <a:r>
              <a:rPr kumimoji="1" lang="en-US" altLang="zh-TW" sz="2400" dirty="0" err="1">
                <a:latin typeface="Times New Roman" pitchFamily="18" charset="0"/>
              </a:rPr>
              <a:t>x,y</a:t>
            </a:r>
            <a:r>
              <a:rPr kumimoji="1" lang="en-US" altLang="zh-TW" sz="2400" dirty="0">
                <a:latin typeface="Times New Roman" pitchFamily="18" charset="0"/>
              </a:rPr>
              <a:t>) has an edge</a:t>
            </a:r>
            <a:endParaRPr lang="en-US" altLang="zh-TW" sz="2400" dirty="0">
              <a:latin typeface="Times New Roman" pitchFamily="18" charset="0"/>
              <a:sym typeface="Symbol" pitchFamily="18" charset="2"/>
            </a:endParaRPr>
          </a:p>
          <a:p>
            <a:pPr eaLnBrk="1" hangingPunct="1"/>
            <a:endParaRPr lang="en-US" altLang="zh-TW" sz="2400" dirty="0">
              <a:latin typeface="Times New Roman" pitchFamily="18" charset="0"/>
              <a:sym typeface="Symbol" pitchFamily="18" charset="2"/>
            </a:endParaRPr>
          </a:p>
          <a:p>
            <a:pPr eaLnBrk="1" hangingPunct="1"/>
            <a:endParaRPr lang="en-US" altLang="zh-TW" sz="2400" dirty="0">
              <a:latin typeface="Times New Roman" pitchFamily="18" charset="0"/>
              <a:sym typeface="Symbol" pitchFamily="18" charset="2"/>
            </a:endParaRPr>
          </a:p>
        </p:txBody>
      </p:sp>
      <p:sp>
        <p:nvSpPr>
          <p:cNvPr id="2" name="Footer Placeholder 1"/>
          <p:cNvSpPr>
            <a:spLocks noGrp="1"/>
          </p:cNvSpPr>
          <p:nvPr>
            <p:ph type="ftr" sz="quarter" idx="11"/>
          </p:nvPr>
        </p:nvSpPr>
        <p:spPr/>
        <p:txBody>
          <a:bodyPr/>
          <a:lstStyle/>
          <a:p>
            <a:pPr>
              <a:defRPr/>
            </a:pPr>
            <a:r>
              <a:rPr lang="it-IT" altLang="zh-CN"/>
              <a:t>Img. Pro. &amp; Comp. Vis. v250127c</a:t>
            </a:r>
            <a:endParaRPr lang="en-US" altLang="zh-CN"/>
          </a:p>
        </p:txBody>
      </p:sp>
      <p:sp>
        <p:nvSpPr>
          <p:cNvPr id="3" name="Slide Number Placeholder 2"/>
          <p:cNvSpPr>
            <a:spLocks noGrp="1"/>
          </p:cNvSpPr>
          <p:nvPr>
            <p:ph type="sldNum" sz="quarter" idx="12"/>
          </p:nvPr>
        </p:nvSpPr>
        <p:spPr/>
        <p:txBody>
          <a:bodyPr/>
          <a:lstStyle/>
          <a:p>
            <a:fld id="{09F59500-E629-449D-8982-FD156F527BAF}" type="slidenum">
              <a:rPr lang="en-US" altLang="en-US" smtClean="0"/>
              <a:pPr/>
              <a:t>24</a:t>
            </a:fld>
            <a:endParaRPr lang="en-US" altLang="en-US"/>
          </a:p>
        </p:txBody>
      </p:sp>
      <p:grpSp>
        <p:nvGrpSpPr>
          <p:cNvPr id="6" name="Group 5">
            <a:extLst>
              <a:ext uri="{FF2B5EF4-FFF2-40B4-BE49-F238E27FC236}">
                <a16:creationId xmlns:a16="http://schemas.microsoft.com/office/drawing/2014/main" id="{88B58E4E-7C85-4DA1-811E-64510551D08A}"/>
              </a:ext>
            </a:extLst>
          </p:cNvPr>
          <p:cNvGrpSpPr/>
          <p:nvPr/>
        </p:nvGrpSpPr>
        <p:grpSpPr>
          <a:xfrm>
            <a:off x="2362200" y="3539218"/>
            <a:ext cx="2095500" cy="1600200"/>
            <a:chOff x="2400300" y="3571875"/>
            <a:chExt cx="2095500" cy="1600200"/>
          </a:xfrm>
        </p:grpSpPr>
        <p:sp>
          <p:nvSpPr>
            <p:cNvPr id="11271" name="Freeform 4"/>
            <p:cNvSpPr>
              <a:spLocks/>
            </p:cNvSpPr>
            <p:nvPr/>
          </p:nvSpPr>
          <p:spPr bwMode="auto">
            <a:xfrm>
              <a:off x="2438400" y="3886200"/>
              <a:ext cx="2057400" cy="546100"/>
            </a:xfrm>
            <a:custGeom>
              <a:avLst/>
              <a:gdLst>
                <a:gd name="T0" fmla="*/ 0 w 1296"/>
                <a:gd name="T1" fmla="*/ 2147483647 h 720"/>
                <a:gd name="T2" fmla="*/ 2147483647 w 1296"/>
                <a:gd name="T3" fmla="*/ 2147483647 h 720"/>
                <a:gd name="T4" fmla="*/ 2147483647 w 1296"/>
                <a:gd name="T5" fmla="*/ 2147483647 h 720"/>
                <a:gd name="T6" fmla="*/ 2147483647 w 1296"/>
                <a:gd name="T7" fmla="*/ 2147483647 h 7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720">
                  <a:moveTo>
                    <a:pt x="0" y="632"/>
                  </a:moveTo>
                  <a:cubicBezTo>
                    <a:pt x="200" y="676"/>
                    <a:pt x="400" y="720"/>
                    <a:pt x="528" y="632"/>
                  </a:cubicBezTo>
                  <a:cubicBezTo>
                    <a:pt x="656" y="544"/>
                    <a:pt x="640" y="208"/>
                    <a:pt x="768" y="104"/>
                  </a:cubicBezTo>
                  <a:cubicBezTo>
                    <a:pt x="896" y="0"/>
                    <a:pt x="1096" y="4"/>
                    <a:pt x="1296" y="8"/>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3" name="Freeform 7"/>
            <p:cNvSpPr>
              <a:spLocks/>
            </p:cNvSpPr>
            <p:nvPr/>
          </p:nvSpPr>
          <p:spPr bwMode="auto">
            <a:xfrm>
              <a:off x="2400300" y="4514850"/>
              <a:ext cx="1905000" cy="533400"/>
            </a:xfrm>
            <a:custGeom>
              <a:avLst/>
              <a:gdLst>
                <a:gd name="T0" fmla="*/ 0 w 1200"/>
                <a:gd name="T1" fmla="*/ 2147483647 h 336"/>
                <a:gd name="T2" fmla="*/ 2147483647 w 1200"/>
                <a:gd name="T3" fmla="*/ 2147483647 h 336"/>
                <a:gd name="T4" fmla="*/ 2147483647 w 1200"/>
                <a:gd name="T5" fmla="*/ 0 h 336"/>
                <a:gd name="T6" fmla="*/ 2147483647 w 1200"/>
                <a:gd name="T7" fmla="*/ 2147483647 h 336"/>
                <a:gd name="T8" fmla="*/ 2147483647 w 1200"/>
                <a:gd name="T9" fmla="*/ 2147483647 h 3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 h="336">
                  <a:moveTo>
                    <a:pt x="0" y="288"/>
                  </a:moveTo>
                  <a:cubicBezTo>
                    <a:pt x="208" y="312"/>
                    <a:pt x="416" y="336"/>
                    <a:pt x="528" y="288"/>
                  </a:cubicBezTo>
                  <a:cubicBezTo>
                    <a:pt x="640" y="240"/>
                    <a:pt x="632" y="0"/>
                    <a:pt x="672" y="0"/>
                  </a:cubicBezTo>
                  <a:cubicBezTo>
                    <a:pt x="712" y="0"/>
                    <a:pt x="680" y="240"/>
                    <a:pt x="768" y="288"/>
                  </a:cubicBezTo>
                  <a:cubicBezTo>
                    <a:pt x="856" y="336"/>
                    <a:pt x="1028" y="312"/>
                    <a:pt x="1200" y="288"/>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4" name="Line 8"/>
            <p:cNvSpPr>
              <a:spLocks noChangeShapeType="1"/>
            </p:cNvSpPr>
            <p:nvPr/>
          </p:nvSpPr>
          <p:spPr bwMode="auto">
            <a:xfrm>
              <a:off x="2438400" y="4114800"/>
              <a:ext cx="2057400" cy="0"/>
            </a:xfrm>
            <a:prstGeom prst="line">
              <a:avLst/>
            </a:prstGeom>
            <a:noFill/>
            <a:ln w="12700">
              <a:solidFill>
                <a:srgbClr val="FF5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7" name="Line 13"/>
            <p:cNvSpPr>
              <a:spLocks noChangeShapeType="1"/>
            </p:cNvSpPr>
            <p:nvPr/>
          </p:nvSpPr>
          <p:spPr bwMode="auto">
            <a:xfrm flipV="1">
              <a:off x="3124200" y="3810000"/>
              <a:ext cx="609600" cy="76200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5" name="Straight Connector 4">
              <a:extLst>
                <a:ext uri="{FF2B5EF4-FFF2-40B4-BE49-F238E27FC236}">
                  <a16:creationId xmlns:a16="http://schemas.microsoft.com/office/drawing/2014/main" id="{64C5EE44-12A0-4F74-8502-A74B1EEA986C}"/>
                </a:ext>
              </a:extLst>
            </p:cNvPr>
            <p:cNvCxnSpPr/>
            <p:nvPr/>
          </p:nvCxnSpPr>
          <p:spPr>
            <a:xfrm>
              <a:off x="3467100" y="3571875"/>
              <a:ext cx="0" cy="16002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8995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457200" y="560388"/>
            <a:ext cx="8229600" cy="1139825"/>
          </a:xfrm>
        </p:spPr>
        <p:txBody>
          <a:bodyPr rtlCol="0">
            <a:normAutofit fontScale="90000"/>
          </a:bodyPr>
          <a:lstStyle/>
          <a:p>
            <a:pPr eaLnBrk="1" fontAlgn="auto" hangingPunct="1">
              <a:spcAft>
                <a:spcPts val="0"/>
              </a:spcAft>
              <a:defRPr/>
            </a:pPr>
            <a:r>
              <a:rPr lang="en-US" altLang="zh-TW" dirty="0"/>
              <a:t>Edge detection using second order gradient </a:t>
            </a:r>
            <a:r>
              <a:rPr lang="en-US" altLang="zh-TW" dirty="0">
                <a:sym typeface="Symbol" pitchFamily="18" charset="2"/>
              </a:rPr>
              <a:t></a:t>
            </a:r>
            <a:r>
              <a:rPr lang="en-US" altLang="zh-TW" baseline="30000" dirty="0"/>
              <a:t>2</a:t>
            </a:r>
            <a:r>
              <a:rPr lang="en-US" altLang="zh-TW" dirty="0"/>
              <a:t>I=0</a:t>
            </a:r>
          </a:p>
        </p:txBody>
      </p:sp>
      <p:sp>
        <p:nvSpPr>
          <p:cNvPr id="12291" name="Rectangle 3"/>
          <p:cNvSpPr>
            <a:spLocks noGrp="1" noChangeArrowheads="1"/>
          </p:cNvSpPr>
          <p:nvPr>
            <p:ph type="body" sz="half" idx="1"/>
          </p:nvPr>
        </p:nvSpPr>
        <p:spPr>
          <a:xfrm>
            <a:off x="457200" y="1600200"/>
            <a:ext cx="8305800" cy="4530725"/>
          </a:xfrm>
        </p:spPr>
        <p:txBody>
          <a:bodyPr>
            <a:normAutofit/>
          </a:bodyPr>
          <a:lstStyle/>
          <a:p>
            <a:pPr eaLnBrk="1" hangingPunct="1"/>
            <a:r>
              <a:rPr lang="en-US" altLang="zh-TW" sz="2400"/>
              <a:t>Edges are at </a:t>
            </a:r>
            <a:r>
              <a:rPr lang="en-US" altLang="zh-TW" sz="2400">
                <a:sym typeface="Symbol" pitchFamily="18" charset="2"/>
              </a:rPr>
              <a:t></a:t>
            </a:r>
            <a:r>
              <a:rPr lang="en-US" altLang="zh-TW" sz="2400" baseline="30000"/>
              <a:t>2</a:t>
            </a:r>
            <a:r>
              <a:rPr lang="en-US" altLang="zh-TW" sz="2400"/>
              <a:t>I =0 </a:t>
            </a:r>
          </a:p>
          <a:p>
            <a:pPr eaLnBrk="1" hangingPunct="1"/>
            <a:r>
              <a:rPr lang="en-US" altLang="zh-TW" sz="2400"/>
              <a:t>If (intensity gradient </a:t>
            </a:r>
            <a:r>
              <a:rPr lang="en-US" altLang="zh-TW" sz="2400">
                <a:sym typeface="Symbol" pitchFamily="18" charset="2"/>
              </a:rPr>
              <a:t></a:t>
            </a:r>
            <a:r>
              <a:rPr lang="en-US" altLang="zh-TW" sz="2400" baseline="30000"/>
              <a:t>2</a:t>
            </a:r>
            <a:r>
              <a:rPr lang="en-US" altLang="zh-TW" sz="2400"/>
              <a:t>I =0)</a:t>
            </a:r>
          </a:p>
          <a:p>
            <a:pPr eaLnBrk="1" hangingPunct="1"/>
            <a:r>
              <a:rPr lang="en-US" altLang="zh-TW" sz="2400"/>
              <a:t>{</a:t>
            </a:r>
          </a:p>
          <a:p>
            <a:pPr eaLnBrk="1" hangingPunct="1"/>
            <a:r>
              <a:rPr lang="en-US" altLang="zh-TW" sz="2400"/>
              <a:t>       pixel(x,y) is an edge point;</a:t>
            </a:r>
          </a:p>
          <a:p>
            <a:pPr eaLnBrk="1" hangingPunct="1"/>
            <a:r>
              <a:rPr lang="en-US" altLang="zh-TW" sz="2400"/>
              <a:t>}</a:t>
            </a:r>
          </a:p>
        </p:txBody>
      </p:sp>
      <mc:AlternateContent xmlns:mc="http://schemas.openxmlformats.org/markup-compatibility/2006" xmlns:a14="http://schemas.microsoft.com/office/drawing/2010/main">
        <mc:Choice Requires="a14">
          <p:sp>
            <p:nvSpPr>
              <p:cNvPr id="12292" name="Object 11"/>
              <p:cNvSpPr txBox="1">
                <a:spLocks noGrp="1"/>
              </p:cNvSpPr>
              <p:nvPr>
                <p:ph sz="half" idx="2"/>
              </p:nvPr>
            </p:nvSpPr>
            <p:spPr bwMode="auto">
              <a:xfrm>
                <a:off x="5257800" y="1752600"/>
                <a:ext cx="3737610" cy="1456532"/>
              </a:xfrm>
              <a:prstGeom prst="rect">
                <a:avLst/>
              </a:prstGeom>
              <a:noFill/>
              <a:ln w="9525">
                <a:solidFill>
                  <a:schemeClr val="tx1"/>
                </a:solidFill>
                <a:miter lim="800000"/>
                <a:headEnd/>
                <a:tailEnd/>
              </a:ln>
              <a:effectLst/>
            </p:spPr>
            <p:txBody>
              <a:bodyPr>
                <a:normAutofit fontScale="62500" lnSpcReduction="20000"/>
              </a:bodyPr>
              <a:lstStyle/>
              <a:p>
                <a:pPr>
                  <a:buNone/>
                </a:pPr>
                <a14:m>
                  <m:oMathPara xmlns:m="http://schemas.openxmlformats.org/officeDocument/2006/math">
                    <m:oMathParaPr>
                      <m:jc m:val="left"/>
                    </m:oMathParaPr>
                    <m:oMath xmlns:m="http://schemas.openxmlformats.org/officeDocument/2006/math">
                      <m:sSup>
                        <m:sSupPr>
                          <m:ctrlPr>
                            <a:rPr lang="en-US" i="1" smtClean="0">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𝐼</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𝐼</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𝑥</m:t>
                              </m:r>
                            </m:e>
                            <m:sup>
                              <m:r>
                                <a:rPr lang="en-US" i="1">
                                  <a:solidFill>
                                    <a:srgbClr val="000000"/>
                                  </a:solidFill>
                                  <a:latin typeface="Cambria Math" panose="02040503050406030204" pitchFamily="18" charset="0"/>
                                </a:rPr>
                                <m:t>2</m:t>
                              </m:r>
                            </m:sup>
                          </m:sSup>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𝐼</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b="0" i="1" smtClean="0">
                                  <a:solidFill>
                                    <a:srgbClr val="000000"/>
                                  </a:solidFill>
                                  <a:latin typeface="Cambria Math" panose="02040503050406030204" pitchFamily="18" charset="0"/>
                                </a:rPr>
                                <m:t>𝑦</m:t>
                              </m:r>
                            </m:e>
                            <m:sup>
                              <m:r>
                                <a:rPr lang="en-US" i="1">
                                  <a:solidFill>
                                    <a:srgbClr val="000000"/>
                                  </a:solidFill>
                                  <a:latin typeface="Cambria Math" panose="02040503050406030204" pitchFamily="18" charset="0"/>
                                </a:rPr>
                                <m:t>2</m:t>
                              </m:r>
                            </m:sup>
                          </m:sSup>
                        </m:den>
                      </m:f>
                      <m:r>
                        <a:rPr lang="en-US" i="1">
                          <a:solidFill>
                            <a:srgbClr val="000000"/>
                          </a:solidFill>
                          <a:latin typeface="Cambria Math" panose="02040503050406030204" pitchFamily="18" charset="0"/>
                        </a:rPr>
                        <m:t>=0</m:t>
                      </m:r>
                    </m:oMath>
                  </m:oMathPara>
                </a14:m>
                <a:endParaRPr lang="en-US" dirty="0"/>
              </a:p>
            </p:txBody>
          </p:sp>
        </mc:Choice>
        <mc:Fallback xmlns="">
          <p:sp>
            <p:nvSpPr>
              <p:cNvPr id="12292" name="Object 11"/>
              <p:cNvSpPr txBox="1">
                <a:spLocks noGrp="1" noRot="1" noChangeAspect="1" noMove="1" noResize="1" noEditPoints="1" noAdjustHandles="1" noChangeArrowheads="1" noChangeShapeType="1" noTextEdit="1"/>
              </p:cNvSpPr>
              <p:nvPr>
                <p:ph sz="half" idx="2"/>
              </p:nvPr>
            </p:nvSpPr>
            <p:spPr bwMode="auto">
              <a:xfrm>
                <a:off x="5257800" y="1752600"/>
                <a:ext cx="3737610" cy="1456532"/>
              </a:xfrm>
              <a:prstGeom prst="rect">
                <a:avLst/>
              </a:prstGeom>
              <a:blipFill>
                <a:blip r:embed="rId2"/>
                <a:stretch>
                  <a:fillRect/>
                </a:stretch>
              </a:blipFill>
              <a:ln w="9525">
                <a:solidFill>
                  <a:schemeClr val="tx1"/>
                </a:solidFill>
                <a:miter lim="800000"/>
                <a:headEnd/>
                <a:tailEnd/>
              </a:ln>
              <a:effectLst/>
            </p:spPr>
            <p:txBody>
              <a:bodyPr/>
              <a:lstStyle/>
              <a:p>
                <a:r>
                  <a:rPr lang="en-US">
                    <a:noFill/>
                  </a:rPr>
                  <a:t> </a:t>
                </a:r>
              </a:p>
            </p:txBody>
          </p:sp>
        </mc:Fallback>
      </mc:AlternateContent>
      <p:sp>
        <p:nvSpPr>
          <p:cNvPr id="12296" name="Text Box 5"/>
          <p:cNvSpPr txBox="1">
            <a:spLocks noChangeArrowheads="1"/>
          </p:cNvSpPr>
          <p:nvPr/>
        </p:nvSpPr>
        <p:spPr bwMode="auto">
          <a:xfrm>
            <a:off x="5153024" y="3842545"/>
            <a:ext cx="4267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pPr eaLnBrk="1" hangingPunct="1"/>
            <a:r>
              <a:rPr kumimoji="1" lang="en-US" altLang="zh-TW" sz="2400" dirty="0">
                <a:latin typeface="Times New Roman" pitchFamily="18" charset="0"/>
              </a:rPr>
              <a:t>I(</a:t>
            </a:r>
            <a:r>
              <a:rPr kumimoji="1" lang="en-US" altLang="zh-TW" sz="2400" dirty="0" err="1">
                <a:latin typeface="Times New Roman" pitchFamily="18" charset="0"/>
              </a:rPr>
              <a:t>x,y</a:t>
            </a:r>
            <a:r>
              <a:rPr kumimoji="1" lang="en-US" altLang="zh-TW" sz="2400" dirty="0">
                <a:latin typeface="Times New Roman" pitchFamily="18" charset="0"/>
              </a:rPr>
              <a:t>)</a:t>
            </a:r>
          </a:p>
          <a:p>
            <a:pPr eaLnBrk="1" hangingPunct="1"/>
            <a:endParaRPr kumimoji="1" lang="en-US" altLang="zh-TW" sz="2400" dirty="0">
              <a:latin typeface="Times New Roman" pitchFamily="18" charset="0"/>
            </a:endParaRPr>
          </a:p>
          <a:p>
            <a:pPr eaLnBrk="1" hangingPunct="1"/>
            <a:r>
              <a:rPr kumimoji="1" lang="en-US" altLang="zh-TW" sz="2400" dirty="0">
                <a:latin typeface="Times New Roman" pitchFamily="18" charset="0"/>
              </a:rPr>
              <a:t>G[I(</a:t>
            </a:r>
            <a:r>
              <a:rPr kumimoji="1" lang="en-US" altLang="zh-TW" sz="2400" dirty="0" err="1">
                <a:latin typeface="Times New Roman" pitchFamily="18" charset="0"/>
              </a:rPr>
              <a:t>x,y</a:t>
            </a:r>
            <a:r>
              <a:rPr kumimoji="1" lang="en-US" altLang="zh-TW" sz="2400" dirty="0">
                <a:latin typeface="Times New Roman" pitchFamily="18" charset="0"/>
              </a:rPr>
              <a:t>)]&gt; threshold is an edge</a:t>
            </a:r>
            <a:endParaRPr lang="en-US" altLang="zh-TW" sz="2400" dirty="0">
              <a:latin typeface="Times New Roman" pitchFamily="18" charset="0"/>
              <a:sym typeface="Symbol" pitchFamily="18" charset="2"/>
            </a:endParaRPr>
          </a:p>
          <a:p>
            <a:pPr eaLnBrk="1" hangingPunct="1"/>
            <a:endParaRPr lang="en-US" altLang="zh-TW" sz="2400" dirty="0">
              <a:latin typeface="Times New Roman" pitchFamily="18" charset="0"/>
              <a:sym typeface="Symbol" pitchFamily="18" charset="2"/>
            </a:endParaRPr>
          </a:p>
          <a:p>
            <a:pPr eaLnBrk="1" hangingPunct="1"/>
            <a:endParaRPr lang="en-US" altLang="zh-TW" sz="2400" dirty="0">
              <a:latin typeface="Times New Roman" pitchFamily="18" charset="0"/>
              <a:sym typeface="Symbol" pitchFamily="18" charset="2"/>
            </a:endParaRPr>
          </a:p>
          <a:p>
            <a:pPr eaLnBrk="1" hangingPunct="1"/>
            <a:r>
              <a:rPr lang="en-US" altLang="zh-TW" sz="2400" dirty="0">
                <a:latin typeface="Times New Roman" pitchFamily="18" charset="0"/>
                <a:sym typeface="Symbol" pitchFamily="18" charset="2"/>
              </a:rPr>
              <a:t></a:t>
            </a:r>
            <a:r>
              <a:rPr lang="en-US" altLang="zh-TW" sz="2400" baseline="30000" dirty="0">
                <a:latin typeface="Times New Roman" pitchFamily="18" charset="0"/>
              </a:rPr>
              <a:t>2</a:t>
            </a:r>
            <a:r>
              <a:rPr lang="en-US" altLang="zh-TW" sz="2400" dirty="0">
                <a:latin typeface="Times New Roman" pitchFamily="18" charset="0"/>
              </a:rPr>
              <a:t>I(</a:t>
            </a:r>
            <a:r>
              <a:rPr lang="en-US" altLang="zh-TW" sz="2400" dirty="0" err="1">
                <a:latin typeface="Times New Roman" pitchFamily="18" charset="0"/>
              </a:rPr>
              <a:t>x,y</a:t>
            </a:r>
            <a:r>
              <a:rPr lang="en-US" altLang="zh-TW" sz="2400" dirty="0">
                <a:latin typeface="Times New Roman" pitchFamily="18" charset="0"/>
              </a:rPr>
              <a:t>)= 0 is an edge</a:t>
            </a:r>
            <a:endParaRPr kumimoji="1" lang="zh-TW" altLang="zh-TW" sz="2400" dirty="0">
              <a:latin typeface="Times New Roman" pitchFamily="18" charset="0"/>
            </a:endParaRPr>
          </a:p>
        </p:txBody>
      </p:sp>
      <p:sp>
        <p:nvSpPr>
          <p:cNvPr id="12301" name="Text Box 10"/>
          <p:cNvSpPr txBox="1">
            <a:spLocks noChangeArrowheads="1"/>
          </p:cNvSpPr>
          <p:nvPr/>
        </p:nvSpPr>
        <p:spPr bwMode="auto">
          <a:xfrm>
            <a:off x="95250" y="4475162"/>
            <a:ext cx="32004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dirty="0"/>
              <a:t>First order derivative</a:t>
            </a:r>
          </a:p>
          <a:p>
            <a:r>
              <a:rPr lang="en-US" altLang="en-US" dirty="0"/>
              <a:t>(gradient of I(</a:t>
            </a:r>
            <a:r>
              <a:rPr lang="en-US" altLang="en-US" dirty="0" err="1"/>
              <a:t>x,y</a:t>
            </a:r>
            <a:r>
              <a:rPr lang="en-US" altLang="en-US" dirty="0"/>
              <a:t>))</a:t>
            </a:r>
          </a:p>
          <a:p>
            <a:endParaRPr lang="en-US" altLang="en-US" dirty="0"/>
          </a:p>
          <a:p>
            <a:endParaRPr lang="en-US" altLang="en-US" dirty="0"/>
          </a:p>
          <a:p>
            <a:r>
              <a:rPr lang="en-US" altLang="en-US" dirty="0"/>
              <a:t>Second order derivative</a:t>
            </a:r>
          </a:p>
          <a:p>
            <a:r>
              <a:rPr lang="en-US" altLang="en-US" dirty="0"/>
              <a:t>(gradient of gradient of I(</a:t>
            </a:r>
            <a:r>
              <a:rPr lang="en-US" altLang="en-US" dirty="0" err="1"/>
              <a:t>x,y</a:t>
            </a:r>
            <a:r>
              <a:rPr lang="en-US" altLang="en-US" dirty="0"/>
              <a:t>))</a:t>
            </a:r>
          </a:p>
          <a:p>
            <a:endParaRPr lang="en-US" altLang="en-US" dirty="0"/>
          </a:p>
        </p:txBody>
      </p:sp>
      <p:sp>
        <p:nvSpPr>
          <p:cNvPr id="12302" name="Freeform 13"/>
          <p:cNvSpPr>
            <a:spLocks/>
          </p:cNvSpPr>
          <p:nvPr/>
        </p:nvSpPr>
        <p:spPr bwMode="auto">
          <a:xfrm>
            <a:off x="3581400" y="5372100"/>
            <a:ext cx="2641600" cy="495300"/>
          </a:xfrm>
          <a:custGeom>
            <a:avLst/>
            <a:gdLst>
              <a:gd name="T0" fmla="*/ 2147483647 w 1616"/>
              <a:gd name="T1" fmla="*/ 2147483647 h 264"/>
              <a:gd name="T2" fmla="*/ 2147483647 w 1616"/>
              <a:gd name="T3" fmla="*/ 2147483647 h 264"/>
              <a:gd name="T4" fmla="*/ 2147483647 w 1616"/>
              <a:gd name="T5" fmla="*/ 2147483647 h 264"/>
              <a:gd name="T6" fmla="*/ 0 w 1616"/>
              <a:gd name="T7" fmla="*/ 2147483647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16" h="264">
                <a:moveTo>
                  <a:pt x="1536" y="120"/>
                </a:moveTo>
                <a:cubicBezTo>
                  <a:pt x="1576" y="128"/>
                  <a:pt x="1616" y="136"/>
                  <a:pt x="1488" y="120"/>
                </a:cubicBezTo>
                <a:cubicBezTo>
                  <a:pt x="1360" y="104"/>
                  <a:pt x="1016" y="0"/>
                  <a:pt x="768" y="24"/>
                </a:cubicBezTo>
                <a:cubicBezTo>
                  <a:pt x="520" y="48"/>
                  <a:pt x="260" y="156"/>
                  <a:pt x="0" y="264"/>
                </a:cubicBezTo>
              </a:path>
            </a:pathLst>
          </a:custGeom>
          <a:noFill/>
          <a:ln w="12700"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ooter Placeholder 1"/>
          <p:cNvSpPr>
            <a:spLocks noGrp="1"/>
          </p:cNvSpPr>
          <p:nvPr>
            <p:ph type="ftr" sz="quarter" idx="11"/>
          </p:nvPr>
        </p:nvSpPr>
        <p:spPr/>
        <p:txBody>
          <a:bodyPr/>
          <a:lstStyle/>
          <a:p>
            <a:pPr>
              <a:defRPr/>
            </a:pPr>
            <a:r>
              <a:rPr lang="it-IT" altLang="zh-CN"/>
              <a:t>Img. Pro. &amp; Comp. Vis. v250127c</a:t>
            </a:r>
            <a:endParaRPr lang="en-US" altLang="zh-CN"/>
          </a:p>
        </p:txBody>
      </p:sp>
      <p:sp>
        <p:nvSpPr>
          <p:cNvPr id="3" name="Slide Number Placeholder 2"/>
          <p:cNvSpPr>
            <a:spLocks noGrp="1"/>
          </p:cNvSpPr>
          <p:nvPr>
            <p:ph type="sldNum" sz="quarter" idx="12"/>
          </p:nvPr>
        </p:nvSpPr>
        <p:spPr/>
        <p:txBody>
          <a:bodyPr/>
          <a:lstStyle/>
          <a:p>
            <a:fld id="{09F59500-E629-449D-8982-FD156F527BAF}" type="slidenum">
              <a:rPr lang="en-US" altLang="en-US" smtClean="0"/>
              <a:pPr/>
              <a:t>25</a:t>
            </a:fld>
            <a:endParaRPr lang="en-US" altLang="en-US"/>
          </a:p>
        </p:txBody>
      </p:sp>
      <p:grpSp>
        <p:nvGrpSpPr>
          <p:cNvPr id="6" name="Group 5">
            <a:extLst>
              <a:ext uri="{FF2B5EF4-FFF2-40B4-BE49-F238E27FC236}">
                <a16:creationId xmlns:a16="http://schemas.microsoft.com/office/drawing/2014/main" id="{44A6B21A-71F1-4972-A8BE-7BE512A361B6}"/>
              </a:ext>
            </a:extLst>
          </p:cNvPr>
          <p:cNvGrpSpPr/>
          <p:nvPr/>
        </p:nvGrpSpPr>
        <p:grpSpPr>
          <a:xfrm>
            <a:off x="2413000" y="3327799"/>
            <a:ext cx="2662238" cy="3282156"/>
            <a:chOff x="2400300" y="3333750"/>
            <a:chExt cx="2662238" cy="3282156"/>
          </a:xfrm>
        </p:grpSpPr>
        <p:sp>
          <p:nvSpPr>
            <p:cNvPr id="12295" name="Freeform 4"/>
            <p:cNvSpPr>
              <a:spLocks/>
            </p:cNvSpPr>
            <p:nvPr/>
          </p:nvSpPr>
          <p:spPr bwMode="auto">
            <a:xfrm>
              <a:off x="2438400" y="3886200"/>
              <a:ext cx="2057400" cy="546100"/>
            </a:xfrm>
            <a:custGeom>
              <a:avLst/>
              <a:gdLst>
                <a:gd name="T0" fmla="*/ 0 w 1296"/>
                <a:gd name="T1" fmla="*/ 2147483647 h 720"/>
                <a:gd name="T2" fmla="*/ 2147483647 w 1296"/>
                <a:gd name="T3" fmla="*/ 2147483647 h 720"/>
                <a:gd name="T4" fmla="*/ 2147483647 w 1296"/>
                <a:gd name="T5" fmla="*/ 2147483647 h 720"/>
                <a:gd name="T6" fmla="*/ 2147483647 w 1296"/>
                <a:gd name="T7" fmla="*/ 2147483647 h 7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720">
                  <a:moveTo>
                    <a:pt x="0" y="632"/>
                  </a:moveTo>
                  <a:cubicBezTo>
                    <a:pt x="200" y="676"/>
                    <a:pt x="400" y="720"/>
                    <a:pt x="528" y="632"/>
                  </a:cubicBezTo>
                  <a:cubicBezTo>
                    <a:pt x="656" y="544"/>
                    <a:pt x="640" y="208"/>
                    <a:pt x="768" y="104"/>
                  </a:cubicBezTo>
                  <a:cubicBezTo>
                    <a:pt x="896" y="0"/>
                    <a:pt x="1096" y="4"/>
                    <a:pt x="1296" y="8"/>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7" name="Freeform 6"/>
            <p:cNvSpPr>
              <a:spLocks/>
            </p:cNvSpPr>
            <p:nvPr/>
          </p:nvSpPr>
          <p:spPr bwMode="auto">
            <a:xfrm>
              <a:off x="2447925" y="5486400"/>
              <a:ext cx="1828800" cy="800100"/>
            </a:xfrm>
            <a:custGeom>
              <a:avLst/>
              <a:gdLst>
                <a:gd name="T0" fmla="*/ 0 w 1152"/>
                <a:gd name="T1" fmla="*/ 2147483647 h 504"/>
                <a:gd name="T2" fmla="*/ 2147483647 w 1152"/>
                <a:gd name="T3" fmla="*/ 2147483647 h 504"/>
                <a:gd name="T4" fmla="*/ 2147483647 w 1152"/>
                <a:gd name="T5" fmla="*/ 2147483647 h 504"/>
                <a:gd name="T6" fmla="*/ 2147483647 w 1152"/>
                <a:gd name="T7" fmla="*/ 2147483647 h 504"/>
                <a:gd name="T8" fmla="*/ 2147483647 w 1152"/>
                <a:gd name="T9" fmla="*/ 2147483647 h 504"/>
                <a:gd name="T10" fmla="*/ 2147483647 w 1152"/>
                <a:gd name="T11" fmla="*/ 2147483647 h 5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2" h="504">
                  <a:moveTo>
                    <a:pt x="0" y="272"/>
                  </a:moveTo>
                  <a:cubicBezTo>
                    <a:pt x="192" y="292"/>
                    <a:pt x="384" y="312"/>
                    <a:pt x="480" y="272"/>
                  </a:cubicBezTo>
                  <a:cubicBezTo>
                    <a:pt x="576" y="232"/>
                    <a:pt x="544" y="0"/>
                    <a:pt x="576" y="32"/>
                  </a:cubicBezTo>
                  <a:cubicBezTo>
                    <a:pt x="608" y="64"/>
                    <a:pt x="640" y="424"/>
                    <a:pt x="672" y="464"/>
                  </a:cubicBezTo>
                  <a:cubicBezTo>
                    <a:pt x="704" y="504"/>
                    <a:pt x="688" y="312"/>
                    <a:pt x="768" y="272"/>
                  </a:cubicBezTo>
                  <a:cubicBezTo>
                    <a:pt x="848" y="232"/>
                    <a:pt x="1000" y="228"/>
                    <a:pt x="1152" y="224"/>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8" name="Freeform 7"/>
            <p:cNvSpPr>
              <a:spLocks/>
            </p:cNvSpPr>
            <p:nvPr/>
          </p:nvSpPr>
          <p:spPr bwMode="auto">
            <a:xfrm>
              <a:off x="2411414" y="4603750"/>
              <a:ext cx="1905000" cy="533400"/>
            </a:xfrm>
            <a:custGeom>
              <a:avLst/>
              <a:gdLst>
                <a:gd name="T0" fmla="*/ 0 w 1200"/>
                <a:gd name="T1" fmla="*/ 2147483647 h 336"/>
                <a:gd name="T2" fmla="*/ 2147483647 w 1200"/>
                <a:gd name="T3" fmla="*/ 2147483647 h 336"/>
                <a:gd name="T4" fmla="*/ 2147483647 w 1200"/>
                <a:gd name="T5" fmla="*/ 0 h 336"/>
                <a:gd name="T6" fmla="*/ 2147483647 w 1200"/>
                <a:gd name="T7" fmla="*/ 2147483647 h 336"/>
                <a:gd name="T8" fmla="*/ 2147483647 w 1200"/>
                <a:gd name="T9" fmla="*/ 2147483647 h 3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 h="336">
                  <a:moveTo>
                    <a:pt x="0" y="288"/>
                  </a:moveTo>
                  <a:cubicBezTo>
                    <a:pt x="208" y="312"/>
                    <a:pt x="416" y="336"/>
                    <a:pt x="528" y="288"/>
                  </a:cubicBezTo>
                  <a:cubicBezTo>
                    <a:pt x="640" y="240"/>
                    <a:pt x="632" y="0"/>
                    <a:pt x="672" y="0"/>
                  </a:cubicBezTo>
                  <a:cubicBezTo>
                    <a:pt x="712" y="0"/>
                    <a:pt x="680" y="240"/>
                    <a:pt x="768" y="288"/>
                  </a:cubicBezTo>
                  <a:cubicBezTo>
                    <a:pt x="856" y="336"/>
                    <a:pt x="1028" y="312"/>
                    <a:pt x="1200" y="288"/>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9" name="Line 8"/>
            <p:cNvSpPr>
              <a:spLocks noChangeShapeType="1"/>
            </p:cNvSpPr>
            <p:nvPr/>
          </p:nvSpPr>
          <p:spPr bwMode="auto">
            <a:xfrm>
              <a:off x="2476500" y="4810125"/>
              <a:ext cx="2057400" cy="0"/>
            </a:xfrm>
            <a:prstGeom prst="line">
              <a:avLst/>
            </a:prstGeom>
            <a:noFill/>
            <a:ln w="12700">
              <a:solidFill>
                <a:srgbClr val="FF5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0" name="Line 9"/>
            <p:cNvSpPr>
              <a:spLocks noChangeShapeType="1"/>
            </p:cNvSpPr>
            <p:nvPr/>
          </p:nvSpPr>
          <p:spPr bwMode="auto">
            <a:xfrm>
              <a:off x="2514600" y="5867400"/>
              <a:ext cx="2057400" cy="0"/>
            </a:xfrm>
            <a:prstGeom prst="line">
              <a:avLst/>
            </a:prstGeom>
            <a:noFill/>
            <a:ln w="12700">
              <a:solidFill>
                <a:srgbClr val="FF5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2303" name="Straight Arrow Connector 2"/>
            <p:cNvCxnSpPr>
              <a:cxnSpLocks noChangeShapeType="1"/>
            </p:cNvCxnSpPr>
            <p:nvPr/>
          </p:nvCxnSpPr>
          <p:spPr bwMode="auto">
            <a:xfrm flipV="1">
              <a:off x="2400300" y="3517900"/>
              <a:ext cx="0" cy="914400"/>
            </a:xfrm>
            <a:prstGeom prst="straightConnector1">
              <a:avLst/>
            </a:prstGeom>
            <a:noFill/>
            <a:ln w="12700" algn="ctr">
              <a:solidFill>
                <a:schemeClr val="tx1"/>
              </a:solidFill>
              <a:prstDash val="dash"/>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04" name="Straight Arrow Connector 16"/>
            <p:cNvCxnSpPr>
              <a:cxnSpLocks noChangeShapeType="1"/>
            </p:cNvCxnSpPr>
            <p:nvPr/>
          </p:nvCxnSpPr>
          <p:spPr bwMode="auto">
            <a:xfrm>
              <a:off x="2400300" y="4432300"/>
              <a:ext cx="2133600" cy="0"/>
            </a:xfrm>
            <a:prstGeom prst="straightConnector1">
              <a:avLst/>
            </a:prstGeom>
            <a:noFill/>
            <a:ln w="12700" algn="ctr">
              <a:solidFill>
                <a:schemeClr val="tx1"/>
              </a:solidFill>
              <a:prstDash val="dash"/>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05" name="TextBox 5"/>
            <p:cNvSpPr txBox="1">
              <a:spLocks noChangeArrowheads="1"/>
            </p:cNvSpPr>
            <p:nvPr/>
          </p:nvSpPr>
          <p:spPr bwMode="auto">
            <a:xfrm>
              <a:off x="4487863" y="4248150"/>
              <a:ext cx="320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x</a:t>
              </a:r>
            </a:p>
          </p:txBody>
        </p:sp>
        <p:sp>
          <p:nvSpPr>
            <p:cNvPr id="12306" name="TextBox 20"/>
            <p:cNvSpPr txBox="1">
              <a:spLocks noChangeArrowheads="1"/>
            </p:cNvSpPr>
            <p:nvPr/>
          </p:nvSpPr>
          <p:spPr bwMode="auto">
            <a:xfrm>
              <a:off x="2443163" y="3333750"/>
              <a:ext cx="846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I(x,y)</a:t>
              </a:r>
            </a:p>
          </p:txBody>
        </p:sp>
        <p:cxnSp>
          <p:nvCxnSpPr>
            <p:cNvPr id="12307" name="Straight Arrow Connector 21"/>
            <p:cNvCxnSpPr>
              <a:cxnSpLocks noChangeShapeType="1"/>
            </p:cNvCxnSpPr>
            <p:nvPr/>
          </p:nvCxnSpPr>
          <p:spPr bwMode="auto">
            <a:xfrm>
              <a:off x="2514600" y="5257800"/>
              <a:ext cx="2133600" cy="0"/>
            </a:xfrm>
            <a:prstGeom prst="straightConnector1">
              <a:avLst/>
            </a:prstGeom>
            <a:noFill/>
            <a:ln w="12700" algn="ctr">
              <a:solidFill>
                <a:schemeClr val="tx1"/>
              </a:solidFill>
              <a:prstDash val="dash"/>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08" name="TextBox 22"/>
            <p:cNvSpPr txBox="1">
              <a:spLocks noChangeArrowheads="1"/>
            </p:cNvSpPr>
            <p:nvPr/>
          </p:nvSpPr>
          <p:spPr bwMode="auto">
            <a:xfrm>
              <a:off x="4648200" y="5002213"/>
              <a:ext cx="320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x</a:t>
              </a:r>
            </a:p>
          </p:txBody>
        </p:sp>
        <p:sp>
          <p:nvSpPr>
            <p:cNvPr id="12309" name="TextBox 23"/>
            <p:cNvSpPr txBox="1">
              <a:spLocks noChangeArrowheads="1"/>
            </p:cNvSpPr>
            <p:nvPr/>
          </p:nvSpPr>
          <p:spPr bwMode="auto">
            <a:xfrm>
              <a:off x="4741863" y="5940425"/>
              <a:ext cx="320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x</a:t>
              </a:r>
            </a:p>
          </p:txBody>
        </p:sp>
        <p:cxnSp>
          <p:nvCxnSpPr>
            <p:cNvPr id="12310" name="Straight Arrow Connector 24"/>
            <p:cNvCxnSpPr>
              <a:cxnSpLocks noChangeShapeType="1"/>
            </p:cNvCxnSpPr>
            <p:nvPr/>
          </p:nvCxnSpPr>
          <p:spPr bwMode="auto">
            <a:xfrm>
              <a:off x="2590800" y="6286500"/>
              <a:ext cx="2133600" cy="0"/>
            </a:xfrm>
            <a:prstGeom prst="straightConnector1">
              <a:avLst/>
            </a:prstGeom>
            <a:noFill/>
            <a:ln w="12700" algn="ctr">
              <a:solidFill>
                <a:schemeClr val="tx1"/>
              </a:solidFill>
              <a:prstDash val="dash"/>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a:extLst>
                <a:ext uri="{FF2B5EF4-FFF2-40B4-BE49-F238E27FC236}">
                  <a16:creationId xmlns:a16="http://schemas.microsoft.com/office/drawing/2014/main" id="{C0F35EBB-589A-4B81-B1F1-2EF88F520579}"/>
                </a:ext>
              </a:extLst>
            </p:cNvPr>
            <p:cNvCxnSpPr/>
            <p:nvPr/>
          </p:nvCxnSpPr>
          <p:spPr>
            <a:xfrm flipH="1">
              <a:off x="3425826" y="3758406"/>
              <a:ext cx="66675" cy="285750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60522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zh-TW" sz="3200"/>
              <a:t>Practical computational methods (discrete method for finding </a:t>
            </a:r>
            <a:r>
              <a:rPr lang="en-US" altLang="zh-TW" sz="3200" u="sng"/>
              <a:t>first order gradient</a:t>
            </a:r>
            <a:r>
              <a:rPr lang="en-US" altLang="zh-TW" sz="3200"/>
              <a:t>)</a:t>
            </a:r>
            <a:endParaRPr lang="en-US" altLang="zh-TW" sz="4000"/>
          </a:p>
        </p:txBody>
      </p:sp>
      <p:sp>
        <p:nvSpPr>
          <p:cNvPr id="13315" name="Rectangle 3"/>
          <p:cNvSpPr>
            <a:spLocks noGrp="1" noChangeArrowheads="1"/>
          </p:cNvSpPr>
          <p:nvPr>
            <p:ph idx="1"/>
          </p:nvPr>
        </p:nvSpPr>
        <p:spPr/>
        <p:txBody>
          <a:bodyPr/>
          <a:lstStyle/>
          <a:p>
            <a:pPr eaLnBrk="1" hangingPunct="1"/>
            <a:endParaRPr lang="en-US" altLang="zh-TW"/>
          </a:p>
          <a:p>
            <a:pPr eaLnBrk="1" hangingPunct="1"/>
            <a:r>
              <a:rPr lang="en-US" altLang="zh-TW"/>
              <a:t>First order gradient operators</a:t>
            </a:r>
          </a:p>
          <a:p>
            <a:pPr lvl="1" eaLnBrk="1" hangingPunct="1"/>
            <a:r>
              <a:rPr lang="en-US" altLang="zh-TW"/>
              <a:t>Roberts operator</a:t>
            </a:r>
          </a:p>
          <a:p>
            <a:pPr lvl="1" eaLnBrk="1" hangingPunct="1"/>
            <a:r>
              <a:rPr lang="en-US" altLang="zh-TW"/>
              <a:t>Prewiit operator</a:t>
            </a:r>
          </a:p>
          <a:p>
            <a:pPr lvl="1" eaLnBrk="1" hangingPunct="1"/>
            <a:r>
              <a:rPr lang="en-US" altLang="zh-TW"/>
              <a:t>Sobel operator</a:t>
            </a:r>
          </a:p>
        </p:txBody>
      </p:sp>
      <p:sp>
        <p:nvSpPr>
          <p:cNvPr id="2" name="Footer Placeholder 1"/>
          <p:cNvSpPr>
            <a:spLocks noGrp="1"/>
          </p:cNvSpPr>
          <p:nvPr>
            <p:ph type="ftr" sz="quarter" idx="11"/>
          </p:nvPr>
        </p:nvSpPr>
        <p:spPr/>
        <p:txBody>
          <a:bodyPr/>
          <a:lstStyle/>
          <a:p>
            <a:r>
              <a:rPr lang="it-IT"/>
              <a:t>Img. Pro. &amp; Comp. Vis. v250127c</a:t>
            </a:r>
            <a:endParaRPr lang="en-US"/>
          </a:p>
        </p:txBody>
      </p:sp>
      <p:sp>
        <p:nvSpPr>
          <p:cNvPr id="3" name="Slide Number Placeholder 2"/>
          <p:cNvSpPr>
            <a:spLocks noGrp="1"/>
          </p:cNvSpPr>
          <p:nvPr>
            <p:ph type="sldNum" sz="quarter" idx="12"/>
          </p:nvPr>
        </p:nvSpPr>
        <p:spPr/>
        <p:txBody>
          <a:bodyPr/>
          <a:lstStyle/>
          <a:p>
            <a:fld id="{42434366-BC68-4344-AA9C-821C6A767A5D}" type="slidenum">
              <a:rPr lang="en-US" smtClean="0"/>
              <a:t>26</a:t>
            </a:fld>
            <a:endParaRPr lang="en-US"/>
          </a:p>
        </p:txBody>
      </p:sp>
    </p:spTree>
    <p:extLst>
      <p:ext uri="{BB962C8B-B14F-4D97-AF65-F5344CB8AC3E}">
        <p14:creationId xmlns:p14="http://schemas.microsoft.com/office/powerpoint/2010/main" val="2150898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hangingPunct="1"/>
            <a:r>
              <a:rPr lang="en-US" altLang="en-US" b="1" u="sng"/>
              <a:t>Convolution</a:t>
            </a:r>
            <a:r>
              <a:rPr lang="en-US" altLang="en-US"/>
              <a:t> method</a:t>
            </a:r>
          </a:p>
        </p:txBody>
      </p:sp>
      <p:sp>
        <p:nvSpPr>
          <p:cNvPr id="14339" name="Rectangle 5"/>
          <p:cNvSpPr>
            <a:spLocks noGrp="1" noChangeArrowheads="1"/>
          </p:cNvSpPr>
          <p:nvPr>
            <p:ph idx="1"/>
          </p:nvPr>
        </p:nvSpPr>
        <p:spPr/>
        <p:txBody>
          <a:bodyPr/>
          <a:lstStyle/>
          <a:p>
            <a:pPr eaLnBrk="1" hangingPunct="1"/>
            <a:r>
              <a:rPr lang="en-US" altLang="en-US" dirty="0"/>
              <a:t>Convolution is an important and popular technique in signal processing</a:t>
            </a:r>
          </a:p>
          <a:p>
            <a:pPr eaLnBrk="1" hangingPunct="1"/>
            <a:r>
              <a:rPr lang="en-US" altLang="en-US" dirty="0"/>
              <a:t>Edges can found by convoluting an image with a mask</a:t>
            </a:r>
          </a:p>
        </p:txBody>
      </p:sp>
      <p:sp>
        <p:nvSpPr>
          <p:cNvPr id="2" name="Footer Placeholder 1"/>
          <p:cNvSpPr>
            <a:spLocks noGrp="1"/>
          </p:cNvSpPr>
          <p:nvPr>
            <p:ph type="ftr" sz="quarter" idx="11"/>
          </p:nvPr>
        </p:nvSpPr>
        <p:spPr/>
        <p:txBody>
          <a:bodyPr/>
          <a:lstStyle/>
          <a:p>
            <a:r>
              <a:rPr lang="it-IT"/>
              <a:t>Img. Pro. &amp; Comp. Vis. v250127c</a:t>
            </a:r>
            <a:endParaRPr lang="en-US"/>
          </a:p>
        </p:txBody>
      </p:sp>
      <p:sp>
        <p:nvSpPr>
          <p:cNvPr id="3" name="Slide Number Placeholder 2"/>
          <p:cNvSpPr>
            <a:spLocks noGrp="1"/>
          </p:cNvSpPr>
          <p:nvPr>
            <p:ph type="sldNum" sz="quarter" idx="12"/>
          </p:nvPr>
        </p:nvSpPr>
        <p:spPr/>
        <p:txBody>
          <a:bodyPr/>
          <a:lstStyle/>
          <a:p>
            <a:fld id="{42434366-BC68-4344-AA9C-821C6A767A5D}" type="slidenum">
              <a:rPr lang="en-US" smtClean="0"/>
              <a:t>27</a:t>
            </a:fld>
            <a:endParaRPr lang="en-US"/>
          </a:p>
        </p:txBody>
      </p:sp>
    </p:spTree>
    <p:extLst>
      <p:ext uri="{BB962C8B-B14F-4D97-AF65-F5344CB8AC3E}">
        <p14:creationId xmlns:p14="http://schemas.microsoft.com/office/powerpoint/2010/main" val="4285213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Gradient calculation by convolution*</a:t>
            </a:r>
          </a:p>
        </p:txBody>
      </p:sp>
      <p:sp>
        <p:nvSpPr>
          <p:cNvPr id="15363" name="Rectangle 3"/>
          <p:cNvSpPr>
            <a:spLocks noGrp="1" noChangeArrowheads="1"/>
          </p:cNvSpPr>
          <p:nvPr>
            <p:ph type="body" sz="half" idx="1"/>
          </p:nvPr>
        </p:nvSpPr>
        <p:spPr>
          <a:xfrm>
            <a:off x="457200" y="1600200"/>
            <a:ext cx="6934200" cy="4530725"/>
          </a:xfrm>
        </p:spPr>
        <p:txBody>
          <a:bodyPr>
            <a:normAutofit/>
          </a:bodyPr>
          <a:lstStyle/>
          <a:p>
            <a:pPr eaLnBrk="1" hangingPunct="1"/>
            <a:r>
              <a:rPr lang="en-US" altLang="en-US" sz="2400"/>
              <a:t>Differentiate an image I w.r.t x</a:t>
            </a:r>
          </a:p>
          <a:p>
            <a:pPr eaLnBrk="1" hangingPunct="1"/>
            <a:r>
              <a:rPr lang="en-US" altLang="en-US" sz="2400"/>
              <a:t>G(I)=gradient of I= dI/dx</a:t>
            </a:r>
          </a:p>
          <a:p>
            <a:pPr eaLnBrk="1" hangingPunct="1"/>
            <a:r>
              <a:rPr lang="en-US" altLang="en-US" sz="2400"/>
              <a:t>It is the same as </a:t>
            </a:r>
          </a:p>
          <a:p>
            <a:pPr eaLnBrk="1" hangingPunct="1"/>
            <a:r>
              <a:rPr lang="en-US" altLang="en-US" sz="2400"/>
              <a:t>dI/dx    </a:t>
            </a:r>
            <a:r>
              <a:rPr lang="en-US" altLang="en-US" sz="2400">
                <a:sym typeface="Symbol" pitchFamily="18" charset="2"/>
              </a:rPr>
              <a:t>       </a:t>
            </a:r>
            <a:r>
              <a:rPr lang="en-US" altLang="en-US" sz="2400"/>
              <a:t>(d/dx)*I</a:t>
            </a:r>
          </a:p>
        </p:txBody>
      </p:sp>
      <mc:AlternateContent xmlns:mc="http://schemas.openxmlformats.org/markup-compatibility/2006" xmlns:a14="http://schemas.microsoft.com/office/drawing/2010/main">
        <mc:Choice Requires="a14">
          <p:sp>
            <p:nvSpPr>
              <p:cNvPr id="15364" name="Object 9"/>
              <p:cNvSpPr txBox="1">
                <a:spLocks noGrp="1"/>
              </p:cNvSpPr>
              <p:nvPr>
                <p:ph sz="half" idx="2"/>
              </p:nvPr>
            </p:nvSpPr>
            <p:spPr bwMode="auto">
              <a:xfrm>
                <a:off x="1781175" y="4648200"/>
                <a:ext cx="4238625" cy="1350963"/>
              </a:xfrm>
              <a:prstGeom prst="rect">
                <a:avLst/>
              </a:prstGeom>
              <a:noFill/>
              <a:ln>
                <a:noFill/>
              </a:ln>
              <a:effectLst/>
            </p:spPr>
            <p:txBody>
              <a:bodyPr>
                <a:normAutofit fontScale="47500" lnSpcReduction="20000"/>
              </a:bodyPr>
              <a:lstStyle/>
              <a:p>
                <a:pPr>
                  <a:buNone/>
                </a:pPr>
                <a14:m>
                  <m:oMathPara xmlns:m="http://schemas.openxmlformats.org/officeDocument/2006/math">
                    <m:oMathParaPr>
                      <m:jc m:val="left"/>
                    </m:oMathParaPr>
                    <m:oMath xmlns:m="http://schemas.openxmlformats.org/officeDocument/2006/math">
                      <m:r>
                        <m:rPr>
                          <m:nor/>
                        </m:rPr>
                        <a:rPr lang="en-US" i="0" smtClean="0">
                          <a:solidFill>
                            <a:srgbClr val="000000"/>
                          </a:solidFill>
                          <a:latin typeface="Cambria Math" panose="02040503050406030204" pitchFamily="18" charset="0"/>
                        </a:rPr>
                        <m:t>Graident</m:t>
                      </m:r>
                      <m:r>
                        <m:rPr>
                          <m:nor/>
                        </m:rPr>
                        <a:rPr lang="en-US" i="0" smtClean="0">
                          <a:solidFill>
                            <a:srgbClr val="000000"/>
                          </a:solidFill>
                          <a:latin typeface="Cambria Math" panose="02040503050406030204" pitchFamily="18" charset="0"/>
                        </a:rPr>
                        <m:t> </m:t>
                      </m:r>
                      <m:r>
                        <m:rPr>
                          <m:nor/>
                        </m:rPr>
                        <a:rPr lang="en-US" i="0" smtClean="0">
                          <a:solidFill>
                            <a:srgbClr val="000000"/>
                          </a:solidFill>
                          <a:latin typeface="Cambria Math" panose="02040503050406030204" pitchFamily="18" charset="0"/>
                        </a:rPr>
                        <m:t>mask</m:t>
                      </m:r>
                      <m:r>
                        <m:rPr>
                          <m:nor/>
                        </m:rPr>
                        <a:rPr lang="en-US" i="0" smtClean="0">
                          <a:solidFill>
                            <a:srgbClr val="000000"/>
                          </a:solidFill>
                          <a:latin typeface="Cambria Math" panose="02040503050406030204" pitchFamily="18" charset="0"/>
                        </a:rPr>
                        <m:t> </m:t>
                      </m:r>
                      <m:r>
                        <m:rPr>
                          <m:nor/>
                        </m:rPr>
                        <a:rPr lang="en-US" i="0" smtClean="0">
                          <a:solidFill>
                            <a:srgbClr val="000000"/>
                          </a:solidFill>
                          <a:latin typeface="Cambria Math" panose="02040503050406030204" pitchFamily="18" charset="0"/>
                        </a:rPr>
                        <m:t>Example</m:t>
                      </m:r>
                      <m:r>
                        <m:rPr>
                          <m:nor/>
                        </m:rPr>
                        <a:rPr lang="en-US" i="0" smtClean="0">
                          <a:solidFill>
                            <a:srgbClr val="000000"/>
                          </a:solidFill>
                          <a:latin typeface="Cambria Math" panose="02040503050406030204" pitchFamily="18" charset="0"/>
                        </a:rPr>
                        <m:t> −</m:t>
                      </m:r>
                      <m:r>
                        <m:rPr>
                          <m:nor/>
                        </m:rPr>
                        <a:rPr lang="en-US" i="0" smtClean="0">
                          <a:solidFill>
                            <a:srgbClr val="000000"/>
                          </a:solidFill>
                          <a:latin typeface="Cambria Math" panose="02040503050406030204" pitchFamily="18" charset="0"/>
                        </a:rPr>
                        <m:t>horizontal</m:t>
                      </m:r>
                      <m:r>
                        <m:rPr>
                          <m:nor/>
                        </m:rPr>
                        <a:rPr lang="en-US" i="0" smtClean="0">
                          <a:solidFill>
                            <a:srgbClr val="000000"/>
                          </a:solidFill>
                          <a:latin typeface="Cambria Math" panose="02040503050406030204" pitchFamily="18" charset="0"/>
                        </a:rPr>
                        <m:t> </m:t>
                      </m:r>
                      <m:r>
                        <m:rPr>
                          <m:nor/>
                        </m:rPr>
                        <a:rPr lang="en-US" i="0" smtClean="0">
                          <a:solidFill>
                            <a:srgbClr val="000000"/>
                          </a:solidFill>
                          <a:latin typeface="Cambria Math" panose="02040503050406030204" pitchFamily="18" charset="0"/>
                        </a:rPr>
                        <m:t>direction</m:t>
                      </m:r>
                      <m:r>
                        <m:rPr>
                          <m:nor/>
                        </m:rPr>
                        <a:rPr lang="en-US" i="0" smtClean="0">
                          <a:solidFill>
                            <a:srgbClr val="000000"/>
                          </a:solidFill>
                          <a:latin typeface="Cambria Math" panose="02040503050406030204" pitchFamily="18" charset="0"/>
                        </a:rPr>
                        <m:t>:</m:t>
                      </m:r>
                    </m:oMath>
                    <m:oMath xmlns:m="http://schemas.openxmlformats.org/officeDocument/2006/math">
                      <m:r>
                        <m:rPr>
                          <m:nor/>
                        </m:rPr>
                        <a:rPr lang="en-US" i="0">
                          <a:solidFill>
                            <a:srgbClr val="000000"/>
                          </a:solidFill>
                          <a:latin typeface="Cambria Math" panose="02040503050406030204" pitchFamily="18" charset="0"/>
                        </a:rPr>
                        <m:t>h</m:t>
                      </m:r>
                      <m:r>
                        <m:rPr>
                          <m:nor/>
                        </m:rPr>
                        <a:rPr lang="en-US" i="0">
                          <a:solidFill>
                            <a:srgbClr val="000000"/>
                          </a:solidFill>
                          <a:latin typeface="Cambria Math" panose="02040503050406030204" pitchFamily="18" charset="0"/>
                        </a:rPr>
                        <m:t>_</m:t>
                      </m:r>
                      <m:r>
                        <m:rPr>
                          <m:nor/>
                        </m:rPr>
                        <a:rPr lang="en-US" i="0">
                          <a:solidFill>
                            <a:srgbClr val="000000"/>
                          </a:solidFill>
                          <a:latin typeface="Cambria Math" panose="02040503050406030204" pitchFamily="18" charset="0"/>
                        </a:rPr>
                        <m:t>A</m:t>
                      </m:r>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0">
                                    <a:solidFill>
                                      <a:srgbClr val="000000"/>
                                    </a:solidFill>
                                    <a:latin typeface="Cambria Math" panose="02040503050406030204" pitchFamily="18" charset="0"/>
                                  </a:rPr>
                                  <m:t>0</m:t>
                                </m:r>
                              </m:e>
                              <m:e>
                                <m:r>
                                  <a:rPr lang="en-US" i="0">
                                    <a:solidFill>
                                      <a:srgbClr val="000000"/>
                                    </a:solidFill>
                                    <a:latin typeface="Cambria Math" panose="02040503050406030204" pitchFamily="18" charset="0"/>
                                  </a:rPr>
                                  <m:t>0</m:t>
                                </m:r>
                              </m:e>
                              <m:e>
                                <m:r>
                                  <a:rPr lang="en-US" i="0">
                                    <a:solidFill>
                                      <a:srgbClr val="000000"/>
                                    </a:solidFill>
                                    <a:latin typeface="Cambria Math" panose="02040503050406030204" pitchFamily="18" charset="0"/>
                                  </a:rPr>
                                  <m:t>0</m:t>
                                </m:r>
                              </m:e>
                            </m:mr>
                            <m:mr>
                              <m:e>
                                <m:r>
                                  <m:rPr>
                                    <m:nor/>
                                  </m:rPr>
                                  <a:rPr lang="en-US" i="0">
                                    <a:solidFill>
                                      <a:srgbClr val="000000"/>
                                    </a:solidFill>
                                    <a:latin typeface="Cambria Math" panose="02040503050406030204" pitchFamily="18" charset="0"/>
                                  </a:rPr>
                                  <m:t>1</m:t>
                                </m:r>
                              </m:e>
                              <m:e>
                                <m:r>
                                  <a:rPr lang="en-US" i="0">
                                    <a:solidFill>
                                      <a:srgbClr val="000000"/>
                                    </a:solidFill>
                                    <a:latin typeface="Cambria Math" panose="02040503050406030204" pitchFamily="18" charset="0"/>
                                  </a:rPr>
                                  <m:t>0</m:t>
                                </m:r>
                              </m:e>
                              <m:e>
                                <m:r>
                                  <a:rPr lang="en-US" b="0" i="0" smtClean="0">
                                    <a:solidFill>
                                      <a:srgbClr val="000000"/>
                                    </a:solidFill>
                                    <a:latin typeface="Cambria Math" panose="02040503050406030204" pitchFamily="18" charset="0"/>
                                  </a:rPr>
                                  <m:t>−</m:t>
                                </m:r>
                                <m:r>
                                  <a:rPr lang="en-US" i="0">
                                    <a:solidFill>
                                      <a:srgbClr val="000000"/>
                                    </a:solidFill>
                                    <a:latin typeface="Cambria Math" panose="02040503050406030204" pitchFamily="18" charset="0"/>
                                  </a:rPr>
                                  <m:t>1</m:t>
                                </m:r>
                              </m:e>
                            </m:mr>
                            <m:mr>
                              <m:e>
                                <m:r>
                                  <a:rPr lang="en-US" i="0">
                                    <a:solidFill>
                                      <a:srgbClr val="000000"/>
                                    </a:solidFill>
                                    <a:latin typeface="Cambria Math" panose="02040503050406030204" pitchFamily="18" charset="0"/>
                                  </a:rPr>
                                  <m:t>0</m:t>
                                </m:r>
                              </m:e>
                              <m:e>
                                <m:r>
                                  <a:rPr lang="en-US" i="0">
                                    <a:solidFill>
                                      <a:srgbClr val="000000"/>
                                    </a:solidFill>
                                    <a:latin typeface="Cambria Math" panose="02040503050406030204" pitchFamily="18" charset="0"/>
                                  </a:rPr>
                                  <m:t>0</m:t>
                                </m:r>
                              </m:e>
                              <m:e>
                                <m:r>
                                  <a:rPr lang="en-US" i="0">
                                    <a:solidFill>
                                      <a:srgbClr val="000000"/>
                                    </a:solidFill>
                                    <a:latin typeface="Cambria Math" panose="02040503050406030204" pitchFamily="18" charset="0"/>
                                  </a:rPr>
                                  <m:t>0</m:t>
                                </m:r>
                              </m:e>
                            </m:mr>
                          </m:m>
                        </m:e>
                      </m:d>
                    </m:oMath>
                  </m:oMathPara>
                </a14:m>
                <a:endParaRPr lang="en-US" dirty="0"/>
              </a:p>
            </p:txBody>
          </p:sp>
        </mc:Choice>
        <mc:Fallback xmlns="">
          <p:sp>
            <p:nvSpPr>
              <p:cNvPr id="15364" name="Object 9"/>
              <p:cNvSpPr txBox="1">
                <a:spLocks noGrp="1" noRot="1" noChangeAspect="1" noMove="1" noResize="1" noEditPoints="1" noAdjustHandles="1" noChangeArrowheads="1" noChangeShapeType="1" noTextEdit="1"/>
              </p:cNvSpPr>
              <p:nvPr>
                <p:ph sz="half" idx="2"/>
              </p:nvPr>
            </p:nvSpPr>
            <p:spPr bwMode="auto">
              <a:xfrm>
                <a:off x="1781175" y="4648200"/>
                <a:ext cx="4238625" cy="1350963"/>
              </a:xfrm>
              <a:prstGeom prst="rect">
                <a:avLst/>
              </a:prstGeom>
              <a:blipFill>
                <a:blip r:embed="rId2"/>
                <a:stretch>
                  <a:fillRect/>
                </a:stretch>
              </a:blipFill>
              <a:ln>
                <a:noFill/>
              </a:ln>
              <a:effectLst/>
            </p:spPr>
            <p:txBody>
              <a:bodyPr/>
              <a:lstStyle/>
              <a:p>
                <a:r>
                  <a:rPr lang="en-US">
                    <a:noFill/>
                  </a:rPr>
                  <a:t> </a:t>
                </a:r>
              </a:p>
            </p:txBody>
          </p:sp>
        </mc:Fallback>
      </mc:AlternateContent>
      <p:sp>
        <p:nvSpPr>
          <p:cNvPr id="15367" name="Text Box 4"/>
          <p:cNvSpPr txBox="1">
            <a:spLocks noChangeArrowheads="1"/>
          </p:cNvSpPr>
          <p:nvPr/>
        </p:nvSpPr>
        <p:spPr bwMode="auto">
          <a:xfrm>
            <a:off x="3657600" y="3733800"/>
            <a:ext cx="2947988" cy="37941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*=Convolution operator</a:t>
            </a:r>
          </a:p>
        </p:txBody>
      </p:sp>
      <p:sp>
        <p:nvSpPr>
          <p:cNvPr id="15368" name="Line 5"/>
          <p:cNvSpPr>
            <a:spLocks noChangeShapeType="1"/>
          </p:cNvSpPr>
          <p:nvPr/>
        </p:nvSpPr>
        <p:spPr bwMode="auto">
          <a:xfrm flipH="1" flipV="1">
            <a:off x="3276600" y="3352800"/>
            <a:ext cx="381000" cy="3810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9" name="Text Box 6"/>
          <p:cNvSpPr txBox="1">
            <a:spLocks noChangeArrowheads="1"/>
          </p:cNvSpPr>
          <p:nvPr/>
        </p:nvSpPr>
        <p:spPr bwMode="auto">
          <a:xfrm>
            <a:off x="1447800" y="3733800"/>
            <a:ext cx="1879600" cy="65405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Gradient mask</a:t>
            </a:r>
          </a:p>
          <a:p>
            <a:r>
              <a:rPr lang="en-US" altLang="en-US"/>
              <a:t>Or filter mask</a:t>
            </a:r>
          </a:p>
        </p:txBody>
      </p:sp>
      <p:sp>
        <p:nvSpPr>
          <p:cNvPr id="15370" name="Line 7"/>
          <p:cNvSpPr>
            <a:spLocks noChangeShapeType="1"/>
          </p:cNvSpPr>
          <p:nvPr/>
        </p:nvSpPr>
        <p:spPr bwMode="auto">
          <a:xfrm flipV="1">
            <a:off x="2438400" y="3505200"/>
            <a:ext cx="228600" cy="2286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1" name="AutoShape 8"/>
          <p:cNvSpPr>
            <a:spLocks/>
          </p:cNvSpPr>
          <p:nvPr/>
        </p:nvSpPr>
        <p:spPr bwMode="auto">
          <a:xfrm rot="5400000">
            <a:off x="2667000" y="3048000"/>
            <a:ext cx="76200" cy="838200"/>
          </a:xfrm>
          <a:prstGeom prst="rightBrace">
            <a:avLst>
              <a:gd name="adj1" fmla="val 91667"/>
              <a:gd name="adj2" fmla="val 50000"/>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endParaRPr lang="en-US" altLang="en-US"/>
          </a:p>
        </p:txBody>
      </p:sp>
      <p:sp>
        <p:nvSpPr>
          <p:cNvPr id="2" name="Footer Placeholder 1"/>
          <p:cNvSpPr>
            <a:spLocks noGrp="1"/>
          </p:cNvSpPr>
          <p:nvPr>
            <p:ph type="ftr" sz="quarter" idx="11"/>
          </p:nvPr>
        </p:nvSpPr>
        <p:spPr/>
        <p:txBody>
          <a:bodyPr/>
          <a:lstStyle/>
          <a:p>
            <a:pPr>
              <a:defRPr/>
            </a:pPr>
            <a:r>
              <a:rPr lang="it-IT" altLang="zh-CN"/>
              <a:t>Img. Pro. &amp; Comp. Vis. v250127c</a:t>
            </a:r>
            <a:endParaRPr lang="en-US" altLang="zh-CN"/>
          </a:p>
        </p:txBody>
      </p:sp>
      <p:sp>
        <p:nvSpPr>
          <p:cNvPr id="3" name="Slide Number Placeholder 2"/>
          <p:cNvSpPr>
            <a:spLocks noGrp="1"/>
          </p:cNvSpPr>
          <p:nvPr>
            <p:ph type="sldNum" sz="quarter" idx="12"/>
          </p:nvPr>
        </p:nvSpPr>
        <p:spPr/>
        <p:txBody>
          <a:bodyPr/>
          <a:lstStyle/>
          <a:p>
            <a:fld id="{09F59500-E629-449D-8982-FD156F527BAF}" type="slidenum">
              <a:rPr lang="en-US" altLang="en-US" smtClean="0"/>
              <a:pPr/>
              <a:t>28</a:t>
            </a:fld>
            <a:endParaRPr lang="en-US" altLang="en-US"/>
          </a:p>
        </p:txBody>
      </p:sp>
    </p:spTree>
    <p:extLst>
      <p:ext uri="{BB962C8B-B14F-4D97-AF65-F5344CB8AC3E}">
        <p14:creationId xmlns:p14="http://schemas.microsoft.com/office/powerpoint/2010/main" val="2141216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27038" y="533400"/>
            <a:ext cx="8229600" cy="1139825"/>
          </a:xfrm>
        </p:spPr>
        <p:txBody>
          <a:bodyPr/>
          <a:lstStyle/>
          <a:p>
            <a:pPr eaLnBrk="1" hangingPunct="1"/>
            <a:r>
              <a:rPr lang="en-US" altLang="zh-TW" sz="3200"/>
              <a:t>Assume Gx,Gy are separable, the total gradient Gm becomes</a:t>
            </a:r>
            <a:endParaRPr lang="en-US" altLang="zh-TW"/>
          </a:p>
        </p:txBody>
      </p:sp>
      <p:sp>
        <p:nvSpPr>
          <p:cNvPr id="16387" name="Rectangle 3"/>
          <p:cNvSpPr>
            <a:spLocks noGrp="1" noChangeArrowheads="1"/>
          </p:cNvSpPr>
          <p:nvPr>
            <p:ph type="body" sz="half" idx="1"/>
          </p:nvPr>
        </p:nvSpPr>
        <p:spPr>
          <a:xfrm>
            <a:off x="457200" y="1600200"/>
            <a:ext cx="7924800" cy="4530725"/>
          </a:xfrm>
        </p:spPr>
        <p:txBody>
          <a:bodyPr>
            <a:normAutofit/>
          </a:bodyPr>
          <a:lstStyle/>
          <a:p>
            <a:pPr eaLnBrk="1" hangingPunct="1"/>
            <a:r>
              <a:rPr lang="en-US" altLang="zh-TW" sz="2400" i="1" dirty="0"/>
              <a:t>Horizontal gradient =G</a:t>
            </a:r>
            <a:r>
              <a:rPr lang="en-US" altLang="zh-TW" sz="2400" i="1" baseline="-25000" dirty="0"/>
              <a:t>x</a:t>
            </a:r>
            <a:r>
              <a:rPr lang="en-US" altLang="zh-TW" sz="2400" i="1" dirty="0"/>
              <a:t>(</a:t>
            </a:r>
            <a:r>
              <a:rPr lang="en-US" altLang="zh-TW" sz="2400" i="1" dirty="0" err="1"/>
              <a:t>i,j</a:t>
            </a:r>
            <a:r>
              <a:rPr lang="en-US" altLang="zh-TW" sz="2400" i="1" dirty="0"/>
              <a:t>)= </a:t>
            </a:r>
            <a:r>
              <a:rPr lang="en-US" altLang="zh-TW" sz="2400" i="1" dirty="0" err="1"/>
              <a:t>h_A</a:t>
            </a:r>
            <a:r>
              <a:rPr lang="en-US" altLang="zh-TW" sz="2400" i="1" dirty="0"/>
              <a:t> * I(</a:t>
            </a:r>
            <a:r>
              <a:rPr lang="en-US" altLang="zh-TW" sz="2400" i="1" dirty="0" err="1"/>
              <a:t>i,j</a:t>
            </a:r>
            <a:r>
              <a:rPr lang="en-US" altLang="zh-TW" sz="2400" i="1" dirty="0"/>
              <a:t>)</a:t>
            </a:r>
          </a:p>
          <a:p>
            <a:pPr eaLnBrk="1" hangingPunct="1"/>
            <a:r>
              <a:rPr lang="en-US" altLang="zh-TW" sz="2400" i="1" dirty="0"/>
              <a:t>vertical gradient= </a:t>
            </a:r>
            <a:r>
              <a:rPr lang="en-US" altLang="zh-TW" sz="2400" i="1" dirty="0" err="1"/>
              <a:t>G</a:t>
            </a:r>
            <a:r>
              <a:rPr lang="en-US" altLang="zh-TW" sz="2400" i="1" baseline="-25000" dirty="0" err="1"/>
              <a:t>y</a:t>
            </a:r>
            <a:r>
              <a:rPr lang="en-US" altLang="zh-TW" sz="2400" i="1" dirty="0"/>
              <a:t>(</a:t>
            </a:r>
            <a:r>
              <a:rPr lang="en-US" altLang="zh-TW" sz="2400" i="1" dirty="0" err="1"/>
              <a:t>i,j</a:t>
            </a:r>
            <a:r>
              <a:rPr lang="en-US" altLang="zh-TW" sz="2400" i="1" dirty="0"/>
              <a:t>)= </a:t>
            </a:r>
            <a:r>
              <a:rPr lang="en-US" altLang="zh-TW" sz="2400" i="1" dirty="0" err="1"/>
              <a:t>h_B</a:t>
            </a:r>
            <a:r>
              <a:rPr lang="en-US" altLang="zh-TW" sz="2400" i="1" dirty="0"/>
              <a:t> * I(</a:t>
            </a:r>
            <a:r>
              <a:rPr lang="en-US" altLang="zh-TW" sz="2400" i="1" dirty="0" err="1"/>
              <a:t>i,j</a:t>
            </a:r>
            <a:r>
              <a:rPr lang="en-US" altLang="zh-TW" sz="2400" i="1" dirty="0"/>
              <a:t>),</a:t>
            </a:r>
            <a:endParaRPr lang="en-US" altLang="zh-TW" sz="2400" dirty="0"/>
          </a:p>
        </p:txBody>
      </p:sp>
      <mc:AlternateContent xmlns:mc="http://schemas.openxmlformats.org/markup-compatibility/2006" xmlns:a14="http://schemas.microsoft.com/office/drawing/2010/main">
        <mc:Choice Requires="a14">
          <p:sp>
            <p:nvSpPr>
              <p:cNvPr id="16388" name="Object 8"/>
              <p:cNvSpPr txBox="1">
                <a:spLocks noGrp="1"/>
              </p:cNvSpPr>
              <p:nvPr>
                <p:ph sz="half" idx="2"/>
              </p:nvPr>
            </p:nvSpPr>
            <p:spPr bwMode="auto">
              <a:xfrm>
                <a:off x="722313" y="2493963"/>
                <a:ext cx="4462463" cy="3749675"/>
              </a:xfrm>
              <a:prstGeom prst="rect">
                <a:avLst/>
              </a:prstGeom>
              <a:noFill/>
              <a:ln>
                <a:noFill/>
              </a:ln>
              <a:effectLst/>
            </p:spPr>
            <p:txBody>
              <a:bodyPr>
                <a:noAutofit/>
              </a:bodyPr>
              <a:lstStyle/>
              <a:p>
                <a:pPr>
                  <a:buNone/>
                </a:pPr>
                <a14:m>
                  <m:oMathPara xmlns:m="http://schemas.openxmlformats.org/officeDocument/2006/math">
                    <m:oMathParaPr>
                      <m:jc m:val="left"/>
                    </m:oMathParaPr>
                    <m:oMath xmlns:m="http://schemas.openxmlformats.org/officeDocument/2006/math">
                      <m:r>
                        <m:rPr>
                          <m:nor/>
                        </m:rPr>
                        <a:rPr lang="en-US" sz="1600" i="0" smtClean="0">
                          <a:solidFill>
                            <a:srgbClr val="000000"/>
                          </a:solidFill>
                          <a:latin typeface="Cambria Math" panose="02040503050406030204" pitchFamily="18" charset="0"/>
                        </a:rPr>
                        <m:t>Horizontal</m:t>
                      </m:r>
                      <m:r>
                        <m:rPr>
                          <m:nor/>
                        </m:rPr>
                        <a:rPr lang="en-US" sz="1600" i="0" smtClean="0">
                          <a:solidFill>
                            <a:srgbClr val="000000"/>
                          </a:solidFill>
                          <a:latin typeface="Cambria Math" panose="02040503050406030204" pitchFamily="18" charset="0"/>
                        </a:rPr>
                        <m:t>_</m:t>
                      </m:r>
                      <m:r>
                        <m:rPr>
                          <m:nor/>
                        </m:rPr>
                        <a:rPr lang="en-US" sz="1600" i="0" smtClean="0">
                          <a:solidFill>
                            <a:srgbClr val="000000"/>
                          </a:solidFill>
                          <a:latin typeface="Cambria Math" panose="02040503050406030204" pitchFamily="18" charset="0"/>
                        </a:rPr>
                        <m:t>edge</m:t>
                      </m:r>
                      <m:r>
                        <m:rPr>
                          <m:nor/>
                        </m:rPr>
                        <a:rPr lang="en-US" sz="1600" i="0" smtClean="0">
                          <a:solidFill>
                            <a:srgbClr val="000000"/>
                          </a:solidFill>
                          <a:latin typeface="Cambria Math" panose="02040503050406030204" pitchFamily="18" charset="0"/>
                        </a:rPr>
                        <m:t>_</m:t>
                      </m:r>
                      <m:r>
                        <m:rPr>
                          <m:nor/>
                        </m:rPr>
                        <a:rPr lang="en-US" sz="1600" i="0" smtClean="0">
                          <a:solidFill>
                            <a:srgbClr val="000000"/>
                          </a:solidFill>
                          <a:latin typeface="Cambria Math" panose="02040503050406030204" pitchFamily="18" charset="0"/>
                        </a:rPr>
                        <m:t>filter</m:t>
                      </m:r>
                      <m:r>
                        <m:rPr>
                          <m:nor/>
                        </m:rPr>
                        <a:rPr lang="en-US" sz="1600" i="0" smtClean="0">
                          <a:solidFill>
                            <a:srgbClr val="000000"/>
                          </a:solidFill>
                          <a:latin typeface="Cambria Math" panose="02040503050406030204" pitchFamily="18" charset="0"/>
                        </a:rPr>
                        <m:t>_</m:t>
                      </m:r>
                      <m:r>
                        <m:rPr>
                          <m:nor/>
                        </m:rPr>
                        <a:rPr lang="en-US" sz="1600" i="0" smtClean="0">
                          <a:solidFill>
                            <a:srgbClr val="000000"/>
                          </a:solidFill>
                          <a:latin typeface="Cambria Math" panose="02040503050406030204" pitchFamily="18" charset="0"/>
                        </a:rPr>
                        <m:t>mask</m:t>
                      </m:r>
                      <m:r>
                        <m:rPr>
                          <m:nor/>
                        </m:rPr>
                        <a:rPr lang="en-US" sz="1600" i="0" smtClean="0">
                          <a:solidFill>
                            <a:srgbClr val="000000"/>
                          </a:solidFill>
                          <a:latin typeface="Cambria Math" panose="02040503050406030204" pitchFamily="18" charset="0"/>
                        </a:rPr>
                        <m:t>: </m:t>
                      </m:r>
                    </m:oMath>
                  </m:oMathPara>
                </a14:m>
                <a:endParaRPr lang="en-US" sz="1600" i="0" dirty="0">
                  <a:solidFill>
                    <a:srgbClr val="000000"/>
                  </a:solidFill>
                  <a:latin typeface="Cambria Math" panose="02040503050406030204" pitchFamily="18" charset="0"/>
                </a:endParaRPr>
              </a:p>
              <a:p>
                <a:pPr>
                  <a:buNone/>
                </a:pPr>
                <a14:m>
                  <m:oMathPara xmlns:m="http://schemas.openxmlformats.org/officeDocument/2006/math">
                    <m:oMathParaPr>
                      <m:jc m:val="left"/>
                    </m:oMathParaPr>
                    <m:oMath xmlns:m="http://schemas.openxmlformats.org/officeDocument/2006/math">
                      <m:r>
                        <m:rPr>
                          <m:nor/>
                        </m:rPr>
                        <a:rPr lang="en-US" sz="1600" i="1">
                          <a:solidFill>
                            <a:srgbClr val="000000"/>
                          </a:solidFill>
                          <a:latin typeface="Cambria Math" panose="02040503050406030204" pitchFamily="18" charset="0"/>
                        </a:rPr>
                        <m:t>h</m:t>
                      </m:r>
                      <m:r>
                        <m:rPr>
                          <m:nor/>
                        </m:rPr>
                        <a:rPr lang="en-US" sz="1600" i="1">
                          <a:solidFill>
                            <a:srgbClr val="000000"/>
                          </a:solidFill>
                          <a:latin typeface="Cambria Math" panose="02040503050406030204" pitchFamily="18" charset="0"/>
                        </a:rPr>
                        <m:t>_</m:t>
                      </m:r>
                      <m:r>
                        <m:rPr>
                          <m:nor/>
                        </m:rPr>
                        <a:rPr lang="en-US" sz="1600" i="1">
                          <a:solidFill>
                            <a:srgbClr val="000000"/>
                          </a:solidFill>
                          <a:latin typeface="Cambria Math" panose="02040503050406030204" pitchFamily="18" charset="0"/>
                        </a:rPr>
                        <m:t>A</m:t>
                      </m:r>
                      <m:r>
                        <a:rPr lang="en-US" sz="1600" i="1">
                          <a:solidFill>
                            <a:srgbClr val="000000"/>
                          </a:solidFill>
                          <a:latin typeface="Cambria Math" panose="02040503050406030204" pitchFamily="18" charset="0"/>
                        </a:rPr>
                        <m:t>=</m:t>
                      </m:r>
                      <m:d>
                        <m:dPr>
                          <m:begChr m:val="["/>
                          <m:endChr m:val="]"/>
                          <m:ctrlPr>
                            <a:rPr lang="en-US" sz="1600" i="1">
                              <a:solidFill>
                                <a:srgbClr val="000000"/>
                              </a:solidFill>
                              <a:latin typeface="Cambria Math" panose="02040503050406030204" pitchFamily="18" charset="0"/>
                            </a:rPr>
                          </m:ctrlPr>
                        </m:dPr>
                        <m:e>
                          <m:m>
                            <m:mPr>
                              <m:plcHide m:val="on"/>
                              <m:mcs>
                                <m:mc>
                                  <m:mcPr>
                                    <m:count m:val="3"/>
                                    <m:mcJc m:val="center"/>
                                  </m:mcPr>
                                </m:mc>
                              </m:mcs>
                              <m:ctrlPr>
                                <a:rPr lang="en-US" sz="1600" i="1">
                                  <a:solidFill>
                                    <a:srgbClr val="000000"/>
                                  </a:solidFill>
                                  <a:latin typeface="Cambria Math" panose="02040503050406030204" pitchFamily="18" charset="0"/>
                                </a:rPr>
                              </m:ctrlPr>
                            </m:mPr>
                            <m:mr>
                              <m:e>
                                <m:r>
                                  <a:rPr lang="en-US" sz="1600" i="0">
                                    <a:solidFill>
                                      <a:srgbClr val="000000"/>
                                    </a:solidFill>
                                    <a:latin typeface="Cambria Math" panose="02040503050406030204" pitchFamily="18" charset="0"/>
                                  </a:rPr>
                                  <m:t>0</m:t>
                                </m:r>
                              </m:e>
                              <m:e>
                                <m:r>
                                  <a:rPr lang="en-US" sz="1600" i="0">
                                    <a:solidFill>
                                      <a:srgbClr val="000000"/>
                                    </a:solidFill>
                                    <a:latin typeface="Cambria Math" panose="02040503050406030204" pitchFamily="18" charset="0"/>
                                  </a:rPr>
                                  <m:t>0</m:t>
                                </m:r>
                              </m:e>
                              <m:e>
                                <m:r>
                                  <a:rPr lang="en-US" sz="1600" i="0">
                                    <a:solidFill>
                                      <a:srgbClr val="000000"/>
                                    </a:solidFill>
                                    <a:latin typeface="Cambria Math" panose="02040503050406030204" pitchFamily="18" charset="0"/>
                                  </a:rPr>
                                  <m:t>0</m:t>
                                </m:r>
                              </m:e>
                            </m:mr>
                            <m:mr>
                              <m:e>
                                <m:r>
                                  <m:rPr>
                                    <m:nor/>
                                  </m:rPr>
                                  <a:rPr lang="en-US" sz="1600" i="0">
                                    <a:solidFill>
                                      <a:srgbClr val="000000"/>
                                    </a:solidFill>
                                    <a:latin typeface="Cambria Math" panose="02040503050406030204" pitchFamily="18" charset="0"/>
                                  </a:rPr>
                                  <m:t>1</m:t>
                                </m:r>
                              </m:e>
                              <m:e>
                                <m:r>
                                  <a:rPr lang="en-US" sz="1600" i="0">
                                    <a:solidFill>
                                      <a:srgbClr val="000000"/>
                                    </a:solidFill>
                                    <a:latin typeface="Cambria Math" panose="02040503050406030204" pitchFamily="18" charset="0"/>
                                  </a:rPr>
                                  <m:t>0</m:t>
                                </m:r>
                              </m:e>
                              <m:e>
                                <m:r>
                                  <a:rPr lang="en-US" sz="1600" b="0" i="0" smtClean="0">
                                    <a:solidFill>
                                      <a:srgbClr val="000000"/>
                                    </a:solidFill>
                                    <a:latin typeface="Cambria Math" panose="02040503050406030204" pitchFamily="18" charset="0"/>
                                  </a:rPr>
                                  <m:t>−</m:t>
                                </m:r>
                                <m:r>
                                  <a:rPr lang="en-US" sz="1600" i="0">
                                    <a:solidFill>
                                      <a:srgbClr val="000000"/>
                                    </a:solidFill>
                                    <a:latin typeface="Cambria Math" panose="02040503050406030204" pitchFamily="18" charset="0"/>
                                  </a:rPr>
                                  <m:t>1</m:t>
                                </m:r>
                              </m:e>
                            </m:mr>
                            <m:mr>
                              <m:e>
                                <m:r>
                                  <a:rPr lang="en-US" sz="1600" i="0">
                                    <a:solidFill>
                                      <a:srgbClr val="000000"/>
                                    </a:solidFill>
                                    <a:latin typeface="Cambria Math" panose="02040503050406030204" pitchFamily="18" charset="0"/>
                                  </a:rPr>
                                  <m:t>0</m:t>
                                </m:r>
                              </m:e>
                              <m:e>
                                <m:r>
                                  <a:rPr lang="en-US" sz="1600" i="0">
                                    <a:solidFill>
                                      <a:srgbClr val="000000"/>
                                    </a:solidFill>
                                    <a:latin typeface="Cambria Math" panose="02040503050406030204" pitchFamily="18" charset="0"/>
                                  </a:rPr>
                                  <m:t>0</m:t>
                                </m:r>
                              </m:e>
                              <m:e>
                                <m:r>
                                  <a:rPr lang="en-US" sz="1600" i="0">
                                    <a:solidFill>
                                      <a:srgbClr val="000000"/>
                                    </a:solidFill>
                                    <a:latin typeface="Cambria Math" panose="02040503050406030204" pitchFamily="18" charset="0"/>
                                  </a:rPr>
                                  <m:t>0</m:t>
                                </m:r>
                              </m:e>
                            </m:mr>
                          </m:m>
                        </m:e>
                      </m:d>
                    </m:oMath>
                  </m:oMathPara>
                </a14:m>
                <a:endParaRPr lang="en-US" sz="1600" i="0" dirty="0">
                  <a:solidFill>
                    <a:srgbClr val="000000"/>
                  </a:solidFill>
                  <a:latin typeface="Cambria Math" panose="02040503050406030204" pitchFamily="18" charset="0"/>
                </a:endParaRPr>
              </a:p>
              <a:p>
                <a:pPr>
                  <a:buNone/>
                </a:pPr>
                <a:br>
                  <a:rPr lang="en-US" sz="1600" i="0"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m:rPr>
                          <m:nor/>
                        </m:rPr>
                        <a:rPr lang="en-US" sz="1600" i="0">
                          <a:solidFill>
                            <a:srgbClr val="000000"/>
                          </a:solidFill>
                          <a:latin typeface="Cambria Math" panose="02040503050406030204" pitchFamily="18" charset="0"/>
                        </a:rPr>
                        <m:t>Vertical</m:t>
                      </m:r>
                      <m:r>
                        <m:rPr>
                          <m:nor/>
                        </m:rPr>
                        <a:rPr lang="en-US" sz="1600" i="0">
                          <a:solidFill>
                            <a:srgbClr val="000000"/>
                          </a:solidFill>
                          <a:latin typeface="Cambria Math" panose="02040503050406030204" pitchFamily="18" charset="0"/>
                        </a:rPr>
                        <m:t>_</m:t>
                      </m:r>
                      <m:r>
                        <m:rPr>
                          <m:nor/>
                        </m:rPr>
                        <a:rPr lang="en-US" sz="1600" i="0">
                          <a:solidFill>
                            <a:srgbClr val="000000"/>
                          </a:solidFill>
                          <a:latin typeface="Cambria Math" panose="02040503050406030204" pitchFamily="18" charset="0"/>
                        </a:rPr>
                        <m:t>edge</m:t>
                      </m:r>
                      <m:r>
                        <m:rPr>
                          <m:nor/>
                        </m:rPr>
                        <a:rPr lang="en-US" sz="1600" i="0">
                          <a:solidFill>
                            <a:srgbClr val="000000"/>
                          </a:solidFill>
                          <a:latin typeface="Cambria Math" panose="02040503050406030204" pitchFamily="18" charset="0"/>
                        </a:rPr>
                        <m:t>_</m:t>
                      </m:r>
                      <m:r>
                        <m:rPr>
                          <m:nor/>
                        </m:rPr>
                        <a:rPr lang="en-US" sz="1600" i="0">
                          <a:solidFill>
                            <a:srgbClr val="000000"/>
                          </a:solidFill>
                          <a:latin typeface="Cambria Math" panose="02040503050406030204" pitchFamily="18" charset="0"/>
                        </a:rPr>
                        <m:t>filter</m:t>
                      </m:r>
                      <m:r>
                        <m:rPr>
                          <m:nor/>
                        </m:rPr>
                        <a:rPr lang="en-US" sz="1600" i="0">
                          <a:solidFill>
                            <a:srgbClr val="000000"/>
                          </a:solidFill>
                          <a:latin typeface="Cambria Math" panose="02040503050406030204" pitchFamily="18" charset="0"/>
                        </a:rPr>
                        <m:t>_</m:t>
                      </m:r>
                      <m:r>
                        <m:rPr>
                          <m:nor/>
                        </m:rPr>
                        <a:rPr lang="en-US" sz="1600" i="0">
                          <a:solidFill>
                            <a:srgbClr val="000000"/>
                          </a:solidFill>
                          <a:latin typeface="Cambria Math" panose="02040503050406030204" pitchFamily="18" charset="0"/>
                        </a:rPr>
                        <m:t>mask</m:t>
                      </m:r>
                      <m:r>
                        <m:rPr>
                          <m:nor/>
                        </m:rPr>
                        <a:rPr lang="en-US" sz="1600" i="0">
                          <a:solidFill>
                            <a:srgbClr val="000000"/>
                          </a:solidFill>
                          <a:latin typeface="Cambria Math" panose="02040503050406030204" pitchFamily="18" charset="0"/>
                        </a:rPr>
                        <m:t>:</m:t>
                      </m:r>
                    </m:oMath>
                  </m:oMathPara>
                </a14:m>
                <a:endParaRPr lang="en-US" sz="1600" i="0" dirty="0">
                  <a:solidFill>
                    <a:srgbClr val="000000"/>
                  </a:solidFill>
                  <a:latin typeface="Cambria Math" panose="02040503050406030204" pitchFamily="18" charset="0"/>
                </a:endParaRPr>
              </a:p>
              <a:p>
                <a:pPr>
                  <a:buNone/>
                </a:pPr>
                <a14:m>
                  <m:oMathPara xmlns:m="http://schemas.openxmlformats.org/officeDocument/2006/math">
                    <m:oMathParaPr>
                      <m:jc m:val="left"/>
                    </m:oMathParaPr>
                    <m:oMath xmlns:m="http://schemas.openxmlformats.org/officeDocument/2006/math">
                      <m:r>
                        <m:rPr>
                          <m:nor/>
                        </m:rPr>
                        <a:rPr lang="en-US" sz="1600" i="1">
                          <a:solidFill>
                            <a:srgbClr val="000000"/>
                          </a:solidFill>
                          <a:latin typeface="Cambria Math" panose="02040503050406030204" pitchFamily="18" charset="0"/>
                        </a:rPr>
                        <m:t>h</m:t>
                      </m:r>
                      <m:r>
                        <m:rPr>
                          <m:nor/>
                        </m:rPr>
                        <a:rPr lang="en-US" sz="1600" i="1">
                          <a:solidFill>
                            <a:srgbClr val="000000"/>
                          </a:solidFill>
                          <a:latin typeface="Cambria Math" panose="02040503050406030204" pitchFamily="18" charset="0"/>
                        </a:rPr>
                        <m:t>_</m:t>
                      </m:r>
                      <m:r>
                        <m:rPr>
                          <m:nor/>
                        </m:rPr>
                        <a:rPr lang="en-US" sz="1600" i="1">
                          <a:solidFill>
                            <a:srgbClr val="000000"/>
                          </a:solidFill>
                          <a:latin typeface="Cambria Math" panose="02040503050406030204" pitchFamily="18" charset="0"/>
                        </a:rPr>
                        <m:t>B</m:t>
                      </m:r>
                      <m:r>
                        <a:rPr lang="en-US" sz="1600" i="1">
                          <a:solidFill>
                            <a:srgbClr val="000000"/>
                          </a:solidFill>
                          <a:latin typeface="Cambria Math" panose="02040503050406030204" pitchFamily="18" charset="0"/>
                        </a:rPr>
                        <m:t>=</m:t>
                      </m:r>
                      <m:d>
                        <m:dPr>
                          <m:begChr m:val="["/>
                          <m:endChr m:val="]"/>
                          <m:ctrlPr>
                            <a:rPr lang="en-US" sz="1600" i="1">
                              <a:solidFill>
                                <a:srgbClr val="000000"/>
                              </a:solidFill>
                              <a:latin typeface="Cambria Math" panose="02040503050406030204" pitchFamily="18" charset="0"/>
                            </a:rPr>
                          </m:ctrlPr>
                        </m:dPr>
                        <m:e>
                          <m:m>
                            <m:mPr>
                              <m:plcHide m:val="on"/>
                              <m:mcs>
                                <m:mc>
                                  <m:mcPr>
                                    <m:count m:val="3"/>
                                    <m:mcJc m:val="center"/>
                                  </m:mcPr>
                                </m:mc>
                              </m:mcs>
                              <m:ctrlPr>
                                <a:rPr lang="en-US" sz="1600" i="1">
                                  <a:solidFill>
                                    <a:srgbClr val="000000"/>
                                  </a:solidFill>
                                  <a:latin typeface="Cambria Math" panose="02040503050406030204" pitchFamily="18" charset="0"/>
                                </a:rPr>
                              </m:ctrlPr>
                            </m:mPr>
                            <m:mr>
                              <m:e>
                                <m:r>
                                  <a:rPr lang="en-US" sz="1600" i="0">
                                    <a:solidFill>
                                      <a:srgbClr val="000000"/>
                                    </a:solidFill>
                                    <a:latin typeface="Cambria Math" panose="02040503050406030204" pitchFamily="18" charset="0"/>
                                  </a:rPr>
                                  <m:t>0</m:t>
                                </m:r>
                              </m:e>
                              <m:e>
                                <m:r>
                                  <a:rPr lang="en-US" sz="1600" i="0">
                                    <a:solidFill>
                                      <a:srgbClr val="000000"/>
                                    </a:solidFill>
                                    <a:latin typeface="Cambria Math" panose="02040503050406030204" pitchFamily="18" charset="0"/>
                                  </a:rPr>
                                  <m:t>1</m:t>
                                </m:r>
                              </m:e>
                              <m:e>
                                <m:r>
                                  <a:rPr lang="en-US" sz="1600" i="0">
                                    <a:solidFill>
                                      <a:srgbClr val="000000"/>
                                    </a:solidFill>
                                    <a:latin typeface="Cambria Math" panose="02040503050406030204" pitchFamily="18" charset="0"/>
                                  </a:rPr>
                                  <m:t>0</m:t>
                                </m:r>
                              </m:e>
                            </m:mr>
                            <m:mr>
                              <m:e>
                                <m:r>
                                  <a:rPr lang="en-US" sz="1600" i="0">
                                    <a:solidFill>
                                      <a:srgbClr val="000000"/>
                                    </a:solidFill>
                                    <a:latin typeface="Cambria Math" panose="02040503050406030204" pitchFamily="18" charset="0"/>
                                  </a:rPr>
                                  <m:t>0</m:t>
                                </m:r>
                              </m:e>
                              <m:e>
                                <m:r>
                                  <a:rPr lang="en-US" sz="1600" i="0">
                                    <a:solidFill>
                                      <a:srgbClr val="000000"/>
                                    </a:solidFill>
                                    <a:latin typeface="Cambria Math" panose="02040503050406030204" pitchFamily="18" charset="0"/>
                                  </a:rPr>
                                  <m:t>0</m:t>
                                </m:r>
                              </m:e>
                              <m:e>
                                <m:r>
                                  <a:rPr lang="en-US" sz="1600" i="0">
                                    <a:solidFill>
                                      <a:srgbClr val="000000"/>
                                    </a:solidFill>
                                    <a:latin typeface="Cambria Math" panose="02040503050406030204" pitchFamily="18" charset="0"/>
                                  </a:rPr>
                                  <m:t>0</m:t>
                                </m:r>
                              </m:e>
                            </m:mr>
                            <m:mr>
                              <m:e>
                                <m:r>
                                  <a:rPr lang="en-US" sz="1600" i="0">
                                    <a:solidFill>
                                      <a:srgbClr val="000000"/>
                                    </a:solidFill>
                                    <a:latin typeface="Cambria Math" panose="02040503050406030204" pitchFamily="18" charset="0"/>
                                  </a:rPr>
                                  <m:t>0</m:t>
                                </m:r>
                              </m:e>
                              <m:e>
                                <m:r>
                                  <m:rPr>
                                    <m:nor/>
                                  </m:rPr>
                                  <a:rPr lang="en-US" sz="1600" i="0">
                                    <a:solidFill>
                                      <a:srgbClr val="000000"/>
                                    </a:solidFill>
                                    <a:latin typeface="Cambria Math" panose="02040503050406030204" pitchFamily="18" charset="0"/>
                                  </a:rPr>
                                  <m:t>−1</m:t>
                                </m:r>
                              </m:e>
                              <m:e>
                                <m:r>
                                  <a:rPr lang="en-US" sz="1600" i="0">
                                    <a:solidFill>
                                      <a:srgbClr val="000000"/>
                                    </a:solidFill>
                                    <a:latin typeface="Cambria Math" panose="02040503050406030204" pitchFamily="18" charset="0"/>
                                  </a:rPr>
                                  <m:t>0</m:t>
                                </m:r>
                              </m:e>
                            </m:mr>
                          </m:m>
                        </m:e>
                      </m:d>
                    </m:oMath>
                  </m:oMathPara>
                </a14:m>
                <a:endParaRPr lang="en-US" sz="1600" i="0" dirty="0">
                  <a:solidFill>
                    <a:srgbClr val="000000"/>
                  </a:solidFill>
                  <a:latin typeface="Cambria Math" panose="02040503050406030204" pitchFamily="18" charset="0"/>
                </a:endParaRPr>
              </a:p>
              <a:p>
                <a:pPr>
                  <a:buNone/>
                </a:pPr>
                <a:br>
                  <a:rPr lang="en-US" sz="1600" i="0"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d>
                        <m:dPr>
                          <m:begChr m:val="|"/>
                          <m:endChr m:val="|"/>
                          <m:ctrlPr>
                            <a:rPr lang="en-US" sz="1600" i="1">
                              <a:solidFill>
                                <a:srgbClr val="000000"/>
                              </a:solidFill>
                              <a:latin typeface="Cambria Math" panose="02040503050406030204" pitchFamily="18" charset="0"/>
                            </a:rPr>
                          </m:ctrlPr>
                        </m:dP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𝐺</m:t>
                              </m:r>
                            </m:e>
                            <m:sub>
                              <m:r>
                                <a:rPr lang="en-US" sz="1600" i="1">
                                  <a:solidFill>
                                    <a:srgbClr val="000000"/>
                                  </a:solidFill>
                                  <a:latin typeface="Cambria Math" panose="02040503050406030204" pitchFamily="18" charset="0"/>
                                </a:rPr>
                                <m:t>𝑚</m:t>
                              </m:r>
                            </m:sub>
                          </m:sSub>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𝑗</m:t>
                          </m:r>
                          <m:r>
                            <a:rPr lang="en-US" sz="1600" i="1">
                              <a:solidFill>
                                <a:srgbClr val="000000"/>
                              </a:solidFill>
                              <a:latin typeface="Cambria Math" panose="02040503050406030204" pitchFamily="18" charset="0"/>
                            </a:rPr>
                            <m:t>)</m:t>
                          </m:r>
                        </m:e>
                      </m:d>
                      <m:r>
                        <a:rPr lang="en-US" sz="1600" i="1">
                          <a:solidFill>
                            <a:srgbClr val="000000"/>
                          </a:solidFill>
                          <a:latin typeface="Cambria Math" panose="02040503050406030204" pitchFamily="18" charset="0"/>
                        </a:rPr>
                        <m:t>=</m:t>
                      </m:r>
                      <m:rad>
                        <m:radPr>
                          <m:degHide m:val="on"/>
                          <m:ctrlPr>
                            <a:rPr lang="en-US" sz="1600" i="1">
                              <a:solidFill>
                                <a:srgbClr val="000000"/>
                              </a:solidFill>
                              <a:latin typeface="Cambria Math" panose="02040503050406030204" pitchFamily="18" charset="0"/>
                            </a:rPr>
                          </m:ctrlPr>
                        </m:radPr>
                        <m:deg/>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𝐺</m:t>
                              </m:r>
                            </m:e>
                            <m:sub>
                              <m:r>
                                <a:rPr lang="en-US" sz="1600" i="1">
                                  <a:solidFill>
                                    <a:srgbClr val="000000"/>
                                  </a:solidFill>
                                  <a:latin typeface="Cambria Math" panose="02040503050406030204" pitchFamily="18" charset="0"/>
                                </a:rPr>
                                <m:t>𝑥</m:t>
                              </m:r>
                            </m:sub>
                          </m:sSub>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𝑗</m:t>
                          </m:r>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m:t>
                              </m:r>
                            </m:e>
                            <m:sup>
                              <m:r>
                                <a:rPr lang="en-US" sz="1600" i="1">
                                  <a:solidFill>
                                    <a:srgbClr val="000000"/>
                                  </a:solidFill>
                                  <a:latin typeface="Cambria Math" panose="02040503050406030204" pitchFamily="18" charset="0"/>
                                </a:rPr>
                                <m:t>2</m:t>
                              </m:r>
                            </m:sup>
                          </m:sSup>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𝐺</m:t>
                              </m:r>
                            </m:e>
                            <m:sub>
                              <m:r>
                                <a:rPr lang="en-US" sz="1600" i="1">
                                  <a:solidFill>
                                    <a:srgbClr val="000000"/>
                                  </a:solidFill>
                                  <a:latin typeface="Cambria Math" panose="02040503050406030204" pitchFamily="18" charset="0"/>
                                </a:rPr>
                                <m:t>𝑦</m:t>
                              </m:r>
                            </m:sub>
                          </m:sSub>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𝑗</m:t>
                          </m:r>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m:t>
                              </m:r>
                            </m:e>
                            <m:sup>
                              <m:r>
                                <a:rPr lang="en-US" sz="1600" i="1">
                                  <a:solidFill>
                                    <a:srgbClr val="000000"/>
                                  </a:solidFill>
                                  <a:latin typeface="Cambria Math" panose="02040503050406030204" pitchFamily="18" charset="0"/>
                                </a:rPr>
                                <m:t>2</m:t>
                              </m:r>
                            </m:sup>
                          </m:sSup>
                        </m:e>
                      </m:rad>
                    </m:oMath>
                  </m:oMathPara>
                </a14:m>
                <a:endParaRPr lang="en-US" sz="1600" i="1" dirty="0">
                  <a:solidFill>
                    <a:srgbClr val="000000"/>
                  </a:solidFill>
                  <a:latin typeface="Cambria Math" panose="02040503050406030204" pitchFamily="18" charset="0"/>
                </a:endParaRPr>
              </a:p>
              <a:p>
                <a:pPr>
                  <a:buNone/>
                </a:pPr>
                <a:br>
                  <a:rPr lang="en-US" sz="1600"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en-US" sz="1600" i="1">
                          <a:solidFill>
                            <a:srgbClr val="000000"/>
                          </a:solidFill>
                          <a:latin typeface="Cambria Math" panose="02040503050406030204" pitchFamily="18" charset="0"/>
                        </a:rPr>
                        <m:t>=</m:t>
                      </m:r>
                      <m:rad>
                        <m:radPr>
                          <m:degHide m:val="on"/>
                          <m:ctrlPr>
                            <a:rPr lang="en-US" sz="1600" i="1">
                              <a:solidFill>
                                <a:srgbClr val="000000"/>
                              </a:solidFill>
                              <a:latin typeface="Cambria Math" panose="02040503050406030204" pitchFamily="18" charset="0"/>
                            </a:rPr>
                          </m:ctrlPr>
                        </m:radPr>
                        <m:deg/>
                        <m:e>
                          <m:sSup>
                            <m:sSupPr>
                              <m:ctrlPr>
                                <a:rPr lang="en-US" sz="1600" i="1">
                                  <a:solidFill>
                                    <a:srgbClr val="000000"/>
                                  </a:solidFill>
                                  <a:latin typeface="Cambria Math" panose="02040503050406030204" pitchFamily="18" charset="0"/>
                                </a:rPr>
                              </m:ctrlPr>
                            </m:sSupPr>
                            <m:e>
                              <m:d>
                                <m:dPr>
                                  <m:begChr m:val="{"/>
                                  <m:endChr m:val="}"/>
                                  <m:ctrlPr>
                                    <a:rPr lang="en-US" sz="1600" i="1">
                                      <a:solidFill>
                                        <a:srgbClr val="000000"/>
                                      </a:solidFill>
                                      <a:latin typeface="Cambria Math" panose="02040503050406030204" pitchFamily="18" charset="0"/>
                                    </a:rPr>
                                  </m:ctrlPr>
                                </m:dPr>
                                <m:e>
                                  <m:r>
                                    <a:rPr lang="en-US" sz="1600" i="1">
                                      <a:solidFill>
                                        <a:srgbClr val="000000"/>
                                      </a:solidFill>
                                      <a:latin typeface="Cambria Math" panose="02040503050406030204" pitchFamily="18" charset="0"/>
                                    </a:rPr>
                                    <m:t>h</m:t>
                                  </m:r>
                                  <m:r>
                                    <a:rPr lang="en-US" sz="1600" i="1">
                                      <a:solidFill>
                                        <a:srgbClr val="000000"/>
                                      </a:solidFill>
                                      <a:latin typeface="Cambria Math" panose="02040503050406030204" pitchFamily="18" charset="0"/>
                                    </a:rPr>
                                    <m:t>_</m:t>
                                  </m:r>
                                  <m:r>
                                    <a:rPr lang="en-US" sz="1600" i="1">
                                      <a:solidFill>
                                        <a:srgbClr val="000000"/>
                                      </a:solidFill>
                                      <a:latin typeface="Cambria Math" panose="02040503050406030204" pitchFamily="18" charset="0"/>
                                    </a:rPr>
                                    <m:t>𝐴</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𝐼</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𝑗</m:t>
                                  </m:r>
                                  <m:r>
                                    <a:rPr lang="en-US" sz="1600" i="1">
                                      <a:solidFill>
                                        <a:srgbClr val="000000"/>
                                      </a:solidFill>
                                      <a:latin typeface="Cambria Math" panose="02040503050406030204" pitchFamily="18" charset="0"/>
                                    </a:rPr>
                                    <m:t>)</m:t>
                                  </m:r>
                                </m:e>
                              </m:d>
                            </m:e>
                            <m:sup>
                              <m:r>
                                <a:rPr lang="en-US" sz="1600" i="1">
                                  <a:solidFill>
                                    <a:srgbClr val="000000"/>
                                  </a:solidFill>
                                  <a:latin typeface="Cambria Math" panose="02040503050406030204" pitchFamily="18" charset="0"/>
                                </a:rPr>
                                <m:t>2</m:t>
                              </m:r>
                            </m:sup>
                          </m:sSup>
                          <m:r>
                            <a:rPr lang="en-US" sz="1600" i="1">
                              <a:solidFill>
                                <a:srgbClr val="000000"/>
                              </a:solidFill>
                              <a:latin typeface="Cambria Math" panose="02040503050406030204" pitchFamily="18" charset="0"/>
                            </a:rPr>
                            <m:t>+</m:t>
                          </m:r>
                          <m:sSup>
                            <m:sSupPr>
                              <m:ctrlPr>
                                <a:rPr lang="en-US" sz="1600" i="1">
                                  <a:solidFill>
                                    <a:srgbClr val="000000"/>
                                  </a:solidFill>
                                  <a:latin typeface="Cambria Math" panose="02040503050406030204" pitchFamily="18" charset="0"/>
                                </a:rPr>
                              </m:ctrlPr>
                            </m:sSupPr>
                            <m:e>
                              <m:d>
                                <m:dPr>
                                  <m:begChr m:val="{"/>
                                  <m:endChr m:val="}"/>
                                  <m:ctrlPr>
                                    <a:rPr lang="en-US" sz="1600" i="1">
                                      <a:solidFill>
                                        <a:srgbClr val="000000"/>
                                      </a:solidFill>
                                      <a:latin typeface="Cambria Math" panose="02040503050406030204" pitchFamily="18" charset="0"/>
                                    </a:rPr>
                                  </m:ctrlPr>
                                </m:dPr>
                                <m:e>
                                  <m:r>
                                    <a:rPr lang="en-US" sz="1600" i="1">
                                      <a:solidFill>
                                        <a:srgbClr val="000000"/>
                                      </a:solidFill>
                                      <a:latin typeface="Cambria Math" panose="02040503050406030204" pitchFamily="18" charset="0"/>
                                    </a:rPr>
                                    <m:t>h</m:t>
                                  </m:r>
                                  <m:r>
                                    <a:rPr lang="en-US" sz="1600" i="1">
                                      <a:solidFill>
                                        <a:srgbClr val="000000"/>
                                      </a:solidFill>
                                      <a:latin typeface="Cambria Math" panose="02040503050406030204" pitchFamily="18" charset="0"/>
                                    </a:rPr>
                                    <m:t>_</m:t>
                                  </m:r>
                                  <m:r>
                                    <a:rPr lang="en-US" sz="1600" i="1">
                                      <a:solidFill>
                                        <a:srgbClr val="000000"/>
                                      </a:solidFill>
                                      <a:latin typeface="Cambria Math" panose="02040503050406030204" pitchFamily="18" charset="0"/>
                                    </a:rPr>
                                    <m:t>𝐵</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𝐼</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𝑗</m:t>
                                  </m:r>
                                  <m:r>
                                    <a:rPr lang="en-US" sz="1600" i="1">
                                      <a:solidFill>
                                        <a:srgbClr val="000000"/>
                                      </a:solidFill>
                                      <a:latin typeface="Cambria Math" panose="02040503050406030204" pitchFamily="18" charset="0"/>
                                    </a:rPr>
                                    <m:t>)</m:t>
                                  </m:r>
                                </m:e>
                              </m:d>
                            </m:e>
                            <m:sup>
                              <m:r>
                                <a:rPr lang="en-US" sz="1600" i="1">
                                  <a:solidFill>
                                    <a:srgbClr val="000000"/>
                                  </a:solidFill>
                                  <a:latin typeface="Cambria Math" panose="02040503050406030204" pitchFamily="18" charset="0"/>
                                </a:rPr>
                                <m:t>2</m:t>
                              </m:r>
                            </m:sup>
                          </m:sSup>
                        </m:e>
                      </m:rad>
                    </m:oMath>
                  </m:oMathPara>
                </a14:m>
                <a:endParaRPr lang="en-US" sz="1600" i="1" dirty="0">
                  <a:solidFill>
                    <a:srgbClr val="000000"/>
                  </a:solidFill>
                  <a:latin typeface="Cambria Math" panose="02040503050406030204" pitchFamily="18" charset="0"/>
                </a:endParaRPr>
              </a:p>
              <a:p>
                <a:pPr>
                  <a:buNone/>
                </a:pPr>
                <a:br>
                  <a:rPr lang="en-US" sz="1600"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en-US" sz="1600" i="1">
                          <a:solidFill>
                            <a:srgbClr val="000000"/>
                          </a:solidFill>
                          <a:latin typeface="Cambria Math" panose="02040503050406030204" pitchFamily="18" charset="0"/>
                        </a:rPr>
                        <m:t>𝑒𝑑𝑔𝑒</m:t>
                      </m:r>
                      <m:r>
                        <a:rPr lang="en-US" sz="1600" i="1">
                          <a:solidFill>
                            <a:srgbClr val="000000"/>
                          </a:solidFill>
                          <a:latin typeface="Cambria Math" panose="02040503050406030204" pitchFamily="18" charset="0"/>
                        </a:rPr>
                        <m:t>_</m:t>
                      </m:r>
                      <m:r>
                        <a:rPr lang="en-US" sz="1600" i="1">
                          <a:solidFill>
                            <a:srgbClr val="000000"/>
                          </a:solidFill>
                          <a:latin typeface="Cambria Math" panose="02040503050406030204" pitchFamily="18" charset="0"/>
                        </a:rPr>
                        <m:t>𝑑𝑖𝑟𝑒𝑐𝑡𝑖𝑜𝑛</m:t>
                      </m:r>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𝜃</m:t>
                          </m:r>
                        </m:e>
                        <m:sub>
                          <m:r>
                            <a:rPr lang="en-US" sz="1600" i="1">
                              <a:solidFill>
                                <a:srgbClr val="000000"/>
                              </a:solidFill>
                              <a:latin typeface="Cambria Math" panose="02040503050406030204" pitchFamily="18" charset="0"/>
                            </a:rPr>
                            <m:t>𝑒</m:t>
                          </m:r>
                        </m:sub>
                      </m:sSub>
                      <m:r>
                        <a:rPr lang="en-US" sz="1600" i="1">
                          <a:solidFill>
                            <a:srgbClr val="000000"/>
                          </a:solidFill>
                          <a:latin typeface="Cambria Math" panose="02040503050406030204" pitchFamily="18" charset="0"/>
                        </a:rPr>
                        <m:t>)=</m:t>
                      </m:r>
                      <m:func>
                        <m:funcPr>
                          <m:ctrlPr>
                            <a:rPr lang="en-US" sz="1600" i="1">
                              <a:solidFill>
                                <a:srgbClr val="000000"/>
                              </a:solidFill>
                              <a:latin typeface="Cambria Math" panose="02040503050406030204" pitchFamily="18" charset="0"/>
                            </a:rPr>
                          </m:ctrlPr>
                        </m:funcPr>
                        <m:fName>
                          <m:sSup>
                            <m:sSupPr>
                              <m:ctrlPr>
                                <a:rPr lang="en-US" sz="1600" i="1">
                                  <a:solidFill>
                                    <a:srgbClr val="000000"/>
                                  </a:solidFill>
                                  <a:latin typeface="Cambria Math" panose="02040503050406030204" pitchFamily="18" charset="0"/>
                                </a:rPr>
                              </m:ctrlPr>
                            </m:sSupPr>
                            <m:e>
                              <m:r>
                                <m:rPr>
                                  <m:sty m:val="p"/>
                                </m:rPr>
                                <a:rPr lang="en-US" sz="1600" i="0">
                                  <a:solidFill>
                                    <a:srgbClr val="000000"/>
                                  </a:solidFill>
                                  <a:latin typeface="Cambria Math" panose="02040503050406030204" pitchFamily="18" charset="0"/>
                                </a:rPr>
                                <m:t>tan</m:t>
                              </m:r>
                            </m:e>
                            <m:sup>
                              <m:r>
                                <a:rPr lang="en-US" sz="1600" i="1">
                                  <a:solidFill>
                                    <a:srgbClr val="000000"/>
                                  </a:solidFill>
                                  <a:latin typeface="Cambria Math" panose="02040503050406030204" pitchFamily="18" charset="0"/>
                                </a:rPr>
                                <m:t>−1</m:t>
                              </m:r>
                            </m:sup>
                          </m:sSup>
                        </m:fName>
                        <m:e>
                          <m:d>
                            <m:dPr>
                              <m:ctrlPr>
                                <a:rPr lang="en-US" sz="1600" i="1">
                                  <a:solidFill>
                                    <a:srgbClr val="000000"/>
                                  </a:solidFill>
                                  <a:latin typeface="Cambria Math" panose="02040503050406030204" pitchFamily="18" charset="0"/>
                                </a:rPr>
                              </m:ctrlPr>
                            </m:dPr>
                            <m:e>
                              <m:f>
                                <m:fPr>
                                  <m:ctrlPr>
                                    <a:rPr lang="en-US" sz="1600" i="1">
                                      <a:solidFill>
                                        <a:srgbClr val="000000"/>
                                      </a:solidFill>
                                      <a:latin typeface="Cambria Math" panose="02040503050406030204" pitchFamily="18" charset="0"/>
                                    </a:rPr>
                                  </m:ctrlPr>
                                </m:fPr>
                                <m:num>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𝐺</m:t>
                                      </m:r>
                                    </m:e>
                                    <m:sub>
                                      <m:r>
                                        <a:rPr lang="en-US" sz="1600" i="1">
                                          <a:solidFill>
                                            <a:srgbClr val="000000"/>
                                          </a:solidFill>
                                          <a:latin typeface="Cambria Math" panose="02040503050406030204" pitchFamily="18" charset="0"/>
                                        </a:rPr>
                                        <m:t>𝑦</m:t>
                                      </m:r>
                                    </m:sub>
                                  </m:sSub>
                                </m:num>
                                <m:den>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𝐺</m:t>
                                      </m:r>
                                    </m:e>
                                    <m:sub>
                                      <m:r>
                                        <a:rPr lang="en-US" sz="1600" i="1">
                                          <a:solidFill>
                                            <a:srgbClr val="000000"/>
                                          </a:solidFill>
                                          <a:latin typeface="Cambria Math" panose="02040503050406030204" pitchFamily="18" charset="0"/>
                                        </a:rPr>
                                        <m:t>𝑥</m:t>
                                      </m:r>
                                    </m:sub>
                                  </m:sSub>
                                </m:den>
                              </m:f>
                            </m:e>
                          </m:d>
                        </m:e>
                      </m:func>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in</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degrees</m:t>
                      </m:r>
                    </m:oMath>
                  </m:oMathPara>
                </a14:m>
                <a:endParaRPr lang="en-US" sz="1600" dirty="0"/>
              </a:p>
            </p:txBody>
          </p:sp>
        </mc:Choice>
        <mc:Fallback xmlns="">
          <p:sp>
            <p:nvSpPr>
              <p:cNvPr id="16388" name="Object 8"/>
              <p:cNvSpPr txBox="1">
                <a:spLocks noGrp="1" noRot="1" noChangeAspect="1" noMove="1" noResize="1" noEditPoints="1" noAdjustHandles="1" noChangeArrowheads="1" noChangeShapeType="1" noTextEdit="1"/>
              </p:cNvSpPr>
              <p:nvPr>
                <p:ph sz="half" idx="2"/>
              </p:nvPr>
            </p:nvSpPr>
            <p:spPr bwMode="auto">
              <a:xfrm>
                <a:off x="722313" y="2493963"/>
                <a:ext cx="4462463" cy="3749675"/>
              </a:xfrm>
              <a:prstGeom prst="rect">
                <a:avLst/>
              </a:prstGeom>
              <a:blipFill>
                <a:blip r:embed="rId2"/>
                <a:stretch>
                  <a:fillRect b="-13821"/>
                </a:stretch>
              </a:blipFill>
              <a:ln>
                <a:noFill/>
              </a:ln>
              <a:effectLst/>
            </p:spPr>
            <p:txBody>
              <a:bodyPr/>
              <a:lstStyle/>
              <a:p>
                <a:r>
                  <a:rPr lang="en-US">
                    <a:noFill/>
                  </a:rPr>
                  <a:t> </a:t>
                </a:r>
              </a:p>
            </p:txBody>
          </p:sp>
        </mc:Fallback>
      </mc:AlternateContent>
      <p:sp>
        <p:nvSpPr>
          <p:cNvPr id="16391" name="Line 4"/>
          <p:cNvSpPr>
            <a:spLocks noChangeShapeType="1"/>
          </p:cNvSpPr>
          <p:nvPr/>
        </p:nvSpPr>
        <p:spPr bwMode="auto">
          <a:xfrm>
            <a:off x="6167438" y="1743075"/>
            <a:ext cx="457200"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2" name="Line 5"/>
          <p:cNvSpPr>
            <a:spLocks noChangeShapeType="1"/>
          </p:cNvSpPr>
          <p:nvPr/>
        </p:nvSpPr>
        <p:spPr bwMode="auto">
          <a:xfrm flipV="1">
            <a:off x="6396038" y="2197100"/>
            <a:ext cx="0" cy="4572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5" name="Text Box 9"/>
          <p:cNvSpPr txBox="1">
            <a:spLocks noChangeArrowheads="1"/>
          </p:cNvSpPr>
          <p:nvPr/>
        </p:nvSpPr>
        <p:spPr bwMode="auto">
          <a:xfrm>
            <a:off x="6248400" y="2743200"/>
            <a:ext cx="25606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br>
              <a:rPr lang="en-US" altLang="zh-TW">
                <a:solidFill>
                  <a:schemeClr val="tx2"/>
                </a:solidFill>
              </a:rPr>
            </a:br>
            <a:r>
              <a:rPr lang="en-US" altLang="zh-TW">
                <a:solidFill>
                  <a:schemeClr val="tx2"/>
                </a:solidFill>
              </a:rPr>
              <a:t> </a:t>
            </a:r>
            <a:r>
              <a:rPr lang="en-US" altLang="zh-TW" u="sng">
                <a:solidFill>
                  <a:schemeClr val="tx2"/>
                </a:solidFill>
              </a:rPr>
              <a:t>* is the </a:t>
            </a:r>
          </a:p>
          <a:p>
            <a:r>
              <a:rPr lang="en-US" altLang="zh-TW" u="sng">
                <a:solidFill>
                  <a:schemeClr val="tx2"/>
                </a:solidFill>
              </a:rPr>
              <a:t>convolution operator</a:t>
            </a:r>
            <a:endParaRPr lang="en-US" altLang="en-US" u="sng">
              <a:solidFill>
                <a:schemeClr val="tx2"/>
              </a:solidFill>
            </a:endParaRPr>
          </a:p>
        </p:txBody>
      </p:sp>
      <p:sp>
        <p:nvSpPr>
          <p:cNvPr id="16396" name="Text Box 10"/>
          <p:cNvSpPr txBox="1">
            <a:spLocks noChangeArrowheads="1"/>
          </p:cNvSpPr>
          <p:nvPr/>
        </p:nvSpPr>
        <p:spPr bwMode="auto">
          <a:xfrm>
            <a:off x="6712744" y="1469232"/>
            <a:ext cx="13477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dirty="0"/>
              <a:t>Horizontal</a:t>
            </a:r>
          </a:p>
          <a:p>
            <a:r>
              <a:rPr lang="en-US" altLang="en-US" dirty="0"/>
              <a:t>direction</a:t>
            </a:r>
          </a:p>
        </p:txBody>
      </p:sp>
      <p:sp>
        <p:nvSpPr>
          <p:cNvPr id="16397" name="Text Box 11"/>
          <p:cNvSpPr txBox="1">
            <a:spLocks noChangeArrowheads="1"/>
          </p:cNvSpPr>
          <p:nvPr/>
        </p:nvSpPr>
        <p:spPr bwMode="auto">
          <a:xfrm>
            <a:off x="6751638" y="2165351"/>
            <a:ext cx="11795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dirty="0"/>
              <a:t>vertical</a:t>
            </a:r>
          </a:p>
          <a:p>
            <a:r>
              <a:rPr lang="en-US" altLang="en-US" dirty="0"/>
              <a:t>direction</a:t>
            </a:r>
          </a:p>
        </p:txBody>
      </p:sp>
      <p:pic>
        <p:nvPicPr>
          <p:cNvPr id="16398" name="Picture 21" descr="mag"/>
          <p:cNvPicPr>
            <a:picLocks noChangeAspect="1" noChangeArrowheads="1"/>
          </p:cNvPicPr>
          <p:nvPr/>
        </p:nvPicPr>
        <p:blipFill>
          <a:blip r:embed="rId3">
            <a:extLst>
              <a:ext uri="{28A0092B-C50C-407E-A947-70E740481C1C}">
                <a14:useLocalDpi xmlns:a14="http://schemas.microsoft.com/office/drawing/2010/main" val="0"/>
              </a:ext>
            </a:extLst>
          </a:blip>
          <a:srcRect l="63600" t="27600" b="37199"/>
          <a:stretch>
            <a:fillRect/>
          </a:stretch>
        </p:blipFill>
        <p:spPr bwMode="auto">
          <a:xfrm>
            <a:off x="6396038" y="3930650"/>
            <a:ext cx="1985962" cy="1439863"/>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6399" name="Line 22"/>
          <p:cNvSpPr>
            <a:spLocks noChangeShapeType="1"/>
          </p:cNvSpPr>
          <p:nvPr/>
        </p:nvSpPr>
        <p:spPr bwMode="auto">
          <a:xfrm flipH="1" flipV="1">
            <a:off x="6624638" y="4845050"/>
            <a:ext cx="304800" cy="914400"/>
          </a:xfrm>
          <a:prstGeom prst="line">
            <a:avLst/>
          </a:prstGeom>
          <a:noFill/>
          <a:ln w="57150">
            <a:solidFill>
              <a:srgbClr val="00B0F0"/>
            </a:solidFill>
            <a:prstDash val="sysDot"/>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0" name="Oval 23"/>
          <p:cNvSpPr>
            <a:spLocks noChangeArrowheads="1"/>
          </p:cNvSpPr>
          <p:nvPr/>
        </p:nvSpPr>
        <p:spPr bwMode="auto">
          <a:xfrm>
            <a:off x="7005638" y="4464050"/>
            <a:ext cx="152400" cy="152400"/>
          </a:xfrm>
          <a:prstGeom prst="ellipse">
            <a:avLst/>
          </a:prstGeom>
          <a:noFill/>
          <a:ln w="12700">
            <a:solidFill>
              <a:schemeClr val="bg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endParaRPr lang="en-US" altLang="en-US"/>
          </a:p>
        </p:txBody>
      </p:sp>
      <p:sp>
        <p:nvSpPr>
          <p:cNvPr id="16401" name="Line 24"/>
          <p:cNvSpPr>
            <a:spLocks noChangeShapeType="1"/>
          </p:cNvSpPr>
          <p:nvPr/>
        </p:nvSpPr>
        <p:spPr bwMode="auto">
          <a:xfrm flipV="1">
            <a:off x="6959600" y="4692649"/>
            <a:ext cx="122238" cy="954087"/>
          </a:xfrm>
          <a:prstGeom prst="line">
            <a:avLst/>
          </a:prstGeom>
          <a:noFill/>
          <a:ln w="38100">
            <a:solidFill>
              <a:schemeClr val="accent1"/>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2" name="Text Box 25"/>
          <p:cNvSpPr txBox="1">
            <a:spLocks noChangeArrowheads="1"/>
          </p:cNvSpPr>
          <p:nvPr/>
        </p:nvSpPr>
        <p:spPr bwMode="auto">
          <a:xfrm>
            <a:off x="6019800" y="5816600"/>
            <a:ext cx="2411413"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An edge is found  </a:t>
            </a:r>
          </a:p>
          <a:p>
            <a:r>
              <a:rPr lang="en-US" altLang="en-US"/>
              <a:t>and direction is tan</a:t>
            </a:r>
            <a:r>
              <a:rPr lang="en-US" altLang="en-US" baseline="30000"/>
              <a:t>-1</a:t>
            </a:r>
            <a:r>
              <a:rPr lang="en-US" altLang="en-US"/>
              <a:t>(Gy/Gx)=</a:t>
            </a:r>
            <a:r>
              <a:rPr lang="en-US" altLang="en-US">
                <a:sym typeface="Symbol" pitchFamily="18" charset="2"/>
              </a:rPr>
              <a:t></a:t>
            </a:r>
            <a:r>
              <a:rPr lang="en-US" altLang="en-US" baseline="-25000">
                <a:sym typeface="Symbol" pitchFamily="18" charset="2"/>
              </a:rPr>
              <a:t>e</a:t>
            </a:r>
            <a:r>
              <a:rPr lang="en-US" altLang="en-US"/>
              <a:t> </a:t>
            </a:r>
          </a:p>
        </p:txBody>
      </p:sp>
      <p:sp>
        <p:nvSpPr>
          <p:cNvPr id="16403" name="Line 26"/>
          <p:cNvSpPr>
            <a:spLocks noChangeShapeType="1"/>
          </p:cNvSpPr>
          <p:nvPr/>
        </p:nvSpPr>
        <p:spPr bwMode="auto">
          <a:xfrm>
            <a:off x="6929438" y="5759450"/>
            <a:ext cx="1447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4" name="Freeform 27"/>
          <p:cNvSpPr>
            <a:spLocks/>
          </p:cNvSpPr>
          <p:nvPr/>
        </p:nvSpPr>
        <p:spPr bwMode="auto">
          <a:xfrm>
            <a:off x="6904038" y="5530850"/>
            <a:ext cx="254000" cy="228600"/>
          </a:xfrm>
          <a:custGeom>
            <a:avLst/>
            <a:gdLst>
              <a:gd name="T0" fmla="*/ 0 w 56"/>
              <a:gd name="T1" fmla="*/ 2147483647 h 112"/>
              <a:gd name="T2" fmla="*/ 2147483647 w 56"/>
              <a:gd name="T3" fmla="*/ 2147483647 h 112"/>
              <a:gd name="T4" fmla="*/ 2147483647 w 56"/>
              <a:gd name="T5" fmla="*/ 2147483647 h 112"/>
              <a:gd name="T6" fmla="*/ 0 60000 65536"/>
              <a:gd name="T7" fmla="*/ 0 60000 65536"/>
              <a:gd name="T8" fmla="*/ 0 60000 65536"/>
            </a:gdLst>
            <a:ahLst/>
            <a:cxnLst>
              <a:cxn ang="T6">
                <a:pos x="T0" y="T1"/>
              </a:cxn>
              <a:cxn ang="T7">
                <a:pos x="T2" y="T3"/>
              </a:cxn>
              <a:cxn ang="T8">
                <a:pos x="T4" y="T5"/>
              </a:cxn>
            </a:cxnLst>
            <a:rect l="0" t="0" r="r" b="b"/>
            <a:pathLst>
              <a:path w="56" h="112">
                <a:moveTo>
                  <a:pt x="0" y="16"/>
                </a:moveTo>
                <a:cubicBezTo>
                  <a:pt x="20" y="8"/>
                  <a:pt x="40" y="0"/>
                  <a:pt x="48" y="16"/>
                </a:cubicBezTo>
                <a:cubicBezTo>
                  <a:pt x="56" y="32"/>
                  <a:pt x="52" y="72"/>
                  <a:pt x="48" y="112"/>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5" name="Text Box 28"/>
          <p:cNvSpPr txBox="1">
            <a:spLocks noChangeArrowheads="1"/>
          </p:cNvSpPr>
          <p:nvPr/>
        </p:nvSpPr>
        <p:spPr bwMode="auto">
          <a:xfrm>
            <a:off x="7189788" y="5411788"/>
            <a:ext cx="393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sym typeface="Symbol" pitchFamily="18" charset="2"/>
              </a:rPr>
              <a:t></a:t>
            </a:r>
            <a:r>
              <a:rPr lang="en-US" altLang="en-US" baseline="-25000">
                <a:sym typeface="Symbol" pitchFamily="18" charset="2"/>
              </a:rPr>
              <a:t>e</a:t>
            </a:r>
          </a:p>
        </p:txBody>
      </p:sp>
      <p:sp>
        <p:nvSpPr>
          <p:cNvPr id="16406" name="Line 22"/>
          <p:cNvSpPr>
            <a:spLocks noChangeShapeType="1"/>
          </p:cNvSpPr>
          <p:nvPr/>
        </p:nvSpPr>
        <p:spPr bwMode="auto">
          <a:xfrm flipH="1" flipV="1">
            <a:off x="6751638" y="3627438"/>
            <a:ext cx="304800" cy="914400"/>
          </a:xfrm>
          <a:prstGeom prst="line">
            <a:avLst/>
          </a:prstGeom>
          <a:noFill/>
          <a:ln w="57150">
            <a:solidFill>
              <a:srgbClr val="00B0F0"/>
            </a:solidFill>
            <a:prstDash val="sysDot"/>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ooter Placeholder 1"/>
          <p:cNvSpPr>
            <a:spLocks noGrp="1"/>
          </p:cNvSpPr>
          <p:nvPr>
            <p:ph type="ftr" sz="quarter" idx="11"/>
          </p:nvPr>
        </p:nvSpPr>
        <p:spPr>
          <a:xfrm>
            <a:off x="5570538" y="1131094"/>
            <a:ext cx="3086100" cy="365125"/>
          </a:xfrm>
        </p:spPr>
        <p:txBody>
          <a:bodyPr/>
          <a:lstStyle/>
          <a:p>
            <a:pPr>
              <a:defRPr/>
            </a:pPr>
            <a:r>
              <a:rPr lang="it-IT" altLang="zh-CN"/>
              <a:t>Img. Pro. &amp; Comp. Vis. v250127c</a:t>
            </a:r>
            <a:endParaRPr lang="en-US" altLang="zh-CN" dirty="0"/>
          </a:p>
        </p:txBody>
      </p:sp>
      <p:sp>
        <p:nvSpPr>
          <p:cNvPr id="3" name="Slide Number Placeholder 2"/>
          <p:cNvSpPr>
            <a:spLocks noGrp="1"/>
          </p:cNvSpPr>
          <p:nvPr>
            <p:ph type="sldNum" sz="quarter" idx="12"/>
          </p:nvPr>
        </p:nvSpPr>
        <p:spPr/>
        <p:txBody>
          <a:bodyPr/>
          <a:lstStyle/>
          <a:p>
            <a:fld id="{09F59500-E629-449D-8982-FD156F527BAF}" type="slidenum">
              <a:rPr lang="en-US" altLang="en-US" smtClean="0"/>
              <a:pPr/>
              <a:t>29</a:t>
            </a:fld>
            <a:endParaRPr lang="en-US" altLang="en-US"/>
          </a:p>
        </p:txBody>
      </p:sp>
    </p:spTree>
    <p:extLst>
      <p:ext uri="{BB962C8B-B14F-4D97-AF65-F5344CB8AC3E}">
        <p14:creationId xmlns:p14="http://schemas.microsoft.com/office/powerpoint/2010/main" val="1446634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64B18-BFF4-C4BB-30FA-5F5A26FE0110}"/>
              </a:ext>
            </a:extLst>
          </p:cNvPr>
          <p:cNvSpPr>
            <a:spLocks noGrp="1"/>
          </p:cNvSpPr>
          <p:nvPr>
            <p:ph type="title"/>
          </p:nvPr>
        </p:nvSpPr>
        <p:spPr/>
        <p:txBody>
          <a:bodyPr>
            <a:normAutofit/>
          </a:bodyPr>
          <a:lstStyle/>
          <a:p>
            <a:r>
              <a:rPr lang="en-US" dirty="0"/>
              <a:t>Hardware and software </a:t>
            </a:r>
          </a:p>
        </p:txBody>
      </p:sp>
      <p:sp>
        <p:nvSpPr>
          <p:cNvPr id="3" name="Content Placeholder 2">
            <a:extLst>
              <a:ext uri="{FF2B5EF4-FFF2-40B4-BE49-F238E27FC236}">
                <a16:creationId xmlns:a16="http://schemas.microsoft.com/office/drawing/2014/main" id="{79CD37F3-A5F1-11B9-BB09-80952CD8EB19}"/>
              </a:ext>
            </a:extLst>
          </p:cNvPr>
          <p:cNvSpPr>
            <a:spLocks noGrp="1"/>
          </p:cNvSpPr>
          <p:nvPr>
            <p:ph idx="1"/>
          </p:nvPr>
        </p:nvSpPr>
        <p:spPr/>
        <p:txBody>
          <a:bodyPr/>
          <a:lstStyle/>
          <a:p>
            <a:r>
              <a:rPr lang="en-US" dirty="0"/>
              <a:t>Hardware</a:t>
            </a:r>
          </a:p>
          <a:p>
            <a:pPr lvl="1"/>
            <a:r>
              <a:rPr lang="en-US" dirty="0"/>
              <a:t>Camera CCD, CMOS</a:t>
            </a:r>
          </a:p>
          <a:p>
            <a:pPr lvl="1"/>
            <a:r>
              <a:rPr lang="en-US" dirty="0"/>
              <a:t>Smart pole </a:t>
            </a:r>
            <a:r>
              <a:rPr lang="en-US" sz="1600" dirty="0">
                <a:hlinkClick r:id="rId2"/>
              </a:rPr>
              <a:t>http://www.marketing.fondalighting.com/smart-pole_0029</a:t>
            </a:r>
            <a:r>
              <a:rPr lang="en-US" sz="1600" dirty="0"/>
              <a:t> </a:t>
            </a:r>
          </a:p>
          <a:p>
            <a:pPr lvl="1"/>
            <a:r>
              <a:rPr lang="en-US" dirty="0"/>
              <a:t>Nvidia Graphic processing unit GPU</a:t>
            </a:r>
          </a:p>
          <a:p>
            <a:r>
              <a:rPr lang="en-US" sz="2800" dirty="0"/>
              <a:t>Software</a:t>
            </a:r>
          </a:p>
          <a:p>
            <a:pPr lvl="1"/>
            <a:r>
              <a:rPr lang="en-US" dirty="0"/>
              <a:t>OPENCV </a:t>
            </a:r>
            <a:r>
              <a:rPr lang="en-US" dirty="0">
                <a:hlinkClick r:id="rId3"/>
              </a:rPr>
              <a:t>opencv.org</a:t>
            </a:r>
            <a:r>
              <a:rPr lang="en-US" dirty="0"/>
              <a:t> </a:t>
            </a:r>
          </a:p>
          <a:p>
            <a:pPr lvl="1"/>
            <a:r>
              <a:rPr lang="en-US" dirty="0"/>
              <a:t>Neural networks (TensorFlow, </a:t>
            </a:r>
            <a:r>
              <a:rPr lang="en-US" dirty="0" err="1"/>
              <a:t>Colab</a:t>
            </a:r>
            <a:r>
              <a:rPr lang="en-US" dirty="0"/>
              <a:t> from Google)</a:t>
            </a:r>
          </a:p>
        </p:txBody>
      </p:sp>
      <p:sp>
        <p:nvSpPr>
          <p:cNvPr id="4" name="Footer Placeholder 3">
            <a:extLst>
              <a:ext uri="{FF2B5EF4-FFF2-40B4-BE49-F238E27FC236}">
                <a16:creationId xmlns:a16="http://schemas.microsoft.com/office/drawing/2014/main" id="{E469EAD4-3129-05ED-941E-EBD920408212}"/>
              </a:ext>
            </a:extLst>
          </p:cNvPr>
          <p:cNvSpPr>
            <a:spLocks noGrp="1"/>
          </p:cNvSpPr>
          <p:nvPr>
            <p:ph type="ftr" sz="quarter" idx="11"/>
          </p:nvPr>
        </p:nvSpPr>
        <p:spPr/>
        <p:txBody>
          <a:bodyPr/>
          <a:lstStyle/>
          <a:p>
            <a:pPr>
              <a:defRPr/>
            </a:pPr>
            <a:r>
              <a:rPr lang="it-IT" altLang="zh-HK"/>
              <a:t>Img. Pro. &amp; Comp. Vis. v250127c</a:t>
            </a:r>
            <a:endParaRPr lang="en-US" altLang="zh-HK"/>
          </a:p>
        </p:txBody>
      </p:sp>
      <p:sp>
        <p:nvSpPr>
          <p:cNvPr id="5" name="Slide Number Placeholder 4">
            <a:extLst>
              <a:ext uri="{FF2B5EF4-FFF2-40B4-BE49-F238E27FC236}">
                <a16:creationId xmlns:a16="http://schemas.microsoft.com/office/drawing/2014/main" id="{CC26B38C-1E6A-E866-7174-62551E083E8C}"/>
              </a:ext>
            </a:extLst>
          </p:cNvPr>
          <p:cNvSpPr>
            <a:spLocks noGrp="1"/>
          </p:cNvSpPr>
          <p:nvPr>
            <p:ph type="sldNum" sz="quarter" idx="12"/>
          </p:nvPr>
        </p:nvSpPr>
        <p:spPr/>
        <p:txBody>
          <a:bodyPr/>
          <a:lstStyle/>
          <a:p>
            <a:fld id="{B28686DF-4AC6-44BB-9261-A3C12E8BDC53}" type="slidenum">
              <a:rPr lang="en-US" altLang="zh-HK" smtClean="0"/>
              <a:pPr/>
              <a:t>3</a:t>
            </a:fld>
            <a:endParaRPr lang="en-US" altLang="zh-HK"/>
          </a:p>
        </p:txBody>
      </p:sp>
    </p:spTree>
    <p:extLst>
      <p:ext uri="{BB962C8B-B14F-4D97-AF65-F5344CB8AC3E}">
        <p14:creationId xmlns:p14="http://schemas.microsoft.com/office/powerpoint/2010/main" val="1465285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457200" y="509588"/>
            <a:ext cx="8229600" cy="1139825"/>
          </a:xfrm>
        </p:spPr>
        <p:txBody>
          <a:bodyPr>
            <a:normAutofit/>
          </a:bodyPr>
          <a:lstStyle/>
          <a:p>
            <a:pPr eaLnBrk="1" hangingPunct="1"/>
            <a:r>
              <a:rPr lang="en-US" altLang="zh-TW" sz="3200"/>
              <a:t>What is convolution ?</a:t>
            </a:r>
            <a:br>
              <a:rPr lang="en-US" altLang="zh-TW" sz="3200"/>
            </a:br>
            <a:r>
              <a:rPr lang="en-US" altLang="zh-TW" sz="3200"/>
              <a:t>Discrete convolution C=</a:t>
            </a:r>
            <a:r>
              <a:rPr lang="en-US" altLang="zh-TW" sz="3200" i="1"/>
              <a:t>I*</a:t>
            </a:r>
            <a:r>
              <a:rPr lang="en-US" altLang="zh-TW" sz="3200" i="1">
                <a:sym typeface="Symbol" pitchFamily="18" charset="2"/>
              </a:rPr>
              <a:t>h</a:t>
            </a:r>
            <a:endParaRPr lang="en-US" altLang="zh-TW" sz="3200"/>
          </a:p>
        </p:txBody>
      </p:sp>
      <p:sp>
        <p:nvSpPr>
          <p:cNvPr id="17411" name="Rectangle 3"/>
          <p:cNvSpPr>
            <a:spLocks noGrp="1" noChangeArrowheads="1"/>
          </p:cNvSpPr>
          <p:nvPr>
            <p:ph type="body" sz="half" idx="1"/>
          </p:nvPr>
        </p:nvSpPr>
        <p:spPr>
          <a:xfrm>
            <a:off x="457200" y="1600200"/>
            <a:ext cx="6400800" cy="4530725"/>
          </a:xfrm>
        </p:spPr>
        <p:txBody>
          <a:bodyPr>
            <a:normAutofit/>
          </a:bodyPr>
          <a:lstStyle/>
          <a:p>
            <a:pPr eaLnBrk="1" hangingPunct="1"/>
            <a:r>
              <a:rPr lang="en-US" altLang="zh-TW" sz="2400" dirty="0"/>
              <a:t>By definition </a:t>
            </a:r>
            <a:r>
              <a:rPr lang="en-US" altLang="zh-TW" sz="1600" dirty="0"/>
              <a:t>(</a:t>
            </a:r>
            <a:r>
              <a:rPr lang="zh-TW" altLang="zh-TW" sz="1600" dirty="0"/>
              <a:t>http://en.wikipedia.org/wiki/Convolution</a:t>
            </a:r>
            <a:r>
              <a:rPr lang="zh-TW" altLang="en-US" sz="1600" dirty="0"/>
              <a:t>)</a:t>
            </a:r>
            <a:r>
              <a:rPr lang="zh-TW" altLang="zh-TW" sz="2400" dirty="0"/>
              <a:t> </a:t>
            </a:r>
          </a:p>
        </p:txBody>
      </p:sp>
      <mc:AlternateContent xmlns:mc="http://schemas.openxmlformats.org/markup-compatibility/2006" xmlns:a14="http://schemas.microsoft.com/office/drawing/2010/main">
        <mc:Choice Requires="a14">
          <p:sp>
            <p:nvSpPr>
              <p:cNvPr id="17412" name="Object 5"/>
              <p:cNvSpPr txBox="1">
                <a:spLocks noGrp="1"/>
              </p:cNvSpPr>
              <p:nvPr>
                <p:ph sz="half" idx="2"/>
              </p:nvPr>
            </p:nvSpPr>
            <p:spPr bwMode="auto">
              <a:xfrm>
                <a:off x="688975" y="2590800"/>
                <a:ext cx="7916863" cy="1454150"/>
              </a:xfrm>
              <a:prstGeom prst="rect">
                <a:avLst/>
              </a:prstGeom>
              <a:noFill/>
              <a:ln>
                <a:noFill/>
              </a:ln>
              <a:effectLst/>
            </p:spPr>
            <p:txBody>
              <a:bodyPr>
                <a:normAutofit fontScale="92500"/>
              </a:bodyPr>
              <a:lstStyle/>
              <a:p>
                <a:pPr>
                  <a:buNone/>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𝐶</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m:t>
                          </m:r>
                        </m:sup>
                        <m:e>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sup>
                            <m:e>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𝐼</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e>
                          </m:nary>
                        </m:e>
                      </m:nary>
                    </m:oMath>
                  </m:oMathPara>
                </a14:m>
                <a:endParaRPr lang="en-US"/>
              </a:p>
            </p:txBody>
          </p:sp>
        </mc:Choice>
        <mc:Fallback xmlns="">
          <p:sp>
            <p:nvSpPr>
              <p:cNvPr id="17412" name="Object 5"/>
              <p:cNvSpPr txBox="1">
                <a:spLocks noGrp="1" noRot="1" noChangeAspect="1" noMove="1" noResize="1" noEditPoints="1" noAdjustHandles="1" noChangeArrowheads="1" noChangeShapeType="1" noTextEdit="1"/>
              </p:cNvSpPr>
              <p:nvPr>
                <p:ph sz="half" idx="2"/>
              </p:nvPr>
            </p:nvSpPr>
            <p:spPr bwMode="auto">
              <a:xfrm>
                <a:off x="688975" y="2590800"/>
                <a:ext cx="7916863" cy="1454150"/>
              </a:xfrm>
              <a:prstGeom prst="rect">
                <a:avLst/>
              </a:prstGeom>
              <a:blipFill>
                <a:blip r:embed="rId3"/>
                <a:stretch>
                  <a:fillRect/>
                </a:stretch>
              </a:blipFill>
              <a:ln>
                <a:noFill/>
              </a:ln>
              <a:effectLst/>
            </p:spPr>
            <p:txBody>
              <a:bodyPr/>
              <a:lstStyle/>
              <a:p>
                <a:r>
                  <a:rPr lang="en-US">
                    <a:noFill/>
                  </a:rPr>
                  <a:t> </a:t>
                </a:r>
              </a:p>
            </p:txBody>
          </p:sp>
        </mc:Fallback>
      </mc:AlternateContent>
      <p:sp>
        <p:nvSpPr>
          <p:cNvPr id="17415" name="Text Box 9"/>
          <p:cNvSpPr txBox="1">
            <a:spLocks noChangeArrowheads="1"/>
          </p:cNvSpPr>
          <p:nvPr/>
        </p:nvSpPr>
        <p:spPr bwMode="auto">
          <a:xfrm>
            <a:off x="5851525" y="4603750"/>
            <a:ext cx="20748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X=multiplication</a:t>
            </a:r>
          </a:p>
          <a:p>
            <a:r>
              <a:rPr lang="en-US" altLang="en-US"/>
              <a:t>*=convolution</a:t>
            </a:r>
          </a:p>
        </p:txBody>
      </p:sp>
      <p:sp>
        <p:nvSpPr>
          <p:cNvPr id="2" name="Footer Placeholder 1"/>
          <p:cNvSpPr>
            <a:spLocks noGrp="1"/>
          </p:cNvSpPr>
          <p:nvPr>
            <p:ph type="ftr" sz="quarter" idx="11"/>
          </p:nvPr>
        </p:nvSpPr>
        <p:spPr/>
        <p:txBody>
          <a:bodyPr/>
          <a:lstStyle/>
          <a:p>
            <a:pPr>
              <a:defRPr/>
            </a:pPr>
            <a:r>
              <a:rPr lang="it-IT" altLang="zh-CN"/>
              <a:t>Img. Pro. &amp; Comp. Vis. v250127c</a:t>
            </a:r>
            <a:endParaRPr lang="en-US" altLang="zh-CN"/>
          </a:p>
        </p:txBody>
      </p:sp>
      <p:sp>
        <p:nvSpPr>
          <p:cNvPr id="3" name="Slide Number Placeholder 2"/>
          <p:cNvSpPr>
            <a:spLocks noGrp="1"/>
          </p:cNvSpPr>
          <p:nvPr>
            <p:ph type="sldNum" sz="quarter" idx="12"/>
          </p:nvPr>
        </p:nvSpPr>
        <p:spPr/>
        <p:txBody>
          <a:bodyPr/>
          <a:lstStyle/>
          <a:p>
            <a:fld id="{09F59500-E629-449D-8982-FD156F527BAF}" type="slidenum">
              <a:rPr lang="en-US" altLang="en-US" smtClean="0"/>
              <a:pPr/>
              <a:t>30</a:t>
            </a:fld>
            <a:endParaRPr lang="en-US" altLang="en-US"/>
          </a:p>
        </p:txBody>
      </p:sp>
    </p:spTree>
    <p:extLst>
      <p:ext uri="{BB962C8B-B14F-4D97-AF65-F5344CB8AC3E}">
        <p14:creationId xmlns:p14="http://schemas.microsoft.com/office/powerpoint/2010/main" val="2339434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zh-TW"/>
              <a:t>Convolution is</a:t>
            </a:r>
          </a:p>
        </p:txBody>
      </p:sp>
      <p:sp>
        <p:nvSpPr>
          <p:cNvPr id="117763" name="Rectangle 3"/>
          <p:cNvSpPr>
            <a:spLocks noGrp="1" noChangeArrowheads="1"/>
          </p:cNvSpPr>
          <p:nvPr>
            <p:ph idx="1"/>
          </p:nvPr>
        </p:nvSpPr>
        <p:spPr/>
        <p:txBody>
          <a:bodyPr>
            <a:normAutofit/>
          </a:bodyPr>
          <a:lstStyle/>
          <a:p>
            <a:pPr eaLnBrk="1" hangingPunct="1"/>
            <a:r>
              <a:rPr lang="en-US" altLang="zh-TW" dirty="0"/>
              <a:t>Commutative : g(n)*h(n)=h(n)*g(n)</a:t>
            </a:r>
          </a:p>
          <a:p>
            <a:pPr eaLnBrk="1" hangingPunct="1"/>
            <a:r>
              <a:rPr lang="en-US" altLang="zh-TW" dirty="0"/>
              <a:t>associative: {x(n)*g(n)}*h(n)=x(n)*{h(n)*g(n)}</a:t>
            </a:r>
          </a:p>
          <a:p>
            <a:pPr eaLnBrk="1" hangingPunct="1"/>
            <a:r>
              <a:rPr lang="en-US" altLang="zh-TW" dirty="0"/>
              <a:t>Distributive</a:t>
            </a:r>
          </a:p>
          <a:p>
            <a:pPr eaLnBrk="1" hangingPunct="1"/>
            <a:r>
              <a:rPr lang="en-US" altLang="zh-TW" dirty="0"/>
              <a:t>x(n)*{g(n)+h(n)}=x(n)*g(n)+x(n)*h(n)</a:t>
            </a:r>
          </a:p>
          <a:p>
            <a:pPr eaLnBrk="1" hangingPunct="1"/>
            <a:r>
              <a:rPr lang="en-US" altLang="zh-TW" sz="2400" b="1" dirty="0">
                <a:effectLst>
                  <a:outerShdw blurRad="38100" dist="38100" dir="2700000" algn="tl">
                    <a:srgbClr val="C0C0C0"/>
                  </a:outerShdw>
                </a:effectLst>
              </a:rPr>
              <a:t>Application: edge finding</a:t>
            </a:r>
          </a:p>
          <a:p>
            <a:pPr eaLnBrk="1" hangingPunct="1"/>
            <a:r>
              <a:rPr lang="en-US" altLang="zh-TW" sz="2400" b="1" dirty="0">
                <a:effectLst>
                  <a:outerShdw blurRad="38100" dist="38100" dir="2700000" algn="tl">
                    <a:srgbClr val="C0C0C0"/>
                  </a:outerShdw>
                </a:effectLst>
              </a:rPr>
              <a:t>In practice : only accept convoluted values obtained when edge mask and image are fully overlapped.</a:t>
            </a:r>
            <a:endParaRPr lang="zh-TW" altLang="zh-TW" dirty="0"/>
          </a:p>
        </p:txBody>
      </p:sp>
      <p:sp>
        <p:nvSpPr>
          <p:cNvPr id="2" name="Footer Placeholder 1"/>
          <p:cNvSpPr>
            <a:spLocks noGrp="1"/>
          </p:cNvSpPr>
          <p:nvPr>
            <p:ph type="ftr" sz="quarter" idx="11"/>
          </p:nvPr>
        </p:nvSpPr>
        <p:spPr/>
        <p:txBody>
          <a:bodyPr/>
          <a:lstStyle/>
          <a:p>
            <a:r>
              <a:rPr lang="it-IT"/>
              <a:t>Img. Pro. &amp; Comp. Vis. v250127c</a:t>
            </a:r>
            <a:endParaRPr lang="en-US"/>
          </a:p>
        </p:txBody>
      </p:sp>
      <p:sp>
        <p:nvSpPr>
          <p:cNvPr id="3" name="Slide Number Placeholder 2"/>
          <p:cNvSpPr>
            <a:spLocks noGrp="1"/>
          </p:cNvSpPr>
          <p:nvPr>
            <p:ph type="sldNum" sz="quarter" idx="12"/>
          </p:nvPr>
        </p:nvSpPr>
        <p:spPr/>
        <p:txBody>
          <a:bodyPr/>
          <a:lstStyle/>
          <a:p>
            <a:fld id="{42434366-BC68-4344-AA9C-821C6A767A5D}" type="slidenum">
              <a:rPr lang="en-US" smtClean="0"/>
              <a:t>31</a:t>
            </a:fld>
            <a:endParaRPr lang="en-US"/>
          </a:p>
        </p:txBody>
      </p:sp>
    </p:spTree>
    <p:extLst>
      <p:ext uri="{BB962C8B-B14F-4D97-AF65-F5344CB8AC3E}">
        <p14:creationId xmlns:p14="http://schemas.microsoft.com/office/powerpoint/2010/main" val="3021736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19113"/>
            <a:ext cx="8229600" cy="1139825"/>
          </a:xfrm>
        </p:spPr>
        <p:txBody>
          <a:bodyPr/>
          <a:lstStyle/>
          <a:p>
            <a:pPr eaLnBrk="1" hangingPunct="1"/>
            <a:r>
              <a:rPr lang="en-US" altLang="zh-CN"/>
              <a:t>1-D convolution examples</a:t>
            </a:r>
            <a:endParaRPr lang="en-US" altLang="en-US"/>
          </a:p>
        </p:txBody>
      </p:sp>
      <p:sp>
        <p:nvSpPr>
          <p:cNvPr id="19459" name="Rectangle 3"/>
          <p:cNvSpPr>
            <a:spLocks noGrp="1" noChangeArrowheads="1"/>
          </p:cNvSpPr>
          <p:nvPr>
            <p:ph type="body" sz="half" idx="1"/>
          </p:nvPr>
        </p:nvSpPr>
        <p:spPr/>
        <p:txBody>
          <a:bodyPr/>
          <a:lstStyle/>
          <a:p>
            <a:pPr eaLnBrk="1" hangingPunct="1"/>
            <a:r>
              <a:rPr lang="en-US" altLang="en-US" sz="2400"/>
              <a:t>Example 1</a:t>
            </a:r>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r>
              <a:rPr lang="en-US" altLang="en-US" sz="2400"/>
              <a:t>Example 2 </a:t>
            </a:r>
          </a:p>
        </p:txBody>
      </p:sp>
      <p:pic>
        <p:nvPicPr>
          <p:cNvPr id="19462" name="Picture 7" descr="Convolution_of_box_signal_with_itself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133600"/>
            <a:ext cx="7010400"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8"/>
          <p:cNvSpPr txBox="1">
            <a:spLocks noChangeArrowheads="1"/>
          </p:cNvSpPr>
          <p:nvPr/>
        </p:nvSpPr>
        <p:spPr bwMode="auto">
          <a:xfrm>
            <a:off x="2895600" y="523875"/>
            <a:ext cx="4873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http://en.wikipedia.org/wiki/Convolution</a:t>
            </a:r>
          </a:p>
        </p:txBody>
      </p:sp>
      <p:pic>
        <p:nvPicPr>
          <p:cNvPr id="19464" name="Picture 10" descr="Convolution_of_spiky_function_with_box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648200"/>
            <a:ext cx="71628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it-IT" altLang="zh-CN"/>
              <a:t>Img. Pro. &amp; Comp. Vis. v250127c</a:t>
            </a:r>
            <a:endParaRPr lang="en-US" altLang="zh-CN"/>
          </a:p>
        </p:txBody>
      </p:sp>
      <p:sp>
        <p:nvSpPr>
          <p:cNvPr id="3" name="Slide Number Placeholder 2"/>
          <p:cNvSpPr>
            <a:spLocks noGrp="1"/>
          </p:cNvSpPr>
          <p:nvPr>
            <p:ph type="sldNum" sz="quarter" idx="12"/>
          </p:nvPr>
        </p:nvSpPr>
        <p:spPr/>
        <p:txBody>
          <a:bodyPr/>
          <a:lstStyle/>
          <a:p>
            <a:fld id="{09F59500-E629-449D-8982-FD156F527BAF}" type="slidenum">
              <a:rPr lang="en-US" altLang="en-US" smtClean="0"/>
              <a:pPr/>
              <a:t>32</a:t>
            </a:fld>
            <a:endParaRPr lang="en-US" altLang="en-US"/>
          </a:p>
        </p:txBody>
      </p:sp>
    </p:spTree>
    <p:extLst>
      <p:ext uri="{BB962C8B-B14F-4D97-AF65-F5344CB8AC3E}">
        <p14:creationId xmlns:p14="http://schemas.microsoft.com/office/powerpoint/2010/main" val="100733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TW" sz="3600" dirty="0"/>
              <a:t>We first learn </a:t>
            </a:r>
            <a:r>
              <a:rPr lang="en-US" altLang="zh-TW" sz="3600" u="sng" dirty="0"/>
              <a:t>discrete (cross) correlation </a:t>
            </a:r>
            <a:endParaRPr lang="en-US" sz="3600" dirty="0"/>
          </a:p>
        </p:txBody>
      </p:sp>
      <p:sp>
        <p:nvSpPr>
          <p:cNvPr id="3" name="Content Placeholder 2"/>
          <p:cNvSpPr>
            <a:spLocks noGrp="1"/>
          </p:cNvSpPr>
          <p:nvPr>
            <p:ph sz="half" idx="1"/>
          </p:nvPr>
        </p:nvSpPr>
        <p:spPr/>
        <p:txBody>
          <a:bodyPr>
            <a:normAutofit/>
          </a:bodyPr>
          <a:lstStyle/>
          <a:p>
            <a:r>
              <a:rPr lang="en-US" i="1" dirty="0"/>
              <a:t>h</a:t>
            </a:r>
            <a:r>
              <a:rPr lang="en-US" dirty="0">
                <a:solidFill>
                  <a:srgbClr val="C00000"/>
                </a:solidFill>
              </a:rPr>
              <a:t>=[1 3 4</a:t>
            </a:r>
          </a:p>
          <a:p>
            <a:r>
              <a:rPr lang="en-US" dirty="0">
                <a:solidFill>
                  <a:srgbClr val="C00000"/>
                </a:solidFill>
              </a:rPr>
              <a:t>        2 7 1</a:t>
            </a:r>
          </a:p>
          <a:p>
            <a:r>
              <a:rPr lang="en-US" dirty="0">
                <a:solidFill>
                  <a:srgbClr val="C00000"/>
                </a:solidFill>
              </a:rPr>
              <a:t>        0  5 2]</a:t>
            </a:r>
          </a:p>
          <a:p>
            <a:r>
              <a:rPr lang="en-US" i="1" dirty="0"/>
              <a:t>F</a:t>
            </a:r>
            <a:r>
              <a:rPr lang="en-US" dirty="0"/>
              <a:t>=[4 1</a:t>
            </a:r>
          </a:p>
          <a:p>
            <a:r>
              <a:rPr lang="en-US" dirty="0"/>
              <a:t>      2 7]</a:t>
            </a:r>
          </a:p>
          <a:p>
            <a:endParaRPr lang="en-US" dirty="0"/>
          </a:p>
        </p:txBody>
      </p:sp>
      <p:sp>
        <p:nvSpPr>
          <p:cNvPr id="7" name="Content Placeholder 6"/>
          <p:cNvSpPr>
            <a:spLocks noGrp="1"/>
          </p:cNvSpPr>
          <p:nvPr>
            <p:ph sz="half" idx="2"/>
          </p:nvPr>
        </p:nvSpPr>
        <p:spPr>
          <a:xfrm>
            <a:off x="4606413" y="2061830"/>
            <a:ext cx="4038600" cy="4525963"/>
          </a:xfrm>
        </p:spPr>
        <p:txBody>
          <a:bodyPr>
            <a:normAutofit/>
          </a:bodyPr>
          <a:lstStyle/>
          <a:p>
            <a:r>
              <a:rPr lang="nn-NO" dirty="0"/>
              <a:t>G =</a:t>
            </a:r>
          </a:p>
          <a:p>
            <a:endParaRPr lang="nn-NO" dirty="0"/>
          </a:p>
          <a:p>
            <a:r>
              <a:rPr lang="nn-NO" dirty="0"/>
              <a:t>convolution(h*F)</a:t>
            </a:r>
          </a:p>
          <a:p>
            <a:r>
              <a:rPr lang="nn-NO" dirty="0"/>
              <a:t>    7    23    34     8</a:t>
            </a:r>
          </a:p>
          <a:p>
            <a:r>
              <a:rPr lang="nn-NO" dirty="0"/>
              <a:t>    15   60   37    18</a:t>
            </a:r>
          </a:p>
          <a:p>
            <a:r>
              <a:rPr lang="nn-NO" dirty="0"/>
              <a:t>     2    50   53     8</a:t>
            </a:r>
          </a:p>
          <a:p>
            <a:r>
              <a:rPr lang="nn-NO" dirty="0"/>
              <a:t>     0     5    22     8</a:t>
            </a:r>
            <a:endParaRPr lang="en-US" dirty="0"/>
          </a:p>
        </p:txBody>
      </p:sp>
      <p:sp>
        <p:nvSpPr>
          <p:cNvPr id="4" name="Footer Placeholder 3"/>
          <p:cNvSpPr>
            <a:spLocks noGrp="1"/>
          </p:cNvSpPr>
          <p:nvPr>
            <p:ph type="ftr" sz="quarter" idx="11"/>
          </p:nvPr>
        </p:nvSpPr>
        <p:spPr/>
        <p:txBody>
          <a:bodyPr/>
          <a:lstStyle/>
          <a:p>
            <a:r>
              <a:rPr lang="it-IT" altLang="en-US"/>
              <a:t>Img. Pro. &amp; Comp. Vis. v250127c</a:t>
            </a:r>
            <a:endParaRPr lang="en-US" altLang="en-US"/>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33</a:t>
            </a:fld>
            <a:endParaRPr lang="en-US" altLang="en-US"/>
          </a:p>
        </p:txBody>
      </p:sp>
      <p:sp>
        <p:nvSpPr>
          <p:cNvPr id="8" name="TextBox 7"/>
          <p:cNvSpPr txBox="1"/>
          <p:nvPr/>
        </p:nvSpPr>
        <p:spPr>
          <a:xfrm>
            <a:off x="2667000" y="5867400"/>
            <a:ext cx="2278188" cy="369332"/>
          </a:xfrm>
          <a:prstGeom prst="rect">
            <a:avLst/>
          </a:prstGeom>
          <a:noFill/>
          <a:ln>
            <a:solidFill>
              <a:srgbClr val="FF0000"/>
            </a:solidFill>
          </a:ln>
        </p:spPr>
        <p:txBody>
          <a:bodyPr wrap="none" rtlCol="0">
            <a:spAutoFit/>
          </a:bodyPr>
          <a:lstStyle/>
          <a:p>
            <a:r>
              <a:rPr lang="en-US" dirty="0">
                <a:solidFill>
                  <a:srgbClr val="7030A0"/>
                </a:solidFill>
              </a:rPr>
              <a:t>1*4+2*2+3*1+7*7=60</a:t>
            </a:r>
          </a:p>
        </p:txBody>
      </p:sp>
      <p:cxnSp>
        <p:nvCxnSpPr>
          <p:cNvPr id="10" name="Straight Arrow Connector 9"/>
          <p:cNvCxnSpPr/>
          <p:nvPr/>
        </p:nvCxnSpPr>
        <p:spPr>
          <a:xfrm flipV="1">
            <a:off x="4800600" y="4495800"/>
            <a:ext cx="1219200" cy="1371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863777" y="4141372"/>
            <a:ext cx="575187"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434999" y="6001719"/>
            <a:ext cx="766557" cy="369332"/>
          </a:xfrm>
          <a:prstGeom prst="rect">
            <a:avLst/>
          </a:prstGeom>
          <a:noFill/>
          <a:ln>
            <a:solidFill>
              <a:srgbClr val="FF0000"/>
            </a:solidFill>
          </a:ln>
        </p:spPr>
        <p:txBody>
          <a:bodyPr wrap="none" rtlCol="0">
            <a:spAutoFit/>
          </a:bodyPr>
          <a:lstStyle/>
          <a:p>
            <a:r>
              <a:rPr lang="en-US" dirty="0">
                <a:solidFill>
                  <a:srgbClr val="FFC000"/>
                </a:solidFill>
              </a:rPr>
              <a:t>0*1=0</a:t>
            </a:r>
          </a:p>
        </p:txBody>
      </p:sp>
      <p:cxnSp>
        <p:nvCxnSpPr>
          <p:cNvPr id="13" name="Straight Arrow Connector 12"/>
          <p:cNvCxnSpPr/>
          <p:nvPr/>
        </p:nvCxnSpPr>
        <p:spPr>
          <a:xfrm flipH="1" flipV="1">
            <a:off x="5472770" y="5449720"/>
            <a:ext cx="89830" cy="521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501322" y="5993265"/>
            <a:ext cx="1231427" cy="369332"/>
          </a:xfrm>
          <a:prstGeom prst="rect">
            <a:avLst/>
          </a:prstGeom>
          <a:noFill/>
          <a:ln>
            <a:solidFill>
              <a:srgbClr val="FF0000"/>
            </a:solidFill>
          </a:ln>
        </p:spPr>
        <p:txBody>
          <a:bodyPr wrap="none" rtlCol="0">
            <a:spAutoFit/>
          </a:bodyPr>
          <a:lstStyle/>
          <a:p>
            <a:r>
              <a:rPr lang="en-US" dirty="0">
                <a:solidFill>
                  <a:srgbClr val="FF0000"/>
                </a:solidFill>
              </a:rPr>
              <a:t>4*0+5*1=5</a:t>
            </a:r>
          </a:p>
        </p:txBody>
      </p:sp>
      <p:cxnSp>
        <p:nvCxnSpPr>
          <p:cNvPr id="17" name="Straight Arrow Connector 16"/>
          <p:cNvCxnSpPr/>
          <p:nvPr/>
        </p:nvCxnSpPr>
        <p:spPr>
          <a:xfrm flipH="1" flipV="1">
            <a:off x="6151371" y="5496839"/>
            <a:ext cx="349951" cy="504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219170" y="5583403"/>
            <a:ext cx="1348446" cy="369332"/>
          </a:xfrm>
          <a:prstGeom prst="rect">
            <a:avLst/>
          </a:prstGeom>
          <a:noFill/>
          <a:ln>
            <a:solidFill>
              <a:srgbClr val="FF0000"/>
            </a:solidFill>
          </a:ln>
        </p:spPr>
        <p:txBody>
          <a:bodyPr wrap="none" rtlCol="0">
            <a:spAutoFit/>
          </a:bodyPr>
          <a:lstStyle/>
          <a:p>
            <a:r>
              <a:rPr lang="en-US" dirty="0">
                <a:solidFill>
                  <a:srgbClr val="00B050"/>
                </a:solidFill>
              </a:rPr>
              <a:t>4*5+2*1=22</a:t>
            </a:r>
          </a:p>
        </p:txBody>
      </p:sp>
      <p:cxnSp>
        <p:nvCxnSpPr>
          <p:cNvPr id="22" name="Straight Arrow Connector 21"/>
          <p:cNvCxnSpPr>
            <a:stCxn id="20" idx="1"/>
          </p:cNvCxnSpPr>
          <p:nvPr/>
        </p:nvCxnSpPr>
        <p:spPr>
          <a:xfrm flipH="1" flipV="1">
            <a:off x="6882322" y="5407088"/>
            <a:ext cx="336848" cy="3609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7200" y="6538912"/>
            <a:ext cx="6248249" cy="369332"/>
          </a:xfrm>
          <a:prstGeom prst="rect">
            <a:avLst/>
          </a:prstGeom>
          <a:noFill/>
        </p:spPr>
        <p:txBody>
          <a:bodyPr wrap="none" rtlCol="0">
            <a:spAutoFit/>
          </a:bodyPr>
          <a:lstStyle/>
          <a:p>
            <a:r>
              <a:rPr lang="en-US" dirty="0"/>
              <a:t>https://www.youtube.com/watch?app=desktop&amp;v=C3EEy8adxvc</a:t>
            </a:r>
          </a:p>
        </p:txBody>
      </p:sp>
      <p:cxnSp>
        <p:nvCxnSpPr>
          <p:cNvPr id="25" name="Straight Arrow Connector 24"/>
          <p:cNvCxnSpPr/>
          <p:nvPr/>
        </p:nvCxnSpPr>
        <p:spPr>
          <a:xfrm>
            <a:off x="5181600" y="5583403"/>
            <a:ext cx="3581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278582" y="2699266"/>
            <a:ext cx="0" cy="3068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34EA4696-40D9-4CB1-BAAB-CD459372DB1A}"/>
              </a:ext>
            </a:extLst>
          </p:cNvPr>
          <p:cNvPicPr>
            <a:picLocks noChangeAspect="1"/>
          </p:cNvPicPr>
          <p:nvPr/>
        </p:nvPicPr>
        <p:blipFill>
          <a:blip r:embed="rId2"/>
          <a:stretch>
            <a:fillRect/>
          </a:stretch>
        </p:blipFill>
        <p:spPr>
          <a:xfrm>
            <a:off x="3791014" y="1330325"/>
            <a:ext cx="5295900" cy="1152525"/>
          </a:xfrm>
          <a:prstGeom prst="rect">
            <a:avLst/>
          </a:prstGeom>
        </p:spPr>
      </p:pic>
      <p:graphicFrame>
        <p:nvGraphicFramePr>
          <p:cNvPr id="6" name="Table 8">
            <a:extLst>
              <a:ext uri="{FF2B5EF4-FFF2-40B4-BE49-F238E27FC236}">
                <a16:creationId xmlns:a16="http://schemas.microsoft.com/office/drawing/2014/main" id="{451BF668-55D2-23D8-4804-7281B465B423}"/>
              </a:ext>
            </a:extLst>
          </p:cNvPr>
          <p:cNvGraphicFramePr>
            <a:graphicFrameLocks noGrp="1"/>
          </p:cNvGraphicFramePr>
          <p:nvPr/>
        </p:nvGraphicFramePr>
        <p:xfrm>
          <a:off x="2693556" y="3658910"/>
          <a:ext cx="2143125" cy="1371600"/>
        </p:xfrm>
        <a:graphic>
          <a:graphicData uri="http://schemas.openxmlformats.org/drawingml/2006/table">
            <a:tbl>
              <a:tblPr firstRow="1" bandRow="1">
                <a:tableStyleId>{5940675A-B579-460E-94D1-54222C63F5DA}</a:tableStyleId>
              </a:tblPr>
              <a:tblGrid>
                <a:gridCol w="714375">
                  <a:extLst>
                    <a:ext uri="{9D8B030D-6E8A-4147-A177-3AD203B41FA5}">
                      <a16:colId xmlns:a16="http://schemas.microsoft.com/office/drawing/2014/main" val="2920183884"/>
                    </a:ext>
                  </a:extLst>
                </a:gridCol>
                <a:gridCol w="714375">
                  <a:extLst>
                    <a:ext uri="{9D8B030D-6E8A-4147-A177-3AD203B41FA5}">
                      <a16:colId xmlns:a16="http://schemas.microsoft.com/office/drawing/2014/main" val="3688326916"/>
                    </a:ext>
                  </a:extLst>
                </a:gridCol>
                <a:gridCol w="714375">
                  <a:extLst>
                    <a:ext uri="{9D8B030D-6E8A-4147-A177-3AD203B41FA5}">
                      <a16:colId xmlns:a16="http://schemas.microsoft.com/office/drawing/2014/main" val="2618644205"/>
                    </a:ext>
                  </a:extLst>
                </a:gridCol>
              </a:tblGrid>
              <a:tr h="370840">
                <a:tc>
                  <a:txBody>
                    <a:bodyPr/>
                    <a:lstStyle/>
                    <a:p>
                      <a:r>
                        <a:rPr lang="en-US" sz="2400" b="1" dirty="0">
                          <a:solidFill>
                            <a:srgbClr val="C00000"/>
                          </a:solidFill>
                        </a:rPr>
                        <a:t>1</a:t>
                      </a:r>
                    </a:p>
                  </a:txBody>
                  <a:tcPr/>
                </a:tc>
                <a:tc>
                  <a:txBody>
                    <a:bodyPr/>
                    <a:lstStyle/>
                    <a:p>
                      <a:r>
                        <a:rPr lang="en-US" sz="2400" b="1" dirty="0">
                          <a:solidFill>
                            <a:srgbClr val="C00000"/>
                          </a:solidFill>
                        </a:rPr>
                        <a:t>3</a:t>
                      </a:r>
                    </a:p>
                  </a:txBody>
                  <a:tcPr/>
                </a:tc>
                <a:tc>
                  <a:txBody>
                    <a:bodyPr/>
                    <a:lstStyle/>
                    <a:p>
                      <a:r>
                        <a:rPr lang="en-US" sz="2400" b="1" dirty="0">
                          <a:solidFill>
                            <a:srgbClr val="C00000"/>
                          </a:solidFill>
                        </a:rPr>
                        <a:t>4</a:t>
                      </a:r>
                    </a:p>
                  </a:txBody>
                  <a:tcPr/>
                </a:tc>
                <a:extLst>
                  <a:ext uri="{0D108BD9-81ED-4DB2-BD59-A6C34878D82A}">
                    <a16:rowId xmlns:a16="http://schemas.microsoft.com/office/drawing/2014/main" val="356191512"/>
                  </a:ext>
                </a:extLst>
              </a:tr>
              <a:tr h="370840">
                <a:tc>
                  <a:txBody>
                    <a:bodyPr/>
                    <a:lstStyle/>
                    <a:p>
                      <a:r>
                        <a:rPr lang="en-US" sz="2400" b="1" dirty="0">
                          <a:solidFill>
                            <a:srgbClr val="C00000"/>
                          </a:solidFill>
                        </a:rPr>
                        <a:t>2</a:t>
                      </a:r>
                    </a:p>
                  </a:txBody>
                  <a:tcPr/>
                </a:tc>
                <a:tc>
                  <a:txBody>
                    <a:bodyPr/>
                    <a:lstStyle/>
                    <a:p>
                      <a:r>
                        <a:rPr lang="en-US" sz="2400" b="1" dirty="0">
                          <a:solidFill>
                            <a:srgbClr val="C00000"/>
                          </a:solidFill>
                        </a:rPr>
                        <a:t>7</a:t>
                      </a:r>
                    </a:p>
                  </a:txBody>
                  <a:tcPr/>
                </a:tc>
                <a:tc>
                  <a:txBody>
                    <a:bodyPr/>
                    <a:lstStyle/>
                    <a:p>
                      <a:r>
                        <a:rPr lang="en-US" sz="2400" b="1" dirty="0">
                          <a:solidFill>
                            <a:srgbClr val="C00000"/>
                          </a:solidFill>
                        </a:rPr>
                        <a:t>1</a:t>
                      </a:r>
                    </a:p>
                  </a:txBody>
                  <a:tcPr/>
                </a:tc>
                <a:extLst>
                  <a:ext uri="{0D108BD9-81ED-4DB2-BD59-A6C34878D82A}">
                    <a16:rowId xmlns:a16="http://schemas.microsoft.com/office/drawing/2014/main" val="730173177"/>
                  </a:ext>
                </a:extLst>
              </a:tr>
              <a:tr h="370840">
                <a:tc>
                  <a:txBody>
                    <a:bodyPr/>
                    <a:lstStyle/>
                    <a:p>
                      <a:r>
                        <a:rPr lang="en-US" sz="2400" b="1" dirty="0">
                          <a:solidFill>
                            <a:srgbClr val="C00000"/>
                          </a:solidFill>
                        </a:rPr>
                        <a:t>0</a:t>
                      </a:r>
                    </a:p>
                  </a:txBody>
                  <a:tcPr/>
                </a:tc>
                <a:tc>
                  <a:txBody>
                    <a:bodyPr/>
                    <a:lstStyle/>
                    <a:p>
                      <a:r>
                        <a:rPr lang="en-US" sz="2400" b="1" dirty="0">
                          <a:solidFill>
                            <a:srgbClr val="C00000"/>
                          </a:solidFill>
                        </a:rPr>
                        <a:t>5</a:t>
                      </a:r>
                    </a:p>
                  </a:txBody>
                  <a:tcPr/>
                </a:tc>
                <a:tc>
                  <a:txBody>
                    <a:bodyPr/>
                    <a:lstStyle/>
                    <a:p>
                      <a:r>
                        <a:rPr lang="en-US" sz="2400" b="1" dirty="0">
                          <a:solidFill>
                            <a:srgbClr val="C00000"/>
                          </a:solidFill>
                        </a:rPr>
                        <a:t>2</a:t>
                      </a:r>
                    </a:p>
                  </a:txBody>
                  <a:tcPr/>
                </a:tc>
                <a:extLst>
                  <a:ext uri="{0D108BD9-81ED-4DB2-BD59-A6C34878D82A}">
                    <a16:rowId xmlns:a16="http://schemas.microsoft.com/office/drawing/2014/main" val="2280949799"/>
                  </a:ext>
                </a:extLst>
              </a:tr>
            </a:tbl>
          </a:graphicData>
        </a:graphic>
      </p:graphicFrame>
      <p:graphicFrame>
        <p:nvGraphicFramePr>
          <p:cNvPr id="9" name="Table 13">
            <a:extLst>
              <a:ext uri="{FF2B5EF4-FFF2-40B4-BE49-F238E27FC236}">
                <a16:creationId xmlns:a16="http://schemas.microsoft.com/office/drawing/2014/main" id="{61273F1C-F325-13F6-A6E3-44EF771BFFDF}"/>
              </a:ext>
            </a:extLst>
          </p:cNvPr>
          <p:cNvGraphicFramePr>
            <a:graphicFrameLocks noGrp="1"/>
          </p:cNvGraphicFramePr>
          <p:nvPr/>
        </p:nvGraphicFramePr>
        <p:xfrm>
          <a:off x="2163737" y="4755159"/>
          <a:ext cx="842476" cy="741680"/>
        </p:xfrm>
        <a:graphic>
          <a:graphicData uri="http://schemas.openxmlformats.org/drawingml/2006/table">
            <a:tbl>
              <a:tblPr firstRow="1" bandRow="1">
                <a:tableStyleId>{5940675A-B579-460E-94D1-54222C63F5DA}</a:tableStyleId>
              </a:tblPr>
              <a:tblGrid>
                <a:gridCol w="429292">
                  <a:extLst>
                    <a:ext uri="{9D8B030D-6E8A-4147-A177-3AD203B41FA5}">
                      <a16:colId xmlns:a16="http://schemas.microsoft.com/office/drawing/2014/main" val="1433726574"/>
                    </a:ext>
                  </a:extLst>
                </a:gridCol>
                <a:gridCol w="413184">
                  <a:extLst>
                    <a:ext uri="{9D8B030D-6E8A-4147-A177-3AD203B41FA5}">
                      <a16:colId xmlns:a16="http://schemas.microsoft.com/office/drawing/2014/main" val="979934394"/>
                    </a:ext>
                  </a:extLst>
                </a:gridCol>
              </a:tblGrid>
              <a:tr h="370840">
                <a:tc>
                  <a:txBody>
                    <a:bodyPr/>
                    <a:lstStyle/>
                    <a:p>
                      <a:r>
                        <a:rPr lang="en-US" dirty="0">
                          <a:solidFill>
                            <a:srgbClr val="FFC000"/>
                          </a:solidFill>
                        </a:rPr>
                        <a:t>4</a:t>
                      </a:r>
                    </a:p>
                  </a:txBody>
                  <a:tcPr/>
                </a:tc>
                <a:tc>
                  <a:txBody>
                    <a:bodyPr/>
                    <a:lstStyle/>
                    <a:p>
                      <a:r>
                        <a:rPr lang="en-US" dirty="0">
                          <a:solidFill>
                            <a:srgbClr val="FFC000"/>
                          </a:solidFill>
                        </a:rPr>
                        <a:t>1</a:t>
                      </a:r>
                    </a:p>
                  </a:txBody>
                  <a:tcPr/>
                </a:tc>
                <a:extLst>
                  <a:ext uri="{0D108BD9-81ED-4DB2-BD59-A6C34878D82A}">
                    <a16:rowId xmlns:a16="http://schemas.microsoft.com/office/drawing/2014/main" val="1154730976"/>
                  </a:ext>
                </a:extLst>
              </a:tr>
              <a:tr h="370840">
                <a:tc>
                  <a:txBody>
                    <a:bodyPr/>
                    <a:lstStyle/>
                    <a:p>
                      <a:r>
                        <a:rPr lang="en-US" dirty="0">
                          <a:solidFill>
                            <a:srgbClr val="FFC000"/>
                          </a:solidFill>
                        </a:rPr>
                        <a:t>2</a:t>
                      </a:r>
                    </a:p>
                  </a:txBody>
                  <a:tcPr/>
                </a:tc>
                <a:tc>
                  <a:txBody>
                    <a:bodyPr/>
                    <a:lstStyle/>
                    <a:p>
                      <a:r>
                        <a:rPr lang="en-US" dirty="0">
                          <a:solidFill>
                            <a:srgbClr val="FFC000"/>
                          </a:solidFill>
                        </a:rPr>
                        <a:t>7</a:t>
                      </a:r>
                    </a:p>
                  </a:txBody>
                  <a:tcPr/>
                </a:tc>
                <a:extLst>
                  <a:ext uri="{0D108BD9-81ED-4DB2-BD59-A6C34878D82A}">
                    <a16:rowId xmlns:a16="http://schemas.microsoft.com/office/drawing/2014/main" val="4015227097"/>
                  </a:ext>
                </a:extLst>
              </a:tr>
            </a:tbl>
          </a:graphicData>
        </a:graphic>
      </p:graphicFrame>
      <p:graphicFrame>
        <p:nvGraphicFramePr>
          <p:cNvPr id="14" name="Table 13">
            <a:extLst>
              <a:ext uri="{FF2B5EF4-FFF2-40B4-BE49-F238E27FC236}">
                <a16:creationId xmlns:a16="http://schemas.microsoft.com/office/drawing/2014/main" id="{E348B360-3271-8805-4C87-746BE68E83A0}"/>
              </a:ext>
            </a:extLst>
          </p:cNvPr>
          <p:cNvGraphicFramePr>
            <a:graphicFrameLocks noGrp="1"/>
          </p:cNvGraphicFramePr>
          <p:nvPr/>
        </p:nvGraphicFramePr>
        <p:xfrm>
          <a:off x="3124200" y="4762760"/>
          <a:ext cx="756438" cy="742008"/>
        </p:xfrm>
        <a:graphic>
          <a:graphicData uri="http://schemas.openxmlformats.org/drawingml/2006/table">
            <a:tbl>
              <a:tblPr firstRow="1" bandRow="1">
                <a:tableStyleId>{5940675A-B579-460E-94D1-54222C63F5DA}</a:tableStyleId>
              </a:tblPr>
              <a:tblGrid>
                <a:gridCol w="378219">
                  <a:extLst>
                    <a:ext uri="{9D8B030D-6E8A-4147-A177-3AD203B41FA5}">
                      <a16:colId xmlns:a16="http://schemas.microsoft.com/office/drawing/2014/main" val="1433726574"/>
                    </a:ext>
                  </a:extLst>
                </a:gridCol>
                <a:gridCol w="378219">
                  <a:extLst>
                    <a:ext uri="{9D8B030D-6E8A-4147-A177-3AD203B41FA5}">
                      <a16:colId xmlns:a16="http://schemas.microsoft.com/office/drawing/2014/main" val="979934394"/>
                    </a:ext>
                  </a:extLst>
                </a:gridCol>
              </a:tblGrid>
              <a:tr h="376248">
                <a:tc>
                  <a:txBody>
                    <a:bodyPr/>
                    <a:lstStyle/>
                    <a:p>
                      <a:r>
                        <a:rPr lang="en-US" dirty="0">
                          <a:solidFill>
                            <a:srgbClr val="FF0000"/>
                          </a:solidFill>
                        </a:rPr>
                        <a:t>4</a:t>
                      </a:r>
                    </a:p>
                  </a:txBody>
                  <a:tcPr/>
                </a:tc>
                <a:tc>
                  <a:txBody>
                    <a:bodyPr/>
                    <a:lstStyle/>
                    <a:p>
                      <a:r>
                        <a:rPr lang="en-US" dirty="0">
                          <a:solidFill>
                            <a:srgbClr val="FF0000"/>
                          </a:solidFill>
                        </a:rPr>
                        <a:t>1</a:t>
                      </a:r>
                    </a:p>
                  </a:txBody>
                  <a:tcPr/>
                </a:tc>
                <a:extLst>
                  <a:ext uri="{0D108BD9-81ED-4DB2-BD59-A6C34878D82A}">
                    <a16:rowId xmlns:a16="http://schemas.microsoft.com/office/drawing/2014/main" val="1154730976"/>
                  </a:ext>
                </a:extLst>
              </a:tr>
              <a:tr h="337442">
                <a:tc>
                  <a:txBody>
                    <a:bodyPr/>
                    <a:lstStyle/>
                    <a:p>
                      <a:r>
                        <a:rPr lang="en-US" dirty="0">
                          <a:solidFill>
                            <a:srgbClr val="FF0000"/>
                          </a:solidFill>
                        </a:rPr>
                        <a:t>2</a:t>
                      </a:r>
                    </a:p>
                  </a:txBody>
                  <a:tcPr/>
                </a:tc>
                <a:tc>
                  <a:txBody>
                    <a:bodyPr/>
                    <a:lstStyle/>
                    <a:p>
                      <a:r>
                        <a:rPr lang="en-US" dirty="0">
                          <a:solidFill>
                            <a:srgbClr val="FF0000"/>
                          </a:solidFill>
                        </a:rPr>
                        <a:t>7</a:t>
                      </a:r>
                    </a:p>
                  </a:txBody>
                  <a:tcPr/>
                </a:tc>
                <a:extLst>
                  <a:ext uri="{0D108BD9-81ED-4DB2-BD59-A6C34878D82A}">
                    <a16:rowId xmlns:a16="http://schemas.microsoft.com/office/drawing/2014/main" val="4015227097"/>
                  </a:ext>
                </a:extLst>
              </a:tr>
            </a:tbl>
          </a:graphicData>
        </a:graphic>
      </p:graphicFrame>
      <p:graphicFrame>
        <p:nvGraphicFramePr>
          <p:cNvPr id="15" name="Table 14">
            <a:extLst>
              <a:ext uri="{FF2B5EF4-FFF2-40B4-BE49-F238E27FC236}">
                <a16:creationId xmlns:a16="http://schemas.microsoft.com/office/drawing/2014/main" id="{CB9E0C2E-F6CF-7167-C3D2-CD795315A6AA}"/>
              </a:ext>
            </a:extLst>
          </p:cNvPr>
          <p:cNvGraphicFramePr>
            <a:graphicFrameLocks noGrp="1"/>
          </p:cNvGraphicFramePr>
          <p:nvPr/>
        </p:nvGraphicFramePr>
        <p:xfrm>
          <a:off x="3901876" y="4651854"/>
          <a:ext cx="670124" cy="731520"/>
        </p:xfrm>
        <a:graphic>
          <a:graphicData uri="http://schemas.openxmlformats.org/drawingml/2006/table">
            <a:tbl>
              <a:tblPr firstRow="1" bandRow="1">
                <a:tableStyleId>{5940675A-B579-460E-94D1-54222C63F5DA}</a:tableStyleId>
              </a:tblPr>
              <a:tblGrid>
                <a:gridCol w="308174">
                  <a:extLst>
                    <a:ext uri="{9D8B030D-6E8A-4147-A177-3AD203B41FA5}">
                      <a16:colId xmlns:a16="http://schemas.microsoft.com/office/drawing/2014/main" val="1433726574"/>
                    </a:ext>
                  </a:extLst>
                </a:gridCol>
                <a:gridCol w="361950">
                  <a:extLst>
                    <a:ext uri="{9D8B030D-6E8A-4147-A177-3AD203B41FA5}">
                      <a16:colId xmlns:a16="http://schemas.microsoft.com/office/drawing/2014/main" val="979934394"/>
                    </a:ext>
                  </a:extLst>
                </a:gridCol>
              </a:tblGrid>
              <a:tr h="301117">
                <a:tc>
                  <a:txBody>
                    <a:bodyPr/>
                    <a:lstStyle/>
                    <a:p>
                      <a:r>
                        <a:rPr lang="en-US" dirty="0">
                          <a:solidFill>
                            <a:srgbClr val="00B050"/>
                          </a:solidFill>
                        </a:rPr>
                        <a:t>4</a:t>
                      </a:r>
                    </a:p>
                  </a:txBody>
                  <a:tcPr/>
                </a:tc>
                <a:tc>
                  <a:txBody>
                    <a:bodyPr/>
                    <a:lstStyle/>
                    <a:p>
                      <a:r>
                        <a:rPr lang="en-US" dirty="0">
                          <a:solidFill>
                            <a:srgbClr val="00B050"/>
                          </a:solidFill>
                        </a:rPr>
                        <a:t>1</a:t>
                      </a:r>
                    </a:p>
                  </a:txBody>
                  <a:tcPr/>
                </a:tc>
                <a:extLst>
                  <a:ext uri="{0D108BD9-81ED-4DB2-BD59-A6C34878D82A}">
                    <a16:rowId xmlns:a16="http://schemas.microsoft.com/office/drawing/2014/main" val="1154730976"/>
                  </a:ext>
                </a:extLst>
              </a:tr>
              <a:tr h="301117">
                <a:tc>
                  <a:txBody>
                    <a:bodyPr/>
                    <a:lstStyle/>
                    <a:p>
                      <a:r>
                        <a:rPr lang="en-US" dirty="0">
                          <a:solidFill>
                            <a:srgbClr val="00B050"/>
                          </a:solidFill>
                        </a:rPr>
                        <a:t>2</a:t>
                      </a:r>
                    </a:p>
                  </a:txBody>
                  <a:tcPr/>
                </a:tc>
                <a:tc>
                  <a:txBody>
                    <a:bodyPr/>
                    <a:lstStyle/>
                    <a:p>
                      <a:r>
                        <a:rPr lang="en-US" dirty="0">
                          <a:solidFill>
                            <a:srgbClr val="00B050"/>
                          </a:solidFill>
                        </a:rPr>
                        <a:t>7</a:t>
                      </a:r>
                    </a:p>
                  </a:txBody>
                  <a:tcPr/>
                </a:tc>
                <a:extLst>
                  <a:ext uri="{0D108BD9-81ED-4DB2-BD59-A6C34878D82A}">
                    <a16:rowId xmlns:a16="http://schemas.microsoft.com/office/drawing/2014/main" val="4015227097"/>
                  </a:ext>
                </a:extLst>
              </a:tr>
            </a:tbl>
          </a:graphicData>
        </a:graphic>
      </p:graphicFrame>
      <p:graphicFrame>
        <p:nvGraphicFramePr>
          <p:cNvPr id="18" name="Table 17">
            <a:extLst>
              <a:ext uri="{FF2B5EF4-FFF2-40B4-BE49-F238E27FC236}">
                <a16:creationId xmlns:a16="http://schemas.microsoft.com/office/drawing/2014/main" id="{FEC18AAC-7739-77E2-CDB4-B6FCACFB89E0}"/>
              </a:ext>
            </a:extLst>
          </p:cNvPr>
          <p:cNvGraphicFramePr>
            <a:graphicFrameLocks noGrp="1"/>
          </p:cNvGraphicFramePr>
          <p:nvPr/>
        </p:nvGraphicFramePr>
        <p:xfrm>
          <a:off x="2922642" y="3577654"/>
          <a:ext cx="842476" cy="772357"/>
        </p:xfrm>
        <a:graphic>
          <a:graphicData uri="http://schemas.openxmlformats.org/drawingml/2006/table">
            <a:tbl>
              <a:tblPr firstRow="1" bandRow="1">
                <a:tableStyleId>{5940675A-B579-460E-94D1-54222C63F5DA}</a:tableStyleId>
              </a:tblPr>
              <a:tblGrid>
                <a:gridCol w="421238">
                  <a:extLst>
                    <a:ext uri="{9D8B030D-6E8A-4147-A177-3AD203B41FA5}">
                      <a16:colId xmlns:a16="http://schemas.microsoft.com/office/drawing/2014/main" val="1433726574"/>
                    </a:ext>
                  </a:extLst>
                </a:gridCol>
                <a:gridCol w="421238">
                  <a:extLst>
                    <a:ext uri="{9D8B030D-6E8A-4147-A177-3AD203B41FA5}">
                      <a16:colId xmlns:a16="http://schemas.microsoft.com/office/drawing/2014/main" val="979934394"/>
                    </a:ext>
                  </a:extLst>
                </a:gridCol>
              </a:tblGrid>
              <a:tr h="391637">
                <a:tc>
                  <a:txBody>
                    <a:bodyPr/>
                    <a:lstStyle/>
                    <a:p>
                      <a:r>
                        <a:rPr lang="en-US" dirty="0">
                          <a:solidFill>
                            <a:srgbClr val="7030A0"/>
                          </a:solidFill>
                        </a:rPr>
                        <a:t>4</a:t>
                      </a:r>
                    </a:p>
                  </a:txBody>
                  <a:tcPr/>
                </a:tc>
                <a:tc>
                  <a:txBody>
                    <a:bodyPr/>
                    <a:lstStyle/>
                    <a:p>
                      <a:r>
                        <a:rPr lang="en-US" dirty="0">
                          <a:solidFill>
                            <a:srgbClr val="7030A0"/>
                          </a:solidFill>
                        </a:rPr>
                        <a:t>1</a:t>
                      </a:r>
                    </a:p>
                  </a:txBody>
                  <a:tcPr/>
                </a:tc>
                <a:extLst>
                  <a:ext uri="{0D108BD9-81ED-4DB2-BD59-A6C34878D82A}">
                    <a16:rowId xmlns:a16="http://schemas.microsoft.com/office/drawing/2014/main" val="1154730976"/>
                  </a:ext>
                </a:extLst>
              </a:tr>
              <a:tr h="380720">
                <a:tc>
                  <a:txBody>
                    <a:bodyPr/>
                    <a:lstStyle/>
                    <a:p>
                      <a:r>
                        <a:rPr lang="en-US" dirty="0">
                          <a:solidFill>
                            <a:srgbClr val="7030A0"/>
                          </a:solidFill>
                        </a:rPr>
                        <a:t>2</a:t>
                      </a:r>
                    </a:p>
                  </a:txBody>
                  <a:tcPr/>
                </a:tc>
                <a:tc>
                  <a:txBody>
                    <a:bodyPr/>
                    <a:lstStyle/>
                    <a:p>
                      <a:r>
                        <a:rPr lang="en-US" dirty="0">
                          <a:solidFill>
                            <a:srgbClr val="7030A0"/>
                          </a:solidFill>
                        </a:rPr>
                        <a:t>7</a:t>
                      </a:r>
                    </a:p>
                  </a:txBody>
                  <a:tcPr/>
                </a:tc>
                <a:extLst>
                  <a:ext uri="{0D108BD9-81ED-4DB2-BD59-A6C34878D82A}">
                    <a16:rowId xmlns:a16="http://schemas.microsoft.com/office/drawing/2014/main" val="4015227097"/>
                  </a:ext>
                </a:extLst>
              </a:tr>
            </a:tbl>
          </a:graphicData>
        </a:graphic>
      </p:graphicFrame>
    </p:spTree>
    <p:extLst>
      <p:ext uri="{BB962C8B-B14F-4D97-AF65-F5344CB8AC3E}">
        <p14:creationId xmlns:p14="http://schemas.microsoft.com/office/powerpoint/2010/main" val="363190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509588"/>
            <a:ext cx="8229600" cy="1139825"/>
          </a:xfrm>
        </p:spPr>
        <p:txBody>
          <a:bodyPr/>
          <a:lstStyle/>
          <a:p>
            <a:pPr eaLnBrk="1" hangingPunct="1"/>
            <a:r>
              <a:rPr lang="en-US" altLang="zh-TW" sz="3200" dirty="0"/>
              <a:t>Discrete convolution: Correlation is more intuitive</a:t>
            </a:r>
            <a:r>
              <a:rPr lang="en-US" altLang="zh-TW" sz="2400" dirty="0"/>
              <a:t> </a:t>
            </a:r>
            <a:endParaRPr lang="en-US" altLang="zh-TW" sz="4000" dirty="0"/>
          </a:p>
        </p:txBody>
      </p:sp>
      <p:sp>
        <p:nvSpPr>
          <p:cNvPr id="21507" name="Rectangle 3"/>
          <p:cNvSpPr>
            <a:spLocks noGrp="1" noChangeArrowheads="1"/>
          </p:cNvSpPr>
          <p:nvPr>
            <p:ph type="body" sz="half" idx="1"/>
          </p:nvPr>
        </p:nvSpPr>
        <p:spPr>
          <a:xfrm>
            <a:off x="457200" y="1600200"/>
            <a:ext cx="8077200" cy="4530725"/>
          </a:xfrm>
        </p:spPr>
        <p:txBody>
          <a:bodyPr>
            <a:normAutofit/>
          </a:bodyPr>
          <a:lstStyle/>
          <a:p>
            <a:pPr eaLnBrk="1" hangingPunct="1"/>
            <a:r>
              <a:rPr lang="en-US" altLang="zh-TW" sz="2000" dirty="0"/>
              <a:t>so we use correlation of the flipped version of h to implement convolution[1]</a:t>
            </a:r>
            <a:r>
              <a:rPr lang="zh-TW" altLang="zh-TW" sz="3600" dirty="0"/>
              <a:t> </a:t>
            </a:r>
          </a:p>
        </p:txBody>
      </p:sp>
      <mc:AlternateContent xmlns:mc="http://schemas.openxmlformats.org/markup-compatibility/2006" xmlns:a14="http://schemas.microsoft.com/office/drawing/2010/main">
        <mc:Choice Requires="a14">
          <p:sp>
            <p:nvSpPr>
              <p:cNvPr id="21508" name="Object 10"/>
              <p:cNvSpPr txBox="1">
                <a:spLocks noGrp="1"/>
              </p:cNvSpPr>
              <p:nvPr>
                <p:ph sz="half" idx="2"/>
              </p:nvPr>
            </p:nvSpPr>
            <p:spPr bwMode="auto">
              <a:xfrm>
                <a:off x="2387600" y="3998913"/>
                <a:ext cx="5815013" cy="2114550"/>
              </a:xfrm>
              <a:prstGeom prst="rect">
                <a:avLst/>
              </a:prstGeom>
              <a:noFill/>
              <a:ln>
                <a:noFill/>
              </a:ln>
              <a:effectLst/>
            </p:spPr>
            <p:txBody>
              <a:bodyPr>
                <a:normAutofit fontScale="62500" lnSpcReduction="20000"/>
              </a:bodyPr>
              <a:lstStyle/>
              <a:p>
                <a:pPr>
                  <a:buNone/>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𝐶</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m:t>
                          </m:r>
                        </m:sup>
                        <m:e>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sup>
                            <m:e>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𝐼</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e>
                          </m:nary>
                        </m:e>
                      </m:nary>
                    </m:oMath>
                    <m:oMath xmlns:m="http://schemas.openxmlformats.org/officeDocument/2006/math">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m:t>
                          </m:r>
                        </m:sup>
                        <m:e>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sup>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h</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𝑓𝑙𝑖𝑝</m:t>
                                  </m:r>
                                  <m:r>
                                    <a:rPr lang="en-US" i="1">
                                      <a:solidFill>
                                        <a:srgbClr val="000000"/>
                                      </a:solidFill>
                                      <a:latin typeface="Cambria Math" panose="02040503050406030204" pitchFamily="18" charset="0"/>
                                    </a:rPr>
                                    <m:t>)</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𝐼</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e>
                          </m:nary>
                        </m:e>
                      </m:nary>
                    </m:oMath>
                  </m:oMathPara>
                </a14:m>
                <a:endParaRPr lang="en-US"/>
              </a:p>
            </p:txBody>
          </p:sp>
        </mc:Choice>
        <mc:Fallback xmlns="">
          <p:sp>
            <p:nvSpPr>
              <p:cNvPr id="21508" name="Object 10"/>
              <p:cNvSpPr txBox="1">
                <a:spLocks noGrp="1" noRot="1" noChangeAspect="1" noMove="1" noResize="1" noEditPoints="1" noAdjustHandles="1" noChangeArrowheads="1" noChangeShapeType="1" noTextEdit="1"/>
              </p:cNvSpPr>
              <p:nvPr>
                <p:ph sz="half" idx="2"/>
              </p:nvPr>
            </p:nvSpPr>
            <p:spPr bwMode="auto">
              <a:xfrm>
                <a:off x="2387600" y="3998913"/>
                <a:ext cx="5815013" cy="2114550"/>
              </a:xfrm>
              <a:prstGeom prst="rect">
                <a:avLst/>
              </a:prstGeom>
              <a:blipFill>
                <a:blip r:embed="rId2"/>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511" name="Object 4"/>
              <p:cNvSpPr txBox="1"/>
              <p:nvPr/>
            </p:nvSpPr>
            <p:spPr bwMode="auto">
              <a:xfrm>
                <a:off x="1066800" y="2438400"/>
                <a:ext cx="5634038" cy="1608138"/>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𝐼</m:t>
                      </m:r>
                      <m:r>
                        <a:rPr lang="en-US" i="1" smtClean="0">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4</m:t>
                                </m:r>
                              </m:e>
                              <m:e>
                                <m:r>
                                  <a:rPr lang="en-US" i="1">
                                    <a:solidFill>
                                      <a:srgbClr val="000000"/>
                                    </a:solidFill>
                                    <a:latin typeface="Cambria Math" panose="02040503050406030204" pitchFamily="18" charset="0"/>
                                  </a:rPr>
                                  <m:t>1</m:t>
                                </m:r>
                              </m:e>
                            </m:mr>
                            <m:mr>
                              <m:e>
                                <m:r>
                                  <a:rPr lang="en-US" i="1">
                                    <a:solidFill>
                                      <a:srgbClr val="000000"/>
                                    </a:solidFill>
                                    <a:latin typeface="Cambria Math" panose="02040503050406030204" pitchFamily="18" charset="0"/>
                                  </a:rPr>
                                  <m:t>2</m:t>
                                </m:r>
                              </m:e>
                              <m:e>
                                <m:r>
                                  <a:rPr lang="en-US" i="1">
                                    <a:solidFill>
                                      <a:srgbClr val="000000"/>
                                    </a:solidFill>
                                    <a:latin typeface="Cambria Math" panose="02040503050406030204" pitchFamily="18" charset="0"/>
                                  </a:rPr>
                                  <m:t>5</m:t>
                                </m:r>
                              </m:e>
                              <m:e>
                                <m:r>
                                  <a:rPr lang="en-US" i="1">
                                    <a:solidFill>
                                      <a:srgbClr val="000000"/>
                                    </a:solidFill>
                                    <a:latin typeface="Cambria Math" panose="02040503050406030204" pitchFamily="18" charset="0"/>
                                  </a:rPr>
                                  <m:t>3</m:t>
                                </m:r>
                              </m:e>
                            </m:mr>
                          </m:m>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2"/>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1</m:t>
                                </m:r>
                              </m:e>
                              <m:e>
                                <m:r>
                                  <a:rPr lang="en-US" b="0" i="1" smtClean="0">
                                    <a:solidFill>
                                      <a:srgbClr val="000000"/>
                                    </a:solidFill>
                                    <a:latin typeface="Cambria Math" panose="02040503050406030204" pitchFamily="18" charset="0"/>
                                  </a:rPr>
                                  <m:t>3</m:t>
                                </m:r>
                              </m:e>
                            </m:mr>
                            <m:mr>
                              <m:e>
                                <m:r>
                                  <a:rPr lang="en-US" b="0" i="1" smtClean="0">
                                    <a:solidFill>
                                      <a:srgbClr val="000000"/>
                                    </a:solidFill>
                                    <a:latin typeface="Cambria Math" panose="02040503050406030204" pitchFamily="18" charset="0"/>
                                  </a:rPr>
                                  <m:t>2</m:t>
                                </m:r>
                              </m:e>
                              <m:e>
                                <m:r>
                                  <a:rPr lang="en-US" i="1">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4</m:t>
                                </m:r>
                              </m:e>
                            </m:mr>
                          </m:m>
                        </m:e>
                      </m:d>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find</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𝐼</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h</m:t>
                      </m:r>
                    </m:oMath>
                  </m:oMathPara>
                </a14:m>
                <a:br>
                  <a:rPr lang="en-US" dirty="0">
                    <a:solidFill>
                      <a:srgbClr val="000000"/>
                    </a:solidFill>
                  </a:rPr>
                </a:br>
                <a:endParaRPr lang="en-US" dirty="0"/>
              </a:p>
            </p:txBody>
          </p:sp>
        </mc:Choice>
        <mc:Fallback xmlns="">
          <p:sp>
            <p:nvSpPr>
              <p:cNvPr id="21511" name="Object 4"/>
              <p:cNvSpPr txBox="1">
                <a:spLocks noRot="1" noChangeAspect="1" noMove="1" noResize="1" noEditPoints="1" noAdjustHandles="1" noChangeArrowheads="1" noChangeShapeType="1" noTextEdit="1"/>
              </p:cNvSpPr>
              <p:nvPr/>
            </p:nvSpPr>
            <p:spPr bwMode="auto">
              <a:xfrm>
                <a:off x="1066800" y="2438400"/>
                <a:ext cx="5634038" cy="1608138"/>
              </a:xfrm>
              <a:prstGeom prst="rect">
                <a:avLst/>
              </a:prstGeom>
              <a:blipFill>
                <a:blip r:embed="rId3"/>
                <a:stretch>
                  <a:fillRect/>
                </a:stretch>
              </a:blipFill>
              <a:ln>
                <a:noFill/>
              </a:ln>
              <a:effectLst/>
            </p:spPr>
            <p:txBody>
              <a:bodyPr/>
              <a:lstStyle/>
              <a:p>
                <a:r>
                  <a:rPr lang="en-US">
                    <a:noFill/>
                  </a:rPr>
                  <a:t> </a:t>
                </a:r>
              </a:p>
            </p:txBody>
          </p:sp>
        </mc:Fallback>
      </mc:AlternateContent>
      <p:sp>
        <p:nvSpPr>
          <p:cNvPr id="21512" name="Text Box 6"/>
          <p:cNvSpPr txBox="1">
            <a:spLocks noChangeArrowheads="1"/>
          </p:cNvSpPr>
          <p:nvPr/>
        </p:nvSpPr>
        <p:spPr bwMode="auto">
          <a:xfrm>
            <a:off x="5867400" y="6172200"/>
            <a:ext cx="1420813" cy="37941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dirty="0"/>
              <a:t>correlation</a:t>
            </a:r>
          </a:p>
        </p:txBody>
      </p:sp>
      <p:sp>
        <p:nvSpPr>
          <p:cNvPr id="21513" name="AutoShape 7"/>
          <p:cNvSpPr>
            <a:spLocks/>
          </p:cNvSpPr>
          <p:nvPr/>
        </p:nvSpPr>
        <p:spPr bwMode="auto">
          <a:xfrm rot="5400000">
            <a:off x="5638800" y="4191000"/>
            <a:ext cx="457200" cy="3505200"/>
          </a:xfrm>
          <a:prstGeom prst="rightBrace">
            <a:avLst>
              <a:gd name="adj1" fmla="val 63889"/>
              <a:gd name="adj2" fmla="val 50000"/>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endParaRPr lang="en-US" altLang="en-US"/>
          </a:p>
        </p:txBody>
      </p:sp>
      <p:sp>
        <p:nvSpPr>
          <p:cNvPr id="21514" name="Text Box 8"/>
          <p:cNvSpPr txBox="1">
            <a:spLocks noChangeArrowheads="1"/>
          </p:cNvSpPr>
          <p:nvPr/>
        </p:nvSpPr>
        <p:spPr bwMode="auto">
          <a:xfrm>
            <a:off x="5791200" y="3352800"/>
            <a:ext cx="1516063" cy="37941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convolution</a:t>
            </a:r>
          </a:p>
        </p:txBody>
      </p:sp>
      <p:sp>
        <p:nvSpPr>
          <p:cNvPr id="21515" name="AutoShape 9"/>
          <p:cNvSpPr>
            <a:spLocks/>
          </p:cNvSpPr>
          <p:nvPr/>
        </p:nvSpPr>
        <p:spPr bwMode="auto">
          <a:xfrm rot="-5400000">
            <a:off x="6400800" y="2209800"/>
            <a:ext cx="457200" cy="3505200"/>
          </a:xfrm>
          <a:prstGeom prst="rightBrace">
            <a:avLst>
              <a:gd name="adj1" fmla="val 63889"/>
              <a:gd name="adj2" fmla="val 50000"/>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endParaRPr lang="en-US" altLang="en-US"/>
          </a:p>
        </p:txBody>
      </p:sp>
      <p:sp>
        <p:nvSpPr>
          <p:cNvPr id="21516" name="Text Box 12"/>
          <p:cNvSpPr txBox="1">
            <a:spLocks noChangeArrowheads="1"/>
          </p:cNvSpPr>
          <p:nvPr/>
        </p:nvSpPr>
        <p:spPr bwMode="auto">
          <a:xfrm>
            <a:off x="5394325" y="4832350"/>
            <a:ext cx="1246188" cy="37941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Flipped h</a:t>
            </a:r>
          </a:p>
        </p:txBody>
      </p:sp>
      <p:sp>
        <p:nvSpPr>
          <p:cNvPr id="21517" name="Line 13"/>
          <p:cNvSpPr>
            <a:spLocks noChangeShapeType="1"/>
          </p:cNvSpPr>
          <p:nvPr/>
        </p:nvSpPr>
        <p:spPr bwMode="auto">
          <a:xfrm flipH="1">
            <a:off x="5062538" y="5029200"/>
            <a:ext cx="347662" cy="182563"/>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ooter Placeholder 1"/>
          <p:cNvSpPr>
            <a:spLocks noGrp="1"/>
          </p:cNvSpPr>
          <p:nvPr>
            <p:ph type="ftr" sz="quarter" idx="11"/>
          </p:nvPr>
        </p:nvSpPr>
        <p:spPr/>
        <p:txBody>
          <a:bodyPr/>
          <a:lstStyle/>
          <a:p>
            <a:pPr>
              <a:defRPr/>
            </a:pPr>
            <a:r>
              <a:rPr lang="it-IT" altLang="zh-CN"/>
              <a:t>Img. Pro. &amp; Comp. Vis. v250127c</a:t>
            </a:r>
            <a:endParaRPr lang="en-US" altLang="zh-CN"/>
          </a:p>
        </p:txBody>
      </p:sp>
      <p:sp>
        <p:nvSpPr>
          <p:cNvPr id="3" name="Slide Number Placeholder 2"/>
          <p:cNvSpPr>
            <a:spLocks noGrp="1"/>
          </p:cNvSpPr>
          <p:nvPr>
            <p:ph type="sldNum" sz="quarter" idx="12"/>
          </p:nvPr>
        </p:nvSpPr>
        <p:spPr/>
        <p:txBody>
          <a:bodyPr/>
          <a:lstStyle/>
          <a:p>
            <a:fld id="{09F59500-E629-449D-8982-FD156F527BAF}" type="slidenum">
              <a:rPr lang="en-US" altLang="en-US" smtClean="0"/>
              <a:pPr/>
              <a:t>34</a:t>
            </a:fld>
            <a:endParaRPr lang="en-US" altLang="en-US"/>
          </a:p>
        </p:txBody>
      </p:sp>
    </p:spTree>
    <p:extLst>
      <p:ext uri="{BB962C8B-B14F-4D97-AF65-F5344CB8AC3E}">
        <p14:creationId xmlns:p14="http://schemas.microsoft.com/office/powerpoint/2010/main" val="2851149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1026"/>
          <p:cNvSpPr>
            <a:spLocks noGrp="1" noChangeArrowheads="1"/>
          </p:cNvSpPr>
          <p:nvPr>
            <p:ph type="title"/>
          </p:nvPr>
        </p:nvSpPr>
        <p:spPr/>
        <p:txBody>
          <a:bodyPr rtlCol="0">
            <a:normAutofit fontScale="90000"/>
          </a:bodyPr>
          <a:lstStyle/>
          <a:p>
            <a:pPr eaLnBrk="1" fontAlgn="auto" hangingPunct="1">
              <a:spcAft>
                <a:spcPts val="0"/>
              </a:spcAft>
              <a:defRPr/>
            </a:pPr>
            <a:r>
              <a:rPr lang="en-US" altLang="zh-TW"/>
              <a:t>Matlab (octave) code for convolution</a:t>
            </a:r>
          </a:p>
        </p:txBody>
      </p:sp>
      <p:sp>
        <p:nvSpPr>
          <p:cNvPr id="22531" name="Rectangle 1027"/>
          <p:cNvSpPr>
            <a:spLocks noGrp="1" noChangeArrowheads="1"/>
          </p:cNvSpPr>
          <p:nvPr>
            <p:ph idx="1"/>
          </p:nvPr>
        </p:nvSpPr>
        <p:spPr>
          <a:xfrm>
            <a:off x="685800" y="1676400"/>
            <a:ext cx="8001000" cy="4572000"/>
          </a:xfrm>
        </p:spPr>
        <p:txBody>
          <a:bodyPr>
            <a:normAutofit/>
          </a:bodyPr>
          <a:lstStyle/>
          <a:p>
            <a:pPr eaLnBrk="1" hangingPunct="1">
              <a:lnSpc>
                <a:spcPct val="90000"/>
              </a:lnSpc>
            </a:pPr>
            <a:r>
              <a:rPr lang="zh-TW" altLang="en-US" sz="2400" dirty="0">
                <a:cs typeface="Courier New" pitchFamily="49" charset="0"/>
              </a:rPr>
              <a:t> </a:t>
            </a:r>
            <a:r>
              <a:rPr lang="en-US" altLang="zh-TW" sz="2400" dirty="0">
                <a:cs typeface="Courier New" pitchFamily="49" charset="0"/>
              </a:rPr>
              <a:t>I=[1 4 1; </a:t>
            </a:r>
          </a:p>
          <a:p>
            <a:pPr eaLnBrk="1" hangingPunct="1">
              <a:lnSpc>
                <a:spcPct val="90000"/>
              </a:lnSpc>
            </a:pPr>
            <a:r>
              <a:rPr lang="en-US" altLang="zh-TW" sz="2400" dirty="0">
                <a:cs typeface="Courier New" pitchFamily="49" charset="0"/>
              </a:rPr>
              <a:t>     2 5 3]</a:t>
            </a:r>
          </a:p>
          <a:p>
            <a:pPr eaLnBrk="1" hangingPunct="1">
              <a:lnSpc>
                <a:spcPct val="90000"/>
              </a:lnSpc>
            </a:pPr>
            <a:r>
              <a:rPr lang="en-US" altLang="zh-TW" sz="2400" dirty="0">
                <a:cs typeface="Courier New" pitchFamily="49" charset="0"/>
              </a:rPr>
              <a:t>h=[1 3 ;</a:t>
            </a:r>
          </a:p>
          <a:p>
            <a:pPr eaLnBrk="1" hangingPunct="1">
              <a:lnSpc>
                <a:spcPct val="90000"/>
              </a:lnSpc>
            </a:pPr>
            <a:r>
              <a:rPr lang="en-US" altLang="zh-TW" sz="2400" dirty="0">
                <a:cs typeface="Courier New" pitchFamily="49" charset="0"/>
              </a:rPr>
              <a:t>     2 -4]</a:t>
            </a:r>
          </a:p>
          <a:p>
            <a:pPr eaLnBrk="1" hangingPunct="1">
              <a:lnSpc>
                <a:spcPct val="90000"/>
              </a:lnSpc>
            </a:pPr>
            <a:r>
              <a:rPr lang="en-US" altLang="zh-TW" sz="2400" dirty="0">
                <a:cs typeface="Courier New" pitchFamily="49" charset="0"/>
              </a:rPr>
              <a:t>conv2(</a:t>
            </a:r>
            <a:r>
              <a:rPr lang="en-US" altLang="zh-TW" sz="2400" dirty="0" err="1">
                <a:cs typeface="Courier New" pitchFamily="49" charset="0"/>
              </a:rPr>
              <a:t>I,h</a:t>
            </a:r>
            <a:r>
              <a:rPr lang="en-US" altLang="zh-TW" sz="2400" dirty="0">
                <a:cs typeface="Courier New" pitchFamily="49" charset="0"/>
              </a:rPr>
              <a:t>)</a:t>
            </a:r>
          </a:p>
          <a:p>
            <a:pPr eaLnBrk="1" hangingPunct="1">
              <a:lnSpc>
                <a:spcPct val="90000"/>
              </a:lnSpc>
            </a:pPr>
            <a:r>
              <a:rPr lang="en-US" altLang="zh-TW" sz="2400" dirty="0">
                <a:cs typeface="Courier New" pitchFamily="49" charset="0"/>
              </a:rPr>
              <a:t>pause</a:t>
            </a:r>
          </a:p>
          <a:p>
            <a:pPr eaLnBrk="1" hangingPunct="1">
              <a:lnSpc>
                <a:spcPct val="90000"/>
              </a:lnSpc>
            </a:pPr>
            <a:r>
              <a:rPr lang="en-US" altLang="zh-TW" sz="2400" dirty="0" err="1">
                <a:cs typeface="Courier New" pitchFamily="49" charset="0"/>
              </a:rPr>
              <a:t>disp</a:t>
            </a:r>
            <a:r>
              <a:rPr lang="en-US" altLang="zh-TW" sz="2400" dirty="0">
                <a:cs typeface="Courier New" pitchFamily="49" charset="0"/>
              </a:rPr>
              <a:t>(</a:t>
            </a:r>
            <a:r>
              <a:rPr lang="en-US" altLang="zh-TW" sz="2400" dirty="0">
                <a:solidFill>
                  <a:srgbClr val="B22222"/>
                </a:solidFill>
                <a:cs typeface="Courier New" pitchFamily="49" charset="0"/>
              </a:rPr>
              <a:t>'It is the same as the following'</a:t>
            </a:r>
            <a:r>
              <a:rPr lang="en-US" altLang="zh-TW" sz="2400" dirty="0">
                <a:cs typeface="Courier New" pitchFamily="49" charset="0"/>
              </a:rPr>
              <a:t>);</a:t>
            </a:r>
          </a:p>
          <a:p>
            <a:pPr eaLnBrk="1" hangingPunct="1">
              <a:lnSpc>
                <a:spcPct val="90000"/>
              </a:lnSpc>
            </a:pPr>
            <a:r>
              <a:rPr lang="en-US" altLang="zh-TW" sz="2400" dirty="0">
                <a:cs typeface="Courier New" pitchFamily="49" charset="0"/>
              </a:rPr>
              <a:t>conv2(</a:t>
            </a:r>
            <a:r>
              <a:rPr lang="en-US" altLang="zh-TW" sz="2400" dirty="0" err="1">
                <a:cs typeface="Courier New" pitchFamily="49" charset="0"/>
              </a:rPr>
              <a:t>h,I</a:t>
            </a:r>
            <a:r>
              <a:rPr lang="en-US" altLang="zh-TW" sz="2400" dirty="0">
                <a:cs typeface="Courier New" pitchFamily="49" charset="0"/>
              </a:rPr>
              <a:t>)</a:t>
            </a:r>
          </a:p>
          <a:p>
            <a:pPr eaLnBrk="1" hangingPunct="1">
              <a:lnSpc>
                <a:spcPct val="90000"/>
              </a:lnSpc>
            </a:pPr>
            <a:r>
              <a:rPr lang="en-US" altLang="zh-TW" sz="2400" dirty="0">
                <a:cs typeface="Courier New" pitchFamily="49" charset="0"/>
              </a:rPr>
              <a:t>pause</a:t>
            </a:r>
          </a:p>
          <a:p>
            <a:pPr eaLnBrk="1" hangingPunct="1">
              <a:lnSpc>
                <a:spcPct val="90000"/>
              </a:lnSpc>
            </a:pPr>
            <a:r>
              <a:rPr lang="en-US" altLang="zh-TW" sz="2400" dirty="0" err="1">
                <a:cs typeface="Courier New" pitchFamily="49" charset="0"/>
              </a:rPr>
              <a:t>disp</a:t>
            </a:r>
            <a:r>
              <a:rPr lang="en-US" altLang="zh-TW" sz="2400" dirty="0">
                <a:cs typeface="Courier New" pitchFamily="49" charset="0"/>
              </a:rPr>
              <a:t>(</a:t>
            </a:r>
            <a:r>
              <a:rPr lang="en-US" altLang="zh-TW" sz="2400" dirty="0">
                <a:solidFill>
                  <a:srgbClr val="B22222"/>
                </a:solidFill>
                <a:cs typeface="Courier New" pitchFamily="49" charset="0"/>
              </a:rPr>
              <a:t>'It is the same as the following'</a:t>
            </a:r>
            <a:r>
              <a:rPr lang="en-US" altLang="zh-TW" sz="2400" dirty="0">
                <a:cs typeface="Courier New" pitchFamily="49" charset="0"/>
              </a:rPr>
              <a:t>);</a:t>
            </a:r>
          </a:p>
          <a:p>
            <a:pPr eaLnBrk="1" hangingPunct="1">
              <a:lnSpc>
                <a:spcPct val="90000"/>
              </a:lnSpc>
            </a:pPr>
            <a:r>
              <a:rPr lang="en-US" altLang="zh-TW" sz="2400" dirty="0">
                <a:cs typeface="Courier New" pitchFamily="49" charset="0"/>
              </a:rPr>
              <a:t>xcorr2(</a:t>
            </a:r>
            <a:r>
              <a:rPr lang="en-US" altLang="zh-TW" sz="2400" dirty="0" err="1">
                <a:cs typeface="Courier New" pitchFamily="49" charset="0"/>
              </a:rPr>
              <a:t>I,fliplr</a:t>
            </a:r>
            <a:r>
              <a:rPr lang="en-US" altLang="zh-TW" sz="2400" dirty="0">
                <a:cs typeface="Courier New" pitchFamily="49" charset="0"/>
              </a:rPr>
              <a:t>(</a:t>
            </a:r>
            <a:r>
              <a:rPr lang="en-US" altLang="zh-TW" sz="2400" dirty="0" err="1">
                <a:cs typeface="Courier New" pitchFamily="49" charset="0"/>
              </a:rPr>
              <a:t>flipud</a:t>
            </a:r>
            <a:r>
              <a:rPr lang="en-US" altLang="zh-TW" sz="2400" dirty="0">
                <a:cs typeface="Courier New" pitchFamily="49" charset="0"/>
              </a:rPr>
              <a:t>(h)))</a:t>
            </a:r>
            <a:endParaRPr lang="zh-TW" altLang="en-US" dirty="0">
              <a:latin typeface="Courier New" pitchFamily="49" charset="0"/>
              <a:cs typeface="Courier New" pitchFamily="49" charset="0"/>
            </a:endParaRPr>
          </a:p>
        </p:txBody>
      </p:sp>
      <p:sp>
        <p:nvSpPr>
          <p:cNvPr id="2" name="Footer Placeholder 1"/>
          <p:cNvSpPr>
            <a:spLocks noGrp="1"/>
          </p:cNvSpPr>
          <p:nvPr>
            <p:ph type="ftr" sz="quarter" idx="11"/>
          </p:nvPr>
        </p:nvSpPr>
        <p:spPr/>
        <p:txBody>
          <a:bodyPr/>
          <a:lstStyle/>
          <a:p>
            <a:r>
              <a:rPr lang="it-IT"/>
              <a:t>Img. Pro. &amp; Comp. Vis. v250127c</a:t>
            </a:r>
            <a:endParaRPr lang="en-US"/>
          </a:p>
        </p:txBody>
      </p:sp>
      <p:sp>
        <p:nvSpPr>
          <p:cNvPr id="3" name="Slide Number Placeholder 2"/>
          <p:cNvSpPr>
            <a:spLocks noGrp="1"/>
          </p:cNvSpPr>
          <p:nvPr>
            <p:ph type="sldNum" sz="quarter" idx="12"/>
          </p:nvPr>
        </p:nvSpPr>
        <p:spPr/>
        <p:txBody>
          <a:bodyPr/>
          <a:lstStyle/>
          <a:p>
            <a:fld id="{42434366-BC68-4344-AA9C-821C6A767A5D}" type="slidenum">
              <a:rPr lang="en-US" smtClean="0"/>
              <a:t>35</a:t>
            </a:fld>
            <a:endParaRPr lang="en-US"/>
          </a:p>
        </p:txBody>
      </p:sp>
      <p:graphicFrame>
        <p:nvGraphicFramePr>
          <p:cNvPr id="8" name="Table 7">
            <a:extLst>
              <a:ext uri="{FF2B5EF4-FFF2-40B4-BE49-F238E27FC236}">
                <a16:creationId xmlns:a16="http://schemas.microsoft.com/office/drawing/2014/main" id="{DACE875F-EF52-45BB-ACFE-785FE0885A46}"/>
              </a:ext>
            </a:extLst>
          </p:cNvPr>
          <p:cNvGraphicFramePr>
            <a:graphicFrameLocks noGrp="1"/>
          </p:cNvGraphicFramePr>
          <p:nvPr/>
        </p:nvGraphicFramePr>
        <p:xfrm>
          <a:off x="5659424" y="1952625"/>
          <a:ext cx="1066800" cy="114300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tblGrid>
              <a:tr h="571500">
                <a:tc>
                  <a:txBody>
                    <a:bodyPr/>
                    <a:lstStyle/>
                    <a:p>
                      <a:r>
                        <a:rPr lang="en-US" dirty="0"/>
                        <a:t>-4</a:t>
                      </a:r>
                    </a:p>
                  </a:txBody>
                  <a:tcPr/>
                </a:tc>
                <a:tc>
                  <a:txBody>
                    <a:bodyPr/>
                    <a:lstStyle/>
                    <a:p>
                      <a:r>
                        <a:rPr lang="en-US" dirty="0"/>
                        <a:t>2</a:t>
                      </a:r>
                    </a:p>
                  </a:txBody>
                  <a:tcPr>
                    <a:solidFill>
                      <a:schemeClr val="accent1">
                        <a:alpha val="49000"/>
                      </a:schemeClr>
                    </a:solidFill>
                  </a:tcPr>
                </a:tc>
                <a:extLst>
                  <a:ext uri="{0D108BD9-81ED-4DB2-BD59-A6C34878D82A}">
                    <a16:rowId xmlns:a16="http://schemas.microsoft.com/office/drawing/2014/main" val="10000"/>
                  </a:ext>
                </a:extLst>
              </a:tr>
              <a:tr h="571500">
                <a:tc>
                  <a:txBody>
                    <a:bodyPr/>
                    <a:lstStyle/>
                    <a:p>
                      <a:r>
                        <a:rPr lang="en-US" dirty="0"/>
                        <a:t>3</a:t>
                      </a:r>
                    </a:p>
                  </a:txBody>
                  <a:tcPr/>
                </a:tc>
                <a:tc>
                  <a:txBody>
                    <a:bodyPr/>
                    <a:lstStyle/>
                    <a:p>
                      <a:r>
                        <a:rPr lang="en-US" dirty="0"/>
                        <a:t>1</a:t>
                      </a:r>
                    </a:p>
                  </a:txBody>
                  <a:tcPr/>
                </a:tc>
                <a:extLst>
                  <a:ext uri="{0D108BD9-81ED-4DB2-BD59-A6C34878D82A}">
                    <a16:rowId xmlns:a16="http://schemas.microsoft.com/office/drawing/2014/main" val="10001"/>
                  </a:ext>
                </a:extLst>
              </a:tr>
            </a:tbl>
          </a:graphicData>
        </a:graphic>
      </p:graphicFrame>
      <p:sp>
        <p:nvSpPr>
          <p:cNvPr id="9" name="TextBox 8">
            <a:extLst>
              <a:ext uri="{FF2B5EF4-FFF2-40B4-BE49-F238E27FC236}">
                <a16:creationId xmlns:a16="http://schemas.microsoft.com/office/drawing/2014/main" id="{D8DA8FDC-56E6-4518-86CC-DDB79A49A605}"/>
              </a:ext>
            </a:extLst>
          </p:cNvPr>
          <p:cNvSpPr txBox="1"/>
          <p:nvPr/>
        </p:nvSpPr>
        <p:spPr>
          <a:xfrm>
            <a:off x="3670335" y="2029340"/>
            <a:ext cx="1843774" cy="369332"/>
          </a:xfrm>
          <a:prstGeom prst="rect">
            <a:avLst/>
          </a:prstGeom>
          <a:noFill/>
        </p:spPr>
        <p:txBody>
          <a:bodyPr wrap="none" rtlCol="0">
            <a:spAutoFit/>
          </a:bodyPr>
          <a:lstStyle/>
          <a:p>
            <a:r>
              <a:rPr lang="en-US" dirty="0"/>
              <a:t>Flipped h=h(flip)=</a:t>
            </a:r>
          </a:p>
        </p:txBody>
      </p:sp>
      <p:cxnSp>
        <p:nvCxnSpPr>
          <p:cNvPr id="5" name="Straight Arrow Connector 4"/>
          <p:cNvCxnSpPr/>
          <p:nvPr/>
        </p:nvCxnSpPr>
        <p:spPr>
          <a:xfrm flipV="1">
            <a:off x="1976582" y="2321957"/>
            <a:ext cx="3537527" cy="384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473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9100" y="457200"/>
            <a:ext cx="8229600" cy="334962"/>
          </a:xfrm>
        </p:spPr>
        <p:txBody>
          <a:bodyPr>
            <a:noAutofit/>
          </a:bodyPr>
          <a:lstStyle/>
          <a:p>
            <a:r>
              <a:rPr lang="en-US" sz="2400" dirty="0"/>
              <a:t>Steps to find C(</a:t>
            </a:r>
            <a:r>
              <a:rPr lang="en-US" sz="2400" dirty="0" err="1"/>
              <a:t>m,n</a:t>
            </a:r>
            <a:r>
              <a:rPr lang="en-US" sz="2400" dirty="0"/>
              <a:t>)</a:t>
            </a:r>
          </a:p>
        </p:txBody>
      </p:sp>
      <p:sp>
        <p:nvSpPr>
          <p:cNvPr id="6" name="Content Placeholder 5"/>
          <p:cNvSpPr>
            <a:spLocks noGrp="1"/>
          </p:cNvSpPr>
          <p:nvPr>
            <p:ph sz="half" idx="1"/>
          </p:nvPr>
        </p:nvSpPr>
        <p:spPr>
          <a:xfrm>
            <a:off x="496874" y="685800"/>
            <a:ext cx="4038600" cy="4525963"/>
          </a:xfrm>
        </p:spPr>
        <p:txBody>
          <a:bodyPr>
            <a:normAutofit lnSpcReduction="10000"/>
          </a:bodyPr>
          <a:lstStyle/>
          <a:p>
            <a:r>
              <a:rPr lang="en-US" dirty="0"/>
              <a:t>Step1:</a:t>
            </a:r>
          </a:p>
          <a:p>
            <a:r>
              <a:rPr lang="en-US" dirty="0"/>
              <a:t>C(0,0)</a:t>
            </a:r>
          </a:p>
          <a:p>
            <a:r>
              <a:rPr lang="en-US" dirty="0"/>
              <a:t>=2x2=4</a:t>
            </a:r>
          </a:p>
          <a:p>
            <a:endParaRPr lang="en-US" dirty="0"/>
          </a:p>
          <a:p>
            <a:r>
              <a:rPr lang="en-US" dirty="0"/>
              <a:t>Step 2: </a:t>
            </a:r>
          </a:p>
          <a:p>
            <a:r>
              <a:rPr lang="en-US" dirty="0"/>
              <a:t>C(1,0)</a:t>
            </a:r>
          </a:p>
          <a:p>
            <a:r>
              <a:rPr lang="en-US" dirty="0"/>
              <a:t>= -4*2+2*5=2</a:t>
            </a:r>
          </a:p>
          <a:p>
            <a:pPr marL="0" indent="0">
              <a:buNone/>
            </a:pPr>
            <a:endParaRPr lang="en-US" dirty="0"/>
          </a:p>
        </p:txBody>
      </p:sp>
      <p:sp>
        <p:nvSpPr>
          <p:cNvPr id="9" name="Content Placeholder 8"/>
          <p:cNvSpPr>
            <a:spLocks noGrp="1"/>
          </p:cNvSpPr>
          <p:nvPr>
            <p:ph sz="half" idx="2"/>
          </p:nvPr>
        </p:nvSpPr>
        <p:spPr>
          <a:xfrm>
            <a:off x="4687874" y="685800"/>
            <a:ext cx="4038600" cy="4525963"/>
          </a:xfrm>
        </p:spPr>
        <p:txBody>
          <a:bodyPr>
            <a:normAutofit lnSpcReduction="10000"/>
          </a:bodyPr>
          <a:lstStyle/>
          <a:p>
            <a:r>
              <a:rPr lang="en-US" dirty="0"/>
              <a:t>Step 3: </a:t>
            </a:r>
          </a:p>
          <a:p>
            <a:r>
              <a:rPr lang="en-US" dirty="0"/>
              <a:t>C(2,0)</a:t>
            </a:r>
          </a:p>
          <a:p>
            <a:r>
              <a:rPr lang="en-US" dirty="0"/>
              <a:t>= -4*5+2*3</a:t>
            </a:r>
          </a:p>
          <a:p>
            <a:r>
              <a:rPr lang="en-US" dirty="0"/>
              <a:t>=-14</a:t>
            </a:r>
          </a:p>
          <a:p>
            <a:endParaRPr lang="en-US" dirty="0"/>
          </a:p>
          <a:p>
            <a:r>
              <a:rPr lang="en-US" dirty="0"/>
              <a:t>Step 4: </a:t>
            </a:r>
          </a:p>
          <a:p>
            <a:r>
              <a:rPr lang="en-US" dirty="0"/>
              <a:t>C(3,0)</a:t>
            </a:r>
          </a:p>
          <a:p>
            <a:r>
              <a:rPr lang="en-US" dirty="0"/>
              <a:t>= -4*3</a:t>
            </a:r>
          </a:p>
          <a:p>
            <a:r>
              <a:rPr lang="en-US" dirty="0"/>
              <a:t>=-12</a:t>
            </a:r>
          </a:p>
          <a:p>
            <a:endParaRPr lang="en-US" dirty="0"/>
          </a:p>
        </p:txBody>
      </p:sp>
      <p:graphicFrame>
        <p:nvGraphicFramePr>
          <p:cNvPr id="7" name="Table 6"/>
          <p:cNvGraphicFramePr>
            <a:graphicFrameLocks noGrp="1"/>
          </p:cNvGraphicFramePr>
          <p:nvPr/>
        </p:nvGraphicFramePr>
        <p:xfrm>
          <a:off x="3163874" y="787400"/>
          <a:ext cx="1447800" cy="1117600"/>
        </p:xfrm>
        <a:graphic>
          <a:graphicData uri="http://schemas.openxmlformats.org/drawingml/2006/table">
            <a:tbl>
              <a:tblPr firstRow="1" bandRow="1">
                <a:tableStyleId>{5C22544A-7EE6-4342-B048-85BDC9FD1C3A}</a:tableStyleId>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tblGrid>
              <a:tr h="558800">
                <a:tc>
                  <a:txBody>
                    <a:bodyPr/>
                    <a:lstStyle/>
                    <a:p>
                      <a:r>
                        <a:rPr lang="en-US" dirty="0"/>
                        <a:t>1</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0"/>
                  </a:ext>
                </a:extLst>
              </a:tr>
              <a:tr h="558800">
                <a:tc>
                  <a:txBody>
                    <a:bodyPr/>
                    <a:lstStyle/>
                    <a:p>
                      <a:r>
                        <a:rPr lang="en-US" dirty="0"/>
                        <a:t>2</a:t>
                      </a:r>
                    </a:p>
                  </a:txBody>
                  <a:tcPr/>
                </a:tc>
                <a:tc>
                  <a:txBody>
                    <a:bodyPr/>
                    <a:lstStyle/>
                    <a:p>
                      <a:r>
                        <a:rPr lang="en-US" dirty="0"/>
                        <a:t>5</a:t>
                      </a:r>
                    </a:p>
                  </a:txBody>
                  <a:tcPr/>
                </a:tc>
                <a:tc>
                  <a:txBody>
                    <a:bodyPr/>
                    <a:lstStyle/>
                    <a:p>
                      <a:r>
                        <a:rPr lang="en-US" dirty="0"/>
                        <a:t>3</a:t>
                      </a: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3087674" y="3200400"/>
          <a:ext cx="1295400" cy="889000"/>
        </p:xfrm>
        <a:graphic>
          <a:graphicData uri="http://schemas.openxmlformats.org/drawingml/2006/table">
            <a:tbl>
              <a:tblPr firstRow="1" bandRow="1">
                <a:tableStyleId>{5C22544A-7EE6-4342-B048-85BDC9FD1C3A}</a:tableStyleId>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444500">
                <a:tc>
                  <a:txBody>
                    <a:bodyPr/>
                    <a:lstStyle/>
                    <a:p>
                      <a:r>
                        <a:rPr lang="en-US" dirty="0"/>
                        <a:t>1</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0"/>
                  </a:ext>
                </a:extLst>
              </a:tr>
              <a:tr h="444500">
                <a:tc>
                  <a:txBody>
                    <a:bodyPr/>
                    <a:lstStyle/>
                    <a:p>
                      <a:r>
                        <a:rPr lang="en-US" dirty="0"/>
                        <a:t>2</a:t>
                      </a:r>
                    </a:p>
                  </a:txBody>
                  <a:tcPr/>
                </a:tc>
                <a:tc>
                  <a:txBody>
                    <a:bodyPr/>
                    <a:lstStyle/>
                    <a:p>
                      <a:r>
                        <a:rPr lang="en-US" dirty="0"/>
                        <a:t>5</a:t>
                      </a:r>
                    </a:p>
                  </a:txBody>
                  <a:tcPr/>
                </a:tc>
                <a:tc>
                  <a:txBody>
                    <a:bodyPr/>
                    <a:lstStyle/>
                    <a:p>
                      <a:r>
                        <a:rPr lang="en-US" dirty="0"/>
                        <a:t>3</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3087674" y="3810000"/>
          <a:ext cx="914400" cy="9906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495300">
                <a:tc>
                  <a:txBody>
                    <a:bodyPr/>
                    <a:lstStyle/>
                    <a:p>
                      <a:r>
                        <a:rPr lang="en-US" dirty="0"/>
                        <a:t>-4</a:t>
                      </a:r>
                    </a:p>
                  </a:txBody>
                  <a:tcPr>
                    <a:solidFill>
                      <a:schemeClr val="accent1">
                        <a:tint val="40000"/>
                        <a:alpha val="49000"/>
                      </a:schemeClr>
                    </a:solidFill>
                  </a:tcPr>
                </a:tc>
                <a:tc>
                  <a:txBody>
                    <a:bodyPr/>
                    <a:lstStyle/>
                    <a:p>
                      <a:r>
                        <a:rPr lang="en-US" dirty="0"/>
                        <a:t>2</a:t>
                      </a:r>
                    </a:p>
                  </a:txBody>
                  <a:tcPr>
                    <a:solidFill>
                      <a:schemeClr val="accent1">
                        <a:tint val="40000"/>
                        <a:alpha val="49000"/>
                      </a:schemeClr>
                    </a:solidFill>
                  </a:tcPr>
                </a:tc>
                <a:extLst>
                  <a:ext uri="{0D108BD9-81ED-4DB2-BD59-A6C34878D82A}">
                    <a16:rowId xmlns:a16="http://schemas.microsoft.com/office/drawing/2014/main" val="10000"/>
                  </a:ext>
                </a:extLst>
              </a:tr>
              <a:tr h="495300">
                <a:tc>
                  <a:txBody>
                    <a:bodyPr/>
                    <a:lstStyle/>
                    <a:p>
                      <a:r>
                        <a:rPr lang="en-US" dirty="0"/>
                        <a:t>3</a:t>
                      </a:r>
                    </a:p>
                  </a:txBody>
                  <a:tcPr>
                    <a:solidFill>
                      <a:schemeClr val="accent1">
                        <a:tint val="40000"/>
                        <a:alpha val="49000"/>
                      </a:schemeClr>
                    </a:solidFill>
                  </a:tcPr>
                </a:tc>
                <a:tc>
                  <a:txBody>
                    <a:bodyPr/>
                    <a:lstStyle/>
                    <a:p>
                      <a:r>
                        <a:rPr lang="en-US" dirty="0"/>
                        <a:t>1</a:t>
                      </a:r>
                    </a:p>
                  </a:txBody>
                  <a:tcPr>
                    <a:solidFill>
                      <a:schemeClr val="accent1">
                        <a:tint val="40000"/>
                        <a:alpha val="49000"/>
                      </a:schemeClr>
                    </a:solidFill>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086600" y="838200"/>
          <a:ext cx="1447800" cy="1117600"/>
        </p:xfrm>
        <a:graphic>
          <a:graphicData uri="http://schemas.openxmlformats.org/drawingml/2006/table">
            <a:tbl>
              <a:tblPr firstRow="1" bandRow="1">
                <a:tableStyleId>{5C22544A-7EE6-4342-B048-85BDC9FD1C3A}</a:tableStyleId>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tblGrid>
              <a:tr h="558800">
                <a:tc>
                  <a:txBody>
                    <a:bodyPr/>
                    <a:lstStyle/>
                    <a:p>
                      <a:r>
                        <a:rPr lang="en-US" dirty="0"/>
                        <a:t>1</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0"/>
                  </a:ext>
                </a:extLst>
              </a:tr>
              <a:tr h="558800">
                <a:tc>
                  <a:txBody>
                    <a:bodyPr/>
                    <a:lstStyle/>
                    <a:p>
                      <a:r>
                        <a:rPr lang="en-US" dirty="0"/>
                        <a:t>2</a:t>
                      </a:r>
                    </a:p>
                  </a:txBody>
                  <a:tcPr/>
                </a:tc>
                <a:tc>
                  <a:txBody>
                    <a:bodyPr/>
                    <a:lstStyle/>
                    <a:p>
                      <a:r>
                        <a:rPr lang="en-US" dirty="0"/>
                        <a:t>5</a:t>
                      </a:r>
                    </a:p>
                  </a:txBody>
                  <a:tcPr/>
                </a:tc>
                <a:tc>
                  <a:txBody>
                    <a:bodyPr/>
                    <a:lstStyle/>
                    <a:p>
                      <a:r>
                        <a:rPr lang="en-US" dirty="0"/>
                        <a:t>3</a:t>
                      </a:r>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010400" y="3251200"/>
          <a:ext cx="1295400" cy="889000"/>
        </p:xfrm>
        <a:graphic>
          <a:graphicData uri="http://schemas.openxmlformats.org/drawingml/2006/table">
            <a:tbl>
              <a:tblPr firstRow="1" bandRow="1">
                <a:tableStyleId>{5C22544A-7EE6-4342-B048-85BDC9FD1C3A}</a:tableStyleId>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444500">
                <a:tc>
                  <a:txBody>
                    <a:bodyPr/>
                    <a:lstStyle/>
                    <a:p>
                      <a:r>
                        <a:rPr lang="en-US" dirty="0"/>
                        <a:t>1</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0"/>
                  </a:ext>
                </a:extLst>
              </a:tr>
              <a:tr h="444500">
                <a:tc>
                  <a:txBody>
                    <a:bodyPr/>
                    <a:lstStyle/>
                    <a:p>
                      <a:r>
                        <a:rPr lang="en-US" dirty="0"/>
                        <a:t>2</a:t>
                      </a:r>
                    </a:p>
                  </a:txBody>
                  <a:tcPr/>
                </a:tc>
                <a:tc>
                  <a:txBody>
                    <a:bodyPr/>
                    <a:lstStyle/>
                    <a:p>
                      <a:r>
                        <a:rPr lang="en-US" dirty="0"/>
                        <a:t>5</a:t>
                      </a:r>
                    </a:p>
                  </a:txBody>
                  <a:tcPr/>
                </a:tc>
                <a:tc>
                  <a:txBody>
                    <a:bodyPr/>
                    <a:lstStyle/>
                    <a:p>
                      <a:r>
                        <a:rPr lang="en-US" dirty="0"/>
                        <a:t>3</a:t>
                      </a:r>
                    </a:p>
                  </a:txBody>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nvGraphicFramePr>
        <p:xfrm>
          <a:off x="7848600" y="3810000"/>
          <a:ext cx="914400" cy="9906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495300">
                <a:tc>
                  <a:txBody>
                    <a:bodyPr/>
                    <a:lstStyle/>
                    <a:p>
                      <a:r>
                        <a:rPr lang="en-US" dirty="0"/>
                        <a:t>-4</a:t>
                      </a:r>
                    </a:p>
                  </a:txBody>
                  <a:tcPr>
                    <a:solidFill>
                      <a:schemeClr val="accent1">
                        <a:tint val="40000"/>
                        <a:alpha val="49000"/>
                      </a:schemeClr>
                    </a:solidFill>
                  </a:tcPr>
                </a:tc>
                <a:tc>
                  <a:txBody>
                    <a:bodyPr/>
                    <a:lstStyle/>
                    <a:p>
                      <a:r>
                        <a:rPr lang="en-US" dirty="0"/>
                        <a:t>2</a:t>
                      </a:r>
                    </a:p>
                  </a:txBody>
                  <a:tcPr>
                    <a:solidFill>
                      <a:schemeClr val="accent1">
                        <a:tint val="40000"/>
                        <a:alpha val="49000"/>
                      </a:schemeClr>
                    </a:solidFill>
                  </a:tcPr>
                </a:tc>
                <a:extLst>
                  <a:ext uri="{0D108BD9-81ED-4DB2-BD59-A6C34878D82A}">
                    <a16:rowId xmlns:a16="http://schemas.microsoft.com/office/drawing/2014/main" val="10000"/>
                  </a:ext>
                </a:extLst>
              </a:tr>
              <a:tr h="495300">
                <a:tc>
                  <a:txBody>
                    <a:bodyPr/>
                    <a:lstStyle/>
                    <a:p>
                      <a:r>
                        <a:rPr lang="en-US" dirty="0"/>
                        <a:t>3</a:t>
                      </a:r>
                    </a:p>
                  </a:txBody>
                  <a:tcPr>
                    <a:solidFill>
                      <a:schemeClr val="accent1">
                        <a:tint val="40000"/>
                        <a:alpha val="49000"/>
                      </a:schemeClr>
                    </a:solidFill>
                  </a:tcPr>
                </a:tc>
                <a:tc>
                  <a:txBody>
                    <a:bodyPr/>
                    <a:lstStyle/>
                    <a:p>
                      <a:r>
                        <a:rPr lang="en-US" dirty="0"/>
                        <a:t>1</a:t>
                      </a:r>
                    </a:p>
                  </a:txBody>
                  <a:tcPr>
                    <a:solidFill>
                      <a:schemeClr val="accent1">
                        <a:tint val="40000"/>
                        <a:alpha val="49000"/>
                      </a:schemeClr>
                    </a:solidFill>
                  </a:tcPr>
                </a:tc>
                <a:extLst>
                  <a:ext uri="{0D108BD9-81ED-4DB2-BD59-A6C34878D82A}">
                    <a16:rowId xmlns:a16="http://schemas.microsoft.com/office/drawing/2014/main" val="10001"/>
                  </a:ext>
                </a:extLst>
              </a:tr>
            </a:tbl>
          </a:graphicData>
        </a:graphic>
      </p:graphicFrame>
      <p:cxnSp>
        <p:nvCxnSpPr>
          <p:cNvPr id="19" name="Straight Connector 18"/>
          <p:cNvCxnSpPr/>
          <p:nvPr/>
        </p:nvCxnSpPr>
        <p:spPr>
          <a:xfrm>
            <a:off x="838200" y="4953000"/>
            <a:ext cx="73914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057400" y="5334000"/>
            <a:ext cx="928459" cy="369332"/>
          </a:xfrm>
          <a:prstGeom prst="rect">
            <a:avLst/>
          </a:prstGeom>
          <a:noFill/>
        </p:spPr>
        <p:txBody>
          <a:bodyPr wrap="none" rtlCol="0">
            <a:spAutoFit/>
          </a:bodyPr>
          <a:lstStyle/>
          <a:p>
            <a:r>
              <a:rPr lang="en-US" dirty="0"/>
              <a:t>C(</a:t>
            </a:r>
            <a:r>
              <a:rPr lang="en-US" dirty="0" err="1"/>
              <a:t>m,n</a:t>
            </a:r>
            <a:r>
              <a:rPr lang="en-US" dirty="0"/>
              <a:t>)=</a:t>
            </a:r>
          </a:p>
        </p:txBody>
      </p:sp>
      <p:graphicFrame>
        <p:nvGraphicFramePr>
          <p:cNvPr id="22" name="Table 21"/>
          <p:cNvGraphicFramePr>
            <a:graphicFrameLocks noGrp="1"/>
          </p:cNvGraphicFramePr>
          <p:nvPr/>
        </p:nvGraphicFramePr>
        <p:xfrm>
          <a:off x="3276600" y="5105400"/>
          <a:ext cx="4800600" cy="1371600"/>
        </p:xfrm>
        <a:graphic>
          <a:graphicData uri="http://schemas.openxmlformats.org/drawingml/2006/table">
            <a:tbl>
              <a:tblPr firstRow="1" bandRow="1">
                <a:tableStyleId>{5C22544A-7EE6-4342-B048-85BDC9FD1C3A}</a:tableStyleId>
              </a:tblPr>
              <a:tblGrid>
                <a:gridCol w="1200150">
                  <a:extLst>
                    <a:ext uri="{9D8B030D-6E8A-4147-A177-3AD203B41FA5}">
                      <a16:colId xmlns:a16="http://schemas.microsoft.com/office/drawing/2014/main" val="20000"/>
                    </a:ext>
                  </a:extLst>
                </a:gridCol>
                <a:gridCol w="1200150">
                  <a:extLst>
                    <a:ext uri="{9D8B030D-6E8A-4147-A177-3AD203B41FA5}">
                      <a16:colId xmlns:a16="http://schemas.microsoft.com/office/drawing/2014/main" val="20001"/>
                    </a:ext>
                  </a:extLst>
                </a:gridCol>
                <a:gridCol w="1200150">
                  <a:extLst>
                    <a:ext uri="{9D8B030D-6E8A-4147-A177-3AD203B41FA5}">
                      <a16:colId xmlns:a16="http://schemas.microsoft.com/office/drawing/2014/main" val="20002"/>
                    </a:ext>
                  </a:extLst>
                </a:gridCol>
                <a:gridCol w="1200150">
                  <a:extLst>
                    <a:ext uri="{9D8B030D-6E8A-4147-A177-3AD203B41FA5}">
                      <a16:colId xmlns:a16="http://schemas.microsoft.com/office/drawing/2014/main" val="20003"/>
                    </a:ext>
                  </a:extLst>
                </a:gridCol>
              </a:tblGrid>
              <a:tr h="319314">
                <a:tc>
                  <a:txBody>
                    <a:bodyPr/>
                    <a:lstStyle/>
                    <a:p>
                      <a:r>
                        <a:rPr lang="en-US" dirty="0"/>
                        <a:t>C(0,0)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C(2,0)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C(3,0)</a:t>
                      </a:r>
                    </a:p>
                  </a:txBody>
                  <a:tcPr/>
                </a:tc>
                <a:extLst>
                  <a:ext uri="{0D108BD9-81ED-4DB2-BD59-A6C34878D82A}">
                    <a16:rowId xmlns:a16="http://schemas.microsoft.com/office/drawing/2014/main" val="10000"/>
                  </a:ext>
                </a:extLst>
              </a:tr>
              <a:tr h="558800">
                <a:tc>
                  <a:txBody>
                    <a:bodyPr/>
                    <a:lstStyle/>
                    <a:p>
                      <a:r>
                        <a:rPr lang="en-US" dirty="0"/>
                        <a:t>C(0,0)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C(2,0)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C(3,0)</a:t>
                      </a:r>
                    </a:p>
                  </a:txBody>
                  <a:tcPr/>
                </a:tc>
                <a:extLst>
                  <a:ext uri="{0D108BD9-81ED-4DB2-BD59-A6C34878D82A}">
                    <a16:rowId xmlns:a16="http://schemas.microsoft.com/office/drawing/2014/main" val="10001"/>
                  </a:ext>
                </a:extLst>
              </a:tr>
              <a:tr h="447040">
                <a:tc>
                  <a:txBody>
                    <a:bodyPr/>
                    <a:lstStyle/>
                    <a:p>
                      <a:r>
                        <a:rPr lang="en-US" dirty="0"/>
                        <a:t>C(0,0)=4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C(1,0)=2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C(2,0)=-14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C(3,0)=-12</a:t>
                      </a:r>
                    </a:p>
                  </a:txBody>
                  <a:tcPr/>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1"/>
          </p:nvPr>
        </p:nvSpPr>
        <p:spPr/>
        <p:txBody>
          <a:bodyPr/>
          <a:lstStyle/>
          <a:p>
            <a:r>
              <a:rPr lang="it-IT"/>
              <a:t>Img. Pro. &amp; Comp. Vis. v250127c</a:t>
            </a:r>
            <a:endParaRPr lang="en-US"/>
          </a:p>
        </p:txBody>
      </p:sp>
      <p:sp>
        <p:nvSpPr>
          <p:cNvPr id="16" name="Slide Number Placeholder 15"/>
          <p:cNvSpPr>
            <a:spLocks noGrp="1"/>
          </p:cNvSpPr>
          <p:nvPr>
            <p:ph type="sldNum" sz="quarter" idx="12"/>
          </p:nvPr>
        </p:nvSpPr>
        <p:spPr/>
        <p:txBody>
          <a:bodyPr/>
          <a:lstStyle/>
          <a:p>
            <a:fld id="{42434366-BC68-4344-AA9C-821C6A767A5D}" type="slidenum">
              <a:rPr lang="en-US" smtClean="0"/>
              <a:t>36</a:t>
            </a:fld>
            <a:endParaRPr lang="en-US"/>
          </a:p>
        </p:txBody>
      </p:sp>
      <p:sp>
        <p:nvSpPr>
          <p:cNvPr id="2" name="TextBox 1">
            <a:extLst>
              <a:ext uri="{FF2B5EF4-FFF2-40B4-BE49-F238E27FC236}">
                <a16:creationId xmlns:a16="http://schemas.microsoft.com/office/drawing/2014/main" id="{865B9557-B28C-499C-A2B2-3C40C5213724}"/>
              </a:ext>
            </a:extLst>
          </p:cNvPr>
          <p:cNvSpPr txBox="1"/>
          <p:nvPr/>
        </p:nvSpPr>
        <p:spPr>
          <a:xfrm>
            <a:off x="1428750" y="2114550"/>
            <a:ext cx="1051891" cy="369332"/>
          </a:xfrm>
          <a:prstGeom prst="rect">
            <a:avLst/>
          </a:prstGeom>
          <a:noFill/>
        </p:spPr>
        <p:txBody>
          <a:bodyPr wrap="none" rtlCol="0">
            <a:spAutoFit/>
          </a:bodyPr>
          <a:lstStyle/>
          <a:p>
            <a:r>
              <a:rPr lang="en-US" dirty="0"/>
              <a:t>Flipped h</a:t>
            </a:r>
          </a:p>
        </p:txBody>
      </p:sp>
      <p:graphicFrame>
        <p:nvGraphicFramePr>
          <p:cNvPr id="20" name="Table 19">
            <a:extLst>
              <a:ext uri="{FF2B5EF4-FFF2-40B4-BE49-F238E27FC236}">
                <a16:creationId xmlns:a16="http://schemas.microsoft.com/office/drawing/2014/main" id="{DACE875F-EF52-45BB-ACFE-785FE0885A46}"/>
              </a:ext>
            </a:extLst>
          </p:cNvPr>
          <p:cNvGraphicFramePr>
            <a:graphicFrameLocks noGrp="1"/>
          </p:cNvGraphicFramePr>
          <p:nvPr/>
        </p:nvGraphicFramePr>
        <p:xfrm>
          <a:off x="2584869" y="1607271"/>
          <a:ext cx="1066800" cy="114300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tblGrid>
              <a:tr h="571500">
                <a:tc>
                  <a:txBody>
                    <a:bodyPr/>
                    <a:lstStyle/>
                    <a:p>
                      <a:r>
                        <a:rPr lang="en-US" dirty="0"/>
                        <a:t>-4</a:t>
                      </a:r>
                    </a:p>
                  </a:txBody>
                  <a:tcPr/>
                </a:tc>
                <a:tc>
                  <a:txBody>
                    <a:bodyPr/>
                    <a:lstStyle/>
                    <a:p>
                      <a:r>
                        <a:rPr lang="en-US" dirty="0"/>
                        <a:t>2</a:t>
                      </a:r>
                    </a:p>
                  </a:txBody>
                  <a:tcPr>
                    <a:solidFill>
                      <a:schemeClr val="accent1">
                        <a:alpha val="49000"/>
                      </a:schemeClr>
                    </a:solidFill>
                  </a:tcPr>
                </a:tc>
                <a:extLst>
                  <a:ext uri="{0D108BD9-81ED-4DB2-BD59-A6C34878D82A}">
                    <a16:rowId xmlns:a16="http://schemas.microsoft.com/office/drawing/2014/main" val="10000"/>
                  </a:ext>
                </a:extLst>
              </a:tr>
              <a:tr h="571500">
                <a:tc>
                  <a:txBody>
                    <a:bodyPr/>
                    <a:lstStyle/>
                    <a:p>
                      <a:r>
                        <a:rPr lang="en-US" dirty="0"/>
                        <a:t>3</a:t>
                      </a:r>
                    </a:p>
                  </a:txBody>
                  <a:tcPr/>
                </a:tc>
                <a:tc>
                  <a:txBody>
                    <a:bodyPr/>
                    <a:lstStyle/>
                    <a:p>
                      <a:r>
                        <a:rPr lang="en-US" dirty="0"/>
                        <a:t>1</a:t>
                      </a:r>
                    </a:p>
                  </a:txBody>
                  <a:tcPr/>
                </a:tc>
                <a:extLst>
                  <a:ext uri="{0D108BD9-81ED-4DB2-BD59-A6C34878D82A}">
                    <a16:rowId xmlns:a16="http://schemas.microsoft.com/office/drawing/2014/main" val="10001"/>
                  </a:ext>
                </a:extLst>
              </a:tr>
            </a:tbl>
          </a:graphicData>
        </a:graphic>
      </p:graphicFrame>
      <p:graphicFrame>
        <p:nvGraphicFramePr>
          <p:cNvPr id="23" name="Table 22">
            <a:extLst>
              <a:ext uri="{FF2B5EF4-FFF2-40B4-BE49-F238E27FC236}">
                <a16:creationId xmlns:a16="http://schemas.microsoft.com/office/drawing/2014/main" id="{DACE875F-EF52-45BB-ACFE-785FE0885A46}"/>
              </a:ext>
            </a:extLst>
          </p:cNvPr>
          <p:cNvGraphicFramePr>
            <a:graphicFrameLocks noGrp="1"/>
          </p:cNvGraphicFramePr>
          <p:nvPr/>
        </p:nvGraphicFramePr>
        <p:xfrm>
          <a:off x="7658100" y="1652876"/>
          <a:ext cx="1066800" cy="114300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tblGrid>
              <a:tr h="571500">
                <a:tc>
                  <a:txBody>
                    <a:bodyPr/>
                    <a:lstStyle/>
                    <a:p>
                      <a:r>
                        <a:rPr lang="en-US" dirty="0"/>
                        <a:t>-4</a:t>
                      </a:r>
                    </a:p>
                  </a:txBody>
                  <a:tcPr/>
                </a:tc>
                <a:tc>
                  <a:txBody>
                    <a:bodyPr/>
                    <a:lstStyle/>
                    <a:p>
                      <a:r>
                        <a:rPr lang="en-US" dirty="0"/>
                        <a:t>2</a:t>
                      </a:r>
                    </a:p>
                  </a:txBody>
                  <a:tcPr>
                    <a:solidFill>
                      <a:schemeClr val="accent1">
                        <a:alpha val="49000"/>
                      </a:schemeClr>
                    </a:solidFill>
                  </a:tcPr>
                </a:tc>
                <a:extLst>
                  <a:ext uri="{0D108BD9-81ED-4DB2-BD59-A6C34878D82A}">
                    <a16:rowId xmlns:a16="http://schemas.microsoft.com/office/drawing/2014/main" val="10000"/>
                  </a:ext>
                </a:extLst>
              </a:tr>
              <a:tr h="571500">
                <a:tc>
                  <a:txBody>
                    <a:bodyPr/>
                    <a:lstStyle/>
                    <a:p>
                      <a:r>
                        <a:rPr lang="en-US" dirty="0"/>
                        <a:t>3</a:t>
                      </a:r>
                    </a:p>
                  </a:txBody>
                  <a:tcPr/>
                </a:tc>
                <a:tc>
                  <a:txBody>
                    <a:bodyPr/>
                    <a:lstStyle/>
                    <a:p>
                      <a:r>
                        <a:rPr lang="en-US" dirty="0"/>
                        <a:t>1</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1293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9100" y="457200"/>
            <a:ext cx="8229600" cy="334962"/>
          </a:xfrm>
        </p:spPr>
        <p:txBody>
          <a:bodyPr>
            <a:noAutofit/>
          </a:bodyPr>
          <a:lstStyle/>
          <a:p>
            <a:r>
              <a:rPr lang="en-US" sz="2000" dirty="0"/>
              <a:t>Steps continue</a:t>
            </a:r>
          </a:p>
        </p:txBody>
      </p:sp>
      <p:sp>
        <p:nvSpPr>
          <p:cNvPr id="6" name="Content Placeholder 5"/>
          <p:cNvSpPr>
            <a:spLocks noGrp="1"/>
          </p:cNvSpPr>
          <p:nvPr>
            <p:ph sz="half" idx="1"/>
          </p:nvPr>
        </p:nvSpPr>
        <p:spPr>
          <a:xfrm>
            <a:off x="496874" y="685800"/>
            <a:ext cx="4038600" cy="4525963"/>
          </a:xfrm>
        </p:spPr>
        <p:txBody>
          <a:bodyPr>
            <a:normAutofit fontScale="92500" lnSpcReduction="10000"/>
          </a:bodyPr>
          <a:lstStyle/>
          <a:p>
            <a:r>
              <a:rPr lang="en-US" dirty="0"/>
              <a:t>Step 5:</a:t>
            </a:r>
          </a:p>
          <a:p>
            <a:r>
              <a:rPr lang="en-US" dirty="0"/>
              <a:t>C(0,1)</a:t>
            </a:r>
          </a:p>
          <a:p>
            <a:r>
              <a:rPr lang="en-US" dirty="0"/>
              <a:t>=1*2+2*1</a:t>
            </a:r>
          </a:p>
          <a:p>
            <a:r>
              <a:rPr lang="en-US" dirty="0"/>
              <a:t>=4</a:t>
            </a:r>
          </a:p>
          <a:p>
            <a:endParaRPr lang="en-US" dirty="0"/>
          </a:p>
          <a:p>
            <a:endParaRPr lang="en-US" dirty="0"/>
          </a:p>
          <a:p>
            <a:r>
              <a:rPr lang="en-US" dirty="0"/>
              <a:t>Step 6: </a:t>
            </a:r>
          </a:p>
          <a:p>
            <a:r>
              <a:rPr lang="en-US" dirty="0"/>
              <a:t>C(1,1)</a:t>
            </a:r>
          </a:p>
          <a:p>
            <a:r>
              <a:rPr lang="en-US" dirty="0"/>
              <a:t>= 1*-4+2*3+4*2+5*1</a:t>
            </a:r>
          </a:p>
          <a:p>
            <a:r>
              <a:rPr lang="en-US" dirty="0"/>
              <a:t>=15</a:t>
            </a:r>
          </a:p>
          <a:p>
            <a:pPr marL="0" indent="0">
              <a:buNone/>
            </a:pPr>
            <a:endParaRPr lang="en-US" dirty="0"/>
          </a:p>
        </p:txBody>
      </p:sp>
      <p:sp>
        <p:nvSpPr>
          <p:cNvPr id="9" name="Content Placeholder 8"/>
          <p:cNvSpPr>
            <a:spLocks noGrp="1"/>
          </p:cNvSpPr>
          <p:nvPr>
            <p:ph sz="half" idx="2"/>
          </p:nvPr>
        </p:nvSpPr>
        <p:spPr>
          <a:xfrm>
            <a:off x="4687874" y="685800"/>
            <a:ext cx="4038600" cy="4525963"/>
          </a:xfrm>
        </p:spPr>
        <p:txBody>
          <a:bodyPr>
            <a:normAutofit fontScale="92500" lnSpcReduction="10000"/>
          </a:bodyPr>
          <a:lstStyle/>
          <a:p>
            <a:r>
              <a:rPr lang="en-US" dirty="0"/>
              <a:t>Step 7: </a:t>
            </a:r>
          </a:p>
          <a:p>
            <a:r>
              <a:rPr lang="en-US" dirty="0"/>
              <a:t>C(2,1)</a:t>
            </a:r>
          </a:p>
          <a:p>
            <a:r>
              <a:rPr lang="en-US" dirty="0"/>
              <a:t>= -4*4+5*3+1*2+3*1</a:t>
            </a:r>
          </a:p>
          <a:p>
            <a:r>
              <a:rPr lang="en-US" dirty="0"/>
              <a:t>=4</a:t>
            </a:r>
          </a:p>
          <a:p>
            <a:endParaRPr lang="en-US" dirty="0"/>
          </a:p>
          <a:p>
            <a:r>
              <a:rPr lang="en-US" dirty="0"/>
              <a:t>Step 8: </a:t>
            </a:r>
          </a:p>
          <a:p>
            <a:r>
              <a:rPr lang="en-US" dirty="0"/>
              <a:t>C(3,1)</a:t>
            </a:r>
          </a:p>
          <a:p>
            <a:r>
              <a:rPr lang="en-US" dirty="0"/>
              <a:t>= -4*1+3*3</a:t>
            </a:r>
          </a:p>
          <a:p>
            <a:r>
              <a:rPr lang="en-US" dirty="0"/>
              <a:t>=5</a:t>
            </a:r>
          </a:p>
          <a:p>
            <a:endParaRPr lang="en-US" dirty="0"/>
          </a:p>
        </p:txBody>
      </p:sp>
      <p:graphicFrame>
        <p:nvGraphicFramePr>
          <p:cNvPr id="7" name="Table 6"/>
          <p:cNvGraphicFramePr>
            <a:graphicFrameLocks noGrp="1"/>
          </p:cNvGraphicFramePr>
          <p:nvPr/>
        </p:nvGraphicFramePr>
        <p:xfrm>
          <a:off x="3163874" y="787400"/>
          <a:ext cx="1447800" cy="1117600"/>
        </p:xfrm>
        <a:graphic>
          <a:graphicData uri="http://schemas.openxmlformats.org/drawingml/2006/table">
            <a:tbl>
              <a:tblPr firstRow="1" bandRow="1">
                <a:tableStyleId>{5C22544A-7EE6-4342-B048-85BDC9FD1C3A}</a:tableStyleId>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tblGrid>
              <a:tr h="558800">
                <a:tc>
                  <a:txBody>
                    <a:bodyPr/>
                    <a:lstStyle/>
                    <a:p>
                      <a:r>
                        <a:rPr lang="en-US" dirty="0"/>
                        <a:t>1</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0"/>
                  </a:ext>
                </a:extLst>
              </a:tr>
              <a:tr h="558800">
                <a:tc>
                  <a:txBody>
                    <a:bodyPr/>
                    <a:lstStyle/>
                    <a:p>
                      <a:r>
                        <a:rPr lang="en-US" dirty="0"/>
                        <a:t>2</a:t>
                      </a:r>
                    </a:p>
                  </a:txBody>
                  <a:tcPr/>
                </a:tc>
                <a:tc>
                  <a:txBody>
                    <a:bodyPr/>
                    <a:lstStyle/>
                    <a:p>
                      <a:r>
                        <a:rPr lang="en-US" dirty="0"/>
                        <a:t>5</a:t>
                      </a:r>
                    </a:p>
                  </a:txBody>
                  <a:tcPr/>
                </a:tc>
                <a:tc>
                  <a:txBody>
                    <a:bodyPr/>
                    <a:lstStyle/>
                    <a:p>
                      <a:r>
                        <a:rPr lang="en-US" dirty="0"/>
                        <a:t>3</a:t>
                      </a:r>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2590800" y="1066800"/>
          <a:ext cx="1066800" cy="114300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tblGrid>
              <a:tr h="571500">
                <a:tc>
                  <a:txBody>
                    <a:bodyPr/>
                    <a:lstStyle/>
                    <a:p>
                      <a:r>
                        <a:rPr lang="en-US" dirty="0"/>
                        <a:t>-4</a:t>
                      </a:r>
                    </a:p>
                  </a:txBody>
                  <a:tcPr/>
                </a:tc>
                <a:tc>
                  <a:txBody>
                    <a:bodyPr/>
                    <a:lstStyle/>
                    <a:p>
                      <a:r>
                        <a:rPr lang="en-US" dirty="0"/>
                        <a:t>2</a:t>
                      </a:r>
                    </a:p>
                  </a:txBody>
                  <a:tcPr>
                    <a:solidFill>
                      <a:schemeClr val="accent1">
                        <a:alpha val="49000"/>
                      </a:schemeClr>
                    </a:solidFill>
                  </a:tcPr>
                </a:tc>
                <a:extLst>
                  <a:ext uri="{0D108BD9-81ED-4DB2-BD59-A6C34878D82A}">
                    <a16:rowId xmlns:a16="http://schemas.microsoft.com/office/drawing/2014/main" val="10000"/>
                  </a:ext>
                </a:extLst>
              </a:tr>
              <a:tr h="571500">
                <a:tc>
                  <a:txBody>
                    <a:bodyPr/>
                    <a:lstStyle/>
                    <a:p>
                      <a:r>
                        <a:rPr lang="en-US" dirty="0"/>
                        <a:t>3</a:t>
                      </a:r>
                    </a:p>
                  </a:txBody>
                  <a:tcPr>
                    <a:solidFill>
                      <a:schemeClr val="accent1">
                        <a:tint val="40000"/>
                        <a:alpha val="48000"/>
                      </a:schemeClr>
                    </a:solidFill>
                  </a:tcPr>
                </a:tc>
                <a:tc>
                  <a:txBody>
                    <a:bodyPr/>
                    <a:lstStyle/>
                    <a:p>
                      <a:r>
                        <a:rPr lang="en-US" dirty="0"/>
                        <a:t>1</a:t>
                      </a: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3124200" y="2895600"/>
          <a:ext cx="1295400" cy="889000"/>
        </p:xfrm>
        <a:graphic>
          <a:graphicData uri="http://schemas.openxmlformats.org/drawingml/2006/table">
            <a:tbl>
              <a:tblPr firstRow="1" bandRow="1">
                <a:tableStyleId>{5C22544A-7EE6-4342-B048-85BDC9FD1C3A}</a:tableStyleId>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444500">
                <a:tc>
                  <a:txBody>
                    <a:bodyPr/>
                    <a:lstStyle/>
                    <a:p>
                      <a:r>
                        <a:rPr lang="en-US" dirty="0"/>
                        <a:t>1</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0"/>
                  </a:ext>
                </a:extLst>
              </a:tr>
              <a:tr h="444500">
                <a:tc>
                  <a:txBody>
                    <a:bodyPr/>
                    <a:lstStyle/>
                    <a:p>
                      <a:r>
                        <a:rPr lang="en-US" dirty="0"/>
                        <a:t>2</a:t>
                      </a:r>
                    </a:p>
                  </a:txBody>
                  <a:tcPr/>
                </a:tc>
                <a:tc>
                  <a:txBody>
                    <a:bodyPr/>
                    <a:lstStyle/>
                    <a:p>
                      <a:r>
                        <a:rPr lang="en-US" dirty="0"/>
                        <a:t>5</a:t>
                      </a:r>
                    </a:p>
                  </a:txBody>
                  <a:tcPr/>
                </a:tc>
                <a:tc>
                  <a:txBody>
                    <a:bodyPr/>
                    <a:lstStyle/>
                    <a:p>
                      <a:r>
                        <a:rPr lang="en-US" dirty="0"/>
                        <a:t>3</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3048000" y="3048000"/>
          <a:ext cx="914400" cy="9906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495300">
                <a:tc>
                  <a:txBody>
                    <a:bodyPr/>
                    <a:lstStyle/>
                    <a:p>
                      <a:r>
                        <a:rPr lang="en-US" dirty="0"/>
                        <a:t>-4</a:t>
                      </a:r>
                    </a:p>
                  </a:txBody>
                  <a:tcPr>
                    <a:solidFill>
                      <a:schemeClr val="accent1">
                        <a:tint val="40000"/>
                        <a:alpha val="49000"/>
                      </a:schemeClr>
                    </a:solidFill>
                  </a:tcPr>
                </a:tc>
                <a:tc>
                  <a:txBody>
                    <a:bodyPr/>
                    <a:lstStyle/>
                    <a:p>
                      <a:r>
                        <a:rPr lang="en-US" dirty="0"/>
                        <a:t>2</a:t>
                      </a:r>
                    </a:p>
                  </a:txBody>
                  <a:tcPr>
                    <a:solidFill>
                      <a:schemeClr val="accent1">
                        <a:tint val="40000"/>
                        <a:alpha val="49000"/>
                      </a:schemeClr>
                    </a:solidFill>
                  </a:tcPr>
                </a:tc>
                <a:extLst>
                  <a:ext uri="{0D108BD9-81ED-4DB2-BD59-A6C34878D82A}">
                    <a16:rowId xmlns:a16="http://schemas.microsoft.com/office/drawing/2014/main" val="10000"/>
                  </a:ext>
                </a:extLst>
              </a:tr>
              <a:tr h="495300">
                <a:tc>
                  <a:txBody>
                    <a:bodyPr/>
                    <a:lstStyle/>
                    <a:p>
                      <a:r>
                        <a:rPr lang="en-US" dirty="0"/>
                        <a:t>3</a:t>
                      </a:r>
                    </a:p>
                  </a:txBody>
                  <a:tcPr>
                    <a:solidFill>
                      <a:schemeClr val="accent1">
                        <a:tint val="40000"/>
                        <a:alpha val="49000"/>
                      </a:schemeClr>
                    </a:solidFill>
                  </a:tcPr>
                </a:tc>
                <a:tc>
                  <a:txBody>
                    <a:bodyPr/>
                    <a:lstStyle/>
                    <a:p>
                      <a:r>
                        <a:rPr lang="en-US" dirty="0"/>
                        <a:t>1</a:t>
                      </a:r>
                    </a:p>
                  </a:txBody>
                  <a:tcPr>
                    <a:solidFill>
                      <a:schemeClr val="accent1">
                        <a:tint val="40000"/>
                        <a:alpha val="49000"/>
                      </a:schemeClr>
                    </a:solidFill>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239000" y="457200"/>
          <a:ext cx="1447800" cy="1117600"/>
        </p:xfrm>
        <a:graphic>
          <a:graphicData uri="http://schemas.openxmlformats.org/drawingml/2006/table">
            <a:tbl>
              <a:tblPr firstRow="1" bandRow="1">
                <a:tableStyleId>{5C22544A-7EE6-4342-B048-85BDC9FD1C3A}</a:tableStyleId>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tblGrid>
              <a:tr h="558800">
                <a:tc>
                  <a:txBody>
                    <a:bodyPr/>
                    <a:lstStyle/>
                    <a:p>
                      <a:r>
                        <a:rPr lang="en-US" dirty="0"/>
                        <a:t>1</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0"/>
                  </a:ext>
                </a:extLst>
              </a:tr>
              <a:tr h="558800">
                <a:tc>
                  <a:txBody>
                    <a:bodyPr/>
                    <a:lstStyle/>
                    <a:p>
                      <a:r>
                        <a:rPr lang="en-US" dirty="0"/>
                        <a:t>2</a:t>
                      </a:r>
                    </a:p>
                  </a:txBody>
                  <a:tcPr/>
                </a:tc>
                <a:tc>
                  <a:txBody>
                    <a:bodyPr/>
                    <a:lstStyle/>
                    <a:p>
                      <a:r>
                        <a:rPr lang="en-US" dirty="0"/>
                        <a:t>5</a:t>
                      </a:r>
                    </a:p>
                  </a:txBody>
                  <a:tcPr/>
                </a:tc>
                <a:tc>
                  <a:txBody>
                    <a:bodyPr/>
                    <a:lstStyle/>
                    <a:p>
                      <a:r>
                        <a:rPr lang="en-US" dirty="0"/>
                        <a:t>3</a:t>
                      </a: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924800" y="685800"/>
          <a:ext cx="1066800" cy="114300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tblGrid>
              <a:tr h="571500">
                <a:tc>
                  <a:txBody>
                    <a:bodyPr/>
                    <a:lstStyle/>
                    <a:p>
                      <a:r>
                        <a:rPr lang="en-US" dirty="0"/>
                        <a:t>-4</a:t>
                      </a:r>
                    </a:p>
                  </a:txBody>
                  <a:tcPr>
                    <a:solidFill>
                      <a:schemeClr val="accent1">
                        <a:tint val="40000"/>
                        <a:alpha val="49000"/>
                      </a:schemeClr>
                    </a:solidFill>
                  </a:tcPr>
                </a:tc>
                <a:tc>
                  <a:txBody>
                    <a:bodyPr/>
                    <a:lstStyle/>
                    <a:p>
                      <a:r>
                        <a:rPr lang="en-US" dirty="0"/>
                        <a:t>2</a:t>
                      </a:r>
                    </a:p>
                  </a:txBody>
                  <a:tcPr>
                    <a:solidFill>
                      <a:schemeClr val="accent1">
                        <a:tint val="40000"/>
                        <a:alpha val="49000"/>
                      </a:schemeClr>
                    </a:solidFill>
                  </a:tcPr>
                </a:tc>
                <a:extLst>
                  <a:ext uri="{0D108BD9-81ED-4DB2-BD59-A6C34878D82A}">
                    <a16:rowId xmlns:a16="http://schemas.microsoft.com/office/drawing/2014/main" val="10000"/>
                  </a:ext>
                </a:extLst>
              </a:tr>
              <a:tr h="571500">
                <a:tc>
                  <a:txBody>
                    <a:bodyPr/>
                    <a:lstStyle/>
                    <a:p>
                      <a:r>
                        <a:rPr lang="en-US" dirty="0"/>
                        <a:t>3</a:t>
                      </a:r>
                    </a:p>
                  </a:txBody>
                  <a:tcPr>
                    <a:solidFill>
                      <a:schemeClr val="accent1">
                        <a:tint val="40000"/>
                        <a:alpha val="49000"/>
                      </a:schemeClr>
                    </a:solidFill>
                  </a:tcPr>
                </a:tc>
                <a:tc>
                  <a:txBody>
                    <a:bodyPr/>
                    <a:lstStyle/>
                    <a:p>
                      <a:r>
                        <a:rPr lang="en-US" dirty="0"/>
                        <a:t>1</a:t>
                      </a:r>
                    </a:p>
                  </a:txBody>
                  <a:tcPr>
                    <a:solidFill>
                      <a:schemeClr val="accent1">
                        <a:tint val="40000"/>
                        <a:alpha val="49000"/>
                      </a:schemeClr>
                    </a:solidFill>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010400" y="3251200"/>
          <a:ext cx="1295400" cy="889000"/>
        </p:xfrm>
        <a:graphic>
          <a:graphicData uri="http://schemas.openxmlformats.org/drawingml/2006/table">
            <a:tbl>
              <a:tblPr firstRow="1" bandRow="1">
                <a:tableStyleId>{5C22544A-7EE6-4342-B048-85BDC9FD1C3A}</a:tableStyleId>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444500">
                <a:tc>
                  <a:txBody>
                    <a:bodyPr/>
                    <a:lstStyle/>
                    <a:p>
                      <a:r>
                        <a:rPr lang="en-US" dirty="0"/>
                        <a:t>1</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0"/>
                  </a:ext>
                </a:extLst>
              </a:tr>
              <a:tr h="444500">
                <a:tc>
                  <a:txBody>
                    <a:bodyPr/>
                    <a:lstStyle/>
                    <a:p>
                      <a:r>
                        <a:rPr lang="en-US" dirty="0"/>
                        <a:t>2</a:t>
                      </a:r>
                    </a:p>
                  </a:txBody>
                  <a:tcPr/>
                </a:tc>
                <a:tc>
                  <a:txBody>
                    <a:bodyPr/>
                    <a:lstStyle/>
                    <a:p>
                      <a:r>
                        <a:rPr lang="en-US" dirty="0"/>
                        <a:t>5</a:t>
                      </a:r>
                    </a:p>
                  </a:txBody>
                  <a:tcPr/>
                </a:tc>
                <a:tc>
                  <a:txBody>
                    <a:bodyPr/>
                    <a:lstStyle/>
                    <a:p>
                      <a:r>
                        <a:rPr lang="en-US" dirty="0"/>
                        <a:t>3</a:t>
                      </a:r>
                    </a:p>
                  </a:txBody>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nvGraphicFramePr>
        <p:xfrm>
          <a:off x="7924800" y="3352800"/>
          <a:ext cx="914400" cy="9906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495300">
                <a:tc>
                  <a:txBody>
                    <a:bodyPr/>
                    <a:lstStyle/>
                    <a:p>
                      <a:r>
                        <a:rPr lang="en-US" dirty="0"/>
                        <a:t>-4</a:t>
                      </a:r>
                    </a:p>
                  </a:txBody>
                  <a:tcPr>
                    <a:solidFill>
                      <a:schemeClr val="accent1">
                        <a:tint val="40000"/>
                        <a:alpha val="49000"/>
                      </a:schemeClr>
                    </a:solidFill>
                  </a:tcPr>
                </a:tc>
                <a:tc>
                  <a:txBody>
                    <a:bodyPr/>
                    <a:lstStyle/>
                    <a:p>
                      <a:r>
                        <a:rPr lang="en-US" dirty="0"/>
                        <a:t>2</a:t>
                      </a:r>
                    </a:p>
                  </a:txBody>
                  <a:tcPr>
                    <a:solidFill>
                      <a:schemeClr val="accent1">
                        <a:tint val="40000"/>
                        <a:alpha val="49000"/>
                      </a:schemeClr>
                    </a:solidFill>
                  </a:tcPr>
                </a:tc>
                <a:extLst>
                  <a:ext uri="{0D108BD9-81ED-4DB2-BD59-A6C34878D82A}">
                    <a16:rowId xmlns:a16="http://schemas.microsoft.com/office/drawing/2014/main" val="10000"/>
                  </a:ext>
                </a:extLst>
              </a:tr>
              <a:tr h="495300">
                <a:tc>
                  <a:txBody>
                    <a:bodyPr/>
                    <a:lstStyle/>
                    <a:p>
                      <a:r>
                        <a:rPr lang="en-US" dirty="0"/>
                        <a:t>3</a:t>
                      </a:r>
                    </a:p>
                  </a:txBody>
                  <a:tcPr>
                    <a:solidFill>
                      <a:schemeClr val="accent1">
                        <a:tint val="40000"/>
                        <a:alpha val="49000"/>
                      </a:schemeClr>
                    </a:solidFill>
                  </a:tcPr>
                </a:tc>
                <a:tc>
                  <a:txBody>
                    <a:bodyPr/>
                    <a:lstStyle/>
                    <a:p>
                      <a:r>
                        <a:rPr lang="en-US" dirty="0"/>
                        <a:t>1</a:t>
                      </a:r>
                    </a:p>
                  </a:txBody>
                  <a:tcPr>
                    <a:solidFill>
                      <a:schemeClr val="accent1">
                        <a:tint val="40000"/>
                        <a:alpha val="49000"/>
                      </a:schemeClr>
                    </a:solidFill>
                  </a:tcPr>
                </a:tc>
                <a:extLst>
                  <a:ext uri="{0D108BD9-81ED-4DB2-BD59-A6C34878D82A}">
                    <a16:rowId xmlns:a16="http://schemas.microsoft.com/office/drawing/2014/main" val="10001"/>
                  </a:ext>
                </a:extLst>
              </a:tr>
            </a:tbl>
          </a:graphicData>
        </a:graphic>
      </p:graphicFrame>
      <p:cxnSp>
        <p:nvCxnSpPr>
          <p:cNvPr id="19" name="Straight Connector 18"/>
          <p:cNvCxnSpPr/>
          <p:nvPr/>
        </p:nvCxnSpPr>
        <p:spPr>
          <a:xfrm>
            <a:off x="838200" y="4953000"/>
            <a:ext cx="73914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09800" y="5334000"/>
            <a:ext cx="928459" cy="369332"/>
          </a:xfrm>
          <a:prstGeom prst="rect">
            <a:avLst/>
          </a:prstGeom>
          <a:noFill/>
        </p:spPr>
        <p:txBody>
          <a:bodyPr wrap="none" rtlCol="0">
            <a:spAutoFit/>
          </a:bodyPr>
          <a:lstStyle/>
          <a:p>
            <a:r>
              <a:rPr lang="en-US" dirty="0"/>
              <a:t>C(</a:t>
            </a:r>
            <a:r>
              <a:rPr lang="en-US" dirty="0" err="1"/>
              <a:t>m,n</a:t>
            </a:r>
            <a:r>
              <a:rPr lang="en-US" dirty="0"/>
              <a:t>)=</a:t>
            </a:r>
          </a:p>
        </p:txBody>
      </p:sp>
      <p:graphicFrame>
        <p:nvGraphicFramePr>
          <p:cNvPr id="22" name="Table 21"/>
          <p:cNvGraphicFramePr>
            <a:graphicFrameLocks noGrp="1"/>
          </p:cNvGraphicFramePr>
          <p:nvPr/>
        </p:nvGraphicFramePr>
        <p:xfrm>
          <a:off x="3304309" y="5105400"/>
          <a:ext cx="4800600" cy="1371600"/>
        </p:xfrm>
        <a:graphic>
          <a:graphicData uri="http://schemas.openxmlformats.org/drawingml/2006/table">
            <a:tbl>
              <a:tblPr firstRow="1" bandRow="1">
                <a:tableStyleId>{5C22544A-7EE6-4342-B048-85BDC9FD1C3A}</a:tableStyleId>
              </a:tblPr>
              <a:tblGrid>
                <a:gridCol w="1200150">
                  <a:extLst>
                    <a:ext uri="{9D8B030D-6E8A-4147-A177-3AD203B41FA5}">
                      <a16:colId xmlns:a16="http://schemas.microsoft.com/office/drawing/2014/main" val="20000"/>
                    </a:ext>
                  </a:extLst>
                </a:gridCol>
                <a:gridCol w="1200150">
                  <a:extLst>
                    <a:ext uri="{9D8B030D-6E8A-4147-A177-3AD203B41FA5}">
                      <a16:colId xmlns:a16="http://schemas.microsoft.com/office/drawing/2014/main" val="20001"/>
                    </a:ext>
                  </a:extLst>
                </a:gridCol>
                <a:gridCol w="1200150">
                  <a:extLst>
                    <a:ext uri="{9D8B030D-6E8A-4147-A177-3AD203B41FA5}">
                      <a16:colId xmlns:a16="http://schemas.microsoft.com/office/drawing/2014/main" val="20002"/>
                    </a:ext>
                  </a:extLst>
                </a:gridCol>
                <a:gridCol w="1200150">
                  <a:extLst>
                    <a:ext uri="{9D8B030D-6E8A-4147-A177-3AD203B41FA5}">
                      <a16:colId xmlns:a16="http://schemas.microsoft.com/office/drawing/2014/main" val="20003"/>
                    </a:ext>
                  </a:extLst>
                </a:gridCol>
              </a:tblGrid>
              <a:tr h="319314">
                <a:tc>
                  <a:txBody>
                    <a:bodyPr/>
                    <a:lstStyle/>
                    <a:p>
                      <a:r>
                        <a:rPr lang="en-US" dirty="0"/>
                        <a:t>C(0,2)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C(2,2)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C(3,2)</a:t>
                      </a:r>
                    </a:p>
                  </a:txBody>
                  <a:tcPr/>
                </a:tc>
                <a:extLst>
                  <a:ext uri="{0D108BD9-81ED-4DB2-BD59-A6C34878D82A}">
                    <a16:rowId xmlns:a16="http://schemas.microsoft.com/office/drawing/2014/main" val="10000"/>
                  </a:ext>
                </a:extLst>
              </a:tr>
              <a:tr h="558800">
                <a:tc>
                  <a:txBody>
                    <a:bodyPr/>
                    <a:lstStyle/>
                    <a:p>
                      <a:r>
                        <a:rPr lang="en-US" dirty="0"/>
                        <a:t>C(0,1)=4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C(1,1)=15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C(2,1)=4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C(3,1)=5</a:t>
                      </a:r>
                    </a:p>
                  </a:txBody>
                  <a:tcPr/>
                </a:tc>
                <a:extLst>
                  <a:ext uri="{0D108BD9-81ED-4DB2-BD59-A6C34878D82A}">
                    <a16:rowId xmlns:a16="http://schemas.microsoft.com/office/drawing/2014/main" val="10001"/>
                  </a:ext>
                </a:extLst>
              </a:tr>
              <a:tr h="447040">
                <a:tc>
                  <a:txBody>
                    <a:bodyPr/>
                    <a:lstStyle/>
                    <a:p>
                      <a:r>
                        <a:rPr lang="en-US" dirty="0"/>
                        <a:t>C(0,0)=4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C(1,0)=2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C(2,0)=-14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C(3,0)=-1</a:t>
                      </a:r>
                    </a:p>
                  </a:txBody>
                  <a:tcPr/>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1"/>
          </p:nvPr>
        </p:nvSpPr>
        <p:spPr/>
        <p:txBody>
          <a:bodyPr/>
          <a:lstStyle/>
          <a:p>
            <a:r>
              <a:rPr lang="it-IT"/>
              <a:t>Img. Pro. &amp; Comp. Vis. v250127c</a:t>
            </a:r>
            <a:endParaRPr lang="en-US"/>
          </a:p>
        </p:txBody>
      </p:sp>
      <p:sp>
        <p:nvSpPr>
          <p:cNvPr id="16" name="Slide Number Placeholder 15"/>
          <p:cNvSpPr>
            <a:spLocks noGrp="1"/>
          </p:cNvSpPr>
          <p:nvPr>
            <p:ph type="sldNum" sz="quarter" idx="12"/>
          </p:nvPr>
        </p:nvSpPr>
        <p:spPr/>
        <p:txBody>
          <a:bodyPr/>
          <a:lstStyle/>
          <a:p>
            <a:fld id="{42434366-BC68-4344-AA9C-821C6A767A5D}" type="slidenum">
              <a:rPr lang="en-US" smtClean="0"/>
              <a:t>37</a:t>
            </a:fld>
            <a:endParaRPr lang="en-US"/>
          </a:p>
        </p:txBody>
      </p:sp>
    </p:spTree>
    <p:extLst>
      <p:ext uri="{BB962C8B-B14F-4D97-AF65-F5344CB8AC3E}">
        <p14:creationId xmlns:p14="http://schemas.microsoft.com/office/powerpoint/2010/main" val="452032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457200" y="178863"/>
            <a:ext cx="8229600" cy="1143000"/>
          </a:xfrm>
        </p:spPr>
        <p:txBody>
          <a:bodyPr rtlCol="0">
            <a:normAutofit/>
          </a:bodyPr>
          <a:lstStyle/>
          <a:p>
            <a:pPr eaLnBrk="1" fontAlgn="auto" hangingPunct="1">
              <a:spcAft>
                <a:spcPts val="0"/>
              </a:spcAft>
              <a:defRPr/>
            </a:pPr>
            <a:r>
              <a:rPr lang="en-US" altLang="zh-TW" dirty="0"/>
              <a:t>Find all elements</a:t>
            </a:r>
          </a:p>
        </p:txBody>
      </p:sp>
      <mc:AlternateContent xmlns:mc="http://schemas.openxmlformats.org/markup-compatibility/2006" xmlns:a14="http://schemas.microsoft.com/office/drawing/2010/main">
        <mc:Choice Requires="a14">
          <p:sp>
            <p:nvSpPr>
              <p:cNvPr id="27651" name="Object 3"/>
              <p:cNvSpPr txBox="1">
                <a:spLocks noGrp="1"/>
              </p:cNvSpPr>
              <p:nvPr>
                <p:ph idx="1"/>
              </p:nvPr>
            </p:nvSpPr>
            <p:spPr bwMode="auto">
              <a:xfrm>
                <a:off x="2138663" y="3255641"/>
                <a:ext cx="4429125" cy="3800475"/>
              </a:xfrm>
              <a:prstGeom prst="rect">
                <a:avLst/>
              </a:prstGeom>
              <a:noFill/>
              <a:ln>
                <a:noFill/>
              </a:ln>
            </p:spPr>
            <p:txBody>
              <a:bodyPr>
                <a:normAutofit fontScale="92500"/>
              </a:bodyPr>
              <a:lstStyle/>
              <a:p>
                <a:pPr>
                  <a:buNone/>
                </a:pPr>
                <a:endParaRPr lang="en-US" i="1" dirty="0">
                  <a:solidFill>
                    <a:srgbClr val="000000"/>
                  </a:solidFill>
                  <a:latin typeface="Cambria Math" panose="02040503050406030204" pitchFamily="18" charset="0"/>
                </a:endParaRPr>
              </a:p>
              <a:p>
                <a:pPr>
                  <a:buNone/>
                </a:pPr>
                <a:endParaRPr lang="en-US" i="1" dirty="0">
                  <a:solidFill>
                    <a:srgbClr val="000000"/>
                  </a:solidFill>
                  <a:latin typeface="Cambria Math" panose="02040503050406030204" pitchFamily="18" charset="0"/>
                </a:endParaRPr>
              </a:p>
              <a:p>
                <a:pPr>
                  <a:buNone/>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4"/>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1</m:t>
                                </m:r>
                              </m:e>
                              <m:e>
                                <m:r>
                                  <a:rPr lang="en-US" b="0" i="1" smtClean="0">
                                    <a:solidFill>
                                      <a:srgbClr val="000000"/>
                                    </a:solidFill>
                                    <a:latin typeface="Cambria Math" panose="02040503050406030204" pitchFamily="18" charset="0"/>
                                  </a:rPr>
                                  <m:t>7</m:t>
                                </m:r>
                              </m:e>
                              <m:e>
                                <m:r>
                                  <a:rPr lang="en-US" b="0" i="1" smtClean="0">
                                    <a:solidFill>
                                      <a:srgbClr val="000000"/>
                                    </a:solidFill>
                                    <a:latin typeface="Cambria Math" panose="02040503050406030204" pitchFamily="18" charset="0"/>
                                  </a:rPr>
                                  <m:t>13</m:t>
                                </m:r>
                              </m:e>
                              <m:e>
                                <m:r>
                                  <a:rPr lang="en-US" b="0" i="1" smtClean="0">
                                    <a:solidFill>
                                      <a:srgbClr val="000000"/>
                                    </a:solidFill>
                                    <a:latin typeface="Cambria Math" panose="02040503050406030204" pitchFamily="18" charset="0"/>
                                  </a:rPr>
                                  <m:t>3</m:t>
                                </m:r>
                              </m:e>
                            </m:mr>
                            <m:mr>
                              <m:e>
                                <m:r>
                                  <a:rPr lang="en-US" b="0" i="1" smtClean="0">
                                    <a:solidFill>
                                      <a:srgbClr val="000000"/>
                                    </a:solidFill>
                                    <a:latin typeface="Cambria Math" panose="02040503050406030204" pitchFamily="18" charset="0"/>
                                  </a:rPr>
                                  <m:t>4</m:t>
                                </m:r>
                              </m:e>
                              <m:e>
                                <m:r>
                                  <a:rPr lang="en-US" i="1">
                                    <a:solidFill>
                                      <a:srgbClr val="000000"/>
                                    </a:solidFill>
                                    <a:latin typeface="Cambria Math" panose="02040503050406030204" pitchFamily="18" charset="0"/>
                                  </a:rPr>
                                  <m:t>1</m:t>
                                </m:r>
                                <m:r>
                                  <a:rPr lang="en-US" b="0" i="1" smtClean="0">
                                    <a:solidFill>
                                      <a:srgbClr val="000000"/>
                                    </a:solidFill>
                                    <a:latin typeface="Cambria Math" panose="02040503050406030204" pitchFamily="18" charset="0"/>
                                  </a:rPr>
                                  <m:t>5</m:t>
                                </m:r>
                              </m:e>
                              <m:e>
                                <m:r>
                                  <a:rPr lang="en-US" b="0" i="1" smtClean="0">
                                    <a:solidFill>
                                      <a:srgbClr val="000000"/>
                                    </a:solidFill>
                                    <a:latin typeface="Cambria Math" panose="02040503050406030204" pitchFamily="18" charset="0"/>
                                  </a:rPr>
                                  <m:t>4</m:t>
                                </m:r>
                              </m:e>
                              <m:e>
                                <m:r>
                                  <a:rPr lang="en-US" b="0" i="1" smtClean="0">
                                    <a:solidFill>
                                      <a:srgbClr val="000000"/>
                                    </a:solidFill>
                                    <a:latin typeface="Cambria Math" panose="02040503050406030204" pitchFamily="18" charset="0"/>
                                  </a:rPr>
                                  <m:t>5</m:t>
                                </m:r>
                              </m:e>
                            </m:mr>
                            <m:mr>
                              <m:e>
                                <m:r>
                                  <a:rPr lang="en-US" b="0" i="1" smtClean="0">
                                    <a:solidFill>
                                      <a:srgbClr val="000000"/>
                                    </a:solidFill>
                                    <a:latin typeface="Cambria Math" panose="02040503050406030204" pitchFamily="18" charset="0"/>
                                  </a:rPr>
                                  <m:t>4</m:t>
                                </m:r>
                              </m:e>
                              <m:e>
                                <m:r>
                                  <a:rPr lang="en-US" b="0" i="1" smtClean="0">
                                    <a:solidFill>
                                      <a:srgbClr val="000000"/>
                                    </a:solidFill>
                                    <a:latin typeface="Cambria Math" panose="02040503050406030204" pitchFamily="18" charset="0"/>
                                  </a:rPr>
                                  <m:t>2</m:t>
                                </m:r>
                              </m:e>
                              <m:e>
                                <m:r>
                                  <a:rPr lang="en-US" i="1">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14</m:t>
                                </m:r>
                              </m:e>
                              <m:e>
                                <m:r>
                                  <a:rPr lang="en-US" i="1">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12</m:t>
                                </m:r>
                              </m:e>
                            </m:mr>
                          </m:m>
                        </m:e>
                      </m:d>
                    </m:oMath>
                  </m:oMathPara>
                </a14:m>
                <a:endParaRPr lang="en-US" dirty="0"/>
              </a:p>
            </p:txBody>
          </p:sp>
        </mc:Choice>
        <mc:Fallback xmlns="">
          <p:sp>
            <p:nvSpPr>
              <p:cNvPr id="27651" name="Object 3"/>
              <p:cNvSpPr txBox="1">
                <a:spLocks noGrp="1" noRot="1" noChangeAspect="1" noMove="1" noResize="1" noEditPoints="1" noAdjustHandles="1" noChangeArrowheads="1" noChangeShapeType="1" noTextEdit="1"/>
              </p:cNvSpPr>
              <p:nvPr>
                <p:ph idx="1"/>
              </p:nvPr>
            </p:nvSpPr>
            <p:spPr bwMode="auto">
              <a:xfrm>
                <a:off x="2138663" y="3255641"/>
                <a:ext cx="4429125" cy="3800475"/>
              </a:xfrm>
              <a:prstGeom prst="rect">
                <a:avLst/>
              </a:prstGeom>
              <a:blipFill>
                <a:blip r:embed="rId2"/>
                <a:stretch>
                  <a:fillRect/>
                </a:stretch>
              </a:blipFill>
              <a:ln>
                <a:noFill/>
              </a:ln>
            </p:spPr>
            <p:txBody>
              <a:bodyPr/>
              <a:lstStyle/>
              <a:p>
                <a:r>
                  <a:rPr lang="en-US">
                    <a:noFill/>
                  </a:rPr>
                  <a:t> </a:t>
                </a:r>
              </a:p>
            </p:txBody>
          </p:sp>
        </mc:Fallback>
      </mc:AlternateContent>
      <p:sp>
        <p:nvSpPr>
          <p:cNvPr id="27654" name="Line 4"/>
          <p:cNvSpPr>
            <a:spLocks noChangeShapeType="1"/>
          </p:cNvSpPr>
          <p:nvPr/>
        </p:nvSpPr>
        <p:spPr bwMode="auto">
          <a:xfrm flipV="1">
            <a:off x="2491754" y="5760105"/>
            <a:ext cx="4823445" cy="4855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5" name="Text Box 5"/>
          <p:cNvSpPr txBox="1">
            <a:spLocks noChangeArrowheads="1"/>
          </p:cNvSpPr>
          <p:nvPr/>
        </p:nvSpPr>
        <p:spPr bwMode="auto">
          <a:xfrm>
            <a:off x="6147101" y="5700714"/>
            <a:ext cx="420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zh-TW" sz="2400" dirty="0">
                <a:latin typeface="Times New Roman" pitchFamily="18" charset="0"/>
              </a:rPr>
              <a:t>m</a:t>
            </a:r>
          </a:p>
        </p:txBody>
      </p:sp>
      <p:sp>
        <p:nvSpPr>
          <p:cNvPr id="27656" name="Line 6"/>
          <p:cNvSpPr>
            <a:spLocks noChangeShapeType="1"/>
          </p:cNvSpPr>
          <p:nvPr/>
        </p:nvSpPr>
        <p:spPr bwMode="auto">
          <a:xfrm flipH="1" flipV="1">
            <a:off x="2491753" y="3974704"/>
            <a:ext cx="1113" cy="1853009"/>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7" name="Text Box 7"/>
          <p:cNvSpPr txBox="1">
            <a:spLocks noChangeArrowheads="1"/>
          </p:cNvSpPr>
          <p:nvPr/>
        </p:nvSpPr>
        <p:spPr bwMode="auto">
          <a:xfrm>
            <a:off x="2225674" y="399415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zh-TW" sz="2400" dirty="0">
                <a:latin typeface="Times New Roman" pitchFamily="18" charset="0"/>
              </a:rPr>
              <a:t>n</a:t>
            </a:r>
          </a:p>
        </p:txBody>
      </p:sp>
      <p:grpSp>
        <p:nvGrpSpPr>
          <p:cNvPr id="27658" name="Group 2"/>
          <p:cNvGrpSpPr>
            <a:grpSpLocks/>
          </p:cNvGrpSpPr>
          <p:nvPr/>
        </p:nvGrpSpPr>
        <p:grpSpPr bwMode="auto">
          <a:xfrm>
            <a:off x="7527925" y="2927350"/>
            <a:ext cx="1397000" cy="1662113"/>
            <a:chOff x="4742" y="1844"/>
            <a:chExt cx="880" cy="1047"/>
          </a:xfrm>
        </p:grpSpPr>
        <p:sp>
          <p:nvSpPr>
            <p:cNvPr id="27660" name="Line 3"/>
            <p:cNvSpPr>
              <a:spLocks noChangeShapeType="1"/>
            </p:cNvSpPr>
            <p:nvPr/>
          </p:nvSpPr>
          <p:spPr bwMode="auto">
            <a:xfrm>
              <a:off x="4896" y="2688"/>
              <a:ext cx="576"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1" name="Line 4"/>
            <p:cNvSpPr>
              <a:spLocks noChangeShapeType="1"/>
            </p:cNvSpPr>
            <p:nvPr/>
          </p:nvSpPr>
          <p:spPr bwMode="auto">
            <a:xfrm flipV="1">
              <a:off x="4896" y="2160"/>
              <a:ext cx="0" cy="528"/>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2" name="Text Box 5"/>
            <p:cNvSpPr txBox="1">
              <a:spLocks noChangeArrowheads="1"/>
            </p:cNvSpPr>
            <p:nvPr/>
          </p:nvSpPr>
          <p:spPr bwMode="auto">
            <a:xfrm>
              <a:off x="5366" y="2660"/>
              <a:ext cx="2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m</a:t>
              </a:r>
            </a:p>
          </p:txBody>
        </p:sp>
        <p:sp>
          <p:nvSpPr>
            <p:cNvPr id="27663" name="Text Box 6"/>
            <p:cNvSpPr txBox="1">
              <a:spLocks noChangeArrowheads="1"/>
            </p:cNvSpPr>
            <p:nvPr/>
          </p:nvSpPr>
          <p:spPr bwMode="auto">
            <a:xfrm>
              <a:off x="4742" y="1844"/>
              <a:ext cx="2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n</a:t>
              </a:r>
            </a:p>
          </p:txBody>
        </p:sp>
        <p:sp>
          <p:nvSpPr>
            <p:cNvPr id="27664" name="Text Box 7"/>
            <p:cNvSpPr txBox="1">
              <a:spLocks noChangeArrowheads="1"/>
            </p:cNvSpPr>
            <p:nvPr/>
          </p:nvSpPr>
          <p:spPr bwMode="auto">
            <a:xfrm>
              <a:off x="4982" y="2324"/>
              <a:ext cx="63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C(m,n)</a:t>
              </a:r>
            </a:p>
          </p:txBody>
        </p:sp>
      </p:grpSp>
      <p:sp>
        <p:nvSpPr>
          <p:cNvPr id="2" name="Footer Placeholder 1"/>
          <p:cNvSpPr>
            <a:spLocks noGrp="1"/>
          </p:cNvSpPr>
          <p:nvPr>
            <p:ph type="ftr" sz="quarter" idx="11"/>
          </p:nvPr>
        </p:nvSpPr>
        <p:spPr>
          <a:xfrm>
            <a:off x="2940049" y="6157914"/>
            <a:ext cx="3086100" cy="365125"/>
          </a:xfrm>
        </p:spPr>
        <p:txBody>
          <a:bodyPr/>
          <a:lstStyle/>
          <a:p>
            <a:r>
              <a:rPr lang="it-IT"/>
              <a:t>Img. Pro. &amp; Comp. Vis. v250127c</a:t>
            </a:r>
            <a:endParaRPr lang="en-US"/>
          </a:p>
        </p:txBody>
      </p:sp>
      <p:sp>
        <p:nvSpPr>
          <p:cNvPr id="3" name="Slide Number Placeholder 2"/>
          <p:cNvSpPr>
            <a:spLocks noGrp="1"/>
          </p:cNvSpPr>
          <p:nvPr>
            <p:ph type="sldNum" sz="quarter" idx="12"/>
          </p:nvPr>
        </p:nvSpPr>
        <p:spPr>
          <a:xfrm>
            <a:off x="6499225" y="6340476"/>
            <a:ext cx="2057400" cy="365125"/>
          </a:xfrm>
        </p:spPr>
        <p:txBody>
          <a:bodyPr/>
          <a:lstStyle/>
          <a:p>
            <a:fld id="{42434366-BC68-4344-AA9C-821C6A767A5D}" type="slidenum">
              <a:rPr lang="en-US" smtClean="0"/>
              <a:t>38</a:t>
            </a:fld>
            <a:endParaRPr lang="en-US"/>
          </a:p>
        </p:txBody>
      </p:sp>
      <p:graphicFrame>
        <p:nvGraphicFramePr>
          <p:cNvPr id="16" name="Table 15"/>
          <p:cNvGraphicFramePr>
            <a:graphicFrameLocks noGrp="1"/>
          </p:cNvGraphicFramePr>
          <p:nvPr/>
        </p:nvGraphicFramePr>
        <p:xfrm>
          <a:off x="1114424" y="1740232"/>
          <a:ext cx="1447800" cy="1117600"/>
        </p:xfrm>
        <a:graphic>
          <a:graphicData uri="http://schemas.openxmlformats.org/drawingml/2006/table">
            <a:tbl>
              <a:tblPr firstRow="1" bandRow="1">
                <a:tableStyleId>{5C22544A-7EE6-4342-B048-85BDC9FD1C3A}</a:tableStyleId>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tblGrid>
              <a:tr h="558800">
                <a:tc>
                  <a:txBody>
                    <a:bodyPr/>
                    <a:lstStyle/>
                    <a:p>
                      <a:r>
                        <a:rPr lang="en-US" dirty="0"/>
                        <a:t>1</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0"/>
                  </a:ext>
                </a:extLst>
              </a:tr>
              <a:tr h="558800">
                <a:tc>
                  <a:txBody>
                    <a:bodyPr/>
                    <a:lstStyle/>
                    <a:p>
                      <a:r>
                        <a:rPr lang="en-US" dirty="0"/>
                        <a:t>2</a:t>
                      </a:r>
                    </a:p>
                  </a:txBody>
                  <a:tcPr/>
                </a:tc>
                <a:tc>
                  <a:txBody>
                    <a:bodyPr/>
                    <a:lstStyle/>
                    <a:p>
                      <a:r>
                        <a:rPr lang="en-US" dirty="0"/>
                        <a:t>5</a:t>
                      </a:r>
                    </a:p>
                  </a:txBody>
                  <a:tcPr/>
                </a:tc>
                <a:tc>
                  <a:txBody>
                    <a:bodyPr/>
                    <a:lstStyle/>
                    <a:p>
                      <a:r>
                        <a:rPr lang="en-US" dirty="0"/>
                        <a:t>3</a:t>
                      </a:r>
                    </a:p>
                  </a:txBody>
                  <a:tcPr/>
                </a:tc>
                <a:extLst>
                  <a:ext uri="{0D108BD9-81ED-4DB2-BD59-A6C34878D82A}">
                    <a16:rowId xmlns:a16="http://schemas.microsoft.com/office/drawing/2014/main" val="10001"/>
                  </a:ext>
                </a:extLst>
              </a:tr>
            </a:tbl>
          </a:graphicData>
        </a:graphic>
      </p:graphicFrame>
      <p:graphicFrame>
        <p:nvGraphicFramePr>
          <p:cNvPr id="18" name="Table 17"/>
          <p:cNvGraphicFramePr>
            <a:graphicFrameLocks noGrp="1"/>
          </p:cNvGraphicFramePr>
          <p:nvPr/>
        </p:nvGraphicFramePr>
        <p:xfrm>
          <a:off x="462478" y="1161527"/>
          <a:ext cx="1066800" cy="114300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tblGrid>
              <a:tr h="571500">
                <a:tc>
                  <a:txBody>
                    <a:bodyPr/>
                    <a:lstStyle/>
                    <a:p>
                      <a:r>
                        <a:rPr lang="en-US" dirty="0"/>
                        <a:t>-4</a:t>
                      </a:r>
                    </a:p>
                  </a:txBody>
                  <a:tcPr>
                    <a:solidFill>
                      <a:schemeClr val="accent1">
                        <a:tint val="40000"/>
                        <a:alpha val="49000"/>
                      </a:schemeClr>
                    </a:solidFill>
                  </a:tcPr>
                </a:tc>
                <a:tc>
                  <a:txBody>
                    <a:bodyPr/>
                    <a:lstStyle/>
                    <a:p>
                      <a:r>
                        <a:rPr lang="en-US" dirty="0"/>
                        <a:t>2</a:t>
                      </a:r>
                    </a:p>
                  </a:txBody>
                  <a:tcPr>
                    <a:solidFill>
                      <a:schemeClr val="accent1">
                        <a:tint val="40000"/>
                        <a:alpha val="49000"/>
                      </a:schemeClr>
                    </a:solidFill>
                  </a:tcPr>
                </a:tc>
                <a:extLst>
                  <a:ext uri="{0D108BD9-81ED-4DB2-BD59-A6C34878D82A}">
                    <a16:rowId xmlns:a16="http://schemas.microsoft.com/office/drawing/2014/main" val="10000"/>
                  </a:ext>
                </a:extLst>
              </a:tr>
              <a:tr h="571500">
                <a:tc>
                  <a:txBody>
                    <a:bodyPr/>
                    <a:lstStyle/>
                    <a:p>
                      <a:r>
                        <a:rPr lang="en-US" dirty="0"/>
                        <a:t>3</a:t>
                      </a:r>
                    </a:p>
                  </a:txBody>
                  <a:tcPr>
                    <a:solidFill>
                      <a:schemeClr val="accent1">
                        <a:tint val="40000"/>
                        <a:alpha val="49000"/>
                      </a:schemeClr>
                    </a:solidFill>
                  </a:tcPr>
                </a:tc>
                <a:tc>
                  <a:txBody>
                    <a:bodyPr/>
                    <a:lstStyle/>
                    <a:p>
                      <a:r>
                        <a:rPr lang="en-US" dirty="0"/>
                        <a:t>1</a:t>
                      </a:r>
                    </a:p>
                  </a:txBody>
                  <a:tcPr>
                    <a:solidFill>
                      <a:schemeClr val="accent1">
                        <a:tint val="40000"/>
                        <a:alpha val="49000"/>
                      </a:schemeClr>
                    </a:solidFill>
                  </a:tcPr>
                </a:tc>
                <a:extLst>
                  <a:ext uri="{0D108BD9-81ED-4DB2-BD59-A6C34878D82A}">
                    <a16:rowId xmlns:a16="http://schemas.microsoft.com/office/drawing/2014/main" val="10001"/>
                  </a:ext>
                </a:extLst>
              </a:tr>
            </a:tbl>
          </a:graphicData>
        </a:graphic>
      </p:graphicFrame>
      <p:graphicFrame>
        <p:nvGraphicFramePr>
          <p:cNvPr id="19" name="Table 18"/>
          <p:cNvGraphicFramePr>
            <a:graphicFrameLocks noGrp="1"/>
          </p:cNvGraphicFramePr>
          <p:nvPr/>
        </p:nvGraphicFramePr>
        <p:xfrm>
          <a:off x="3051681" y="1642615"/>
          <a:ext cx="1447800" cy="1117600"/>
        </p:xfrm>
        <a:graphic>
          <a:graphicData uri="http://schemas.openxmlformats.org/drawingml/2006/table">
            <a:tbl>
              <a:tblPr firstRow="1" bandRow="1">
                <a:tableStyleId>{5C22544A-7EE6-4342-B048-85BDC9FD1C3A}</a:tableStyleId>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tblGrid>
              <a:tr h="558800">
                <a:tc>
                  <a:txBody>
                    <a:bodyPr/>
                    <a:lstStyle/>
                    <a:p>
                      <a:r>
                        <a:rPr lang="en-US" dirty="0"/>
                        <a:t>1</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0"/>
                  </a:ext>
                </a:extLst>
              </a:tr>
              <a:tr h="558800">
                <a:tc>
                  <a:txBody>
                    <a:bodyPr/>
                    <a:lstStyle/>
                    <a:p>
                      <a:r>
                        <a:rPr lang="en-US" dirty="0"/>
                        <a:t>2</a:t>
                      </a:r>
                    </a:p>
                  </a:txBody>
                  <a:tcPr/>
                </a:tc>
                <a:tc>
                  <a:txBody>
                    <a:bodyPr/>
                    <a:lstStyle/>
                    <a:p>
                      <a:r>
                        <a:rPr lang="en-US" dirty="0"/>
                        <a:t>5</a:t>
                      </a:r>
                    </a:p>
                  </a:txBody>
                  <a:tcPr/>
                </a:tc>
                <a:tc>
                  <a:txBody>
                    <a:bodyPr/>
                    <a:lstStyle/>
                    <a:p>
                      <a:r>
                        <a:rPr lang="en-US" dirty="0"/>
                        <a:t>3</a:t>
                      </a:r>
                    </a:p>
                  </a:txBody>
                  <a:tcPr/>
                </a:tc>
                <a:extLst>
                  <a:ext uri="{0D108BD9-81ED-4DB2-BD59-A6C34878D82A}">
                    <a16:rowId xmlns:a16="http://schemas.microsoft.com/office/drawing/2014/main" val="10001"/>
                  </a:ext>
                </a:extLst>
              </a:tr>
            </a:tbl>
          </a:graphicData>
        </a:graphic>
      </p:graphicFrame>
      <p:graphicFrame>
        <p:nvGraphicFramePr>
          <p:cNvPr id="20" name="Table 19"/>
          <p:cNvGraphicFramePr>
            <a:graphicFrameLocks noGrp="1"/>
          </p:cNvGraphicFramePr>
          <p:nvPr/>
        </p:nvGraphicFramePr>
        <p:xfrm>
          <a:off x="2932171" y="995769"/>
          <a:ext cx="1066800" cy="114300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tblGrid>
              <a:tr h="571500">
                <a:tc>
                  <a:txBody>
                    <a:bodyPr/>
                    <a:lstStyle/>
                    <a:p>
                      <a:r>
                        <a:rPr lang="en-US" dirty="0"/>
                        <a:t>-4</a:t>
                      </a:r>
                    </a:p>
                  </a:txBody>
                  <a:tcPr>
                    <a:solidFill>
                      <a:schemeClr val="accent1">
                        <a:tint val="40000"/>
                        <a:alpha val="49000"/>
                      </a:schemeClr>
                    </a:solidFill>
                  </a:tcPr>
                </a:tc>
                <a:tc>
                  <a:txBody>
                    <a:bodyPr/>
                    <a:lstStyle/>
                    <a:p>
                      <a:r>
                        <a:rPr lang="en-US" dirty="0"/>
                        <a:t>2</a:t>
                      </a:r>
                    </a:p>
                  </a:txBody>
                  <a:tcPr>
                    <a:solidFill>
                      <a:schemeClr val="accent1">
                        <a:tint val="40000"/>
                        <a:alpha val="49000"/>
                      </a:schemeClr>
                    </a:solidFill>
                  </a:tcPr>
                </a:tc>
                <a:extLst>
                  <a:ext uri="{0D108BD9-81ED-4DB2-BD59-A6C34878D82A}">
                    <a16:rowId xmlns:a16="http://schemas.microsoft.com/office/drawing/2014/main" val="10000"/>
                  </a:ext>
                </a:extLst>
              </a:tr>
              <a:tr h="571500">
                <a:tc>
                  <a:txBody>
                    <a:bodyPr/>
                    <a:lstStyle/>
                    <a:p>
                      <a:r>
                        <a:rPr lang="en-US" dirty="0"/>
                        <a:t>3</a:t>
                      </a:r>
                    </a:p>
                  </a:txBody>
                  <a:tcPr>
                    <a:solidFill>
                      <a:schemeClr val="accent1">
                        <a:tint val="40000"/>
                        <a:alpha val="49000"/>
                      </a:schemeClr>
                    </a:solidFill>
                  </a:tcPr>
                </a:tc>
                <a:tc>
                  <a:txBody>
                    <a:bodyPr/>
                    <a:lstStyle/>
                    <a:p>
                      <a:r>
                        <a:rPr lang="en-US" dirty="0"/>
                        <a:t>1</a:t>
                      </a:r>
                    </a:p>
                  </a:txBody>
                  <a:tcPr>
                    <a:solidFill>
                      <a:schemeClr val="accent1">
                        <a:tint val="40000"/>
                        <a:alpha val="49000"/>
                      </a:schemeClr>
                    </a:solidFill>
                  </a:tcPr>
                </a:tc>
                <a:extLst>
                  <a:ext uri="{0D108BD9-81ED-4DB2-BD59-A6C34878D82A}">
                    <a16:rowId xmlns:a16="http://schemas.microsoft.com/office/drawing/2014/main" val="10001"/>
                  </a:ext>
                </a:extLst>
              </a:tr>
            </a:tbl>
          </a:graphicData>
        </a:graphic>
      </p:graphicFrame>
      <p:graphicFrame>
        <p:nvGraphicFramePr>
          <p:cNvPr id="21" name="Table 20"/>
          <p:cNvGraphicFramePr>
            <a:graphicFrameLocks noGrp="1"/>
          </p:cNvGraphicFramePr>
          <p:nvPr/>
        </p:nvGraphicFramePr>
        <p:xfrm>
          <a:off x="5064572" y="1642615"/>
          <a:ext cx="1447800" cy="1117600"/>
        </p:xfrm>
        <a:graphic>
          <a:graphicData uri="http://schemas.openxmlformats.org/drawingml/2006/table">
            <a:tbl>
              <a:tblPr firstRow="1" bandRow="1">
                <a:tableStyleId>{5C22544A-7EE6-4342-B048-85BDC9FD1C3A}</a:tableStyleId>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tblGrid>
              <a:tr h="558800">
                <a:tc>
                  <a:txBody>
                    <a:bodyPr/>
                    <a:lstStyle/>
                    <a:p>
                      <a:r>
                        <a:rPr lang="en-US" dirty="0"/>
                        <a:t>1</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0"/>
                  </a:ext>
                </a:extLst>
              </a:tr>
              <a:tr h="558800">
                <a:tc>
                  <a:txBody>
                    <a:bodyPr/>
                    <a:lstStyle/>
                    <a:p>
                      <a:r>
                        <a:rPr lang="en-US" dirty="0"/>
                        <a:t>2</a:t>
                      </a:r>
                    </a:p>
                  </a:txBody>
                  <a:tcPr/>
                </a:tc>
                <a:tc>
                  <a:txBody>
                    <a:bodyPr/>
                    <a:lstStyle/>
                    <a:p>
                      <a:r>
                        <a:rPr lang="en-US" dirty="0"/>
                        <a:t>5</a:t>
                      </a:r>
                    </a:p>
                  </a:txBody>
                  <a:tcPr/>
                </a:tc>
                <a:tc>
                  <a:txBody>
                    <a:bodyPr/>
                    <a:lstStyle/>
                    <a:p>
                      <a:r>
                        <a:rPr lang="en-US" dirty="0"/>
                        <a:t>3</a:t>
                      </a:r>
                    </a:p>
                  </a:txBody>
                  <a:tcPr/>
                </a:tc>
                <a:extLst>
                  <a:ext uri="{0D108BD9-81ED-4DB2-BD59-A6C34878D82A}">
                    <a16:rowId xmlns:a16="http://schemas.microsoft.com/office/drawing/2014/main" val="10001"/>
                  </a:ext>
                </a:extLst>
              </a:tr>
            </a:tbl>
          </a:graphicData>
        </a:graphic>
      </p:graphicFrame>
      <p:graphicFrame>
        <p:nvGraphicFramePr>
          <p:cNvPr id="22" name="Table 21"/>
          <p:cNvGraphicFramePr>
            <a:graphicFrameLocks noGrp="1"/>
          </p:cNvGraphicFramePr>
          <p:nvPr/>
        </p:nvGraphicFramePr>
        <p:xfrm>
          <a:off x="5445572" y="1004177"/>
          <a:ext cx="1066800" cy="114300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tblGrid>
              <a:tr h="571500">
                <a:tc>
                  <a:txBody>
                    <a:bodyPr/>
                    <a:lstStyle/>
                    <a:p>
                      <a:r>
                        <a:rPr lang="en-US" dirty="0"/>
                        <a:t>-4</a:t>
                      </a:r>
                    </a:p>
                  </a:txBody>
                  <a:tcPr>
                    <a:solidFill>
                      <a:schemeClr val="accent1">
                        <a:tint val="40000"/>
                        <a:alpha val="49000"/>
                      </a:schemeClr>
                    </a:solidFill>
                  </a:tcPr>
                </a:tc>
                <a:tc>
                  <a:txBody>
                    <a:bodyPr/>
                    <a:lstStyle/>
                    <a:p>
                      <a:r>
                        <a:rPr lang="en-US" dirty="0"/>
                        <a:t>2</a:t>
                      </a:r>
                    </a:p>
                  </a:txBody>
                  <a:tcPr>
                    <a:solidFill>
                      <a:schemeClr val="accent1">
                        <a:tint val="40000"/>
                        <a:alpha val="49000"/>
                      </a:schemeClr>
                    </a:solidFill>
                  </a:tcPr>
                </a:tc>
                <a:extLst>
                  <a:ext uri="{0D108BD9-81ED-4DB2-BD59-A6C34878D82A}">
                    <a16:rowId xmlns:a16="http://schemas.microsoft.com/office/drawing/2014/main" val="10000"/>
                  </a:ext>
                </a:extLst>
              </a:tr>
              <a:tr h="571500">
                <a:tc>
                  <a:txBody>
                    <a:bodyPr/>
                    <a:lstStyle/>
                    <a:p>
                      <a:r>
                        <a:rPr lang="en-US" dirty="0"/>
                        <a:t>3</a:t>
                      </a:r>
                    </a:p>
                  </a:txBody>
                  <a:tcPr>
                    <a:solidFill>
                      <a:schemeClr val="accent1">
                        <a:tint val="40000"/>
                        <a:alpha val="49000"/>
                      </a:schemeClr>
                    </a:solidFill>
                  </a:tcPr>
                </a:tc>
                <a:tc>
                  <a:txBody>
                    <a:bodyPr/>
                    <a:lstStyle/>
                    <a:p>
                      <a:r>
                        <a:rPr lang="en-US" dirty="0"/>
                        <a:t>1</a:t>
                      </a:r>
                    </a:p>
                  </a:txBody>
                  <a:tcPr>
                    <a:solidFill>
                      <a:schemeClr val="accent1">
                        <a:tint val="40000"/>
                        <a:alpha val="49000"/>
                      </a:schemeClr>
                    </a:solidFill>
                  </a:tcPr>
                </a:tc>
                <a:extLst>
                  <a:ext uri="{0D108BD9-81ED-4DB2-BD59-A6C34878D82A}">
                    <a16:rowId xmlns:a16="http://schemas.microsoft.com/office/drawing/2014/main" val="10001"/>
                  </a:ext>
                </a:extLst>
              </a:tr>
            </a:tbl>
          </a:graphicData>
        </a:graphic>
      </p:graphicFrame>
      <p:graphicFrame>
        <p:nvGraphicFramePr>
          <p:cNvPr id="23" name="Table 22"/>
          <p:cNvGraphicFramePr>
            <a:graphicFrameLocks noGrp="1"/>
          </p:cNvGraphicFramePr>
          <p:nvPr/>
        </p:nvGraphicFramePr>
        <p:xfrm>
          <a:off x="7048500" y="1542360"/>
          <a:ext cx="1447800" cy="1117600"/>
        </p:xfrm>
        <a:graphic>
          <a:graphicData uri="http://schemas.openxmlformats.org/drawingml/2006/table">
            <a:tbl>
              <a:tblPr firstRow="1" bandRow="1">
                <a:tableStyleId>{5C22544A-7EE6-4342-B048-85BDC9FD1C3A}</a:tableStyleId>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tblGrid>
              <a:tr h="558800">
                <a:tc>
                  <a:txBody>
                    <a:bodyPr/>
                    <a:lstStyle/>
                    <a:p>
                      <a:r>
                        <a:rPr lang="en-US" dirty="0"/>
                        <a:t>1</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0"/>
                  </a:ext>
                </a:extLst>
              </a:tr>
              <a:tr h="558800">
                <a:tc>
                  <a:txBody>
                    <a:bodyPr/>
                    <a:lstStyle/>
                    <a:p>
                      <a:r>
                        <a:rPr lang="en-US" dirty="0"/>
                        <a:t>2</a:t>
                      </a:r>
                    </a:p>
                  </a:txBody>
                  <a:tcPr/>
                </a:tc>
                <a:tc>
                  <a:txBody>
                    <a:bodyPr/>
                    <a:lstStyle/>
                    <a:p>
                      <a:r>
                        <a:rPr lang="en-US" dirty="0"/>
                        <a:t>5</a:t>
                      </a:r>
                    </a:p>
                  </a:txBody>
                  <a:tcPr/>
                </a:tc>
                <a:tc>
                  <a:txBody>
                    <a:bodyPr/>
                    <a:lstStyle/>
                    <a:p>
                      <a:r>
                        <a:rPr lang="en-US" dirty="0"/>
                        <a:t>3</a:t>
                      </a:r>
                    </a:p>
                  </a:txBody>
                  <a:tcPr/>
                </a:tc>
                <a:extLst>
                  <a:ext uri="{0D108BD9-81ED-4DB2-BD59-A6C34878D82A}">
                    <a16:rowId xmlns:a16="http://schemas.microsoft.com/office/drawing/2014/main" val="10001"/>
                  </a:ext>
                </a:extLst>
              </a:tr>
            </a:tbl>
          </a:graphicData>
        </a:graphic>
      </p:graphicFrame>
      <p:graphicFrame>
        <p:nvGraphicFramePr>
          <p:cNvPr id="24" name="Table 23"/>
          <p:cNvGraphicFramePr>
            <a:graphicFrameLocks noGrp="1"/>
          </p:cNvGraphicFramePr>
          <p:nvPr/>
        </p:nvGraphicFramePr>
        <p:xfrm>
          <a:off x="8109457" y="864938"/>
          <a:ext cx="1066800" cy="114300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tblGrid>
              <a:tr h="571500">
                <a:tc>
                  <a:txBody>
                    <a:bodyPr/>
                    <a:lstStyle/>
                    <a:p>
                      <a:r>
                        <a:rPr lang="en-US" dirty="0"/>
                        <a:t>-4</a:t>
                      </a:r>
                    </a:p>
                  </a:txBody>
                  <a:tcPr>
                    <a:solidFill>
                      <a:schemeClr val="accent1">
                        <a:tint val="40000"/>
                        <a:alpha val="49000"/>
                      </a:schemeClr>
                    </a:solidFill>
                  </a:tcPr>
                </a:tc>
                <a:tc>
                  <a:txBody>
                    <a:bodyPr/>
                    <a:lstStyle/>
                    <a:p>
                      <a:r>
                        <a:rPr lang="en-US" dirty="0"/>
                        <a:t>2</a:t>
                      </a:r>
                    </a:p>
                  </a:txBody>
                  <a:tcPr>
                    <a:solidFill>
                      <a:schemeClr val="accent1">
                        <a:tint val="40000"/>
                        <a:alpha val="49000"/>
                      </a:schemeClr>
                    </a:solidFill>
                  </a:tcPr>
                </a:tc>
                <a:extLst>
                  <a:ext uri="{0D108BD9-81ED-4DB2-BD59-A6C34878D82A}">
                    <a16:rowId xmlns:a16="http://schemas.microsoft.com/office/drawing/2014/main" val="10000"/>
                  </a:ext>
                </a:extLst>
              </a:tr>
              <a:tr h="571500">
                <a:tc>
                  <a:txBody>
                    <a:bodyPr/>
                    <a:lstStyle/>
                    <a:p>
                      <a:r>
                        <a:rPr lang="en-US" dirty="0"/>
                        <a:t>3</a:t>
                      </a:r>
                    </a:p>
                  </a:txBody>
                  <a:tcPr>
                    <a:solidFill>
                      <a:schemeClr val="accent1">
                        <a:tint val="40000"/>
                        <a:alpha val="49000"/>
                      </a:schemeClr>
                    </a:solidFill>
                  </a:tcPr>
                </a:tc>
                <a:tc>
                  <a:txBody>
                    <a:bodyPr/>
                    <a:lstStyle/>
                    <a:p>
                      <a:r>
                        <a:rPr lang="en-US" dirty="0"/>
                        <a:t>1</a:t>
                      </a:r>
                    </a:p>
                  </a:txBody>
                  <a:tcPr>
                    <a:solidFill>
                      <a:schemeClr val="accent1">
                        <a:tint val="40000"/>
                        <a:alpha val="49000"/>
                      </a:schemeClr>
                    </a:solidFill>
                  </a:tcPr>
                </a:tc>
                <a:extLst>
                  <a:ext uri="{0D108BD9-81ED-4DB2-BD59-A6C34878D82A}">
                    <a16:rowId xmlns:a16="http://schemas.microsoft.com/office/drawing/2014/main" val="10001"/>
                  </a:ext>
                </a:extLst>
              </a:tr>
            </a:tbl>
          </a:graphicData>
        </a:graphic>
      </p:graphicFrame>
      <p:cxnSp>
        <p:nvCxnSpPr>
          <p:cNvPr id="5" name="Straight Arrow Connector 4"/>
          <p:cNvCxnSpPr/>
          <p:nvPr/>
        </p:nvCxnSpPr>
        <p:spPr>
          <a:xfrm>
            <a:off x="1925726" y="2892080"/>
            <a:ext cx="1014323" cy="1163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9" idx="2"/>
          </p:cNvCxnSpPr>
          <p:nvPr/>
        </p:nvCxnSpPr>
        <p:spPr>
          <a:xfrm flipH="1">
            <a:off x="3690637" y="2760215"/>
            <a:ext cx="84944" cy="12224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4735718" y="2812604"/>
            <a:ext cx="601455" cy="1271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5539386" y="2756053"/>
            <a:ext cx="1864025" cy="1300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670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r>
              <a:rPr lang="en-US" altLang="zh-CN" sz="3600" dirty="0"/>
              <a:t>Worksheet 4</a:t>
            </a:r>
            <a:endParaRPr lang="en-US" altLang="en-US" sz="3600" dirty="0"/>
          </a:p>
        </p:txBody>
      </p:sp>
      <p:sp>
        <p:nvSpPr>
          <p:cNvPr id="28675" name="Rectangle 3"/>
          <p:cNvSpPr>
            <a:spLocks noGrp="1" noChangeArrowheads="1"/>
          </p:cNvSpPr>
          <p:nvPr>
            <p:ph type="body" sz="half" idx="1"/>
          </p:nvPr>
        </p:nvSpPr>
        <p:spPr>
          <a:xfrm>
            <a:off x="457200" y="1600200"/>
            <a:ext cx="8153400" cy="4530725"/>
          </a:xfrm>
        </p:spPr>
        <p:txBody>
          <a:bodyPr>
            <a:normAutofit/>
          </a:bodyPr>
          <a:lstStyle/>
          <a:p>
            <a:pPr eaLnBrk="1" hangingPunct="1"/>
            <a:r>
              <a:rPr lang="en-US" altLang="zh-TW" dirty="0">
                <a:cs typeface="Courier New" pitchFamily="49" charset="0"/>
              </a:rPr>
              <a:t>I=[1 4 1; </a:t>
            </a:r>
          </a:p>
          <a:p>
            <a:pPr eaLnBrk="1" hangingPunct="1"/>
            <a:r>
              <a:rPr lang="en-US" altLang="zh-TW" dirty="0">
                <a:cs typeface="Courier New" pitchFamily="49" charset="0"/>
              </a:rPr>
              <a:t>     2 5 3</a:t>
            </a:r>
          </a:p>
          <a:p>
            <a:pPr eaLnBrk="1" hangingPunct="1"/>
            <a:r>
              <a:rPr lang="en-US" altLang="zh-TW" dirty="0">
                <a:cs typeface="Courier New" pitchFamily="49" charset="0"/>
              </a:rPr>
              <a:t>     3 5 1]</a:t>
            </a:r>
          </a:p>
          <a:p>
            <a:pPr eaLnBrk="1" hangingPunct="1"/>
            <a:r>
              <a:rPr lang="en-US" altLang="en-US" dirty="0">
                <a:ea typeface="SimSun" pitchFamily="2" charset="-122"/>
                <a:cs typeface="Courier New" pitchFamily="49" charset="0"/>
              </a:rPr>
              <a:t>h2=[-1 2</a:t>
            </a:r>
          </a:p>
          <a:p>
            <a:pPr eaLnBrk="1" hangingPunct="1"/>
            <a:r>
              <a:rPr lang="en-US" altLang="en-US" dirty="0">
                <a:ea typeface="SimSun" pitchFamily="2" charset="-122"/>
                <a:cs typeface="Courier New" pitchFamily="49" charset="0"/>
              </a:rPr>
              <a:t>         3 4]</a:t>
            </a:r>
          </a:p>
          <a:p>
            <a:pPr eaLnBrk="1" hangingPunct="1"/>
            <a:r>
              <a:rPr lang="en-US" altLang="en-US" dirty="0">
                <a:ea typeface="SimSun" pitchFamily="2" charset="-122"/>
                <a:cs typeface="Courier New" pitchFamily="49" charset="0"/>
              </a:rPr>
              <a:t>Find </a:t>
            </a:r>
            <a:r>
              <a:rPr lang="en-US" altLang="zh-TW" dirty="0">
                <a:cs typeface="Courier New" pitchFamily="49" charset="0"/>
              </a:rPr>
              <a:t>convolution of I and h2.</a:t>
            </a:r>
          </a:p>
        </p:txBody>
      </p:sp>
      <p:sp>
        <p:nvSpPr>
          <p:cNvPr id="2" name="Footer Placeholder 1"/>
          <p:cNvSpPr>
            <a:spLocks noGrp="1"/>
          </p:cNvSpPr>
          <p:nvPr>
            <p:ph type="ftr" sz="quarter" idx="11"/>
          </p:nvPr>
        </p:nvSpPr>
        <p:spPr/>
        <p:txBody>
          <a:bodyPr/>
          <a:lstStyle/>
          <a:p>
            <a:pPr>
              <a:defRPr/>
            </a:pPr>
            <a:r>
              <a:rPr lang="it-IT" altLang="zh-CN"/>
              <a:t>Img. Pro. &amp; Comp. Vis. v250127c</a:t>
            </a:r>
            <a:endParaRPr lang="en-US" altLang="zh-CN"/>
          </a:p>
        </p:txBody>
      </p:sp>
      <p:sp>
        <p:nvSpPr>
          <p:cNvPr id="3" name="Slide Number Placeholder 2"/>
          <p:cNvSpPr>
            <a:spLocks noGrp="1"/>
          </p:cNvSpPr>
          <p:nvPr>
            <p:ph type="sldNum" sz="quarter" idx="12"/>
          </p:nvPr>
        </p:nvSpPr>
        <p:spPr/>
        <p:txBody>
          <a:bodyPr/>
          <a:lstStyle/>
          <a:p>
            <a:fld id="{09F59500-E629-449D-8982-FD156F527BAF}" type="slidenum">
              <a:rPr lang="en-US" altLang="en-US" smtClean="0"/>
              <a:pPr/>
              <a:t>39</a:t>
            </a:fld>
            <a:endParaRPr lang="en-US" altLang="en-US"/>
          </a:p>
        </p:txBody>
      </p:sp>
    </p:spTree>
    <p:extLst>
      <p:ext uri="{BB962C8B-B14F-4D97-AF65-F5344CB8AC3E}">
        <p14:creationId xmlns:p14="http://schemas.microsoft.com/office/powerpoint/2010/main" val="2708528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6167D-3351-9CCB-83BF-F60FBEEF8001}"/>
              </a:ext>
            </a:extLst>
          </p:cNvPr>
          <p:cNvSpPr>
            <a:spLocks noGrp="1"/>
          </p:cNvSpPr>
          <p:nvPr>
            <p:ph type="title"/>
          </p:nvPr>
        </p:nvSpPr>
        <p:spPr/>
        <p:txBody>
          <a:bodyPr/>
          <a:lstStyle/>
          <a:p>
            <a:r>
              <a:rPr lang="en-US" dirty="0"/>
              <a:t>Camera structure</a:t>
            </a:r>
          </a:p>
        </p:txBody>
      </p:sp>
      <p:sp>
        <p:nvSpPr>
          <p:cNvPr id="3" name="Content Placeholder 2">
            <a:extLst>
              <a:ext uri="{FF2B5EF4-FFF2-40B4-BE49-F238E27FC236}">
                <a16:creationId xmlns:a16="http://schemas.microsoft.com/office/drawing/2014/main" id="{73AECEA9-7ECC-2950-5401-23E3752FF544}"/>
              </a:ext>
            </a:extLst>
          </p:cNvPr>
          <p:cNvSpPr>
            <a:spLocks noGrp="1"/>
          </p:cNvSpPr>
          <p:nvPr>
            <p:ph idx="1"/>
          </p:nvPr>
        </p:nvSpPr>
        <p:spPr/>
        <p:txBody>
          <a:bodyPr>
            <a:normAutofit/>
          </a:bodyPr>
          <a:lstStyle/>
          <a:p>
            <a:r>
              <a:rPr lang="en-US" sz="2000" dirty="0"/>
              <a:t>Lens and sensor (CCD-- Charge-Coupled Devices  or CMOS -- Complementary Metal Oxide Semiconductor)) </a:t>
            </a:r>
          </a:p>
          <a:p>
            <a:r>
              <a:rPr lang="en-US" sz="2000" dirty="0">
                <a:hlinkClick r:id="rId2"/>
              </a:rPr>
              <a:t>https://thinklucid.com/tech-briefs/understanding-digital-image-sensors/</a:t>
            </a:r>
            <a:r>
              <a:rPr lang="en-US" sz="2000" dirty="0"/>
              <a:t>  </a:t>
            </a:r>
          </a:p>
        </p:txBody>
      </p:sp>
      <p:sp>
        <p:nvSpPr>
          <p:cNvPr id="4" name="Footer Placeholder 3">
            <a:extLst>
              <a:ext uri="{FF2B5EF4-FFF2-40B4-BE49-F238E27FC236}">
                <a16:creationId xmlns:a16="http://schemas.microsoft.com/office/drawing/2014/main" id="{0D504C30-9AD9-98AF-C5E4-DC324A6646F1}"/>
              </a:ext>
            </a:extLst>
          </p:cNvPr>
          <p:cNvSpPr>
            <a:spLocks noGrp="1"/>
          </p:cNvSpPr>
          <p:nvPr>
            <p:ph type="ftr" sz="quarter" idx="11"/>
          </p:nvPr>
        </p:nvSpPr>
        <p:spPr/>
        <p:txBody>
          <a:bodyPr/>
          <a:lstStyle/>
          <a:p>
            <a:pPr>
              <a:defRPr/>
            </a:pPr>
            <a:r>
              <a:rPr lang="it-IT" altLang="zh-HK"/>
              <a:t>Img. Pro. &amp; Comp. Vis. v250127c</a:t>
            </a:r>
            <a:endParaRPr lang="en-US" altLang="zh-HK"/>
          </a:p>
        </p:txBody>
      </p:sp>
      <p:sp>
        <p:nvSpPr>
          <p:cNvPr id="5" name="Slide Number Placeholder 4">
            <a:extLst>
              <a:ext uri="{FF2B5EF4-FFF2-40B4-BE49-F238E27FC236}">
                <a16:creationId xmlns:a16="http://schemas.microsoft.com/office/drawing/2014/main" id="{798D5420-3B30-300F-E4B9-E4D23A3E1157}"/>
              </a:ext>
            </a:extLst>
          </p:cNvPr>
          <p:cNvSpPr>
            <a:spLocks noGrp="1"/>
          </p:cNvSpPr>
          <p:nvPr>
            <p:ph type="sldNum" sz="quarter" idx="12"/>
          </p:nvPr>
        </p:nvSpPr>
        <p:spPr/>
        <p:txBody>
          <a:bodyPr/>
          <a:lstStyle/>
          <a:p>
            <a:fld id="{B28686DF-4AC6-44BB-9261-A3C12E8BDC53}" type="slidenum">
              <a:rPr lang="en-US" altLang="zh-HK" smtClean="0"/>
              <a:pPr/>
              <a:t>4</a:t>
            </a:fld>
            <a:endParaRPr lang="en-US" altLang="zh-HK"/>
          </a:p>
        </p:txBody>
      </p:sp>
      <p:pic>
        <p:nvPicPr>
          <p:cNvPr id="1026" name="Picture 2" descr="CMOS Image sensor pipelin">
            <a:extLst>
              <a:ext uri="{FF2B5EF4-FFF2-40B4-BE49-F238E27FC236}">
                <a16:creationId xmlns:a16="http://schemas.microsoft.com/office/drawing/2014/main" id="{90FBC903-0C01-8732-B0A0-EF26BB5052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 y="2941532"/>
            <a:ext cx="7924800" cy="3414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728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685800"/>
            <a:ext cx="8229600" cy="1143000"/>
          </a:xfrm>
        </p:spPr>
        <p:txBody>
          <a:bodyPr>
            <a:normAutofit fontScale="90000"/>
          </a:bodyPr>
          <a:lstStyle/>
          <a:p>
            <a:r>
              <a:rPr lang="en-US" altLang="en-US" dirty="0">
                <a:solidFill>
                  <a:srgbClr val="FF0000"/>
                </a:solidFill>
              </a:rPr>
              <a:t>Answer worksheet 4</a:t>
            </a:r>
            <a:br>
              <a:rPr lang="en-US" altLang="en-US" dirty="0"/>
            </a:br>
            <a:endParaRPr lang="en-US" altLang="en-US" dirty="0"/>
          </a:p>
        </p:txBody>
      </p:sp>
      <p:sp>
        <p:nvSpPr>
          <p:cNvPr id="29699" name="Content Placeholder 6"/>
          <p:cNvSpPr>
            <a:spLocks noGrp="1"/>
          </p:cNvSpPr>
          <p:nvPr>
            <p:ph idx="1"/>
          </p:nvPr>
        </p:nvSpPr>
        <p:spPr>
          <a:xfrm>
            <a:off x="457200" y="1295400"/>
            <a:ext cx="8229600" cy="5334000"/>
          </a:xfrm>
        </p:spPr>
        <p:txBody>
          <a:bodyPr>
            <a:normAutofit lnSpcReduction="10000"/>
          </a:bodyPr>
          <a:lstStyle/>
          <a:p>
            <a:r>
              <a:rPr lang="en-US" altLang="en-US" sz="2400" dirty="0"/>
              <a:t>%ws3.1 edge</a:t>
            </a:r>
          </a:p>
          <a:p>
            <a:r>
              <a:rPr lang="en-US" altLang="zh-TW" sz="2400" dirty="0">
                <a:cs typeface="Courier New" pitchFamily="49" charset="0"/>
              </a:rPr>
              <a:t>I=[1 4 1; </a:t>
            </a:r>
          </a:p>
          <a:p>
            <a:r>
              <a:rPr lang="en-US" altLang="zh-TW" sz="2400" dirty="0">
                <a:cs typeface="Courier New" pitchFamily="49" charset="0"/>
              </a:rPr>
              <a:t>     2 5 3</a:t>
            </a:r>
          </a:p>
          <a:p>
            <a:r>
              <a:rPr lang="en-US" altLang="zh-TW" sz="2400" dirty="0">
                <a:cs typeface="Courier New" pitchFamily="49" charset="0"/>
              </a:rPr>
              <a:t>     3 5 1]</a:t>
            </a:r>
          </a:p>
          <a:p>
            <a:r>
              <a:rPr lang="en-US" altLang="en-US" sz="2400" dirty="0">
                <a:ea typeface="SimSun" pitchFamily="2" charset="-122"/>
                <a:cs typeface="Courier New" pitchFamily="49" charset="0"/>
              </a:rPr>
              <a:t>h2=[-1 2</a:t>
            </a:r>
          </a:p>
          <a:p>
            <a:r>
              <a:rPr lang="en-US" altLang="en-US" sz="2400" dirty="0">
                <a:ea typeface="SimSun" pitchFamily="2" charset="-122"/>
                <a:cs typeface="Courier New" pitchFamily="49" charset="0"/>
              </a:rPr>
              <a:t>         3 4]</a:t>
            </a:r>
          </a:p>
          <a:p>
            <a:r>
              <a:rPr lang="en-US" altLang="en-US" sz="2400" dirty="0"/>
              <a:t>%Find convolution of I and h2.</a:t>
            </a:r>
          </a:p>
          <a:p>
            <a:r>
              <a:rPr lang="en-US" altLang="en-US" sz="2400" dirty="0"/>
              <a:t>conv2(I,h2)</a:t>
            </a:r>
          </a:p>
          <a:p>
            <a:r>
              <a:rPr lang="fr-FR" altLang="en-US" sz="2400" dirty="0"/>
              <a:t>ans =</a:t>
            </a:r>
          </a:p>
          <a:p>
            <a:r>
              <a:rPr lang="fr-FR" altLang="en-US" sz="2400" dirty="0"/>
              <a:t>    -1    -2     7     2</a:t>
            </a:r>
          </a:p>
          <a:p>
            <a:r>
              <a:rPr lang="fr-FR" altLang="en-US" sz="2400" dirty="0"/>
              <a:t>     1    15    26    10</a:t>
            </a:r>
          </a:p>
          <a:p>
            <a:r>
              <a:rPr lang="fr-FR" altLang="en-US" sz="2400" dirty="0"/>
              <a:t>     3    24    38    14</a:t>
            </a:r>
          </a:p>
          <a:p>
            <a:r>
              <a:rPr lang="fr-FR" altLang="en-US" sz="2400" dirty="0"/>
              <a:t>     9    27    23     4</a:t>
            </a:r>
            <a:endParaRPr lang="en-US" altLang="en-US" sz="4000" dirty="0"/>
          </a:p>
        </p:txBody>
      </p:sp>
      <p:sp>
        <p:nvSpPr>
          <p:cNvPr id="2" name="Footer Placeholder 1"/>
          <p:cNvSpPr>
            <a:spLocks noGrp="1"/>
          </p:cNvSpPr>
          <p:nvPr>
            <p:ph type="ftr" sz="quarter" idx="11"/>
          </p:nvPr>
        </p:nvSpPr>
        <p:spPr/>
        <p:txBody>
          <a:bodyPr/>
          <a:lstStyle/>
          <a:p>
            <a:r>
              <a:rPr lang="it-IT"/>
              <a:t>Img. Pro. &amp; Comp. Vis. v250127c</a:t>
            </a:r>
            <a:endParaRPr lang="en-US"/>
          </a:p>
        </p:txBody>
      </p:sp>
      <p:sp>
        <p:nvSpPr>
          <p:cNvPr id="3" name="Slide Number Placeholder 2"/>
          <p:cNvSpPr>
            <a:spLocks noGrp="1"/>
          </p:cNvSpPr>
          <p:nvPr>
            <p:ph type="sldNum" sz="quarter" idx="12"/>
          </p:nvPr>
        </p:nvSpPr>
        <p:spPr/>
        <p:txBody>
          <a:bodyPr/>
          <a:lstStyle/>
          <a:p>
            <a:fld id="{42434366-BC68-4344-AA9C-821C6A767A5D}" type="slidenum">
              <a:rPr lang="en-US" smtClean="0"/>
              <a:t>40</a:t>
            </a:fld>
            <a:endParaRPr lang="en-US"/>
          </a:p>
        </p:txBody>
      </p:sp>
    </p:spTree>
    <p:extLst>
      <p:ext uri="{BB962C8B-B14F-4D97-AF65-F5344CB8AC3E}">
        <p14:creationId xmlns:p14="http://schemas.microsoft.com/office/powerpoint/2010/main" val="37884184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Cmsc5711, Worksheet 5</a:t>
            </a:r>
            <a:endParaRPr lang="en-US" dirty="0"/>
          </a:p>
        </p:txBody>
      </p:sp>
      <p:sp>
        <p:nvSpPr>
          <p:cNvPr id="3" name="Content Placeholder 2"/>
          <p:cNvSpPr>
            <a:spLocks noGrp="1"/>
          </p:cNvSpPr>
          <p:nvPr>
            <p:ph idx="1"/>
          </p:nvPr>
        </p:nvSpPr>
        <p:spPr>
          <a:xfrm>
            <a:off x="295275" y="1421604"/>
            <a:ext cx="2962275" cy="4719638"/>
          </a:xfrm>
        </p:spPr>
        <p:txBody>
          <a:bodyPr>
            <a:normAutofit fontScale="62500" lnSpcReduction="20000"/>
          </a:bodyPr>
          <a:lstStyle/>
          <a:p>
            <a:r>
              <a:rPr lang="en-US" sz="2800" dirty="0"/>
              <a:t>x=[2 6 7; </a:t>
            </a:r>
          </a:p>
          <a:p>
            <a:r>
              <a:rPr lang="en-US" sz="2800" dirty="0"/>
              <a:t>     4 6 9</a:t>
            </a:r>
          </a:p>
          <a:p>
            <a:r>
              <a:rPr lang="en-US" sz="2800" dirty="0"/>
              <a:t>     1 3 2]</a:t>
            </a:r>
          </a:p>
          <a:p>
            <a:r>
              <a:rPr lang="en-US" sz="2800" dirty="0"/>
              <a:t>h=[1 -2</a:t>
            </a:r>
          </a:p>
          <a:p>
            <a:r>
              <a:rPr lang="en-US" sz="2800" dirty="0"/>
              <a:t>     -3 4]</a:t>
            </a:r>
          </a:p>
          <a:p>
            <a:r>
              <a:rPr lang="en-US" dirty="0">
                <a:ea typeface="SimSun" pitchFamily="2" charset="-122"/>
                <a:cs typeface="Courier New" pitchFamily="49" charset="0"/>
              </a:rPr>
              <a:t>Z=x*h     ; % * is the convolution operator</a:t>
            </a:r>
          </a:p>
          <a:p>
            <a:r>
              <a:rPr lang="en-US" dirty="0">
                <a:ea typeface="SimSun" pitchFamily="2" charset="-122"/>
                <a:cs typeface="Courier New" pitchFamily="49" charset="0"/>
              </a:rPr>
              <a:t>Find z. (Fully overlapping and half overlapping of x and h are considered, this is the formal definition of convolution)</a:t>
            </a:r>
          </a:p>
          <a:p>
            <a:r>
              <a:rPr lang="en-US" dirty="0">
                <a:ea typeface="SimSun" pitchFamily="2" charset="-122"/>
                <a:cs typeface="Courier New" pitchFamily="49" charset="0"/>
              </a:rPr>
              <a:t>What is the size of Z?</a:t>
            </a:r>
          </a:p>
          <a:p>
            <a:r>
              <a:rPr lang="en-US" dirty="0">
                <a:ea typeface="SimSun" pitchFamily="2" charset="-122"/>
                <a:cs typeface="Courier New" pitchFamily="49" charset="0"/>
              </a:rPr>
              <a:t>What is the value of h*x?</a:t>
            </a:r>
          </a:p>
          <a:p>
            <a:endParaRPr lang="en-US" dirty="0"/>
          </a:p>
        </p:txBody>
      </p:sp>
      <p:sp>
        <p:nvSpPr>
          <p:cNvPr id="6" name="Footer Placeholder 5"/>
          <p:cNvSpPr>
            <a:spLocks noGrp="1"/>
          </p:cNvSpPr>
          <p:nvPr>
            <p:ph type="ftr" sz="quarter" idx="11"/>
          </p:nvPr>
        </p:nvSpPr>
        <p:spPr/>
        <p:txBody>
          <a:bodyPr/>
          <a:lstStyle/>
          <a:p>
            <a:r>
              <a:rPr lang="it-IT"/>
              <a:t>Img. Pro. &amp; Comp. Vis. v250127c</a:t>
            </a:r>
            <a:endParaRPr lang="en-US"/>
          </a:p>
        </p:txBody>
      </p:sp>
      <p:sp>
        <p:nvSpPr>
          <p:cNvPr id="7" name="Slide Number Placeholder 6"/>
          <p:cNvSpPr>
            <a:spLocks noGrp="1"/>
          </p:cNvSpPr>
          <p:nvPr>
            <p:ph type="sldNum" sz="quarter" idx="12"/>
          </p:nvPr>
        </p:nvSpPr>
        <p:spPr/>
        <p:txBody>
          <a:bodyPr/>
          <a:lstStyle/>
          <a:p>
            <a:fld id="{42434366-BC68-4344-AA9C-821C6A767A5D}" type="slidenum">
              <a:rPr lang="en-US" smtClean="0"/>
              <a:t>41</a:t>
            </a:fld>
            <a:endParaRPr lang="en-US"/>
          </a:p>
        </p:txBody>
      </p:sp>
      <p:pic>
        <p:nvPicPr>
          <p:cNvPr id="4" name="Picture 3" descr="Qr code&#10;&#10;Description automatically generated">
            <a:extLst>
              <a:ext uri="{FF2B5EF4-FFF2-40B4-BE49-F238E27FC236}">
                <a16:creationId xmlns:a16="http://schemas.microsoft.com/office/drawing/2014/main" id="{53072C3A-24BA-FDA0-0014-23EEA38186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7977" y="1085127"/>
            <a:ext cx="2486023" cy="2486023"/>
          </a:xfrm>
          <a:prstGeom prst="rect">
            <a:avLst/>
          </a:prstGeom>
        </p:spPr>
      </p:pic>
      <p:sp>
        <p:nvSpPr>
          <p:cNvPr id="8" name="TextBox 7">
            <a:extLst>
              <a:ext uri="{FF2B5EF4-FFF2-40B4-BE49-F238E27FC236}">
                <a16:creationId xmlns:a16="http://schemas.microsoft.com/office/drawing/2014/main" id="{A81A9D9F-3E23-EDF8-5B0C-A6189CA05AF0}"/>
              </a:ext>
            </a:extLst>
          </p:cNvPr>
          <p:cNvSpPr txBox="1"/>
          <p:nvPr/>
        </p:nvSpPr>
        <p:spPr>
          <a:xfrm>
            <a:off x="3648077" y="1504949"/>
            <a:ext cx="2686050" cy="1747975"/>
          </a:xfrm>
          <a:prstGeom prst="rect">
            <a:avLst/>
          </a:prstGeom>
          <a:noFill/>
          <a:ln>
            <a:solidFill>
              <a:schemeClr val="tx1"/>
            </a:solidFill>
          </a:ln>
        </p:spPr>
        <p:txBody>
          <a:bodyPr wrap="square">
            <a:spAutoFit/>
          </a:bodyPr>
          <a:lstStyle/>
          <a:p>
            <a:r>
              <a:rPr lang="en-US" dirty="0"/>
              <a:t>Multiple choice question </a:t>
            </a:r>
          </a:p>
          <a:p>
            <a:r>
              <a:rPr lang="en-US" dirty="0"/>
              <a:t>Answer 1: Z=</a:t>
            </a:r>
          </a:p>
          <a:p>
            <a:r>
              <a:rPr lang="fr-FR" sz="1800" dirty="0"/>
              <a:t>     1     2    -5   -14</a:t>
            </a:r>
          </a:p>
          <a:p>
            <a:r>
              <a:rPr lang="fr-FR" sz="1800" dirty="0"/>
              <a:t>    -2   -12     0    10</a:t>
            </a:r>
          </a:p>
          <a:p>
            <a:r>
              <a:rPr lang="fr-FR" sz="1800" dirty="0"/>
              <a:t>   -11    -1    -7    32</a:t>
            </a:r>
          </a:p>
          <a:p>
            <a:r>
              <a:rPr lang="fr-FR" sz="1800" dirty="0"/>
              <a:t>    -3    -5     6     8</a:t>
            </a:r>
            <a:r>
              <a:rPr lang="en-US" dirty="0"/>
              <a:t> </a:t>
            </a:r>
            <a:endParaRPr lang="en-US" sz="1800" dirty="0"/>
          </a:p>
        </p:txBody>
      </p:sp>
      <p:sp>
        <p:nvSpPr>
          <p:cNvPr id="9" name="TextBox 8">
            <a:extLst>
              <a:ext uri="{FF2B5EF4-FFF2-40B4-BE49-F238E27FC236}">
                <a16:creationId xmlns:a16="http://schemas.microsoft.com/office/drawing/2014/main" id="{64239250-E1CC-79E5-4DB8-0000E3280CDD}"/>
              </a:ext>
            </a:extLst>
          </p:cNvPr>
          <p:cNvSpPr txBox="1"/>
          <p:nvPr/>
        </p:nvSpPr>
        <p:spPr>
          <a:xfrm>
            <a:off x="3648077" y="3284856"/>
            <a:ext cx="2686050" cy="1477328"/>
          </a:xfrm>
          <a:prstGeom prst="rect">
            <a:avLst/>
          </a:prstGeom>
          <a:noFill/>
          <a:ln>
            <a:solidFill>
              <a:schemeClr val="tx1"/>
            </a:solidFill>
          </a:ln>
        </p:spPr>
        <p:txBody>
          <a:bodyPr wrap="square">
            <a:spAutoFit/>
          </a:bodyPr>
          <a:lstStyle/>
          <a:p>
            <a:r>
              <a:rPr lang="en-US" dirty="0"/>
              <a:t>Answer 2: Z=</a:t>
            </a:r>
          </a:p>
          <a:p>
            <a:r>
              <a:rPr lang="fr-FR" sz="1800" dirty="0"/>
              <a:t>     2     2    -5   -14</a:t>
            </a:r>
          </a:p>
          <a:p>
            <a:r>
              <a:rPr lang="fr-FR" sz="1800" dirty="0"/>
              <a:t>    -2   -12     0    10</a:t>
            </a:r>
          </a:p>
          <a:p>
            <a:r>
              <a:rPr lang="fr-FR" sz="1800" dirty="0"/>
              <a:t>   -11    -1    -7    32</a:t>
            </a:r>
          </a:p>
          <a:p>
            <a:r>
              <a:rPr lang="fr-FR" sz="1800" dirty="0"/>
              <a:t>    -3    -5     6     8</a:t>
            </a:r>
            <a:r>
              <a:rPr lang="en-US" dirty="0"/>
              <a:t> </a:t>
            </a:r>
            <a:endParaRPr lang="en-US" sz="1800" dirty="0"/>
          </a:p>
        </p:txBody>
      </p:sp>
      <p:sp>
        <p:nvSpPr>
          <p:cNvPr id="10" name="TextBox 9">
            <a:extLst>
              <a:ext uri="{FF2B5EF4-FFF2-40B4-BE49-F238E27FC236}">
                <a16:creationId xmlns:a16="http://schemas.microsoft.com/office/drawing/2014/main" id="{DFA45066-BB24-DDDB-4BE2-D663AC0E998E}"/>
              </a:ext>
            </a:extLst>
          </p:cNvPr>
          <p:cNvSpPr txBox="1"/>
          <p:nvPr/>
        </p:nvSpPr>
        <p:spPr>
          <a:xfrm>
            <a:off x="3648077" y="4794116"/>
            <a:ext cx="2686050" cy="1477328"/>
          </a:xfrm>
          <a:prstGeom prst="rect">
            <a:avLst/>
          </a:prstGeom>
          <a:noFill/>
          <a:ln>
            <a:solidFill>
              <a:schemeClr val="tx1"/>
            </a:solidFill>
          </a:ln>
        </p:spPr>
        <p:txBody>
          <a:bodyPr wrap="square">
            <a:spAutoFit/>
          </a:bodyPr>
          <a:lstStyle/>
          <a:p>
            <a:r>
              <a:rPr lang="en-US" dirty="0"/>
              <a:t>Answer 3: Z=</a:t>
            </a:r>
          </a:p>
          <a:p>
            <a:r>
              <a:rPr lang="fr-FR" sz="1800" dirty="0"/>
              <a:t>     3     5    -5   -14</a:t>
            </a:r>
          </a:p>
          <a:p>
            <a:r>
              <a:rPr lang="fr-FR" sz="1800" dirty="0"/>
              <a:t>    -2   -12     0    10</a:t>
            </a:r>
          </a:p>
          <a:p>
            <a:r>
              <a:rPr lang="fr-FR" sz="1800" dirty="0"/>
              <a:t>   -11    -1    -7    32</a:t>
            </a:r>
          </a:p>
          <a:p>
            <a:r>
              <a:rPr lang="fr-FR" sz="1800" dirty="0"/>
              <a:t>    -3    -5     6     8</a:t>
            </a:r>
            <a:r>
              <a:rPr lang="en-US" dirty="0"/>
              <a:t> </a:t>
            </a:r>
            <a:endParaRPr lang="en-US" sz="1800" dirty="0"/>
          </a:p>
        </p:txBody>
      </p:sp>
      <p:sp>
        <p:nvSpPr>
          <p:cNvPr id="11" name="TextBox 10">
            <a:extLst>
              <a:ext uri="{FF2B5EF4-FFF2-40B4-BE49-F238E27FC236}">
                <a16:creationId xmlns:a16="http://schemas.microsoft.com/office/drawing/2014/main" id="{93D2E16D-B271-92B3-BFE8-0CD27F6A656C}"/>
              </a:ext>
            </a:extLst>
          </p:cNvPr>
          <p:cNvSpPr txBox="1"/>
          <p:nvPr/>
        </p:nvSpPr>
        <p:spPr>
          <a:xfrm flipH="1">
            <a:off x="7105649" y="3914775"/>
            <a:ext cx="1743075" cy="1754326"/>
          </a:xfrm>
          <a:prstGeom prst="rect">
            <a:avLst/>
          </a:prstGeom>
          <a:noFill/>
          <a:ln>
            <a:solidFill>
              <a:schemeClr val="tx1"/>
            </a:solidFill>
          </a:ln>
        </p:spPr>
        <p:txBody>
          <a:bodyPr wrap="square" rtlCol="0">
            <a:spAutoFit/>
          </a:bodyPr>
          <a:lstStyle/>
          <a:p>
            <a:r>
              <a:rPr lang="en-US" dirty="0"/>
              <a:t>Hints:</a:t>
            </a:r>
          </a:p>
          <a:p>
            <a:r>
              <a:rPr lang="en-US" dirty="0"/>
              <a:t>h after 2D flip is </a:t>
            </a:r>
          </a:p>
          <a:p>
            <a:r>
              <a:rPr lang="en-US" dirty="0" err="1"/>
              <a:t>flipud</a:t>
            </a:r>
            <a:r>
              <a:rPr lang="en-US" dirty="0"/>
              <a:t>(</a:t>
            </a:r>
            <a:r>
              <a:rPr lang="en-US" dirty="0" err="1"/>
              <a:t>fliplr</a:t>
            </a:r>
            <a:r>
              <a:rPr lang="en-US" dirty="0"/>
              <a:t>(h))=</a:t>
            </a:r>
          </a:p>
          <a:p>
            <a:r>
              <a:rPr lang="en-US" dirty="0"/>
              <a:t>     4    -3</a:t>
            </a:r>
          </a:p>
          <a:p>
            <a:r>
              <a:rPr lang="en-US" dirty="0"/>
              <a:t>    -2     1</a:t>
            </a:r>
          </a:p>
          <a:p>
            <a:endParaRPr lang="en-US" dirty="0"/>
          </a:p>
        </p:txBody>
      </p:sp>
      <p:sp>
        <p:nvSpPr>
          <p:cNvPr id="5" name="TextBox 4">
            <a:extLst>
              <a:ext uri="{FF2B5EF4-FFF2-40B4-BE49-F238E27FC236}">
                <a16:creationId xmlns:a16="http://schemas.microsoft.com/office/drawing/2014/main" id="{7392CB8F-34BE-CB1F-E1A0-89821EA81D21}"/>
              </a:ext>
            </a:extLst>
          </p:cNvPr>
          <p:cNvSpPr txBox="1"/>
          <p:nvPr/>
        </p:nvSpPr>
        <p:spPr>
          <a:xfrm>
            <a:off x="3581400" y="1133212"/>
            <a:ext cx="2537746" cy="369332"/>
          </a:xfrm>
          <a:prstGeom prst="rect">
            <a:avLst/>
          </a:prstGeom>
          <a:noFill/>
        </p:spPr>
        <p:txBody>
          <a:bodyPr wrap="none" rtlCol="0">
            <a:spAutoFit/>
          </a:bodyPr>
          <a:lstStyle/>
          <a:p>
            <a:r>
              <a:rPr lang="en-US" dirty="0"/>
              <a:t>Which answer is correct?</a:t>
            </a:r>
          </a:p>
        </p:txBody>
      </p:sp>
    </p:spTree>
    <p:extLst>
      <p:ext uri="{BB962C8B-B14F-4D97-AF65-F5344CB8AC3E}">
        <p14:creationId xmlns:p14="http://schemas.microsoft.com/office/powerpoint/2010/main" val="3174795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Answer</a:t>
            </a:r>
            <a:r>
              <a:rPr lang="en-US" dirty="0"/>
              <a:t> </a:t>
            </a:r>
            <a:r>
              <a:rPr lang="en-US" dirty="0">
                <a:solidFill>
                  <a:srgbClr val="FF0000"/>
                </a:solidFill>
              </a:rPr>
              <a:t>WS</a:t>
            </a:r>
            <a:r>
              <a:rPr lang="en-US" altLang="zh-CN" dirty="0">
                <a:solidFill>
                  <a:srgbClr val="FF0000"/>
                </a:solidFill>
              </a:rPr>
              <a:t>5</a:t>
            </a:r>
            <a:endParaRPr lang="en-US" dirty="0">
              <a:solidFill>
                <a:srgbClr val="FF0000"/>
              </a:solidFill>
            </a:endParaRPr>
          </a:p>
        </p:txBody>
      </p:sp>
      <p:sp>
        <p:nvSpPr>
          <p:cNvPr id="3" name="Content Placeholder 2"/>
          <p:cNvSpPr>
            <a:spLocks noGrp="1"/>
          </p:cNvSpPr>
          <p:nvPr>
            <p:ph idx="1"/>
          </p:nvPr>
        </p:nvSpPr>
        <p:spPr>
          <a:xfrm>
            <a:off x="457200" y="1600200"/>
            <a:ext cx="5915000" cy="4525963"/>
          </a:xfrm>
        </p:spPr>
        <p:txBody>
          <a:bodyPr>
            <a:normAutofit fontScale="70000" lnSpcReduction="20000"/>
          </a:bodyPr>
          <a:lstStyle/>
          <a:p>
            <a:r>
              <a:rPr lang="en-US" dirty="0"/>
              <a:t>Z=x*h </a:t>
            </a:r>
          </a:p>
          <a:p>
            <a:r>
              <a:rPr lang="en-US" dirty="0">
                <a:ea typeface="SimSun" pitchFamily="2" charset="-122"/>
                <a:cs typeface="Courier New" pitchFamily="49" charset="0"/>
              </a:rPr>
              <a:t>Find z. (Fully overlapping and half overlapping of x and h are considered, this is the formal definition of convolution): </a:t>
            </a:r>
          </a:p>
          <a:p>
            <a:r>
              <a:rPr lang="en-US" dirty="0">
                <a:solidFill>
                  <a:srgbClr val="FF0000"/>
                </a:solidFill>
                <a:ea typeface="SimSun" pitchFamily="2" charset="-122"/>
                <a:cs typeface="Courier New" pitchFamily="49" charset="0"/>
              </a:rPr>
              <a:t>ANSWER 2 is correct: Z=</a:t>
            </a:r>
          </a:p>
          <a:p>
            <a:r>
              <a:rPr lang="fr-FR" sz="2800" dirty="0">
                <a:solidFill>
                  <a:srgbClr val="FF0000"/>
                </a:solidFill>
              </a:rPr>
              <a:t>     2     2    -5   -14</a:t>
            </a:r>
          </a:p>
          <a:p>
            <a:r>
              <a:rPr lang="fr-FR" sz="2800" dirty="0">
                <a:solidFill>
                  <a:srgbClr val="FF0000"/>
                </a:solidFill>
              </a:rPr>
              <a:t>    -2   -12     0    10</a:t>
            </a:r>
          </a:p>
          <a:p>
            <a:r>
              <a:rPr lang="fr-FR" sz="2800" dirty="0">
                <a:solidFill>
                  <a:srgbClr val="FF0000"/>
                </a:solidFill>
              </a:rPr>
              <a:t>   -11    -1    -7    32</a:t>
            </a:r>
          </a:p>
          <a:p>
            <a:r>
              <a:rPr lang="fr-FR" sz="2800" dirty="0">
                <a:solidFill>
                  <a:srgbClr val="FF0000"/>
                </a:solidFill>
              </a:rPr>
              <a:t>    -3    -5     6     8</a:t>
            </a:r>
            <a:r>
              <a:rPr lang="en-US" dirty="0">
                <a:solidFill>
                  <a:srgbClr val="FF0000"/>
                </a:solidFill>
              </a:rPr>
              <a:t> </a:t>
            </a:r>
          </a:p>
          <a:p>
            <a:r>
              <a:rPr lang="en-US" dirty="0">
                <a:ea typeface="SimSun" pitchFamily="2" charset="-122"/>
                <a:cs typeface="Courier New" pitchFamily="49" charset="0"/>
              </a:rPr>
              <a:t>What is the size of Z? : </a:t>
            </a:r>
            <a:r>
              <a:rPr lang="en-US" dirty="0">
                <a:solidFill>
                  <a:srgbClr val="FF0000"/>
                </a:solidFill>
                <a:ea typeface="SimSun" pitchFamily="2" charset="-122"/>
                <a:cs typeface="Courier New" pitchFamily="49" charset="0"/>
              </a:rPr>
              <a:t>answer: 4x4</a:t>
            </a:r>
          </a:p>
          <a:p>
            <a:r>
              <a:rPr lang="en-US" dirty="0">
                <a:ea typeface="SimSun" pitchFamily="2" charset="-122"/>
                <a:cs typeface="Courier New" pitchFamily="49" charset="0"/>
              </a:rPr>
              <a:t>What is the value of h*x (reversed order of </a:t>
            </a:r>
            <a:r>
              <a:rPr lang="en-US" dirty="0" err="1">
                <a:ea typeface="SimSun" pitchFamily="2" charset="-122"/>
                <a:cs typeface="Courier New" pitchFamily="49" charset="0"/>
              </a:rPr>
              <a:t>h,x</a:t>
            </a:r>
            <a:r>
              <a:rPr lang="en-US" dirty="0">
                <a:ea typeface="SimSun" pitchFamily="2" charset="-122"/>
                <a:cs typeface="Courier New" pitchFamily="49" charset="0"/>
              </a:rPr>
              <a:t>)?</a:t>
            </a:r>
          </a:p>
          <a:p>
            <a:r>
              <a:rPr lang="en-US" dirty="0">
                <a:solidFill>
                  <a:srgbClr val="FF0000"/>
                </a:solidFill>
                <a:ea typeface="SimSun" pitchFamily="2" charset="-122"/>
                <a:cs typeface="Courier New" pitchFamily="49" charset="0"/>
              </a:rPr>
              <a:t>Same as z</a:t>
            </a:r>
          </a:p>
          <a:p>
            <a:endParaRPr lang="en-US" dirty="0"/>
          </a:p>
        </p:txBody>
      </p:sp>
      <p:sp>
        <p:nvSpPr>
          <p:cNvPr id="6" name="Rectangle 5"/>
          <p:cNvSpPr/>
          <p:nvPr/>
        </p:nvSpPr>
        <p:spPr>
          <a:xfrm>
            <a:off x="6543650" y="1617502"/>
            <a:ext cx="2335119" cy="5016758"/>
          </a:xfrm>
          <a:prstGeom prst="rect">
            <a:avLst/>
          </a:prstGeom>
          <a:ln>
            <a:solidFill>
              <a:srgbClr val="FF0000"/>
            </a:solidFill>
          </a:ln>
        </p:spPr>
        <p:txBody>
          <a:bodyPr wrap="square">
            <a:spAutoFit/>
          </a:bodyPr>
          <a:lstStyle/>
          <a:p>
            <a:r>
              <a:rPr lang="en-US" sz="2000" dirty="0">
                <a:solidFill>
                  <a:srgbClr val="FF0000"/>
                </a:solidFill>
              </a:rPr>
              <a:t>%</a:t>
            </a:r>
            <a:r>
              <a:rPr lang="en-US" sz="2000" dirty="0" err="1">
                <a:solidFill>
                  <a:srgbClr val="FF0000"/>
                </a:solidFill>
              </a:rPr>
              <a:t>Matlab</a:t>
            </a:r>
            <a:endParaRPr lang="en-US" sz="2000" dirty="0">
              <a:solidFill>
                <a:srgbClr val="FF0000"/>
              </a:solidFill>
            </a:endParaRPr>
          </a:p>
          <a:p>
            <a:r>
              <a:rPr lang="en-US" sz="2000" dirty="0">
                <a:solidFill>
                  <a:srgbClr val="FF0000"/>
                </a:solidFill>
              </a:rPr>
              <a:t>x=[2 6 7; </a:t>
            </a:r>
          </a:p>
          <a:p>
            <a:r>
              <a:rPr lang="en-US" sz="2000" dirty="0">
                <a:solidFill>
                  <a:srgbClr val="FF0000"/>
                </a:solidFill>
              </a:rPr>
              <a:t>     4 6 9</a:t>
            </a:r>
          </a:p>
          <a:p>
            <a:r>
              <a:rPr lang="en-US" sz="2000" dirty="0">
                <a:solidFill>
                  <a:srgbClr val="FF0000"/>
                </a:solidFill>
              </a:rPr>
              <a:t>     1 3 2]</a:t>
            </a:r>
          </a:p>
          <a:p>
            <a:r>
              <a:rPr lang="en-US" sz="2000" dirty="0">
                <a:solidFill>
                  <a:srgbClr val="FF0000"/>
                </a:solidFill>
              </a:rPr>
              <a:t>h=[1 -2</a:t>
            </a:r>
          </a:p>
          <a:p>
            <a:r>
              <a:rPr lang="en-US" sz="2000" dirty="0">
                <a:solidFill>
                  <a:srgbClr val="FF0000"/>
                </a:solidFill>
              </a:rPr>
              <a:t>     -3 4]</a:t>
            </a:r>
          </a:p>
          <a:p>
            <a:r>
              <a:rPr lang="en-US" sz="2000" dirty="0" err="1">
                <a:solidFill>
                  <a:srgbClr val="FF0000"/>
                </a:solidFill>
              </a:rPr>
              <a:t>flipud</a:t>
            </a:r>
            <a:r>
              <a:rPr lang="en-US" sz="2000" dirty="0">
                <a:solidFill>
                  <a:srgbClr val="FF0000"/>
                </a:solidFill>
              </a:rPr>
              <a:t>(</a:t>
            </a:r>
            <a:r>
              <a:rPr lang="en-US" sz="2000" dirty="0" err="1">
                <a:solidFill>
                  <a:srgbClr val="FF0000"/>
                </a:solidFill>
              </a:rPr>
              <a:t>fliplr</a:t>
            </a:r>
            <a:r>
              <a:rPr lang="en-US" sz="2000" dirty="0">
                <a:solidFill>
                  <a:srgbClr val="FF0000"/>
                </a:solidFill>
              </a:rPr>
              <a:t>(h))</a:t>
            </a:r>
          </a:p>
          <a:p>
            <a:r>
              <a:rPr lang="en-US" sz="2000" dirty="0">
                <a:solidFill>
                  <a:srgbClr val="FF0000"/>
                </a:solidFill>
              </a:rPr>
              <a:t> conv2(</a:t>
            </a:r>
            <a:r>
              <a:rPr lang="en-US" sz="2000" dirty="0" err="1">
                <a:solidFill>
                  <a:srgbClr val="FF0000"/>
                </a:solidFill>
              </a:rPr>
              <a:t>x,h</a:t>
            </a:r>
            <a:r>
              <a:rPr lang="en-US" sz="2000" dirty="0">
                <a:solidFill>
                  <a:srgbClr val="FF0000"/>
                </a:solidFill>
              </a:rPr>
              <a:t>)</a:t>
            </a:r>
          </a:p>
          <a:p>
            <a:r>
              <a:rPr lang="en-US" sz="2000" dirty="0">
                <a:solidFill>
                  <a:srgbClr val="FF0000"/>
                </a:solidFill>
              </a:rPr>
              <a:t> conv2(</a:t>
            </a:r>
            <a:r>
              <a:rPr lang="en-US" sz="2000" dirty="0" err="1">
                <a:solidFill>
                  <a:srgbClr val="FF0000"/>
                </a:solidFill>
              </a:rPr>
              <a:t>h,x</a:t>
            </a:r>
            <a:r>
              <a:rPr lang="en-US" sz="2000" dirty="0">
                <a:solidFill>
                  <a:srgbClr val="FF0000"/>
                </a:solidFill>
              </a:rPr>
              <a:t>)</a:t>
            </a:r>
          </a:p>
          <a:p>
            <a:r>
              <a:rPr lang="en-US" sz="2000" dirty="0">
                <a:solidFill>
                  <a:srgbClr val="FF0000"/>
                </a:solidFill>
              </a:rPr>
              <a:t>Answer 2 is correct:</a:t>
            </a:r>
          </a:p>
          <a:p>
            <a:r>
              <a:rPr lang="en-US" sz="2000" dirty="0">
                <a:solidFill>
                  <a:srgbClr val="FF0000"/>
                </a:solidFill>
              </a:rPr>
              <a:t>      </a:t>
            </a:r>
            <a:r>
              <a:rPr lang="fr-FR" sz="2000" dirty="0">
                <a:solidFill>
                  <a:srgbClr val="FF0000"/>
                </a:solidFill>
              </a:rPr>
              <a:t>ans =</a:t>
            </a:r>
          </a:p>
          <a:p>
            <a:endParaRPr lang="fr-FR" sz="2000" dirty="0">
              <a:solidFill>
                <a:srgbClr val="FF0000"/>
              </a:solidFill>
            </a:endParaRPr>
          </a:p>
          <a:p>
            <a:r>
              <a:rPr lang="fr-FR" sz="2000" dirty="0">
                <a:solidFill>
                  <a:srgbClr val="FF0000"/>
                </a:solidFill>
              </a:rPr>
              <a:t>     2     2    -5   -14</a:t>
            </a:r>
          </a:p>
          <a:p>
            <a:r>
              <a:rPr lang="fr-FR" sz="2000" dirty="0">
                <a:solidFill>
                  <a:srgbClr val="FF0000"/>
                </a:solidFill>
              </a:rPr>
              <a:t>    -2   -12     0    10</a:t>
            </a:r>
          </a:p>
          <a:p>
            <a:r>
              <a:rPr lang="fr-FR" sz="2000" dirty="0">
                <a:solidFill>
                  <a:srgbClr val="FF0000"/>
                </a:solidFill>
              </a:rPr>
              <a:t>   -11    -1    -7    32</a:t>
            </a:r>
          </a:p>
          <a:p>
            <a:r>
              <a:rPr lang="fr-FR" sz="2000" dirty="0">
                <a:solidFill>
                  <a:srgbClr val="FF0000"/>
                </a:solidFill>
              </a:rPr>
              <a:t>    -3    -5     6     8</a:t>
            </a:r>
            <a:r>
              <a:rPr lang="en-US" dirty="0">
                <a:solidFill>
                  <a:srgbClr val="FF0000"/>
                </a:solidFill>
              </a:rPr>
              <a:t> </a:t>
            </a:r>
          </a:p>
        </p:txBody>
      </p:sp>
      <p:sp>
        <p:nvSpPr>
          <p:cNvPr id="7" name="Footer Placeholder 6"/>
          <p:cNvSpPr>
            <a:spLocks noGrp="1"/>
          </p:cNvSpPr>
          <p:nvPr>
            <p:ph type="ftr" sz="quarter" idx="11"/>
          </p:nvPr>
        </p:nvSpPr>
        <p:spPr/>
        <p:txBody>
          <a:bodyPr/>
          <a:lstStyle/>
          <a:p>
            <a:r>
              <a:rPr lang="it-IT"/>
              <a:t>Img. Pro. &amp; Comp. Vis. v250127c</a:t>
            </a:r>
            <a:endParaRPr lang="en-US"/>
          </a:p>
        </p:txBody>
      </p:sp>
      <p:sp>
        <p:nvSpPr>
          <p:cNvPr id="8" name="Slide Number Placeholder 7"/>
          <p:cNvSpPr>
            <a:spLocks noGrp="1"/>
          </p:cNvSpPr>
          <p:nvPr>
            <p:ph type="sldNum" sz="quarter" idx="12"/>
          </p:nvPr>
        </p:nvSpPr>
        <p:spPr/>
        <p:txBody>
          <a:bodyPr/>
          <a:lstStyle/>
          <a:p>
            <a:fld id="{42434366-BC68-4344-AA9C-821C6A767A5D}" type="slidenum">
              <a:rPr lang="en-US" smtClean="0"/>
              <a:t>42</a:t>
            </a:fld>
            <a:endParaRPr lang="en-US"/>
          </a:p>
        </p:txBody>
      </p:sp>
      <p:sp>
        <p:nvSpPr>
          <p:cNvPr id="4" name="TextBox 3">
            <a:extLst>
              <a:ext uri="{FF2B5EF4-FFF2-40B4-BE49-F238E27FC236}">
                <a16:creationId xmlns:a16="http://schemas.microsoft.com/office/drawing/2014/main" id="{71322702-0E96-8BAB-3C4A-E27EEF672A9E}"/>
              </a:ext>
            </a:extLst>
          </p:cNvPr>
          <p:cNvSpPr txBox="1"/>
          <p:nvPr/>
        </p:nvSpPr>
        <p:spPr>
          <a:xfrm flipH="1">
            <a:off x="6656480" y="136524"/>
            <a:ext cx="1743075" cy="1477328"/>
          </a:xfrm>
          <a:prstGeom prst="rect">
            <a:avLst/>
          </a:prstGeom>
          <a:noFill/>
          <a:ln>
            <a:solidFill>
              <a:schemeClr val="tx1"/>
            </a:solidFill>
          </a:ln>
        </p:spPr>
        <p:txBody>
          <a:bodyPr wrap="square" rtlCol="0">
            <a:spAutoFit/>
          </a:bodyPr>
          <a:lstStyle/>
          <a:p>
            <a:r>
              <a:rPr lang="en-US" dirty="0"/>
              <a:t>Hints:</a:t>
            </a:r>
          </a:p>
          <a:p>
            <a:r>
              <a:rPr lang="en-US" dirty="0"/>
              <a:t>h after 2D flip is </a:t>
            </a:r>
          </a:p>
          <a:p>
            <a:r>
              <a:rPr lang="en-US" dirty="0" err="1"/>
              <a:t>flipud</a:t>
            </a:r>
            <a:r>
              <a:rPr lang="en-US" dirty="0"/>
              <a:t>(</a:t>
            </a:r>
            <a:r>
              <a:rPr lang="en-US" dirty="0" err="1"/>
              <a:t>fliplr</a:t>
            </a:r>
            <a:r>
              <a:rPr lang="en-US" dirty="0"/>
              <a:t>(h))=</a:t>
            </a:r>
          </a:p>
          <a:p>
            <a:r>
              <a:rPr lang="en-US" dirty="0"/>
              <a:t>     4    -3</a:t>
            </a:r>
          </a:p>
          <a:p>
            <a:r>
              <a:rPr lang="en-US" dirty="0"/>
              <a:t>    -2     1</a:t>
            </a:r>
          </a:p>
        </p:txBody>
      </p:sp>
    </p:spTree>
    <p:extLst>
      <p:ext uri="{BB962C8B-B14F-4D97-AF65-F5344CB8AC3E}">
        <p14:creationId xmlns:p14="http://schemas.microsoft.com/office/powerpoint/2010/main" val="19125321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533400" y="533400"/>
            <a:ext cx="8229600" cy="1143000"/>
          </a:xfrm>
        </p:spPr>
        <p:txBody>
          <a:bodyPr>
            <a:normAutofit/>
          </a:bodyPr>
          <a:lstStyle/>
          <a:p>
            <a:pPr eaLnBrk="1" hangingPunct="1"/>
            <a:r>
              <a:rPr lang="en-US" altLang="zh-CN" sz="3200" dirty="0"/>
              <a:t>Worksheet</a:t>
            </a:r>
            <a:r>
              <a:rPr lang="en-US" altLang="zh-TW" sz="3200" dirty="0"/>
              <a:t> 6: </a:t>
            </a:r>
            <a:br>
              <a:rPr lang="en-US" altLang="zh-TW" sz="3200" dirty="0"/>
            </a:br>
            <a:r>
              <a:rPr lang="en-US" altLang="zh-TW" sz="3200" dirty="0"/>
              <a:t>Find edge image using filter masks </a:t>
            </a:r>
            <a:r>
              <a:rPr lang="en-US" altLang="zh-TW" sz="3200" i="1" dirty="0" err="1"/>
              <a:t>h_A</a:t>
            </a:r>
            <a:r>
              <a:rPr lang="en-US" altLang="zh-TW" sz="3200" dirty="0"/>
              <a:t> and </a:t>
            </a:r>
            <a:r>
              <a:rPr lang="en-US" altLang="zh-TW" sz="3200" i="1" dirty="0" err="1"/>
              <a:t>h_B</a:t>
            </a:r>
            <a:endParaRPr lang="en-US" altLang="zh-TW" sz="3600" dirty="0"/>
          </a:p>
        </p:txBody>
      </p:sp>
      <p:sp>
        <p:nvSpPr>
          <p:cNvPr id="30723" name="Rectangle 3"/>
          <p:cNvSpPr>
            <a:spLocks noGrp="1" noChangeArrowheads="1"/>
          </p:cNvSpPr>
          <p:nvPr>
            <p:ph idx="1"/>
          </p:nvPr>
        </p:nvSpPr>
        <p:spPr/>
        <p:txBody>
          <a:bodyPr/>
          <a:lstStyle/>
          <a:p>
            <a:pPr eaLnBrk="1" hangingPunct="1"/>
            <a:r>
              <a:rPr lang="zh-TW" altLang="zh-TW"/>
              <a:t> </a:t>
            </a:r>
          </a:p>
        </p:txBody>
      </p:sp>
      <p:sp>
        <p:nvSpPr>
          <p:cNvPr id="30727" name="Text Box 5"/>
          <p:cNvSpPr txBox="1">
            <a:spLocks noChangeArrowheads="1"/>
          </p:cNvSpPr>
          <p:nvPr/>
        </p:nvSpPr>
        <p:spPr bwMode="auto">
          <a:xfrm>
            <a:off x="4860925" y="3917950"/>
            <a:ext cx="2681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Horizontal edge mask</a:t>
            </a:r>
          </a:p>
        </p:txBody>
      </p:sp>
      <p:sp>
        <p:nvSpPr>
          <p:cNvPr id="30728" name="Text Box 6"/>
          <p:cNvSpPr txBox="1">
            <a:spLocks noChangeArrowheads="1"/>
          </p:cNvSpPr>
          <p:nvPr/>
        </p:nvSpPr>
        <p:spPr bwMode="auto">
          <a:xfrm>
            <a:off x="4876800" y="5334000"/>
            <a:ext cx="2379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Vertical edge mask</a:t>
            </a:r>
          </a:p>
        </p:txBody>
      </p:sp>
      <mc:AlternateContent xmlns:mc="http://schemas.openxmlformats.org/markup-compatibility/2006" xmlns:a14="http://schemas.microsoft.com/office/drawing/2010/main">
        <mc:Choice Requires="a14">
          <p:sp>
            <p:nvSpPr>
              <p:cNvPr id="2" name="Object 1"/>
              <p:cNvSpPr txBox="1"/>
              <p:nvPr/>
            </p:nvSpPr>
            <p:spPr bwMode="auto">
              <a:xfrm>
                <a:off x="1295400" y="1690688"/>
                <a:ext cx="2514600" cy="4821237"/>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𝐼</m:t>
                      </m:r>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4"/>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1</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1</m:t>
                                </m:r>
                              </m:e>
                            </m:mr>
                          </m:m>
                        </m:e>
                      </m:d>
                    </m:oMath>
                    <m:oMath xmlns:m="http://schemas.openxmlformats.org/officeDocument/2006/math">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mr>
                          </m:m>
                        </m:e>
                      </m:d>
                    </m:oMath>
                    <m:oMath xmlns:m="http://schemas.openxmlformats.org/officeDocument/2006/math">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0</m:t>
                                </m:r>
                              </m:e>
                            </m:mr>
                          </m:m>
                        </m:e>
                      </m:d>
                    </m:oMath>
                  </m:oMathPara>
                </a14:m>
                <a:endParaRPr lang="en-US"/>
              </a:p>
            </p:txBody>
          </p:sp>
        </mc:Choice>
        <mc:Fallback xmlns="">
          <p:sp>
            <p:nvSpPr>
              <p:cNvPr id="2" name="Object 1"/>
              <p:cNvSpPr txBox="1">
                <a:spLocks noRot="1" noChangeAspect="1" noMove="1" noResize="1" noEditPoints="1" noAdjustHandles="1" noChangeArrowheads="1" noChangeShapeType="1" noTextEdit="1"/>
              </p:cNvSpPr>
              <p:nvPr/>
            </p:nvSpPr>
            <p:spPr bwMode="auto">
              <a:xfrm>
                <a:off x="1295400" y="1690688"/>
                <a:ext cx="2514600" cy="4821237"/>
              </a:xfrm>
              <a:prstGeom prst="rect">
                <a:avLst/>
              </a:prstGeom>
              <a:blipFill>
                <a:blip r:embed="rId2"/>
                <a:stretch>
                  <a:fillRect/>
                </a:stretch>
              </a:blipFill>
              <a:ln>
                <a:noFill/>
              </a:ln>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it-IT"/>
              <a:t>Img. Pro. &amp; Comp. Vis. v250127c</a:t>
            </a:r>
            <a:endParaRPr lang="en-US"/>
          </a:p>
        </p:txBody>
      </p:sp>
      <p:sp>
        <p:nvSpPr>
          <p:cNvPr id="4" name="Slide Number Placeholder 3"/>
          <p:cNvSpPr>
            <a:spLocks noGrp="1"/>
          </p:cNvSpPr>
          <p:nvPr>
            <p:ph type="sldNum" sz="quarter" idx="12"/>
          </p:nvPr>
        </p:nvSpPr>
        <p:spPr/>
        <p:txBody>
          <a:bodyPr/>
          <a:lstStyle/>
          <a:p>
            <a:fld id="{42434366-BC68-4344-AA9C-821C6A767A5D}" type="slidenum">
              <a:rPr lang="en-US" smtClean="0"/>
              <a:t>43</a:t>
            </a:fld>
            <a:endParaRPr lang="en-US"/>
          </a:p>
        </p:txBody>
      </p:sp>
    </p:spTree>
    <p:extLst>
      <p:ext uri="{BB962C8B-B14F-4D97-AF65-F5344CB8AC3E}">
        <p14:creationId xmlns:p14="http://schemas.microsoft.com/office/powerpoint/2010/main" val="34727959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533400"/>
            <a:ext cx="8229600" cy="1143000"/>
          </a:xfrm>
        </p:spPr>
        <p:txBody>
          <a:bodyPr>
            <a:normAutofit/>
          </a:bodyPr>
          <a:lstStyle/>
          <a:p>
            <a:pPr eaLnBrk="1" hangingPunct="1"/>
            <a:r>
              <a:rPr lang="en-US" altLang="en-US" sz="3200" dirty="0">
                <a:solidFill>
                  <a:srgbClr val="FF0000"/>
                </a:solidFill>
              </a:rPr>
              <a:t>Answer worksheet 6 (can use </a:t>
            </a:r>
            <a:r>
              <a:rPr lang="en-US" altLang="en-US" sz="3200" dirty="0" err="1">
                <a:solidFill>
                  <a:srgbClr val="FF0000"/>
                </a:solidFill>
              </a:rPr>
              <a:t>matLab</a:t>
            </a:r>
            <a:r>
              <a:rPr lang="en-US" altLang="en-US" sz="3200" dirty="0">
                <a:solidFill>
                  <a:srgbClr val="FF0000"/>
                </a:solidFill>
              </a:rPr>
              <a:t> or octave)</a:t>
            </a:r>
            <a:br>
              <a:rPr lang="en-US" altLang="en-US" sz="3200" dirty="0">
                <a:solidFill>
                  <a:srgbClr val="FF0000"/>
                </a:solidFill>
              </a:rPr>
            </a:br>
            <a:endParaRPr lang="en-US" altLang="en-US" sz="3200" dirty="0">
              <a:solidFill>
                <a:srgbClr val="FF0000"/>
              </a:solidFill>
            </a:endParaRPr>
          </a:p>
        </p:txBody>
      </p:sp>
      <p:sp>
        <p:nvSpPr>
          <p:cNvPr id="31747" name="Rectangle 3"/>
          <p:cNvSpPr>
            <a:spLocks noGrp="1" noChangeArrowheads="1"/>
          </p:cNvSpPr>
          <p:nvPr>
            <p:ph sz="half" idx="1"/>
          </p:nvPr>
        </p:nvSpPr>
        <p:spPr>
          <a:xfrm>
            <a:off x="457200" y="1447800"/>
            <a:ext cx="4038600" cy="5181600"/>
          </a:xfrm>
        </p:spPr>
        <p:txBody>
          <a:bodyPr>
            <a:normAutofit lnSpcReduction="10000"/>
          </a:bodyPr>
          <a:lstStyle/>
          <a:p>
            <a:pPr eaLnBrk="1" hangingPunct="1">
              <a:lnSpc>
                <a:spcPct val="70000"/>
              </a:lnSpc>
            </a:pPr>
            <a:r>
              <a:rPr lang="pt-BR" altLang="zh-TW" sz="2400" dirty="0"/>
              <a:t>J=[0 0 0 0</a:t>
            </a:r>
          </a:p>
          <a:p>
            <a:pPr eaLnBrk="1" hangingPunct="1">
              <a:lnSpc>
                <a:spcPct val="70000"/>
              </a:lnSpc>
            </a:pPr>
            <a:r>
              <a:rPr lang="pt-BR" altLang="zh-TW" sz="2400" dirty="0"/>
              <a:t>   0 0 0 0</a:t>
            </a:r>
          </a:p>
          <a:p>
            <a:pPr eaLnBrk="1" hangingPunct="1">
              <a:lnSpc>
                <a:spcPct val="70000"/>
              </a:lnSpc>
            </a:pPr>
            <a:r>
              <a:rPr lang="pt-BR" altLang="zh-TW" sz="2400" dirty="0"/>
              <a:t>   0 0 1 1</a:t>
            </a:r>
          </a:p>
          <a:p>
            <a:pPr eaLnBrk="1" hangingPunct="1">
              <a:lnSpc>
                <a:spcPct val="70000"/>
              </a:lnSpc>
            </a:pPr>
            <a:r>
              <a:rPr lang="pt-BR" altLang="zh-TW" sz="2400" dirty="0"/>
              <a:t>   0 0 1 1]</a:t>
            </a:r>
          </a:p>
          <a:p>
            <a:pPr eaLnBrk="1" hangingPunct="1">
              <a:lnSpc>
                <a:spcPct val="70000"/>
              </a:lnSpc>
            </a:pPr>
            <a:endParaRPr lang="pt-BR" altLang="zh-TW" sz="2400" dirty="0"/>
          </a:p>
          <a:p>
            <a:pPr eaLnBrk="1" hangingPunct="1">
              <a:lnSpc>
                <a:spcPct val="70000"/>
              </a:lnSpc>
            </a:pPr>
            <a:r>
              <a:rPr lang="pt-BR" altLang="zh-TW" sz="2400" dirty="0"/>
              <a:t>h_x=[0 0 0</a:t>
            </a:r>
          </a:p>
          <a:p>
            <a:pPr eaLnBrk="1" hangingPunct="1">
              <a:lnSpc>
                <a:spcPct val="70000"/>
              </a:lnSpc>
            </a:pPr>
            <a:r>
              <a:rPr lang="pt-BR" altLang="zh-TW" sz="2400" dirty="0"/>
              <a:t>        -1 0 1</a:t>
            </a:r>
          </a:p>
          <a:p>
            <a:pPr eaLnBrk="1" hangingPunct="1">
              <a:lnSpc>
                <a:spcPct val="70000"/>
              </a:lnSpc>
            </a:pPr>
            <a:r>
              <a:rPr lang="pt-BR" altLang="zh-TW" sz="2400" dirty="0"/>
              <a:t>         0 0 0]</a:t>
            </a:r>
          </a:p>
          <a:p>
            <a:pPr eaLnBrk="1" hangingPunct="1">
              <a:lnSpc>
                <a:spcPct val="70000"/>
              </a:lnSpc>
            </a:pPr>
            <a:endParaRPr lang="pt-BR" altLang="zh-TW" sz="2400" dirty="0"/>
          </a:p>
          <a:p>
            <a:pPr eaLnBrk="1" hangingPunct="1">
              <a:lnSpc>
                <a:spcPct val="70000"/>
              </a:lnSpc>
            </a:pPr>
            <a:r>
              <a:rPr lang="pt-BR" altLang="zh-TW" sz="2400" dirty="0"/>
              <a:t>h_y=[0 1 0</a:t>
            </a:r>
          </a:p>
          <a:p>
            <a:pPr eaLnBrk="1" hangingPunct="1">
              <a:lnSpc>
                <a:spcPct val="70000"/>
              </a:lnSpc>
            </a:pPr>
            <a:r>
              <a:rPr lang="pt-BR" altLang="zh-TW" sz="2400" dirty="0"/>
              <a:t>         0 0 0</a:t>
            </a:r>
          </a:p>
          <a:p>
            <a:pPr eaLnBrk="1" hangingPunct="1">
              <a:lnSpc>
                <a:spcPct val="70000"/>
              </a:lnSpc>
            </a:pPr>
            <a:r>
              <a:rPr lang="pt-BR" altLang="zh-TW" sz="2400" dirty="0"/>
              <a:t>        0 -1 0]</a:t>
            </a:r>
          </a:p>
          <a:p>
            <a:pPr eaLnBrk="1" hangingPunct="1">
              <a:lnSpc>
                <a:spcPct val="70000"/>
              </a:lnSpc>
            </a:pPr>
            <a:endParaRPr lang="pt-BR" altLang="zh-TW" sz="2400" dirty="0"/>
          </a:p>
          <a:p>
            <a:pPr eaLnBrk="1" hangingPunct="1">
              <a:lnSpc>
                <a:spcPct val="70000"/>
              </a:lnSpc>
            </a:pPr>
            <a:r>
              <a:rPr lang="pt-BR" altLang="zh-TW" sz="2400" dirty="0"/>
              <a:t>conv2(J,h_x)</a:t>
            </a:r>
          </a:p>
          <a:p>
            <a:pPr eaLnBrk="1" hangingPunct="1">
              <a:lnSpc>
                <a:spcPct val="70000"/>
              </a:lnSpc>
            </a:pPr>
            <a:r>
              <a:rPr lang="pt-BR" altLang="zh-TW" sz="2400" dirty="0"/>
              <a:t>conv2(J,h_y)</a:t>
            </a:r>
          </a:p>
          <a:p>
            <a:pPr eaLnBrk="1" hangingPunct="1">
              <a:lnSpc>
                <a:spcPct val="70000"/>
              </a:lnSpc>
            </a:pPr>
            <a:endParaRPr lang="pt-BR" altLang="zh-TW" sz="1000" dirty="0"/>
          </a:p>
        </p:txBody>
      </p:sp>
      <p:sp>
        <p:nvSpPr>
          <p:cNvPr id="31748" name="Content Placeholder 1"/>
          <p:cNvSpPr>
            <a:spLocks noGrp="1"/>
          </p:cNvSpPr>
          <p:nvPr>
            <p:ph sz="half" idx="2"/>
          </p:nvPr>
        </p:nvSpPr>
        <p:spPr>
          <a:xfrm>
            <a:off x="4648200" y="1600200"/>
            <a:ext cx="4038600" cy="5029200"/>
          </a:xfrm>
        </p:spPr>
        <p:txBody>
          <a:bodyPr>
            <a:normAutofit lnSpcReduction="10000"/>
          </a:bodyPr>
          <a:lstStyle/>
          <a:p>
            <a:pPr eaLnBrk="1" hangingPunct="1">
              <a:lnSpc>
                <a:spcPct val="70000"/>
              </a:lnSpc>
            </a:pPr>
            <a:r>
              <a:rPr lang="en-US" altLang="en-US" sz="1800" dirty="0"/>
              <a:t>Try to run this in </a:t>
            </a:r>
            <a:r>
              <a:rPr lang="en-US" altLang="en-US" sz="1800" dirty="0" err="1"/>
              <a:t>matlab</a:t>
            </a:r>
            <a:r>
              <a:rPr lang="en-US" altLang="en-US" sz="1800" dirty="0"/>
              <a:t> or octave</a:t>
            </a:r>
          </a:p>
          <a:p>
            <a:pPr eaLnBrk="1" hangingPunct="1">
              <a:lnSpc>
                <a:spcPct val="70000"/>
              </a:lnSpc>
            </a:pPr>
            <a:r>
              <a:rPr lang="en-US" altLang="en-US" sz="1800" dirty="0"/>
              <a:t> Gx=</a:t>
            </a:r>
            <a:r>
              <a:rPr lang="pt-BR" altLang="zh-TW" sz="1800" dirty="0"/>
              <a:t>conv2(J,h_A) %horizonatal edge image </a:t>
            </a:r>
          </a:p>
          <a:p>
            <a:pPr eaLnBrk="1" hangingPunct="1">
              <a:lnSpc>
                <a:spcPct val="70000"/>
              </a:lnSpc>
            </a:pPr>
            <a:r>
              <a:rPr lang="pt-BR" altLang="zh-TW" sz="1800" dirty="0"/>
              <a:t>ans =</a:t>
            </a:r>
          </a:p>
          <a:p>
            <a:pPr eaLnBrk="1" hangingPunct="1">
              <a:lnSpc>
                <a:spcPct val="70000"/>
              </a:lnSpc>
            </a:pPr>
            <a:endParaRPr lang="pt-BR" altLang="zh-TW" sz="1800" dirty="0"/>
          </a:p>
          <a:p>
            <a:pPr eaLnBrk="1" hangingPunct="1">
              <a:lnSpc>
                <a:spcPct val="70000"/>
              </a:lnSpc>
            </a:pPr>
            <a:r>
              <a:rPr lang="pt-BR" altLang="zh-TW" sz="1800" dirty="0"/>
              <a:t>     0     0     0     0     0     0</a:t>
            </a:r>
          </a:p>
          <a:p>
            <a:pPr eaLnBrk="1" hangingPunct="1">
              <a:lnSpc>
                <a:spcPct val="70000"/>
              </a:lnSpc>
            </a:pPr>
            <a:r>
              <a:rPr lang="pt-BR" altLang="zh-TW" sz="1800" dirty="0"/>
              <a:t>     0     0     0     0     0     0</a:t>
            </a:r>
          </a:p>
          <a:p>
            <a:pPr eaLnBrk="1" hangingPunct="1">
              <a:lnSpc>
                <a:spcPct val="70000"/>
              </a:lnSpc>
            </a:pPr>
            <a:r>
              <a:rPr lang="pt-BR" altLang="zh-TW" sz="1800" dirty="0"/>
              <a:t>     0     0     0     0     0     0</a:t>
            </a:r>
          </a:p>
          <a:p>
            <a:pPr eaLnBrk="1" hangingPunct="1">
              <a:lnSpc>
                <a:spcPct val="70000"/>
              </a:lnSpc>
            </a:pPr>
            <a:r>
              <a:rPr lang="pt-BR" altLang="zh-TW" sz="1800" dirty="0"/>
              <a:t>     0     0    -1    -1     1     1</a:t>
            </a:r>
          </a:p>
          <a:p>
            <a:pPr eaLnBrk="1" hangingPunct="1">
              <a:lnSpc>
                <a:spcPct val="70000"/>
              </a:lnSpc>
            </a:pPr>
            <a:r>
              <a:rPr lang="pt-BR" altLang="zh-TW" sz="1800" dirty="0"/>
              <a:t>     0     0    -1    -1     1     1</a:t>
            </a:r>
          </a:p>
          <a:p>
            <a:pPr eaLnBrk="1" hangingPunct="1">
              <a:lnSpc>
                <a:spcPct val="70000"/>
              </a:lnSpc>
            </a:pPr>
            <a:r>
              <a:rPr lang="pt-BR" altLang="zh-TW" sz="1800" dirty="0"/>
              <a:t>     0     0     0     0     0     0</a:t>
            </a:r>
          </a:p>
          <a:p>
            <a:pPr eaLnBrk="1" hangingPunct="1">
              <a:lnSpc>
                <a:spcPct val="70000"/>
              </a:lnSpc>
            </a:pPr>
            <a:endParaRPr lang="pt-BR" altLang="zh-TW" sz="1800" dirty="0"/>
          </a:p>
          <a:p>
            <a:pPr eaLnBrk="1" hangingPunct="1">
              <a:lnSpc>
                <a:spcPct val="70000"/>
              </a:lnSpc>
            </a:pPr>
            <a:endParaRPr lang="pt-BR" altLang="zh-TW" sz="1800" dirty="0"/>
          </a:p>
          <a:p>
            <a:pPr eaLnBrk="1" hangingPunct="1">
              <a:lnSpc>
                <a:spcPct val="70000"/>
              </a:lnSpc>
            </a:pPr>
            <a:r>
              <a:rPr lang="pt-BR" altLang="zh-TW" sz="1800" dirty="0"/>
              <a:t>Gy=conv2(J,h_B) %vertical edge image</a:t>
            </a:r>
          </a:p>
          <a:p>
            <a:pPr eaLnBrk="1" hangingPunct="1">
              <a:lnSpc>
                <a:spcPct val="70000"/>
              </a:lnSpc>
            </a:pPr>
            <a:r>
              <a:rPr lang="pt-BR" altLang="zh-TW" sz="1800" dirty="0"/>
              <a:t>ans =</a:t>
            </a:r>
          </a:p>
          <a:p>
            <a:pPr eaLnBrk="1" hangingPunct="1">
              <a:lnSpc>
                <a:spcPct val="70000"/>
              </a:lnSpc>
            </a:pPr>
            <a:endParaRPr lang="pt-BR" altLang="zh-TW" sz="1800" dirty="0"/>
          </a:p>
          <a:p>
            <a:pPr eaLnBrk="1" hangingPunct="1">
              <a:lnSpc>
                <a:spcPct val="70000"/>
              </a:lnSpc>
            </a:pPr>
            <a:r>
              <a:rPr lang="pt-BR" altLang="zh-TW" sz="1800" dirty="0"/>
              <a:t>     0     0     0     0     0     0</a:t>
            </a:r>
          </a:p>
          <a:p>
            <a:pPr eaLnBrk="1" hangingPunct="1">
              <a:lnSpc>
                <a:spcPct val="70000"/>
              </a:lnSpc>
            </a:pPr>
            <a:r>
              <a:rPr lang="pt-BR" altLang="zh-TW" sz="1800" dirty="0"/>
              <a:t>     0     0     0     0     0     0</a:t>
            </a:r>
          </a:p>
          <a:p>
            <a:pPr eaLnBrk="1" hangingPunct="1">
              <a:lnSpc>
                <a:spcPct val="70000"/>
              </a:lnSpc>
            </a:pPr>
            <a:r>
              <a:rPr lang="pt-BR" altLang="zh-TW" sz="1800" dirty="0"/>
              <a:t>     0     0     0     1     1     0</a:t>
            </a:r>
          </a:p>
          <a:p>
            <a:pPr eaLnBrk="1" hangingPunct="1">
              <a:lnSpc>
                <a:spcPct val="70000"/>
              </a:lnSpc>
            </a:pPr>
            <a:r>
              <a:rPr lang="pt-BR" altLang="zh-TW" sz="1800" dirty="0"/>
              <a:t>     0     0     0     1     1     0</a:t>
            </a:r>
          </a:p>
          <a:p>
            <a:pPr eaLnBrk="1" hangingPunct="1">
              <a:lnSpc>
                <a:spcPct val="70000"/>
              </a:lnSpc>
            </a:pPr>
            <a:r>
              <a:rPr lang="pt-BR" altLang="zh-TW" sz="1800" dirty="0"/>
              <a:t>     0     0     0    -1    -1     0</a:t>
            </a:r>
          </a:p>
          <a:p>
            <a:pPr eaLnBrk="1" hangingPunct="1">
              <a:lnSpc>
                <a:spcPct val="90000"/>
              </a:lnSpc>
            </a:pPr>
            <a:endParaRPr lang="en-US" altLang="en-US" dirty="0"/>
          </a:p>
        </p:txBody>
      </p:sp>
      <p:sp>
        <p:nvSpPr>
          <p:cNvPr id="2" name="Footer Placeholder 1"/>
          <p:cNvSpPr>
            <a:spLocks noGrp="1"/>
          </p:cNvSpPr>
          <p:nvPr>
            <p:ph type="ftr" sz="quarter" idx="11"/>
          </p:nvPr>
        </p:nvSpPr>
        <p:spPr/>
        <p:txBody>
          <a:bodyPr/>
          <a:lstStyle/>
          <a:p>
            <a:r>
              <a:rPr lang="it-IT"/>
              <a:t>Img. Pro. &amp; Comp. Vis. v250127c</a:t>
            </a:r>
            <a:endParaRPr lang="en-US"/>
          </a:p>
        </p:txBody>
      </p:sp>
      <p:sp>
        <p:nvSpPr>
          <p:cNvPr id="3" name="Slide Number Placeholder 2"/>
          <p:cNvSpPr>
            <a:spLocks noGrp="1"/>
          </p:cNvSpPr>
          <p:nvPr>
            <p:ph type="sldNum" sz="quarter" idx="12"/>
          </p:nvPr>
        </p:nvSpPr>
        <p:spPr/>
        <p:txBody>
          <a:bodyPr/>
          <a:lstStyle/>
          <a:p>
            <a:fld id="{42434366-BC68-4344-AA9C-821C6A767A5D}" type="slidenum">
              <a:rPr lang="en-US" smtClean="0"/>
              <a:t>44</a:t>
            </a:fld>
            <a:endParaRPr lang="en-US"/>
          </a:p>
        </p:txBody>
      </p:sp>
    </p:spTree>
    <p:extLst>
      <p:ext uri="{BB962C8B-B14F-4D97-AF65-F5344CB8AC3E}">
        <p14:creationId xmlns:p14="http://schemas.microsoft.com/office/powerpoint/2010/main" val="42687150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l" eaLnBrk="1" hangingPunct="1"/>
            <a:r>
              <a:rPr lang="en-US" dirty="0"/>
              <a:t>Edge direction</a:t>
            </a:r>
            <a:endParaRPr lang="en-US" altLang="en-US" dirty="0"/>
          </a:p>
        </p:txBody>
      </p:sp>
      <p:sp>
        <p:nvSpPr>
          <p:cNvPr id="80899" name="Rectangle 3"/>
          <p:cNvSpPr>
            <a:spLocks noGrp="1" noChangeArrowheads="1"/>
          </p:cNvSpPr>
          <p:nvPr>
            <p:ph idx="1"/>
          </p:nvPr>
        </p:nvSpPr>
        <p:spPr>
          <a:xfrm>
            <a:off x="340360" y="1338343"/>
            <a:ext cx="8229600" cy="4525963"/>
          </a:xfrm>
        </p:spPr>
        <p:txBody>
          <a:bodyPr/>
          <a:lstStyle/>
          <a:p>
            <a:r>
              <a:rPr lang="el-GR" altLang="en-US" sz="2400" dirty="0"/>
              <a:t>Θ</a:t>
            </a:r>
            <a:r>
              <a:rPr lang="en-US" altLang="en-US" sz="2400" dirty="0"/>
              <a:t>(</a:t>
            </a:r>
            <a:r>
              <a:rPr lang="en-US" altLang="en-US" sz="2400" dirty="0" err="1"/>
              <a:t>x,y</a:t>
            </a:r>
            <a:r>
              <a:rPr lang="en-US" altLang="en-US" sz="2400" dirty="0"/>
              <a:t>) = tan</a:t>
            </a:r>
            <a:r>
              <a:rPr lang="en-US" altLang="en-US" sz="2400" baseline="30000" dirty="0"/>
              <a:t>-1</a:t>
            </a:r>
            <a:r>
              <a:rPr lang="en-US" altLang="en-US" sz="2400" dirty="0"/>
              <a:t>(</a:t>
            </a:r>
            <a:r>
              <a:rPr lang="en-US" altLang="en-US" sz="2400" dirty="0" err="1"/>
              <a:t>Gy</a:t>
            </a:r>
            <a:r>
              <a:rPr lang="en-US" altLang="en-US" sz="2400" dirty="0"/>
              <a:t>(</a:t>
            </a:r>
            <a:r>
              <a:rPr lang="en-US" altLang="en-US" sz="2400" dirty="0" err="1"/>
              <a:t>x,y</a:t>
            </a:r>
            <a:r>
              <a:rPr lang="en-US" altLang="en-US" sz="2400" dirty="0"/>
              <a:t>) / Gx(</a:t>
            </a:r>
            <a:r>
              <a:rPr lang="en-US" altLang="en-US" sz="2400" dirty="0" err="1"/>
              <a:t>x,y</a:t>
            </a:r>
            <a:r>
              <a:rPr lang="en-US" altLang="en-US" sz="2400" dirty="0"/>
              <a:t>))</a:t>
            </a:r>
          </a:p>
          <a:p>
            <a:pPr eaLnBrk="1" hangingPunct="1"/>
            <a:r>
              <a:rPr lang="en-US" altLang="en-US" sz="2400" dirty="0"/>
              <a:t>Find the magnitude G and direction </a:t>
            </a:r>
            <a:r>
              <a:rPr lang="el-GR" altLang="en-US" sz="2400" dirty="0"/>
              <a:t>Θ</a:t>
            </a:r>
            <a:r>
              <a:rPr lang="en-US" altLang="en-US" sz="2400" dirty="0"/>
              <a:t> of the gradient by:</a:t>
            </a:r>
          </a:p>
          <a:p>
            <a:pPr eaLnBrk="1" hangingPunct="1"/>
            <a:r>
              <a:rPr lang="en-US" altLang="en-US" sz="2400" dirty="0"/>
              <a:t>That is: G = |</a:t>
            </a:r>
            <a:r>
              <a:rPr lang="en-US" altLang="en-US" sz="2400" dirty="0" err="1"/>
              <a:t>Gx</a:t>
            </a:r>
            <a:r>
              <a:rPr lang="en-US" altLang="en-US" sz="2400" dirty="0"/>
              <a:t>| + |</a:t>
            </a:r>
            <a:r>
              <a:rPr lang="en-US" altLang="en-US" sz="2400" dirty="0" err="1"/>
              <a:t>Gy</a:t>
            </a:r>
            <a:r>
              <a:rPr lang="en-US" altLang="en-US" sz="2400" dirty="0"/>
              <a:t>|         </a:t>
            </a:r>
            <a:r>
              <a:rPr lang="el-GR" altLang="en-US" sz="2400" dirty="0"/>
              <a:t>Θ</a:t>
            </a:r>
            <a:r>
              <a:rPr lang="en-US" altLang="en-US" sz="2400" dirty="0"/>
              <a:t> = tan</a:t>
            </a:r>
            <a:r>
              <a:rPr lang="en-US" altLang="en-US" sz="2400" baseline="30000" dirty="0"/>
              <a:t>-1</a:t>
            </a:r>
            <a:r>
              <a:rPr lang="en-US" altLang="en-US" sz="2400" dirty="0"/>
              <a:t>(</a:t>
            </a:r>
            <a:r>
              <a:rPr lang="en-US" altLang="en-US" sz="2400" dirty="0" err="1"/>
              <a:t>Gy</a:t>
            </a:r>
            <a:r>
              <a:rPr lang="en-US" altLang="en-US" sz="2400" dirty="0"/>
              <a:t> / </a:t>
            </a:r>
            <a:r>
              <a:rPr lang="en-US" altLang="en-US" sz="2400" dirty="0" err="1"/>
              <a:t>Gx</a:t>
            </a:r>
            <a:r>
              <a:rPr lang="en-US" altLang="en-US" sz="2400" dirty="0"/>
              <a:t>)</a:t>
            </a:r>
          </a:p>
          <a:p>
            <a:pPr eaLnBrk="1" hangingPunct="1"/>
            <a:endParaRPr lang="en-US" altLang="en-US" dirty="0"/>
          </a:p>
        </p:txBody>
      </p:sp>
      <p:pic>
        <p:nvPicPr>
          <p:cNvPr id="80902" name="Picture 4" descr="color_m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5370" y="2826702"/>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3" name="Text Box 5"/>
          <p:cNvSpPr txBox="1">
            <a:spLocks noChangeArrowheads="1"/>
          </p:cNvSpPr>
          <p:nvPr/>
        </p:nvSpPr>
        <p:spPr bwMode="auto">
          <a:xfrm>
            <a:off x="1055370" y="4941252"/>
            <a:ext cx="36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G</a:t>
            </a:r>
          </a:p>
        </p:txBody>
      </p:sp>
      <p:sp>
        <p:nvSpPr>
          <p:cNvPr id="80904" name="Text Box 6"/>
          <p:cNvSpPr txBox="1">
            <a:spLocks noChangeArrowheads="1"/>
          </p:cNvSpPr>
          <p:nvPr/>
        </p:nvSpPr>
        <p:spPr bwMode="auto">
          <a:xfrm>
            <a:off x="5093970" y="4941252"/>
            <a:ext cx="26558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l-GR" altLang="en-US" dirty="0"/>
              <a:t>Θ</a:t>
            </a:r>
            <a:r>
              <a:rPr lang="en-US" altLang="en-US" dirty="0"/>
              <a:t> (4 different colors)</a:t>
            </a:r>
          </a:p>
        </p:txBody>
      </p:sp>
      <p:sp>
        <p:nvSpPr>
          <p:cNvPr id="80905" name="Text Box 7"/>
          <p:cNvSpPr txBox="1">
            <a:spLocks noChangeArrowheads="1"/>
          </p:cNvSpPr>
          <p:nvPr/>
        </p:nvSpPr>
        <p:spPr bwMode="auto">
          <a:xfrm>
            <a:off x="4810125" y="5200808"/>
            <a:ext cx="4038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dirty="0"/>
              <a:t>In some applications (Canny edge detector), we round </a:t>
            </a:r>
            <a:r>
              <a:rPr lang="el-GR" altLang="en-US" dirty="0"/>
              <a:t>Θ</a:t>
            </a:r>
            <a:r>
              <a:rPr lang="en-US" altLang="en-US" dirty="0"/>
              <a:t> into  4 directions!!</a:t>
            </a:r>
          </a:p>
          <a:p>
            <a:r>
              <a:rPr lang="en-US" altLang="en-US" dirty="0"/>
              <a:t>0°, 45°, 90° and 135°!!!</a:t>
            </a:r>
          </a:p>
        </p:txBody>
      </p:sp>
      <p:pic>
        <p:nvPicPr>
          <p:cNvPr id="80906" name="Picture 8" descr="m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 y="2807652"/>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7" name="Oval 22"/>
          <p:cNvSpPr>
            <a:spLocks noChangeArrowheads="1"/>
          </p:cNvSpPr>
          <p:nvPr/>
        </p:nvSpPr>
        <p:spPr bwMode="auto">
          <a:xfrm>
            <a:off x="2743200" y="5257800"/>
            <a:ext cx="990600" cy="10668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endParaRPr lang="en-US" altLang="en-US"/>
          </a:p>
        </p:txBody>
      </p:sp>
      <p:sp>
        <p:nvSpPr>
          <p:cNvPr id="80908" name="Line 24"/>
          <p:cNvSpPr>
            <a:spLocks noChangeShapeType="1"/>
          </p:cNvSpPr>
          <p:nvPr/>
        </p:nvSpPr>
        <p:spPr bwMode="auto">
          <a:xfrm flipV="1">
            <a:off x="2960370" y="5093652"/>
            <a:ext cx="609600" cy="1371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9" name="Line 25"/>
          <p:cNvSpPr>
            <a:spLocks noChangeShapeType="1"/>
          </p:cNvSpPr>
          <p:nvPr/>
        </p:nvSpPr>
        <p:spPr bwMode="auto">
          <a:xfrm>
            <a:off x="2884170" y="5017452"/>
            <a:ext cx="685800" cy="1447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0" name="Line 26"/>
          <p:cNvSpPr>
            <a:spLocks noChangeShapeType="1"/>
          </p:cNvSpPr>
          <p:nvPr/>
        </p:nvSpPr>
        <p:spPr bwMode="auto">
          <a:xfrm flipV="1">
            <a:off x="2426970" y="5474652"/>
            <a:ext cx="1600200" cy="685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1" name="Line 27"/>
          <p:cNvSpPr>
            <a:spLocks noChangeShapeType="1"/>
          </p:cNvSpPr>
          <p:nvPr/>
        </p:nvSpPr>
        <p:spPr bwMode="auto">
          <a:xfrm flipH="1" flipV="1">
            <a:off x="2503170" y="5550852"/>
            <a:ext cx="144780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2" name="Text Box 28"/>
          <p:cNvSpPr txBox="1">
            <a:spLocks noChangeArrowheads="1"/>
          </p:cNvSpPr>
          <p:nvPr/>
        </p:nvSpPr>
        <p:spPr bwMode="auto">
          <a:xfrm>
            <a:off x="3646170" y="5550852"/>
            <a:ext cx="33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0</a:t>
            </a:r>
          </a:p>
        </p:txBody>
      </p:sp>
      <p:sp>
        <p:nvSpPr>
          <p:cNvPr id="80913" name="Text Box 29"/>
          <p:cNvSpPr txBox="1">
            <a:spLocks noChangeArrowheads="1"/>
          </p:cNvSpPr>
          <p:nvPr/>
        </p:nvSpPr>
        <p:spPr bwMode="auto">
          <a:xfrm>
            <a:off x="2426970" y="5627052"/>
            <a:ext cx="33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0</a:t>
            </a:r>
          </a:p>
        </p:txBody>
      </p:sp>
      <p:sp>
        <p:nvSpPr>
          <p:cNvPr id="80914" name="Text Box 30"/>
          <p:cNvSpPr txBox="1">
            <a:spLocks noChangeArrowheads="1"/>
          </p:cNvSpPr>
          <p:nvPr/>
        </p:nvSpPr>
        <p:spPr bwMode="auto">
          <a:xfrm>
            <a:off x="3020695" y="4820602"/>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90</a:t>
            </a:r>
          </a:p>
        </p:txBody>
      </p:sp>
      <p:sp>
        <p:nvSpPr>
          <p:cNvPr id="80915" name="Text Box 33"/>
          <p:cNvSpPr txBox="1">
            <a:spLocks noChangeArrowheads="1"/>
          </p:cNvSpPr>
          <p:nvPr/>
        </p:nvSpPr>
        <p:spPr bwMode="auto">
          <a:xfrm>
            <a:off x="3569970" y="5017452"/>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45</a:t>
            </a:r>
          </a:p>
        </p:txBody>
      </p:sp>
      <p:sp>
        <p:nvSpPr>
          <p:cNvPr id="80916" name="Text Box 35"/>
          <p:cNvSpPr txBox="1">
            <a:spLocks noChangeArrowheads="1"/>
          </p:cNvSpPr>
          <p:nvPr/>
        </p:nvSpPr>
        <p:spPr bwMode="auto">
          <a:xfrm>
            <a:off x="3477895" y="6039802"/>
            <a:ext cx="622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135</a:t>
            </a:r>
          </a:p>
        </p:txBody>
      </p:sp>
      <p:sp>
        <p:nvSpPr>
          <p:cNvPr id="80917" name="Text Box 36"/>
          <p:cNvSpPr txBox="1">
            <a:spLocks noChangeArrowheads="1"/>
          </p:cNvSpPr>
          <p:nvPr/>
        </p:nvSpPr>
        <p:spPr bwMode="auto">
          <a:xfrm>
            <a:off x="2274570" y="5093652"/>
            <a:ext cx="622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135</a:t>
            </a:r>
          </a:p>
        </p:txBody>
      </p:sp>
      <p:sp>
        <p:nvSpPr>
          <p:cNvPr id="80918" name="Text Box 37"/>
          <p:cNvSpPr txBox="1">
            <a:spLocks noChangeArrowheads="1"/>
          </p:cNvSpPr>
          <p:nvPr/>
        </p:nvSpPr>
        <p:spPr bwMode="auto">
          <a:xfrm>
            <a:off x="2960370" y="6250940"/>
            <a:ext cx="47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90</a:t>
            </a:r>
          </a:p>
        </p:txBody>
      </p:sp>
      <p:sp>
        <p:nvSpPr>
          <p:cNvPr id="80919" name="Text Box 38"/>
          <p:cNvSpPr txBox="1">
            <a:spLocks noChangeArrowheads="1"/>
          </p:cNvSpPr>
          <p:nvPr/>
        </p:nvSpPr>
        <p:spPr bwMode="auto">
          <a:xfrm>
            <a:off x="2426970" y="6084252"/>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45</a:t>
            </a:r>
          </a:p>
        </p:txBody>
      </p:sp>
      <p:sp>
        <p:nvSpPr>
          <p:cNvPr id="2" name="Footer Placeholder 1"/>
          <p:cNvSpPr>
            <a:spLocks noGrp="1"/>
          </p:cNvSpPr>
          <p:nvPr>
            <p:ph type="ftr" sz="quarter" idx="11"/>
          </p:nvPr>
        </p:nvSpPr>
        <p:spPr>
          <a:xfrm>
            <a:off x="3036570" y="6116002"/>
            <a:ext cx="2895600" cy="365125"/>
          </a:xfrm>
        </p:spPr>
        <p:txBody>
          <a:bodyPr/>
          <a:lstStyle/>
          <a:p>
            <a:r>
              <a:rPr lang="it-IT"/>
              <a:t>Img. Pro. &amp; Comp. Vis. v250127c</a:t>
            </a:r>
            <a:endParaRPr lang="en-US"/>
          </a:p>
        </p:txBody>
      </p:sp>
      <p:sp>
        <p:nvSpPr>
          <p:cNvPr id="3" name="Slide Number Placeholder 2"/>
          <p:cNvSpPr>
            <a:spLocks noGrp="1"/>
          </p:cNvSpPr>
          <p:nvPr>
            <p:ph type="sldNum" sz="quarter" idx="12"/>
          </p:nvPr>
        </p:nvSpPr>
        <p:spPr/>
        <p:txBody>
          <a:bodyPr/>
          <a:lstStyle/>
          <a:p>
            <a:fld id="{42434366-BC68-4344-AA9C-821C6A767A5D}" type="slidenum">
              <a:rPr lang="en-US" smtClean="0"/>
              <a:t>45</a:t>
            </a:fld>
            <a:endParaRPr lang="en-US" dirty="0"/>
          </a:p>
        </p:txBody>
      </p:sp>
      <p:pic>
        <p:nvPicPr>
          <p:cNvPr id="4" name="Picture 5" descr="gray">
            <a:extLst>
              <a:ext uri="{FF2B5EF4-FFF2-40B4-BE49-F238E27FC236}">
                <a16:creationId xmlns:a16="http://schemas.microsoft.com/office/drawing/2014/main" id="{8AF6E326-63D0-E45F-55EE-076CDFB653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5925" y="25244"/>
            <a:ext cx="2428875" cy="182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84DF40B-830C-C6E0-07BF-268D6F72178E}"/>
              </a:ext>
            </a:extLst>
          </p:cNvPr>
          <p:cNvSpPr txBox="1"/>
          <p:nvPr/>
        </p:nvSpPr>
        <p:spPr>
          <a:xfrm>
            <a:off x="4675823" y="596215"/>
            <a:ext cx="970137" cy="646331"/>
          </a:xfrm>
          <a:prstGeom prst="rect">
            <a:avLst/>
          </a:prstGeom>
          <a:noFill/>
        </p:spPr>
        <p:txBody>
          <a:bodyPr wrap="none" rtlCol="0">
            <a:spAutoFit/>
          </a:bodyPr>
          <a:lstStyle/>
          <a:p>
            <a:r>
              <a:rPr lang="en-US" dirty="0"/>
              <a:t>Original </a:t>
            </a:r>
          </a:p>
          <a:p>
            <a:r>
              <a:rPr lang="en-US" dirty="0"/>
              <a:t>image</a:t>
            </a:r>
          </a:p>
        </p:txBody>
      </p:sp>
      <p:sp>
        <p:nvSpPr>
          <p:cNvPr id="6" name="TextBox 5">
            <a:extLst>
              <a:ext uri="{FF2B5EF4-FFF2-40B4-BE49-F238E27FC236}">
                <a16:creationId xmlns:a16="http://schemas.microsoft.com/office/drawing/2014/main" id="{29360D5C-BC5B-5A2C-A0F4-EE01AFD66575}"/>
              </a:ext>
            </a:extLst>
          </p:cNvPr>
          <p:cNvSpPr txBox="1"/>
          <p:nvPr/>
        </p:nvSpPr>
        <p:spPr>
          <a:xfrm>
            <a:off x="11582400" y="990600"/>
            <a:ext cx="7620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4424220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6"/>
          <p:cNvSpPr>
            <a:spLocks noGrp="1"/>
          </p:cNvSpPr>
          <p:nvPr>
            <p:ph type="title"/>
          </p:nvPr>
        </p:nvSpPr>
        <p:spPr>
          <a:xfrm>
            <a:off x="533400" y="228600"/>
            <a:ext cx="8229600" cy="1143000"/>
          </a:xfrm>
        </p:spPr>
        <p:txBody>
          <a:bodyPr/>
          <a:lstStyle/>
          <a:p>
            <a:r>
              <a:rPr lang="en-US" altLang="en-US"/>
              <a:t>Edge mask</a:t>
            </a:r>
          </a:p>
        </p:txBody>
      </p:sp>
      <p:sp>
        <p:nvSpPr>
          <p:cNvPr id="32771" name="Content Placeholder 7"/>
          <p:cNvSpPr>
            <a:spLocks noGrp="1"/>
          </p:cNvSpPr>
          <p:nvPr>
            <p:ph idx="1"/>
          </p:nvPr>
        </p:nvSpPr>
        <p:spPr/>
        <p:txBody>
          <a:bodyPr>
            <a:normAutofit fontScale="92500" lnSpcReduction="10000"/>
          </a:bodyPr>
          <a:lstStyle/>
          <a:p>
            <a:r>
              <a:rPr lang="en-US" altLang="en-US"/>
              <a:t>Convolution is useful in many image processing applications</a:t>
            </a:r>
          </a:p>
          <a:p>
            <a:r>
              <a:rPr lang="en-US" altLang="en-US"/>
              <a:t>For each application what you need is to design a mask for that task</a:t>
            </a:r>
          </a:p>
          <a:p>
            <a:r>
              <a:rPr lang="en-US" altLang="en-US"/>
              <a:t>You can use different masks for various applications</a:t>
            </a:r>
          </a:p>
          <a:p>
            <a:pPr lvl="1"/>
            <a:r>
              <a:rPr lang="en-US" altLang="en-US"/>
              <a:t>E.g. Edge detection masks</a:t>
            </a:r>
          </a:p>
          <a:p>
            <a:pPr lvl="2"/>
            <a:r>
              <a:rPr lang="en-US" altLang="en-US"/>
              <a:t>Prewitt, Sobel etc.</a:t>
            </a:r>
          </a:p>
          <a:p>
            <a:pPr lvl="1"/>
            <a:r>
              <a:rPr lang="en-US" altLang="en-US"/>
              <a:t>Image smoothing</a:t>
            </a:r>
          </a:p>
          <a:p>
            <a:pPr lvl="1"/>
            <a:r>
              <a:rPr lang="en-US" altLang="en-US"/>
              <a:t>High pass: Edge highlighting</a:t>
            </a:r>
          </a:p>
        </p:txBody>
      </p:sp>
      <p:sp>
        <p:nvSpPr>
          <p:cNvPr id="2" name="Footer Placeholder 1"/>
          <p:cNvSpPr>
            <a:spLocks noGrp="1"/>
          </p:cNvSpPr>
          <p:nvPr>
            <p:ph type="ftr" sz="quarter" idx="11"/>
          </p:nvPr>
        </p:nvSpPr>
        <p:spPr/>
        <p:txBody>
          <a:bodyPr/>
          <a:lstStyle/>
          <a:p>
            <a:r>
              <a:rPr lang="it-IT"/>
              <a:t>Img. Pro. &amp; Comp. Vis. v250127c</a:t>
            </a:r>
            <a:endParaRPr lang="en-US"/>
          </a:p>
        </p:txBody>
      </p:sp>
      <p:sp>
        <p:nvSpPr>
          <p:cNvPr id="3" name="Slide Number Placeholder 2"/>
          <p:cNvSpPr>
            <a:spLocks noGrp="1"/>
          </p:cNvSpPr>
          <p:nvPr>
            <p:ph type="sldNum" sz="quarter" idx="12"/>
          </p:nvPr>
        </p:nvSpPr>
        <p:spPr/>
        <p:txBody>
          <a:bodyPr/>
          <a:lstStyle/>
          <a:p>
            <a:fld id="{42434366-BC68-4344-AA9C-821C6A767A5D}" type="slidenum">
              <a:rPr lang="en-US" smtClean="0"/>
              <a:t>46</a:t>
            </a:fld>
            <a:endParaRPr lang="en-US"/>
          </a:p>
        </p:txBody>
      </p:sp>
    </p:spTree>
    <p:extLst>
      <p:ext uri="{BB962C8B-B14F-4D97-AF65-F5344CB8AC3E}">
        <p14:creationId xmlns:p14="http://schemas.microsoft.com/office/powerpoint/2010/main" val="11964827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762000" y="523875"/>
            <a:ext cx="7772400" cy="1143000"/>
          </a:xfrm>
        </p:spPr>
        <p:txBody>
          <a:bodyPr>
            <a:noAutofit/>
          </a:bodyPr>
          <a:lstStyle/>
          <a:p>
            <a:pPr eaLnBrk="1" hangingPunct="1"/>
            <a:r>
              <a:rPr lang="en-US" altLang="zh-TW" sz="2400" dirty="0"/>
              <a:t>Other simple 3x3 gradient operators</a:t>
            </a:r>
            <a:br>
              <a:rPr lang="en-US" altLang="zh-TW" sz="2400" dirty="0"/>
            </a:br>
            <a:r>
              <a:rPr lang="en-US" altLang="zh-TW" sz="2400" b="1" dirty="0">
                <a:effectLst>
                  <a:outerShdw blurRad="38100" dist="38100" dir="2700000" algn="tl">
                    <a:srgbClr val="C0C0C0"/>
                  </a:outerShdw>
                </a:effectLst>
              </a:rPr>
              <a:t>(In practice : only accept convoluted values obtained when edge mask and image are fully overlapped. The size of the image is usually much bigger than the masks)</a:t>
            </a:r>
            <a:endParaRPr lang="en-US" altLang="zh-TW" sz="2400" dirty="0"/>
          </a:p>
        </p:txBody>
      </p:sp>
      <p:sp>
        <p:nvSpPr>
          <p:cNvPr id="33795" name="Rectangle 3"/>
          <p:cNvSpPr>
            <a:spLocks noGrp="1" noChangeArrowheads="1"/>
          </p:cNvSpPr>
          <p:nvPr>
            <p:ph idx="1"/>
          </p:nvPr>
        </p:nvSpPr>
        <p:spPr/>
        <p:txBody>
          <a:bodyPr/>
          <a:lstStyle/>
          <a:p>
            <a:pPr eaLnBrk="1" hangingPunct="1"/>
            <a:r>
              <a:rPr lang="en-US" altLang="zh-CN" dirty="0">
                <a:ea typeface="新細明體" charset="-120"/>
              </a:rPr>
              <a:t>Two popular </a:t>
            </a:r>
            <a:r>
              <a:rPr lang="en-US" altLang="zh-TW" dirty="0"/>
              <a:t>operators</a:t>
            </a:r>
          </a:p>
        </p:txBody>
      </p:sp>
      <mc:AlternateContent xmlns:mc="http://schemas.openxmlformats.org/markup-compatibility/2006" xmlns:a14="http://schemas.microsoft.com/office/drawing/2010/main">
        <mc:Choice Requires="a14">
          <p:sp>
            <p:nvSpPr>
              <p:cNvPr id="33798" name="Object 4"/>
              <p:cNvSpPr txBox="1"/>
              <p:nvPr/>
            </p:nvSpPr>
            <p:spPr bwMode="auto">
              <a:xfrm>
                <a:off x="457200" y="2205037"/>
                <a:ext cx="7847013" cy="244792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func>
                        <m:funcPr>
                          <m:ctrlPr>
                            <a:rPr lang="en-US" sz="2400" i="1" smtClean="0">
                              <a:solidFill>
                                <a:srgbClr val="000000"/>
                              </a:solidFill>
                              <a:latin typeface="Cambria Math" panose="02040503050406030204" pitchFamily="18" charset="0"/>
                            </a:rPr>
                          </m:ctrlPr>
                        </m:funcPr>
                        <m:fName>
                          <m:r>
                            <m:rPr>
                              <m:sty m:val="p"/>
                            </m:rPr>
                            <a:rPr lang="en-US" sz="2400" i="0">
                              <a:solidFill>
                                <a:srgbClr val="000000"/>
                              </a:solidFill>
                              <a:latin typeface="Cambria Math" panose="02040503050406030204" pitchFamily="18" charset="0"/>
                            </a:rPr>
                            <m:t>Pr</m:t>
                          </m:r>
                        </m:fName>
                        <m:e>
                          <m:r>
                            <a:rPr lang="en-US" sz="2400" i="1">
                              <a:solidFill>
                                <a:srgbClr val="000000"/>
                              </a:solidFill>
                              <a:latin typeface="Cambria Math" panose="02040503050406030204" pitchFamily="18" charset="0"/>
                            </a:rPr>
                            <m:t>𝑒</m:t>
                          </m:r>
                        </m:e>
                      </m:func>
                      <m:r>
                        <a:rPr lang="en-US" sz="2400" i="1">
                          <a:solidFill>
                            <a:srgbClr val="000000"/>
                          </a:solidFill>
                          <a:latin typeface="Cambria Math" panose="02040503050406030204" pitchFamily="18" charset="0"/>
                        </a:rPr>
                        <m:t>𝑤𝑖𝑡𝑡</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𝑜𝑝𝑒𝑟𝑎𝑡𝑜𝑟</m:t>
                      </m:r>
                      <m:r>
                        <a:rPr lang="en-US" sz="2400" i="1">
                          <a:solidFill>
                            <a:srgbClr val="000000"/>
                          </a:solidFill>
                          <a:latin typeface="Cambria Math" panose="02040503050406030204" pitchFamily="18" charset="0"/>
                        </a:rPr>
                        <m:t>:</m:t>
                      </m:r>
                    </m:oMath>
                  </m:oMathPara>
                </a14:m>
                <a:endParaRPr lang="en-US" sz="2400" i="1" dirty="0">
                  <a:solidFill>
                    <a:srgbClr val="000000"/>
                  </a:solidFill>
                  <a:latin typeface="Cambria Math" panose="02040503050406030204" pitchFamily="18" charset="0"/>
                </a:endParaRPr>
              </a:p>
              <a:p>
                <a:pPr/>
                <a:br>
                  <a:rPr lang="en-US" sz="2400"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𝑤𝑖𝑛𝑑𝑜𝑤</m:t>
                          </m:r>
                        </m:sub>
                      </m:sSub>
                      <m:r>
                        <a:rPr lang="en-US" sz="2400" i="1">
                          <a:solidFill>
                            <a:srgbClr val="000000"/>
                          </a:solidFill>
                          <a:latin typeface="Cambria Math" panose="02040503050406030204" pitchFamily="18" charset="0"/>
                        </a:rPr>
                        <m:t>=</m:t>
                      </m:r>
                      <m:d>
                        <m:dPr>
                          <m:begChr m:val="["/>
                          <m:endChr m:val="]"/>
                          <m:ctrlPr>
                            <a:rPr lang="en-US" sz="2400" i="1">
                              <a:solidFill>
                                <a:srgbClr val="000000"/>
                              </a:solidFill>
                              <a:latin typeface="Cambria Math" panose="02040503050406030204" pitchFamily="18" charset="0"/>
                            </a:rPr>
                          </m:ctrlPr>
                        </m:dPr>
                        <m:e>
                          <m:m>
                            <m:mPr>
                              <m:plcHide m:val="on"/>
                              <m:mcs>
                                <m:mc>
                                  <m:mcPr>
                                    <m:count m:val="3"/>
                                    <m:mcJc m:val="center"/>
                                  </m:mcPr>
                                </m:mc>
                              </m:mcs>
                              <m:ctrlPr>
                                <a:rPr lang="en-US" sz="2400" i="1">
                                  <a:solidFill>
                                    <a:srgbClr val="000000"/>
                                  </a:solidFill>
                                  <a:latin typeface="Cambria Math" panose="02040503050406030204" pitchFamily="18" charset="0"/>
                                </a:rPr>
                              </m:ctrlPr>
                            </m:mPr>
                            <m:mr>
                              <m:e>
                                <m:r>
                                  <a:rPr lang="en-US" sz="2400" i="1">
                                    <a:solidFill>
                                      <a:srgbClr val="000000"/>
                                    </a:solidFill>
                                    <a:latin typeface="Cambria Math" panose="02040503050406030204" pitchFamily="18" charset="0"/>
                                  </a:rPr>
                                  <m:t>1</m:t>
                                </m:r>
                              </m:e>
                              <m:e>
                                <m:r>
                                  <a:rPr lang="en-US" sz="2400" i="1">
                                    <a:solidFill>
                                      <a:srgbClr val="000000"/>
                                    </a:solidFill>
                                    <a:latin typeface="Cambria Math" panose="02040503050406030204" pitchFamily="18" charset="0"/>
                                  </a:rPr>
                                  <m:t>0</m:t>
                                </m:r>
                              </m:e>
                              <m:e>
                                <m:r>
                                  <a:rPr lang="en-US" sz="2400" b="0" i="1" smtClean="0">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1</m:t>
                                </m:r>
                              </m:e>
                            </m:mr>
                            <m:mr>
                              <m:e>
                                <m:r>
                                  <a:rPr lang="en-US" sz="2400" i="1">
                                    <a:solidFill>
                                      <a:srgbClr val="000000"/>
                                    </a:solidFill>
                                    <a:latin typeface="Cambria Math" panose="02040503050406030204" pitchFamily="18" charset="0"/>
                                  </a:rPr>
                                  <m:t>1</m:t>
                                </m:r>
                              </m:e>
                              <m:e>
                                <m:r>
                                  <a:rPr lang="en-US" sz="2400" i="1">
                                    <a:solidFill>
                                      <a:srgbClr val="000000"/>
                                    </a:solidFill>
                                    <a:latin typeface="Cambria Math" panose="02040503050406030204" pitchFamily="18" charset="0"/>
                                  </a:rPr>
                                  <m:t>0</m:t>
                                </m:r>
                              </m:e>
                              <m:e>
                                <m:r>
                                  <a:rPr lang="en-US" sz="2400" b="0" i="1" smtClean="0">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1</m:t>
                                </m:r>
                              </m:e>
                            </m:mr>
                            <m:mr>
                              <m:e>
                                <m:r>
                                  <a:rPr lang="en-US" sz="2400" i="1">
                                    <a:solidFill>
                                      <a:srgbClr val="000000"/>
                                    </a:solidFill>
                                    <a:latin typeface="Cambria Math" panose="02040503050406030204" pitchFamily="18" charset="0"/>
                                  </a:rPr>
                                  <m:t>1</m:t>
                                </m:r>
                              </m:e>
                              <m:e>
                                <m:r>
                                  <a:rPr lang="en-US" sz="2400" i="1">
                                    <a:solidFill>
                                      <a:srgbClr val="000000"/>
                                    </a:solidFill>
                                    <a:latin typeface="Cambria Math" panose="02040503050406030204" pitchFamily="18" charset="0"/>
                                  </a:rPr>
                                  <m:t>0</m:t>
                                </m:r>
                              </m:e>
                              <m:e>
                                <m:r>
                                  <a:rPr lang="en-US" sz="2400" b="0" i="1" smtClean="0">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1</m:t>
                                </m:r>
                              </m:e>
                            </m:mr>
                          </m:m>
                        </m:e>
                      </m:d>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𝑦</m:t>
                          </m:r>
                        </m:e>
                        <m:sub>
                          <m:r>
                            <a:rPr lang="en-US" sz="2400" i="1">
                              <a:solidFill>
                                <a:srgbClr val="000000"/>
                              </a:solidFill>
                              <a:latin typeface="Cambria Math" panose="02040503050406030204" pitchFamily="18" charset="0"/>
                            </a:rPr>
                            <m:t>𝑤𝑖𝑛𝑑𝑜𝑤</m:t>
                          </m:r>
                        </m:sub>
                      </m:sSub>
                      <m:r>
                        <a:rPr lang="en-US" sz="2400" i="1">
                          <a:solidFill>
                            <a:srgbClr val="000000"/>
                          </a:solidFill>
                          <a:latin typeface="Cambria Math" panose="02040503050406030204" pitchFamily="18" charset="0"/>
                        </a:rPr>
                        <m:t>=</m:t>
                      </m:r>
                      <m:d>
                        <m:dPr>
                          <m:begChr m:val="["/>
                          <m:endChr m:val="]"/>
                          <m:ctrlPr>
                            <a:rPr lang="en-US" sz="2400" i="1">
                              <a:solidFill>
                                <a:srgbClr val="000000"/>
                              </a:solidFill>
                              <a:latin typeface="Cambria Math" panose="02040503050406030204" pitchFamily="18" charset="0"/>
                            </a:rPr>
                          </m:ctrlPr>
                        </m:dPr>
                        <m:e>
                          <m:m>
                            <m:mPr>
                              <m:plcHide m:val="on"/>
                              <m:mcs>
                                <m:mc>
                                  <m:mcPr>
                                    <m:count m:val="3"/>
                                    <m:mcJc m:val="center"/>
                                  </m:mcPr>
                                </m:mc>
                              </m:mcs>
                              <m:ctrlPr>
                                <a:rPr lang="en-US" sz="2400" i="1">
                                  <a:solidFill>
                                    <a:srgbClr val="000000"/>
                                  </a:solidFill>
                                  <a:latin typeface="Cambria Math" panose="02040503050406030204" pitchFamily="18" charset="0"/>
                                </a:rPr>
                              </m:ctrlPr>
                            </m:mPr>
                            <m:mr>
                              <m:e>
                                <m:r>
                                  <a:rPr lang="en-US" sz="2400" i="1">
                                    <a:solidFill>
                                      <a:srgbClr val="000000"/>
                                    </a:solidFill>
                                    <a:latin typeface="Cambria Math" panose="02040503050406030204" pitchFamily="18" charset="0"/>
                                  </a:rPr>
                                  <m:t>1</m:t>
                                </m:r>
                              </m:e>
                              <m:e>
                                <m:r>
                                  <a:rPr lang="en-US" sz="2400" i="1">
                                    <a:solidFill>
                                      <a:srgbClr val="000000"/>
                                    </a:solidFill>
                                    <a:latin typeface="Cambria Math" panose="02040503050406030204" pitchFamily="18" charset="0"/>
                                  </a:rPr>
                                  <m:t>1</m:t>
                                </m:r>
                              </m:e>
                              <m:e>
                                <m:r>
                                  <a:rPr lang="en-US" sz="2400" i="1">
                                    <a:solidFill>
                                      <a:srgbClr val="000000"/>
                                    </a:solidFill>
                                    <a:latin typeface="Cambria Math" panose="02040503050406030204" pitchFamily="18" charset="0"/>
                                  </a:rPr>
                                  <m:t>1</m:t>
                                </m:r>
                              </m:e>
                            </m:mr>
                            <m:mr>
                              <m:e>
                                <m:r>
                                  <a:rPr lang="en-US" sz="2400" i="1">
                                    <a:solidFill>
                                      <a:srgbClr val="000000"/>
                                    </a:solidFill>
                                    <a:latin typeface="Cambria Math" panose="02040503050406030204" pitchFamily="18" charset="0"/>
                                  </a:rPr>
                                  <m:t>0</m:t>
                                </m:r>
                              </m:e>
                              <m:e>
                                <m:r>
                                  <a:rPr lang="en-US" sz="2400" i="1">
                                    <a:solidFill>
                                      <a:srgbClr val="000000"/>
                                    </a:solidFill>
                                    <a:latin typeface="Cambria Math" panose="02040503050406030204" pitchFamily="18" charset="0"/>
                                  </a:rPr>
                                  <m:t>0</m:t>
                                </m:r>
                              </m:e>
                              <m:e>
                                <m:r>
                                  <a:rPr lang="en-US" sz="2400" i="1">
                                    <a:solidFill>
                                      <a:srgbClr val="000000"/>
                                    </a:solidFill>
                                    <a:latin typeface="Cambria Math" panose="02040503050406030204" pitchFamily="18" charset="0"/>
                                  </a:rPr>
                                  <m:t>0</m:t>
                                </m:r>
                              </m:e>
                            </m:mr>
                            <m:mr>
                              <m:e>
                                <m:r>
                                  <a:rPr lang="en-US" sz="2400" i="1">
                                    <a:solidFill>
                                      <a:srgbClr val="000000"/>
                                    </a:solidFill>
                                    <a:latin typeface="Cambria Math" panose="02040503050406030204" pitchFamily="18" charset="0"/>
                                  </a:rPr>
                                  <m:t>−1</m:t>
                                </m:r>
                              </m:e>
                              <m:e>
                                <m:r>
                                  <a:rPr lang="en-US" sz="2400" i="1">
                                    <a:solidFill>
                                      <a:srgbClr val="000000"/>
                                    </a:solidFill>
                                    <a:latin typeface="Cambria Math" panose="02040503050406030204" pitchFamily="18" charset="0"/>
                                  </a:rPr>
                                  <m:t>−1</m:t>
                                </m:r>
                              </m:e>
                              <m:e>
                                <m:r>
                                  <a:rPr lang="en-US" sz="2400" i="1">
                                    <a:solidFill>
                                      <a:srgbClr val="000000"/>
                                    </a:solidFill>
                                    <a:latin typeface="Cambria Math" panose="02040503050406030204" pitchFamily="18" charset="0"/>
                                  </a:rPr>
                                  <m:t>−1</m:t>
                                </m:r>
                              </m:e>
                            </m:mr>
                          </m:m>
                        </m:e>
                      </m:d>
                    </m:oMath>
                  </m:oMathPara>
                </a14:m>
                <a:endParaRPr lang="en-US" sz="2400" i="1" dirty="0">
                  <a:solidFill>
                    <a:srgbClr val="000000"/>
                  </a:solidFill>
                  <a:latin typeface="Cambria Math" panose="02040503050406030204" pitchFamily="18" charset="0"/>
                </a:endParaRPr>
              </a:p>
              <a:p>
                <a:pPr/>
                <a:br>
                  <a:rPr lang="en-US" sz="2400"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en-US" sz="2400" i="1">
                          <a:solidFill>
                            <a:srgbClr val="000000"/>
                          </a:solidFill>
                          <a:latin typeface="Cambria Math" panose="02040503050406030204" pitchFamily="18" charset="0"/>
                        </a:rPr>
                        <m:t>𝑆𝑜𝑏𝑒𝑙</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𝑜𝑝𝑒𝑟𝑎𝑡𝑜𝑟</m:t>
                      </m:r>
                      <m:r>
                        <a:rPr lang="en-US" sz="2400" i="1">
                          <a:solidFill>
                            <a:srgbClr val="000000"/>
                          </a:solidFill>
                          <a:latin typeface="Cambria Math" panose="02040503050406030204" pitchFamily="18" charset="0"/>
                        </a:rPr>
                        <m:t>:</m:t>
                      </m:r>
                    </m:oMath>
                  </m:oMathPara>
                </a14:m>
                <a:endParaRPr lang="en-US" sz="2400" i="1" dirty="0">
                  <a:solidFill>
                    <a:srgbClr val="000000"/>
                  </a:solidFill>
                  <a:latin typeface="Cambria Math" panose="02040503050406030204" pitchFamily="18" charset="0"/>
                </a:endParaRPr>
              </a:p>
              <a:p>
                <a:pPr/>
                <a:br>
                  <a:rPr lang="en-US" sz="2400"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en-US" sz="2400" i="1">
                          <a:solidFill>
                            <a:srgbClr val="000000"/>
                          </a:solidFill>
                          <a:latin typeface="Cambria Math" panose="02040503050406030204" pitchFamily="18" charset="0"/>
                        </a:rPr>
                        <m:t>𝑥</m:t>
                      </m:r>
                      <m:r>
                        <a:rPr lang="en-US" sz="2400" i="1">
                          <a:solidFill>
                            <a:srgbClr val="000000"/>
                          </a:solidFill>
                          <a:latin typeface="Cambria Math" panose="02040503050406030204" pitchFamily="18" charset="0"/>
                        </a:rPr>
                        <m:t>_</m:t>
                      </m:r>
                      <m:r>
                        <a:rPr lang="en-US" sz="2400" i="1">
                          <a:solidFill>
                            <a:srgbClr val="000000"/>
                          </a:solidFill>
                          <a:latin typeface="Cambria Math" panose="02040503050406030204" pitchFamily="18" charset="0"/>
                        </a:rPr>
                        <m:t>𝑤𝑖𝑛𝑑𝑜𝑤</m:t>
                      </m:r>
                      <m:r>
                        <a:rPr lang="en-US" sz="2400" i="1">
                          <a:solidFill>
                            <a:srgbClr val="000000"/>
                          </a:solidFill>
                          <a:latin typeface="Cambria Math" panose="02040503050406030204" pitchFamily="18" charset="0"/>
                        </a:rPr>
                        <m:t>=</m:t>
                      </m:r>
                      <m:d>
                        <m:dPr>
                          <m:begChr m:val="["/>
                          <m:endChr m:val="]"/>
                          <m:ctrlPr>
                            <a:rPr lang="en-US" sz="2400" i="1">
                              <a:solidFill>
                                <a:srgbClr val="000000"/>
                              </a:solidFill>
                              <a:latin typeface="Cambria Math" panose="02040503050406030204" pitchFamily="18" charset="0"/>
                            </a:rPr>
                          </m:ctrlPr>
                        </m:dPr>
                        <m:e>
                          <m:m>
                            <m:mPr>
                              <m:plcHide m:val="on"/>
                              <m:mcs>
                                <m:mc>
                                  <m:mcPr>
                                    <m:count m:val="3"/>
                                    <m:mcJc m:val="center"/>
                                  </m:mcPr>
                                </m:mc>
                              </m:mcs>
                              <m:ctrlPr>
                                <a:rPr lang="en-US" sz="2400" i="1">
                                  <a:solidFill>
                                    <a:srgbClr val="000000"/>
                                  </a:solidFill>
                                  <a:latin typeface="Cambria Math" panose="02040503050406030204" pitchFamily="18" charset="0"/>
                                </a:rPr>
                              </m:ctrlPr>
                            </m:mPr>
                            <m:mr>
                              <m:e>
                                <m:r>
                                  <a:rPr lang="en-US" sz="2400" i="1">
                                    <a:solidFill>
                                      <a:srgbClr val="000000"/>
                                    </a:solidFill>
                                    <a:latin typeface="Cambria Math" panose="02040503050406030204" pitchFamily="18" charset="0"/>
                                  </a:rPr>
                                  <m:t>1</m:t>
                                </m:r>
                              </m:e>
                              <m:e>
                                <m:r>
                                  <a:rPr lang="en-US" sz="2400" i="1">
                                    <a:solidFill>
                                      <a:srgbClr val="000000"/>
                                    </a:solidFill>
                                    <a:latin typeface="Cambria Math" panose="02040503050406030204" pitchFamily="18" charset="0"/>
                                  </a:rPr>
                                  <m:t>0</m:t>
                                </m:r>
                              </m:e>
                              <m:e>
                                <m:r>
                                  <a:rPr lang="en-US" sz="2400" b="0" i="1" smtClean="0">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1</m:t>
                                </m:r>
                              </m:e>
                            </m:mr>
                            <m:mr>
                              <m:e>
                                <m:r>
                                  <a:rPr lang="en-US" sz="2400" i="1">
                                    <a:solidFill>
                                      <a:srgbClr val="000000"/>
                                    </a:solidFill>
                                    <a:latin typeface="Cambria Math" panose="02040503050406030204" pitchFamily="18" charset="0"/>
                                  </a:rPr>
                                  <m:t>2</m:t>
                                </m:r>
                              </m:e>
                              <m:e>
                                <m:r>
                                  <a:rPr lang="en-US" sz="2400" i="1">
                                    <a:solidFill>
                                      <a:srgbClr val="000000"/>
                                    </a:solidFill>
                                    <a:latin typeface="Cambria Math" panose="02040503050406030204" pitchFamily="18" charset="0"/>
                                  </a:rPr>
                                  <m:t>0</m:t>
                                </m:r>
                              </m:e>
                              <m:e>
                                <m:r>
                                  <a:rPr lang="en-US" sz="2400" b="0" i="1" smtClean="0">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2</m:t>
                                </m:r>
                              </m:e>
                            </m:mr>
                            <m:mr>
                              <m:e>
                                <m:r>
                                  <a:rPr lang="en-US" sz="2400" i="1">
                                    <a:solidFill>
                                      <a:srgbClr val="000000"/>
                                    </a:solidFill>
                                    <a:latin typeface="Cambria Math" panose="02040503050406030204" pitchFamily="18" charset="0"/>
                                  </a:rPr>
                                  <m:t>1</m:t>
                                </m:r>
                              </m:e>
                              <m:e>
                                <m:r>
                                  <a:rPr lang="en-US" sz="2400" i="1">
                                    <a:solidFill>
                                      <a:srgbClr val="000000"/>
                                    </a:solidFill>
                                    <a:latin typeface="Cambria Math" panose="02040503050406030204" pitchFamily="18" charset="0"/>
                                  </a:rPr>
                                  <m:t>0</m:t>
                                </m:r>
                              </m:e>
                              <m:e>
                                <m:r>
                                  <a:rPr lang="en-US" sz="2400" b="0" i="1" smtClean="0">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1</m:t>
                                </m:r>
                              </m:e>
                            </m:mr>
                          </m:m>
                        </m:e>
                      </m:d>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𝑦</m:t>
                      </m:r>
                      <m:r>
                        <a:rPr lang="en-US" sz="2400" i="1">
                          <a:solidFill>
                            <a:srgbClr val="000000"/>
                          </a:solidFill>
                          <a:latin typeface="Cambria Math" panose="02040503050406030204" pitchFamily="18" charset="0"/>
                        </a:rPr>
                        <m:t>_</m:t>
                      </m:r>
                      <m:r>
                        <a:rPr lang="en-US" sz="2400" i="1">
                          <a:solidFill>
                            <a:srgbClr val="000000"/>
                          </a:solidFill>
                          <a:latin typeface="Cambria Math" panose="02040503050406030204" pitchFamily="18" charset="0"/>
                        </a:rPr>
                        <m:t>𝑤𝑖𝑛𝑑𝑜𝑤</m:t>
                      </m:r>
                      <m:r>
                        <a:rPr lang="en-US" sz="2400" i="1">
                          <a:solidFill>
                            <a:srgbClr val="000000"/>
                          </a:solidFill>
                          <a:latin typeface="Cambria Math" panose="02040503050406030204" pitchFamily="18" charset="0"/>
                        </a:rPr>
                        <m:t>=</m:t>
                      </m:r>
                      <m:d>
                        <m:dPr>
                          <m:begChr m:val="["/>
                          <m:endChr m:val="]"/>
                          <m:ctrlPr>
                            <a:rPr lang="en-US" sz="2400" i="1">
                              <a:solidFill>
                                <a:srgbClr val="000000"/>
                              </a:solidFill>
                              <a:latin typeface="Cambria Math" panose="02040503050406030204" pitchFamily="18" charset="0"/>
                            </a:rPr>
                          </m:ctrlPr>
                        </m:dPr>
                        <m:e>
                          <m:m>
                            <m:mPr>
                              <m:plcHide m:val="on"/>
                              <m:mcs>
                                <m:mc>
                                  <m:mcPr>
                                    <m:count m:val="3"/>
                                    <m:mcJc m:val="center"/>
                                  </m:mcPr>
                                </m:mc>
                              </m:mcs>
                              <m:ctrlPr>
                                <a:rPr lang="en-US" sz="2400" i="1">
                                  <a:solidFill>
                                    <a:srgbClr val="000000"/>
                                  </a:solidFill>
                                  <a:latin typeface="Cambria Math" panose="02040503050406030204" pitchFamily="18" charset="0"/>
                                </a:rPr>
                              </m:ctrlPr>
                            </m:mPr>
                            <m:mr>
                              <m:e>
                                <m:r>
                                  <a:rPr lang="en-US" sz="2400" i="1">
                                    <a:solidFill>
                                      <a:srgbClr val="000000"/>
                                    </a:solidFill>
                                    <a:latin typeface="Cambria Math" panose="02040503050406030204" pitchFamily="18" charset="0"/>
                                  </a:rPr>
                                  <m:t>1</m:t>
                                </m:r>
                              </m:e>
                              <m:e>
                                <m:r>
                                  <a:rPr lang="en-US" sz="2400" i="1">
                                    <a:solidFill>
                                      <a:srgbClr val="000000"/>
                                    </a:solidFill>
                                    <a:latin typeface="Cambria Math" panose="02040503050406030204" pitchFamily="18" charset="0"/>
                                  </a:rPr>
                                  <m:t>2</m:t>
                                </m:r>
                              </m:e>
                              <m:e>
                                <m:r>
                                  <a:rPr lang="en-US" sz="2400" i="1">
                                    <a:solidFill>
                                      <a:srgbClr val="000000"/>
                                    </a:solidFill>
                                    <a:latin typeface="Cambria Math" panose="02040503050406030204" pitchFamily="18" charset="0"/>
                                  </a:rPr>
                                  <m:t>1</m:t>
                                </m:r>
                              </m:e>
                            </m:mr>
                            <m:mr>
                              <m:e>
                                <m:r>
                                  <a:rPr lang="en-US" sz="2400" i="1">
                                    <a:solidFill>
                                      <a:srgbClr val="000000"/>
                                    </a:solidFill>
                                    <a:latin typeface="Cambria Math" panose="02040503050406030204" pitchFamily="18" charset="0"/>
                                  </a:rPr>
                                  <m:t>0</m:t>
                                </m:r>
                              </m:e>
                              <m:e>
                                <m:r>
                                  <a:rPr lang="en-US" sz="2400" i="1">
                                    <a:solidFill>
                                      <a:srgbClr val="000000"/>
                                    </a:solidFill>
                                    <a:latin typeface="Cambria Math" panose="02040503050406030204" pitchFamily="18" charset="0"/>
                                  </a:rPr>
                                  <m:t>0</m:t>
                                </m:r>
                              </m:e>
                              <m:e>
                                <m:r>
                                  <a:rPr lang="en-US" sz="2400" i="1">
                                    <a:solidFill>
                                      <a:srgbClr val="000000"/>
                                    </a:solidFill>
                                    <a:latin typeface="Cambria Math" panose="02040503050406030204" pitchFamily="18" charset="0"/>
                                  </a:rPr>
                                  <m:t>0</m:t>
                                </m:r>
                              </m:e>
                            </m:mr>
                            <m:mr>
                              <m:e>
                                <m:r>
                                  <a:rPr lang="en-US" sz="2400" i="1">
                                    <a:solidFill>
                                      <a:srgbClr val="000000"/>
                                    </a:solidFill>
                                    <a:latin typeface="Cambria Math" panose="02040503050406030204" pitchFamily="18" charset="0"/>
                                  </a:rPr>
                                  <m:t>−1</m:t>
                                </m:r>
                              </m:e>
                              <m:e>
                                <m:r>
                                  <a:rPr lang="en-US" sz="2400" i="1">
                                    <a:solidFill>
                                      <a:srgbClr val="000000"/>
                                    </a:solidFill>
                                    <a:latin typeface="Cambria Math" panose="02040503050406030204" pitchFamily="18" charset="0"/>
                                  </a:rPr>
                                  <m:t>−2</m:t>
                                </m:r>
                              </m:e>
                              <m:e>
                                <m:r>
                                  <a:rPr lang="en-US" sz="2400" i="1">
                                    <a:solidFill>
                                      <a:srgbClr val="000000"/>
                                    </a:solidFill>
                                    <a:latin typeface="Cambria Math" panose="02040503050406030204" pitchFamily="18" charset="0"/>
                                  </a:rPr>
                                  <m:t>−1</m:t>
                                </m:r>
                              </m:e>
                            </m:mr>
                          </m:m>
                        </m:e>
                      </m:d>
                    </m:oMath>
                  </m:oMathPara>
                </a14:m>
                <a:endParaRPr lang="en-US" sz="2400" dirty="0"/>
              </a:p>
            </p:txBody>
          </p:sp>
        </mc:Choice>
        <mc:Fallback xmlns="">
          <p:sp>
            <p:nvSpPr>
              <p:cNvPr id="33798" name="Object 4"/>
              <p:cNvSpPr txBox="1">
                <a:spLocks noRot="1" noChangeAspect="1" noMove="1" noResize="1" noEditPoints="1" noAdjustHandles="1" noChangeArrowheads="1" noChangeShapeType="1" noTextEdit="1"/>
              </p:cNvSpPr>
              <p:nvPr/>
            </p:nvSpPr>
            <p:spPr bwMode="auto">
              <a:xfrm>
                <a:off x="457200" y="2205037"/>
                <a:ext cx="7847013" cy="2447925"/>
              </a:xfrm>
              <a:prstGeom prst="rect">
                <a:avLst/>
              </a:prstGeom>
              <a:blipFill>
                <a:blip r:embed="rId2"/>
                <a:stretch>
                  <a:fillRect l="-233" b="-55860"/>
                </a:stretch>
              </a:blipFill>
              <a:ln>
                <a:noFill/>
              </a:ln>
              <a:effectLst/>
            </p:spPr>
            <p:txBody>
              <a:bodyPr/>
              <a:lstStyle/>
              <a:p>
                <a:r>
                  <a:rPr lang="en-US">
                    <a:noFill/>
                  </a:rPr>
                  <a:t> </a:t>
                </a:r>
              </a:p>
            </p:txBody>
          </p:sp>
        </mc:Fallback>
      </mc:AlternateContent>
      <p:sp>
        <p:nvSpPr>
          <p:cNvPr id="33799" name="Line 5"/>
          <p:cNvSpPr>
            <a:spLocks noChangeShapeType="1"/>
          </p:cNvSpPr>
          <p:nvPr/>
        </p:nvSpPr>
        <p:spPr bwMode="auto">
          <a:xfrm>
            <a:off x="303213" y="6356351"/>
            <a:ext cx="80010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ooter Placeholder 1"/>
          <p:cNvSpPr>
            <a:spLocks noGrp="1"/>
          </p:cNvSpPr>
          <p:nvPr>
            <p:ph type="ftr" sz="quarter" idx="11"/>
          </p:nvPr>
        </p:nvSpPr>
        <p:spPr/>
        <p:txBody>
          <a:bodyPr/>
          <a:lstStyle/>
          <a:p>
            <a:r>
              <a:rPr lang="it-IT"/>
              <a:t>Img. Pro. &amp; Comp. Vis. v250127c</a:t>
            </a:r>
            <a:endParaRPr lang="en-US"/>
          </a:p>
        </p:txBody>
      </p:sp>
      <p:sp>
        <p:nvSpPr>
          <p:cNvPr id="3" name="Slide Number Placeholder 2"/>
          <p:cNvSpPr>
            <a:spLocks noGrp="1"/>
          </p:cNvSpPr>
          <p:nvPr>
            <p:ph type="sldNum" sz="quarter" idx="12"/>
          </p:nvPr>
        </p:nvSpPr>
        <p:spPr/>
        <p:txBody>
          <a:bodyPr/>
          <a:lstStyle/>
          <a:p>
            <a:fld id="{42434366-BC68-4344-AA9C-821C6A767A5D}" type="slidenum">
              <a:rPr lang="en-US" smtClean="0"/>
              <a:t>47</a:t>
            </a:fld>
            <a:endParaRPr lang="en-US"/>
          </a:p>
        </p:txBody>
      </p:sp>
    </p:spTree>
    <p:extLst>
      <p:ext uri="{BB962C8B-B14F-4D97-AF65-F5344CB8AC3E}">
        <p14:creationId xmlns:p14="http://schemas.microsoft.com/office/powerpoint/2010/main" val="35993319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a:t>Convolution of a mask to a picture</a:t>
            </a:r>
          </a:p>
        </p:txBody>
      </p:sp>
      <p:sp>
        <p:nvSpPr>
          <p:cNvPr id="34819" name="Rectangle 3"/>
          <p:cNvSpPr>
            <a:spLocks noGrp="1" noChangeArrowheads="1"/>
          </p:cNvSpPr>
          <p:nvPr>
            <p:ph idx="1"/>
          </p:nvPr>
        </p:nvSpPr>
        <p:spPr>
          <a:xfrm>
            <a:off x="436563" y="1420813"/>
            <a:ext cx="4572000" cy="4525962"/>
          </a:xfrm>
        </p:spPr>
        <p:txBody>
          <a:bodyPr>
            <a:normAutofit fontScale="92500" lnSpcReduction="10000"/>
          </a:bodyPr>
          <a:lstStyle/>
          <a:p>
            <a:pPr eaLnBrk="1" hangingPunct="1"/>
            <a:r>
              <a:rPr lang="en-US" altLang="en-US" sz="2800"/>
              <a:t>In theory all overlapped and non-overlapped areas are considered.</a:t>
            </a:r>
          </a:p>
          <a:p>
            <a:pPr eaLnBrk="1" hangingPunct="1"/>
            <a:r>
              <a:rPr lang="en-US" altLang="en-US" sz="2800"/>
              <a:t>But in practice: Non-fully-overlapped areas are usually ignored. Only fully overlapped mask and Image I is considered.</a:t>
            </a:r>
          </a:p>
          <a:p>
            <a:pPr lvl="1" eaLnBrk="1" hangingPunct="1"/>
            <a:r>
              <a:rPr lang="en-US" altLang="en-US" sz="2400"/>
              <a:t>The effect of this is small </a:t>
            </a:r>
          </a:p>
          <a:p>
            <a:pPr lvl="1" eaLnBrk="1" hangingPunct="1"/>
            <a:r>
              <a:rPr lang="en-US" altLang="en-US" sz="2400"/>
              <a:t>Size of the convolution result of a 3x3 mask and I</a:t>
            </a:r>
            <a:r>
              <a:rPr lang="en-US" altLang="en-US" sz="2400" baseline="-25000"/>
              <a:t>1024x768</a:t>
            </a:r>
            <a:r>
              <a:rPr lang="en-US" altLang="en-US" sz="2400"/>
              <a:t> is (1024-2)x(768-2)</a:t>
            </a:r>
          </a:p>
        </p:txBody>
      </p:sp>
      <p:grpSp>
        <p:nvGrpSpPr>
          <p:cNvPr id="34822" name="Group 1"/>
          <p:cNvGrpSpPr>
            <a:grpSpLocks/>
          </p:cNvGrpSpPr>
          <p:nvPr/>
        </p:nvGrpSpPr>
        <p:grpSpPr bwMode="auto">
          <a:xfrm>
            <a:off x="6096000" y="2001838"/>
            <a:ext cx="457200" cy="468312"/>
            <a:chOff x="2214563" y="3371850"/>
            <a:chExt cx="457200" cy="468313"/>
          </a:xfrm>
        </p:grpSpPr>
        <p:sp>
          <p:nvSpPr>
            <p:cNvPr id="34828" name="Rectangle 4"/>
            <p:cNvSpPr>
              <a:spLocks noChangeArrowheads="1"/>
            </p:cNvSpPr>
            <p:nvPr/>
          </p:nvSpPr>
          <p:spPr bwMode="auto">
            <a:xfrm>
              <a:off x="2214563" y="3382963"/>
              <a:ext cx="457200"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endParaRPr lang="en-US" altLang="en-US"/>
            </a:p>
          </p:txBody>
        </p:sp>
        <p:sp>
          <p:nvSpPr>
            <p:cNvPr id="34829" name="Line 5"/>
            <p:cNvSpPr>
              <a:spLocks noChangeShapeType="1"/>
            </p:cNvSpPr>
            <p:nvPr/>
          </p:nvSpPr>
          <p:spPr bwMode="auto">
            <a:xfrm>
              <a:off x="2214563" y="3535363"/>
              <a:ext cx="457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0" name="Line 6"/>
            <p:cNvSpPr>
              <a:spLocks noChangeShapeType="1"/>
            </p:cNvSpPr>
            <p:nvPr/>
          </p:nvSpPr>
          <p:spPr bwMode="auto">
            <a:xfrm>
              <a:off x="2214563" y="3687763"/>
              <a:ext cx="457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1" name="Line 7"/>
            <p:cNvSpPr>
              <a:spLocks noChangeShapeType="1"/>
            </p:cNvSpPr>
            <p:nvPr/>
          </p:nvSpPr>
          <p:spPr bwMode="auto">
            <a:xfrm>
              <a:off x="2366963" y="338296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2" name="Line 8"/>
            <p:cNvSpPr>
              <a:spLocks noChangeShapeType="1"/>
            </p:cNvSpPr>
            <p:nvPr/>
          </p:nvSpPr>
          <p:spPr bwMode="auto">
            <a:xfrm>
              <a:off x="2519363" y="33718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4823" name="Text Box 10"/>
          <p:cNvSpPr txBox="1">
            <a:spLocks noChangeArrowheads="1"/>
          </p:cNvSpPr>
          <p:nvPr/>
        </p:nvSpPr>
        <p:spPr bwMode="auto">
          <a:xfrm>
            <a:off x="5032375" y="5753100"/>
            <a:ext cx="34813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I</a:t>
            </a:r>
            <a:r>
              <a:rPr lang="en-US" altLang="en-US" baseline="-25000"/>
              <a:t>1024x768 </a:t>
            </a:r>
            <a:r>
              <a:rPr lang="en-US" altLang="en-US"/>
              <a:t>=a 1024x768 image</a:t>
            </a:r>
          </a:p>
        </p:txBody>
      </p:sp>
      <p:sp>
        <p:nvSpPr>
          <p:cNvPr id="34824" name="Text Box 11"/>
          <p:cNvSpPr txBox="1">
            <a:spLocks noChangeArrowheads="1"/>
          </p:cNvSpPr>
          <p:nvPr/>
        </p:nvSpPr>
        <p:spPr bwMode="auto">
          <a:xfrm>
            <a:off x="5762625" y="1595438"/>
            <a:ext cx="13811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Mask=3x3</a:t>
            </a:r>
          </a:p>
        </p:txBody>
      </p:sp>
      <p:pic>
        <p:nvPicPr>
          <p:cNvPr id="34825" name="Picture 13" descr="g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819400"/>
            <a:ext cx="39116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Text Box 12"/>
          <p:cNvSpPr txBox="1">
            <a:spLocks noChangeArrowheads="1"/>
          </p:cNvSpPr>
          <p:nvPr/>
        </p:nvSpPr>
        <p:spPr bwMode="auto">
          <a:xfrm>
            <a:off x="7037388" y="1457325"/>
            <a:ext cx="12827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sz="4000"/>
              <a:t> * I</a:t>
            </a:r>
          </a:p>
        </p:txBody>
      </p:sp>
      <p:sp>
        <p:nvSpPr>
          <p:cNvPr id="2" name="Footer Placeholder 1"/>
          <p:cNvSpPr>
            <a:spLocks noGrp="1"/>
          </p:cNvSpPr>
          <p:nvPr>
            <p:ph type="ftr" sz="quarter" idx="11"/>
          </p:nvPr>
        </p:nvSpPr>
        <p:spPr/>
        <p:txBody>
          <a:bodyPr/>
          <a:lstStyle/>
          <a:p>
            <a:r>
              <a:rPr lang="it-IT"/>
              <a:t>Img. Pro. &amp; Comp. Vis. v250127c</a:t>
            </a:r>
            <a:endParaRPr lang="en-US"/>
          </a:p>
        </p:txBody>
      </p:sp>
      <p:sp>
        <p:nvSpPr>
          <p:cNvPr id="3" name="Slide Number Placeholder 2"/>
          <p:cNvSpPr>
            <a:spLocks noGrp="1"/>
          </p:cNvSpPr>
          <p:nvPr>
            <p:ph type="sldNum" sz="quarter" idx="12"/>
          </p:nvPr>
        </p:nvSpPr>
        <p:spPr/>
        <p:txBody>
          <a:bodyPr/>
          <a:lstStyle/>
          <a:p>
            <a:fld id="{42434366-BC68-4344-AA9C-821C6A767A5D}" type="slidenum">
              <a:rPr lang="en-US" smtClean="0"/>
              <a:t>48</a:t>
            </a:fld>
            <a:endParaRPr lang="en-US"/>
          </a:p>
        </p:txBody>
      </p:sp>
    </p:spTree>
    <p:extLst>
      <p:ext uri="{BB962C8B-B14F-4D97-AF65-F5344CB8AC3E}">
        <p14:creationId xmlns:p14="http://schemas.microsoft.com/office/powerpoint/2010/main" val="22816496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a:t>Edge detection procedure</a:t>
            </a:r>
          </a:p>
        </p:txBody>
      </p:sp>
      <p:sp>
        <p:nvSpPr>
          <p:cNvPr id="35843" name="Rectangle 3"/>
          <p:cNvSpPr>
            <a:spLocks noGrp="1" noChangeArrowheads="1"/>
          </p:cNvSpPr>
          <p:nvPr>
            <p:ph idx="1"/>
          </p:nvPr>
        </p:nvSpPr>
        <p:spPr>
          <a:xfrm>
            <a:off x="457200" y="1600200"/>
            <a:ext cx="8229600" cy="5121275"/>
          </a:xfrm>
        </p:spPr>
        <p:txBody>
          <a:bodyPr>
            <a:normAutofit fontScale="92500" lnSpcReduction="10000"/>
          </a:bodyPr>
          <a:lstStyle/>
          <a:p>
            <a:pPr eaLnBrk="1" hangingPunct="1">
              <a:lnSpc>
                <a:spcPct val="90000"/>
              </a:lnSpc>
            </a:pPr>
            <a:r>
              <a:rPr lang="en-US" altLang="zh-TW" sz="2800" i="1" dirty="0"/>
              <a:t>Input: Image I() , </a:t>
            </a:r>
            <a:r>
              <a:rPr lang="en-US" altLang="zh-TW" sz="2800" i="1" dirty="0" err="1"/>
              <a:t>h_A</a:t>
            </a:r>
            <a:r>
              <a:rPr lang="en-US" altLang="zh-TW" sz="2800" i="1" dirty="0"/>
              <a:t>, </a:t>
            </a:r>
            <a:r>
              <a:rPr lang="en-US" altLang="zh-TW" sz="2800" i="1" dirty="0" err="1"/>
              <a:t>h_B</a:t>
            </a:r>
            <a:endParaRPr lang="en-US" altLang="zh-TW" sz="2800" i="1" dirty="0"/>
          </a:p>
          <a:p>
            <a:pPr eaLnBrk="1" hangingPunct="1">
              <a:lnSpc>
                <a:spcPct val="90000"/>
              </a:lnSpc>
            </a:pPr>
            <a:r>
              <a:rPr lang="en-US" altLang="zh-TW" sz="2800" i="1" dirty="0"/>
              <a:t>Output: </a:t>
            </a:r>
            <a:r>
              <a:rPr lang="en-US" altLang="zh-TW" sz="2800" i="1" dirty="0" err="1"/>
              <a:t>edge_image</a:t>
            </a:r>
            <a:r>
              <a:rPr lang="en-US" altLang="zh-TW" sz="2800" i="1" dirty="0"/>
              <a:t> edge()</a:t>
            </a:r>
          </a:p>
          <a:p>
            <a:pPr eaLnBrk="1" hangingPunct="1">
              <a:lnSpc>
                <a:spcPct val="90000"/>
              </a:lnSpc>
            </a:pPr>
            <a:r>
              <a:rPr lang="en-US" altLang="zh-TW" sz="2800" i="1" dirty="0"/>
              <a:t>For m=1,..,M</a:t>
            </a:r>
          </a:p>
          <a:p>
            <a:pPr eaLnBrk="1" hangingPunct="1">
              <a:lnSpc>
                <a:spcPct val="90000"/>
              </a:lnSpc>
            </a:pPr>
            <a:r>
              <a:rPr lang="en-US" altLang="zh-TW" sz="2800" i="1" dirty="0"/>
              <a:t> For n=1,…,N</a:t>
            </a:r>
          </a:p>
          <a:p>
            <a:pPr lvl="1" eaLnBrk="1" hangingPunct="1">
              <a:lnSpc>
                <a:spcPct val="90000"/>
              </a:lnSpc>
            </a:pPr>
            <a:r>
              <a:rPr lang="en-US" altLang="zh-TW" sz="2400" i="1" dirty="0"/>
              <a:t>Find Horizontal gradient =</a:t>
            </a:r>
            <a:r>
              <a:rPr lang="en-US" altLang="zh-TW" sz="2400" i="1" dirty="0" err="1"/>
              <a:t>G</a:t>
            </a:r>
            <a:r>
              <a:rPr lang="en-US" altLang="zh-TW" sz="2400" i="1" baseline="-25000" dirty="0" err="1"/>
              <a:t>x</a:t>
            </a:r>
            <a:r>
              <a:rPr lang="en-US" altLang="zh-TW" sz="2400" i="1" dirty="0"/>
              <a:t>(</a:t>
            </a:r>
            <a:r>
              <a:rPr lang="en-US" altLang="zh-TW" sz="2400" i="1" dirty="0" err="1"/>
              <a:t>m,n</a:t>
            </a:r>
            <a:r>
              <a:rPr lang="en-US" altLang="zh-TW" sz="2400" i="1" dirty="0"/>
              <a:t>)= </a:t>
            </a:r>
            <a:r>
              <a:rPr lang="en-US" altLang="zh-TW" sz="2400" i="1" dirty="0" err="1"/>
              <a:t>h_A</a:t>
            </a:r>
            <a:r>
              <a:rPr lang="en-US" altLang="zh-TW" sz="2400" i="1" dirty="0"/>
              <a:t> * I(</a:t>
            </a:r>
            <a:r>
              <a:rPr lang="en-US" altLang="zh-TW" sz="2400" i="1" dirty="0" err="1"/>
              <a:t>m,n</a:t>
            </a:r>
            <a:r>
              <a:rPr lang="en-US" altLang="zh-TW" sz="2400" i="1" dirty="0"/>
              <a:t>)</a:t>
            </a:r>
          </a:p>
          <a:p>
            <a:pPr lvl="1" eaLnBrk="1" hangingPunct="1">
              <a:lnSpc>
                <a:spcPct val="90000"/>
              </a:lnSpc>
            </a:pPr>
            <a:r>
              <a:rPr lang="en-US" altLang="zh-TW" sz="2400" i="1" dirty="0"/>
              <a:t>Find vertical gradient =</a:t>
            </a:r>
            <a:r>
              <a:rPr lang="en-US" altLang="zh-TW" sz="2400" i="1" dirty="0" err="1"/>
              <a:t>G</a:t>
            </a:r>
            <a:r>
              <a:rPr lang="en-US" altLang="zh-TW" sz="2400" i="1" baseline="-25000" dirty="0" err="1"/>
              <a:t>y</a:t>
            </a:r>
            <a:r>
              <a:rPr lang="en-US" altLang="zh-TW" sz="2400" i="1" dirty="0"/>
              <a:t>(</a:t>
            </a:r>
            <a:r>
              <a:rPr lang="en-US" altLang="zh-TW" sz="2400" i="1" dirty="0" err="1"/>
              <a:t>m,n</a:t>
            </a:r>
            <a:r>
              <a:rPr lang="en-US" altLang="zh-TW" sz="2400" i="1" dirty="0"/>
              <a:t>)= </a:t>
            </a:r>
            <a:r>
              <a:rPr lang="en-US" altLang="zh-TW" sz="2400" i="1" dirty="0" err="1"/>
              <a:t>h_B</a:t>
            </a:r>
            <a:r>
              <a:rPr lang="en-US" altLang="zh-TW" sz="2400" i="1" dirty="0"/>
              <a:t> * I(</a:t>
            </a:r>
            <a:r>
              <a:rPr lang="en-US" altLang="zh-TW" sz="2400" i="1" dirty="0" err="1"/>
              <a:t>m,n</a:t>
            </a:r>
            <a:r>
              <a:rPr lang="en-US" altLang="zh-TW" sz="2400" i="1" dirty="0"/>
              <a:t>)</a:t>
            </a:r>
            <a:r>
              <a:rPr lang="en-US" altLang="en-US" dirty="0"/>
              <a:t> </a:t>
            </a:r>
          </a:p>
          <a:p>
            <a:pPr lvl="1" eaLnBrk="1" hangingPunct="1">
              <a:lnSpc>
                <a:spcPct val="90000"/>
              </a:lnSpc>
            </a:pPr>
            <a:r>
              <a:rPr lang="en-US" altLang="en-US" sz="2400" dirty="0"/>
              <a:t>Find </a:t>
            </a:r>
            <a:r>
              <a:rPr lang="en-US" altLang="en-US" sz="2400" dirty="0" err="1"/>
              <a:t>overall_edge</a:t>
            </a:r>
            <a:r>
              <a:rPr lang="en-US" altLang="en-US" sz="2400" dirty="0"/>
              <a:t>(</a:t>
            </a:r>
            <a:r>
              <a:rPr lang="en-US" altLang="en-US" sz="2400" dirty="0" err="1"/>
              <a:t>m,n</a:t>
            </a:r>
            <a:r>
              <a:rPr lang="en-US" altLang="en-US" sz="2400" dirty="0"/>
              <a:t>)=Gt(</a:t>
            </a:r>
            <a:r>
              <a:rPr lang="en-US" altLang="en-US" sz="2400" dirty="0" err="1"/>
              <a:t>m,n</a:t>
            </a:r>
            <a:r>
              <a:rPr lang="en-US" altLang="en-US" sz="2400" dirty="0"/>
              <a:t>)=</a:t>
            </a:r>
            <a:r>
              <a:rPr lang="en-US" altLang="en-US" sz="2400" dirty="0" err="1"/>
              <a:t>sqrt</a:t>
            </a:r>
            <a:r>
              <a:rPr lang="en-US" altLang="en-US" sz="2400" dirty="0"/>
              <a:t>{</a:t>
            </a:r>
            <a:r>
              <a:rPr lang="en-US" altLang="zh-TW" sz="2000" i="1" dirty="0" err="1"/>
              <a:t>G</a:t>
            </a:r>
            <a:r>
              <a:rPr lang="en-US" altLang="zh-TW" sz="2000" i="1" baseline="-25000" dirty="0" err="1"/>
              <a:t>x</a:t>
            </a:r>
            <a:r>
              <a:rPr lang="en-US" altLang="en-US" sz="2400" dirty="0"/>
              <a:t>(</a:t>
            </a:r>
            <a:r>
              <a:rPr lang="en-US" altLang="zh-TW" sz="2400" i="1" dirty="0" err="1"/>
              <a:t>m,n</a:t>
            </a:r>
            <a:r>
              <a:rPr lang="en-US" altLang="en-US" sz="2400" dirty="0"/>
              <a:t>)</a:t>
            </a:r>
            <a:r>
              <a:rPr lang="en-US" altLang="en-US" sz="2400" baseline="30000" dirty="0"/>
              <a:t>2</a:t>
            </a:r>
            <a:r>
              <a:rPr lang="en-US" altLang="en-US" sz="2400" dirty="0"/>
              <a:t>+</a:t>
            </a:r>
            <a:r>
              <a:rPr lang="en-US" altLang="zh-TW" sz="2000" i="1" dirty="0"/>
              <a:t>G</a:t>
            </a:r>
            <a:r>
              <a:rPr lang="en-US" altLang="zh-TW" sz="2000" i="1" baseline="-25000" dirty="0"/>
              <a:t>y</a:t>
            </a:r>
            <a:r>
              <a:rPr lang="en-US" altLang="en-US" sz="2400" dirty="0"/>
              <a:t> (</a:t>
            </a:r>
            <a:r>
              <a:rPr lang="en-US" altLang="zh-TW" sz="2400" i="1" dirty="0" err="1"/>
              <a:t>m,n</a:t>
            </a:r>
            <a:r>
              <a:rPr lang="en-US" altLang="en-US" sz="2400" dirty="0"/>
              <a:t>)</a:t>
            </a:r>
            <a:r>
              <a:rPr lang="en-US" altLang="en-US" sz="2400" baseline="30000" dirty="0"/>
              <a:t>2</a:t>
            </a:r>
            <a:r>
              <a:rPr lang="en-US" altLang="en-US" sz="2400" dirty="0"/>
              <a:t>}</a:t>
            </a:r>
          </a:p>
          <a:p>
            <a:pPr lvl="1" eaLnBrk="1" hangingPunct="1">
              <a:lnSpc>
                <a:spcPct val="90000"/>
              </a:lnSpc>
            </a:pPr>
            <a:r>
              <a:rPr lang="en-US" altLang="en-US" sz="2400" dirty="0"/>
              <a:t>If ( </a:t>
            </a:r>
            <a:r>
              <a:rPr lang="en-US" altLang="en-US" sz="2400" dirty="0" err="1"/>
              <a:t>overall_edge</a:t>
            </a:r>
            <a:r>
              <a:rPr lang="en-US" altLang="en-US" sz="2400" dirty="0"/>
              <a:t>(</a:t>
            </a:r>
            <a:r>
              <a:rPr lang="en-US" altLang="en-US" sz="2400" dirty="0" err="1"/>
              <a:t>m,n</a:t>
            </a:r>
            <a:r>
              <a:rPr lang="en-US" altLang="en-US" sz="2400" dirty="0"/>
              <a:t>)&gt;threshold )</a:t>
            </a:r>
          </a:p>
          <a:p>
            <a:pPr eaLnBrk="1" hangingPunct="1">
              <a:lnSpc>
                <a:spcPct val="90000"/>
              </a:lnSpc>
            </a:pPr>
            <a:r>
              <a:rPr lang="en-US" altLang="en-US" sz="2800" dirty="0"/>
              <a:t>   	edge(</a:t>
            </a:r>
            <a:r>
              <a:rPr lang="en-US" altLang="en-US" sz="2800" dirty="0" err="1"/>
              <a:t>m,n</a:t>
            </a:r>
            <a:r>
              <a:rPr lang="en-US" altLang="en-US" sz="2800" dirty="0"/>
              <a:t>) is an edge</a:t>
            </a:r>
          </a:p>
          <a:p>
            <a:pPr lvl="1" eaLnBrk="1" hangingPunct="1">
              <a:lnSpc>
                <a:spcPct val="90000"/>
              </a:lnSpc>
            </a:pPr>
            <a:r>
              <a:rPr lang="en-US" altLang="en-US" sz="2400" dirty="0"/>
              <a:t>Else</a:t>
            </a:r>
          </a:p>
          <a:p>
            <a:pPr lvl="2" eaLnBrk="1" hangingPunct="1">
              <a:lnSpc>
                <a:spcPct val="90000"/>
              </a:lnSpc>
            </a:pPr>
            <a:r>
              <a:rPr lang="en-US" altLang="en-US" sz="2000" dirty="0"/>
              <a:t>edge(</a:t>
            </a:r>
            <a:r>
              <a:rPr lang="en-US" altLang="en-US" sz="2000" dirty="0" err="1"/>
              <a:t>m,n</a:t>
            </a:r>
            <a:r>
              <a:rPr lang="en-US" altLang="en-US" sz="2000" dirty="0"/>
              <a:t>) is not an edge.</a:t>
            </a:r>
          </a:p>
          <a:p>
            <a:pPr eaLnBrk="1" hangingPunct="1">
              <a:lnSpc>
                <a:spcPct val="90000"/>
              </a:lnSpc>
            </a:pPr>
            <a:r>
              <a:rPr lang="en-US" altLang="en-US" sz="2800" dirty="0"/>
              <a:t> End</a:t>
            </a:r>
          </a:p>
          <a:p>
            <a:pPr eaLnBrk="1" hangingPunct="1">
              <a:lnSpc>
                <a:spcPct val="90000"/>
              </a:lnSpc>
            </a:pPr>
            <a:r>
              <a:rPr lang="en-US" altLang="en-US" sz="2800" dirty="0"/>
              <a:t>End </a:t>
            </a:r>
          </a:p>
          <a:p>
            <a:pPr eaLnBrk="1" hangingPunct="1">
              <a:lnSpc>
                <a:spcPct val="90000"/>
              </a:lnSpc>
            </a:pPr>
            <a:endParaRPr lang="en-US" altLang="en-US" sz="2000" dirty="0"/>
          </a:p>
          <a:p>
            <a:pPr eaLnBrk="1" hangingPunct="1">
              <a:lnSpc>
                <a:spcPct val="90000"/>
              </a:lnSpc>
            </a:pPr>
            <a:endParaRPr lang="en-US" altLang="en-US" dirty="0"/>
          </a:p>
        </p:txBody>
      </p:sp>
      <p:sp>
        <p:nvSpPr>
          <p:cNvPr id="2" name="Footer Placeholder 1"/>
          <p:cNvSpPr>
            <a:spLocks noGrp="1"/>
          </p:cNvSpPr>
          <p:nvPr>
            <p:ph type="ftr" sz="quarter" idx="11"/>
          </p:nvPr>
        </p:nvSpPr>
        <p:spPr/>
        <p:txBody>
          <a:bodyPr/>
          <a:lstStyle/>
          <a:p>
            <a:r>
              <a:rPr lang="it-IT"/>
              <a:t>Img. Pro. &amp; Comp. Vis. v250127c</a:t>
            </a:r>
            <a:endParaRPr lang="en-US"/>
          </a:p>
        </p:txBody>
      </p:sp>
      <p:sp>
        <p:nvSpPr>
          <p:cNvPr id="3" name="Slide Number Placeholder 2"/>
          <p:cNvSpPr>
            <a:spLocks noGrp="1"/>
          </p:cNvSpPr>
          <p:nvPr>
            <p:ph type="sldNum" sz="quarter" idx="12"/>
          </p:nvPr>
        </p:nvSpPr>
        <p:spPr/>
        <p:txBody>
          <a:bodyPr/>
          <a:lstStyle/>
          <a:p>
            <a:fld id="{42434366-BC68-4344-AA9C-821C6A767A5D}" type="slidenum">
              <a:rPr lang="en-US" smtClean="0"/>
              <a:t>49</a:t>
            </a:fld>
            <a:endParaRPr lang="en-US"/>
          </a:p>
        </p:txBody>
      </p:sp>
    </p:spTree>
    <p:extLst>
      <p:ext uri="{BB962C8B-B14F-4D97-AF65-F5344CB8AC3E}">
        <p14:creationId xmlns:p14="http://schemas.microsoft.com/office/powerpoint/2010/main" val="863481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7E97-2868-F0C5-BD39-11D369F558B7}"/>
              </a:ext>
            </a:extLst>
          </p:cNvPr>
          <p:cNvSpPr>
            <a:spLocks noGrp="1"/>
          </p:cNvSpPr>
          <p:nvPr>
            <p:ph type="title"/>
          </p:nvPr>
        </p:nvSpPr>
        <p:spPr/>
        <p:txBody>
          <a:bodyPr>
            <a:normAutofit/>
          </a:bodyPr>
          <a:lstStyle/>
          <a:p>
            <a:r>
              <a:rPr lang="en-US" dirty="0"/>
              <a:t>Camera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7D515AC-696E-2B57-6A5F-B68C776476DA}"/>
                  </a:ext>
                </a:extLst>
              </p:cNvPr>
              <p:cNvSpPr>
                <a:spLocks noGrp="1"/>
              </p:cNvSpPr>
              <p:nvPr>
                <p:ph idx="1"/>
              </p:nvPr>
            </p:nvSpPr>
            <p:spPr/>
            <p:txBody>
              <a:bodyPr>
                <a:normAutofit fontScale="92500" lnSpcReduction="10000"/>
              </a:bodyPr>
              <a:lstStyle/>
              <a:p>
                <a:r>
                  <a:rPr lang="en-US" dirty="0"/>
                  <a:t>Intrinsic parameters</a:t>
                </a:r>
              </a:p>
              <a:p>
                <a:pPr lvl="1"/>
                <a:r>
                  <a:rPr lang="en-US" dirty="0"/>
                  <a:t>F=focal length in mm</a:t>
                </a:r>
              </a:p>
              <a:p>
                <a:pPr lvl="1"/>
                <a:r>
                  <a:rPr lang="en-US" dirty="0"/>
                  <a:t>Pixel width</a:t>
                </a:r>
              </a:p>
              <a:p>
                <a:pPr lvl="1"/>
                <a:r>
                  <a:rPr lang="en-US" dirty="0"/>
                  <a:t>Image Center  (</a:t>
                </a:r>
                <a:r>
                  <a:rPr lang="en-US" dirty="0" err="1"/>
                  <a:t>Ox,Oy</a:t>
                </a:r>
                <a:r>
                  <a:rPr lang="en-US" dirty="0"/>
                  <a:t>)</a:t>
                </a:r>
              </a:p>
              <a:p>
                <a:r>
                  <a:rPr lang="en-US" dirty="0"/>
                  <a:t>Extrinsic parameters</a:t>
                </a:r>
              </a:p>
              <a:p>
                <a:pPr lvl="1"/>
                <a:r>
                  <a:rPr lang="en-US" dirty="0"/>
                  <a:t>Rotation of the camera R (a 3x3matrix)</a:t>
                </a:r>
              </a:p>
              <a:p>
                <a:pPr lvl="2"/>
                <a14:m>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𝑐</m:t>
                        </m:r>
                      </m:sub>
                    </m:sSub>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12</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13</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22</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23</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32</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33</m:t>
                                  </m:r>
                                </m:sub>
                              </m:sSub>
                            </m:e>
                          </m:mr>
                        </m:m>
                      </m:e>
                    </m:d>
                  </m:oMath>
                </a14:m>
                <a:endParaRPr lang="en-US" dirty="0"/>
              </a:p>
              <a:p>
                <a:pPr lvl="1"/>
                <a:r>
                  <a:rPr lang="en-US" dirty="0"/>
                  <a:t>Translation of the camera T (a 3x1 vector)=[</a:t>
                </a:r>
                <a:r>
                  <a:rPr lang="en-US" dirty="0" err="1"/>
                  <a:t>Tx,Tx,Ty</a:t>
                </a:r>
                <a:r>
                  <a:rPr lang="en-US" dirty="0"/>
                  <a:t>]’</a:t>
                </a:r>
              </a:p>
            </p:txBody>
          </p:sp>
        </mc:Choice>
        <mc:Fallback xmlns="">
          <p:sp>
            <p:nvSpPr>
              <p:cNvPr id="3" name="Content Placeholder 2">
                <a:extLst>
                  <a:ext uri="{FF2B5EF4-FFF2-40B4-BE49-F238E27FC236}">
                    <a16:creationId xmlns:a16="http://schemas.microsoft.com/office/drawing/2014/main" id="{47D515AC-696E-2B57-6A5F-B68C776476DA}"/>
                  </a:ext>
                </a:extLst>
              </p:cNvPr>
              <p:cNvSpPr>
                <a:spLocks noGrp="1" noRot="1" noChangeAspect="1" noMove="1" noResize="1" noEditPoints="1" noAdjustHandles="1" noChangeArrowheads="1" noChangeShapeType="1" noTextEdit="1"/>
              </p:cNvSpPr>
              <p:nvPr>
                <p:ph idx="1"/>
              </p:nvPr>
            </p:nvSpPr>
            <p:spPr>
              <a:blipFill>
                <a:blip r:embed="rId2"/>
                <a:stretch>
                  <a:fillRect l="-1481" t="-2695"/>
                </a:stretch>
              </a:blipFill>
            </p:spPr>
            <p:txBody>
              <a:bodyPr/>
              <a:lstStyle/>
              <a:p>
                <a:r>
                  <a:rPr lang="en-HK">
                    <a:noFill/>
                  </a:rPr>
                  <a:t> </a:t>
                </a:r>
              </a:p>
            </p:txBody>
          </p:sp>
        </mc:Fallback>
      </mc:AlternateContent>
      <p:sp>
        <p:nvSpPr>
          <p:cNvPr id="4" name="Footer Placeholder 3">
            <a:extLst>
              <a:ext uri="{FF2B5EF4-FFF2-40B4-BE49-F238E27FC236}">
                <a16:creationId xmlns:a16="http://schemas.microsoft.com/office/drawing/2014/main" id="{C1073BAE-6262-1160-AC9B-3F719F9E5525}"/>
              </a:ext>
            </a:extLst>
          </p:cNvPr>
          <p:cNvSpPr>
            <a:spLocks noGrp="1"/>
          </p:cNvSpPr>
          <p:nvPr>
            <p:ph type="ftr" sz="quarter" idx="11"/>
          </p:nvPr>
        </p:nvSpPr>
        <p:spPr/>
        <p:txBody>
          <a:bodyPr/>
          <a:lstStyle/>
          <a:p>
            <a:pPr>
              <a:defRPr/>
            </a:pPr>
            <a:r>
              <a:rPr lang="it-IT" altLang="zh-HK"/>
              <a:t>Img. Pro. &amp; Comp. Vis. v250127c</a:t>
            </a:r>
            <a:endParaRPr lang="en-US" altLang="zh-HK"/>
          </a:p>
        </p:txBody>
      </p:sp>
      <p:sp>
        <p:nvSpPr>
          <p:cNvPr id="5" name="Slide Number Placeholder 4">
            <a:extLst>
              <a:ext uri="{FF2B5EF4-FFF2-40B4-BE49-F238E27FC236}">
                <a16:creationId xmlns:a16="http://schemas.microsoft.com/office/drawing/2014/main" id="{668D6BEE-7640-2103-2D24-2F1C871B797C}"/>
              </a:ext>
            </a:extLst>
          </p:cNvPr>
          <p:cNvSpPr>
            <a:spLocks noGrp="1"/>
          </p:cNvSpPr>
          <p:nvPr>
            <p:ph type="sldNum" sz="quarter" idx="12"/>
          </p:nvPr>
        </p:nvSpPr>
        <p:spPr/>
        <p:txBody>
          <a:bodyPr/>
          <a:lstStyle/>
          <a:p>
            <a:fld id="{B28686DF-4AC6-44BB-9261-A3C12E8BDC53}" type="slidenum">
              <a:rPr lang="en-US" altLang="zh-HK" smtClean="0"/>
              <a:pPr/>
              <a:t>5</a:t>
            </a:fld>
            <a:endParaRPr lang="en-US" altLang="zh-HK"/>
          </a:p>
        </p:txBody>
      </p:sp>
    </p:spTree>
    <p:extLst>
      <p:ext uri="{BB962C8B-B14F-4D97-AF65-F5344CB8AC3E}">
        <p14:creationId xmlns:p14="http://schemas.microsoft.com/office/powerpoint/2010/main" val="30101589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a:xfrm>
            <a:off x="457200" y="476250"/>
            <a:ext cx="8229600" cy="1139825"/>
          </a:xfrm>
        </p:spPr>
        <p:txBody>
          <a:bodyPr rtlCol="0">
            <a:normAutofit fontScale="90000"/>
          </a:bodyPr>
          <a:lstStyle/>
          <a:p>
            <a:pPr eaLnBrk="1" fontAlgn="auto" hangingPunct="1">
              <a:spcAft>
                <a:spcPts val="0"/>
              </a:spcAft>
              <a:defRPr/>
            </a:pPr>
            <a:r>
              <a:rPr lang="en-US" sz="4000" dirty="0"/>
              <a:t>Example to find edges, e.g. use Prewitt edge filter on image I</a:t>
            </a:r>
          </a:p>
        </p:txBody>
      </p:sp>
      <p:sp>
        <p:nvSpPr>
          <p:cNvPr id="36867" name="Rectangle 3"/>
          <p:cNvSpPr>
            <a:spLocks noGrp="1" noChangeArrowheads="1"/>
          </p:cNvSpPr>
          <p:nvPr>
            <p:ph type="body" sz="half" idx="1"/>
          </p:nvPr>
        </p:nvSpPr>
        <p:spPr>
          <a:xfrm>
            <a:off x="85725" y="1631950"/>
            <a:ext cx="8686800" cy="4530725"/>
          </a:xfrm>
        </p:spPr>
        <p:txBody>
          <a:bodyPr/>
          <a:lstStyle/>
          <a:p>
            <a:pPr eaLnBrk="1" hangingPunct="1"/>
            <a:r>
              <a:rPr lang="en-US" altLang="en-US" sz="1600" dirty="0"/>
              <a:t>In practice outside or at m=1 and m=M-1 are not considered, because it is where image/mask are not fully overlapped. Same for n.</a:t>
            </a:r>
          </a:p>
          <a:p>
            <a:pPr eaLnBrk="1" hangingPunct="1"/>
            <a:r>
              <a:rPr lang="en-US" altLang="en-US" sz="2400" dirty="0"/>
              <a:t>For m=2..,M-2</a:t>
            </a:r>
          </a:p>
          <a:p>
            <a:pPr eaLnBrk="1" hangingPunct="1"/>
            <a:r>
              <a:rPr lang="en-US" altLang="en-US" sz="2400" dirty="0"/>
              <a:t> For n=2..,N-2</a:t>
            </a:r>
          </a:p>
          <a:p>
            <a:pPr lvl="1" eaLnBrk="1" hangingPunct="1"/>
            <a:r>
              <a:rPr lang="en-US" altLang="en-US" sz="1600" dirty="0"/>
              <a:t>Gx(</a:t>
            </a:r>
            <a:r>
              <a:rPr lang="en-US" altLang="en-US" sz="1600" dirty="0" err="1"/>
              <a:t>m,n</a:t>
            </a:r>
            <a:r>
              <a:rPr lang="en-US" altLang="en-US" sz="1600" dirty="0"/>
              <a:t>)=</a:t>
            </a:r>
            <a:r>
              <a:rPr lang="en-US" altLang="en-US" sz="1600" dirty="0" err="1"/>
              <a:t>h_A</a:t>
            </a:r>
            <a:r>
              <a:rPr lang="en-US" altLang="en-US" sz="1600" dirty="0"/>
              <a:t>*I(</a:t>
            </a:r>
            <a:r>
              <a:rPr lang="en-US" altLang="en-US" sz="1600" dirty="0" err="1"/>
              <a:t>m,n</a:t>
            </a:r>
            <a:r>
              <a:rPr lang="en-US" altLang="en-US" sz="1600" dirty="0"/>
              <a:t>)</a:t>
            </a:r>
          </a:p>
          <a:p>
            <a:pPr lvl="1" eaLnBrk="1" hangingPunct="1"/>
            <a:r>
              <a:rPr lang="en-US" altLang="en-US" sz="1600" dirty="0" err="1"/>
              <a:t>Gy</a:t>
            </a:r>
            <a:r>
              <a:rPr lang="en-US" altLang="en-US" sz="1600" dirty="0"/>
              <a:t>(</a:t>
            </a:r>
            <a:r>
              <a:rPr lang="en-US" altLang="en-US" sz="1600" dirty="0" err="1"/>
              <a:t>m,n</a:t>
            </a:r>
            <a:r>
              <a:rPr lang="en-US" altLang="en-US" sz="1600" dirty="0"/>
              <a:t>)=</a:t>
            </a:r>
            <a:r>
              <a:rPr lang="en-US" altLang="en-US" sz="1600" dirty="0" err="1"/>
              <a:t>h_B</a:t>
            </a:r>
            <a:r>
              <a:rPr lang="en-US" altLang="en-US" sz="1600" dirty="0"/>
              <a:t>*I(</a:t>
            </a:r>
            <a:r>
              <a:rPr lang="en-US" altLang="en-US" sz="1600" dirty="0" err="1"/>
              <a:t>m,n</a:t>
            </a:r>
            <a:r>
              <a:rPr lang="en-US" altLang="en-US" sz="1600" dirty="0"/>
              <a:t>)</a:t>
            </a:r>
          </a:p>
          <a:p>
            <a:pPr lvl="1" eaLnBrk="1" hangingPunct="1"/>
            <a:r>
              <a:rPr lang="en-US" altLang="en-US" sz="1600" dirty="0"/>
              <a:t>Gt(</a:t>
            </a:r>
            <a:r>
              <a:rPr lang="en-US" altLang="en-US" sz="1600" dirty="0" err="1"/>
              <a:t>m,n</a:t>
            </a:r>
            <a:r>
              <a:rPr lang="en-US" altLang="en-US" sz="1600" dirty="0"/>
              <a:t>)=sqrt{Gx(</a:t>
            </a:r>
            <a:r>
              <a:rPr lang="en-US" altLang="en-US" sz="1600" dirty="0" err="1"/>
              <a:t>m,n</a:t>
            </a:r>
            <a:r>
              <a:rPr lang="en-US" altLang="en-US" sz="1600" dirty="0"/>
              <a:t>)</a:t>
            </a:r>
            <a:r>
              <a:rPr lang="en-US" altLang="en-US" sz="1600" baseline="30000" dirty="0"/>
              <a:t>2</a:t>
            </a:r>
            <a:r>
              <a:rPr lang="en-US" altLang="en-US" sz="1600" dirty="0"/>
              <a:t>+Gy(</a:t>
            </a:r>
            <a:r>
              <a:rPr lang="en-US" altLang="en-US" sz="1600" dirty="0" err="1"/>
              <a:t>m,n</a:t>
            </a:r>
            <a:r>
              <a:rPr lang="en-US" altLang="en-US" sz="1600" dirty="0"/>
              <a:t>)</a:t>
            </a:r>
            <a:r>
              <a:rPr lang="en-US" altLang="en-US" sz="1600" baseline="30000" dirty="0"/>
              <a:t>2</a:t>
            </a:r>
            <a:r>
              <a:rPr lang="en-US" altLang="en-US" sz="1600" dirty="0"/>
              <a:t>}</a:t>
            </a:r>
          </a:p>
          <a:p>
            <a:pPr lvl="1" eaLnBrk="1" hangingPunct="1"/>
            <a:r>
              <a:rPr lang="en-US" altLang="en-US" sz="1600" dirty="0"/>
              <a:t>If Gt(</a:t>
            </a:r>
            <a:r>
              <a:rPr lang="en-US" altLang="en-US" sz="1600" dirty="0" err="1"/>
              <a:t>m,n</a:t>
            </a:r>
            <a:r>
              <a:rPr lang="en-US" altLang="en-US" sz="1600" dirty="0"/>
              <a:t>)&gt;Threshold</a:t>
            </a:r>
          </a:p>
          <a:p>
            <a:pPr lvl="1" eaLnBrk="1" hangingPunct="1"/>
            <a:r>
              <a:rPr lang="en-US" altLang="en-US" sz="1600" dirty="0"/>
              <a:t>   Edge(</a:t>
            </a:r>
            <a:r>
              <a:rPr lang="en-US" altLang="en-US" sz="1600" dirty="0" err="1"/>
              <a:t>m,n</a:t>
            </a:r>
            <a:r>
              <a:rPr lang="en-US" altLang="en-US" sz="1600" dirty="0"/>
              <a:t>)=1, else =0</a:t>
            </a:r>
          </a:p>
          <a:p>
            <a:pPr eaLnBrk="1" hangingPunct="1"/>
            <a:r>
              <a:rPr lang="en-US" altLang="en-US" sz="2400" dirty="0"/>
              <a:t> End</a:t>
            </a:r>
          </a:p>
          <a:p>
            <a:pPr eaLnBrk="1" hangingPunct="1"/>
            <a:r>
              <a:rPr lang="en-US" altLang="en-US" sz="2400" dirty="0"/>
              <a:t>End</a:t>
            </a:r>
          </a:p>
          <a:p>
            <a:pPr eaLnBrk="1" hangingPunct="1"/>
            <a:r>
              <a:rPr lang="en-US" altLang="en-US" sz="2400" dirty="0"/>
              <a:t>done</a:t>
            </a:r>
          </a:p>
          <a:p>
            <a:pPr eaLnBrk="1" hangingPunct="1"/>
            <a:endParaRPr lang="en-US" altLang="en-US" sz="2400" dirty="0"/>
          </a:p>
        </p:txBody>
      </p:sp>
      <mc:AlternateContent xmlns:mc="http://schemas.openxmlformats.org/markup-compatibility/2006" xmlns:a14="http://schemas.microsoft.com/office/drawing/2010/main">
        <mc:Choice Requires="a14">
          <p:sp>
            <p:nvSpPr>
              <p:cNvPr id="36868" name="Object 6"/>
              <p:cNvSpPr txBox="1">
                <a:spLocks noGrp="1"/>
              </p:cNvSpPr>
              <p:nvPr>
                <p:ph sz="quarter" idx="2"/>
              </p:nvPr>
            </p:nvSpPr>
            <p:spPr bwMode="auto">
              <a:xfrm>
                <a:off x="3543300" y="3121025"/>
                <a:ext cx="5400675" cy="1836738"/>
              </a:xfrm>
              <a:prstGeom prst="rect">
                <a:avLst/>
              </a:prstGeom>
              <a:noFill/>
              <a:ln>
                <a:noFill/>
              </a:ln>
              <a:effectLst/>
            </p:spPr>
            <p:txBody>
              <a:bodyPr>
                <a:noAutofit/>
              </a:bodyPr>
              <a:lstStyle/>
              <a:p>
                <a:pPr>
                  <a:lnSpc>
                    <a:spcPct val="100000"/>
                  </a:lnSpc>
                  <a:buNone/>
                </a:pPr>
                <a14:m>
                  <m:oMathPara xmlns:m="http://schemas.openxmlformats.org/officeDocument/2006/math">
                    <m:oMathParaPr>
                      <m:jc m:val="left"/>
                    </m:oMathParaPr>
                    <m:oMath xmlns:m="http://schemas.openxmlformats.org/officeDocument/2006/math">
                      <m:r>
                        <a:rPr lang="en-US" sz="2000" i="1" smtClean="0">
                          <a:solidFill>
                            <a:srgbClr val="000000"/>
                          </a:solidFill>
                          <a:latin typeface="Cambria Math" panose="02040503050406030204" pitchFamily="18" charset="0"/>
                        </a:rPr>
                        <m:t>𝐺𝑡</m:t>
                      </m:r>
                      <m:r>
                        <a:rPr lang="en-US" sz="2000" b="0" i="1" smtClean="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5"/>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𝐺𝑡</m:t>
                                </m:r>
                                <m:r>
                                  <a:rPr lang="en-US" sz="2000" i="1">
                                    <a:solidFill>
                                      <a:srgbClr val="000000"/>
                                    </a:solidFill>
                                    <a:latin typeface="Cambria Math" panose="02040503050406030204" pitchFamily="18" charset="0"/>
                                  </a:rPr>
                                  <m:t>(0,</m:t>
                                </m:r>
                                <m:r>
                                  <a:rPr lang="en-US" sz="2000" i="1">
                                    <a:solidFill>
                                      <a:srgbClr val="000000"/>
                                    </a:solidFill>
                                    <a:latin typeface="Cambria Math" panose="02040503050406030204" pitchFamily="18" charset="0"/>
                                  </a:rPr>
                                  <m:t>𝑁</m:t>
                                </m:r>
                                <m:r>
                                  <a:rPr lang="en-US" sz="2000" i="1">
                                    <a:solidFill>
                                      <a:srgbClr val="000000"/>
                                    </a:solidFill>
                                    <a:latin typeface="Cambria Math" panose="02040503050406030204" pitchFamily="18" charset="0"/>
                                  </a:rPr>
                                  <m:t>)</m:t>
                                </m:r>
                              </m:e>
                              <m:e>
                                <m:r>
                                  <a:rPr lang="en-US" sz="2000" i="1">
                                    <a:solidFill>
                                      <a:srgbClr val="000000"/>
                                    </a:solidFill>
                                    <a:latin typeface="Cambria Math" panose="02040503050406030204" pitchFamily="18" charset="0"/>
                                  </a:rPr>
                                  <m:t>.</m:t>
                                </m:r>
                              </m:e>
                              <m:e>
                                <m:r>
                                  <a:rPr lang="en-US" sz="2000" i="1">
                                    <a:solidFill>
                                      <a:srgbClr val="000000"/>
                                    </a:solidFill>
                                    <a:latin typeface="Cambria Math" panose="02040503050406030204" pitchFamily="18" charset="0"/>
                                  </a:rPr>
                                  <m:t>.</m:t>
                                </m:r>
                              </m:e>
                              <m:e>
                                <m:r>
                                  <a:rPr lang="en-US" sz="2000" i="1">
                                    <a:solidFill>
                                      <a:srgbClr val="000000"/>
                                    </a:solidFill>
                                    <a:latin typeface="Cambria Math" panose="02040503050406030204" pitchFamily="18" charset="0"/>
                                  </a:rPr>
                                  <m:t>.</m:t>
                                </m:r>
                              </m:e>
                              <m:e>
                                <m:r>
                                  <a:rPr lang="en-US" sz="2000" i="1">
                                    <a:solidFill>
                                      <a:srgbClr val="000000"/>
                                    </a:solidFill>
                                    <a:latin typeface="Cambria Math" panose="02040503050406030204" pitchFamily="18" charset="0"/>
                                  </a:rPr>
                                  <m:t>𝐺𝑡</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𝑀</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𝑁</m:t>
                                </m:r>
                                <m:r>
                                  <a:rPr lang="en-US" sz="2000" i="1">
                                    <a:solidFill>
                                      <a:srgbClr val="000000"/>
                                    </a:solidFill>
                                    <a:latin typeface="Cambria Math" panose="02040503050406030204" pitchFamily="18" charset="0"/>
                                  </a:rPr>
                                  <m:t>)</m:t>
                                </m:r>
                              </m:e>
                            </m:mr>
                            <m:mr>
                              <m:e>
                                <m:r>
                                  <a:rPr lang="en-US" sz="2000" i="1">
                                    <a:solidFill>
                                      <a:srgbClr val="000000"/>
                                    </a:solidFill>
                                    <a:latin typeface="Cambria Math" panose="02040503050406030204" pitchFamily="18" charset="0"/>
                                  </a:rPr>
                                  <m:t>.</m:t>
                                </m:r>
                              </m:e>
                              <m:e>
                                <m:r>
                                  <a:rPr lang="en-US" sz="2000" i="1">
                                    <a:solidFill>
                                      <a:srgbClr val="000000"/>
                                    </a:solidFill>
                                    <a:latin typeface="Cambria Math" panose="02040503050406030204" pitchFamily="18" charset="0"/>
                                  </a:rPr>
                                  <m:t>.</m:t>
                                </m:r>
                              </m:e>
                              <m:e>
                                <m:r>
                                  <a:rPr lang="en-US" sz="2000" i="1">
                                    <a:solidFill>
                                      <a:srgbClr val="000000"/>
                                    </a:solidFill>
                                    <a:latin typeface="Cambria Math" panose="02040503050406030204" pitchFamily="18" charset="0"/>
                                  </a:rPr>
                                  <m:t>.</m:t>
                                </m:r>
                              </m:e>
                              <m:e>
                                <m:r>
                                  <a:rPr lang="en-US" sz="2000" i="1">
                                    <a:solidFill>
                                      <a:srgbClr val="000000"/>
                                    </a:solidFill>
                                    <a:latin typeface="Cambria Math" panose="02040503050406030204" pitchFamily="18" charset="0"/>
                                  </a:rPr>
                                  <m:t>.</m:t>
                                </m:r>
                              </m:e>
                              <m:e>
                                <m:r>
                                  <a:rPr lang="en-US" sz="2000" i="1">
                                    <a:solidFill>
                                      <a:srgbClr val="000000"/>
                                    </a:solidFill>
                                    <a:latin typeface="Cambria Math" panose="02040503050406030204" pitchFamily="18" charset="0"/>
                                  </a:rPr>
                                  <m:t>.</m:t>
                                </m:r>
                              </m:e>
                            </m:mr>
                            <m:mr>
                              <m:e>
                                <m:r>
                                  <a:rPr lang="en-US" sz="2000" i="1">
                                    <a:solidFill>
                                      <a:srgbClr val="000000"/>
                                    </a:solidFill>
                                    <a:latin typeface="Cambria Math" panose="02040503050406030204" pitchFamily="18" charset="0"/>
                                  </a:rPr>
                                  <m:t>.</m:t>
                                </m:r>
                              </m:e>
                              <m:e>
                                <m:r>
                                  <a:rPr lang="en-US" sz="2000" i="1">
                                    <a:solidFill>
                                      <a:srgbClr val="000000"/>
                                    </a:solidFill>
                                    <a:latin typeface="Cambria Math" panose="02040503050406030204" pitchFamily="18" charset="0"/>
                                  </a:rPr>
                                  <m:t>.</m:t>
                                </m:r>
                              </m:e>
                              <m:e>
                                <m:r>
                                  <a:rPr lang="en-US" sz="2000" i="1">
                                    <a:solidFill>
                                      <a:srgbClr val="000000"/>
                                    </a:solidFill>
                                    <a:latin typeface="Cambria Math" panose="02040503050406030204" pitchFamily="18" charset="0"/>
                                  </a:rPr>
                                  <m:t>𝐺𝑡</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m:t>
                                </m:r>
                              </m:e>
                              <m:e>
                                <m:r>
                                  <a:rPr lang="en-US" sz="2000" i="1">
                                    <a:solidFill>
                                      <a:srgbClr val="000000"/>
                                    </a:solidFill>
                                    <a:latin typeface="Cambria Math" panose="02040503050406030204" pitchFamily="18" charset="0"/>
                                  </a:rPr>
                                  <m:t>.</m:t>
                                </m:r>
                              </m:e>
                              <m:e>
                                <m:r>
                                  <a:rPr lang="en-US" sz="2000" i="1">
                                    <a:solidFill>
                                      <a:srgbClr val="000000"/>
                                    </a:solidFill>
                                    <a:latin typeface="Cambria Math" panose="02040503050406030204" pitchFamily="18" charset="0"/>
                                  </a:rPr>
                                  <m:t>.</m:t>
                                </m:r>
                              </m:e>
                            </m:mr>
                            <m:mr>
                              <m:e>
                                <m:r>
                                  <a:rPr lang="en-US" sz="2000" i="1">
                                    <a:solidFill>
                                      <a:srgbClr val="000000"/>
                                    </a:solidFill>
                                    <a:latin typeface="Cambria Math" panose="02040503050406030204" pitchFamily="18" charset="0"/>
                                  </a:rPr>
                                  <m:t>.</m:t>
                                </m:r>
                              </m:e>
                              <m:e>
                                <m:r>
                                  <a:rPr lang="en-US" sz="2000" i="1">
                                    <a:solidFill>
                                      <a:srgbClr val="000000"/>
                                    </a:solidFill>
                                    <a:latin typeface="Cambria Math" panose="02040503050406030204" pitchFamily="18" charset="0"/>
                                  </a:rPr>
                                  <m:t>.</m:t>
                                </m:r>
                              </m:e>
                              <m:e>
                                <m:r>
                                  <a:rPr lang="en-US" sz="2000" i="1">
                                    <a:solidFill>
                                      <a:srgbClr val="000000"/>
                                    </a:solidFill>
                                    <a:latin typeface="Cambria Math" panose="02040503050406030204" pitchFamily="18" charset="0"/>
                                  </a:rPr>
                                  <m:t>.</m:t>
                                </m:r>
                              </m:e>
                              <m:e>
                                <m:r>
                                  <a:rPr lang="en-US" sz="2000" i="1">
                                    <a:solidFill>
                                      <a:srgbClr val="000000"/>
                                    </a:solidFill>
                                    <a:latin typeface="Cambria Math" panose="02040503050406030204" pitchFamily="18" charset="0"/>
                                  </a:rPr>
                                  <m:t>.</m:t>
                                </m:r>
                              </m:e>
                              <m:e>
                                <m:r>
                                  <a:rPr lang="en-US" sz="2000" i="1">
                                    <a:solidFill>
                                      <a:srgbClr val="000000"/>
                                    </a:solidFill>
                                    <a:latin typeface="Cambria Math" panose="02040503050406030204" pitchFamily="18" charset="0"/>
                                  </a:rPr>
                                  <m:t>.</m:t>
                                </m:r>
                              </m:e>
                            </m:mr>
                            <m:mr>
                              <m:e>
                                <m:r>
                                  <a:rPr lang="en-US" sz="2000" i="1">
                                    <a:solidFill>
                                      <a:srgbClr val="000000"/>
                                    </a:solidFill>
                                    <a:latin typeface="Cambria Math" panose="02040503050406030204" pitchFamily="18" charset="0"/>
                                  </a:rPr>
                                  <m:t>𝐺𝑡</m:t>
                                </m:r>
                                <m:r>
                                  <a:rPr lang="en-US" sz="2000" i="1">
                                    <a:solidFill>
                                      <a:srgbClr val="000000"/>
                                    </a:solidFill>
                                    <a:latin typeface="Cambria Math" panose="02040503050406030204" pitchFamily="18" charset="0"/>
                                  </a:rPr>
                                  <m:t>(0,0)</m:t>
                                </m:r>
                              </m:e>
                              <m:e>
                                <m:r>
                                  <a:rPr lang="en-US" sz="2000" i="1">
                                    <a:solidFill>
                                      <a:srgbClr val="000000"/>
                                    </a:solidFill>
                                    <a:latin typeface="Cambria Math" panose="02040503050406030204" pitchFamily="18" charset="0"/>
                                  </a:rPr>
                                  <m:t>𝐺𝑡</m:t>
                                </m:r>
                                <m:r>
                                  <a:rPr lang="en-US" sz="2000" i="1">
                                    <a:solidFill>
                                      <a:srgbClr val="000000"/>
                                    </a:solidFill>
                                    <a:latin typeface="Cambria Math" panose="02040503050406030204" pitchFamily="18" charset="0"/>
                                  </a:rPr>
                                  <m:t>(1,0)</m:t>
                                </m:r>
                              </m:e>
                              <m:e>
                                <m:r>
                                  <a:rPr lang="en-US" sz="2000" i="1">
                                    <a:solidFill>
                                      <a:srgbClr val="000000"/>
                                    </a:solidFill>
                                    <a:latin typeface="Cambria Math" panose="02040503050406030204" pitchFamily="18" charset="0"/>
                                  </a:rPr>
                                  <m:t>.</m:t>
                                </m:r>
                              </m:e>
                              <m:e>
                                <m:r>
                                  <a:rPr lang="en-US" sz="2000" i="1">
                                    <a:solidFill>
                                      <a:srgbClr val="000000"/>
                                    </a:solidFill>
                                    <a:latin typeface="Cambria Math" panose="02040503050406030204" pitchFamily="18" charset="0"/>
                                  </a:rPr>
                                  <m:t>.</m:t>
                                </m:r>
                              </m:e>
                              <m:e>
                                <m:r>
                                  <a:rPr lang="en-US" sz="2000" i="1">
                                    <a:solidFill>
                                      <a:srgbClr val="000000"/>
                                    </a:solidFill>
                                    <a:latin typeface="Cambria Math" panose="02040503050406030204" pitchFamily="18" charset="0"/>
                                  </a:rPr>
                                  <m:t>𝐺𝑡</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𝑀</m:t>
                                </m:r>
                                <m:r>
                                  <a:rPr lang="en-US" sz="2000" i="1">
                                    <a:solidFill>
                                      <a:srgbClr val="000000"/>
                                    </a:solidFill>
                                    <a:latin typeface="Cambria Math" panose="02040503050406030204" pitchFamily="18" charset="0"/>
                                  </a:rPr>
                                  <m:t>,0)</m:t>
                                </m:r>
                              </m:e>
                            </m:mr>
                          </m:m>
                        </m:e>
                      </m:d>
                    </m:oMath>
                    <m:oMath xmlns:m="http://schemas.openxmlformats.org/officeDocument/2006/math">
                      <m:r>
                        <m:rPr>
                          <m:nor/>
                        </m:rPr>
                        <a:rPr lang="en-US" sz="2000" i="0">
                          <a:solidFill>
                            <a:srgbClr val="000000"/>
                          </a:solidFill>
                          <a:latin typeface="Cambria Math" panose="02040503050406030204" pitchFamily="18" charset="0"/>
                        </a:rPr>
                        <m:t>where</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total</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gradient</m:t>
                      </m:r>
                      <m:r>
                        <m:rPr>
                          <m:nor/>
                        </m:rP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𝐺𝑡</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m:t>
                      </m:r>
                      <m:rad>
                        <m:radPr>
                          <m:degHide m:val="on"/>
                          <m:ctrlPr>
                            <a:rPr lang="en-US" sz="2000" i="1">
                              <a:solidFill>
                                <a:srgbClr val="000000"/>
                              </a:solidFill>
                              <a:latin typeface="Cambria Math" panose="02040503050406030204" pitchFamily="18" charset="0"/>
                            </a:rPr>
                          </m:ctrlPr>
                        </m:radPr>
                        <m:deg/>
                        <m:e>
                          <m:r>
                            <a:rPr lang="en-US" sz="2000" i="1">
                              <a:solidFill>
                                <a:srgbClr val="000000"/>
                              </a:solidFill>
                              <a:latin typeface="Cambria Math" panose="02040503050406030204" pitchFamily="18" charset="0"/>
                            </a:rPr>
                            <m:t>𝐺</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𝑥</m:t>
                              </m:r>
                            </m:e>
                            <m:sup>
                              <m:r>
                                <a:rPr lang="en-US" sz="2000" i="1">
                                  <a:solidFill>
                                    <a:srgbClr val="000000"/>
                                  </a:solidFill>
                                  <a:latin typeface="Cambria Math" panose="02040503050406030204" pitchFamily="18" charset="0"/>
                                </a:rPr>
                                <m:t>2</m:t>
                              </m:r>
                            </m:sup>
                          </m:sSup>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𝐺</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𝑦</m:t>
                              </m:r>
                            </m:e>
                            <m:sup>
                              <m:r>
                                <a:rPr lang="en-US" sz="2000" i="1">
                                  <a:solidFill>
                                    <a:srgbClr val="000000"/>
                                  </a:solidFill>
                                  <a:latin typeface="Cambria Math" panose="02040503050406030204" pitchFamily="18" charset="0"/>
                                </a:rPr>
                                <m:t>2</m:t>
                              </m:r>
                            </m:sup>
                          </m:sSup>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m:t>
                          </m:r>
                        </m:e>
                      </m:rad>
                    </m:oMath>
                    <m:oMath xmlns:m="http://schemas.openxmlformats.org/officeDocument/2006/math">
                      <m:r>
                        <m:rPr>
                          <m:nor/>
                        </m:rPr>
                        <a:rPr lang="en-US" sz="2000" i="0">
                          <a:solidFill>
                            <a:srgbClr val="000000"/>
                          </a:solidFill>
                          <a:latin typeface="Cambria Math" panose="02040503050406030204" pitchFamily="18" charset="0"/>
                        </a:rPr>
                        <m:t>Also</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if</m:t>
                      </m:r>
                      <m:r>
                        <m:rPr>
                          <m:nor/>
                        </m:rP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𝐺𝑡</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)&gt;</m:t>
                      </m:r>
                      <m:r>
                        <a:rPr lang="en-US" sz="2000" i="1">
                          <a:solidFill>
                            <a:srgbClr val="000000"/>
                          </a:solidFill>
                          <a:latin typeface="Cambria Math" panose="02040503050406030204" pitchFamily="18" charset="0"/>
                        </a:rPr>
                        <m:t>𝑡h𝑟𝑒𝑠h𝑜𝑙𝑑</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then</m:t>
                      </m:r>
                      <m:r>
                        <m:rPr>
                          <m:nor/>
                        </m:rP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𝑒𝑑𝑔𝑒</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)=1 </m:t>
                      </m:r>
                      <m:r>
                        <m:rPr>
                          <m:nor/>
                        </m:rPr>
                        <a:rPr lang="en-US" sz="2000" i="0">
                          <a:solidFill>
                            <a:srgbClr val="000000"/>
                          </a:solidFill>
                          <a:latin typeface="Cambria Math" panose="02040503050406030204" pitchFamily="18" charset="0"/>
                        </a:rPr>
                        <m:t>else</m:t>
                      </m:r>
                      <m:r>
                        <m:rPr>
                          <m:nor/>
                        </m:rP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𝑒𝑑𝑔𝑒</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𝑛</m:t>
                      </m:r>
                      <m:r>
                        <a:rPr lang="en-US" sz="2000" i="1">
                          <a:solidFill>
                            <a:srgbClr val="000000"/>
                          </a:solidFill>
                          <a:latin typeface="Cambria Math" panose="02040503050406030204" pitchFamily="18" charset="0"/>
                        </a:rPr>
                        <m:t>)=0</m:t>
                      </m:r>
                      <m:r>
                        <a:rPr lang="en-US" sz="2000" i="0">
                          <a:solidFill>
                            <a:srgbClr val="000000"/>
                          </a:solidFill>
                          <a:latin typeface="Cambria Math" panose="02040503050406030204" pitchFamily="18" charset="0"/>
                        </a:rPr>
                        <m:t> </m:t>
                      </m:r>
                    </m:oMath>
                  </m:oMathPara>
                </a14:m>
                <a:endParaRPr lang="en-US" sz="2000" dirty="0"/>
              </a:p>
            </p:txBody>
          </p:sp>
        </mc:Choice>
        <mc:Fallback xmlns="">
          <p:sp>
            <p:nvSpPr>
              <p:cNvPr id="36868" name="Object 6"/>
              <p:cNvSpPr txBox="1">
                <a:spLocks noGrp="1" noRot="1" noChangeAspect="1" noMove="1" noResize="1" noEditPoints="1" noAdjustHandles="1" noChangeArrowheads="1" noChangeShapeType="1" noTextEdit="1"/>
              </p:cNvSpPr>
              <p:nvPr>
                <p:ph sz="quarter" idx="2"/>
              </p:nvPr>
            </p:nvSpPr>
            <p:spPr bwMode="auto">
              <a:xfrm>
                <a:off x="3543300" y="3121025"/>
                <a:ext cx="5400675" cy="1836738"/>
              </a:xfrm>
              <a:prstGeom prst="rect">
                <a:avLst/>
              </a:prstGeom>
              <a:blipFill>
                <a:blip r:embed="rId3"/>
                <a:stretch>
                  <a:fillRect r="-1129" b="-73422"/>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871" name="Object 8"/>
              <p:cNvSpPr txBox="1"/>
              <p:nvPr/>
            </p:nvSpPr>
            <p:spPr bwMode="auto">
              <a:xfrm>
                <a:off x="3905250" y="1873250"/>
                <a:ext cx="4743451" cy="133350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000" i="1" smtClean="0">
                          <a:solidFill>
                            <a:srgbClr val="000000"/>
                          </a:solidFill>
                          <a:latin typeface="Cambria Math" panose="02040503050406030204" pitchFamily="18" charset="0"/>
                        </a:rPr>
                        <m:t>h</m:t>
                      </m:r>
                      <m:r>
                        <a:rPr lang="en-US" sz="2000" i="1" smtClean="0">
                          <a:solidFill>
                            <a:srgbClr val="000000"/>
                          </a:solidFill>
                          <a:latin typeface="Cambria Math" panose="02040503050406030204" pitchFamily="18" charset="0"/>
                        </a:rPr>
                        <m:t>_</m:t>
                      </m:r>
                      <m:r>
                        <a:rPr lang="en-US" sz="2000" i="1" smtClean="0">
                          <a:solidFill>
                            <a:srgbClr val="000000"/>
                          </a:solidFill>
                          <a:latin typeface="Cambria Math" panose="02040503050406030204" pitchFamily="18" charset="0"/>
                        </a:rPr>
                        <m:t>𝐴</m:t>
                      </m:r>
                      <m:r>
                        <a:rPr lang="en-US" sz="2000" i="1" smtClean="0">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3"/>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1</m:t>
                                </m:r>
                              </m:e>
                              <m:e>
                                <m:r>
                                  <a:rPr lang="en-US" sz="2000" i="1">
                                    <a:solidFill>
                                      <a:srgbClr val="000000"/>
                                    </a:solidFill>
                                    <a:latin typeface="Cambria Math" panose="02040503050406030204" pitchFamily="18" charset="0"/>
                                  </a:rPr>
                                  <m:t>0</m:t>
                                </m:r>
                              </m:e>
                              <m:e>
                                <m:r>
                                  <a:rPr lang="en-US" sz="2000" b="0" i="1" smtClean="0">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1</m:t>
                                </m:r>
                              </m:e>
                            </m:mr>
                            <m:mr>
                              <m:e>
                                <m:r>
                                  <a:rPr lang="en-US" sz="2000" i="1">
                                    <a:solidFill>
                                      <a:srgbClr val="000000"/>
                                    </a:solidFill>
                                    <a:latin typeface="Cambria Math" panose="02040503050406030204" pitchFamily="18" charset="0"/>
                                  </a:rPr>
                                  <m:t>1</m:t>
                                </m:r>
                              </m:e>
                              <m:e>
                                <m:r>
                                  <a:rPr lang="en-US" sz="2000" i="1">
                                    <a:solidFill>
                                      <a:srgbClr val="000000"/>
                                    </a:solidFill>
                                    <a:latin typeface="Cambria Math" panose="02040503050406030204" pitchFamily="18" charset="0"/>
                                  </a:rPr>
                                  <m:t>0</m:t>
                                </m:r>
                              </m:e>
                              <m:e>
                                <m:r>
                                  <a:rPr lang="en-US" sz="2000" b="0" i="1" smtClean="0">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1</m:t>
                                </m:r>
                              </m:e>
                            </m:mr>
                            <m:mr>
                              <m:e>
                                <m:r>
                                  <a:rPr lang="en-US" sz="2000" i="1">
                                    <a:solidFill>
                                      <a:srgbClr val="000000"/>
                                    </a:solidFill>
                                    <a:latin typeface="Cambria Math" panose="02040503050406030204" pitchFamily="18" charset="0"/>
                                  </a:rPr>
                                  <m:t>1</m:t>
                                </m:r>
                              </m:e>
                              <m:e>
                                <m:r>
                                  <a:rPr lang="en-US" sz="2000" i="1">
                                    <a:solidFill>
                                      <a:srgbClr val="000000"/>
                                    </a:solidFill>
                                    <a:latin typeface="Cambria Math" panose="02040503050406030204" pitchFamily="18" charset="0"/>
                                  </a:rPr>
                                  <m:t>0</m:t>
                                </m:r>
                              </m:e>
                              <m:e>
                                <m:r>
                                  <a:rPr lang="en-US" sz="2000" b="0" i="1" smtClean="0">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1</m:t>
                                </m:r>
                              </m:e>
                            </m:mr>
                          </m:m>
                        </m:e>
                      </m:d>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h</m:t>
                      </m:r>
                      <m:r>
                        <a:rPr lang="en-US" sz="2000" i="1">
                          <a:solidFill>
                            <a:srgbClr val="000000"/>
                          </a:solidFill>
                          <a:latin typeface="Cambria Math" panose="02040503050406030204" pitchFamily="18" charset="0"/>
                        </a:rPr>
                        <m:t>_</m:t>
                      </m:r>
                      <m:r>
                        <a:rPr lang="en-US" sz="2000" i="1">
                          <a:solidFill>
                            <a:srgbClr val="000000"/>
                          </a:solidFill>
                          <a:latin typeface="Cambria Math" panose="02040503050406030204" pitchFamily="18" charset="0"/>
                        </a:rPr>
                        <m:t>𝐵</m:t>
                      </m:r>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3"/>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1</m:t>
                                </m:r>
                              </m:e>
                              <m:e>
                                <m:r>
                                  <a:rPr lang="en-US" sz="2000" i="1">
                                    <a:solidFill>
                                      <a:srgbClr val="000000"/>
                                    </a:solidFill>
                                    <a:latin typeface="Cambria Math" panose="02040503050406030204" pitchFamily="18" charset="0"/>
                                  </a:rPr>
                                  <m:t>1</m:t>
                                </m:r>
                              </m:e>
                              <m:e>
                                <m:r>
                                  <a:rPr lang="en-US" sz="2000" i="1">
                                    <a:solidFill>
                                      <a:srgbClr val="000000"/>
                                    </a:solidFill>
                                    <a:latin typeface="Cambria Math" panose="02040503050406030204" pitchFamily="18" charset="0"/>
                                  </a:rPr>
                                  <m:t>1</m:t>
                                </m:r>
                              </m:e>
                            </m:mr>
                            <m:mr>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−1</m:t>
                                </m:r>
                              </m:e>
                              <m:e>
                                <m:r>
                                  <a:rPr lang="en-US" sz="2000" i="1">
                                    <a:solidFill>
                                      <a:srgbClr val="000000"/>
                                    </a:solidFill>
                                    <a:latin typeface="Cambria Math" panose="02040503050406030204" pitchFamily="18" charset="0"/>
                                  </a:rPr>
                                  <m:t>−1</m:t>
                                </m:r>
                              </m:e>
                              <m:e>
                                <m:r>
                                  <a:rPr lang="en-US" sz="2000" i="1">
                                    <a:solidFill>
                                      <a:srgbClr val="000000"/>
                                    </a:solidFill>
                                    <a:latin typeface="Cambria Math" panose="02040503050406030204" pitchFamily="18" charset="0"/>
                                  </a:rPr>
                                  <m:t>1</m:t>
                                </m:r>
                              </m:e>
                            </m:mr>
                          </m:m>
                        </m:e>
                      </m:d>
                      <m:r>
                        <a:rPr lang="en-US" sz="2000" i="1">
                          <a:solidFill>
                            <a:srgbClr val="000000"/>
                          </a:solidFill>
                          <a:latin typeface="Cambria Math" panose="02040503050406030204" pitchFamily="18" charset="0"/>
                        </a:rPr>
                        <m:t>,</m:t>
                      </m:r>
                    </m:oMath>
                  </m:oMathPara>
                </a14:m>
                <a:br>
                  <a:rPr lang="en-US" sz="2000" dirty="0">
                    <a:solidFill>
                      <a:srgbClr val="000000"/>
                    </a:solidFill>
                  </a:rPr>
                </a:br>
                <a:endParaRPr lang="en-US" sz="2000" dirty="0"/>
              </a:p>
            </p:txBody>
          </p:sp>
        </mc:Choice>
        <mc:Fallback xmlns="">
          <p:sp>
            <p:nvSpPr>
              <p:cNvPr id="36871" name="Object 8"/>
              <p:cNvSpPr txBox="1">
                <a:spLocks noRot="1" noChangeAspect="1" noMove="1" noResize="1" noEditPoints="1" noAdjustHandles="1" noChangeArrowheads="1" noChangeShapeType="1" noTextEdit="1"/>
              </p:cNvSpPr>
              <p:nvPr/>
            </p:nvSpPr>
            <p:spPr bwMode="auto">
              <a:xfrm>
                <a:off x="3905250" y="1873250"/>
                <a:ext cx="4743451" cy="1333500"/>
              </a:xfrm>
              <a:prstGeom prst="rect">
                <a:avLst/>
              </a:prstGeom>
              <a:blipFill>
                <a:blip r:embed="rId4"/>
                <a:stretch>
                  <a:fillRect/>
                </a:stretch>
              </a:blipFill>
              <a:ln>
                <a:noFill/>
              </a:ln>
              <a:effectLst/>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pPr>
              <a:defRPr/>
            </a:pPr>
            <a:r>
              <a:rPr lang="it-IT" altLang="zh-CN"/>
              <a:t>Img. Pro. &amp; Comp. Vis. v250127c</a:t>
            </a:r>
            <a:endParaRPr lang="en-US" altLang="zh-CN"/>
          </a:p>
        </p:txBody>
      </p:sp>
      <p:sp>
        <p:nvSpPr>
          <p:cNvPr id="3" name="Slide Number Placeholder 2"/>
          <p:cNvSpPr>
            <a:spLocks noGrp="1"/>
          </p:cNvSpPr>
          <p:nvPr>
            <p:ph type="sldNum" sz="quarter" idx="12"/>
          </p:nvPr>
        </p:nvSpPr>
        <p:spPr/>
        <p:txBody>
          <a:bodyPr/>
          <a:lstStyle/>
          <a:p>
            <a:fld id="{1D3BC9D6-A8DF-4B57-A35B-26A8A1B277A5}" type="slidenum">
              <a:rPr lang="en-US" altLang="en-US" smtClean="0"/>
              <a:pPr/>
              <a:t>50</a:t>
            </a:fld>
            <a:endParaRPr lang="en-US" altLang="en-US"/>
          </a:p>
        </p:txBody>
      </p:sp>
    </p:spTree>
    <p:extLst>
      <p:ext uri="{BB962C8B-B14F-4D97-AF65-F5344CB8AC3E}">
        <p14:creationId xmlns:p14="http://schemas.microsoft.com/office/powerpoint/2010/main" val="40490540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a:t>Sobel masks</a:t>
            </a:r>
          </a:p>
        </p:txBody>
      </p:sp>
      <p:sp>
        <p:nvSpPr>
          <p:cNvPr id="37891" name="Rectangle 3"/>
          <p:cNvSpPr>
            <a:spLocks noGrp="1" noChangeArrowheads="1"/>
          </p:cNvSpPr>
          <p:nvPr>
            <p:ph type="body" sz="half" idx="1"/>
          </p:nvPr>
        </p:nvSpPr>
        <p:spPr/>
        <p:txBody>
          <a:bodyPr/>
          <a:lstStyle/>
          <a:p>
            <a:pPr eaLnBrk="1" hangingPunct="1"/>
            <a:r>
              <a:rPr lang="en-US" altLang="en-US" sz="2400"/>
              <a:t> </a:t>
            </a:r>
          </a:p>
        </p:txBody>
      </p:sp>
      <mc:AlternateContent xmlns:mc="http://schemas.openxmlformats.org/markup-compatibility/2006" xmlns:a14="http://schemas.microsoft.com/office/drawing/2010/main">
        <mc:Choice Requires="a14">
          <p:sp>
            <p:nvSpPr>
              <p:cNvPr id="37892" name="Object 15"/>
              <p:cNvSpPr txBox="1">
                <a:spLocks noGrp="1"/>
              </p:cNvSpPr>
              <p:nvPr>
                <p:ph sz="quarter" idx="2"/>
              </p:nvPr>
            </p:nvSpPr>
            <p:spPr bwMode="auto">
              <a:xfrm>
                <a:off x="1074738" y="1380331"/>
                <a:ext cx="5410200" cy="2268538"/>
              </a:xfrm>
              <a:prstGeom prst="rect">
                <a:avLst/>
              </a:prstGeom>
              <a:noFill/>
              <a:ln>
                <a:noFill/>
              </a:ln>
              <a:effectLst/>
            </p:spPr>
            <p:txBody>
              <a:bodyPr>
                <a:normAutofit fontScale="55000" lnSpcReduction="20000"/>
              </a:bodyPr>
              <a:lstStyle/>
              <a:p>
                <a:pPr>
                  <a:buNone/>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𝑠𝑜𝑏𝑒𝑙</m:t>
                      </m:r>
                      <m:r>
                        <a:rPr lang="en-US" i="1" smtClean="0">
                          <a:solidFill>
                            <a:srgbClr val="000000"/>
                          </a:solidFill>
                          <a:latin typeface="Cambria Math" panose="02040503050406030204" pitchFamily="18" charset="0"/>
                        </a:rPr>
                        <m:t>_</m:t>
                      </m:r>
                      <m:r>
                        <a:rPr lang="en-US" i="1" smtClean="0">
                          <a:solidFill>
                            <a:srgbClr val="000000"/>
                          </a:solidFill>
                          <a:latin typeface="Cambria Math" panose="02040503050406030204" pitchFamily="18" charset="0"/>
                        </a:rPr>
                        <m:t>𝑚𝑎𝑠𝑘𝑠</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𝐴</m:t>
                          </m:r>
                        </m:sub>
                      </m:sSub>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0</m:t>
                                </m:r>
                              </m:e>
                              <m:e>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1</m:t>
                                </m:r>
                              </m:e>
                            </m:mr>
                            <m:mr>
                              <m:e>
                                <m:r>
                                  <a:rPr lang="en-US" i="1">
                                    <a:solidFill>
                                      <a:srgbClr val="000000"/>
                                    </a:solidFill>
                                    <a:latin typeface="Cambria Math" panose="02040503050406030204" pitchFamily="18" charset="0"/>
                                  </a:rPr>
                                  <m:t>2</m:t>
                                </m:r>
                              </m:e>
                              <m:e>
                                <m:r>
                                  <a:rPr lang="en-US" i="1">
                                    <a:solidFill>
                                      <a:srgbClr val="000000"/>
                                    </a:solidFill>
                                    <a:latin typeface="Cambria Math" panose="02040503050406030204" pitchFamily="18" charset="0"/>
                                  </a:rPr>
                                  <m:t>0</m:t>
                                </m:r>
                              </m:e>
                              <m:e>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2</m:t>
                                </m:r>
                              </m:e>
                            </m:mr>
                            <m:mr>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0</m:t>
                                </m:r>
                              </m:e>
                              <m:e>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1</m:t>
                                </m:r>
                              </m:e>
                            </m:mr>
                          </m:m>
                        </m:e>
                      </m:d>
                      <m:r>
                        <a:rPr lang="en-US" i="1">
                          <a:solidFill>
                            <a:srgbClr val="000000"/>
                          </a:solidFill>
                          <a:latin typeface="Cambria Math" panose="02040503050406030204" pitchFamily="18" charset="0"/>
                        </a:rPr>
                        <m:t>,</m:t>
                      </m:r>
                    </m:oMath>
                  </m:oMathPara>
                </a14:m>
                <a:endParaRPr lang="en-US" i="1" dirty="0">
                  <a:solidFill>
                    <a:srgbClr val="000000"/>
                  </a:solidFill>
                  <a:latin typeface="Cambria Math" panose="02040503050406030204" pitchFamily="18" charset="0"/>
                </a:endParaRPr>
              </a:p>
              <a:p>
                <a:pPr>
                  <a:buNone/>
                </a:pPr>
                <a:endParaRPr lang="en-US" i="1" dirty="0">
                  <a:solidFill>
                    <a:srgbClr val="000000"/>
                  </a:solidFill>
                  <a:latin typeface="Cambria Math" panose="02040503050406030204" pitchFamily="18" charset="0"/>
                </a:endParaRPr>
              </a:p>
              <a:p>
                <a:pPr>
                  <a:buNone/>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𝐵</m:t>
                      </m:r>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2</m:t>
                                </m:r>
                              </m:e>
                              <m:e>
                                <m:r>
                                  <a:rPr lang="en-US" i="1">
                                    <a:solidFill>
                                      <a:srgbClr val="000000"/>
                                    </a:solidFill>
                                    <a:latin typeface="Cambria Math" panose="02040503050406030204" pitchFamily="18" charset="0"/>
                                  </a:rPr>
                                  <m:t>1</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−2</m:t>
                                </m:r>
                              </m:e>
                              <m:e>
                                <m:r>
                                  <a:rPr lang="en-US" i="1">
                                    <a:solidFill>
                                      <a:srgbClr val="000000"/>
                                    </a:solidFill>
                                    <a:latin typeface="Cambria Math" panose="02040503050406030204" pitchFamily="18" charset="0"/>
                                  </a:rPr>
                                  <m:t>−1</m:t>
                                </m:r>
                              </m:e>
                            </m:mr>
                          </m:m>
                        </m:e>
                      </m:d>
                      <m:r>
                        <a:rPr lang="en-US" i="1">
                          <a:solidFill>
                            <a:srgbClr val="000000"/>
                          </a:solidFill>
                          <a:latin typeface="Cambria Math" panose="02040503050406030204" pitchFamily="18" charset="0"/>
                        </a:rPr>
                        <m:t>,</m:t>
                      </m:r>
                    </m:oMath>
                  </m:oMathPara>
                </a14:m>
                <a:br>
                  <a:rPr lang="en-US" dirty="0">
                    <a:solidFill>
                      <a:srgbClr val="000000"/>
                    </a:solidFill>
                  </a:rPr>
                </a:br>
                <a:endParaRPr lang="en-US" dirty="0"/>
              </a:p>
            </p:txBody>
          </p:sp>
        </mc:Choice>
        <mc:Fallback xmlns="">
          <p:sp>
            <p:nvSpPr>
              <p:cNvPr id="37892" name="Object 15"/>
              <p:cNvSpPr txBox="1">
                <a:spLocks noGrp="1" noRot="1" noChangeAspect="1" noMove="1" noResize="1" noEditPoints="1" noAdjustHandles="1" noChangeArrowheads="1" noChangeShapeType="1" noTextEdit="1"/>
              </p:cNvSpPr>
              <p:nvPr>
                <p:ph sz="quarter" idx="2"/>
              </p:nvPr>
            </p:nvSpPr>
            <p:spPr bwMode="auto">
              <a:xfrm>
                <a:off x="1074738" y="1380331"/>
                <a:ext cx="5410200" cy="2268538"/>
              </a:xfrm>
              <a:prstGeom prst="rect">
                <a:avLst/>
              </a:prstGeom>
              <a:blipFill>
                <a:blip r:embed="rId2"/>
                <a:stretch>
                  <a:fillRect/>
                </a:stretch>
              </a:blipFill>
              <a:ln>
                <a:noFill/>
              </a:ln>
              <a:effectLst/>
            </p:spPr>
            <p:txBody>
              <a:bodyPr/>
              <a:lstStyle/>
              <a:p>
                <a:r>
                  <a:rPr lang="en-US">
                    <a:noFill/>
                  </a:rPr>
                  <a:t> </a:t>
                </a:r>
              </a:p>
            </p:txBody>
          </p:sp>
        </mc:Fallback>
      </mc:AlternateContent>
      <p:sp>
        <p:nvSpPr>
          <p:cNvPr id="37895" name="Freeform 8"/>
          <p:cNvSpPr>
            <a:spLocks/>
          </p:cNvSpPr>
          <p:nvPr/>
        </p:nvSpPr>
        <p:spPr bwMode="auto">
          <a:xfrm>
            <a:off x="1828800" y="5562600"/>
            <a:ext cx="2057400" cy="546100"/>
          </a:xfrm>
          <a:custGeom>
            <a:avLst/>
            <a:gdLst>
              <a:gd name="T0" fmla="*/ 0 w 1296"/>
              <a:gd name="T1" fmla="*/ 2147483647 h 720"/>
              <a:gd name="T2" fmla="*/ 2147483647 w 1296"/>
              <a:gd name="T3" fmla="*/ 2147483647 h 720"/>
              <a:gd name="T4" fmla="*/ 2147483647 w 1296"/>
              <a:gd name="T5" fmla="*/ 2147483647 h 720"/>
              <a:gd name="T6" fmla="*/ 2147483647 w 1296"/>
              <a:gd name="T7" fmla="*/ 2147483647 h 7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720">
                <a:moveTo>
                  <a:pt x="0" y="632"/>
                </a:moveTo>
                <a:cubicBezTo>
                  <a:pt x="200" y="676"/>
                  <a:pt x="400" y="720"/>
                  <a:pt x="528" y="632"/>
                </a:cubicBezTo>
                <a:cubicBezTo>
                  <a:pt x="656" y="544"/>
                  <a:pt x="640" y="208"/>
                  <a:pt x="768" y="104"/>
                </a:cubicBezTo>
                <a:cubicBezTo>
                  <a:pt x="896" y="0"/>
                  <a:pt x="1096" y="4"/>
                  <a:pt x="1296" y="8"/>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6" name="Freeform 9"/>
          <p:cNvSpPr>
            <a:spLocks/>
          </p:cNvSpPr>
          <p:nvPr/>
        </p:nvSpPr>
        <p:spPr bwMode="auto">
          <a:xfrm rot="5119173">
            <a:off x="6227282" y="4823618"/>
            <a:ext cx="2057400" cy="546100"/>
          </a:xfrm>
          <a:custGeom>
            <a:avLst/>
            <a:gdLst>
              <a:gd name="T0" fmla="*/ 0 w 1296"/>
              <a:gd name="T1" fmla="*/ 2147483647 h 720"/>
              <a:gd name="T2" fmla="*/ 2147483647 w 1296"/>
              <a:gd name="T3" fmla="*/ 2147483647 h 720"/>
              <a:gd name="T4" fmla="*/ 2147483647 w 1296"/>
              <a:gd name="T5" fmla="*/ 2147483647 h 720"/>
              <a:gd name="T6" fmla="*/ 2147483647 w 1296"/>
              <a:gd name="T7" fmla="*/ 2147483647 h 7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720">
                <a:moveTo>
                  <a:pt x="0" y="632"/>
                </a:moveTo>
                <a:cubicBezTo>
                  <a:pt x="200" y="676"/>
                  <a:pt x="400" y="720"/>
                  <a:pt x="528" y="632"/>
                </a:cubicBezTo>
                <a:cubicBezTo>
                  <a:pt x="656" y="544"/>
                  <a:pt x="640" y="208"/>
                  <a:pt x="768" y="104"/>
                </a:cubicBezTo>
                <a:cubicBezTo>
                  <a:pt x="896" y="0"/>
                  <a:pt x="1096" y="4"/>
                  <a:pt x="1296" y="8"/>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7" name="Line 10"/>
          <p:cNvSpPr>
            <a:spLocks noChangeShapeType="1"/>
          </p:cNvSpPr>
          <p:nvPr/>
        </p:nvSpPr>
        <p:spPr bwMode="auto">
          <a:xfrm flipH="1">
            <a:off x="3048000" y="3810000"/>
            <a:ext cx="334962" cy="16764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8" name="Text Box 11"/>
          <p:cNvSpPr txBox="1">
            <a:spLocks noChangeArrowheads="1"/>
          </p:cNvSpPr>
          <p:nvPr/>
        </p:nvSpPr>
        <p:spPr bwMode="auto">
          <a:xfrm>
            <a:off x="533400" y="3831431"/>
            <a:ext cx="221663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Sobel mask approximation</a:t>
            </a:r>
          </a:p>
          <a:p>
            <a:r>
              <a:rPr lang="en-US" altLang="en-US"/>
              <a:t>of a horizontal edge</a:t>
            </a:r>
          </a:p>
        </p:txBody>
      </p:sp>
      <p:sp>
        <p:nvSpPr>
          <p:cNvPr id="37899" name="Text Box 12"/>
          <p:cNvSpPr txBox="1">
            <a:spLocks noChangeArrowheads="1"/>
          </p:cNvSpPr>
          <p:nvPr/>
        </p:nvSpPr>
        <p:spPr bwMode="auto">
          <a:xfrm>
            <a:off x="4240212" y="3728443"/>
            <a:ext cx="32464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dirty="0"/>
              <a:t>Sobel mask approximation</a:t>
            </a:r>
          </a:p>
          <a:p>
            <a:r>
              <a:rPr lang="en-US" altLang="en-US" dirty="0"/>
              <a:t>of a vertical edge</a:t>
            </a:r>
          </a:p>
        </p:txBody>
      </p:sp>
      <p:sp>
        <p:nvSpPr>
          <p:cNvPr id="37900" name="Line 18"/>
          <p:cNvSpPr>
            <a:spLocks noChangeShapeType="1"/>
          </p:cNvSpPr>
          <p:nvPr/>
        </p:nvSpPr>
        <p:spPr bwMode="auto">
          <a:xfrm>
            <a:off x="3680932" y="2028825"/>
            <a:ext cx="1948343" cy="1781175"/>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ooter Placeholder 1"/>
          <p:cNvSpPr>
            <a:spLocks noGrp="1"/>
          </p:cNvSpPr>
          <p:nvPr>
            <p:ph type="ftr" sz="quarter" idx="11"/>
          </p:nvPr>
        </p:nvSpPr>
        <p:spPr/>
        <p:txBody>
          <a:bodyPr/>
          <a:lstStyle/>
          <a:p>
            <a:pPr>
              <a:defRPr/>
            </a:pPr>
            <a:r>
              <a:rPr lang="it-IT" altLang="zh-CN"/>
              <a:t>Img. Pro. &amp; Comp. Vis. v250127c</a:t>
            </a:r>
            <a:endParaRPr lang="en-US" altLang="zh-CN"/>
          </a:p>
        </p:txBody>
      </p:sp>
      <p:sp>
        <p:nvSpPr>
          <p:cNvPr id="3" name="Slide Number Placeholder 2"/>
          <p:cNvSpPr>
            <a:spLocks noGrp="1"/>
          </p:cNvSpPr>
          <p:nvPr>
            <p:ph type="sldNum" sz="quarter" idx="12"/>
          </p:nvPr>
        </p:nvSpPr>
        <p:spPr/>
        <p:txBody>
          <a:bodyPr/>
          <a:lstStyle/>
          <a:p>
            <a:fld id="{1D3BC9D6-A8DF-4B57-A35B-26A8A1B277A5}" type="slidenum">
              <a:rPr lang="en-US" altLang="en-US" smtClean="0"/>
              <a:pPr/>
              <a:t>51</a:t>
            </a:fld>
            <a:endParaRPr lang="en-US" altLang="en-US"/>
          </a:p>
        </p:txBody>
      </p:sp>
    </p:spTree>
    <p:extLst>
      <p:ext uri="{BB962C8B-B14F-4D97-AF65-F5344CB8AC3E}">
        <p14:creationId xmlns:p14="http://schemas.microsoft.com/office/powerpoint/2010/main" val="22827156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p:txBody>
          <a:bodyPr/>
          <a:lstStyle/>
          <a:p>
            <a:pPr eaLnBrk="1" hangingPunct="1"/>
            <a:r>
              <a:rPr lang="en-US" altLang="en-US"/>
              <a:t>Using Sobel edge masks</a:t>
            </a:r>
          </a:p>
        </p:txBody>
      </p:sp>
      <p:sp>
        <p:nvSpPr>
          <p:cNvPr id="38915" name="Rectangle 5"/>
          <p:cNvSpPr>
            <a:spLocks noGrp="1" noChangeArrowheads="1"/>
          </p:cNvSpPr>
          <p:nvPr>
            <p:ph idx="1"/>
          </p:nvPr>
        </p:nvSpPr>
        <p:spPr>
          <a:xfrm>
            <a:off x="381000" y="1600200"/>
            <a:ext cx="8229600" cy="4530725"/>
          </a:xfrm>
        </p:spPr>
        <p:txBody>
          <a:bodyPr/>
          <a:lstStyle/>
          <a:p>
            <a:pPr eaLnBrk="1" hangingPunct="1"/>
            <a:r>
              <a:rPr lang="en-US" altLang="en-US"/>
              <a:t>Example</a:t>
            </a:r>
          </a:p>
        </p:txBody>
      </p:sp>
      <p:pic>
        <p:nvPicPr>
          <p:cNvPr id="38918" name="Picture 2"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752600"/>
            <a:ext cx="55626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Oval 3"/>
          <p:cNvSpPr>
            <a:spLocks noChangeArrowheads="1"/>
          </p:cNvSpPr>
          <p:nvPr/>
        </p:nvSpPr>
        <p:spPr bwMode="auto">
          <a:xfrm>
            <a:off x="2362200" y="5715000"/>
            <a:ext cx="1600200" cy="914400"/>
          </a:xfrm>
          <a:prstGeom prst="ellipse">
            <a:avLst/>
          </a:prstGeom>
          <a:noFill/>
          <a:ln w="38100">
            <a:solidFill>
              <a:srgbClr val="FF505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endParaRPr lang="en-US" altLang="en-US"/>
          </a:p>
        </p:txBody>
      </p:sp>
      <p:sp>
        <p:nvSpPr>
          <p:cNvPr id="2" name="Footer Placeholder 1"/>
          <p:cNvSpPr>
            <a:spLocks noGrp="1"/>
          </p:cNvSpPr>
          <p:nvPr>
            <p:ph type="ftr" sz="quarter" idx="11"/>
          </p:nvPr>
        </p:nvSpPr>
        <p:spPr/>
        <p:txBody>
          <a:bodyPr/>
          <a:lstStyle/>
          <a:p>
            <a:r>
              <a:rPr lang="it-IT"/>
              <a:t>Img. Pro. &amp; Comp. Vis. v250127c</a:t>
            </a:r>
            <a:endParaRPr lang="en-US"/>
          </a:p>
        </p:txBody>
      </p:sp>
      <p:sp>
        <p:nvSpPr>
          <p:cNvPr id="3" name="Slide Number Placeholder 2"/>
          <p:cNvSpPr>
            <a:spLocks noGrp="1"/>
          </p:cNvSpPr>
          <p:nvPr>
            <p:ph type="sldNum" sz="quarter" idx="12"/>
          </p:nvPr>
        </p:nvSpPr>
        <p:spPr/>
        <p:txBody>
          <a:bodyPr/>
          <a:lstStyle/>
          <a:p>
            <a:fld id="{42434366-BC68-4344-AA9C-821C6A767A5D}" type="slidenum">
              <a:rPr lang="en-US" smtClean="0"/>
              <a:t>52</a:t>
            </a:fld>
            <a:endParaRPr lang="en-US"/>
          </a:p>
        </p:txBody>
      </p:sp>
    </p:spTree>
    <p:extLst>
      <p:ext uri="{BB962C8B-B14F-4D97-AF65-F5344CB8AC3E}">
        <p14:creationId xmlns:p14="http://schemas.microsoft.com/office/powerpoint/2010/main" val="18457126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title"/>
          </p:nvPr>
        </p:nvSpPr>
        <p:spPr/>
        <p:txBody>
          <a:bodyPr/>
          <a:lstStyle/>
          <a:p>
            <a:pPr eaLnBrk="1" hangingPunct="1"/>
            <a:r>
              <a:rPr lang="en-US" altLang="en-US"/>
              <a:t>Another example</a:t>
            </a:r>
          </a:p>
        </p:txBody>
      </p:sp>
      <p:sp>
        <p:nvSpPr>
          <p:cNvPr id="39939" name="Rectangle 4"/>
          <p:cNvSpPr>
            <a:spLocks noGrp="1" noChangeArrowheads="1"/>
          </p:cNvSpPr>
          <p:nvPr>
            <p:ph idx="1"/>
          </p:nvPr>
        </p:nvSpPr>
        <p:spPr/>
        <p:txBody>
          <a:bodyPr/>
          <a:lstStyle/>
          <a:p>
            <a:pPr eaLnBrk="1" hangingPunct="1"/>
            <a:r>
              <a:rPr lang="en-US" altLang="en-US"/>
              <a:t> </a:t>
            </a:r>
          </a:p>
        </p:txBody>
      </p:sp>
      <p:pic>
        <p:nvPicPr>
          <p:cNvPr id="39942" name="Picture 2" descr="imag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24000"/>
            <a:ext cx="55626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it-IT"/>
              <a:t>Img. Pro. &amp; Comp. Vis. v250127c</a:t>
            </a:r>
            <a:endParaRPr lang="en-US"/>
          </a:p>
        </p:txBody>
      </p:sp>
      <p:sp>
        <p:nvSpPr>
          <p:cNvPr id="3" name="Slide Number Placeholder 2"/>
          <p:cNvSpPr>
            <a:spLocks noGrp="1"/>
          </p:cNvSpPr>
          <p:nvPr>
            <p:ph type="sldNum" sz="quarter" idx="12"/>
          </p:nvPr>
        </p:nvSpPr>
        <p:spPr/>
        <p:txBody>
          <a:bodyPr/>
          <a:lstStyle/>
          <a:p>
            <a:fld id="{42434366-BC68-4344-AA9C-821C6A767A5D}" type="slidenum">
              <a:rPr lang="en-US" smtClean="0"/>
              <a:t>53</a:t>
            </a:fld>
            <a:endParaRPr lang="en-US"/>
          </a:p>
        </p:txBody>
      </p:sp>
    </p:spTree>
    <p:extLst>
      <p:ext uri="{BB962C8B-B14F-4D97-AF65-F5344CB8AC3E}">
        <p14:creationId xmlns:p14="http://schemas.microsoft.com/office/powerpoint/2010/main" val="29648217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gn="r" eaLnBrk="1" hangingPunct="1"/>
            <a:r>
              <a:rPr lang="en-US" altLang="en-US" sz="2000" dirty="0"/>
              <a:t>Find edge of real images</a:t>
            </a:r>
            <a:br>
              <a:rPr lang="en-US" altLang="en-US" sz="2000" dirty="0"/>
            </a:br>
            <a:r>
              <a:rPr lang="en-US" altLang="en-US" sz="2000" dirty="0"/>
              <a:t>(tested on octave https://octave.org/ )</a:t>
            </a:r>
          </a:p>
        </p:txBody>
      </p:sp>
      <p:sp>
        <p:nvSpPr>
          <p:cNvPr id="43011" name="Content Placeholder 2"/>
          <p:cNvSpPr>
            <a:spLocks noGrp="1"/>
          </p:cNvSpPr>
          <p:nvPr>
            <p:ph sz="half" idx="1"/>
          </p:nvPr>
        </p:nvSpPr>
        <p:spPr>
          <a:xfrm>
            <a:off x="342900" y="685800"/>
            <a:ext cx="4038600" cy="5791200"/>
          </a:xfrm>
        </p:spPr>
        <p:txBody>
          <a:bodyPr>
            <a:normAutofit lnSpcReduction="10000"/>
          </a:bodyPr>
          <a:lstStyle/>
          <a:p>
            <a:pPr eaLnBrk="1" hangingPunct="1"/>
            <a:r>
              <a:rPr lang="en-US" altLang="en-US" sz="1400" dirty="0"/>
              <a:t>%ws3_3b.m find edge image of a real image, (2022.1.19)</a:t>
            </a:r>
          </a:p>
          <a:p>
            <a:pPr eaLnBrk="1" hangingPunct="1"/>
            <a:r>
              <a:rPr lang="en-US" altLang="en-US" sz="1400" dirty="0"/>
              <a:t>%put test.jpg in c:\images\  ,tested ok on octave</a:t>
            </a:r>
          </a:p>
          <a:p>
            <a:pPr eaLnBrk="1" hangingPunct="1"/>
            <a:r>
              <a:rPr lang="en-US" altLang="en-US" sz="1400" dirty="0"/>
              <a:t>clear</a:t>
            </a:r>
          </a:p>
          <a:p>
            <a:pPr eaLnBrk="1" hangingPunct="1"/>
            <a:r>
              <a:rPr lang="en-US" altLang="en-US" sz="1400" dirty="0"/>
              <a:t>ii=</a:t>
            </a:r>
            <a:r>
              <a:rPr lang="en-US" altLang="en-US" sz="1400" dirty="0" err="1"/>
              <a:t>imread</a:t>
            </a:r>
            <a:r>
              <a:rPr lang="en-US" altLang="en-US" sz="1400" dirty="0"/>
              <a:t>('c:\\images\\test.jpg');</a:t>
            </a:r>
          </a:p>
          <a:p>
            <a:pPr eaLnBrk="1" hangingPunct="1"/>
            <a:r>
              <a:rPr lang="en-US" altLang="en-US" sz="1400" dirty="0" err="1"/>
              <a:t>prew_x</a:t>
            </a:r>
            <a:r>
              <a:rPr lang="en-US" altLang="en-US" sz="1400" dirty="0"/>
              <a:t>=[1 1 1; 0 0 0; -1 -1 -1]</a:t>
            </a:r>
          </a:p>
          <a:p>
            <a:pPr eaLnBrk="1" hangingPunct="1"/>
            <a:r>
              <a:rPr lang="en-US" altLang="en-US" sz="1400" dirty="0"/>
              <a:t>ex=conv2(ii, </a:t>
            </a:r>
            <a:r>
              <a:rPr lang="en-US" altLang="en-US" sz="1400" dirty="0" err="1"/>
              <a:t>prew_x</a:t>
            </a:r>
            <a:r>
              <a:rPr lang="en-US" altLang="en-US" sz="1400" dirty="0"/>
              <a:t>);</a:t>
            </a:r>
          </a:p>
          <a:p>
            <a:pPr eaLnBrk="1" hangingPunct="1"/>
            <a:r>
              <a:rPr lang="es-ES" altLang="en-US" sz="1400" dirty="0" err="1"/>
              <a:t>prew_y</a:t>
            </a:r>
            <a:r>
              <a:rPr lang="es-ES" altLang="en-US" sz="1400" dirty="0"/>
              <a:t>=[1 1 1; 0 0 0; -1 -1 -1]</a:t>
            </a:r>
          </a:p>
          <a:p>
            <a:pPr eaLnBrk="1" hangingPunct="1"/>
            <a:r>
              <a:rPr lang="en-US" altLang="en-US" sz="1400" dirty="0" err="1"/>
              <a:t>ey</a:t>
            </a:r>
            <a:r>
              <a:rPr lang="en-US" altLang="en-US" sz="1400" dirty="0"/>
              <a:t>=conv2(ii, </a:t>
            </a:r>
            <a:r>
              <a:rPr lang="en-US" altLang="en-US" sz="1400" dirty="0" err="1"/>
              <a:t>prew_y</a:t>
            </a:r>
            <a:r>
              <a:rPr lang="en-US" altLang="en-US" sz="1400" dirty="0"/>
              <a:t>);</a:t>
            </a:r>
          </a:p>
          <a:p>
            <a:pPr eaLnBrk="1" hangingPunct="1"/>
            <a:r>
              <a:rPr lang="en-US" altLang="en-US" sz="1400" dirty="0"/>
              <a:t>%If edge image is required: </a:t>
            </a:r>
          </a:p>
          <a:p>
            <a:pPr eaLnBrk="1" hangingPunct="1"/>
            <a:r>
              <a:rPr lang="en-US" altLang="en-US" sz="1400" dirty="0" err="1"/>
              <a:t>etemp</a:t>
            </a:r>
            <a:r>
              <a:rPr lang="en-US" altLang="en-US" sz="1400" dirty="0"/>
              <a:t>=</a:t>
            </a:r>
            <a:r>
              <a:rPr lang="en-US" altLang="en-US" sz="1400" dirty="0" err="1"/>
              <a:t>sqrt</a:t>
            </a:r>
            <a:r>
              <a:rPr lang="en-US" altLang="en-US" sz="1400" dirty="0"/>
              <a:t>(ex.*</a:t>
            </a:r>
            <a:r>
              <a:rPr lang="en-US" altLang="en-US" sz="1400" dirty="0" err="1"/>
              <a:t>ex+ey</a:t>
            </a:r>
            <a:r>
              <a:rPr lang="en-US" altLang="en-US" sz="1400" dirty="0"/>
              <a:t>.*</a:t>
            </a:r>
            <a:r>
              <a:rPr lang="en-US" altLang="en-US" sz="1400" dirty="0" err="1"/>
              <a:t>ey</a:t>
            </a:r>
            <a:r>
              <a:rPr lang="en-US" altLang="en-US" sz="1400" dirty="0"/>
              <a:t>);</a:t>
            </a:r>
          </a:p>
          <a:p>
            <a:pPr eaLnBrk="1" hangingPunct="1"/>
            <a:r>
              <a:rPr lang="en-US" altLang="en-US" sz="1400" dirty="0"/>
              <a:t>e=</a:t>
            </a:r>
            <a:r>
              <a:rPr lang="en-US" altLang="en-US" sz="1400" dirty="0" err="1"/>
              <a:t>etemp</a:t>
            </a:r>
            <a:r>
              <a:rPr lang="en-US" altLang="en-US" sz="1400" dirty="0"/>
              <a:t>;</a:t>
            </a:r>
          </a:p>
          <a:p>
            <a:pPr eaLnBrk="1" hangingPunct="1"/>
            <a:r>
              <a:rPr lang="en-US" altLang="en-US" sz="1400" dirty="0"/>
              <a:t>threshold=mean(mean(</a:t>
            </a:r>
            <a:r>
              <a:rPr lang="en-US" altLang="en-US" sz="1400" dirty="0" err="1"/>
              <a:t>etemp</a:t>
            </a:r>
            <a:r>
              <a:rPr lang="en-US" altLang="en-US" sz="1400" dirty="0"/>
              <a:t>))% set threshold</a:t>
            </a:r>
          </a:p>
          <a:p>
            <a:pPr eaLnBrk="1" hangingPunct="1"/>
            <a:r>
              <a:rPr lang="en-US" altLang="en-US" sz="1400" dirty="0"/>
              <a:t>e(e&lt;=threshold)=0; %&lt; threshold, set to 0</a:t>
            </a:r>
          </a:p>
          <a:p>
            <a:pPr eaLnBrk="1" hangingPunct="1"/>
            <a:r>
              <a:rPr lang="en-US" altLang="en-US" sz="1400" dirty="0"/>
              <a:t>e(e&gt;threshold)=255;%&gt; threshold, set to 255</a:t>
            </a:r>
          </a:p>
          <a:p>
            <a:pPr eaLnBrk="1" hangingPunct="1"/>
            <a:r>
              <a:rPr lang="en-US" altLang="en-US" sz="1400" dirty="0"/>
              <a:t>figure(1),</a:t>
            </a:r>
            <a:r>
              <a:rPr lang="en-US" altLang="en-US" sz="1400" dirty="0" err="1"/>
              <a:t>clf</a:t>
            </a:r>
            <a:endParaRPr lang="en-US" altLang="en-US" sz="1400" dirty="0"/>
          </a:p>
          <a:p>
            <a:pPr eaLnBrk="1" hangingPunct="1"/>
            <a:r>
              <a:rPr lang="en-US" altLang="en-US" sz="1400" dirty="0"/>
              <a:t>subplot(2,2,1)</a:t>
            </a:r>
          </a:p>
          <a:p>
            <a:pPr eaLnBrk="1" hangingPunct="1"/>
            <a:r>
              <a:rPr lang="en-US" altLang="en-US" sz="1400" dirty="0" err="1"/>
              <a:t>colormap</a:t>
            </a:r>
            <a:r>
              <a:rPr lang="en-US" altLang="en-US" sz="1400" dirty="0"/>
              <a:t>(gray(256))</a:t>
            </a:r>
          </a:p>
          <a:p>
            <a:pPr eaLnBrk="1" hangingPunct="1"/>
            <a:r>
              <a:rPr lang="en-US" altLang="en-US" sz="1400" dirty="0"/>
              <a:t>image(ii)</a:t>
            </a:r>
          </a:p>
          <a:p>
            <a:pPr eaLnBrk="1" hangingPunct="1"/>
            <a:r>
              <a:rPr lang="en-US" altLang="en-US" sz="1400" dirty="0" err="1"/>
              <a:t>ylabel</a:t>
            </a:r>
            <a:r>
              <a:rPr lang="en-US" altLang="en-US" sz="1400" dirty="0"/>
              <a:t>('real image')</a:t>
            </a:r>
          </a:p>
          <a:p>
            <a:pPr eaLnBrk="1" hangingPunct="1"/>
            <a:r>
              <a:rPr lang="en-US" altLang="en-US" sz="1400" dirty="0"/>
              <a:t> subplot(2,2,3)</a:t>
            </a:r>
          </a:p>
          <a:p>
            <a:pPr eaLnBrk="1" hangingPunct="1"/>
            <a:r>
              <a:rPr lang="en-US" altLang="en-US" sz="1400" dirty="0" err="1"/>
              <a:t>colormap</a:t>
            </a:r>
            <a:r>
              <a:rPr lang="en-US" altLang="en-US" sz="1400" dirty="0"/>
              <a:t>(gray(256))</a:t>
            </a:r>
          </a:p>
          <a:p>
            <a:pPr eaLnBrk="1" hangingPunct="1"/>
            <a:r>
              <a:rPr lang="en-US" altLang="en-US" sz="1400" dirty="0"/>
              <a:t>image(e)</a:t>
            </a:r>
          </a:p>
          <a:p>
            <a:pPr eaLnBrk="1" hangingPunct="1"/>
            <a:r>
              <a:rPr lang="en-US" altLang="en-US" sz="1400" dirty="0" err="1"/>
              <a:t>ylabel</a:t>
            </a:r>
            <a:r>
              <a:rPr lang="en-US" altLang="en-US" sz="1400" dirty="0"/>
              <a:t>('edge image')</a:t>
            </a:r>
          </a:p>
          <a:p>
            <a:pPr eaLnBrk="1" hangingPunct="1"/>
            <a:endParaRPr lang="en-US" altLang="en-US" dirty="0"/>
          </a:p>
        </p:txBody>
      </p:sp>
      <p:sp>
        <p:nvSpPr>
          <p:cNvPr id="43012" name="Content Placeholder 3"/>
          <p:cNvSpPr>
            <a:spLocks noGrp="1"/>
          </p:cNvSpPr>
          <p:nvPr>
            <p:ph sz="half" idx="2"/>
          </p:nvPr>
        </p:nvSpPr>
        <p:spPr/>
        <p:txBody>
          <a:bodyPr>
            <a:normAutofit lnSpcReduction="10000"/>
          </a:bodyPr>
          <a:lstStyle/>
          <a:p>
            <a:pPr eaLnBrk="1" hangingPunct="1"/>
            <a:r>
              <a:rPr lang="en-US" altLang="en-US" dirty="0"/>
              <a:t> </a:t>
            </a:r>
          </a:p>
        </p:txBody>
      </p:sp>
      <p:sp>
        <p:nvSpPr>
          <p:cNvPr id="2" name="Footer Placeholder 1"/>
          <p:cNvSpPr>
            <a:spLocks noGrp="1"/>
          </p:cNvSpPr>
          <p:nvPr>
            <p:ph type="ftr" sz="quarter" idx="11"/>
          </p:nvPr>
        </p:nvSpPr>
        <p:spPr/>
        <p:txBody>
          <a:bodyPr/>
          <a:lstStyle/>
          <a:p>
            <a:r>
              <a:rPr lang="it-IT"/>
              <a:t>Img. Pro. &amp; Comp. Vis. v250127c</a:t>
            </a:r>
            <a:endParaRPr lang="en-US"/>
          </a:p>
        </p:txBody>
      </p:sp>
      <p:sp>
        <p:nvSpPr>
          <p:cNvPr id="3" name="Slide Number Placeholder 2"/>
          <p:cNvSpPr>
            <a:spLocks noGrp="1"/>
          </p:cNvSpPr>
          <p:nvPr>
            <p:ph type="sldNum" sz="quarter" idx="12"/>
          </p:nvPr>
        </p:nvSpPr>
        <p:spPr/>
        <p:txBody>
          <a:bodyPr/>
          <a:lstStyle/>
          <a:p>
            <a:fld id="{42434366-BC68-4344-AA9C-821C6A767A5D}" type="slidenum">
              <a:rPr lang="en-US" smtClean="0"/>
              <a:t>54</a:t>
            </a:fld>
            <a:endParaRPr lang="en-US"/>
          </a:p>
        </p:txBody>
      </p:sp>
      <p:pic>
        <p:nvPicPr>
          <p:cNvPr id="7" name="Picture 6">
            <a:extLst>
              <a:ext uri="{FF2B5EF4-FFF2-40B4-BE49-F238E27FC236}">
                <a16:creationId xmlns:a16="http://schemas.microsoft.com/office/drawing/2014/main" id="{64DFDE48-09DE-468F-AA99-84F20CDA50DC}"/>
              </a:ext>
            </a:extLst>
          </p:cNvPr>
          <p:cNvPicPr>
            <a:picLocks noChangeAspect="1"/>
          </p:cNvPicPr>
          <p:nvPr/>
        </p:nvPicPr>
        <p:blipFill>
          <a:blip r:embed="rId2"/>
          <a:stretch>
            <a:fillRect/>
          </a:stretch>
        </p:blipFill>
        <p:spPr>
          <a:xfrm>
            <a:off x="4659630" y="1072037"/>
            <a:ext cx="3265170" cy="5253833"/>
          </a:xfrm>
          <a:prstGeom prst="rect">
            <a:avLst/>
          </a:prstGeom>
        </p:spPr>
      </p:pic>
    </p:spTree>
    <p:extLst>
      <p:ext uri="{BB962C8B-B14F-4D97-AF65-F5344CB8AC3E}">
        <p14:creationId xmlns:p14="http://schemas.microsoft.com/office/powerpoint/2010/main" val="4409327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18794" y="453271"/>
            <a:ext cx="1989381" cy="674794"/>
          </a:xfrm>
        </p:spPr>
        <p:txBody>
          <a:bodyPr>
            <a:noAutofit/>
          </a:bodyPr>
          <a:lstStyle/>
          <a:p>
            <a:r>
              <a:rPr lang="en-US" sz="2800" dirty="0"/>
              <a:t> </a:t>
            </a:r>
          </a:p>
        </p:txBody>
      </p:sp>
      <p:sp>
        <p:nvSpPr>
          <p:cNvPr id="7" name="Content Placeholder 6"/>
          <p:cNvSpPr>
            <a:spLocks noGrp="1"/>
          </p:cNvSpPr>
          <p:nvPr>
            <p:ph sz="half" idx="1"/>
          </p:nvPr>
        </p:nvSpPr>
        <p:spPr>
          <a:xfrm>
            <a:off x="4128246" y="4840941"/>
            <a:ext cx="377897" cy="233702"/>
          </a:xfrm>
        </p:spPr>
        <p:txBody>
          <a:bodyPr>
            <a:normAutofit fontScale="40000" lnSpcReduction="20000"/>
          </a:bodyPr>
          <a:lstStyle/>
          <a:p>
            <a:r>
              <a:rPr lang="en-US" dirty="0"/>
              <a:t> </a:t>
            </a:r>
          </a:p>
        </p:txBody>
      </p:sp>
      <p:sp>
        <p:nvSpPr>
          <p:cNvPr id="8" name="Content Placeholder 7"/>
          <p:cNvSpPr>
            <a:spLocks noGrp="1"/>
          </p:cNvSpPr>
          <p:nvPr>
            <p:ph sz="half" idx="2"/>
          </p:nvPr>
        </p:nvSpPr>
        <p:spPr>
          <a:xfrm>
            <a:off x="4235061" y="115094"/>
            <a:ext cx="5040687" cy="6509474"/>
          </a:xfrm>
        </p:spPr>
        <p:txBody>
          <a:bodyPr>
            <a:normAutofit fontScale="40000" lnSpcReduction="20000"/>
          </a:bodyPr>
          <a:lstStyle/>
          <a:p>
            <a:r>
              <a:rPr lang="en-US" sz="8000" dirty="0"/>
              <a:t>G(</a:t>
            </a:r>
            <a:r>
              <a:rPr lang="en-US" sz="8000" dirty="0" err="1"/>
              <a:t>x,y</a:t>
            </a:r>
            <a:r>
              <a:rPr lang="en-US" sz="8000" dirty="0"/>
              <a:t>)</a:t>
            </a:r>
          </a:p>
          <a:p>
            <a:r>
              <a:rPr lang="en-US" sz="4000" dirty="0"/>
              <a:t>GI(</a:t>
            </a:r>
            <a:r>
              <a:rPr lang="en-US" sz="4000" dirty="0" err="1"/>
              <a:t>x,y</a:t>
            </a:r>
            <a:r>
              <a:rPr lang="en-US" sz="4000" dirty="0"/>
              <a:t>) =</a:t>
            </a:r>
          </a:p>
          <a:p>
            <a:r>
              <a:rPr lang="en-US" sz="3500" dirty="0"/>
              <a:t>        0         0   70.7107   60.8276   78.1025   14.1421</a:t>
            </a:r>
          </a:p>
          <a:p>
            <a:r>
              <a:rPr lang="en-US" sz="3500" dirty="0"/>
              <a:t>         0         0  219.2442  465.7403  422.3423  367.7635</a:t>
            </a:r>
          </a:p>
          <a:p>
            <a:r>
              <a:rPr lang="en-US" sz="3500" dirty="0"/>
              <a:t>         0         0  315.7847  612.1511  444.9326  574.8261</a:t>
            </a:r>
          </a:p>
          <a:p>
            <a:r>
              <a:rPr lang="en-US" sz="3500" dirty="0"/>
              <a:t>         0         0  384.0000  765.0000  384.0000  765.0000</a:t>
            </a:r>
          </a:p>
          <a:p>
            <a:r>
              <a:rPr lang="en-US" sz="3500" dirty="0"/>
              <a:t>         0         0  286.2167  637.8001  460.6788  570.1973</a:t>
            </a:r>
          </a:p>
          <a:p>
            <a:r>
              <a:rPr lang="en-US" sz="3500" dirty="0"/>
              <a:t>         0         0  181.0193  460.1239  403.8230  </a:t>
            </a:r>
            <a:r>
              <a:rPr lang="en-US" sz="4000" dirty="0"/>
              <a:t>360.6245 </a:t>
            </a:r>
            <a:r>
              <a:rPr lang="en-US" sz="4500" dirty="0"/>
              <a:t>Find a formula to relate G(</a:t>
            </a:r>
            <a:r>
              <a:rPr lang="en-US" sz="4500" dirty="0" err="1"/>
              <a:t>x,y</a:t>
            </a:r>
            <a:r>
              <a:rPr lang="en-US" sz="4500" dirty="0"/>
              <a:t>) and ex and </a:t>
            </a:r>
            <a:r>
              <a:rPr lang="en-US" sz="4500" dirty="0" err="1"/>
              <a:t>ey</a:t>
            </a:r>
            <a:r>
              <a:rPr lang="en-US" sz="4500" dirty="0"/>
              <a:t> using the results as shown above</a:t>
            </a:r>
          </a:p>
          <a:p>
            <a:r>
              <a:rPr lang="en-US" sz="4500" dirty="0"/>
              <a:t>Answer:__________________________?</a:t>
            </a:r>
          </a:p>
          <a:p>
            <a:r>
              <a:rPr lang="fr-FR" sz="4800" b="0" i="0" u="none" strike="noStrike" baseline="0" dirty="0">
                <a:latin typeface="Courier New" panose="02070309020205020404" pitchFamily="49" charset="0"/>
              </a:rPr>
              <a:t>MC question</a:t>
            </a:r>
          </a:p>
          <a:p>
            <a:pPr marL="914400" indent="-914400">
              <a:buFont typeface="+mj-lt"/>
              <a:buAutoNum type="arabicPeriod"/>
            </a:pPr>
            <a:r>
              <a:rPr lang="fr-FR" sz="4800" dirty="0">
                <a:latin typeface="Courier New" panose="02070309020205020404" pitchFamily="49" charset="0"/>
              </a:rPr>
              <a:t>G(</a:t>
            </a:r>
            <a:r>
              <a:rPr lang="fr-FR" sz="4800" dirty="0" err="1">
                <a:latin typeface="Courier New" panose="02070309020205020404" pitchFamily="49" charset="0"/>
              </a:rPr>
              <a:t>x,y</a:t>
            </a:r>
            <a:r>
              <a:rPr lang="fr-FR" sz="4800" dirty="0">
                <a:latin typeface="Courier New" panose="02070309020205020404" pitchFamily="49" charset="0"/>
              </a:rPr>
              <a:t>)=</a:t>
            </a:r>
            <a:r>
              <a:rPr lang="fr-FR" sz="4800" b="0" i="0" u="none" strike="noStrike" baseline="0" dirty="0" err="1">
                <a:latin typeface="Courier New" panose="02070309020205020404" pitchFamily="49" charset="0"/>
              </a:rPr>
              <a:t>sqrt</a:t>
            </a:r>
            <a:r>
              <a:rPr lang="fr-FR" sz="4800" b="0" i="0" u="none" strike="noStrike" baseline="0" dirty="0">
                <a:latin typeface="Courier New" panose="02070309020205020404" pitchFamily="49" charset="0"/>
              </a:rPr>
              <a:t>(|ex|+|</a:t>
            </a:r>
            <a:r>
              <a:rPr lang="fr-FR" sz="4800" b="0" i="0" u="none" strike="noStrike" baseline="0" dirty="0" err="1">
                <a:latin typeface="Courier New" panose="02070309020205020404" pitchFamily="49" charset="0"/>
              </a:rPr>
              <a:t>ey</a:t>
            </a:r>
            <a:r>
              <a:rPr lang="fr-FR" sz="4800" b="0" i="0" u="none" strike="noStrike" baseline="0" dirty="0">
                <a:latin typeface="Courier New" panose="02070309020205020404" pitchFamily="49" charset="0"/>
              </a:rPr>
              <a:t>|)</a:t>
            </a:r>
          </a:p>
          <a:p>
            <a:pPr marL="914400" indent="-914400">
              <a:buFont typeface="+mj-lt"/>
              <a:buAutoNum type="arabicPeriod"/>
            </a:pPr>
            <a:r>
              <a:rPr lang="fr-FR" sz="4800" dirty="0">
                <a:latin typeface="Courier New" panose="02070309020205020404" pitchFamily="49" charset="0"/>
              </a:rPr>
              <a:t>G(</a:t>
            </a:r>
            <a:r>
              <a:rPr lang="fr-FR" sz="4800" dirty="0" err="1">
                <a:latin typeface="Courier New" panose="02070309020205020404" pitchFamily="49" charset="0"/>
              </a:rPr>
              <a:t>x,y</a:t>
            </a:r>
            <a:r>
              <a:rPr lang="fr-FR" sz="4800" dirty="0">
                <a:latin typeface="Courier New" panose="02070309020205020404" pitchFamily="49" charset="0"/>
              </a:rPr>
              <a:t>)=</a:t>
            </a:r>
            <a:r>
              <a:rPr lang="fr-FR" sz="4800" b="0" i="0" u="none" strike="noStrike" baseline="0" dirty="0" err="1">
                <a:latin typeface="Courier New" panose="02070309020205020404" pitchFamily="49" charset="0"/>
              </a:rPr>
              <a:t>sqrt</a:t>
            </a:r>
            <a:r>
              <a:rPr lang="fr-FR" sz="4800" b="0" i="0" u="none" strike="noStrike" baseline="0" dirty="0">
                <a:latin typeface="Courier New" panose="02070309020205020404" pitchFamily="49" charset="0"/>
              </a:rPr>
              <a:t>(ex^2+ey^2)</a:t>
            </a:r>
          </a:p>
          <a:p>
            <a:pPr marL="914400" indent="-914400">
              <a:buFont typeface="+mj-lt"/>
              <a:buAutoNum type="arabicPeriod"/>
            </a:pPr>
            <a:r>
              <a:rPr lang="fr-FR" sz="4800" dirty="0">
                <a:latin typeface="Courier New" panose="02070309020205020404" pitchFamily="49" charset="0"/>
              </a:rPr>
              <a:t>G(</a:t>
            </a:r>
            <a:r>
              <a:rPr lang="fr-FR" sz="4800" dirty="0" err="1">
                <a:latin typeface="Courier New" panose="02070309020205020404" pitchFamily="49" charset="0"/>
              </a:rPr>
              <a:t>x,y</a:t>
            </a:r>
            <a:r>
              <a:rPr lang="fr-FR" sz="4800" dirty="0">
                <a:latin typeface="Courier New" panose="02070309020205020404" pitchFamily="49" charset="0"/>
              </a:rPr>
              <a:t>)=</a:t>
            </a:r>
            <a:r>
              <a:rPr lang="fr-FR" sz="4800" b="0" i="0" u="none" strike="noStrike" baseline="0" dirty="0" err="1">
                <a:latin typeface="Courier New" panose="02070309020205020404" pitchFamily="49" charset="0"/>
              </a:rPr>
              <a:t>sqrt</a:t>
            </a:r>
            <a:r>
              <a:rPr lang="fr-FR" sz="4800" b="0" i="0" u="none" strike="noStrike" baseline="0" dirty="0">
                <a:latin typeface="Courier New" panose="02070309020205020404" pitchFamily="49" charset="0"/>
              </a:rPr>
              <a:t>(ex^0.5+ey^0.5)</a:t>
            </a:r>
          </a:p>
          <a:p>
            <a:pPr marL="0" indent="0">
              <a:buNone/>
            </a:pPr>
            <a:r>
              <a:rPr lang="fr-FR" sz="4400" b="0" i="0" u="none" strike="noStrike" baseline="0" dirty="0">
                <a:latin typeface="Courier New" panose="02070309020205020404" pitchFamily="49" charset="0"/>
              </a:rPr>
              <a:t>Question 3.3a)</a:t>
            </a:r>
            <a:r>
              <a:rPr lang="fr-FR" sz="4400" b="0" i="0" u="none" strike="noStrike" baseline="0" dirty="0">
                <a:solidFill>
                  <a:srgbClr val="0070C0"/>
                </a:solidFill>
                <a:latin typeface="Courier New" panose="02070309020205020404" pitchFamily="49" charset="0"/>
              </a:rPr>
              <a:t>MC question</a:t>
            </a:r>
            <a:endParaRPr lang="en-US" sz="4500" dirty="0">
              <a:solidFill>
                <a:srgbClr val="0070C0"/>
              </a:solidFill>
            </a:endParaRPr>
          </a:p>
          <a:p>
            <a:r>
              <a:rPr lang="en-US" sz="4800" dirty="0">
                <a:solidFill>
                  <a:srgbClr val="0070C0"/>
                </a:solidFill>
              </a:rPr>
              <a:t>Write the edge image (255= edge, 0=no edge) if the threshold is 500.</a:t>
            </a:r>
          </a:p>
          <a:p>
            <a:r>
              <a:rPr lang="en-US" sz="1800" b="0" i="0" u="none" strike="noStrike" baseline="0" dirty="0">
                <a:solidFill>
                  <a:srgbClr val="FF0000"/>
                </a:solidFill>
                <a:latin typeface="Courier New" panose="02070309020205020404" pitchFamily="49" charset="0"/>
              </a:rPr>
              <a:t> </a:t>
            </a:r>
            <a:endParaRPr lang="en-US" sz="4500" dirty="0"/>
          </a:p>
          <a:p>
            <a:endParaRPr lang="en-US" sz="1400" dirty="0"/>
          </a:p>
        </p:txBody>
      </p:sp>
      <p:sp>
        <p:nvSpPr>
          <p:cNvPr id="11" name="TextBox 10"/>
          <p:cNvSpPr txBox="1"/>
          <p:nvPr/>
        </p:nvSpPr>
        <p:spPr>
          <a:xfrm>
            <a:off x="36761" y="0"/>
            <a:ext cx="4501112" cy="6232475"/>
          </a:xfrm>
          <a:prstGeom prst="rect">
            <a:avLst/>
          </a:prstGeom>
          <a:noFill/>
        </p:spPr>
        <p:txBody>
          <a:bodyPr wrap="square" rtlCol="0">
            <a:spAutoFit/>
          </a:bodyPr>
          <a:lstStyle/>
          <a:p>
            <a:r>
              <a:rPr lang="en-US" dirty="0">
                <a:latin typeface="Courier New" panose="02070309020205020404" pitchFamily="49" charset="0"/>
              </a:rPr>
              <a:t>%</a:t>
            </a:r>
            <a:r>
              <a:rPr lang="en-US" altLang="zh-CN" sz="1800" dirty="0"/>
              <a:t>Worksheet 7</a:t>
            </a:r>
            <a:r>
              <a:rPr lang="en-US" altLang="zh-TW" sz="1800" dirty="0"/>
              <a:t>: Intensity gradient of an image</a:t>
            </a:r>
            <a:r>
              <a:rPr lang="en-US" sz="1800" b="0" i="0" u="none" strike="noStrike" baseline="0" dirty="0">
                <a:latin typeface="Courier New" panose="02070309020205020404" pitchFamily="49" charset="0"/>
              </a:rPr>
              <a:t> </a:t>
            </a:r>
          </a:p>
          <a:p>
            <a:r>
              <a:rPr lang="en-US" sz="1800" b="0" i="0" u="none" strike="noStrike" baseline="0" dirty="0">
                <a:solidFill>
                  <a:srgbClr val="000000"/>
                </a:solidFill>
                <a:latin typeface="Courier New" panose="02070309020205020404" pitchFamily="49" charset="0"/>
              </a:rPr>
              <a:t>ii=[ 0 0 50 10</a:t>
            </a:r>
          </a:p>
          <a:p>
            <a:r>
              <a:rPr lang="en-US" sz="1800" b="0" i="0" u="none" strike="noStrike" baseline="0" dirty="0">
                <a:solidFill>
                  <a:srgbClr val="000000"/>
                </a:solidFill>
                <a:latin typeface="Courier New" panose="02070309020205020404" pitchFamily="49" charset="0"/>
              </a:rPr>
              <a:t>     0 0 128 255</a:t>
            </a:r>
          </a:p>
          <a:p>
            <a:r>
              <a:rPr lang="en-US" sz="1800" b="0" i="0" u="none" strike="noStrike" baseline="0" dirty="0">
                <a:solidFill>
                  <a:srgbClr val="000000"/>
                </a:solidFill>
                <a:latin typeface="Courier New" panose="02070309020205020404" pitchFamily="49" charset="0"/>
              </a:rPr>
              <a:t>     0 0 128 255</a:t>
            </a:r>
          </a:p>
          <a:p>
            <a:r>
              <a:rPr lang="en-US" sz="1800" b="0" i="0" u="none" strike="noStrike" baseline="0" dirty="0">
                <a:solidFill>
                  <a:srgbClr val="000000"/>
                </a:solidFill>
                <a:latin typeface="Courier New" panose="02070309020205020404" pitchFamily="49" charset="0"/>
              </a:rPr>
              <a:t>     0 0 128 255]</a:t>
            </a:r>
          </a:p>
          <a:p>
            <a:r>
              <a:rPr lang="en-US" sz="1800" b="0" i="0" u="none" strike="noStrike" baseline="0" dirty="0" err="1">
                <a:solidFill>
                  <a:srgbClr val="000000"/>
                </a:solidFill>
                <a:latin typeface="Courier New" panose="02070309020205020404" pitchFamily="49" charset="0"/>
              </a:rPr>
              <a:t>prewitt_x</a:t>
            </a:r>
            <a:r>
              <a:rPr lang="en-US" sz="1800" b="0" i="0" u="none" strike="noStrike" baseline="0" dirty="0">
                <a:solidFill>
                  <a:srgbClr val="000000"/>
                </a:solidFill>
                <a:latin typeface="Courier New" panose="02070309020205020404" pitchFamily="49" charset="0"/>
              </a:rPr>
              <a:t> =[1 1 1</a:t>
            </a:r>
          </a:p>
          <a:p>
            <a:r>
              <a:rPr lang="en-US" sz="1800" b="0" i="0" u="none" strike="noStrike" baseline="0" dirty="0">
                <a:solidFill>
                  <a:srgbClr val="000000"/>
                </a:solidFill>
                <a:latin typeface="Courier New" panose="02070309020205020404" pitchFamily="49" charset="0"/>
              </a:rPr>
              <a:t>            0 0 0</a:t>
            </a:r>
          </a:p>
          <a:p>
            <a:r>
              <a:rPr lang="en-US" sz="1800" b="0" i="0" u="none" strike="noStrike" baseline="0" dirty="0">
                <a:solidFill>
                  <a:srgbClr val="000000"/>
                </a:solidFill>
                <a:latin typeface="Courier New" panose="02070309020205020404" pitchFamily="49" charset="0"/>
              </a:rPr>
              <a:t>           -1 -1 -1]</a:t>
            </a:r>
          </a:p>
          <a:p>
            <a:r>
              <a:rPr lang="es-ES" sz="1800" b="0" i="0" u="none" strike="noStrike" baseline="0" dirty="0" err="1">
                <a:solidFill>
                  <a:srgbClr val="000000"/>
                </a:solidFill>
                <a:latin typeface="Courier New" panose="02070309020205020404" pitchFamily="49" charset="0"/>
              </a:rPr>
              <a:t>prewitt_y</a:t>
            </a:r>
            <a:r>
              <a:rPr lang="es-ES" sz="1800" b="0" i="0" u="none" strike="noStrike" baseline="0" dirty="0">
                <a:solidFill>
                  <a:srgbClr val="000000"/>
                </a:solidFill>
                <a:latin typeface="Courier New" panose="02070309020205020404" pitchFamily="49" charset="0"/>
              </a:rPr>
              <a:t> =[1 0 -1</a:t>
            </a:r>
          </a:p>
          <a:p>
            <a:r>
              <a:rPr lang="en-US" sz="1800" b="0" i="0" u="none" strike="noStrike" baseline="0" dirty="0">
                <a:solidFill>
                  <a:srgbClr val="000000"/>
                </a:solidFill>
                <a:latin typeface="Courier New" panose="02070309020205020404" pitchFamily="49" charset="0"/>
              </a:rPr>
              <a:t>            1 0 -1</a:t>
            </a:r>
          </a:p>
          <a:p>
            <a:r>
              <a:rPr lang="en-US" sz="1800" b="0" i="0" u="none" strike="noStrike" baseline="0" dirty="0">
                <a:solidFill>
                  <a:srgbClr val="000000"/>
                </a:solidFill>
                <a:latin typeface="Courier New" panose="02070309020205020404" pitchFamily="49" charset="0"/>
              </a:rPr>
              <a:t>            1 0 -1]</a:t>
            </a:r>
          </a:p>
          <a:p>
            <a:r>
              <a:rPr lang="en-US" sz="1800" b="0" i="0" u="none" strike="noStrike" baseline="0" dirty="0">
                <a:solidFill>
                  <a:srgbClr val="000000"/>
                </a:solidFill>
                <a:latin typeface="Courier New" panose="02070309020205020404" pitchFamily="49" charset="0"/>
              </a:rPr>
              <a:t>ex=conv2(ii, </a:t>
            </a:r>
            <a:r>
              <a:rPr lang="en-US" sz="1800" b="0" i="0" u="none" strike="noStrike" baseline="0" dirty="0" err="1">
                <a:solidFill>
                  <a:srgbClr val="000000"/>
                </a:solidFill>
                <a:latin typeface="Courier New" panose="02070309020205020404" pitchFamily="49" charset="0"/>
              </a:rPr>
              <a:t>prewitt_x</a:t>
            </a:r>
            <a:r>
              <a:rPr lang="en-US" sz="1800" b="0" i="0" u="none" strike="noStrike" baseline="0" dirty="0">
                <a:solidFill>
                  <a:srgbClr val="000000"/>
                </a:solidFill>
                <a:latin typeface="Courier New" panose="02070309020205020404" pitchFamily="49" charset="0"/>
              </a:rPr>
              <a:t> )</a:t>
            </a:r>
          </a:p>
          <a:p>
            <a:r>
              <a:rPr lang="en-US" sz="1800" b="0" i="0" u="none" strike="noStrike" baseline="0" dirty="0" err="1">
                <a:solidFill>
                  <a:srgbClr val="000000"/>
                </a:solidFill>
                <a:latin typeface="Courier New" panose="02070309020205020404" pitchFamily="49" charset="0"/>
              </a:rPr>
              <a:t>ey</a:t>
            </a:r>
            <a:r>
              <a:rPr lang="en-US" sz="1800" b="0" i="0" u="none" strike="noStrike" baseline="0" dirty="0">
                <a:solidFill>
                  <a:srgbClr val="000000"/>
                </a:solidFill>
                <a:latin typeface="Courier New" panose="02070309020205020404" pitchFamily="49" charset="0"/>
              </a:rPr>
              <a:t>=conv2(ii, </a:t>
            </a:r>
            <a:r>
              <a:rPr lang="es-ES" sz="1800" b="0" i="0" u="none" strike="noStrike" baseline="0" dirty="0" err="1">
                <a:solidFill>
                  <a:srgbClr val="000000"/>
                </a:solidFill>
                <a:latin typeface="Courier New" panose="02070309020205020404" pitchFamily="49" charset="0"/>
              </a:rPr>
              <a:t>prewitt_y</a:t>
            </a:r>
            <a:r>
              <a:rPr lang="es-ES" sz="1800" b="0" i="0" u="none" strike="noStrike" baseline="0" dirty="0">
                <a:solidFill>
                  <a:srgbClr val="000000"/>
                </a:solidFill>
                <a:latin typeface="Courier New" panose="02070309020205020404" pitchFamily="49" charset="0"/>
              </a:rPr>
              <a:t> </a:t>
            </a:r>
            <a:r>
              <a:rPr lang="en-US" sz="1800" b="0" i="0" u="none" strike="noStrike" baseline="0" dirty="0">
                <a:solidFill>
                  <a:srgbClr val="000000"/>
                </a:solidFill>
                <a:latin typeface="Courier New" panose="02070309020205020404" pitchFamily="49" charset="0"/>
              </a:rPr>
              <a:t>)</a:t>
            </a:r>
          </a:p>
          <a:p>
            <a:r>
              <a:rPr lang="en-US" sz="1100" b="0" i="0" u="none" strike="noStrike" baseline="0" dirty="0">
                <a:solidFill>
                  <a:srgbClr val="3C763D"/>
                </a:solidFill>
                <a:latin typeface="Courier New" panose="02070309020205020404" pitchFamily="49" charset="0"/>
              </a:rPr>
              <a:t>ex =</a:t>
            </a:r>
          </a:p>
          <a:p>
            <a:r>
              <a:rPr lang="en-US" sz="1100" b="0" i="0" u="none" strike="noStrike" baseline="0" dirty="0">
                <a:solidFill>
                  <a:srgbClr val="3C763D"/>
                </a:solidFill>
                <a:latin typeface="Courier New" panose="02070309020205020404" pitchFamily="49" charset="0"/>
              </a:rPr>
              <a:t>      0     0    50    60    60    10</a:t>
            </a:r>
          </a:p>
          <a:p>
            <a:r>
              <a:rPr lang="en-US" sz="1100" b="0" i="0" u="none" strike="noStrike" baseline="0" dirty="0">
                <a:solidFill>
                  <a:srgbClr val="3C763D"/>
                </a:solidFill>
                <a:latin typeface="Courier New" panose="02070309020205020404" pitchFamily="49" charset="0"/>
              </a:rPr>
              <a:t>     0     0   128   383   383   255</a:t>
            </a:r>
          </a:p>
          <a:p>
            <a:r>
              <a:rPr lang="en-US" sz="1100" b="0" i="0" u="none" strike="noStrike" baseline="0" dirty="0">
                <a:solidFill>
                  <a:srgbClr val="3C763D"/>
                </a:solidFill>
                <a:latin typeface="Courier New" panose="02070309020205020404" pitchFamily="49" charset="0"/>
              </a:rPr>
              <a:t>     0     0    78   323   323   245</a:t>
            </a:r>
          </a:p>
          <a:p>
            <a:r>
              <a:rPr lang="en-US" sz="1100" b="0" i="0" u="none" strike="noStrike" baseline="0" dirty="0">
                <a:solidFill>
                  <a:srgbClr val="3C763D"/>
                </a:solidFill>
                <a:latin typeface="Courier New" panose="02070309020205020404" pitchFamily="49" charset="0"/>
              </a:rPr>
              <a:t>     0     0     0     0     0     0</a:t>
            </a:r>
          </a:p>
          <a:p>
            <a:r>
              <a:rPr lang="en-US" sz="1100" b="0" i="0" u="none" strike="noStrike" baseline="0" dirty="0">
                <a:solidFill>
                  <a:srgbClr val="3C763D"/>
                </a:solidFill>
                <a:latin typeface="Courier New" panose="02070309020205020404" pitchFamily="49" charset="0"/>
              </a:rPr>
              <a:t>     0     0  -128  -383  -383  -255</a:t>
            </a:r>
          </a:p>
          <a:p>
            <a:r>
              <a:rPr lang="en-US" sz="1100" b="0" i="0" u="none" strike="noStrike" baseline="0" dirty="0">
                <a:solidFill>
                  <a:srgbClr val="3C763D"/>
                </a:solidFill>
                <a:latin typeface="Courier New" panose="02070309020205020404" pitchFamily="49" charset="0"/>
              </a:rPr>
              <a:t>     0     0  -128  -383  -383  -255</a:t>
            </a:r>
          </a:p>
          <a:p>
            <a:r>
              <a:rPr lang="en-US" sz="1100" b="0" i="0" u="none" strike="noStrike" baseline="0" dirty="0" err="1">
                <a:solidFill>
                  <a:srgbClr val="3C763D"/>
                </a:solidFill>
                <a:latin typeface="Courier New" panose="02070309020205020404" pitchFamily="49" charset="0"/>
              </a:rPr>
              <a:t>ey</a:t>
            </a:r>
            <a:r>
              <a:rPr lang="en-US" sz="1100" b="0" i="0" u="none" strike="noStrike" baseline="0" dirty="0">
                <a:solidFill>
                  <a:srgbClr val="3C763D"/>
                </a:solidFill>
                <a:latin typeface="Courier New" panose="02070309020205020404" pitchFamily="49" charset="0"/>
              </a:rPr>
              <a:t> =</a:t>
            </a:r>
          </a:p>
          <a:p>
            <a:endParaRPr lang="en-US" sz="1100" b="0" i="0" u="none" strike="noStrike" baseline="0" dirty="0">
              <a:solidFill>
                <a:srgbClr val="3C763D"/>
              </a:solidFill>
              <a:latin typeface="Courier New" panose="02070309020205020404" pitchFamily="49" charset="0"/>
            </a:endParaRPr>
          </a:p>
          <a:p>
            <a:r>
              <a:rPr lang="en-US" sz="1100" b="0" i="0" u="none" strike="noStrike" baseline="0" dirty="0">
                <a:solidFill>
                  <a:srgbClr val="3C763D"/>
                </a:solidFill>
                <a:latin typeface="Courier New" panose="02070309020205020404" pitchFamily="49" charset="0"/>
              </a:rPr>
              <a:t>      0     0    50    10   -50   -10</a:t>
            </a:r>
          </a:p>
          <a:p>
            <a:r>
              <a:rPr lang="en-US" sz="1100" b="0" i="0" u="none" strike="noStrike" baseline="0" dirty="0">
                <a:solidFill>
                  <a:srgbClr val="3C763D"/>
                </a:solidFill>
                <a:latin typeface="Courier New" panose="02070309020205020404" pitchFamily="49" charset="0"/>
              </a:rPr>
              <a:t>     0     0   178   265  -178  -265</a:t>
            </a:r>
          </a:p>
          <a:p>
            <a:r>
              <a:rPr lang="en-US" sz="1100" b="0" i="0" u="none" strike="noStrike" baseline="0" dirty="0">
                <a:solidFill>
                  <a:srgbClr val="3C763D"/>
                </a:solidFill>
                <a:latin typeface="Courier New" panose="02070309020205020404" pitchFamily="49" charset="0"/>
              </a:rPr>
              <a:t>     0     0   306   520  -306  -520</a:t>
            </a:r>
          </a:p>
          <a:p>
            <a:r>
              <a:rPr lang="en-US" sz="1100" b="0" i="0" u="none" strike="noStrike" baseline="0" dirty="0">
                <a:solidFill>
                  <a:srgbClr val="3C763D"/>
                </a:solidFill>
                <a:latin typeface="Courier New" panose="02070309020205020404" pitchFamily="49" charset="0"/>
              </a:rPr>
              <a:t>     0     0   384   765  -384  -765</a:t>
            </a:r>
          </a:p>
          <a:p>
            <a:r>
              <a:rPr lang="en-US" sz="1100" b="0" i="0" u="none" strike="noStrike" baseline="0" dirty="0">
                <a:solidFill>
                  <a:srgbClr val="3C763D"/>
                </a:solidFill>
                <a:latin typeface="Courier New" panose="02070309020205020404" pitchFamily="49" charset="0"/>
              </a:rPr>
              <a:t>     0     0   256   510  -256  -510</a:t>
            </a:r>
          </a:p>
          <a:p>
            <a:r>
              <a:rPr lang="en-US" sz="1100" b="0" i="0" u="none" strike="noStrike" baseline="0" dirty="0">
                <a:solidFill>
                  <a:srgbClr val="3C763D"/>
                </a:solidFill>
                <a:latin typeface="Courier New" panose="02070309020205020404" pitchFamily="49" charset="0"/>
              </a:rPr>
              <a:t>     0     0   128   255  -128  -255</a:t>
            </a:r>
            <a:endParaRPr lang="en-US" sz="1100" b="0" i="0" u="none" strike="noStrike" baseline="0" dirty="0"/>
          </a:p>
        </p:txBody>
      </p:sp>
      <p:sp>
        <p:nvSpPr>
          <p:cNvPr id="2" name="Footer Placeholder 1"/>
          <p:cNvSpPr>
            <a:spLocks noGrp="1"/>
          </p:cNvSpPr>
          <p:nvPr>
            <p:ph type="ftr" sz="quarter" idx="11"/>
          </p:nvPr>
        </p:nvSpPr>
        <p:spPr/>
        <p:txBody>
          <a:bodyPr/>
          <a:lstStyle/>
          <a:p>
            <a:r>
              <a:rPr lang="it-IT"/>
              <a:t>Img. Pro. &amp; Comp. Vis. v250127c</a:t>
            </a:r>
            <a:endParaRPr lang="en-US" dirty="0"/>
          </a:p>
        </p:txBody>
      </p:sp>
      <p:sp>
        <p:nvSpPr>
          <p:cNvPr id="3" name="Slide Number Placeholder 2"/>
          <p:cNvSpPr>
            <a:spLocks noGrp="1"/>
          </p:cNvSpPr>
          <p:nvPr>
            <p:ph type="sldNum" sz="quarter" idx="12"/>
          </p:nvPr>
        </p:nvSpPr>
        <p:spPr/>
        <p:txBody>
          <a:bodyPr/>
          <a:lstStyle/>
          <a:p>
            <a:fld id="{42434366-BC68-4344-AA9C-821C6A767A5D}" type="slidenum">
              <a:rPr lang="en-US" smtClean="0"/>
              <a:t>55</a:t>
            </a:fld>
            <a:endParaRPr lang="en-US"/>
          </a:p>
        </p:txBody>
      </p:sp>
      <p:sp>
        <p:nvSpPr>
          <p:cNvPr id="4" name="TextBox 3">
            <a:extLst>
              <a:ext uri="{FF2B5EF4-FFF2-40B4-BE49-F238E27FC236}">
                <a16:creationId xmlns:a16="http://schemas.microsoft.com/office/drawing/2014/main" id="{E5959F68-68F2-8527-1D71-2BFE704E7FFC}"/>
              </a:ext>
            </a:extLst>
          </p:cNvPr>
          <p:cNvSpPr txBox="1"/>
          <p:nvPr/>
        </p:nvSpPr>
        <p:spPr>
          <a:xfrm>
            <a:off x="4666145" y="4840941"/>
            <a:ext cx="1887055" cy="1384995"/>
          </a:xfrm>
          <a:prstGeom prst="rect">
            <a:avLst/>
          </a:prstGeom>
          <a:noFill/>
          <a:ln>
            <a:solidFill>
              <a:schemeClr val="accent1"/>
            </a:solidFill>
          </a:ln>
        </p:spPr>
        <p:txBody>
          <a:bodyPr wrap="none" rtlCol="0">
            <a:spAutoFit/>
          </a:bodyPr>
          <a:lstStyle/>
          <a:p>
            <a:r>
              <a:rPr lang="en-US" sz="1200" dirty="0"/>
              <a:t>Answer  (1) e=     </a:t>
            </a:r>
          </a:p>
          <a:p>
            <a:r>
              <a:rPr lang="en-US" sz="1200" dirty="0"/>
              <a:t>    0     0     0     0     0     0</a:t>
            </a:r>
          </a:p>
          <a:p>
            <a:r>
              <a:rPr lang="en-US" sz="1200" dirty="0"/>
              <a:t>     0     0     0     0     0     0</a:t>
            </a:r>
          </a:p>
          <a:p>
            <a:r>
              <a:rPr lang="en-US" sz="1200" dirty="0"/>
              <a:t>     0     0     0   255     0   255</a:t>
            </a:r>
          </a:p>
          <a:p>
            <a:r>
              <a:rPr lang="en-US" sz="1200" dirty="0"/>
              <a:t>     0     0     0   255     0   255</a:t>
            </a:r>
          </a:p>
          <a:p>
            <a:r>
              <a:rPr lang="en-US" sz="1200" dirty="0"/>
              <a:t>     0     0     0   255     0   255</a:t>
            </a:r>
          </a:p>
          <a:p>
            <a:r>
              <a:rPr lang="en-US" sz="1200" dirty="0"/>
              <a:t>     0     0     0     0     0     0</a:t>
            </a:r>
          </a:p>
        </p:txBody>
      </p:sp>
      <p:sp>
        <p:nvSpPr>
          <p:cNvPr id="5" name="TextBox 4">
            <a:extLst>
              <a:ext uri="{FF2B5EF4-FFF2-40B4-BE49-F238E27FC236}">
                <a16:creationId xmlns:a16="http://schemas.microsoft.com/office/drawing/2014/main" id="{BB50D89A-4FAE-8B12-93D3-86D94F17150B}"/>
              </a:ext>
            </a:extLst>
          </p:cNvPr>
          <p:cNvSpPr txBox="1"/>
          <p:nvPr/>
        </p:nvSpPr>
        <p:spPr>
          <a:xfrm>
            <a:off x="6897065" y="4869011"/>
            <a:ext cx="2122697" cy="1384995"/>
          </a:xfrm>
          <a:prstGeom prst="rect">
            <a:avLst/>
          </a:prstGeom>
          <a:noFill/>
          <a:ln>
            <a:solidFill>
              <a:schemeClr val="accent1"/>
            </a:solidFill>
          </a:ln>
        </p:spPr>
        <p:txBody>
          <a:bodyPr wrap="none" rtlCol="0">
            <a:spAutoFit/>
          </a:bodyPr>
          <a:lstStyle/>
          <a:p>
            <a:r>
              <a:rPr lang="en-US" sz="1200" dirty="0"/>
              <a:t>Answer  (2) e=     </a:t>
            </a:r>
          </a:p>
          <a:p>
            <a:r>
              <a:rPr lang="en-US" sz="1200" dirty="0"/>
              <a:t>    0     0     0     0     0     0</a:t>
            </a:r>
          </a:p>
          <a:p>
            <a:r>
              <a:rPr lang="en-US" sz="1200" dirty="0"/>
              <a:t>     0     0     0     0     0     0</a:t>
            </a:r>
          </a:p>
          <a:p>
            <a:r>
              <a:rPr lang="en-US" sz="1200" dirty="0"/>
              <a:t>     0     0     0   255     255   255</a:t>
            </a:r>
          </a:p>
          <a:p>
            <a:r>
              <a:rPr lang="en-US" sz="1200" dirty="0"/>
              <a:t>     0     0     0   255     255   255</a:t>
            </a:r>
          </a:p>
          <a:p>
            <a:r>
              <a:rPr lang="en-US" sz="1200" dirty="0"/>
              <a:t>     0     0     0   255     255   255</a:t>
            </a:r>
          </a:p>
          <a:p>
            <a:r>
              <a:rPr lang="en-US" sz="1200" dirty="0"/>
              <a:t>     0     0     0     0     0     0</a:t>
            </a:r>
          </a:p>
        </p:txBody>
      </p:sp>
      <p:pic>
        <p:nvPicPr>
          <p:cNvPr id="10" name="Picture 9" descr="Qr code&#10;&#10;Description automatically generated">
            <a:extLst>
              <a:ext uri="{FF2B5EF4-FFF2-40B4-BE49-F238E27FC236}">
                <a16:creationId xmlns:a16="http://schemas.microsoft.com/office/drawing/2014/main" id="{8D734E0B-4DBB-5EE7-9007-427F6A0096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5514" y="494293"/>
            <a:ext cx="1479547" cy="1479547"/>
          </a:xfrm>
          <a:prstGeom prst="rect">
            <a:avLst/>
          </a:prstGeom>
        </p:spPr>
      </p:pic>
    </p:spTree>
    <p:extLst>
      <p:ext uri="{BB962C8B-B14F-4D97-AF65-F5344CB8AC3E}">
        <p14:creationId xmlns:p14="http://schemas.microsoft.com/office/powerpoint/2010/main" val="2448173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18794" y="453271"/>
            <a:ext cx="1989381" cy="674794"/>
          </a:xfrm>
        </p:spPr>
        <p:txBody>
          <a:bodyPr>
            <a:noAutofit/>
          </a:bodyPr>
          <a:lstStyle/>
          <a:p>
            <a:r>
              <a:rPr lang="en-US" sz="2800" dirty="0"/>
              <a:t> </a:t>
            </a:r>
          </a:p>
        </p:txBody>
      </p:sp>
      <p:sp>
        <p:nvSpPr>
          <p:cNvPr id="7" name="Content Placeholder 6"/>
          <p:cNvSpPr>
            <a:spLocks noGrp="1"/>
          </p:cNvSpPr>
          <p:nvPr>
            <p:ph sz="half" idx="1"/>
          </p:nvPr>
        </p:nvSpPr>
        <p:spPr>
          <a:xfrm>
            <a:off x="4128246" y="4840941"/>
            <a:ext cx="377897" cy="233702"/>
          </a:xfrm>
        </p:spPr>
        <p:txBody>
          <a:bodyPr>
            <a:normAutofit fontScale="32500" lnSpcReduction="20000"/>
          </a:bodyPr>
          <a:lstStyle/>
          <a:p>
            <a:r>
              <a:rPr lang="en-US" dirty="0"/>
              <a:t> </a:t>
            </a:r>
          </a:p>
        </p:txBody>
      </p:sp>
      <p:sp>
        <p:nvSpPr>
          <p:cNvPr id="8" name="Content Placeholder 7"/>
          <p:cNvSpPr>
            <a:spLocks noGrp="1"/>
          </p:cNvSpPr>
          <p:nvPr>
            <p:ph sz="half" idx="2"/>
          </p:nvPr>
        </p:nvSpPr>
        <p:spPr>
          <a:xfrm>
            <a:off x="4451212" y="115094"/>
            <a:ext cx="4824536" cy="6509474"/>
          </a:xfrm>
        </p:spPr>
        <p:txBody>
          <a:bodyPr>
            <a:normAutofit fontScale="32500" lnSpcReduction="20000"/>
          </a:bodyPr>
          <a:lstStyle/>
          <a:p>
            <a:r>
              <a:rPr lang="en-US" sz="8000" dirty="0"/>
              <a:t>G(</a:t>
            </a:r>
            <a:r>
              <a:rPr lang="en-US" sz="8000" dirty="0" err="1"/>
              <a:t>x,y</a:t>
            </a:r>
            <a:r>
              <a:rPr lang="en-US" sz="8000" dirty="0"/>
              <a:t>)</a:t>
            </a:r>
          </a:p>
          <a:p>
            <a:r>
              <a:rPr lang="en-US" sz="4000" dirty="0"/>
              <a:t>GI(</a:t>
            </a:r>
            <a:r>
              <a:rPr lang="en-US" sz="4000" dirty="0" err="1"/>
              <a:t>x,y</a:t>
            </a:r>
            <a:r>
              <a:rPr lang="en-US" sz="4000" dirty="0"/>
              <a:t>) =</a:t>
            </a:r>
          </a:p>
          <a:p>
            <a:r>
              <a:rPr lang="en-US" sz="4000" dirty="0"/>
              <a:t>         0         0   70.7107   84.8528   84.8528   14.1421</a:t>
            </a:r>
          </a:p>
          <a:p>
            <a:r>
              <a:rPr lang="en-US" sz="4000" dirty="0"/>
              <a:t>         0         0  181.0193  541.6438  541.6438  360.6245</a:t>
            </a:r>
          </a:p>
          <a:p>
            <a:r>
              <a:rPr lang="en-US" sz="4000" dirty="0"/>
              <a:t>         0         0  110.3087  456.7910  456.7910  346.4823</a:t>
            </a:r>
          </a:p>
          <a:p>
            <a:r>
              <a:rPr lang="en-US" sz="4000" dirty="0"/>
              <a:t>         0         0         0         0         0         0</a:t>
            </a:r>
          </a:p>
          <a:p>
            <a:r>
              <a:rPr lang="en-US" sz="4000" dirty="0"/>
              <a:t>         0         0  181.0193  541.6438  541.6438  360.6245</a:t>
            </a:r>
          </a:p>
          <a:p>
            <a:r>
              <a:rPr lang="en-US" sz="4000" dirty="0"/>
              <a:t>         0         0  181.0193  541.6438  541.6438  360.6245</a:t>
            </a:r>
          </a:p>
          <a:p>
            <a:r>
              <a:rPr lang="en-US" sz="4500" dirty="0"/>
              <a:t>Find a formula to relate G(</a:t>
            </a:r>
            <a:r>
              <a:rPr lang="en-US" sz="4500" dirty="0" err="1"/>
              <a:t>x,y</a:t>
            </a:r>
            <a:r>
              <a:rPr lang="en-US" sz="4500" dirty="0"/>
              <a:t>) and ex and </a:t>
            </a:r>
            <a:r>
              <a:rPr lang="en-US" sz="4500" dirty="0" err="1"/>
              <a:t>ey</a:t>
            </a:r>
            <a:r>
              <a:rPr lang="en-US" sz="4500" dirty="0"/>
              <a:t> using the results as shown above</a:t>
            </a:r>
          </a:p>
          <a:p>
            <a:r>
              <a:rPr lang="en-US" sz="4500" dirty="0"/>
              <a:t>Q3.3a ,anwer2 is correct:_</a:t>
            </a:r>
            <a:r>
              <a:rPr lang="fr-FR" sz="4400" dirty="0">
                <a:solidFill>
                  <a:srgbClr val="FF0000"/>
                </a:solidFill>
                <a:latin typeface="Courier New" panose="02070309020205020404" pitchFamily="49" charset="0"/>
              </a:rPr>
              <a:t>G(</a:t>
            </a:r>
            <a:r>
              <a:rPr lang="fr-FR" sz="4400" dirty="0" err="1">
                <a:solidFill>
                  <a:srgbClr val="FF0000"/>
                </a:solidFill>
                <a:latin typeface="Courier New" panose="02070309020205020404" pitchFamily="49" charset="0"/>
              </a:rPr>
              <a:t>x,y</a:t>
            </a:r>
            <a:r>
              <a:rPr lang="fr-FR" sz="4400" dirty="0">
                <a:solidFill>
                  <a:srgbClr val="FF0000"/>
                </a:solidFill>
                <a:latin typeface="Courier New" panose="02070309020205020404" pitchFamily="49" charset="0"/>
              </a:rPr>
              <a:t>)=</a:t>
            </a:r>
            <a:r>
              <a:rPr lang="fr-FR" sz="4400" b="0" i="0" u="none" strike="noStrike" baseline="0" dirty="0" err="1">
                <a:solidFill>
                  <a:srgbClr val="FF0000"/>
                </a:solidFill>
                <a:latin typeface="Courier New" panose="02070309020205020404" pitchFamily="49" charset="0"/>
              </a:rPr>
              <a:t>sqrt</a:t>
            </a:r>
            <a:r>
              <a:rPr lang="fr-FR" sz="4400" b="0" i="0" u="none" strike="noStrike" baseline="0" dirty="0">
                <a:solidFill>
                  <a:srgbClr val="FF0000"/>
                </a:solidFill>
                <a:latin typeface="Courier New" panose="02070309020205020404" pitchFamily="49" charset="0"/>
              </a:rPr>
              <a:t>(ex^2+ey^2)</a:t>
            </a:r>
            <a:endParaRPr lang="en-US" sz="4500" dirty="0"/>
          </a:p>
          <a:p>
            <a:r>
              <a:rPr lang="en-US" sz="4800" dirty="0"/>
              <a:t>Write the edge image (255 =edge, 0= no edge) if the threshold is 500.</a:t>
            </a:r>
          </a:p>
          <a:p>
            <a:r>
              <a:rPr lang="en-US" sz="4500" dirty="0"/>
              <a:t>Answer:? __</a:t>
            </a:r>
          </a:p>
          <a:p>
            <a:r>
              <a:rPr lang="en-US" sz="3700" dirty="0">
                <a:solidFill>
                  <a:srgbClr val="FF0000"/>
                </a:solidFill>
              </a:rPr>
              <a:t>Answer:? __</a:t>
            </a:r>
          </a:p>
          <a:p>
            <a:r>
              <a:rPr lang="en-US" sz="2500" b="0" i="0" u="none" strike="noStrike" baseline="0" dirty="0">
                <a:solidFill>
                  <a:srgbClr val="FF0000"/>
                </a:solidFill>
                <a:latin typeface="Courier New" panose="02070309020205020404" pitchFamily="49" charset="0"/>
              </a:rPr>
              <a:t> </a:t>
            </a:r>
            <a:r>
              <a:rPr lang="fr-FR" sz="3700" b="0" i="0" u="none" strike="noStrike" baseline="0" dirty="0" err="1">
                <a:solidFill>
                  <a:srgbClr val="FF0000"/>
                </a:solidFill>
                <a:latin typeface="Courier New" panose="02070309020205020404" pitchFamily="49" charset="0"/>
              </a:rPr>
              <a:t>etemp</a:t>
            </a:r>
            <a:r>
              <a:rPr lang="fr-FR" sz="3700" b="0" i="0" u="none" strike="noStrike" baseline="0" dirty="0">
                <a:solidFill>
                  <a:srgbClr val="FF0000"/>
                </a:solidFill>
                <a:latin typeface="Courier New" panose="02070309020205020404" pitchFamily="49" charset="0"/>
              </a:rPr>
              <a:t>=</a:t>
            </a:r>
            <a:r>
              <a:rPr lang="fr-FR" sz="3700" b="0" i="0" u="none" strike="noStrike" baseline="0" dirty="0" err="1">
                <a:solidFill>
                  <a:srgbClr val="FF0000"/>
                </a:solidFill>
                <a:latin typeface="Courier New" panose="02070309020205020404" pitchFamily="49" charset="0"/>
              </a:rPr>
              <a:t>sqrt</a:t>
            </a:r>
            <a:r>
              <a:rPr lang="fr-FR" sz="3700" b="0" i="0" u="none" strike="noStrike" baseline="0" dirty="0">
                <a:solidFill>
                  <a:srgbClr val="FF0000"/>
                </a:solidFill>
                <a:latin typeface="Courier New" panose="02070309020205020404" pitchFamily="49" charset="0"/>
              </a:rPr>
              <a:t>(ex.*</a:t>
            </a:r>
            <a:r>
              <a:rPr lang="fr-FR" sz="3700" b="0" i="0" u="none" strike="noStrike" baseline="0" dirty="0" err="1">
                <a:solidFill>
                  <a:srgbClr val="FF0000"/>
                </a:solidFill>
                <a:latin typeface="Courier New" panose="02070309020205020404" pitchFamily="49" charset="0"/>
              </a:rPr>
              <a:t>ex+ey</a:t>
            </a:r>
            <a:r>
              <a:rPr lang="fr-FR" sz="3700" b="0" i="0" u="none" strike="noStrike" baseline="0" dirty="0">
                <a:solidFill>
                  <a:srgbClr val="FF0000"/>
                </a:solidFill>
                <a:latin typeface="Courier New" panose="02070309020205020404" pitchFamily="49" charset="0"/>
              </a:rPr>
              <a:t>.*</a:t>
            </a:r>
            <a:r>
              <a:rPr lang="fr-FR" sz="3700" b="0" i="0" u="none" strike="noStrike" baseline="0" dirty="0" err="1">
                <a:solidFill>
                  <a:srgbClr val="FF0000"/>
                </a:solidFill>
                <a:latin typeface="Courier New" panose="02070309020205020404" pitchFamily="49" charset="0"/>
              </a:rPr>
              <a:t>ey</a:t>
            </a:r>
            <a:r>
              <a:rPr lang="fr-FR" sz="3700" b="0" i="0" u="none" strike="noStrike" baseline="0" dirty="0">
                <a:solidFill>
                  <a:srgbClr val="FF0000"/>
                </a:solidFill>
                <a:latin typeface="Courier New" panose="02070309020205020404" pitchFamily="49" charset="0"/>
              </a:rPr>
              <a:t>);</a:t>
            </a:r>
          </a:p>
          <a:p>
            <a:r>
              <a:rPr lang="en-US" sz="3700" b="0" i="0" u="none" strike="noStrike" baseline="0" dirty="0">
                <a:solidFill>
                  <a:srgbClr val="FF0000"/>
                </a:solidFill>
                <a:latin typeface="Courier New" panose="02070309020205020404" pitchFamily="49" charset="0"/>
              </a:rPr>
              <a:t>e=</a:t>
            </a:r>
            <a:r>
              <a:rPr lang="en-US" sz="3700" b="0" i="0" u="none" strike="noStrike" baseline="0" dirty="0" err="1">
                <a:solidFill>
                  <a:srgbClr val="FF0000"/>
                </a:solidFill>
                <a:latin typeface="Courier New" panose="02070309020205020404" pitchFamily="49" charset="0"/>
              </a:rPr>
              <a:t>etemp</a:t>
            </a:r>
            <a:r>
              <a:rPr lang="en-US" sz="3700" b="0" i="0" u="none" strike="noStrike" baseline="0" dirty="0">
                <a:solidFill>
                  <a:srgbClr val="FF0000"/>
                </a:solidFill>
                <a:latin typeface="Courier New" panose="02070309020205020404" pitchFamily="49" charset="0"/>
              </a:rPr>
              <a:t>;</a:t>
            </a:r>
          </a:p>
          <a:p>
            <a:r>
              <a:rPr lang="en-US" sz="3700" b="0" i="0" u="none" strike="noStrike" baseline="0" dirty="0">
                <a:solidFill>
                  <a:srgbClr val="FF0000"/>
                </a:solidFill>
                <a:latin typeface="Courier New" panose="02070309020205020404" pitchFamily="49" charset="0"/>
              </a:rPr>
              <a:t>threshold=500</a:t>
            </a:r>
          </a:p>
          <a:p>
            <a:r>
              <a:rPr lang="en-US" sz="3700" b="0" i="0" u="none" strike="noStrike" baseline="0" dirty="0">
                <a:solidFill>
                  <a:srgbClr val="FF0000"/>
                </a:solidFill>
                <a:latin typeface="Courier New" panose="02070309020205020404" pitchFamily="49" charset="0"/>
              </a:rPr>
              <a:t>e</a:t>
            </a:r>
          </a:p>
          <a:p>
            <a:r>
              <a:rPr lang="en-US" sz="3700" b="0" i="0" u="none" strike="noStrike" baseline="0" dirty="0">
                <a:solidFill>
                  <a:srgbClr val="FF0000"/>
                </a:solidFill>
                <a:latin typeface="Courier New" panose="02070309020205020404" pitchFamily="49" charset="0"/>
              </a:rPr>
              <a:t>%threshold=mean(mean(</a:t>
            </a:r>
            <a:r>
              <a:rPr lang="en-US" sz="3700" b="0" i="0" u="none" strike="noStrike" baseline="0" dirty="0" err="1">
                <a:solidFill>
                  <a:srgbClr val="FF0000"/>
                </a:solidFill>
                <a:latin typeface="Courier New" panose="02070309020205020404" pitchFamily="49" charset="0"/>
              </a:rPr>
              <a:t>etemp</a:t>
            </a:r>
            <a:r>
              <a:rPr lang="en-US" sz="3700" b="0" i="0" u="none" strike="noStrike" baseline="0" dirty="0">
                <a:solidFill>
                  <a:srgbClr val="FF0000"/>
                </a:solidFill>
                <a:latin typeface="Courier New" panose="02070309020205020404" pitchFamily="49" charset="0"/>
              </a:rPr>
              <a:t>))% set threshold</a:t>
            </a:r>
          </a:p>
          <a:p>
            <a:r>
              <a:rPr lang="en-US" sz="3700" b="0" i="0" u="none" strike="noStrike" baseline="0" dirty="0">
                <a:solidFill>
                  <a:srgbClr val="FF0000"/>
                </a:solidFill>
                <a:latin typeface="Courier New" panose="02070309020205020404" pitchFamily="49" charset="0"/>
              </a:rPr>
              <a:t>e(e&lt;=threshold)=0; %&lt; threshold, set to 0</a:t>
            </a:r>
          </a:p>
          <a:p>
            <a:r>
              <a:rPr lang="en-US" sz="3700" b="0" i="0" u="none" strike="noStrike" baseline="0" dirty="0">
                <a:solidFill>
                  <a:srgbClr val="FF0000"/>
                </a:solidFill>
                <a:latin typeface="Courier New" panose="02070309020205020404" pitchFamily="49" charset="0"/>
              </a:rPr>
              <a:t>e(e&gt;threshold)=255;%&gt; threshold, set to 255</a:t>
            </a:r>
          </a:p>
          <a:p>
            <a:r>
              <a:rPr lang="en-US" sz="3700" dirty="0">
                <a:solidFill>
                  <a:srgbClr val="FF0000"/>
                </a:solidFill>
                <a:latin typeface="Courier New" panose="02070309020205020404" pitchFamily="49" charset="0"/>
              </a:rPr>
              <a:t>e</a:t>
            </a:r>
            <a:r>
              <a:rPr lang="en-US" sz="3700" b="0" i="0" u="none" strike="noStrike" baseline="0" dirty="0">
                <a:solidFill>
                  <a:srgbClr val="FF0000"/>
                </a:solidFill>
                <a:latin typeface="Courier New" panose="02070309020205020404" pitchFamily="49" charset="0"/>
              </a:rPr>
              <a:t>=</a:t>
            </a:r>
          </a:p>
          <a:p>
            <a:r>
              <a:rPr lang="en-US" sz="1800" b="0" i="0" u="none" strike="noStrike" baseline="0" dirty="0">
                <a:solidFill>
                  <a:srgbClr val="FF0000"/>
                </a:solidFill>
                <a:latin typeface="Courier New" panose="02070309020205020404" pitchFamily="49" charset="0"/>
              </a:rPr>
              <a:t> </a:t>
            </a:r>
            <a:endParaRPr lang="en-US" sz="4500" dirty="0"/>
          </a:p>
          <a:p>
            <a:endParaRPr lang="en-US" sz="1400" dirty="0"/>
          </a:p>
        </p:txBody>
      </p:sp>
      <p:sp>
        <p:nvSpPr>
          <p:cNvPr id="11" name="TextBox 10"/>
          <p:cNvSpPr txBox="1"/>
          <p:nvPr/>
        </p:nvSpPr>
        <p:spPr>
          <a:xfrm>
            <a:off x="36761" y="0"/>
            <a:ext cx="4501112" cy="6509474"/>
          </a:xfrm>
          <a:prstGeom prst="rect">
            <a:avLst/>
          </a:prstGeom>
          <a:noFill/>
        </p:spPr>
        <p:txBody>
          <a:bodyPr wrap="square" rtlCol="0">
            <a:spAutoFit/>
          </a:bodyPr>
          <a:lstStyle/>
          <a:p>
            <a:r>
              <a:rPr lang="en-US" dirty="0">
                <a:solidFill>
                  <a:srgbClr val="FF0000"/>
                </a:solidFill>
                <a:latin typeface="Courier New" panose="02070309020205020404" pitchFamily="49" charset="0"/>
              </a:rPr>
              <a:t>%Answer: </a:t>
            </a:r>
            <a:r>
              <a:rPr lang="en-US" altLang="zh-CN" sz="1800" dirty="0">
                <a:solidFill>
                  <a:srgbClr val="FF0000"/>
                </a:solidFill>
              </a:rPr>
              <a:t>Worksheet </a:t>
            </a:r>
            <a:r>
              <a:rPr lang="en-US" altLang="zh-TW" sz="1800" u="sng" dirty="0">
                <a:solidFill>
                  <a:srgbClr val="FF0000"/>
                </a:solidFill>
              </a:rPr>
              <a:t> 7</a:t>
            </a:r>
            <a:r>
              <a:rPr lang="en-US" altLang="zh-TW" sz="1800" dirty="0">
                <a:solidFill>
                  <a:srgbClr val="FF0000"/>
                </a:solidFill>
              </a:rPr>
              <a:t>: Intensity gradient of an image</a:t>
            </a:r>
            <a:r>
              <a:rPr lang="en-US" sz="1800" b="0" i="0" u="none" strike="noStrike" baseline="0" dirty="0">
                <a:solidFill>
                  <a:srgbClr val="FF0000"/>
                </a:solidFill>
                <a:latin typeface="Courier New" panose="02070309020205020404" pitchFamily="49" charset="0"/>
              </a:rPr>
              <a:t> </a:t>
            </a:r>
          </a:p>
          <a:p>
            <a:r>
              <a:rPr lang="en-US" sz="1800" b="0" i="0" u="none" strike="noStrike" baseline="0" dirty="0">
                <a:solidFill>
                  <a:srgbClr val="000000"/>
                </a:solidFill>
                <a:latin typeface="Courier New" panose="02070309020205020404" pitchFamily="49" charset="0"/>
              </a:rPr>
              <a:t>ii=[ 0 0 50 10</a:t>
            </a:r>
          </a:p>
          <a:p>
            <a:r>
              <a:rPr lang="en-US" sz="1800" b="0" i="0" u="none" strike="noStrike" baseline="0" dirty="0">
                <a:solidFill>
                  <a:srgbClr val="000000"/>
                </a:solidFill>
                <a:latin typeface="Courier New" panose="02070309020205020404" pitchFamily="49" charset="0"/>
              </a:rPr>
              <a:t>     0 0 128 255</a:t>
            </a:r>
          </a:p>
          <a:p>
            <a:r>
              <a:rPr lang="en-US" sz="1800" b="0" i="0" u="none" strike="noStrike" baseline="0" dirty="0">
                <a:solidFill>
                  <a:srgbClr val="000000"/>
                </a:solidFill>
                <a:latin typeface="Courier New" panose="02070309020205020404" pitchFamily="49" charset="0"/>
              </a:rPr>
              <a:t>     0 0 128 255</a:t>
            </a:r>
          </a:p>
          <a:p>
            <a:r>
              <a:rPr lang="en-US" sz="1800" b="0" i="0" u="none" strike="noStrike" baseline="0" dirty="0">
                <a:solidFill>
                  <a:srgbClr val="000000"/>
                </a:solidFill>
                <a:latin typeface="Courier New" panose="02070309020205020404" pitchFamily="49" charset="0"/>
              </a:rPr>
              <a:t>     0 0 128 255]</a:t>
            </a:r>
          </a:p>
          <a:p>
            <a:r>
              <a:rPr lang="en-US" sz="1800" b="0" i="0" u="none" strike="noStrike" baseline="0" dirty="0" err="1">
                <a:solidFill>
                  <a:srgbClr val="000000"/>
                </a:solidFill>
                <a:latin typeface="Courier New" panose="02070309020205020404" pitchFamily="49" charset="0"/>
              </a:rPr>
              <a:t>prewitt_x</a:t>
            </a:r>
            <a:r>
              <a:rPr lang="en-US" sz="1800" b="0" i="0" u="none" strike="noStrike" baseline="0" dirty="0">
                <a:solidFill>
                  <a:srgbClr val="000000"/>
                </a:solidFill>
                <a:latin typeface="Courier New" panose="02070309020205020404" pitchFamily="49" charset="0"/>
              </a:rPr>
              <a:t> =[1 1 1</a:t>
            </a:r>
          </a:p>
          <a:p>
            <a:r>
              <a:rPr lang="en-US" sz="1800" b="0" i="0" u="none" strike="noStrike" baseline="0" dirty="0">
                <a:solidFill>
                  <a:srgbClr val="000000"/>
                </a:solidFill>
                <a:latin typeface="Courier New" panose="02070309020205020404" pitchFamily="49" charset="0"/>
              </a:rPr>
              <a:t>            0 0 0</a:t>
            </a:r>
          </a:p>
          <a:p>
            <a:r>
              <a:rPr lang="en-US" sz="1800" b="0" i="0" u="none" strike="noStrike" baseline="0" dirty="0">
                <a:solidFill>
                  <a:srgbClr val="000000"/>
                </a:solidFill>
                <a:latin typeface="Courier New" panose="02070309020205020404" pitchFamily="49" charset="0"/>
              </a:rPr>
              <a:t>           -1 -1 -1]</a:t>
            </a:r>
          </a:p>
          <a:p>
            <a:r>
              <a:rPr lang="es-ES" sz="1800" b="0" i="0" u="none" strike="noStrike" baseline="0" dirty="0" err="1">
                <a:solidFill>
                  <a:srgbClr val="000000"/>
                </a:solidFill>
                <a:latin typeface="Courier New" panose="02070309020205020404" pitchFamily="49" charset="0"/>
              </a:rPr>
              <a:t>prewitt_y</a:t>
            </a:r>
            <a:r>
              <a:rPr lang="es-ES" sz="1800" b="0" i="0" u="none" strike="noStrike" baseline="0" dirty="0">
                <a:solidFill>
                  <a:srgbClr val="000000"/>
                </a:solidFill>
                <a:latin typeface="Courier New" panose="02070309020205020404" pitchFamily="49" charset="0"/>
              </a:rPr>
              <a:t> =[1 1 -1</a:t>
            </a:r>
          </a:p>
          <a:p>
            <a:r>
              <a:rPr lang="en-US" sz="1800" b="0" i="0" u="none" strike="noStrike" baseline="0" dirty="0">
                <a:solidFill>
                  <a:srgbClr val="000000"/>
                </a:solidFill>
                <a:latin typeface="Courier New" panose="02070309020205020404" pitchFamily="49" charset="0"/>
              </a:rPr>
              <a:t>            1 0 -1</a:t>
            </a:r>
          </a:p>
          <a:p>
            <a:r>
              <a:rPr lang="en-US" sz="1800" b="0" i="0" u="none" strike="noStrike" baseline="0" dirty="0">
                <a:solidFill>
                  <a:srgbClr val="000000"/>
                </a:solidFill>
                <a:latin typeface="Courier New" panose="02070309020205020404" pitchFamily="49" charset="0"/>
              </a:rPr>
              <a:t>            1 0 -1]</a:t>
            </a:r>
          </a:p>
          <a:p>
            <a:r>
              <a:rPr lang="en-US" sz="1800" b="0" i="0" u="none" strike="noStrike" baseline="0" dirty="0">
                <a:solidFill>
                  <a:srgbClr val="000000"/>
                </a:solidFill>
                <a:latin typeface="Courier New" panose="02070309020205020404" pitchFamily="49" charset="0"/>
              </a:rPr>
              <a:t>ex=conv2(ii, </a:t>
            </a:r>
            <a:r>
              <a:rPr lang="en-US" sz="1800" b="0" i="0" u="none" strike="noStrike" baseline="0" dirty="0" err="1">
                <a:solidFill>
                  <a:srgbClr val="000000"/>
                </a:solidFill>
                <a:latin typeface="Courier New" panose="02070309020205020404" pitchFamily="49" charset="0"/>
              </a:rPr>
              <a:t>prewitt_x</a:t>
            </a:r>
            <a:r>
              <a:rPr lang="en-US" sz="1800" b="0" i="0" u="none" strike="noStrike" baseline="0" dirty="0">
                <a:solidFill>
                  <a:srgbClr val="000000"/>
                </a:solidFill>
                <a:latin typeface="Courier New" panose="02070309020205020404" pitchFamily="49" charset="0"/>
              </a:rPr>
              <a:t> )</a:t>
            </a:r>
          </a:p>
          <a:p>
            <a:r>
              <a:rPr lang="en-US" sz="1800" b="0" i="0" u="none" strike="noStrike" baseline="0" dirty="0" err="1">
                <a:solidFill>
                  <a:srgbClr val="000000"/>
                </a:solidFill>
                <a:latin typeface="Courier New" panose="02070309020205020404" pitchFamily="49" charset="0"/>
              </a:rPr>
              <a:t>ey</a:t>
            </a:r>
            <a:r>
              <a:rPr lang="en-US" sz="1800" b="0" i="0" u="none" strike="noStrike" baseline="0" dirty="0">
                <a:solidFill>
                  <a:srgbClr val="000000"/>
                </a:solidFill>
                <a:latin typeface="Courier New" panose="02070309020205020404" pitchFamily="49" charset="0"/>
              </a:rPr>
              <a:t>=conv2(ii, </a:t>
            </a:r>
            <a:r>
              <a:rPr lang="es-ES" sz="1800" b="0" i="0" u="none" strike="noStrike" baseline="0" dirty="0" err="1">
                <a:solidFill>
                  <a:srgbClr val="000000"/>
                </a:solidFill>
                <a:latin typeface="Courier New" panose="02070309020205020404" pitchFamily="49" charset="0"/>
              </a:rPr>
              <a:t>prewitt_y</a:t>
            </a:r>
            <a:r>
              <a:rPr lang="es-ES" sz="1800" b="0" i="0" u="none" strike="noStrike" baseline="0" dirty="0">
                <a:solidFill>
                  <a:srgbClr val="000000"/>
                </a:solidFill>
                <a:latin typeface="Courier New" panose="02070309020205020404" pitchFamily="49" charset="0"/>
              </a:rPr>
              <a:t> </a:t>
            </a:r>
            <a:r>
              <a:rPr lang="en-US" sz="1800" b="0" i="0" u="none" strike="noStrike" baseline="0" dirty="0">
                <a:solidFill>
                  <a:srgbClr val="000000"/>
                </a:solidFill>
                <a:latin typeface="Courier New" panose="02070309020205020404" pitchFamily="49" charset="0"/>
              </a:rPr>
              <a:t>)</a:t>
            </a:r>
          </a:p>
          <a:p>
            <a:r>
              <a:rPr lang="en-US" sz="1100" b="0" i="0" u="none" strike="noStrike" baseline="0" dirty="0">
                <a:solidFill>
                  <a:srgbClr val="3C763D"/>
                </a:solidFill>
                <a:latin typeface="Courier New" panose="02070309020205020404" pitchFamily="49" charset="0"/>
              </a:rPr>
              <a:t>ex =</a:t>
            </a:r>
          </a:p>
          <a:p>
            <a:r>
              <a:rPr lang="en-US" sz="1100" b="0" i="0" u="none" strike="noStrike" baseline="0" dirty="0">
                <a:solidFill>
                  <a:srgbClr val="3C763D"/>
                </a:solidFill>
                <a:latin typeface="Courier New" panose="02070309020205020404" pitchFamily="49" charset="0"/>
              </a:rPr>
              <a:t> 0     0    50    60    60    10</a:t>
            </a:r>
          </a:p>
          <a:p>
            <a:r>
              <a:rPr lang="en-US" sz="1100" b="0" i="0" u="none" strike="noStrike" baseline="0" dirty="0">
                <a:solidFill>
                  <a:srgbClr val="3C763D"/>
                </a:solidFill>
                <a:latin typeface="Courier New" panose="02070309020205020404" pitchFamily="49" charset="0"/>
              </a:rPr>
              <a:t>     0     0   128   383   383   255</a:t>
            </a:r>
          </a:p>
          <a:p>
            <a:r>
              <a:rPr lang="en-US" sz="1100" b="0" i="0" u="none" strike="noStrike" baseline="0" dirty="0">
                <a:solidFill>
                  <a:srgbClr val="3C763D"/>
                </a:solidFill>
                <a:latin typeface="Courier New" panose="02070309020205020404" pitchFamily="49" charset="0"/>
              </a:rPr>
              <a:t>     0     0    78   323   323   245</a:t>
            </a:r>
          </a:p>
          <a:p>
            <a:r>
              <a:rPr lang="en-US" sz="1100" b="0" i="0" u="none" strike="noStrike" baseline="0" dirty="0">
                <a:solidFill>
                  <a:srgbClr val="3C763D"/>
                </a:solidFill>
                <a:latin typeface="Courier New" panose="02070309020205020404" pitchFamily="49" charset="0"/>
              </a:rPr>
              <a:t>     0     0     0     0     0     0</a:t>
            </a:r>
          </a:p>
          <a:p>
            <a:r>
              <a:rPr lang="en-US" sz="1100" b="0" i="0" u="none" strike="noStrike" baseline="0" dirty="0">
                <a:solidFill>
                  <a:srgbClr val="3C763D"/>
                </a:solidFill>
                <a:latin typeface="Courier New" panose="02070309020205020404" pitchFamily="49" charset="0"/>
              </a:rPr>
              <a:t>     0     0  -128  -383  -383  -255</a:t>
            </a:r>
          </a:p>
          <a:p>
            <a:r>
              <a:rPr lang="en-US" sz="1100" b="0" i="0" u="none" strike="noStrike" baseline="0" dirty="0">
                <a:solidFill>
                  <a:srgbClr val="3C763D"/>
                </a:solidFill>
                <a:latin typeface="Courier New" panose="02070309020205020404" pitchFamily="49" charset="0"/>
              </a:rPr>
              <a:t>     0     0  -128  -383  -383  -255</a:t>
            </a:r>
          </a:p>
          <a:p>
            <a:r>
              <a:rPr lang="en-US" sz="1100" b="0" i="0" u="none" strike="noStrike" baseline="0" dirty="0" err="1">
                <a:solidFill>
                  <a:srgbClr val="3C763D"/>
                </a:solidFill>
                <a:latin typeface="Courier New" panose="02070309020205020404" pitchFamily="49" charset="0"/>
              </a:rPr>
              <a:t>ey</a:t>
            </a:r>
            <a:r>
              <a:rPr lang="en-US" sz="1100" b="0" i="0" u="none" strike="noStrike" baseline="0" dirty="0">
                <a:solidFill>
                  <a:srgbClr val="3C763D"/>
                </a:solidFill>
                <a:latin typeface="Courier New" panose="02070309020205020404" pitchFamily="49" charset="0"/>
              </a:rPr>
              <a:t> =</a:t>
            </a:r>
          </a:p>
          <a:p>
            <a:endParaRPr lang="en-US" sz="1100" b="0" i="0" u="none" strike="noStrike" baseline="0" dirty="0">
              <a:solidFill>
                <a:srgbClr val="3C763D"/>
              </a:solidFill>
              <a:latin typeface="Courier New" panose="02070309020205020404" pitchFamily="49" charset="0"/>
            </a:endParaRPr>
          </a:p>
          <a:p>
            <a:r>
              <a:rPr lang="en-US" sz="1100" b="0" i="0" u="none" strike="noStrike" baseline="0" dirty="0">
                <a:solidFill>
                  <a:srgbClr val="3C763D"/>
                </a:solidFill>
                <a:latin typeface="Courier New" panose="02070309020205020404" pitchFamily="49" charset="0"/>
              </a:rPr>
              <a:t>0     0    50    10   -50   -10</a:t>
            </a:r>
          </a:p>
          <a:p>
            <a:r>
              <a:rPr lang="en-US" sz="1100" b="0" i="0" u="none" strike="noStrike" baseline="0" dirty="0">
                <a:solidFill>
                  <a:srgbClr val="3C763D"/>
                </a:solidFill>
                <a:latin typeface="Courier New" panose="02070309020205020404" pitchFamily="49" charset="0"/>
              </a:rPr>
              <a:t>     0     0   178   265  -178  -265</a:t>
            </a:r>
          </a:p>
          <a:p>
            <a:r>
              <a:rPr lang="en-US" sz="1100" b="0" i="0" u="none" strike="noStrike" baseline="0" dirty="0">
                <a:solidFill>
                  <a:srgbClr val="3C763D"/>
                </a:solidFill>
                <a:latin typeface="Courier New" panose="02070309020205020404" pitchFamily="49" charset="0"/>
              </a:rPr>
              <a:t>     0     0   306   520  -306  -520</a:t>
            </a:r>
          </a:p>
          <a:p>
            <a:r>
              <a:rPr lang="en-US" sz="1100" b="0" i="0" u="none" strike="noStrike" baseline="0" dirty="0">
                <a:solidFill>
                  <a:srgbClr val="3C763D"/>
                </a:solidFill>
                <a:latin typeface="Courier New" panose="02070309020205020404" pitchFamily="49" charset="0"/>
              </a:rPr>
              <a:t>     0     0   384   765  -384  -765</a:t>
            </a:r>
          </a:p>
          <a:p>
            <a:r>
              <a:rPr lang="en-US" sz="1100" b="0" i="0" u="none" strike="noStrike" baseline="0" dirty="0">
                <a:solidFill>
                  <a:srgbClr val="3C763D"/>
                </a:solidFill>
                <a:latin typeface="Courier New" panose="02070309020205020404" pitchFamily="49" charset="0"/>
              </a:rPr>
              <a:t>     0     0   256   510  -256  -510</a:t>
            </a:r>
          </a:p>
          <a:p>
            <a:r>
              <a:rPr lang="en-US" sz="1100" b="0" i="0" u="none" strike="noStrike" baseline="0" dirty="0">
                <a:solidFill>
                  <a:srgbClr val="3C763D"/>
                </a:solidFill>
                <a:latin typeface="Courier New" panose="02070309020205020404" pitchFamily="49" charset="0"/>
              </a:rPr>
              <a:t>     0     0   128   255  -128  -255</a:t>
            </a:r>
            <a:endParaRPr lang="en-US" sz="1100" b="0" i="0" u="none" strike="noStrike" baseline="0" dirty="0"/>
          </a:p>
        </p:txBody>
      </p:sp>
      <p:sp>
        <p:nvSpPr>
          <p:cNvPr id="2" name="Footer Placeholder 1"/>
          <p:cNvSpPr>
            <a:spLocks noGrp="1"/>
          </p:cNvSpPr>
          <p:nvPr>
            <p:ph type="ftr" sz="quarter" idx="11"/>
          </p:nvPr>
        </p:nvSpPr>
        <p:spPr/>
        <p:txBody>
          <a:bodyPr/>
          <a:lstStyle/>
          <a:p>
            <a:r>
              <a:rPr lang="it-IT"/>
              <a:t>Img. Pro. &amp; Comp. Vis. v250127c</a:t>
            </a:r>
            <a:endParaRPr lang="en-US" dirty="0"/>
          </a:p>
        </p:txBody>
      </p:sp>
      <p:sp>
        <p:nvSpPr>
          <p:cNvPr id="3" name="Slide Number Placeholder 2"/>
          <p:cNvSpPr>
            <a:spLocks noGrp="1"/>
          </p:cNvSpPr>
          <p:nvPr>
            <p:ph type="sldNum" sz="quarter" idx="12"/>
          </p:nvPr>
        </p:nvSpPr>
        <p:spPr/>
        <p:txBody>
          <a:bodyPr/>
          <a:lstStyle/>
          <a:p>
            <a:fld id="{42434366-BC68-4344-AA9C-821C6A767A5D}" type="slidenum">
              <a:rPr lang="en-US" smtClean="0"/>
              <a:t>56</a:t>
            </a:fld>
            <a:endParaRPr lang="en-US"/>
          </a:p>
        </p:txBody>
      </p:sp>
      <p:sp>
        <p:nvSpPr>
          <p:cNvPr id="9" name="TextBox 8">
            <a:extLst>
              <a:ext uri="{FF2B5EF4-FFF2-40B4-BE49-F238E27FC236}">
                <a16:creationId xmlns:a16="http://schemas.microsoft.com/office/drawing/2014/main" id="{B5D7E465-F5A6-424D-A6BA-1973C59FCE7E}"/>
              </a:ext>
            </a:extLst>
          </p:cNvPr>
          <p:cNvSpPr txBox="1"/>
          <p:nvPr/>
        </p:nvSpPr>
        <p:spPr>
          <a:xfrm>
            <a:off x="6553200" y="4822933"/>
            <a:ext cx="1887055" cy="1569660"/>
          </a:xfrm>
          <a:prstGeom prst="rect">
            <a:avLst/>
          </a:prstGeom>
          <a:noFill/>
          <a:ln>
            <a:solidFill>
              <a:schemeClr val="accent1"/>
            </a:solidFill>
          </a:ln>
        </p:spPr>
        <p:txBody>
          <a:bodyPr wrap="none" rtlCol="0">
            <a:spAutoFit/>
          </a:bodyPr>
          <a:lstStyle/>
          <a:p>
            <a:r>
              <a:rPr lang="en-US" sz="1200" dirty="0">
                <a:solidFill>
                  <a:srgbClr val="FF0000"/>
                </a:solidFill>
              </a:rPr>
              <a:t>Q3.3a , </a:t>
            </a:r>
          </a:p>
          <a:p>
            <a:r>
              <a:rPr lang="en-US" sz="1200" dirty="0">
                <a:solidFill>
                  <a:srgbClr val="FF0000"/>
                </a:solidFill>
              </a:rPr>
              <a:t>Answer1 is correct, e=     </a:t>
            </a:r>
          </a:p>
          <a:p>
            <a:r>
              <a:rPr lang="en-US" sz="1200" dirty="0">
                <a:solidFill>
                  <a:srgbClr val="FF0000"/>
                </a:solidFill>
              </a:rPr>
              <a:t>    0     0     0     0     0     0</a:t>
            </a:r>
          </a:p>
          <a:p>
            <a:r>
              <a:rPr lang="en-US" sz="1200" dirty="0">
                <a:solidFill>
                  <a:srgbClr val="FF0000"/>
                </a:solidFill>
              </a:rPr>
              <a:t>     0     0     0     0     0     0</a:t>
            </a:r>
          </a:p>
          <a:p>
            <a:r>
              <a:rPr lang="en-US" sz="1200" dirty="0">
                <a:solidFill>
                  <a:srgbClr val="FF0000"/>
                </a:solidFill>
              </a:rPr>
              <a:t>     0     0     0   255     0   255</a:t>
            </a:r>
          </a:p>
          <a:p>
            <a:r>
              <a:rPr lang="en-US" sz="1200" dirty="0">
                <a:solidFill>
                  <a:srgbClr val="FF0000"/>
                </a:solidFill>
              </a:rPr>
              <a:t>     0     0     0   255     0   255</a:t>
            </a:r>
          </a:p>
          <a:p>
            <a:r>
              <a:rPr lang="en-US" sz="1200" dirty="0">
                <a:solidFill>
                  <a:srgbClr val="FF0000"/>
                </a:solidFill>
              </a:rPr>
              <a:t>     0     0     0   255     0   255</a:t>
            </a:r>
          </a:p>
          <a:p>
            <a:r>
              <a:rPr lang="en-US" sz="1200" dirty="0">
                <a:solidFill>
                  <a:srgbClr val="FF0000"/>
                </a:solidFill>
              </a:rPr>
              <a:t>     0     0     0     0     0     0</a:t>
            </a:r>
          </a:p>
        </p:txBody>
      </p:sp>
    </p:spTree>
    <p:extLst>
      <p:ext uri="{BB962C8B-B14F-4D97-AF65-F5344CB8AC3E}">
        <p14:creationId xmlns:p14="http://schemas.microsoft.com/office/powerpoint/2010/main" val="23555186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0809E8-FBE5-333D-2ED8-AA3413CFCD6E}"/>
              </a:ext>
            </a:extLst>
          </p:cNvPr>
          <p:cNvSpPr>
            <a:spLocks noGrp="1"/>
          </p:cNvSpPr>
          <p:nvPr>
            <p:ph type="ctrTitle"/>
          </p:nvPr>
        </p:nvSpPr>
        <p:spPr/>
        <p:txBody>
          <a:bodyPr/>
          <a:lstStyle/>
          <a:p>
            <a:r>
              <a:rPr lang="en-US" dirty="0"/>
              <a:t>Image smoothing</a:t>
            </a:r>
          </a:p>
        </p:txBody>
      </p:sp>
      <p:sp>
        <p:nvSpPr>
          <p:cNvPr id="8" name="Subtitle 7">
            <a:extLst>
              <a:ext uri="{FF2B5EF4-FFF2-40B4-BE49-F238E27FC236}">
                <a16:creationId xmlns:a16="http://schemas.microsoft.com/office/drawing/2014/main" id="{28D1D8CA-F86E-2139-EC5F-3E2F4C528476}"/>
              </a:ext>
            </a:extLst>
          </p:cNvPr>
          <p:cNvSpPr>
            <a:spLocks noGrp="1"/>
          </p:cNvSpPr>
          <p:nvPr>
            <p:ph type="subTitle" idx="1"/>
          </p:nvPr>
        </p:nvSpPr>
        <p:spPr/>
        <p:txBody>
          <a:bodyPr/>
          <a:lstStyle/>
          <a:p>
            <a:r>
              <a:rPr lang="en-US" dirty="0"/>
              <a:t>Using low pass filtering</a:t>
            </a:r>
          </a:p>
          <a:p>
            <a:r>
              <a:rPr lang="en-US" dirty="0"/>
              <a:t>By convolution</a:t>
            </a:r>
          </a:p>
        </p:txBody>
      </p:sp>
      <p:sp>
        <p:nvSpPr>
          <p:cNvPr id="5" name="Footer Placeholder 4">
            <a:extLst>
              <a:ext uri="{FF2B5EF4-FFF2-40B4-BE49-F238E27FC236}">
                <a16:creationId xmlns:a16="http://schemas.microsoft.com/office/drawing/2014/main" id="{C028F727-7CE4-6575-3102-AD5EA1500F63}"/>
              </a:ext>
            </a:extLst>
          </p:cNvPr>
          <p:cNvSpPr>
            <a:spLocks noGrp="1"/>
          </p:cNvSpPr>
          <p:nvPr>
            <p:ph type="ftr" sz="quarter" idx="11"/>
          </p:nvPr>
        </p:nvSpPr>
        <p:spPr/>
        <p:txBody>
          <a:bodyPr/>
          <a:lstStyle/>
          <a:p>
            <a:pPr>
              <a:defRPr/>
            </a:pPr>
            <a:r>
              <a:rPr lang="it-IT" altLang="zh-HK"/>
              <a:t>Img. Pro. &amp; Comp. Vis. v250127c</a:t>
            </a:r>
            <a:endParaRPr lang="en-US" altLang="zh-HK"/>
          </a:p>
        </p:txBody>
      </p:sp>
      <p:sp>
        <p:nvSpPr>
          <p:cNvPr id="6" name="Slide Number Placeholder 5">
            <a:extLst>
              <a:ext uri="{FF2B5EF4-FFF2-40B4-BE49-F238E27FC236}">
                <a16:creationId xmlns:a16="http://schemas.microsoft.com/office/drawing/2014/main" id="{208DC4E4-ABF4-CF87-FB60-436267DE9284}"/>
              </a:ext>
            </a:extLst>
          </p:cNvPr>
          <p:cNvSpPr>
            <a:spLocks noGrp="1"/>
          </p:cNvSpPr>
          <p:nvPr>
            <p:ph type="sldNum" sz="quarter" idx="12"/>
          </p:nvPr>
        </p:nvSpPr>
        <p:spPr/>
        <p:txBody>
          <a:bodyPr/>
          <a:lstStyle/>
          <a:p>
            <a:fld id="{E1B860EA-854B-4652-BAFD-53AC54187DE3}" type="slidenum">
              <a:rPr lang="en-US" altLang="zh-HK" smtClean="0"/>
              <a:pPr/>
              <a:t>57</a:t>
            </a:fld>
            <a:endParaRPr lang="en-US" altLang="zh-HK"/>
          </a:p>
        </p:txBody>
      </p:sp>
    </p:spTree>
    <p:extLst>
      <p:ext uri="{BB962C8B-B14F-4D97-AF65-F5344CB8AC3E}">
        <p14:creationId xmlns:p14="http://schemas.microsoft.com/office/powerpoint/2010/main" val="4690301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2" descr="lowpass_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4988"/>
            <a:ext cx="70866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Oval 3"/>
          <p:cNvSpPr>
            <a:spLocks noChangeArrowheads="1"/>
          </p:cNvSpPr>
          <p:nvPr/>
        </p:nvSpPr>
        <p:spPr bwMode="auto">
          <a:xfrm>
            <a:off x="3048000" y="1143000"/>
            <a:ext cx="2362200" cy="2743200"/>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endParaRPr lang="en-US" altLang="en-US"/>
          </a:p>
        </p:txBody>
      </p:sp>
      <p:sp>
        <p:nvSpPr>
          <p:cNvPr id="46086" name="Text Box 4"/>
          <p:cNvSpPr txBox="1">
            <a:spLocks noChangeArrowheads="1"/>
          </p:cNvSpPr>
          <p:nvPr/>
        </p:nvSpPr>
        <p:spPr bwMode="auto">
          <a:xfrm>
            <a:off x="4114800" y="752475"/>
            <a:ext cx="4414838" cy="533400"/>
          </a:xfrm>
          <a:prstGeom prst="rect">
            <a:avLst/>
          </a:prstGeom>
          <a:noFill/>
          <a:ln w="762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sz="2400" b="1"/>
              <a:t>Low pass filtering result</a:t>
            </a:r>
          </a:p>
        </p:txBody>
      </p:sp>
      <p:sp>
        <p:nvSpPr>
          <p:cNvPr id="2" name="Footer Placeholder 1"/>
          <p:cNvSpPr>
            <a:spLocks noGrp="1"/>
          </p:cNvSpPr>
          <p:nvPr>
            <p:ph type="ftr" sz="quarter" idx="11"/>
          </p:nvPr>
        </p:nvSpPr>
        <p:spPr/>
        <p:txBody>
          <a:bodyPr/>
          <a:lstStyle/>
          <a:p>
            <a:r>
              <a:rPr lang="it-IT"/>
              <a:t>Img. Pro. &amp; Comp. Vis. v250127c</a:t>
            </a:r>
            <a:endParaRPr lang="en-US"/>
          </a:p>
        </p:txBody>
      </p:sp>
      <p:sp>
        <p:nvSpPr>
          <p:cNvPr id="3" name="Slide Number Placeholder 2"/>
          <p:cNvSpPr>
            <a:spLocks noGrp="1"/>
          </p:cNvSpPr>
          <p:nvPr>
            <p:ph type="sldNum" sz="quarter" idx="12"/>
          </p:nvPr>
        </p:nvSpPr>
        <p:spPr/>
        <p:txBody>
          <a:bodyPr/>
          <a:lstStyle/>
          <a:p>
            <a:fld id="{42434366-BC68-4344-AA9C-821C6A767A5D}" type="slidenum">
              <a:rPr lang="en-US" smtClean="0"/>
              <a:t>58</a:t>
            </a:fld>
            <a:endParaRPr lang="en-US"/>
          </a:p>
        </p:txBody>
      </p:sp>
    </p:spTree>
    <p:extLst>
      <p:ext uri="{BB962C8B-B14F-4D97-AF65-F5344CB8AC3E}">
        <p14:creationId xmlns:p14="http://schemas.microsoft.com/office/powerpoint/2010/main" val="6997989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2" descr="lowpass_s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04888"/>
            <a:ext cx="6324600"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3"/>
          <p:cNvSpPr txBox="1">
            <a:spLocks noChangeArrowheads="1"/>
          </p:cNvSpPr>
          <p:nvPr/>
        </p:nvSpPr>
        <p:spPr bwMode="auto">
          <a:xfrm>
            <a:off x="4114800" y="533400"/>
            <a:ext cx="4414838" cy="533400"/>
          </a:xfrm>
          <a:prstGeom prst="rect">
            <a:avLst/>
          </a:prstGeom>
          <a:noFill/>
          <a:ln w="762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sz="2400" b="1"/>
              <a:t>Low pass filtering result</a:t>
            </a:r>
          </a:p>
        </p:txBody>
      </p:sp>
      <p:sp>
        <p:nvSpPr>
          <p:cNvPr id="47110" name="Oval 4"/>
          <p:cNvSpPr>
            <a:spLocks noChangeArrowheads="1"/>
          </p:cNvSpPr>
          <p:nvPr/>
        </p:nvSpPr>
        <p:spPr bwMode="auto">
          <a:xfrm>
            <a:off x="3429000" y="1447800"/>
            <a:ext cx="2590800" cy="2819400"/>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endParaRPr lang="en-US" altLang="en-US"/>
          </a:p>
        </p:txBody>
      </p:sp>
      <p:sp>
        <p:nvSpPr>
          <p:cNvPr id="2" name="Footer Placeholder 1"/>
          <p:cNvSpPr>
            <a:spLocks noGrp="1"/>
          </p:cNvSpPr>
          <p:nvPr>
            <p:ph type="ftr" sz="quarter" idx="11"/>
          </p:nvPr>
        </p:nvSpPr>
        <p:spPr/>
        <p:txBody>
          <a:bodyPr/>
          <a:lstStyle/>
          <a:p>
            <a:r>
              <a:rPr lang="it-IT"/>
              <a:t>Img. Pro. &amp; Comp. Vis. v250127c</a:t>
            </a:r>
            <a:endParaRPr lang="en-US"/>
          </a:p>
        </p:txBody>
      </p:sp>
      <p:sp>
        <p:nvSpPr>
          <p:cNvPr id="3" name="Slide Number Placeholder 2"/>
          <p:cNvSpPr>
            <a:spLocks noGrp="1"/>
          </p:cNvSpPr>
          <p:nvPr>
            <p:ph type="sldNum" sz="quarter" idx="12"/>
          </p:nvPr>
        </p:nvSpPr>
        <p:spPr/>
        <p:txBody>
          <a:bodyPr/>
          <a:lstStyle/>
          <a:p>
            <a:fld id="{42434366-BC68-4344-AA9C-821C6A767A5D}" type="slidenum">
              <a:rPr lang="en-US" smtClean="0"/>
              <a:t>59</a:t>
            </a:fld>
            <a:endParaRPr lang="en-US"/>
          </a:p>
        </p:txBody>
      </p:sp>
    </p:spTree>
    <p:extLst>
      <p:ext uri="{BB962C8B-B14F-4D97-AF65-F5344CB8AC3E}">
        <p14:creationId xmlns:p14="http://schemas.microsoft.com/office/powerpoint/2010/main" val="3752651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701AD-A359-1D7C-5CD5-26779174A5D0}"/>
              </a:ext>
            </a:extLst>
          </p:cNvPr>
          <p:cNvSpPr>
            <a:spLocks noGrp="1"/>
          </p:cNvSpPr>
          <p:nvPr>
            <p:ph type="ctrTitle"/>
          </p:nvPr>
        </p:nvSpPr>
        <p:spPr>
          <a:xfrm>
            <a:off x="685800" y="1322388"/>
            <a:ext cx="7772400" cy="1470025"/>
          </a:xfrm>
        </p:spPr>
        <p:txBody>
          <a:bodyPr/>
          <a:lstStyle/>
          <a:p>
            <a:r>
              <a:rPr lang="en-US" dirty="0"/>
              <a:t>Camera Intrinsic parameters</a:t>
            </a:r>
            <a:br>
              <a:rPr lang="en-US" dirty="0"/>
            </a:br>
            <a:endParaRPr lang="en-US" dirty="0"/>
          </a:p>
        </p:txBody>
      </p:sp>
      <p:sp>
        <p:nvSpPr>
          <p:cNvPr id="3" name="Content Placeholder 2">
            <a:extLst>
              <a:ext uri="{FF2B5EF4-FFF2-40B4-BE49-F238E27FC236}">
                <a16:creationId xmlns:a16="http://schemas.microsoft.com/office/drawing/2014/main" id="{0C633FB6-8542-AADA-4EFB-65DD6A3F4509}"/>
              </a:ext>
            </a:extLst>
          </p:cNvPr>
          <p:cNvSpPr>
            <a:spLocks noGrp="1"/>
          </p:cNvSpPr>
          <p:nvPr>
            <p:ph type="subTitle" idx="1"/>
          </p:nvPr>
        </p:nvSpPr>
        <p:spPr>
          <a:xfrm>
            <a:off x="1524000" y="2821781"/>
            <a:ext cx="6400800" cy="1752600"/>
          </a:xfrm>
        </p:spPr>
        <p:txBody>
          <a:bodyPr/>
          <a:lstStyle/>
          <a:p>
            <a:r>
              <a:rPr lang="en-US" dirty="0"/>
              <a:t>Parameters inside a camera</a:t>
            </a:r>
          </a:p>
        </p:txBody>
      </p:sp>
      <p:sp>
        <p:nvSpPr>
          <p:cNvPr id="4" name="Footer Placeholder 3">
            <a:extLst>
              <a:ext uri="{FF2B5EF4-FFF2-40B4-BE49-F238E27FC236}">
                <a16:creationId xmlns:a16="http://schemas.microsoft.com/office/drawing/2014/main" id="{9E50F341-9200-ADC6-9D3C-B76EC014FE44}"/>
              </a:ext>
            </a:extLst>
          </p:cNvPr>
          <p:cNvSpPr>
            <a:spLocks noGrp="1"/>
          </p:cNvSpPr>
          <p:nvPr>
            <p:ph type="ftr" sz="quarter" idx="11"/>
          </p:nvPr>
        </p:nvSpPr>
        <p:spPr/>
        <p:txBody>
          <a:bodyPr/>
          <a:lstStyle/>
          <a:p>
            <a:pPr>
              <a:defRPr/>
            </a:pPr>
            <a:r>
              <a:rPr lang="it-IT" altLang="zh-HK"/>
              <a:t>Img. Pro. &amp; Comp. Vis. v250127c</a:t>
            </a:r>
            <a:endParaRPr lang="en-US" altLang="zh-HK"/>
          </a:p>
        </p:txBody>
      </p:sp>
      <p:sp>
        <p:nvSpPr>
          <p:cNvPr id="5" name="Slide Number Placeholder 4">
            <a:extLst>
              <a:ext uri="{FF2B5EF4-FFF2-40B4-BE49-F238E27FC236}">
                <a16:creationId xmlns:a16="http://schemas.microsoft.com/office/drawing/2014/main" id="{0C004D3D-6577-A9CA-9BA4-32AB98B5281B}"/>
              </a:ext>
            </a:extLst>
          </p:cNvPr>
          <p:cNvSpPr>
            <a:spLocks noGrp="1"/>
          </p:cNvSpPr>
          <p:nvPr>
            <p:ph type="sldNum" sz="quarter" idx="12"/>
          </p:nvPr>
        </p:nvSpPr>
        <p:spPr/>
        <p:txBody>
          <a:bodyPr/>
          <a:lstStyle/>
          <a:p>
            <a:fld id="{B28686DF-4AC6-44BB-9261-A3C12E8BDC53}" type="slidenum">
              <a:rPr lang="en-US" altLang="zh-HK" smtClean="0"/>
              <a:pPr/>
              <a:t>6</a:t>
            </a:fld>
            <a:endParaRPr lang="en-US" altLang="zh-HK"/>
          </a:p>
        </p:txBody>
      </p:sp>
      <p:pic>
        <p:nvPicPr>
          <p:cNvPr id="7" name="Picture 6">
            <a:extLst>
              <a:ext uri="{FF2B5EF4-FFF2-40B4-BE49-F238E27FC236}">
                <a16:creationId xmlns:a16="http://schemas.microsoft.com/office/drawing/2014/main" id="{103A8540-CDF7-7C21-DC96-6395CECC2DFA}"/>
              </a:ext>
            </a:extLst>
          </p:cNvPr>
          <p:cNvPicPr>
            <a:picLocks noChangeAspect="1"/>
          </p:cNvPicPr>
          <p:nvPr/>
        </p:nvPicPr>
        <p:blipFill>
          <a:blip r:embed="rId2"/>
          <a:stretch>
            <a:fillRect/>
          </a:stretch>
        </p:blipFill>
        <p:spPr>
          <a:xfrm>
            <a:off x="3124200" y="3567905"/>
            <a:ext cx="3037252" cy="2071687"/>
          </a:xfrm>
          <a:prstGeom prst="rect">
            <a:avLst/>
          </a:prstGeom>
        </p:spPr>
      </p:pic>
    </p:spTree>
    <p:extLst>
      <p:ext uri="{BB962C8B-B14F-4D97-AF65-F5344CB8AC3E}">
        <p14:creationId xmlns:p14="http://schemas.microsoft.com/office/powerpoint/2010/main" val="36443467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28600"/>
            <a:ext cx="8229600" cy="1139825"/>
          </a:xfrm>
        </p:spPr>
        <p:txBody>
          <a:bodyPr>
            <a:normAutofit fontScale="90000"/>
          </a:bodyPr>
          <a:lstStyle/>
          <a:p>
            <a:pPr algn="r" eaLnBrk="1" hangingPunct="1"/>
            <a:r>
              <a:rPr lang="en-US" altLang="en-US" dirty="0"/>
              <a:t>  </a:t>
            </a:r>
            <a:br>
              <a:rPr lang="en-US" altLang="en-US" sz="1800" dirty="0"/>
            </a:br>
            <a:r>
              <a:rPr lang="en-US" altLang="en-US" sz="1800" dirty="0"/>
              <a:t>Smooth an image</a:t>
            </a:r>
            <a:br>
              <a:rPr lang="en-US" altLang="en-US" sz="1800" dirty="0"/>
            </a:br>
            <a:r>
              <a:rPr lang="en-US" altLang="en-US" sz="1800" dirty="0" err="1"/>
              <a:t>kernal</a:t>
            </a:r>
            <a:r>
              <a:rPr lang="en-US" altLang="en-US" sz="1800" dirty="0"/>
              <a:t> size is 11x11</a:t>
            </a:r>
            <a:endParaRPr lang="en-US" altLang="en-US" dirty="0"/>
          </a:p>
        </p:txBody>
      </p:sp>
      <p:sp>
        <p:nvSpPr>
          <p:cNvPr id="50179" name="Text Placeholder 2"/>
          <p:cNvSpPr>
            <a:spLocks noGrp="1"/>
          </p:cNvSpPr>
          <p:nvPr>
            <p:ph type="body" sz="half" idx="1"/>
          </p:nvPr>
        </p:nvSpPr>
        <p:spPr>
          <a:xfrm>
            <a:off x="228600" y="511175"/>
            <a:ext cx="4800600" cy="6207125"/>
          </a:xfrm>
        </p:spPr>
        <p:txBody>
          <a:bodyPr>
            <a:normAutofit/>
          </a:bodyPr>
          <a:lstStyle/>
          <a:p>
            <a:pPr eaLnBrk="1" hangingPunct="1"/>
            <a:r>
              <a:rPr lang="en-US" altLang="en-US" sz="1400" dirty="0"/>
              <a:t>%smooth an image ws3_5.m, </a:t>
            </a:r>
          </a:p>
          <a:p>
            <a:pPr eaLnBrk="1" hangingPunct="1"/>
            <a:r>
              <a:rPr lang="en-US" altLang="en-US" sz="1400" dirty="0"/>
              <a:t>%put test.jpg in c:\images\  </a:t>
            </a:r>
          </a:p>
          <a:p>
            <a:pPr eaLnBrk="1" hangingPunct="1"/>
            <a:r>
              <a:rPr lang="en-US" altLang="en-US" sz="1400" dirty="0"/>
              <a:t>clear</a:t>
            </a:r>
          </a:p>
          <a:p>
            <a:pPr eaLnBrk="1" hangingPunct="1"/>
            <a:r>
              <a:rPr lang="en-US" altLang="en-US" sz="1400" dirty="0"/>
              <a:t>ii=</a:t>
            </a:r>
            <a:r>
              <a:rPr lang="en-US" altLang="en-US" sz="1400" dirty="0" err="1"/>
              <a:t>imread</a:t>
            </a:r>
            <a:r>
              <a:rPr lang="en-US" altLang="en-US" sz="1400" dirty="0"/>
              <a:t>('c:\\images\\test.jpg');</a:t>
            </a:r>
          </a:p>
          <a:p>
            <a:pPr eaLnBrk="1" hangingPunct="1"/>
            <a:r>
              <a:rPr lang="en-US" altLang="en-US" sz="1400" dirty="0"/>
              <a:t>%</a:t>
            </a:r>
            <a:r>
              <a:rPr lang="en-US" altLang="en-US" sz="1400" dirty="0" err="1"/>
              <a:t>smooth_kernal</a:t>
            </a:r>
            <a:r>
              <a:rPr lang="en-US" altLang="en-US" sz="1400" dirty="0"/>
              <a:t>=[1 1 1 ; 1 2 1; 1 1 1];</a:t>
            </a:r>
          </a:p>
          <a:p>
            <a:pPr eaLnBrk="1" hangingPunct="1"/>
            <a:r>
              <a:rPr lang="en-US" altLang="en-US" sz="1400" dirty="0"/>
              <a:t>%</a:t>
            </a:r>
            <a:r>
              <a:rPr lang="en-US" altLang="en-US" sz="1400" dirty="0" err="1"/>
              <a:t>smooth_kernal</a:t>
            </a:r>
            <a:r>
              <a:rPr lang="en-US" altLang="en-US" sz="1400" dirty="0"/>
              <a:t>=[0.1 0.1 0.1 ; 0.1 0.1 0.1; 0.1 0.1 0.1 ]</a:t>
            </a:r>
          </a:p>
          <a:p>
            <a:pPr eaLnBrk="1" hangingPunct="1"/>
            <a:r>
              <a:rPr lang="en-US" altLang="en-US" sz="1400" dirty="0" err="1"/>
              <a:t>smooth_kernal</a:t>
            </a:r>
            <a:r>
              <a:rPr lang="en-US" altLang="en-US" sz="1400" dirty="0"/>
              <a:t>=ones(11,11)</a:t>
            </a:r>
          </a:p>
          <a:p>
            <a:pPr eaLnBrk="1" hangingPunct="1"/>
            <a:endParaRPr lang="en-US" altLang="en-US" sz="1400" dirty="0"/>
          </a:p>
          <a:p>
            <a:pPr eaLnBrk="1" hangingPunct="1"/>
            <a:r>
              <a:rPr lang="en-US" altLang="en-US" sz="1400" dirty="0"/>
              <a:t>%</a:t>
            </a:r>
            <a:r>
              <a:rPr lang="en-US" altLang="en-US" sz="1400" dirty="0" err="1"/>
              <a:t>optional:trust</a:t>
            </a:r>
            <a:r>
              <a:rPr lang="en-US" altLang="en-US" sz="1400" dirty="0"/>
              <a:t> middle element more</a:t>
            </a:r>
          </a:p>
          <a:p>
            <a:pPr eaLnBrk="1" hangingPunct="1"/>
            <a:r>
              <a:rPr lang="en-US" altLang="en-US" sz="1400" dirty="0"/>
              <a:t>%</a:t>
            </a:r>
            <a:r>
              <a:rPr lang="en-US" altLang="en-US" sz="1400" dirty="0" err="1"/>
              <a:t>smooth_kernal</a:t>
            </a:r>
            <a:r>
              <a:rPr lang="en-US" altLang="en-US" sz="1400" dirty="0"/>
              <a:t>(5,5)=11*11;</a:t>
            </a:r>
          </a:p>
          <a:p>
            <a:pPr eaLnBrk="1" hangingPunct="1"/>
            <a:endParaRPr lang="en-US" altLang="en-US" sz="1400" dirty="0"/>
          </a:p>
          <a:p>
            <a:pPr eaLnBrk="1" hangingPunct="1"/>
            <a:r>
              <a:rPr lang="en-US" altLang="en-US" sz="1400" dirty="0"/>
              <a:t>%this is to normalize the pixels</a:t>
            </a:r>
          </a:p>
          <a:p>
            <a:pPr eaLnBrk="1" hangingPunct="1"/>
            <a:r>
              <a:rPr lang="en-US" altLang="en-US" sz="1400" dirty="0" err="1"/>
              <a:t>smooth_kernal</a:t>
            </a:r>
            <a:r>
              <a:rPr lang="en-US" altLang="en-US" sz="1400" dirty="0"/>
              <a:t>=</a:t>
            </a:r>
            <a:r>
              <a:rPr lang="en-US" altLang="en-US" sz="1400" dirty="0" err="1"/>
              <a:t>smooth_kernal</a:t>
            </a:r>
            <a:r>
              <a:rPr lang="en-US" altLang="en-US" sz="1400" dirty="0"/>
              <a:t>/sum(sum(</a:t>
            </a:r>
            <a:r>
              <a:rPr lang="en-US" altLang="en-US" sz="1400" dirty="0" err="1"/>
              <a:t>smooth_kernal</a:t>
            </a:r>
            <a:r>
              <a:rPr lang="en-US" altLang="en-US" sz="1400" dirty="0"/>
              <a:t>))</a:t>
            </a:r>
          </a:p>
          <a:p>
            <a:pPr eaLnBrk="1" hangingPunct="1"/>
            <a:r>
              <a:rPr lang="en-US" altLang="en-US" sz="1400" dirty="0" err="1"/>
              <a:t>smooth_ii</a:t>
            </a:r>
            <a:r>
              <a:rPr lang="en-US" altLang="en-US" sz="1400" dirty="0"/>
              <a:t>=conv2(ii, </a:t>
            </a:r>
            <a:r>
              <a:rPr lang="en-US" altLang="en-US" sz="1400" dirty="0" err="1"/>
              <a:t>smooth_kernal</a:t>
            </a:r>
            <a:r>
              <a:rPr lang="en-US" altLang="en-US" sz="1400" dirty="0"/>
              <a:t>);</a:t>
            </a:r>
          </a:p>
          <a:p>
            <a:pPr eaLnBrk="1" hangingPunct="1"/>
            <a:r>
              <a:rPr lang="en-US" altLang="en-US" sz="1400" dirty="0"/>
              <a:t> </a:t>
            </a:r>
          </a:p>
          <a:p>
            <a:pPr eaLnBrk="1" hangingPunct="1"/>
            <a:r>
              <a:rPr lang="en-US" altLang="en-US" sz="1400" dirty="0"/>
              <a:t>figure(1),</a:t>
            </a:r>
            <a:r>
              <a:rPr lang="en-US" altLang="en-US" sz="1400" dirty="0" err="1"/>
              <a:t>clf</a:t>
            </a:r>
            <a:endParaRPr lang="en-US" altLang="en-US" sz="1400" dirty="0"/>
          </a:p>
          <a:p>
            <a:pPr eaLnBrk="1" hangingPunct="1"/>
            <a:r>
              <a:rPr lang="en-US" altLang="en-US" sz="1400" dirty="0"/>
              <a:t>colormap(gray(256))</a:t>
            </a:r>
          </a:p>
          <a:p>
            <a:pPr eaLnBrk="1" hangingPunct="1"/>
            <a:r>
              <a:rPr lang="en-US" altLang="en-US" sz="1400" dirty="0"/>
              <a:t>subplot(2,2,1)%----------------------</a:t>
            </a:r>
          </a:p>
          <a:p>
            <a:pPr eaLnBrk="1" hangingPunct="1"/>
            <a:r>
              <a:rPr lang="en-US" altLang="en-US" sz="1400" dirty="0"/>
              <a:t>image(ii)</a:t>
            </a:r>
          </a:p>
          <a:p>
            <a:pPr eaLnBrk="1" hangingPunct="1"/>
            <a:r>
              <a:rPr lang="en-US" altLang="en-US" sz="1400" dirty="0" err="1"/>
              <a:t>ylabel</a:t>
            </a:r>
            <a:r>
              <a:rPr lang="en-US" altLang="en-US" sz="1400" dirty="0"/>
              <a:t>('real image')</a:t>
            </a:r>
          </a:p>
          <a:p>
            <a:pPr eaLnBrk="1" hangingPunct="1"/>
            <a:r>
              <a:rPr lang="en-US" altLang="en-US" sz="1400" dirty="0"/>
              <a:t>  subplot(2,2,3)%--------------------</a:t>
            </a:r>
          </a:p>
          <a:p>
            <a:pPr eaLnBrk="1" hangingPunct="1"/>
            <a:r>
              <a:rPr lang="en-US" altLang="en-US" sz="1400" dirty="0"/>
              <a:t>image(</a:t>
            </a:r>
            <a:r>
              <a:rPr lang="en-US" altLang="en-US" sz="1400" dirty="0" err="1"/>
              <a:t>smooth_ii</a:t>
            </a:r>
            <a:r>
              <a:rPr lang="en-US" altLang="en-US" sz="1400" dirty="0"/>
              <a:t>)</a:t>
            </a:r>
          </a:p>
          <a:p>
            <a:pPr eaLnBrk="1" hangingPunct="1"/>
            <a:r>
              <a:rPr lang="en-US" altLang="en-US" sz="1400" dirty="0" err="1"/>
              <a:t>ylabel</a:t>
            </a:r>
            <a:r>
              <a:rPr lang="en-US" altLang="en-US" sz="1400" dirty="0"/>
              <a:t>('smoothed image')</a:t>
            </a:r>
          </a:p>
          <a:p>
            <a:pPr eaLnBrk="1" hangingPunct="1"/>
            <a:endParaRPr lang="en-US" altLang="en-US" dirty="0"/>
          </a:p>
        </p:txBody>
      </p:sp>
      <p:pic>
        <p:nvPicPr>
          <p:cNvPr id="5018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81600" y="1447800"/>
            <a:ext cx="3200400" cy="50450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it-IT" altLang="zh-CN"/>
              <a:t>Img. Pro. &amp; Comp. Vis. v250127c</a:t>
            </a:r>
            <a:endParaRPr lang="en-US" altLang="zh-CN"/>
          </a:p>
        </p:txBody>
      </p:sp>
      <p:sp>
        <p:nvSpPr>
          <p:cNvPr id="3" name="Slide Number Placeholder 2"/>
          <p:cNvSpPr>
            <a:spLocks noGrp="1"/>
          </p:cNvSpPr>
          <p:nvPr>
            <p:ph type="sldNum" sz="quarter" idx="12"/>
          </p:nvPr>
        </p:nvSpPr>
        <p:spPr/>
        <p:txBody>
          <a:bodyPr/>
          <a:lstStyle/>
          <a:p>
            <a:fld id="{09F59500-E629-449D-8982-FD156F527BAF}" type="slidenum">
              <a:rPr lang="en-US" altLang="en-US" smtClean="0"/>
              <a:pPr/>
              <a:t>60</a:t>
            </a:fld>
            <a:endParaRPr lang="en-US" altLang="en-US"/>
          </a:p>
        </p:txBody>
      </p:sp>
    </p:spTree>
    <p:extLst>
      <p:ext uri="{BB962C8B-B14F-4D97-AF65-F5344CB8AC3E}">
        <p14:creationId xmlns:p14="http://schemas.microsoft.com/office/powerpoint/2010/main" val="40428589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altLang="zh-CN" sz="2800" dirty="0"/>
              <a:t>Worksheet</a:t>
            </a:r>
            <a:r>
              <a:rPr lang="en-US" sz="2800" dirty="0"/>
              <a:t> 8:Can you comment on what is the function of this convolution?</a:t>
            </a:r>
          </a:p>
        </p:txBody>
      </p:sp>
      <p:sp>
        <p:nvSpPr>
          <p:cNvPr id="8" name="Content Placeholder 7"/>
          <p:cNvSpPr>
            <a:spLocks noGrp="1"/>
          </p:cNvSpPr>
          <p:nvPr>
            <p:ph idx="1"/>
          </p:nvPr>
        </p:nvSpPr>
        <p:spPr>
          <a:xfrm>
            <a:off x="395536" y="1700808"/>
            <a:ext cx="8229600" cy="4525963"/>
          </a:xfrm>
        </p:spPr>
        <p:txBody>
          <a:bodyPr>
            <a:normAutofit/>
          </a:bodyPr>
          <a:lstStyle/>
          <a:p>
            <a:endParaRPr lang="fr-FR" dirty="0"/>
          </a:p>
          <a:p>
            <a:endParaRPr lang="fr-FR" dirty="0"/>
          </a:p>
          <a:p>
            <a:endParaRPr lang="fr-FR" dirty="0"/>
          </a:p>
          <a:p>
            <a:r>
              <a:rPr lang="fr-FR" sz="1800" i="1" dirty="0"/>
              <a:t>I*</a:t>
            </a:r>
            <a:r>
              <a:rPr lang="fr-FR" sz="1800" i="1" dirty="0" err="1"/>
              <a:t>h</a:t>
            </a:r>
            <a:r>
              <a:rPr lang="fr-FR" sz="1800" i="1" baseline="-25000" dirty="0" err="1"/>
              <a:t>lp</a:t>
            </a:r>
            <a:r>
              <a:rPr lang="fr-FR" sz="1800" i="1" dirty="0"/>
              <a:t>=</a:t>
            </a:r>
          </a:p>
          <a:p>
            <a:r>
              <a:rPr lang="fr-FR" sz="1800" dirty="0"/>
              <a:t>         0         0   10.0000   20.0000   20.0000   10.0000</a:t>
            </a:r>
          </a:p>
          <a:p>
            <a:r>
              <a:rPr lang="fr-FR" sz="1800" dirty="0"/>
              <a:t>         0         0   22.0000   54.0000   54.0000   22.0000</a:t>
            </a:r>
          </a:p>
          <a:p>
            <a:r>
              <a:rPr lang="fr-FR" sz="1800" dirty="0"/>
              <a:t>         0         0   42.0000   96.0000   96.0000   42.0000</a:t>
            </a:r>
          </a:p>
          <a:p>
            <a:r>
              <a:rPr lang="fr-FR" sz="1800" dirty="0"/>
              <a:t>         0         0   57.5000  135.0000  135.0000   57.5000</a:t>
            </a:r>
          </a:p>
          <a:p>
            <a:r>
              <a:rPr lang="fr-FR" sz="1800" dirty="0"/>
              <a:t>         0         0   45.5000  116.5000  116.5000   45.5000</a:t>
            </a:r>
          </a:p>
          <a:p>
            <a:r>
              <a:rPr lang="fr-FR" sz="1800" dirty="0"/>
              <a:t>         0         0   25.5000   51.0000   51.0000   25.5000</a:t>
            </a:r>
            <a:endParaRPr lang="en-US" sz="1800" dirty="0"/>
          </a:p>
        </p:txBody>
      </p:sp>
      <mc:AlternateContent xmlns:mc="http://schemas.openxmlformats.org/markup-compatibility/2006" xmlns:a14="http://schemas.microsoft.com/office/drawing/2010/main">
        <mc:Choice Requires="a14">
          <p:sp>
            <p:nvSpPr>
              <p:cNvPr id="9" name="Object 8"/>
              <p:cNvSpPr txBox="1"/>
              <p:nvPr/>
            </p:nvSpPr>
            <p:spPr bwMode="auto">
              <a:xfrm>
                <a:off x="745654" y="1471067"/>
                <a:ext cx="4776787" cy="16129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𝐼</m:t>
                      </m:r>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4"/>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100</m:t>
                                </m:r>
                              </m:e>
                              <m:e>
                                <m:r>
                                  <a:rPr lang="en-US" i="1">
                                    <a:solidFill>
                                      <a:srgbClr val="000000"/>
                                    </a:solidFill>
                                    <a:latin typeface="Cambria Math" panose="02040503050406030204" pitchFamily="18" charset="0"/>
                                  </a:rPr>
                                  <m:t>100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120</m:t>
                                </m:r>
                              </m:e>
                              <m:e>
                                <m:r>
                                  <a:rPr lang="en-US" i="1">
                                    <a:solidFill>
                                      <a:srgbClr val="000000"/>
                                    </a:solidFill>
                                    <a:latin typeface="Cambria Math" panose="02040503050406030204" pitchFamily="18" charset="0"/>
                                  </a:rPr>
                                  <m:t>120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200</m:t>
                                </m:r>
                              </m:e>
                              <m:e>
                                <m:r>
                                  <a:rPr lang="en-US" i="1">
                                    <a:solidFill>
                                      <a:srgbClr val="000000"/>
                                    </a:solidFill>
                                    <a:latin typeface="Cambria Math" panose="02040503050406030204" pitchFamily="18" charset="0"/>
                                  </a:rPr>
                                  <m:t>200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255</m:t>
                                </m:r>
                              </m:e>
                              <m:e>
                                <m:r>
                                  <a:rPr lang="en-US" i="1">
                                    <a:solidFill>
                                      <a:srgbClr val="000000"/>
                                    </a:solidFill>
                                    <a:latin typeface="Cambria Math" panose="02040503050406030204" pitchFamily="18" charset="0"/>
                                  </a:rPr>
                                  <m:t>255</m:t>
                                </m:r>
                              </m:e>
                            </m:mr>
                          </m:m>
                        </m:e>
                      </m:d>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𝑙𝑝</m:t>
                          </m:r>
                        </m:sub>
                      </m:sSub>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10</m:t>
                              </m:r>
                            </m:den>
                          </m:f>
                        </m:e>
                      </m:d>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1</m:t>
                                </m:r>
                              </m:e>
                            </m:mr>
                            <m:mr>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2</m:t>
                                </m:r>
                              </m:e>
                              <m:e>
                                <m:r>
                                  <a:rPr lang="en-US" i="1">
                                    <a:solidFill>
                                      <a:srgbClr val="000000"/>
                                    </a:solidFill>
                                    <a:latin typeface="Cambria Math" panose="02040503050406030204" pitchFamily="18" charset="0"/>
                                  </a:rPr>
                                  <m:t>1</m:t>
                                </m:r>
                              </m:e>
                            </m:mr>
                            <m:mr>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1</m:t>
                                </m:r>
                              </m:e>
                            </m:mr>
                          </m:m>
                        </m:e>
                      </m:d>
                    </m:oMath>
                  </m:oMathPara>
                </a14:m>
                <a:endParaRPr lang="en-US" dirty="0"/>
              </a:p>
            </p:txBody>
          </p:sp>
        </mc:Choice>
        <mc:Fallback xmlns="">
          <p:sp>
            <p:nvSpPr>
              <p:cNvPr id="9" name="Object 8"/>
              <p:cNvSpPr txBox="1">
                <a:spLocks noRot="1" noChangeAspect="1" noMove="1" noResize="1" noEditPoints="1" noAdjustHandles="1" noChangeArrowheads="1" noChangeShapeType="1" noTextEdit="1"/>
              </p:cNvSpPr>
              <p:nvPr/>
            </p:nvSpPr>
            <p:spPr bwMode="auto">
              <a:xfrm>
                <a:off x="745654" y="1471067"/>
                <a:ext cx="4776787" cy="1612900"/>
              </a:xfrm>
              <a:prstGeom prst="rect">
                <a:avLst/>
              </a:prstGeom>
              <a:blipFill>
                <a:blip r:embed="rId2"/>
                <a:stretch>
                  <a:fillRect/>
                </a:stretch>
              </a:blipFill>
              <a:ln>
                <a:noFill/>
              </a:ln>
              <a:effectLst/>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it-IT"/>
              <a:t>Img. Pro. &amp; Comp. Vis. v250127c</a:t>
            </a:r>
            <a:endParaRPr lang="en-US"/>
          </a:p>
        </p:txBody>
      </p:sp>
      <p:sp>
        <p:nvSpPr>
          <p:cNvPr id="3" name="Slide Number Placeholder 2"/>
          <p:cNvSpPr>
            <a:spLocks noGrp="1"/>
          </p:cNvSpPr>
          <p:nvPr>
            <p:ph type="sldNum" sz="quarter" idx="12"/>
          </p:nvPr>
        </p:nvSpPr>
        <p:spPr/>
        <p:txBody>
          <a:bodyPr/>
          <a:lstStyle/>
          <a:p>
            <a:fld id="{42434366-BC68-4344-AA9C-821C6A767A5D}" type="slidenum">
              <a:rPr lang="en-US" smtClean="0"/>
              <a:t>61</a:t>
            </a:fld>
            <a:endParaRPr lang="en-US"/>
          </a:p>
        </p:txBody>
      </p:sp>
      <p:sp>
        <p:nvSpPr>
          <p:cNvPr id="5" name="TextBox 4">
            <a:extLst>
              <a:ext uri="{FF2B5EF4-FFF2-40B4-BE49-F238E27FC236}">
                <a16:creationId xmlns:a16="http://schemas.microsoft.com/office/drawing/2014/main" id="{43E54C88-E400-C586-CB83-589550648FDC}"/>
              </a:ext>
            </a:extLst>
          </p:cNvPr>
          <p:cNvSpPr txBox="1"/>
          <p:nvPr/>
        </p:nvSpPr>
        <p:spPr>
          <a:xfrm>
            <a:off x="5872559" y="2048869"/>
            <a:ext cx="2820644" cy="1846659"/>
          </a:xfrm>
          <a:prstGeom prst="rect">
            <a:avLst/>
          </a:prstGeom>
          <a:noFill/>
          <a:ln>
            <a:solidFill>
              <a:schemeClr val="accent1"/>
            </a:solidFill>
          </a:ln>
        </p:spPr>
        <p:txBody>
          <a:bodyPr wrap="none" rtlCol="0">
            <a:spAutoFit/>
          </a:bodyPr>
          <a:lstStyle/>
          <a:p>
            <a:r>
              <a:rPr lang="en-US" sz="2400" dirty="0"/>
              <a:t>MC question:</a:t>
            </a:r>
          </a:p>
          <a:p>
            <a:pPr marL="342900" indent="-342900">
              <a:buAutoNum type="arabicParenR"/>
            </a:pPr>
            <a:r>
              <a:rPr lang="en-US" sz="2400" dirty="0"/>
              <a:t>Find the edge</a:t>
            </a:r>
          </a:p>
          <a:p>
            <a:pPr marL="342900" indent="-342900">
              <a:buAutoNum type="arabicParenR"/>
            </a:pPr>
            <a:r>
              <a:rPr lang="en-US" sz="2400" dirty="0"/>
              <a:t>Smooth the image</a:t>
            </a:r>
          </a:p>
          <a:p>
            <a:pPr marL="342900" indent="-342900">
              <a:buAutoNum type="arabicParenR"/>
            </a:pPr>
            <a:r>
              <a:rPr lang="en-US" sz="2400" dirty="0"/>
              <a:t>Extract features</a:t>
            </a:r>
          </a:p>
          <a:p>
            <a:pPr marL="342900" indent="-342900">
              <a:buAutoNum type="arabicParenR"/>
            </a:pPr>
            <a:endParaRPr lang="en-US" dirty="0"/>
          </a:p>
        </p:txBody>
      </p:sp>
      <p:pic>
        <p:nvPicPr>
          <p:cNvPr id="6" name="Picture 5" descr="Qr code&#10;&#10;Description automatically generated">
            <a:extLst>
              <a:ext uri="{FF2B5EF4-FFF2-40B4-BE49-F238E27FC236}">
                <a16:creationId xmlns:a16="http://schemas.microsoft.com/office/drawing/2014/main" id="{361270C5-741D-D2E7-2363-D95BF03882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3107" y="4072241"/>
            <a:ext cx="1479547" cy="1479547"/>
          </a:xfrm>
          <a:prstGeom prst="rect">
            <a:avLst/>
          </a:prstGeom>
        </p:spPr>
      </p:pic>
    </p:spTree>
    <p:extLst>
      <p:ext uri="{BB962C8B-B14F-4D97-AF65-F5344CB8AC3E}">
        <p14:creationId xmlns:p14="http://schemas.microsoft.com/office/powerpoint/2010/main" val="31313222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solidFill>
                  <a:srgbClr val="FF0000"/>
                </a:solidFill>
              </a:rPr>
              <a:t>Answer 8</a:t>
            </a:r>
            <a:r>
              <a:rPr lang="en-US" dirty="0"/>
              <a:t>:Can you comment on what is the function of this convolution?</a:t>
            </a:r>
          </a:p>
        </p:txBody>
      </p:sp>
      <p:sp>
        <p:nvSpPr>
          <p:cNvPr id="8" name="Content Placeholder 7"/>
          <p:cNvSpPr>
            <a:spLocks noGrp="1"/>
          </p:cNvSpPr>
          <p:nvPr>
            <p:ph idx="1"/>
          </p:nvPr>
        </p:nvSpPr>
        <p:spPr>
          <a:xfrm>
            <a:off x="323528" y="2132856"/>
            <a:ext cx="8229600" cy="4525963"/>
          </a:xfrm>
        </p:spPr>
        <p:txBody>
          <a:bodyPr>
            <a:normAutofit/>
          </a:bodyPr>
          <a:lstStyle/>
          <a:p>
            <a:endParaRPr lang="fr-FR" i="1" dirty="0"/>
          </a:p>
          <a:p>
            <a:endParaRPr lang="fr-FR" i="1" dirty="0"/>
          </a:p>
          <a:p>
            <a:r>
              <a:rPr lang="fr-FR" sz="2200" i="1" dirty="0"/>
              <a:t>I*</a:t>
            </a:r>
            <a:r>
              <a:rPr lang="fr-FR" sz="2200" i="1" dirty="0" err="1"/>
              <a:t>h</a:t>
            </a:r>
            <a:r>
              <a:rPr lang="fr-FR" sz="2200" i="1" baseline="-25000" dirty="0" err="1"/>
              <a:t>lp</a:t>
            </a:r>
            <a:r>
              <a:rPr lang="fr-FR" sz="2200" i="1" dirty="0"/>
              <a:t>=</a:t>
            </a:r>
          </a:p>
          <a:p>
            <a:r>
              <a:rPr lang="fr-FR" sz="2200" dirty="0"/>
              <a:t>         0         0   10.0000   20.0000   20.0000   10.0000</a:t>
            </a:r>
          </a:p>
          <a:p>
            <a:r>
              <a:rPr lang="fr-FR" sz="2200" dirty="0"/>
              <a:t>         0         0   22.0000   54.0000   54.0000   22.0000</a:t>
            </a:r>
          </a:p>
          <a:p>
            <a:r>
              <a:rPr lang="fr-FR" sz="2200" dirty="0"/>
              <a:t>         0         0   42.0000   96.0000   96.0000   42.0000</a:t>
            </a:r>
          </a:p>
          <a:p>
            <a:r>
              <a:rPr lang="fr-FR" sz="2200" dirty="0"/>
              <a:t>         0         0   57.5000  135.0000  135.0000   57.5000</a:t>
            </a:r>
          </a:p>
          <a:p>
            <a:r>
              <a:rPr lang="fr-FR" sz="2200" dirty="0"/>
              <a:t>         0         0   45.5000  116.5000  116.5000   45.5000</a:t>
            </a:r>
          </a:p>
          <a:p>
            <a:r>
              <a:rPr lang="fr-FR" sz="2200" dirty="0"/>
              <a:t>         0         0   25.5000   51.0000   51.0000   25.5000</a:t>
            </a:r>
            <a:endParaRPr lang="en-US" sz="2200" dirty="0"/>
          </a:p>
        </p:txBody>
      </p:sp>
      <mc:AlternateContent xmlns:mc="http://schemas.openxmlformats.org/markup-compatibility/2006" xmlns:a14="http://schemas.microsoft.com/office/drawing/2010/main">
        <mc:Choice Requires="a14">
          <p:sp>
            <p:nvSpPr>
              <p:cNvPr id="9" name="Object 8"/>
              <p:cNvSpPr txBox="1"/>
              <p:nvPr/>
            </p:nvSpPr>
            <p:spPr bwMode="auto">
              <a:xfrm>
                <a:off x="590872" y="2099455"/>
                <a:ext cx="4776787" cy="121524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𝐼</m:t>
                      </m:r>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4"/>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100</m:t>
                                </m:r>
                              </m:e>
                              <m:e>
                                <m:r>
                                  <a:rPr lang="en-US" i="1">
                                    <a:solidFill>
                                      <a:srgbClr val="000000"/>
                                    </a:solidFill>
                                    <a:latin typeface="Cambria Math" panose="02040503050406030204" pitchFamily="18" charset="0"/>
                                  </a:rPr>
                                  <m:t>100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120</m:t>
                                </m:r>
                              </m:e>
                              <m:e>
                                <m:r>
                                  <a:rPr lang="en-US" i="1">
                                    <a:solidFill>
                                      <a:srgbClr val="000000"/>
                                    </a:solidFill>
                                    <a:latin typeface="Cambria Math" panose="02040503050406030204" pitchFamily="18" charset="0"/>
                                  </a:rPr>
                                  <m:t>120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200</m:t>
                                </m:r>
                              </m:e>
                              <m:e>
                                <m:r>
                                  <a:rPr lang="en-US" i="1">
                                    <a:solidFill>
                                      <a:srgbClr val="000000"/>
                                    </a:solidFill>
                                    <a:latin typeface="Cambria Math" panose="02040503050406030204" pitchFamily="18" charset="0"/>
                                  </a:rPr>
                                  <m:t>200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255</m:t>
                                </m:r>
                              </m:e>
                              <m:e>
                                <m:r>
                                  <a:rPr lang="en-US" i="1">
                                    <a:solidFill>
                                      <a:srgbClr val="000000"/>
                                    </a:solidFill>
                                    <a:latin typeface="Cambria Math" panose="02040503050406030204" pitchFamily="18" charset="0"/>
                                  </a:rPr>
                                  <m:t>255</m:t>
                                </m:r>
                              </m:e>
                            </m:mr>
                          </m:m>
                        </m:e>
                      </m:d>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𝑙𝑝</m:t>
                          </m:r>
                        </m:sub>
                      </m:sSub>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10</m:t>
                              </m:r>
                            </m:den>
                          </m:f>
                        </m:e>
                      </m:d>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1</m:t>
                                </m:r>
                              </m:e>
                            </m:mr>
                            <m:mr>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2</m:t>
                                </m:r>
                              </m:e>
                              <m:e>
                                <m:r>
                                  <a:rPr lang="en-US" i="1">
                                    <a:solidFill>
                                      <a:srgbClr val="000000"/>
                                    </a:solidFill>
                                    <a:latin typeface="Cambria Math" panose="02040503050406030204" pitchFamily="18" charset="0"/>
                                  </a:rPr>
                                  <m:t>1</m:t>
                                </m:r>
                              </m:e>
                            </m:mr>
                            <m:mr>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1</m:t>
                                </m:r>
                              </m:e>
                            </m:mr>
                          </m:m>
                        </m:e>
                      </m:d>
                    </m:oMath>
                  </m:oMathPara>
                </a14:m>
                <a:endParaRPr lang="en-US" dirty="0"/>
              </a:p>
            </p:txBody>
          </p:sp>
        </mc:Choice>
        <mc:Fallback xmlns="">
          <p:sp>
            <p:nvSpPr>
              <p:cNvPr id="9" name="Object 8"/>
              <p:cNvSpPr txBox="1">
                <a:spLocks noRot="1" noChangeAspect="1" noMove="1" noResize="1" noEditPoints="1" noAdjustHandles="1" noChangeArrowheads="1" noChangeShapeType="1" noTextEdit="1"/>
              </p:cNvSpPr>
              <p:nvPr/>
            </p:nvSpPr>
            <p:spPr bwMode="auto">
              <a:xfrm>
                <a:off x="590872" y="2099455"/>
                <a:ext cx="4776787" cy="1215245"/>
              </a:xfrm>
              <a:prstGeom prst="rect">
                <a:avLst/>
              </a:prstGeom>
              <a:blipFill>
                <a:blip r:embed="rId2"/>
                <a:stretch>
                  <a:fillRect/>
                </a:stretch>
              </a:blipFill>
              <a:ln>
                <a:noFill/>
              </a:ln>
              <a:effectLst/>
            </p:spPr>
            <p:txBody>
              <a:bodyPr/>
              <a:lstStyle/>
              <a:p>
                <a:r>
                  <a:rPr lang="en-US">
                    <a:noFill/>
                  </a:rPr>
                  <a:t> </a:t>
                </a:r>
              </a:p>
            </p:txBody>
          </p:sp>
        </mc:Fallback>
      </mc:AlternateContent>
      <p:sp>
        <p:nvSpPr>
          <p:cNvPr id="2" name="TextBox 1"/>
          <p:cNvSpPr txBox="1"/>
          <p:nvPr/>
        </p:nvSpPr>
        <p:spPr>
          <a:xfrm>
            <a:off x="70100" y="6123542"/>
            <a:ext cx="8483028" cy="369332"/>
          </a:xfrm>
          <a:prstGeom prst="rect">
            <a:avLst/>
          </a:prstGeom>
          <a:noFill/>
        </p:spPr>
        <p:txBody>
          <a:bodyPr wrap="none" rtlCol="0">
            <a:spAutoFit/>
          </a:bodyPr>
          <a:lstStyle/>
          <a:p>
            <a:r>
              <a:rPr lang="en-US" dirty="0">
                <a:solidFill>
                  <a:srgbClr val="FF0000"/>
                </a:solidFill>
              </a:rPr>
              <a:t>ANSWER2 s correct : It is low pass filtering; the function is to smooth (or blur) the image.</a:t>
            </a:r>
          </a:p>
        </p:txBody>
      </p:sp>
      <p:sp>
        <p:nvSpPr>
          <p:cNvPr id="3" name="TextBox 2"/>
          <p:cNvSpPr txBox="1"/>
          <p:nvPr/>
        </p:nvSpPr>
        <p:spPr>
          <a:xfrm>
            <a:off x="6103351" y="1451039"/>
            <a:ext cx="3021599" cy="2339102"/>
          </a:xfrm>
          <a:prstGeom prst="rect">
            <a:avLst/>
          </a:prstGeom>
          <a:noFill/>
          <a:ln>
            <a:solidFill>
              <a:srgbClr val="FF0000"/>
            </a:solidFill>
          </a:ln>
        </p:spPr>
        <p:txBody>
          <a:bodyPr wrap="square" rtlCol="0">
            <a:spAutoFit/>
          </a:bodyPr>
          <a:lstStyle/>
          <a:p>
            <a:r>
              <a:rPr lang="nn-NO" sz="1600" dirty="0"/>
              <a:t>%Matlab</a:t>
            </a:r>
          </a:p>
          <a:p>
            <a:r>
              <a:rPr lang="nn-NO" sz="1600" dirty="0"/>
              <a:t>I=[ 0 0 100 100</a:t>
            </a:r>
          </a:p>
          <a:p>
            <a:r>
              <a:rPr lang="en-US" sz="1600" dirty="0"/>
              <a:t>    0 0 120 120</a:t>
            </a:r>
          </a:p>
          <a:p>
            <a:r>
              <a:rPr lang="en-US" sz="1600" dirty="0"/>
              <a:t>    0 0 200 200</a:t>
            </a:r>
          </a:p>
          <a:p>
            <a:r>
              <a:rPr lang="en-US" sz="1600" dirty="0"/>
              <a:t>    0 0 255 255]</a:t>
            </a:r>
          </a:p>
          <a:p>
            <a:r>
              <a:rPr lang="en-US" sz="1600" dirty="0" err="1"/>
              <a:t>h_low_pass</a:t>
            </a:r>
            <a:r>
              <a:rPr lang="en-US" sz="1600" dirty="0"/>
              <a:t>=0.1*[1 1 1</a:t>
            </a:r>
          </a:p>
          <a:p>
            <a:r>
              <a:rPr lang="en-US" sz="1600" dirty="0"/>
              <a:t>                           1 2 1</a:t>
            </a:r>
          </a:p>
          <a:p>
            <a:r>
              <a:rPr lang="en-US" sz="1600" dirty="0"/>
              <a:t>                           1 1 1]</a:t>
            </a:r>
          </a:p>
          <a:p>
            <a:r>
              <a:rPr lang="en-US" sz="1600" dirty="0"/>
              <a:t>conv2(</a:t>
            </a:r>
            <a:r>
              <a:rPr lang="en-US" sz="1600" dirty="0" err="1"/>
              <a:t>I,h_low_pass</a:t>
            </a:r>
            <a:r>
              <a:rPr lang="en-US" sz="1600" dirty="0"/>
              <a:t>)</a:t>
            </a:r>
          </a:p>
        </p:txBody>
      </p:sp>
      <p:sp>
        <p:nvSpPr>
          <p:cNvPr id="4" name="Footer Placeholder 3"/>
          <p:cNvSpPr>
            <a:spLocks noGrp="1"/>
          </p:cNvSpPr>
          <p:nvPr>
            <p:ph type="ftr" sz="quarter" idx="11"/>
          </p:nvPr>
        </p:nvSpPr>
        <p:spPr/>
        <p:txBody>
          <a:bodyPr/>
          <a:lstStyle/>
          <a:p>
            <a:r>
              <a:rPr lang="it-IT"/>
              <a:t>Img. Pro. &amp; Comp. Vis. v250127c</a:t>
            </a:r>
            <a:endParaRPr lang="en-US"/>
          </a:p>
        </p:txBody>
      </p:sp>
      <p:sp>
        <p:nvSpPr>
          <p:cNvPr id="10" name="Slide Number Placeholder 9"/>
          <p:cNvSpPr>
            <a:spLocks noGrp="1"/>
          </p:cNvSpPr>
          <p:nvPr>
            <p:ph type="sldNum" sz="quarter" idx="12"/>
          </p:nvPr>
        </p:nvSpPr>
        <p:spPr/>
        <p:txBody>
          <a:bodyPr/>
          <a:lstStyle/>
          <a:p>
            <a:fld id="{42434366-BC68-4344-AA9C-821C6A767A5D}" type="slidenum">
              <a:rPr lang="en-US" smtClean="0"/>
              <a:t>62</a:t>
            </a:fld>
            <a:endParaRPr lang="en-US"/>
          </a:p>
        </p:txBody>
      </p:sp>
    </p:spTree>
    <p:extLst>
      <p:ext uri="{BB962C8B-B14F-4D97-AF65-F5344CB8AC3E}">
        <p14:creationId xmlns:p14="http://schemas.microsoft.com/office/powerpoint/2010/main" val="28219724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1344" y="120816"/>
            <a:ext cx="8229600" cy="490066"/>
          </a:xfrm>
        </p:spPr>
        <p:txBody>
          <a:bodyPr>
            <a:noAutofit/>
          </a:bodyPr>
          <a:lstStyle/>
          <a:p>
            <a:r>
              <a:rPr lang="en-US" altLang="zh-CN" sz="2000" dirty="0"/>
              <a:t>Worksheet</a:t>
            </a:r>
            <a:r>
              <a:rPr lang="en-US" altLang="zh-TW" sz="2000" u="sng" dirty="0"/>
              <a:t> 9</a:t>
            </a:r>
            <a:r>
              <a:rPr lang="en-US" altLang="zh-TW" sz="2000" dirty="0"/>
              <a:t>: Example for intensity gradient calculation</a:t>
            </a:r>
            <a:endParaRPr lang="en-US" sz="2000" dirty="0"/>
          </a:p>
        </p:txBody>
      </p:sp>
      <p:sp>
        <p:nvSpPr>
          <p:cNvPr id="7" name="Content Placeholder 6"/>
          <p:cNvSpPr>
            <a:spLocks noGrp="1"/>
          </p:cNvSpPr>
          <p:nvPr>
            <p:ph sz="half" idx="1"/>
          </p:nvPr>
        </p:nvSpPr>
        <p:spPr>
          <a:xfrm>
            <a:off x="3857896" y="4010249"/>
            <a:ext cx="648247" cy="1064394"/>
          </a:xfrm>
        </p:spPr>
        <p:txBody>
          <a:bodyPr>
            <a:normAutofit/>
          </a:bodyPr>
          <a:lstStyle/>
          <a:p>
            <a:r>
              <a:rPr lang="en-US" dirty="0"/>
              <a:t> </a:t>
            </a:r>
          </a:p>
        </p:txBody>
      </p:sp>
      <p:sp>
        <p:nvSpPr>
          <p:cNvPr id="8" name="Content Placeholder 7"/>
          <p:cNvSpPr>
            <a:spLocks noGrp="1"/>
          </p:cNvSpPr>
          <p:nvPr>
            <p:ph sz="half" idx="2"/>
          </p:nvPr>
        </p:nvSpPr>
        <p:spPr>
          <a:xfrm>
            <a:off x="4211960" y="836712"/>
            <a:ext cx="4824536" cy="5697438"/>
          </a:xfrm>
        </p:spPr>
        <p:txBody>
          <a:bodyPr>
            <a:normAutofit/>
          </a:bodyPr>
          <a:lstStyle/>
          <a:p>
            <a:r>
              <a:rPr lang="en-US" sz="1800" dirty="0"/>
              <a:t>a) Write a formula to find the direction of the edge image at pixel (</a:t>
            </a:r>
            <a:r>
              <a:rPr lang="en-US" sz="1800" dirty="0" err="1"/>
              <a:t>x,y</a:t>
            </a:r>
            <a:r>
              <a:rPr lang="en-US" sz="1800" dirty="0"/>
              <a:t>).</a:t>
            </a:r>
          </a:p>
          <a:p>
            <a:r>
              <a:rPr lang="en-US" sz="1800" dirty="0"/>
              <a:t>////// Question 3.5a , MC question /////</a:t>
            </a:r>
          </a:p>
          <a:p>
            <a:r>
              <a:rPr lang="en-US" sz="1800" dirty="0"/>
              <a:t>Answer1:</a:t>
            </a:r>
            <a:r>
              <a:rPr lang="el-GR" altLang="en-US" sz="1800" dirty="0"/>
              <a:t>Θ</a:t>
            </a:r>
            <a:r>
              <a:rPr lang="en-US" altLang="en-US" sz="1800" dirty="0"/>
              <a:t>(</a:t>
            </a:r>
            <a:r>
              <a:rPr lang="en-US" altLang="en-US" sz="1800" dirty="0" err="1"/>
              <a:t>x,y</a:t>
            </a:r>
            <a:r>
              <a:rPr lang="en-US" altLang="en-US" sz="1800" dirty="0"/>
              <a:t>) = tan</a:t>
            </a:r>
            <a:r>
              <a:rPr lang="en-US" altLang="en-US" sz="1800" baseline="30000" dirty="0"/>
              <a:t>-1</a:t>
            </a:r>
            <a:r>
              <a:rPr lang="en-US" altLang="en-US" sz="1800" dirty="0"/>
              <a:t>(ex(</a:t>
            </a:r>
            <a:r>
              <a:rPr lang="en-US" altLang="en-US" sz="1800" dirty="0" err="1"/>
              <a:t>x,y</a:t>
            </a:r>
            <a:r>
              <a:rPr lang="en-US" altLang="en-US" sz="1800" dirty="0"/>
              <a:t>) / </a:t>
            </a:r>
            <a:r>
              <a:rPr lang="en-US" altLang="en-US" sz="1800" dirty="0" err="1"/>
              <a:t>ey</a:t>
            </a:r>
            <a:r>
              <a:rPr lang="en-US" altLang="en-US" sz="1800" dirty="0"/>
              <a:t>(</a:t>
            </a:r>
            <a:r>
              <a:rPr lang="en-US" altLang="en-US" sz="1800" dirty="0" err="1"/>
              <a:t>x,y</a:t>
            </a:r>
            <a:r>
              <a:rPr lang="en-US" altLang="en-US" sz="1800" dirty="0"/>
              <a:t>))</a:t>
            </a:r>
          </a:p>
          <a:p>
            <a:r>
              <a:rPr lang="en-US" sz="1800" dirty="0"/>
              <a:t>Answer2 :</a:t>
            </a:r>
            <a:r>
              <a:rPr lang="el-GR" altLang="en-US" sz="1800" dirty="0"/>
              <a:t>Θ</a:t>
            </a:r>
            <a:r>
              <a:rPr lang="en-US" altLang="en-US" sz="1800" dirty="0"/>
              <a:t>(</a:t>
            </a:r>
            <a:r>
              <a:rPr lang="en-US" altLang="en-US" sz="1800" dirty="0" err="1"/>
              <a:t>x,y</a:t>
            </a:r>
            <a:r>
              <a:rPr lang="en-US" altLang="en-US" sz="1800" dirty="0"/>
              <a:t>) = tan</a:t>
            </a:r>
            <a:r>
              <a:rPr lang="en-US" altLang="en-US" sz="1800" baseline="30000" dirty="0"/>
              <a:t>-1</a:t>
            </a:r>
            <a:r>
              <a:rPr lang="en-US" altLang="en-US" sz="1800" dirty="0"/>
              <a:t>(</a:t>
            </a:r>
            <a:r>
              <a:rPr lang="en-US" altLang="en-US" sz="1800" dirty="0" err="1"/>
              <a:t>ey</a:t>
            </a:r>
            <a:r>
              <a:rPr lang="en-US" altLang="en-US" sz="1800" dirty="0"/>
              <a:t>(</a:t>
            </a:r>
            <a:r>
              <a:rPr lang="en-US" altLang="en-US" sz="1800" dirty="0" err="1"/>
              <a:t>x,y</a:t>
            </a:r>
            <a:r>
              <a:rPr lang="en-US" altLang="en-US" sz="1800" dirty="0"/>
              <a:t>) / ex(</a:t>
            </a:r>
            <a:r>
              <a:rPr lang="en-US" altLang="en-US" sz="1800" dirty="0" err="1"/>
              <a:t>x,y</a:t>
            </a:r>
            <a:r>
              <a:rPr lang="en-US" altLang="en-US" sz="1800" dirty="0"/>
              <a:t>))</a:t>
            </a:r>
          </a:p>
          <a:p>
            <a:endParaRPr lang="en-US" altLang="en-US" sz="1800" dirty="0"/>
          </a:p>
          <a:p>
            <a:endParaRPr lang="en-US" altLang="en-US" sz="1800" dirty="0"/>
          </a:p>
          <a:p>
            <a:r>
              <a:rPr lang="en-US" sz="1800" dirty="0" err="1"/>
              <a:t>Qb</a:t>
            </a:r>
            <a:r>
              <a:rPr lang="en-US" sz="1800" dirty="0"/>
              <a:t>: Find the edge direction at (x1,y1)</a:t>
            </a:r>
          </a:p>
          <a:p>
            <a:r>
              <a:rPr lang="en-US" sz="1800" dirty="0"/>
              <a:t>/////// Question 3.5b , MC question ////</a:t>
            </a:r>
          </a:p>
          <a:p>
            <a:r>
              <a:rPr lang="en-US" sz="1800" dirty="0"/>
              <a:t>Answer1 :</a:t>
            </a:r>
            <a:r>
              <a:rPr lang="el-GR" altLang="en-US" sz="1800" dirty="0"/>
              <a:t>Θ</a:t>
            </a:r>
            <a:r>
              <a:rPr lang="en-US" altLang="en-US" sz="1800" dirty="0"/>
              <a:t>(</a:t>
            </a:r>
            <a:r>
              <a:rPr lang="en-US" altLang="en-US" sz="1800" dirty="0" err="1"/>
              <a:t>x,y</a:t>
            </a:r>
            <a:r>
              <a:rPr lang="en-US" altLang="en-US" sz="1800" dirty="0"/>
              <a:t>) = </a:t>
            </a:r>
            <a:r>
              <a:rPr lang="en-US" sz="1800" dirty="0" err="1"/>
              <a:t>atan</a:t>
            </a:r>
            <a:r>
              <a:rPr lang="en-US" sz="1800" dirty="0"/>
              <a:t>(265/383) </a:t>
            </a:r>
          </a:p>
          <a:p>
            <a:r>
              <a:rPr lang="en-US" sz="1800" dirty="0"/>
              <a:t>Answer2 :</a:t>
            </a:r>
            <a:r>
              <a:rPr lang="el-GR" altLang="en-US" sz="1800" dirty="0"/>
              <a:t>Θ</a:t>
            </a:r>
            <a:r>
              <a:rPr lang="en-US" altLang="en-US" sz="1800" dirty="0"/>
              <a:t>(</a:t>
            </a:r>
            <a:r>
              <a:rPr lang="en-US" altLang="en-US" sz="1800" dirty="0" err="1"/>
              <a:t>x,y</a:t>
            </a:r>
            <a:r>
              <a:rPr lang="en-US" altLang="en-US" sz="1800" dirty="0"/>
              <a:t>) = </a:t>
            </a:r>
            <a:r>
              <a:rPr lang="en-US" altLang="en-US" sz="1800" dirty="0" err="1"/>
              <a:t>acos</a:t>
            </a:r>
            <a:r>
              <a:rPr lang="en-US" sz="1800" dirty="0"/>
              <a:t>(265/383)</a:t>
            </a:r>
          </a:p>
          <a:p>
            <a:endParaRPr lang="en-US" sz="1400" dirty="0"/>
          </a:p>
        </p:txBody>
      </p:sp>
      <p:sp>
        <p:nvSpPr>
          <p:cNvPr id="10" name="Object 9"/>
          <p:cNvSpPr txBox="1"/>
          <p:nvPr/>
        </p:nvSpPr>
        <p:spPr bwMode="auto">
          <a:xfrm>
            <a:off x="611561" y="463693"/>
            <a:ext cx="3673056" cy="2758477"/>
          </a:xfrm>
          <a:prstGeom prst="rect">
            <a:avLst/>
          </a:prstGeom>
          <a:noFill/>
          <a:ln>
            <a:noFill/>
          </a:ln>
        </p:spPr>
        <p:txBody>
          <a:bodyPr>
            <a:normAutofit lnSpcReduction="10000"/>
          </a:bodyPr>
          <a:lstStyle/>
          <a:p>
            <a:r>
              <a:rPr lang="en-US" sz="1400" dirty="0"/>
              <a:t>%Given  </a:t>
            </a:r>
          </a:p>
          <a:p>
            <a:r>
              <a:rPr lang="en-US" sz="1400" dirty="0"/>
              <a:t>ii=[ 0 0 50 10</a:t>
            </a:r>
          </a:p>
          <a:p>
            <a:r>
              <a:rPr lang="en-US" sz="1400" dirty="0"/>
              <a:t>     0 0 128 255</a:t>
            </a:r>
          </a:p>
          <a:p>
            <a:r>
              <a:rPr lang="en-US" sz="1400" dirty="0"/>
              <a:t>     0 0 128 255</a:t>
            </a:r>
          </a:p>
          <a:p>
            <a:r>
              <a:rPr lang="en-US" sz="1400" dirty="0"/>
              <a:t>     0 0 128 255]</a:t>
            </a:r>
          </a:p>
          <a:p>
            <a:r>
              <a:rPr lang="en-US" sz="1400" dirty="0" err="1"/>
              <a:t>prewitt_x</a:t>
            </a:r>
            <a:r>
              <a:rPr lang="en-US" sz="1400" dirty="0"/>
              <a:t> =[1 1 1</a:t>
            </a:r>
          </a:p>
          <a:p>
            <a:r>
              <a:rPr lang="en-US" sz="1400" dirty="0"/>
              <a:t>                    0 0 0</a:t>
            </a:r>
          </a:p>
          <a:p>
            <a:r>
              <a:rPr lang="en-US" sz="1400" dirty="0"/>
              <a:t>                  -1 -1 -1]</a:t>
            </a:r>
          </a:p>
          <a:p>
            <a:r>
              <a:rPr lang="es-ES" sz="1400" dirty="0" err="1"/>
              <a:t>prewitt_y</a:t>
            </a:r>
            <a:r>
              <a:rPr lang="es-ES" sz="1400" dirty="0"/>
              <a:t> =[1 0 -1</a:t>
            </a:r>
          </a:p>
          <a:p>
            <a:r>
              <a:rPr lang="en-US" sz="1400" dirty="0"/>
              <a:t>                    1 0 -1</a:t>
            </a:r>
          </a:p>
          <a:p>
            <a:r>
              <a:rPr lang="en-US" sz="1400" dirty="0"/>
              <a:t>                    1 0 -1]</a:t>
            </a:r>
          </a:p>
          <a:p>
            <a:r>
              <a:rPr lang="en-US" sz="1400" dirty="0"/>
              <a:t>ex=conv2(ii, </a:t>
            </a:r>
            <a:r>
              <a:rPr lang="en-US" sz="1400" dirty="0" err="1"/>
              <a:t>prew_x</a:t>
            </a:r>
            <a:r>
              <a:rPr lang="en-US" sz="1400" dirty="0"/>
              <a:t>)</a:t>
            </a:r>
          </a:p>
          <a:p>
            <a:r>
              <a:rPr lang="en-US" sz="1400" dirty="0" err="1"/>
              <a:t>ey</a:t>
            </a:r>
            <a:r>
              <a:rPr lang="en-US" sz="1400" dirty="0"/>
              <a:t>=conv2(ii, </a:t>
            </a:r>
            <a:r>
              <a:rPr lang="en-US" sz="1400" dirty="0" err="1"/>
              <a:t>prew_y</a:t>
            </a:r>
            <a:r>
              <a:rPr lang="en-US" sz="1400" dirty="0"/>
              <a:t>)</a:t>
            </a:r>
            <a:endParaRPr lang="en-US" sz="1000" dirty="0"/>
          </a:p>
        </p:txBody>
      </p:sp>
      <p:sp>
        <p:nvSpPr>
          <p:cNvPr id="11" name="TextBox 10"/>
          <p:cNvSpPr txBox="1"/>
          <p:nvPr/>
        </p:nvSpPr>
        <p:spPr>
          <a:xfrm>
            <a:off x="582241" y="3072348"/>
            <a:ext cx="3593163" cy="3785652"/>
          </a:xfrm>
          <a:prstGeom prst="rect">
            <a:avLst/>
          </a:prstGeom>
          <a:noFill/>
        </p:spPr>
        <p:txBody>
          <a:bodyPr wrap="none" rtlCol="0">
            <a:spAutoFit/>
          </a:bodyPr>
          <a:lstStyle/>
          <a:p>
            <a:r>
              <a:rPr lang="en-US" sz="1600" dirty="0"/>
              <a:t>ex=ii*</a:t>
            </a:r>
            <a:r>
              <a:rPr lang="en-US" sz="1600" dirty="0" err="1"/>
              <a:t>prewitt_x</a:t>
            </a:r>
            <a:r>
              <a:rPr lang="en-US" sz="1600" dirty="0"/>
              <a:t>= (note: * is convolution)</a:t>
            </a:r>
          </a:p>
          <a:p>
            <a:r>
              <a:rPr lang="en-US" sz="1600" dirty="0"/>
              <a:t>     0     0    50    60    60    10</a:t>
            </a:r>
          </a:p>
          <a:p>
            <a:r>
              <a:rPr lang="en-US" sz="1600" dirty="0"/>
              <a:t>     0     0   128   </a:t>
            </a:r>
            <a:r>
              <a:rPr lang="en-US" sz="1600" u="sng" dirty="0"/>
              <a:t>383 </a:t>
            </a:r>
            <a:r>
              <a:rPr lang="en-US" sz="1600" dirty="0"/>
              <a:t>  383   255</a:t>
            </a:r>
          </a:p>
          <a:p>
            <a:r>
              <a:rPr lang="en-US" sz="1600" dirty="0"/>
              <a:t>     0     0    78   323   323   245</a:t>
            </a:r>
          </a:p>
          <a:p>
            <a:r>
              <a:rPr lang="en-US" sz="1600" dirty="0"/>
              <a:t>     0     0     0     0     0     0</a:t>
            </a:r>
          </a:p>
          <a:p>
            <a:r>
              <a:rPr lang="en-US" sz="1600" dirty="0"/>
              <a:t>     0     0  -128  -383  -383  -255</a:t>
            </a:r>
          </a:p>
          <a:p>
            <a:r>
              <a:rPr lang="en-US" sz="1600" dirty="0"/>
              <a:t>     0     0  -128  -383  -383  -255</a:t>
            </a:r>
          </a:p>
          <a:p>
            <a:endParaRPr lang="en-US" sz="1600" dirty="0"/>
          </a:p>
          <a:p>
            <a:r>
              <a:rPr lang="en-US" sz="1600" dirty="0" err="1"/>
              <a:t>ey</a:t>
            </a:r>
            <a:r>
              <a:rPr lang="en-US" sz="1600" dirty="0"/>
              <a:t>=ii*</a:t>
            </a:r>
            <a:r>
              <a:rPr lang="en-US" sz="1600" dirty="0" err="1"/>
              <a:t>prewitt_y</a:t>
            </a:r>
            <a:r>
              <a:rPr lang="es-ES" sz="1600" dirty="0"/>
              <a:t> =</a:t>
            </a:r>
            <a:r>
              <a:rPr lang="en-US" sz="1600" dirty="0"/>
              <a:t> (note: * is convolution)</a:t>
            </a:r>
            <a:endParaRPr lang="es-ES" sz="1600" dirty="0"/>
          </a:p>
          <a:p>
            <a:r>
              <a:rPr lang="es-ES" sz="1600" dirty="0"/>
              <a:t>      0     0    50    10   -50   -10</a:t>
            </a:r>
          </a:p>
          <a:p>
            <a:r>
              <a:rPr lang="es-ES" sz="1600" dirty="0"/>
              <a:t>     0     0   178   </a:t>
            </a:r>
            <a:r>
              <a:rPr lang="es-ES" sz="1600" u="sng" dirty="0"/>
              <a:t>265 </a:t>
            </a:r>
            <a:r>
              <a:rPr lang="es-ES" sz="1600" dirty="0"/>
              <a:t> -178  -265</a:t>
            </a:r>
          </a:p>
          <a:p>
            <a:r>
              <a:rPr lang="es-ES" sz="1600" dirty="0"/>
              <a:t>     0     0   306   520  -306  -520</a:t>
            </a:r>
          </a:p>
          <a:p>
            <a:r>
              <a:rPr lang="es-ES" sz="1600" dirty="0"/>
              <a:t>     0     0   384   765  -384  -765</a:t>
            </a:r>
          </a:p>
          <a:p>
            <a:r>
              <a:rPr lang="es-ES" sz="1600" dirty="0"/>
              <a:t>     0     0   256   510  -256  -510</a:t>
            </a:r>
          </a:p>
          <a:p>
            <a:r>
              <a:rPr lang="es-ES" sz="1600" dirty="0"/>
              <a:t>     0     0   128   255  -128  -255</a:t>
            </a:r>
            <a:endParaRPr lang="en-US" sz="1600" dirty="0"/>
          </a:p>
        </p:txBody>
      </p:sp>
      <p:sp>
        <p:nvSpPr>
          <p:cNvPr id="2" name="Footer Placeholder 1"/>
          <p:cNvSpPr>
            <a:spLocks noGrp="1"/>
          </p:cNvSpPr>
          <p:nvPr>
            <p:ph type="ftr" sz="quarter" idx="11"/>
          </p:nvPr>
        </p:nvSpPr>
        <p:spPr/>
        <p:txBody>
          <a:bodyPr/>
          <a:lstStyle/>
          <a:p>
            <a:r>
              <a:rPr lang="it-IT"/>
              <a:t>Img. Pro. &amp; Comp. Vis. v250127c</a:t>
            </a:r>
            <a:endParaRPr lang="en-US" dirty="0"/>
          </a:p>
        </p:txBody>
      </p:sp>
      <p:sp>
        <p:nvSpPr>
          <p:cNvPr id="3" name="Slide Number Placeholder 2"/>
          <p:cNvSpPr>
            <a:spLocks noGrp="1"/>
          </p:cNvSpPr>
          <p:nvPr>
            <p:ph type="sldNum" sz="quarter" idx="12"/>
          </p:nvPr>
        </p:nvSpPr>
        <p:spPr/>
        <p:txBody>
          <a:bodyPr/>
          <a:lstStyle/>
          <a:p>
            <a:fld id="{42434366-BC68-4344-AA9C-821C6A767A5D}" type="slidenum">
              <a:rPr lang="en-US" smtClean="0"/>
              <a:t>63</a:t>
            </a:fld>
            <a:endParaRPr lang="en-US" dirty="0"/>
          </a:p>
        </p:txBody>
      </p:sp>
      <p:sp>
        <p:nvSpPr>
          <p:cNvPr id="14" name="TextBox 13">
            <a:extLst>
              <a:ext uri="{FF2B5EF4-FFF2-40B4-BE49-F238E27FC236}">
                <a16:creationId xmlns:a16="http://schemas.microsoft.com/office/drawing/2014/main" id="{10D09227-77E4-BE43-740B-1166F03168D0}"/>
              </a:ext>
            </a:extLst>
          </p:cNvPr>
          <p:cNvSpPr txBox="1"/>
          <p:nvPr/>
        </p:nvSpPr>
        <p:spPr>
          <a:xfrm>
            <a:off x="2757908" y="1713803"/>
            <a:ext cx="1236236" cy="923330"/>
          </a:xfrm>
          <a:prstGeom prst="rect">
            <a:avLst/>
          </a:prstGeom>
          <a:noFill/>
        </p:spPr>
        <p:txBody>
          <a:bodyPr wrap="none" rtlCol="0">
            <a:spAutoFit/>
          </a:bodyPr>
          <a:lstStyle/>
          <a:p>
            <a:r>
              <a:rPr lang="en-US" dirty="0"/>
              <a:t>At (x1,y1)</a:t>
            </a:r>
          </a:p>
          <a:p>
            <a:r>
              <a:rPr lang="en-US" dirty="0"/>
              <a:t>Underlined</a:t>
            </a:r>
          </a:p>
          <a:p>
            <a:r>
              <a:rPr lang="en-US" dirty="0"/>
              <a:t>cell</a:t>
            </a:r>
          </a:p>
        </p:txBody>
      </p:sp>
      <p:cxnSp>
        <p:nvCxnSpPr>
          <p:cNvPr id="15" name="Straight Arrow Connector 14">
            <a:extLst>
              <a:ext uri="{FF2B5EF4-FFF2-40B4-BE49-F238E27FC236}">
                <a16:creationId xmlns:a16="http://schemas.microsoft.com/office/drawing/2014/main" id="{0C2233AA-9C01-4A4E-D4D1-84133C332F0F}"/>
              </a:ext>
            </a:extLst>
          </p:cNvPr>
          <p:cNvCxnSpPr>
            <a:cxnSpLocks/>
          </p:cNvCxnSpPr>
          <p:nvPr/>
        </p:nvCxnSpPr>
        <p:spPr>
          <a:xfrm flipH="1">
            <a:off x="1975400" y="2534774"/>
            <a:ext cx="1016784" cy="31326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98B37B5-AAAF-BF27-3A01-95DF5903CC7E}"/>
              </a:ext>
            </a:extLst>
          </p:cNvPr>
          <p:cNvCxnSpPr>
            <a:cxnSpLocks/>
          </p:cNvCxnSpPr>
          <p:nvPr/>
        </p:nvCxnSpPr>
        <p:spPr>
          <a:xfrm flipH="1">
            <a:off x="2072289" y="2534774"/>
            <a:ext cx="919895" cy="11471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7" name="Picture 16" descr="Qr code&#10;&#10;Description automatically generated">
            <a:extLst>
              <a:ext uri="{FF2B5EF4-FFF2-40B4-BE49-F238E27FC236}">
                <a16:creationId xmlns:a16="http://schemas.microsoft.com/office/drawing/2014/main" id="{C45D8924-74B1-4EC9-BF23-CDA5D1CFE3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2140" y="4876804"/>
            <a:ext cx="1479547" cy="1479547"/>
          </a:xfrm>
          <a:prstGeom prst="rect">
            <a:avLst/>
          </a:prstGeom>
        </p:spPr>
      </p:pic>
    </p:spTree>
    <p:extLst>
      <p:ext uri="{BB962C8B-B14F-4D97-AF65-F5344CB8AC3E}">
        <p14:creationId xmlns:p14="http://schemas.microsoft.com/office/powerpoint/2010/main" val="31996617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1344" y="120816"/>
            <a:ext cx="8229600" cy="490066"/>
          </a:xfrm>
        </p:spPr>
        <p:txBody>
          <a:bodyPr>
            <a:noAutofit/>
          </a:bodyPr>
          <a:lstStyle/>
          <a:p>
            <a:r>
              <a:rPr lang="en-US" altLang="zh-CN" sz="2000" dirty="0">
                <a:solidFill>
                  <a:srgbClr val="FF0000"/>
                </a:solidFill>
              </a:rPr>
              <a:t>Answer :Worksheet</a:t>
            </a:r>
            <a:r>
              <a:rPr lang="en-US" altLang="zh-TW" sz="2000" u="sng" dirty="0">
                <a:solidFill>
                  <a:srgbClr val="FF0000"/>
                </a:solidFill>
              </a:rPr>
              <a:t> 9.</a:t>
            </a:r>
            <a:r>
              <a:rPr lang="en-US" altLang="zh-TW" sz="2000" dirty="0">
                <a:solidFill>
                  <a:srgbClr val="FF0000"/>
                </a:solidFill>
              </a:rPr>
              <a:t> Example for intensity gradient calculation</a:t>
            </a:r>
            <a:endParaRPr lang="en-US" sz="2000" dirty="0">
              <a:solidFill>
                <a:srgbClr val="FF0000"/>
              </a:solidFill>
            </a:endParaRPr>
          </a:p>
        </p:txBody>
      </p:sp>
      <p:sp>
        <p:nvSpPr>
          <p:cNvPr id="7" name="Content Placeholder 6"/>
          <p:cNvSpPr>
            <a:spLocks noGrp="1"/>
          </p:cNvSpPr>
          <p:nvPr>
            <p:ph sz="half" idx="1"/>
          </p:nvPr>
        </p:nvSpPr>
        <p:spPr>
          <a:xfrm>
            <a:off x="3857896" y="4010249"/>
            <a:ext cx="648247" cy="1064394"/>
          </a:xfrm>
        </p:spPr>
        <p:txBody>
          <a:bodyPr>
            <a:normAutofit/>
          </a:bodyPr>
          <a:lstStyle/>
          <a:p>
            <a:r>
              <a:rPr lang="en-US" dirty="0"/>
              <a:t> </a:t>
            </a:r>
          </a:p>
        </p:txBody>
      </p:sp>
      <p:sp>
        <p:nvSpPr>
          <p:cNvPr id="8" name="Content Placeholder 7"/>
          <p:cNvSpPr>
            <a:spLocks noGrp="1"/>
          </p:cNvSpPr>
          <p:nvPr>
            <p:ph sz="half" idx="2"/>
          </p:nvPr>
        </p:nvSpPr>
        <p:spPr>
          <a:xfrm>
            <a:off x="4211960" y="836712"/>
            <a:ext cx="4824536" cy="4525963"/>
          </a:xfrm>
        </p:spPr>
        <p:txBody>
          <a:bodyPr>
            <a:normAutofit/>
          </a:bodyPr>
          <a:lstStyle/>
          <a:p>
            <a:r>
              <a:rPr lang="en-US" sz="1800" dirty="0">
                <a:solidFill>
                  <a:srgbClr val="FF0000"/>
                </a:solidFill>
              </a:rPr>
              <a:t>Q3.5a: Write a formula to find the direction of the edge image at pixel (</a:t>
            </a:r>
            <a:r>
              <a:rPr lang="en-US" sz="1800" dirty="0" err="1">
                <a:solidFill>
                  <a:srgbClr val="FF0000"/>
                </a:solidFill>
              </a:rPr>
              <a:t>x,y</a:t>
            </a:r>
            <a:r>
              <a:rPr lang="en-US" sz="1800" dirty="0">
                <a:solidFill>
                  <a:srgbClr val="FF0000"/>
                </a:solidFill>
              </a:rPr>
              <a:t>).</a:t>
            </a:r>
          </a:p>
          <a:p>
            <a:r>
              <a:rPr lang="en-US" sz="1800" dirty="0">
                <a:solidFill>
                  <a:srgbClr val="FF0000"/>
                </a:solidFill>
              </a:rPr>
              <a:t>////// Question 3.5a , MC question /////</a:t>
            </a:r>
          </a:p>
          <a:p>
            <a:r>
              <a:rPr lang="en-US" sz="1800" dirty="0">
                <a:solidFill>
                  <a:srgbClr val="FF0000"/>
                </a:solidFill>
              </a:rPr>
              <a:t>Answer2 :</a:t>
            </a:r>
            <a:r>
              <a:rPr lang="el-GR" altLang="en-US" sz="1800" dirty="0">
                <a:solidFill>
                  <a:srgbClr val="FF0000"/>
                </a:solidFill>
              </a:rPr>
              <a:t>Θ</a:t>
            </a:r>
            <a:r>
              <a:rPr lang="en-US" altLang="en-US" sz="1800" dirty="0">
                <a:solidFill>
                  <a:srgbClr val="FF0000"/>
                </a:solidFill>
              </a:rPr>
              <a:t>(</a:t>
            </a:r>
            <a:r>
              <a:rPr lang="en-US" altLang="en-US" sz="1800" dirty="0" err="1">
                <a:solidFill>
                  <a:srgbClr val="FF0000"/>
                </a:solidFill>
              </a:rPr>
              <a:t>x,y</a:t>
            </a:r>
            <a:r>
              <a:rPr lang="en-US" altLang="en-US" sz="1800" dirty="0">
                <a:solidFill>
                  <a:srgbClr val="FF0000"/>
                </a:solidFill>
              </a:rPr>
              <a:t>) = tan</a:t>
            </a:r>
            <a:r>
              <a:rPr lang="en-US" altLang="en-US" sz="1800" baseline="30000" dirty="0">
                <a:solidFill>
                  <a:srgbClr val="FF0000"/>
                </a:solidFill>
              </a:rPr>
              <a:t>-1</a:t>
            </a:r>
            <a:r>
              <a:rPr lang="en-US" altLang="en-US" sz="1800" dirty="0">
                <a:solidFill>
                  <a:srgbClr val="FF0000"/>
                </a:solidFill>
              </a:rPr>
              <a:t>(</a:t>
            </a:r>
            <a:r>
              <a:rPr lang="en-US" altLang="en-US" sz="1800" dirty="0" err="1">
                <a:solidFill>
                  <a:srgbClr val="FF0000"/>
                </a:solidFill>
              </a:rPr>
              <a:t>ey</a:t>
            </a:r>
            <a:r>
              <a:rPr lang="en-US" altLang="en-US" sz="1800" dirty="0">
                <a:solidFill>
                  <a:srgbClr val="FF0000"/>
                </a:solidFill>
              </a:rPr>
              <a:t>(</a:t>
            </a:r>
            <a:r>
              <a:rPr lang="en-US" altLang="en-US" sz="1800" dirty="0" err="1">
                <a:solidFill>
                  <a:srgbClr val="FF0000"/>
                </a:solidFill>
              </a:rPr>
              <a:t>x,y</a:t>
            </a:r>
            <a:r>
              <a:rPr lang="en-US" altLang="en-US" sz="1800" dirty="0">
                <a:solidFill>
                  <a:srgbClr val="FF0000"/>
                </a:solidFill>
              </a:rPr>
              <a:t>) / ex(</a:t>
            </a:r>
            <a:r>
              <a:rPr lang="en-US" altLang="en-US" sz="1800" dirty="0" err="1">
                <a:solidFill>
                  <a:srgbClr val="FF0000"/>
                </a:solidFill>
              </a:rPr>
              <a:t>x,y</a:t>
            </a:r>
            <a:r>
              <a:rPr lang="en-US" altLang="en-US" sz="1800" dirty="0">
                <a:solidFill>
                  <a:srgbClr val="FF0000"/>
                </a:solidFill>
              </a:rPr>
              <a:t>))</a:t>
            </a:r>
          </a:p>
          <a:p>
            <a:r>
              <a:rPr lang="en-US" altLang="en-US" sz="1800" dirty="0">
                <a:solidFill>
                  <a:srgbClr val="FF0000"/>
                </a:solidFill>
              </a:rPr>
              <a:t>Is correct </a:t>
            </a:r>
          </a:p>
          <a:p>
            <a:endParaRPr lang="en-US" altLang="en-US" sz="1800" dirty="0">
              <a:solidFill>
                <a:srgbClr val="FF0000"/>
              </a:solidFill>
            </a:endParaRPr>
          </a:p>
          <a:p>
            <a:endParaRPr lang="en-US" altLang="en-US" sz="1800" dirty="0">
              <a:solidFill>
                <a:srgbClr val="FF0000"/>
              </a:solidFill>
            </a:endParaRPr>
          </a:p>
          <a:p>
            <a:r>
              <a:rPr lang="en-US" sz="1800" dirty="0">
                <a:solidFill>
                  <a:srgbClr val="FF0000"/>
                </a:solidFill>
              </a:rPr>
              <a:t>Q3.5b: Find the edge direction at (x1,y1)</a:t>
            </a:r>
          </a:p>
          <a:p>
            <a:r>
              <a:rPr lang="en-US" sz="1800" dirty="0">
                <a:solidFill>
                  <a:srgbClr val="FF0000"/>
                </a:solidFill>
              </a:rPr>
              <a:t>/////// Question 3.5b , MC //////////////</a:t>
            </a:r>
          </a:p>
          <a:p>
            <a:r>
              <a:rPr lang="en-US" sz="1800" dirty="0">
                <a:solidFill>
                  <a:srgbClr val="FF0000"/>
                </a:solidFill>
              </a:rPr>
              <a:t>Answer1 :</a:t>
            </a:r>
            <a:r>
              <a:rPr lang="el-GR" altLang="en-US" sz="1800" dirty="0">
                <a:solidFill>
                  <a:srgbClr val="FF0000"/>
                </a:solidFill>
              </a:rPr>
              <a:t>Θ</a:t>
            </a:r>
            <a:r>
              <a:rPr lang="en-US" altLang="en-US" sz="1800" dirty="0">
                <a:solidFill>
                  <a:srgbClr val="FF0000"/>
                </a:solidFill>
              </a:rPr>
              <a:t>(</a:t>
            </a:r>
            <a:r>
              <a:rPr lang="en-US" altLang="en-US" sz="1800" dirty="0" err="1">
                <a:solidFill>
                  <a:srgbClr val="FF0000"/>
                </a:solidFill>
              </a:rPr>
              <a:t>x,y</a:t>
            </a:r>
            <a:r>
              <a:rPr lang="en-US" altLang="en-US" sz="1800" dirty="0">
                <a:solidFill>
                  <a:srgbClr val="FF0000"/>
                </a:solidFill>
              </a:rPr>
              <a:t>) = </a:t>
            </a:r>
            <a:r>
              <a:rPr lang="en-US" sz="1800" dirty="0" err="1">
                <a:solidFill>
                  <a:srgbClr val="FF0000"/>
                </a:solidFill>
              </a:rPr>
              <a:t>atan</a:t>
            </a:r>
            <a:r>
              <a:rPr lang="en-US" sz="1800" dirty="0">
                <a:solidFill>
                  <a:srgbClr val="FF0000"/>
                </a:solidFill>
              </a:rPr>
              <a:t>(265/383)=</a:t>
            </a:r>
            <a:r>
              <a:rPr lang="en-US" sz="1800" b="0" i="0" dirty="0">
                <a:solidFill>
                  <a:srgbClr val="FF0000"/>
                </a:solidFill>
                <a:effectLst/>
                <a:latin typeface="arial" panose="020B0604020202020204" pitchFamily="34" charset="0"/>
              </a:rPr>
              <a:t> 0.605 rad</a:t>
            </a:r>
            <a:endParaRPr lang="en-US" sz="2000" dirty="0">
              <a:solidFill>
                <a:srgbClr val="FF0000"/>
              </a:solidFill>
            </a:endParaRPr>
          </a:p>
          <a:p>
            <a:r>
              <a:rPr lang="en-US" sz="1800" dirty="0">
                <a:solidFill>
                  <a:srgbClr val="FF0000"/>
                </a:solidFill>
              </a:rPr>
              <a:t>Is correct</a:t>
            </a:r>
          </a:p>
        </p:txBody>
      </p:sp>
      <p:sp>
        <p:nvSpPr>
          <p:cNvPr id="10" name="Object 9"/>
          <p:cNvSpPr txBox="1"/>
          <p:nvPr/>
        </p:nvSpPr>
        <p:spPr bwMode="auto">
          <a:xfrm>
            <a:off x="683367" y="365849"/>
            <a:ext cx="3673056" cy="2758477"/>
          </a:xfrm>
          <a:prstGeom prst="rect">
            <a:avLst/>
          </a:prstGeom>
          <a:noFill/>
          <a:ln>
            <a:noFill/>
          </a:ln>
        </p:spPr>
        <p:txBody>
          <a:bodyPr>
            <a:normAutofit lnSpcReduction="10000"/>
          </a:bodyPr>
          <a:lstStyle/>
          <a:p>
            <a:r>
              <a:rPr lang="en-US" sz="1400" dirty="0"/>
              <a:t>%Given  </a:t>
            </a:r>
          </a:p>
          <a:p>
            <a:r>
              <a:rPr lang="en-US" sz="1400" dirty="0"/>
              <a:t>ii=[ 0 0 50 10</a:t>
            </a:r>
          </a:p>
          <a:p>
            <a:r>
              <a:rPr lang="en-US" sz="1400" dirty="0"/>
              <a:t>     0 0 128 255</a:t>
            </a:r>
          </a:p>
          <a:p>
            <a:r>
              <a:rPr lang="en-US" sz="1400" dirty="0"/>
              <a:t>     0 0 128 255</a:t>
            </a:r>
          </a:p>
          <a:p>
            <a:r>
              <a:rPr lang="en-US" sz="1400" dirty="0"/>
              <a:t>     0 0 128 255]</a:t>
            </a:r>
          </a:p>
          <a:p>
            <a:r>
              <a:rPr lang="en-US" sz="1400" dirty="0" err="1"/>
              <a:t>prewitt_x</a:t>
            </a:r>
            <a:r>
              <a:rPr lang="en-US" sz="1400" dirty="0"/>
              <a:t> =[1 1 1</a:t>
            </a:r>
          </a:p>
          <a:p>
            <a:r>
              <a:rPr lang="en-US" sz="1400" dirty="0"/>
              <a:t>                    0 0 0</a:t>
            </a:r>
          </a:p>
          <a:p>
            <a:r>
              <a:rPr lang="en-US" sz="1400" dirty="0"/>
              <a:t>                  -1 -1 -1]</a:t>
            </a:r>
          </a:p>
          <a:p>
            <a:r>
              <a:rPr lang="es-ES" sz="1400" dirty="0" err="1"/>
              <a:t>prewitt_y</a:t>
            </a:r>
            <a:r>
              <a:rPr lang="es-ES" sz="1400" dirty="0"/>
              <a:t> =[1 0 -1</a:t>
            </a:r>
          </a:p>
          <a:p>
            <a:r>
              <a:rPr lang="en-US" sz="1400" dirty="0"/>
              <a:t>                    1 0 -1</a:t>
            </a:r>
          </a:p>
          <a:p>
            <a:r>
              <a:rPr lang="en-US" sz="1400" dirty="0"/>
              <a:t>                    1 0 -1]</a:t>
            </a:r>
          </a:p>
          <a:p>
            <a:r>
              <a:rPr lang="en-US" sz="1400" dirty="0"/>
              <a:t>ex=conv2(ii, </a:t>
            </a:r>
            <a:r>
              <a:rPr lang="en-US" sz="1400" dirty="0" err="1"/>
              <a:t>prewitt_x</a:t>
            </a:r>
            <a:r>
              <a:rPr lang="en-US" sz="1400" dirty="0"/>
              <a:t>)</a:t>
            </a:r>
          </a:p>
          <a:p>
            <a:r>
              <a:rPr lang="en-US" sz="1400" dirty="0" err="1"/>
              <a:t>ey</a:t>
            </a:r>
            <a:r>
              <a:rPr lang="en-US" sz="1400" dirty="0"/>
              <a:t>=conv2(ii, </a:t>
            </a:r>
            <a:r>
              <a:rPr lang="es-ES" sz="1400" dirty="0" err="1"/>
              <a:t>prewitt_y</a:t>
            </a:r>
            <a:r>
              <a:rPr lang="es-ES" sz="1400" dirty="0"/>
              <a:t> </a:t>
            </a:r>
            <a:r>
              <a:rPr lang="en-US" sz="1400" dirty="0"/>
              <a:t>)</a:t>
            </a:r>
            <a:endParaRPr lang="en-US" sz="1000" dirty="0"/>
          </a:p>
        </p:txBody>
      </p:sp>
      <p:sp>
        <p:nvSpPr>
          <p:cNvPr id="11" name="TextBox 10"/>
          <p:cNvSpPr txBox="1"/>
          <p:nvPr/>
        </p:nvSpPr>
        <p:spPr>
          <a:xfrm>
            <a:off x="538156" y="3058706"/>
            <a:ext cx="3593163" cy="3785652"/>
          </a:xfrm>
          <a:prstGeom prst="rect">
            <a:avLst/>
          </a:prstGeom>
          <a:noFill/>
        </p:spPr>
        <p:txBody>
          <a:bodyPr wrap="none" rtlCol="0">
            <a:spAutoFit/>
          </a:bodyPr>
          <a:lstStyle/>
          <a:p>
            <a:r>
              <a:rPr lang="en-US" sz="1600" dirty="0"/>
              <a:t>ex=ii*</a:t>
            </a:r>
            <a:r>
              <a:rPr lang="en-US" sz="1600" dirty="0" err="1"/>
              <a:t>prewitt_x</a:t>
            </a:r>
            <a:r>
              <a:rPr lang="en-US" sz="1600" dirty="0"/>
              <a:t>= (note: * is convolution)</a:t>
            </a:r>
          </a:p>
          <a:p>
            <a:r>
              <a:rPr lang="en-US" sz="1600" dirty="0"/>
              <a:t>     0     0    50    60    60    10</a:t>
            </a:r>
          </a:p>
          <a:p>
            <a:r>
              <a:rPr lang="en-US" sz="1600" dirty="0"/>
              <a:t>     0     0   128   </a:t>
            </a:r>
            <a:r>
              <a:rPr lang="en-US" sz="1600" u="sng" dirty="0"/>
              <a:t>383</a:t>
            </a:r>
            <a:r>
              <a:rPr lang="en-US" sz="1600" dirty="0"/>
              <a:t>   383   255</a:t>
            </a:r>
          </a:p>
          <a:p>
            <a:r>
              <a:rPr lang="en-US" sz="1600" dirty="0"/>
              <a:t>     0     0    78   323   323   245</a:t>
            </a:r>
          </a:p>
          <a:p>
            <a:r>
              <a:rPr lang="en-US" sz="1600" dirty="0"/>
              <a:t>     0     0     0     0     0     0</a:t>
            </a:r>
          </a:p>
          <a:p>
            <a:r>
              <a:rPr lang="en-US" sz="1600" dirty="0"/>
              <a:t>     0     0  -128  -383  -383  -255</a:t>
            </a:r>
          </a:p>
          <a:p>
            <a:r>
              <a:rPr lang="en-US" sz="1600" dirty="0"/>
              <a:t>     0     0  -128  -383  -383  -255</a:t>
            </a:r>
          </a:p>
          <a:p>
            <a:r>
              <a:rPr lang="en-US" sz="1600" dirty="0" err="1"/>
              <a:t>ey</a:t>
            </a:r>
            <a:r>
              <a:rPr lang="en-US" sz="1600" dirty="0"/>
              <a:t>=ii*</a:t>
            </a:r>
            <a:r>
              <a:rPr lang="en-US" sz="1600" dirty="0" err="1"/>
              <a:t>prewitt_y</a:t>
            </a:r>
            <a:r>
              <a:rPr lang="es-ES" sz="1600" dirty="0"/>
              <a:t> =</a:t>
            </a:r>
            <a:r>
              <a:rPr lang="en-US" sz="1600" dirty="0"/>
              <a:t> (note: * is convolution)</a:t>
            </a:r>
            <a:endParaRPr lang="es-ES" sz="1600" dirty="0"/>
          </a:p>
          <a:p>
            <a:endParaRPr lang="es-ES" sz="1600" dirty="0"/>
          </a:p>
          <a:p>
            <a:r>
              <a:rPr lang="es-ES" sz="1600" dirty="0"/>
              <a:t>     0     0    50    10   -50   -10</a:t>
            </a:r>
          </a:p>
          <a:p>
            <a:r>
              <a:rPr lang="es-ES" sz="1600" dirty="0"/>
              <a:t>     0     0   178   </a:t>
            </a:r>
            <a:r>
              <a:rPr lang="es-ES" sz="1600" u="sng" dirty="0"/>
              <a:t>265</a:t>
            </a:r>
            <a:r>
              <a:rPr lang="es-ES" sz="1600" dirty="0"/>
              <a:t>  -178  -265</a:t>
            </a:r>
          </a:p>
          <a:p>
            <a:r>
              <a:rPr lang="es-ES" sz="1600" dirty="0"/>
              <a:t>     0     0   306   520  -306  -520</a:t>
            </a:r>
          </a:p>
          <a:p>
            <a:r>
              <a:rPr lang="es-ES" sz="1600" dirty="0"/>
              <a:t>     0     0   384   765  -384  -765</a:t>
            </a:r>
          </a:p>
          <a:p>
            <a:r>
              <a:rPr lang="es-ES" sz="1600" dirty="0"/>
              <a:t>     0     0   256   510  -256  -510</a:t>
            </a:r>
          </a:p>
          <a:p>
            <a:r>
              <a:rPr lang="es-ES" sz="1600" dirty="0"/>
              <a:t>     0     0   128   255  -128  -255</a:t>
            </a:r>
            <a:endParaRPr lang="en-US" sz="1600" dirty="0"/>
          </a:p>
        </p:txBody>
      </p:sp>
      <p:sp>
        <p:nvSpPr>
          <p:cNvPr id="13" name="TextBox 12"/>
          <p:cNvSpPr txBox="1"/>
          <p:nvPr/>
        </p:nvSpPr>
        <p:spPr>
          <a:xfrm>
            <a:off x="2757908" y="1713803"/>
            <a:ext cx="1236236" cy="923330"/>
          </a:xfrm>
          <a:prstGeom prst="rect">
            <a:avLst/>
          </a:prstGeom>
          <a:noFill/>
        </p:spPr>
        <p:txBody>
          <a:bodyPr wrap="none" rtlCol="0">
            <a:spAutoFit/>
          </a:bodyPr>
          <a:lstStyle/>
          <a:p>
            <a:r>
              <a:rPr lang="en-US" dirty="0"/>
              <a:t>At (x1,y1)</a:t>
            </a:r>
          </a:p>
          <a:p>
            <a:r>
              <a:rPr lang="en-US" dirty="0"/>
              <a:t>Underlined</a:t>
            </a:r>
          </a:p>
          <a:p>
            <a:r>
              <a:rPr lang="en-US" dirty="0"/>
              <a:t>cell</a:t>
            </a:r>
          </a:p>
        </p:txBody>
      </p:sp>
      <p:sp>
        <p:nvSpPr>
          <p:cNvPr id="2" name="Footer Placeholder 1"/>
          <p:cNvSpPr>
            <a:spLocks noGrp="1"/>
          </p:cNvSpPr>
          <p:nvPr>
            <p:ph type="ftr" sz="quarter" idx="11"/>
          </p:nvPr>
        </p:nvSpPr>
        <p:spPr/>
        <p:txBody>
          <a:bodyPr/>
          <a:lstStyle/>
          <a:p>
            <a:r>
              <a:rPr lang="it-IT"/>
              <a:t>Img. Pro. &amp; Comp. Vis. v250127c</a:t>
            </a:r>
            <a:endParaRPr lang="en-US" dirty="0"/>
          </a:p>
        </p:txBody>
      </p:sp>
      <p:sp>
        <p:nvSpPr>
          <p:cNvPr id="3" name="Slide Number Placeholder 2"/>
          <p:cNvSpPr>
            <a:spLocks noGrp="1"/>
          </p:cNvSpPr>
          <p:nvPr>
            <p:ph type="sldNum" sz="quarter" idx="12"/>
          </p:nvPr>
        </p:nvSpPr>
        <p:spPr/>
        <p:txBody>
          <a:bodyPr/>
          <a:lstStyle/>
          <a:p>
            <a:fld id="{42434366-BC68-4344-AA9C-821C6A767A5D}" type="slidenum">
              <a:rPr lang="en-US" smtClean="0"/>
              <a:t>64</a:t>
            </a:fld>
            <a:endParaRPr lang="en-US"/>
          </a:p>
        </p:txBody>
      </p:sp>
      <p:cxnSp>
        <p:nvCxnSpPr>
          <p:cNvPr id="4" name="Straight Arrow Connector 3">
            <a:extLst>
              <a:ext uri="{FF2B5EF4-FFF2-40B4-BE49-F238E27FC236}">
                <a16:creationId xmlns:a16="http://schemas.microsoft.com/office/drawing/2014/main" id="{B058FC13-28E8-BE9C-2611-CA9A9B203DAA}"/>
              </a:ext>
            </a:extLst>
          </p:cNvPr>
          <p:cNvCxnSpPr>
            <a:cxnSpLocks/>
          </p:cNvCxnSpPr>
          <p:nvPr/>
        </p:nvCxnSpPr>
        <p:spPr>
          <a:xfrm flipH="1">
            <a:off x="2072289" y="2534774"/>
            <a:ext cx="919895" cy="11471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96CA2AA-D6EA-0B8B-8D9B-774692A60783}"/>
              </a:ext>
            </a:extLst>
          </p:cNvPr>
          <p:cNvCxnSpPr>
            <a:cxnSpLocks/>
          </p:cNvCxnSpPr>
          <p:nvPr/>
        </p:nvCxnSpPr>
        <p:spPr>
          <a:xfrm flipH="1">
            <a:off x="1975400" y="2534774"/>
            <a:ext cx="1016784" cy="31326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1377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773EC-5939-3D57-9717-8BAF378580BA}"/>
              </a:ext>
            </a:extLst>
          </p:cNvPr>
          <p:cNvSpPr>
            <a:spLocks noGrp="1"/>
          </p:cNvSpPr>
          <p:nvPr>
            <p:ph type="ctrTitle"/>
          </p:nvPr>
        </p:nvSpPr>
        <p:spPr/>
        <p:txBody>
          <a:bodyPr/>
          <a:lstStyle/>
          <a:p>
            <a:r>
              <a:rPr lang="en-US" dirty="0"/>
              <a:t>Correlation</a:t>
            </a:r>
          </a:p>
        </p:txBody>
      </p:sp>
      <p:sp>
        <p:nvSpPr>
          <p:cNvPr id="6" name="Subtitle 5">
            <a:extLst>
              <a:ext uri="{FF2B5EF4-FFF2-40B4-BE49-F238E27FC236}">
                <a16:creationId xmlns:a16="http://schemas.microsoft.com/office/drawing/2014/main" id="{66B7EDD3-DB57-6DB1-9945-0749D4F61A32}"/>
              </a:ext>
            </a:extLst>
          </p:cNvPr>
          <p:cNvSpPr>
            <a:spLocks noGrp="1"/>
          </p:cNvSpPr>
          <p:nvPr>
            <p:ph type="subTitle" idx="1"/>
          </p:nvPr>
        </p:nvSpPr>
        <p:spPr/>
        <p:txBody>
          <a:bodyPr/>
          <a:lstStyle/>
          <a:p>
            <a:r>
              <a:rPr lang="en-US" dirty="0"/>
              <a:t>Find finding similarity between 2 picture windows</a:t>
            </a:r>
          </a:p>
        </p:txBody>
      </p:sp>
      <p:sp>
        <p:nvSpPr>
          <p:cNvPr id="4" name="Footer Placeholder 3">
            <a:extLst>
              <a:ext uri="{FF2B5EF4-FFF2-40B4-BE49-F238E27FC236}">
                <a16:creationId xmlns:a16="http://schemas.microsoft.com/office/drawing/2014/main" id="{263C037E-E857-D7E4-F042-F848548F31A0}"/>
              </a:ext>
            </a:extLst>
          </p:cNvPr>
          <p:cNvSpPr>
            <a:spLocks noGrp="1"/>
          </p:cNvSpPr>
          <p:nvPr>
            <p:ph type="ftr" sz="quarter" idx="11"/>
          </p:nvPr>
        </p:nvSpPr>
        <p:spPr/>
        <p:txBody>
          <a:bodyPr/>
          <a:lstStyle/>
          <a:p>
            <a:pPr>
              <a:defRPr/>
            </a:pPr>
            <a:r>
              <a:rPr lang="it-IT" altLang="zh-HK"/>
              <a:t>Img. Pro. &amp; Comp. Vis. v250127c</a:t>
            </a:r>
            <a:endParaRPr lang="en-US" altLang="zh-HK"/>
          </a:p>
        </p:txBody>
      </p:sp>
      <p:sp>
        <p:nvSpPr>
          <p:cNvPr id="5" name="Slide Number Placeholder 4">
            <a:extLst>
              <a:ext uri="{FF2B5EF4-FFF2-40B4-BE49-F238E27FC236}">
                <a16:creationId xmlns:a16="http://schemas.microsoft.com/office/drawing/2014/main" id="{579B892E-DF0F-5C44-0164-FD8D39BAFAF6}"/>
              </a:ext>
            </a:extLst>
          </p:cNvPr>
          <p:cNvSpPr>
            <a:spLocks noGrp="1"/>
          </p:cNvSpPr>
          <p:nvPr>
            <p:ph type="sldNum" sz="quarter" idx="12"/>
          </p:nvPr>
        </p:nvSpPr>
        <p:spPr/>
        <p:txBody>
          <a:bodyPr/>
          <a:lstStyle/>
          <a:p>
            <a:fld id="{B28686DF-4AC6-44BB-9261-A3C12E8BDC53}" type="slidenum">
              <a:rPr lang="en-US" altLang="zh-HK" smtClean="0"/>
              <a:pPr/>
              <a:t>65</a:t>
            </a:fld>
            <a:endParaRPr lang="en-US" altLang="zh-HK"/>
          </a:p>
        </p:txBody>
      </p:sp>
    </p:spTree>
    <p:extLst>
      <p:ext uri="{BB962C8B-B14F-4D97-AF65-F5344CB8AC3E}">
        <p14:creationId xmlns:p14="http://schemas.microsoft.com/office/powerpoint/2010/main" val="17601317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p:txBody>
          <a:bodyPr/>
          <a:lstStyle/>
          <a:p>
            <a:r>
              <a:rPr lang="en-US" altLang="zh-CN" u="sng" dirty="0"/>
              <a:t>Tracking by Cross correlation </a:t>
            </a:r>
            <a:endParaRPr lang="en-US" altLang="en-US" u="sng" dirty="0"/>
          </a:p>
        </p:txBody>
      </p:sp>
      <p:sp>
        <p:nvSpPr>
          <p:cNvPr id="32771" name="Rectangle 5"/>
          <p:cNvSpPr>
            <a:spLocks noGrp="1" noChangeArrowheads="1"/>
          </p:cNvSpPr>
          <p:nvPr>
            <p:ph idx="1"/>
          </p:nvPr>
        </p:nvSpPr>
        <p:spPr/>
        <p:txBody>
          <a:bodyPr/>
          <a:lstStyle/>
          <a:p>
            <a:r>
              <a:rPr lang="en-US" altLang="zh-CN" dirty="0"/>
              <a:t>Find how a corner has moved between two image frames</a:t>
            </a:r>
          </a:p>
          <a:p>
            <a:r>
              <a:rPr lang="en-US" altLang="zh-CN" dirty="0"/>
              <a:t>Evaluate the likelihood between 2 image windows</a:t>
            </a:r>
          </a:p>
          <a:p>
            <a:r>
              <a:rPr lang="en-US" altLang="zh-CN" dirty="0"/>
              <a:t>A mathematical technical to track features </a:t>
            </a:r>
            <a:endParaRPr lang="en-US" altLang="en-US" dirty="0"/>
          </a:p>
          <a:p>
            <a:endParaRPr lang="en-US" altLang="zh-CN" dirty="0"/>
          </a:p>
          <a:p>
            <a:endParaRPr lang="en-US" altLang="en-US" dirty="0"/>
          </a:p>
        </p:txBody>
      </p:sp>
      <p:sp>
        <p:nvSpPr>
          <p:cNvPr id="32772" name="Rectangle 6"/>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it-IT" altLang="en-US" sz="1200">
                <a:latin typeface="Arial" charset="0"/>
              </a:rPr>
              <a:t>Img. Pro. &amp; Comp. Vis. v250127c</a:t>
            </a:r>
            <a:endParaRPr lang="en-US" altLang="en-US" sz="1200">
              <a:latin typeface="Arial" charset="0"/>
            </a:endParaRPr>
          </a:p>
        </p:txBody>
      </p:sp>
      <p:sp>
        <p:nvSpPr>
          <p:cNvPr id="32773" name="Rectangle 7"/>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C56507D-DFD7-44FC-8E69-0D3D4044CEF4}" type="slidenum">
              <a:rPr lang="en-US" altLang="en-US" sz="1200" smtClean="0">
                <a:latin typeface="Arial" charset="0"/>
              </a:rPr>
              <a:pPr>
                <a:spcBef>
                  <a:spcPct val="0"/>
                </a:spcBef>
                <a:buFontTx/>
                <a:buNone/>
              </a:pPr>
              <a:t>66</a:t>
            </a:fld>
            <a:endParaRPr lang="en-US" altLang="en-US" sz="1200">
              <a:latin typeface="Arial" charset="0"/>
            </a:endParaRPr>
          </a:p>
        </p:txBody>
      </p:sp>
      <p:cxnSp>
        <p:nvCxnSpPr>
          <p:cNvPr id="7" name="Straight Connector 6"/>
          <p:cNvCxnSpPr/>
          <p:nvPr/>
        </p:nvCxnSpPr>
        <p:spPr>
          <a:xfrm>
            <a:off x="6172200" y="460375"/>
            <a:ext cx="228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3400" y="1066800"/>
            <a:ext cx="8229600" cy="1143000"/>
          </a:xfrm>
        </p:spPr>
        <p:txBody>
          <a:bodyPr>
            <a:normAutofit fontScale="90000"/>
          </a:bodyPr>
          <a:lstStyle/>
          <a:p>
            <a:pPr algn="l" eaLnBrk="1" hangingPunct="1"/>
            <a:r>
              <a:rPr lang="en-US" altLang="zh-TW" sz="2400" dirty="0"/>
              <a:t>Demo: A more advanced version is feature tracking by the KLT (</a:t>
            </a:r>
            <a:r>
              <a:rPr lang="en-US" altLang="en-US" sz="2400" b="1" dirty="0" err="1"/>
              <a:t>Kanade</a:t>
            </a:r>
            <a:r>
              <a:rPr lang="en-US" altLang="en-US" sz="2400" b="1" dirty="0"/>
              <a:t>-Lucas-</a:t>
            </a:r>
            <a:r>
              <a:rPr lang="en-US" altLang="en-US" sz="2400" b="1" dirty="0" err="1"/>
              <a:t>Tomasi</a:t>
            </a:r>
            <a:r>
              <a:rPr lang="en-US" altLang="en-US" sz="2400" b="1" dirty="0"/>
              <a:t>) </a:t>
            </a:r>
            <a:r>
              <a:rPr lang="en-US" altLang="zh-TW" sz="2400" dirty="0"/>
              <a:t>method </a:t>
            </a:r>
            <a:br>
              <a:rPr lang="en-US" altLang="zh-TW" sz="2400" dirty="0"/>
            </a:br>
            <a:r>
              <a:rPr lang="en-US" altLang="zh-TW" sz="2400" dirty="0"/>
              <a:t>It is more accurate by simple the cross-correlation method</a:t>
            </a:r>
            <a:br>
              <a:rPr lang="en-US" altLang="zh-TW" sz="2400" dirty="0"/>
            </a:br>
            <a:r>
              <a:rPr lang="en-US" altLang="zh-TW" sz="2400" dirty="0"/>
              <a:t>http://www.ces.clemson.edu/~stb/klt/</a:t>
            </a:r>
            <a:br>
              <a:rPr lang="en-US" altLang="zh-TW" sz="2400" dirty="0"/>
            </a:br>
            <a:endParaRPr lang="en-US" altLang="zh-TW" sz="3500" dirty="0"/>
          </a:p>
        </p:txBody>
      </p:sp>
      <p:sp>
        <p:nvSpPr>
          <p:cNvPr id="33795" name="Rectangle 3"/>
          <p:cNvSpPr>
            <a:spLocks noGrp="1" noChangeArrowheads="1"/>
          </p:cNvSpPr>
          <p:nvPr>
            <p:ph idx="1"/>
          </p:nvPr>
        </p:nvSpPr>
        <p:spPr>
          <a:xfrm>
            <a:off x="460375" y="2389188"/>
            <a:ext cx="8229600" cy="4525962"/>
          </a:xfrm>
        </p:spPr>
        <p:txBody>
          <a:bodyPr/>
          <a:lstStyle/>
          <a:p>
            <a:pPr eaLnBrk="1" hangingPunct="1"/>
            <a:endParaRPr lang="en-US" altLang="zh-TW"/>
          </a:p>
          <a:p>
            <a:pPr eaLnBrk="1" hangingPunct="1"/>
            <a:endParaRPr lang="en-US" altLang="zh-TW"/>
          </a:p>
          <a:p>
            <a:pPr eaLnBrk="1" hangingPunct="1"/>
            <a:endParaRPr lang="en-US" altLang="zh-TW"/>
          </a:p>
        </p:txBody>
      </p:sp>
      <p:sp>
        <p:nvSpPr>
          <p:cNvPr id="3379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en-US" sz="1200">
                <a:latin typeface="Arial" charset="0"/>
              </a:rPr>
              <a:t>Img. Pro. &amp; Comp. Vis. v250127c</a:t>
            </a:r>
            <a:endParaRPr lang="en-US" altLang="en-US" sz="1200">
              <a:latin typeface="Arial" charset="0"/>
            </a:endParaRPr>
          </a:p>
        </p:txBody>
      </p:sp>
      <p:sp>
        <p:nvSpPr>
          <p:cNvPr id="3379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2B8B3453-91A1-4E47-8A65-A20DF83B3E63}" type="slidenum">
              <a:rPr lang="en-US" altLang="en-US" sz="1200" smtClean="0">
                <a:latin typeface="Arial" charset="0"/>
              </a:rPr>
              <a:pPr eaLnBrk="1" hangingPunct="1">
                <a:spcBef>
                  <a:spcPct val="0"/>
                </a:spcBef>
                <a:buFontTx/>
                <a:buNone/>
              </a:pPr>
              <a:t>67</a:t>
            </a:fld>
            <a:endParaRPr lang="en-US" altLang="en-US" sz="1200">
              <a:latin typeface="Arial" charset="0"/>
            </a:endParaRPr>
          </a:p>
        </p:txBody>
      </p:sp>
      <p:sp>
        <p:nvSpPr>
          <p:cNvPr id="33798" name="Content Placeholder 1"/>
          <p:cNvSpPr>
            <a:spLocks noGrp="1"/>
          </p:cNvSpPr>
          <p:nvPr>
            <p:ph sz="half" idx="4294967295"/>
          </p:nvPr>
        </p:nvSpPr>
        <p:spPr>
          <a:xfrm>
            <a:off x="5118100" y="2062163"/>
            <a:ext cx="4038600" cy="4525962"/>
          </a:xfrm>
        </p:spPr>
        <p:txBody>
          <a:bodyPr/>
          <a:lstStyle/>
          <a:p>
            <a:r>
              <a:rPr lang="en-US" altLang="zh-TW"/>
              <a:t>(Click picture to see movie)</a:t>
            </a:r>
            <a:r>
              <a:rPr lang="en-US" altLang="en-US"/>
              <a:t> </a:t>
            </a:r>
          </a:p>
        </p:txBody>
      </p:sp>
      <p:pic>
        <p:nvPicPr>
          <p:cNvPr id="33799" name="Picture 4" descr="untitled">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2333625"/>
            <a:ext cx="4818063"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Text Box 5"/>
          <p:cNvSpPr txBox="1">
            <a:spLocks noChangeArrowheads="1"/>
          </p:cNvSpPr>
          <p:nvPr/>
        </p:nvSpPr>
        <p:spPr bwMode="auto">
          <a:xfrm>
            <a:off x="231775" y="5897563"/>
            <a:ext cx="40020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latin typeface="Arial" charset="0"/>
              </a:rPr>
              <a:t>Demo</a:t>
            </a:r>
          </a:p>
          <a:p>
            <a:pPr eaLnBrk="1" hangingPunct="1">
              <a:spcBef>
                <a:spcPct val="0"/>
              </a:spcBef>
              <a:buFontTx/>
              <a:buNone/>
            </a:pPr>
            <a:r>
              <a:rPr lang="en-US" altLang="en-US" sz="1400">
                <a:latin typeface="Arial" charset="0"/>
              </a:rPr>
              <a:t>http://www.youtube.com/watch?v=RXpX9TJlpd0</a:t>
            </a:r>
          </a:p>
        </p:txBody>
      </p:sp>
      <p:pic>
        <p:nvPicPr>
          <p:cNvPr id="33801" name="Picture 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8575" y="3379788"/>
            <a:ext cx="325755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02" name="TextBox 2"/>
          <p:cNvSpPr txBox="1">
            <a:spLocks noChangeArrowheads="1"/>
          </p:cNvSpPr>
          <p:nvPr/>
        </p:nvSpPr>
        <p:spPr bwMode="auto">
          <a:xfrm>
            <a:off x="4910138" y="6049963"/>
            <a:ext cx="406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dirty="0">
                <a:latin typeface="Arial" charset="0"/>
              </a:rPr>
              <a:t>http://www.youtube.com/watch?v=9XknYOHKv-g</a:t>
            </a:r>
          </a:p>
        </p:txBody>
      </p:sp>
      <p:cxnSp>
        <p:nvCxnSpPr>
          <p:cNvPr id="12" name="Straight Connector 11"/>
          <p:cNvCxnSpPr/>
          <p:nvPr/>
        </p:nvCxnSpPr>
        <p:spPr>
          <a:xfrm>
            <a:off x="6172200" y="460375"/>
            <a:ext cx="228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518319"/>
            <a:ext cx="8229600" cy="1143000"/>
          </a:xfrm>
          <a:noFill/>
        </p:spPr>
        <p:txBody>
          <a:bodyPr lIns="92075" tIns="46038" rIns="92075" bIns="46038"/>
          <a:lstStyle/>
          <a:p>
            <a:pPr eaLnBrk="1" hangingPunct="1"/>
            <a:r>
              <a:rPr lang="zh-TW" altLang="en-US" sz="2700" dirty="0"/>
              <a:t>2</a:t>
            </a:r>
            <a:r>
              <a:rPr lang="en-US" altLang="zh-TW" sz="2700" dirty="0"/>
              <a:t>D-2D Correspondence method </a:t>
            </a:r>
            <a:br>
              <a:rPr lang="en-US" altLang="zh-TW" sz="2700" dirty="0"/>
            </a:br>
            <a:r>
              <a:rPr lang="en-US" altLang="zh-TW" sz="2700" dirty="0"/>
              <a:t>using normalized cross-correlation</a:t>
            </a:r>
          </a:p>
        </p:txBody>
      </p:sp>
      <mc:AlternateContent xmlns:mc="http://schemas.openxmlformats.org/markup-compatibility/2006" xmlns:a14="http://schemas.microsoft.com/office/drawing/2010/main">
        <mc:Choice Requires="a14">
          <p:sp>
            <p:nvSpPr>
              <p:cNvPr id="34819" name="Object 7"/>
              <p:cNvSpPr txBox="1">
                <a:spLocks noGrp="1"/>
              </p:cNvSpPr>
              <p:nvPr>
                <p:ph idx="1"/>
              </p:nvPr>
            </p:nvSpPr>
            <p:spPr bwMode="auto">
              <a:xfrm>
                <a:off x="1989138" y="3429000"/>
                <a:ext cx="5478462" cy="3206088"/>
              </a:xfrm>
              <a:prstGeom prst="rect">
                <a:avLst/>
              </a:prstGeom>
              <a:noFill/>
              <a:ln>
                <a:noFill/>
              </a:ln>
            </p:spPr>
            <p:txBody>
              <a:bodyPr>
                <a:normAutofit fontScale="70000" lnSpcReduction="20000"/>
              </a:bodyPr>
              <a:lstStyle/>
              <a:p>
                <a:pPr>
                  <a:buNone/>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sub>
                            <m:sup/>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bar>
                                    <m:barPr>
                                      <m:pos m:val="top"/>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𝑓</m:t>
                                      </m:r>
                                    </m:e>
                                  </m:bar>
                                </m:e>
                              </m:d>
                              <m:d>
                                <m:dPr>
                                  <m:ctrlPr>
                                    <a:rPr lang="en-US" i="1">
                                      <a:solidFill>
                                        <a:srgbClr val="000000"/>
                                      </a:solidFill>
                                      <a:latin typeface="Cambria Math" panose="02040503050406030204" pitchFamily="18" charset="0"/>
                                    </a:rPr>
                                  </m:ctrlPr>
                                </m:dPr>
                                <m:e>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sub>
                                    <m:sup>
                                      <m:r>
                                        <a:rPr lang="en-US" i="1">
                                          <a:solidFill>
                                            <a:srgbClr val="000000"/>
                                          </a:solidFill>
                                          <a:latin typeface="Cambria Math" panose="02040503050406030204" pitchFamily="18" charset="0"/>
                                        </a:rPr>
                                        <m:t>′</m:t>
                                      </m:r>
                                    </m:sup>
                                  </m:sSubSup>
                                  <m:r>
                                    <a:rPr lang="en-US" i="1">
                                      <a:solidFill>
                                        <a:srgbClr val="000000"/>
                                      </a:solidFill>
                                      <a:latin typeface="Cambria Math" panose="02040503050406030204" pitchFamily="18" charset="0"/>
                                    </a:rPr>
                                    <m:t>−</m:t>
                                  </m:r>
                                  <m:bar>
                                    <m:barPr>
                                      <m:pos m:val="top"/>
                                      <m:ctrlPr>
                                        <a:rPr lang="en-US" i="1">
                                          <a:solidFill>
                                            <a:srgbClr val="000000"/>
                                          </a:solidFill>
                                          <a:latin typeface="Cambria Math" panose="02040503050406030204" pitchFamily="18" charset="0"/>
                                        </a:rPr>
                                      </m:ctrlPr>
                                    </m:barPr>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𝑓</m:t>
                                          </m:r>
                                        </m:e>
                                        <m:sup>
                                          <m:r>
                                            <a:rPr lang="en-US" i="1">
                                              <a:solidFill>
                                                <a:srgbClr val="000000"/>
                                              </a:solidFill>
                                              <a:latin typeface="Cambria Math" panose="02040503050406030204" pitchFamily="18" charset="0"/>
                                            </a:rPr>
                                            <m:t>′</m:t>
                                          </m:r>
                                        </m:sup>
                                      </m:sSup>
                                    </m:e>
                                  </m:bar>
                                </m:e>
                              </m:d>
                            </m:e>
                          </m:nary>
                        </m:num>
                        <m:den>
                          <m:rad>
                            <m:radPr>
                              <m:degHide m:val="on"/>
                              <m:ctrlPr>
                                <a:rPr lang="en-US" i="1">
                                  <a:solidFill>
                                    <a:srgbClr val="000000"/>
                                  </a:solidFill>
                                  <a:latin typeface="Cambria Math" panose="02040503050406030204" pitchFamily="18" charset="0"/>
                                </a:rPr>
                              </m:ctrlPr>
                            </m:radPr>
                            <m:deg/>
                            <m:e>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sub>
                                <m:sup/>
                                <m:e>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bar>
                                            <m:barPr>
                                              <m:pos m:val="top"/>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𝑓</m:t>
                                              </m:r>
                                            </m:e>
                                          </m:bar>
                                        </m:e>
                                      </m:d>
                                    </m:e>
                                    <m:sup>
                                      <m:r>
                                        <a:rPr lang="en-US" i="1">
                                          <a:solidFill>
                                            <a:srgbClr val="000000"/>
                                          </a:solidFill>
                                          <a:latin typeface="Cambria Math" panose="02040503050406030204" pitchFamily="18" charset="0"/>
                                        </a:rPr>
                                        <m:t>2</m:t>
                                      </m:r>
                                    </m:sup>
                                  </m:sSup>
                                </m:e>
                              </m:nary>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sub>
                                <m:sup/>
                                <m:e>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sub>
                                            <m:sup>
                                              <m:r>
                                                <a:rPr lang="en-US" i="1">
                                                  <a:solidFill>
                                                    <a:srgbClr val="000000"/>
                                                  </a:solidFill>
                                                  <a:latin typeface="Cambria Math" panose="02040503050406030204" pitchFamily="18" charset="0"/>
                                                </a:rPr>
                                                <m:t>′</m:t>
                                              </m:r>
                                            </m:sup>
                                          </m:sSubSup>
                                          <m:r>
                                            <a:rPr lang="en-US" i="1">
                                              <a:solidFill>
                                                <a:srgbClr val="000000"/>
                                              </a:solidFill>
                                              <a:latin typeface="Cambria Math" panose="02040503050406030204" pitchFamily="18" charset="0"/>
                                            </a:rPr>
                                            <m:t>−</m:t>
                                          </m:r>
                                          <m:bar>
                                            <m:barPr>
                                              <m:pos m:val="top"/>
                                              <m:ctrlPr>
                                                <a:rPr lang="en-US" i="1">
                                                  <a:solidFill>
                                                    <a:srgbClr val="000000"/>
                                                  </a:solidFill>
                                                  <a:latin typeface="Cambria Math" panose="02040503050406030204" pitchFamily="18" charset="0"/>
                                                </a:rPr>
                                              </m:ctrlPr>
                                            </m:barPr>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𝑓</m:t>
                                                  </m:r>
                                                </m:e>
                                                <m:sup>
                                                  <m:r>
                                                    <a:rPr lang="en-US" i="1">
                                                      <a:solidFill>
                                                        <a:srgbClr val="000000"/>
                                                      </a:solidFill>
                                                      <a:latin typeface="Cambria Math" panose="02040503050406030204" pitchFamily="18" charset="0"/>
                                                    </a:rPr>
                                                    <m:t>′</m:t>
                                                  </m:r>
                                                </m:sup>
                                              </m:sSup>
                                            </m:e>
                                          </m:bar>
                                        </m:e>
                                      </m:d>
                                    </m:e>
                                    <m:sup>
                                      <m:r>
                                        <a:rPr lang="en-US" i="1">
                                          <a:solidFill>
                                            <a:srgbClr val="000000"/>
                                          </a:solidFill>
                                          <a:latin typeface="Cambria Math" panose="02040503050406030204" pitchFamily="18" charset="0"/>
                                        </a:rPr>
                                        <m:t>2</m:t>
                                      </m:r>
                                    </m:sup>
                                  </m:sSup>
                                </m:e>
                              </m:nary>
                            </m:e>
                          </m:rad>
                        </m:den>
                      </m:f>
                    </m:oMath>
                    <m:oMath xmlns:m="http://schemas.openxmlformats.org/officeDocument/2006/math">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𝑎𝑙𝑙</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𝑟𝑎𝑛𝑔𝑒</m:t>
                      </m:r>
                      <m:r>
                        <a:rPr lang="en-US" i="1">
                          <a:solidFill>
                            <a:srgbClr val="000000"/>
                          </a:solidFill>
                          <a:latin typeface="Cambria Math" panose="02040503050406030204" pitchFamily="18" charset="0"/>
                        </a:rPr>
                        <m:t>,</m:t>
                      </m:r>
                    </m:oMath>
                    <m:oMath xmlns:m="http://schemas.openxmlformats.org/officeDocument/2006/math">
                      <m:bar>
                        <m:barPr>
                          <m:pos m:val="top"/>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𝑓</m:t>
                          </m:r>
                        </m:e>
                      </m:ba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𝑚𝑒𝑎𝑛</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bar>
                        <m:barPr>
                          <m:pos m:val="top"/>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e>
                      </m:ba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𝑚𝑒𝑎𝑛</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oMath>
                  </m:oMathPara>
                </a14:m>
                <a:endParaRPr lang="en-US"/>
              </a:p>
            </p:txBody>
          </p:sp>
        </mc:Choice>
        <mc:Fallback xmlns="">
          <p:sp>
            <p:nvSpPr>
              <p:cNvPr id="34819" name="Object 7"/>
              <p:cNvSpPr txBox="1">
                <a:spLocks noGrp="1" noRot="1" noChangeAspect="1" noMove="1" noResize="1" noEditPoints="1" noAdjustHandles="1" noChangeArrowheads="1" noChangeShapeType="1" noTextEdit="1"/>
              </p:cNvSpPr>
              <p:nvPr>
                <p:ph idx="1"/>
              </p:nvPr>
            </p:nvSpPr>
            <p:spPr bwMode="auto">
              <a:xfrm>
                <a:off x="1989138" y="3429000"/>
                <a:ext cx="5478462" cy="3206088"/>
              </a:xfrm>
              <a:prstGeom prst="rect">
                <a:avLst/>
              </a:prstGeom>
              <a:blipFill>
                <a:blip r:embed="rId2"/>
                <a:stretch>
                  <a:fillRect/>
                </a:stretch>
              </a:blipFill>
              <a:ln>
                <a:noFill/>
              </a:ln>
            </p:spPr>
            <p:txBody>
              <a:bodyPr/>
              <a:lstStyle/>
              <a:p>
                <a:r>
                  <a:rPr lang="en-US">
                    <a:noFill/>
                  </a:rPr>
                  <a:t> </a:t>
                </a:r>
              </a:p>
            </p:txBody>
          </p:sp>
        </mc:Fallback>
      </mc:AlternateContent>
      <p:sp>
        <p:nvSpPr>
          <p:cNvPr id="34820" name="Footer Placeholder 5"/>
          <p:cNvSpPr>
            <a:spLocks noGrp="1"/>
          </p:cNvSpPr>
          <p:nvPr>
            <p:ph type="ftr" sz="quarter" idx="11"/>
          </p:nvPr>
        </p:nvSpPr>
        <p:spPr bwMode="auto">
          <a:xfrm>
            <a:off x="6271846"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en-US" sz="1200">
                <a:latin typeface="Arial" charset="0"/>
              </a:rPr>
              <a:t>Img. Pro. &amp; Comp. Vis. v250127c</a:t>
            </a:r>
            <a:endParaRPr lang="en-US" altLang="en-US" sz="1200" dirty="0">
              <a:latin typeface="Arial" charset="0"/>
            </a:endParaRPr>
          </a:p>
        </p:txBody>
      </p:sp>
      <p:sp>
        <p:nvSpPr>
          <p:cNvPr id="3482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AE7EF5E4-9C67-4B12-BE70-71E1AEFE05D5}" type="slidenum">
              <a:rPr lang="en-US" altLang="en-US" sz="1200" smtClean="0">
                <a:latin typeface="Arial" charset="0"/>
              </a:rPr>
              <a:pPr eaLnBrk="1" hangingPunct="1">
                <a:spcBef>
                  <a:spcPct val="0"/>
                </a:spcBef>
                <a:buFontTx/>
                <a:buNone/>
              </a:pPr>
              <a:t>68</a:t>
            </a:fld>
            <a:endParaRPr lang="en-US" altLang="en-US" sz="1200">
              <a:latin typeface="Arial" charset="0"/>
            </a:endParaRPr>
          </a:p>
        </p:txBody>
      </p:sp>
      <p:sp>
        <p:nvSpPr>
          <p:cNvPr id="34822" name="Rectangle 3"/>
          <p:cNvSpPr>
            <a:spLocks noGrp="1" noChangeArrowheads="1"/>
          </p:cNvSpPr>
          <p:nvPr>
            <p:ph type="body" sz="half" idx="4294967295"/>
          </p:nvPr>
        </p:nvSpPr>
        <p:spPr>
          <a:xfrm>
            <a:off x="0" y="1719263"/>
            <a:ext cx="8229600" cy="4411662"/>
          </a:xfrm>
          <a:noFill/>
        </p:spPr>
        <p:txBody>
          <a:bodyPr lIns="92075" tIns="46038" rIns="92075" bIns="46038"/>
          <a:lstStyle/>
          <a:p>
            <a:pPr eaLnBrk="1" hangingPunct="1"/>
            <a:r>
              <a:rPr lang="en-US" altLang="zh-TW" sz="2200" u="sng" dirty="0"/>
              <a:t>Normalized Correlation</a:t>
            </a:r>
            <a:r>
              <a:rPr lang="en-US" altLang="zh-TW" sz="2200" dirty="0"/>
              <a:t> or </a:t>
            </a:r>
            <a:r>
              <a:rPr lang="en-US" altLang="zh-TW" sz="2200" u="sng" dirty="0"/>
              <a:t>Normalized Cross correlation </a:t>
            </a:r>
            <a:r>
              <a:rPr lang="en-US" altLang="zh-TW" sz="2200" dirty="0"/>
              <a:t>coefficient (</a:t>
            </a:r>
            <a:r>
              <a:rPr lang="en-US" altLang="zh-TW" sz="2200" i="1" dirty="0" err="1"/>
              <a:t>r</a:t>
            </a:r>
            <a:r>
              <a:rPr lang="en-US" altLang="zh-TW" sz="2200" i="1" baseline="-25000" dirty="0" err="1"/>
              <a:t>f,f</a:t>
            </a:r>
            <a:r>
              <a:rPr lang="en-US" altLang="zh-TW" sz="2200" i="1" baseline="-25000" dirty="0">
                <a:latin typeface="Verdana" pitchFamily="34" charset="0"/>
              </a:rPr>
              <a:t>’</a:t>
            </a:r>
            <a:r>
              <a:rPr lang="en-US" altLang="zh-TW" sz="2200" dirty="0"/>
              <a:t>) for 2 windows </a:t>
            </a:r>
            <a:r>
              <a:rPr lang="en-US" altLang="zh-TW" sz="2200" i="1" dirty="0"/>
              <a:t>f</a:t>
            </a:r>
            <a:r>
              <a:rPr lang="en-US" altLang="zh-TW" sz="2200" dirty="0"/>
              <a:t> and </a:t>
            </a:r>
            <a:r>
              <a:rPr lang="en-US" altLang="zh-TW" sz="2200" i="1" dirty="0"/>
              <a:t>f</a:t>
            </a:r>
            <a:r>
              <a:rPr lang="en-US" altLang="zh-TW" sz="2200" i="1" dirty="0">
                <a:latin typeface="Verdana" pitchFamily="34" charset="0"/>
              </a:rPr>
              <a:t>’</a:t>
            </a:r>
            <a:r>
              <a:rPr lang="en-US" altLang="zh-TW" sz="2200" i="1" dirty="0"/>
              <a:t> </a:t>
            </a:r>
            <a:r>
              <a:rPr lang="en-US" altLang="zh-TW" sz="2200" dirty="0"/>
              <a:t>in image frame </a:t>
            </a:r>
            <a:r>
              <a:rPr lang="en-US" altLang="zh-TW" sz="2200" i="1" dirty="0"/>
              <a:t>t</a:t>
            </a:r>
            <a:r>
              <a:rPr lang="en-US" altLang="zh-TW" sz="2200" dirty="0"/>
              <a:t> and frame </a:t>
            </a:r>
            <a:r>
              <a:rPr lang="en-US" altLang="zh-TW" sz="2200" i="1" dirty="0"/>
              <a:t>t</a:t>
            </a:r>
            <a:r>
              <a:rPr lang="en-US" altLang="zh-TW" sz="2200" i="1" dirty="0">
                <a:latin typeface="Verdana" pitchFamily="34" charset="0"/>
              </a:rPr>
              <a:t>’</a:t>
            </a:r>
            <a:r>
              <a:rPr lang="en-US" altLang="zh-TW" sz="2200" dirty="0"/>
              <a:t>, respectively. </a:t>
            </a:r>
            <a:r>
              <a:rPr lang="en-US" altLang="zh-TW" sz="2200" i="1" dirty="0"/>
              <a:t>f</a:t>
            </a:r>
            <a:r>
              <a:rPr lang="en-US" altLang="zh-TW" sz="2200" dirty="0"/>
              <a:t> and </a:t>
            </a:r>
            <a:r>
              <a:rPr lang="en-US" altLang="zh-TW" sz="2200" i="1" dirty="0"/>
              <a:t>f</a:t>
            </a:r>
            <a:r>
              <a:rPr lang="en-US" altLang="zh-TW" sz="2200" i="1" dirty="0">
                <a:latin typeface="Verdana" pitchFamily="34" charset="0"/>
              </a:rPr>
              <a:t>’</a:t>
            </a:r>
            <a:r>
              <a:rPr lang="en-US" altLang="zh-TW" sz="2200" i="1" dirty="0"/>
              <a:t> </a:t>
            </a:r>
            <a:r>
              <a:rPr lang="en-US" altLang="zh-TW" sz="2200" dirty="0"/>
              <a:t>have the same size</a:t>
            </a:r>
            <a:r>
              <a:rPr lang="en-US" altLang="zh-TW" sz="2200" i="1" dirty="0"/>
              <a:t> s. </a:t>
            </a:r>
          </a:p>
          <a:p>
            <a:pPr eaLnBrk="1" hangingPunct="1"/>
            <a:r>
              <a:rPr lang="en-US" altLang="zh-TW" sz="2200" dirty="0"/>
              <a:t>It is a measure of similarity(from -1 to +1): 1 = very similar, -1= very dissimilar.</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title"/>
          </p:nvPr>
        </p:nvSpPr>
        <p:spPr/>
        <p:txBody>
          <a:bodyPr/>
          <a:lstStyle/>
          <a:p>
            <a:pPr eaLnBrk="1" hangingPunct="1"/>
            <a:r>
              <a:rPr lang="zh-TW" altLang="en-US"/>
              <a:t> </a:t>
            </a:r>
          </a:p>
        </p:txBody>
      </p:sp>
      <mc:AlternateContent xmlns:mc="http://schemas.openxmlformats.org/markup-compatibility/2006" xmlns:a14="http://schemas.microsoft.com/office/drawing/2010/main">
        <mc:Choice Requires="a14">
          <p:sp>
            <p:nvSpPr>
              <p:cNvPr id="35843" name="Object 11"/>
              <p:cNvSpPr txBox="1">
                <a:spLocks noGrp="1"/>
              </p:cNvSpPr>
              <p:nvPr>
                <p:ph idx="1"/>
              </p:nvPr>
            </p:nvSpPr>
            <p:spPr bwMode="auto">
              <a:xfrm>
                <a:off x="1143000" y="1905000"/>
                <a:ext cx="7073437" cy="2655888"/>
              </a:xfrm>
              <a:prstGeom prst="rect">
                <a:avLst/>
              </a:prstGeom>
              <a:noFill/>
              <a:ln>
                <a:noFill/>
              </a:ln>
            </p:spPr>
            <p:txBody>
              <a:bodyPr>
                <a:normAutofit fontScale="62500" lnSpcReduction="20000"/>
              </a:bodyPr>
              <a:lstStyle/>
              <a:p>
                <a:pPr>
                  <a:buNone/>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normalised</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cross</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correlation</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Similarity</m:t>
                      </m:r>
                      <m:r>
                        <m:rPr>
                          <m:nor/>
                        </m:rPr>
                        <a:rPr lang="en-US" i="0">
                          <a:solidFill>
                            <a:srgbClr val="000000"/>
                          </a:solidFill>
                          <a:latin typeface="Cambria Math" panose="02040503050406030204" pitchFamily="18" charset="0"/>
                        </a:rPr>
                        <m:t>_</m:t>
                      </m:r>
                      <m:r>
                        <m:rPr>
                          <m:nor/>
                        </m:rPr>
                        <a:rPr lang="en-US" i="0">
                          <a:solidFill>
                            <a:srgbClr val="000000"/>
                          </a:solidFill>
                          <a:latin typeface="Cambria Math" panose="02040503050406030204" pitchFamily="18" charset="0"/>
                        </a:rPr>
                        <m:t>measure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of</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𝑓</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and</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𝑓</m:t>
                      </m:r>
                      <m:r>
                        <a:rPr lang="en-US" i="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sub>
                            <m:sup/>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bar>
                                    <m:barPr>
                                      <m:pos m:val="top"/>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𝑓</m:t>
                                      </m:r>
                                    </m:e>
                                  </m:bar>
                                </m:e>
                              </m:d>
                              <m:d>
                                <m:dPr>
                                  <m:ctrlPr>
                                    <a:rPr lang="en-US" i="1">
                                      <a:solidFill>
                                        <a:srgbClr val="000000"/>
                                      </a:solidFill>
                                      <a:latin typeface="Cambria Math" panose="02040503050406030204" pitchFamily="18" charset="0"/>
                                    </a:rPr>
                                  </m:ctrlPr>
                                </m:dPr>
                                <m:e>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sub>
                                    <m:sup>
                                      <m:r>
                                        <a:rPr lang="en-US" i="1">
                                          <a:solidFill>
                                            <a:srgbClr val="000000"/>
                                          </a:solidFill>
                                          <a:latin typeface="Cambria Math" panose="02040503050406030204" pitchFamily="18" charset="0"/>
                                        </a:rPr>
                                        <m:t>′</m:t>
                                      </m:r>
                                    </m:sup>
                                  </m:sSubSup>
                                  <m:r>
                                    <a:rPr lang="en-US" i="1">
                                      <a:solidFill>
                                        <a:srgbClr val="000000"/>
                                      </a:solidFill>
                                      <a:latin typeface="Cambria Math" panose="02040503050406030204" pitchFamily="18" charset="0"/>
                                    </a:rPr>
                                    <m:t>−</m:t>
                                  </m:r>
                                  <m:bar>
                                    <m:barPr>
                                      <m:pos m:val="top"/>
                                      <m:ctrlPr>
                                        <a:rPr lang="en-US" i="1">
                                          <a:solidFill>
                                            <a:srgbClr val="000000"/>
                                          </a:solidFill>
                                          <a:latin typeface="Cambria Math" panose="02040503050406030204" pitchFamily="18" charset="0"/>
                                        </a:rPr>
                                      </m:ctrlPr>
                                    </m:barPr>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𝑓</m:t>
                                          </m:r>
                                        </m:e>
                                        <m:sup>
                                          <m:r>
                                            <a:rPr lang="en-US" i="1">
                                              <a:solidFill>
                                                <a:srgbClr val="000000"/>
                                              </a:solidFill>
                                              <a:latin typeface="Cambria Math" panose="02040503050406030204" pitchFamily="18" charset="0"/>
                                            </a:rPr>
                                            <m:t>′</m:t>
                                          </m:r>
                                        </m:sup>
                                      </m:sSup>
                                    </m:e>
                                  </m:bar>
                                </m:e>
                              </m:d>
                            </m:e>
                          </m:nary>
                        </m:num>
                        <m:den>
                          <m:rad>
                            <m:radPr>
                              <m:degHide m:val="on"/>
                              <m:ctrlPr>
                                <a:rPr lang="en-US" i="1">
                                  <a:solidFill>
                                    <a:srgbClr val="000000"/>
                                  </a:solidFill>
                                  <a:latin typeface="Cambria Math" panose="02040503050406030204" pitchFamily="18" charset="0"/>
                                </a:rPr>
                              </m:ctrlPr>
                            </m:radPr>
                            <m:deg/>
                            <m:e>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sub>
                                <m:sup/>
                                <m:e>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bar>
                                            <m:barPr>
                                              <m:pos m:val="top"/>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𝑓</m:t>
                                              </m:r>
                                            </m:e>
                                          </m:bar>
                                        </m:e>
                                      </m:d>
                                    </m:e>
                                    <m:sup>
                                      <m:r>
                                        <a:rPr lang="en-US" i="1">
                                          <a:solidFill>
                                            <a:srgbClr val="000000"/>
                                          </a:solidFill>
                                          <a:latin typeface="Cambria Math" panose="02040503050406030204" pitchFamily="18" charset="0"/>
                                        </a:rPr>
                                        <m:t>2</m:t>
                                      </m:r>
                                    </m:sup>
                                  </m:sSup>
                                </m:e>
                              </m:nary>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sub>
                                <m:sup/>
                                <m:e>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sub>
                                            <m:sup>
                                              <m:r>
                                                <a:rPr lang="en-US" i="1">
                                                  <a:solidFill>
                                                    <a:srgbClr val="000000"/>
                                                  </a:solidFill>
                                                  <a:latin typeface="Cambria Math" panose="02040503050406030204" pitchFamily="18" charset="0"/>
                                                </a:rPr>
                                                <m:t>′</m:t>
                                              </m:r>
                                            </m:sup>
                                          </m:sSubSup>
                                          <m:r>
                                            <a:rPr lang="en-US" i="1">
                                              <a:solidFill>
                                                <a:srgbClr val="000000"/>
                                              </a:solidFill>
                                              <a:latin typeface="Cambria Math" panose="02040503050406030204" pitchFamily="18" charset="0"/>
                                            </a:rPr>
                                            <m:t>−</m:t>
                                          </m:r>
                                          <m:bar>
                                            <m:barPr>
                                              <m:pos m:val="top"/>
                                              <m:ctrlPr>
                                                <a:rPr lang="en-US" i="1">
                                                  <a:solidFill>
                                                    <a:srgbClr val="000000"/>
                                                  </a:solidFill>
                                                  <a:latin typeface="Cambria Math" panose="02040503050406030204" pitchFamily="18" charset="0"/>
                                                </a:rPr>
                                              </m:ctrlPr>
                                            </m:barPr>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𝑓</m:t>
                                                  </m:r>
                                                </m:e>
                                                <m:sup>
                                                  <m:r>
                                                    <a:rPr lang="en-US" i="1">
                                                      <a:solidFill>
                                                        <a:srgbClr val="000000"/>
                                                      </a:solidFill>
                                                      <a:latin typeface="Cambria Math" panose="02040503050406030204" pitchFamily="18" charset="0"/>
                                                    </a:rPr>
                                                    <m:t>′</m:t>
                                                  </m:r>
                                                </m:sup>
                                              </m:sSup>
                                            </m:e>
                                          </m:bar>
                                        </m:e>
                                      </m:d>
                                    </m:e>
                                    <m:sup>
                                      <m:r>
                                        <a:rPr lang="en-US" i="1">
                                          <a:solidFill>
                                            <a:srgbClr val="000000"/>
                                          </a:solidFill>
                                          <a:latin typeface="Cambria Math" panose="02040503050406030204" pitchFamily="18" charset="0"/>
                                        </a:rPr>
                                        <m:t>2</m:t>
                                      </m:r>
                                    </m:sup>
                                  </m:sSup>
                                </m:e>
                              </m:nary>
                            </m:e>
                          </m:rad>
                        </m:den>
                      </m:f>
                    </m:oMath>
                    <m:oMath xmlns:m="http://schemas.openxmlformats.org/officeDocument/2006/math">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𝑎𝑙𝑙</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𝑟𝑎𝑛𝑔𝑒</m:t>
                      </m:r>
                      <m:r>
                        <a:rPr lang="en-US" i="1">
                          <a:solidFill>
                            <a:srgbClr val="000000"/>
                          </a:solidFill>
                          <a:latin typeface="Cambria Math" panose="02040503050406030204" pitchFamily="18" charset="0"/>
                        </a:rPr>
                        <m:t>,</m:t>
                      </m:r>
                    </m:oMath>
                    <m:oMath xmlns:m="http://schemas.openxmlformats.org/officeDocument/2006/math">
                      <m:bar>
                        <m:barPr>
                          <m:pos m:val="top"/>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𝑓</m:t>
                          </m:r>
                        </m:e>
                      </m:ba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𝑚𝑒𝑎𝑛</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bar>
                        <m:barPr>
                          <m:pos m:val="top"/>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e>
                      </m:ba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𝑚𝑒𝑎𝑛</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oMath>
                  </m:oMathPara>
                </a14:m>
                <a:endParaRPr lang="en-US"/>
              </a:p>
            </p:txBody>
          </p:sp>
        </mc:Choice>
        <mc:Fallback xmlns="">
          <p:sp>
            <p:nvSpPr>
              <p:cNvPr id="35843" name="Object 11"/>
              <p:cNvSpPr txBox="1">
                <a:spLocks noGrp="1" noRot="1" noChangeAspect="1" noMove="1" noResize="1" noEditPoints="1" noAdjustHandles="1" noChangeArrowheads="1" noChangeShapeType="1" noTextEdit="1"/>
              </p:cNvSpPr>
              <p:nvPr>
                <p:ph idx="1"/>
              </p:nvPr>
            </p:nvSpPr>
            <p:spPr bwMode="auto">
              <a:xfrm>
                <a:off x="1143000" y="1905000"/>
                <a:ext cx="7073437" cy="2655888"/>
              </a:xfrm>
              <a:prstGeom prst="rect">
                <a:avLst/>
              </a:prstGeom>
              <a:blipFill>
                <a:blip r:embed="rId2"/>
                <a:stretch>
                  <a:fillRect/>
                </a:stretch>
              </a:blipFill>
              <a:ln>
                <a:noFill/>
              </a:ln>
            </p:spPr>
            <p:txBody>
              <a:bodyPr/>
              <a:lstStyle/>
              <a:p>
                <a:r>
                  <a:rPr lang="en-US">
                    <a:noFill/>
                  </a:rPr>
                  <a:t> </a:t>
                </a:r>
              </a:p>
            </p:txBody>
          </p:sp>
        </mc:Fallback>
      </mc:AlternateContent>
      <p:sp>
        <p:nvSpPr>
          <p:cNvPr id="358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en-US" sz="1200">
                <a:latin typeface="Arial" charset="0"/>
              </a:rPr>
              <a:t>Img. Pro. &amp; Comp. Vis. v250127c</a:t>
            </a:r>
            <a:endParaRPr lang="en-US" altLang="en-US" sz="1200">
              <a:latin typeface="Arial" charset="0"/>
            </a:endParaRPr>
          </a:p>
        </p:txBody>
      </p:sp>
      <p:sp>
        <p:nvSpPr>
          <p:cNvPr id="3584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AAD396AA-B23A-4108-987E-6A3D147F6664}" type="slidenum">
              <a:rPr lang="en-US" altLang="en-US" sz="1200" smtClean="0">
                <a:latin typeface="Arial" charset="0"/>
              </a:rPr>
              <a:pPr eaLnBrk="1" hangingPunct="1">
                <a:spcBef>
                  <a:spcPct val="0"/>
                </a:spcBef>
                <a:buFontTx/>
                <a:buNone/>
              </a:pPr>
              <a:t>69</a:t>
            </a:fld>
            <a:endParaRPr lang="en-US" altLang="en-US" sz="1200">
              <a:latin typeface="Arial" charset="0"/>
            </a:endParaRPr>
          </a:p>
        </p:txBody>
      </p:sp>
      <mc:AlternateContent xmlns:mc="http://schemas.openxmlformats.org/markup-compatibility/2006" xmlns:a14="http://schemas.microsoft.com/office/drawing/2010/main">
        <mc:Choice Requires="a14">
          <p:sp>
            <p:nvSpPr>
              <p:cNvPr id="35846" name="Object 2"/>
              <p:cNvSpPr txBox="1">
                <a:spLocks noGrp="1"/>
              </p:cNvSpPr>
              <p:nvPr>
                <p:ph type="body" idx="4294967295"/>
              </p:nvPr>
            </p:nvSpPr>
            <p:spPr bwMode="auto">
              <a:xfrm>
                <a:off x="990600" y="762000"/>
                <a:ext cx="7342188" cy="1168400"/>
              </a:xfrm>
              <a:prstGeom prst="rect">
                <a:avLst/>
              </a:prstGeom>
              <a:noFill/>
              <a:ln>
                <a:noFill/>
              </a:ln>
              <a:effectLst/>
            </p:spPr>
            <p:txBody>
              <a:bodyPr>
                <a:normAutofit fontScale="70000" lnSpcReduction="20000"/>
              </a:bodyPr>
              <a:lstStyle/>
              <a:p>
                <a:pPr>
                  <a:buNone/>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Which</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one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larger</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m:rPr>
                              <m:nor/>
                            </m:rPr>
                            <a:rPr lang="en-US" i="0">
                              <a:solidFill>
                                <a:srgbClr val="000000"/>
                              </a:solidFill>
                              <a:latin typeface="Cambria Math" panose="02040503050406030204" pitchFamily="18" charset="0"/>
                            </a:rPr>
                            <m:t>r</m:t>
                          </m:r>
                        </m:e>
                        <m:sub>
                          <m:r>
                            <m:rPr>
                              <m:nor/>
                            </m:rPr>
                            <a:rPr lang="en-US" i="0">
                              <a:solidFill>
                                <a:srgbClr val="000000"/>
                              </a:solidFill>
                              <a:latin typeface="Cambria Math" panose="02040503050406030204" pitchFamily="18" charset="0"/>
                            </a:rPr>
                            <m:t>f</m:t>
                          </m:r>
                          <m:r>
                            <m:rPr>
                              <m:nor/>
                            </m:rPr>
                            <a:rPr lang="en-US" i="0">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f</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or</m:t>
                          </m:r>
                          <m:r>
                            <m:rPr>
                              <m:nor/>
                            </m:rPr>
                            <a:rPr lang="en-US" i="0">
                              <a:solidFill>
                                <a:srgbClr val="000000"/>
                              </a:solidFill>
                              <a:latin typeface="Cambria Math" panose="02040503050406030204" pitchFamily="18" charset="0"/>
                            </a:rPr>
                            <m:t> </m:t>
                          </m:r>
                        </m:sub>
                      </m:sSub>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r</m:t>
                          </m:r>
                        </m:e>
                        <m:sub>
                          <m:r>
                            <m:rPr>
                              <m:nor/>
                            </m:rPr>
                            <a:rPr lang="en-US" i="0">
                              <a:solidFill>
                                <a:srgbClr val="000000"/>
                              </a:solidFill>
                              <a:latin typeface="Cambria Math" panose="02040503050406030204" pitchFamily="18" charset="0"/>
                            </a:rPr>
                            <m:t>f</m:t>
                          </m:r>
                          <m:r>
                            <m:rPr>
                              <m:nor/>
                            </m:rPr>
                            <a:rPr lang="en-US" i="0">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f</m:t>
                          </m:r>
                          <m:r>
                            <m:rPr>
                              <m:nor/>
                            </m:rPr>
                            <a:rPr lang="en-US" i="0">
                              <a:solidFill>
                                <a:srgbClr val="000000"/>
                              </a:solidFill>
                              <a:latin typeface="Cambria Math" panose="02040503050406030204" pitchFamily="18" charset="0"/>
                            </a:rPr>
                            <m:t>′′</m:t>
                          </m:r>
                        </m:sub>
                      </m:sSub>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0.979,0.9480 </m:t>
                      </m:r>
                      <m:r>
                        <m:rPr>
                          <m:nor/>
                        </m:rPr>
                        <a:rPr lang="en-US" i="0">
                          <a:solidFill>
                            <a:srgbClr val="000000"/>
                          </a:solidFill>
                          <a:latin typeface="Cambria Math" panose="02040503050406030204" pitchFamily="18" charset="0"/>
                        </a:rPr>
                        <m:t>resp</m:t>
                      </m:r>
                      <m:r>
                        <m:rPr>
                          <m:nor/>
                        </m:rPr>
                        <a:rPr lang="en-US" i="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m:t>
                      </m:r>
                    </m:oMath>
                    <m:oMath xmlns:m="http://schemas.openxmlformats.org/officeDocument/2006/math">
                      <m:r>
                        <m:rPr>
                          <m:nor/>
                        </m:rPr>
                        <a:rPr lang="en-US" i="0">
                          <a:solidFill>
                            <a:srgbClr val="000000"/>
                          </a:solidFill>
                          <a:latin typeface="Cambria Math" panose="02040503050406030204" pitchFamily="18" charset="0"/>
                        </a:rPr>
                        <m:t>Is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f</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or</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f</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more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similar</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to</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f</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Try</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also</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to</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calulate</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m:rPr>
                              <m:nor/>
                            </m:rPr>
                            <a:rPr lang="en-US" i="0">
                              <a:solidFill>
                                <a:srgbClr val="000000"/>
                              </a:solidFill>
                              <a:latin typeface="Cambria Math" panose="02040503050406030204" pitchFamily="18" charset="0"/>
                            </a:rPr>
                            <m:t>r</m:t>
                          </m:r>
                        </m:e>
                        <m:sub>
                          <m:r>
                            <m:rPr>
                              <m:nor/>
                            </m:rPr>
                            <a:rPr lang="en-US" i="0">
                              <a:solidFill>
                                <a:srgbClr val="000000"/>
                              </a:solidFill>
                              <a:latin typeface="Cambria Math" panose="02040503050406030204" pitchFamily="18" charset="0"/>
                            </a:rPr>
                            <m:t>f</m:t>
                          </m:r>
                          <m:r>
                            <m:rPr>
                              <m:nor/>
                            </m:rPr>
                            <a:rPr lang="en-US" i="0">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f</m:t>
                          </m:r>
                          <m:r>
                            <m:rPr>
                              <m:nor/>
                            </m:rPr>
                            <a:rPr lang="en-US" i="0">
                              <a:solidFill>
                                <a:srgbClr val="000000"/>
                              </a:solidFill>
                              <a:latin typeface="Cambria Math" panose="02040503050406030204" pitchFamily="18" charset="0"/>
                            </a:rPr>
                            <m:t>.</m:t>
                          </m:r>
                        </m:sub>
                      </m:sSub>
                    </m:oMath>
                  </m:oMathPara>
                </a14:m>
                <a:endParaRPr lang="en-US"/>
              </a:p>
            </p:txBody>
          </p:sp>
        </mc:Choice>
        <mc:Fallback xmlns="">
          <p:sp>
            <p:nvSpPr>
              <p:cNvPr id="35846" name="Object 2"/>
              <p:cNvSpPr txBox="1">
                <a:spLocks noGrp="1" noRot="1" noChangeAspect="1" noMove="1" noResize="1" noEditPoints="1" noAdjustHandles="1" noChangeArrowheads="1" noChangeShapeType="1" noTextEdit="1"/>
              </p:cNvSpPr>
              <p:nvPr>
                <p:ph type="body" idx="4294967295"/>
              </p:nvPr>
            </p:nvSpPr>
            <p:spPr bwMode="auto">
              <a:xfrm>
                <a:off x="990600" y="762000"/>
                <a:ext cx="7342188" cy="1168400"/>
              </a:xfrm>
              <a:prstGeom prst="rect">
                <a:avLst/>
              </a:prstGeom>
              <a:blipFill>
                <a:blip r:embed="rId3"/>
                <a:stretch>
                  <a:fillRect l="-166"/>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847" name="Object 1"/>
              <p:cNvSpPr txBox="1"/>
              <p:nvPr/>
            </p:nvSpPr>
            <p:spPr bwMode="auto">
              <a:xfrm>
                <a:off x="1143000" y="4648200"/>
                <a:ext cx="5143500" cy="1714500"/>
              </a:xfrm>
              <a:prstGeom prst="rect">
                <a:avLst/>
              </a:prstGeom>
              <a:noFill/>
              <a:ln>
                <a:noFill/>
              </a:ln>
            </p:spPr>
            <p:txBody>
              <a:bodyPr>
                <a:normAutofit fontScale="925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𝐸𝑥𝑎𝑚𝑝𝑙𝑒</m:t>
                      </m:r>
                    </m:oMath>
                    <m:oMath xmlns:m="http://schemas.openxmlformats.org/officeDocument/2006/math">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1=</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3</m:t>
                                </m:r>
                              </m:e>
                              <m:e>
                                <m:r>
                                  <a:rPr lang="en-US" i="1">
                                    <a:solidFill>
                                      <a:srgbClr val="000000"/>
                                    </a:solidFill>
                                    <a:latin typeface="Cambria Math" panose="02040503050406030204" pitchFamily="18" charset="0"/>
                                  </a:rPr>
                                  <m:t>5</m:t>
                                </m:r>
                              </m:e>
                            </m:mr>
                            <m:mr>
                              <m:e>
                                <m:r>
                                  <a:rPr lang="en-US" i="1">
                                    <a:solidFill>
                                      <a:srgbClr val="000000"/>
                                    </a:solidFill>
                                    <a:latin typeface="Cambria Math" panose="02040503050406030204" pitchFamily="18" charset="0"/>
                                  </a:rPr>
                                  <m:t>2</m:t>
                                </m:r>
                              </m:e>
                              <m:e>
                                <m:r>
                                  <a:rPr lang="en-US" i="1">
                                    <a:solidFill>
                                      <a:srgbClr val="000000"/>
                                    </a:solidFill>
                                    <a:latin typeface="Cambria Math" panose="02040503050406030204" pitchFamily="18" charset="0"/>
                                  </a:rPr>
                                  <m:t>6</m:t>
                                </m:r>
                              </m:e>
                              <m:e>
                                <m:r>
                                  <a:rPr lang="en-US" i="1">
                                    <a:solidFill>
                                      <a:srgbClr val="000000"/>
                                    </a:solidFill>
                                    <a:latin typeface="Cambria Math" panose="02040503050406030204" pitchFamily="18" charset="0"/>
                                  </a:rPr>
                                  <m:t>2</m:t>
                                </m:r>
                              </m:e>
                            </m:mr>
                            <m:mr>
                              <m:e>
                                <m:r>
                                  <a:rPr lang="en-US" i="1">
                                    <a:solidFill>
                                      <a:srgbClr val="000000"/>
                                    </a:solidFill>
                                    <a:latin typeface="Cambria Math" panose="02040503050406030204" pitchFamily="18" charset="0"/>
                                  </a:rPr>
                                  <m:t>3</m:t>
                                </m:r>
                              </m:e>
                              <m:e>
                                <m:r>
                                  <a:rPr lang="en-US" i="1">
                                    <a:solidFill>
                                      <a:srgbClr val="000000"/>
                                    </a:solidFill>
                                    <a:latin typeface="Cambria Math" panose="02040503050406030204" pitchFamily="18" charset="0"/>
                                  </a:rPr>
                                  <m:t>7</m:t>
                                </m:r>
                              </m:e>
                              <m:e>
                                <m:r>
                                  <a:rPr lang="en-US" i="1">
                                    <a:solidFill>
                                      <a:srgbClr val="000000"/>
                                    </a:solidFill>
                                    <a:latin typeface="Cambria Math" panose="02040503050406030204" pitchFamily="18" charset="0"/>
                                  </a:rPr>
                                  <m:t>1</m:t>
                                </m:r>
                              </m:e>
                            </m:mr>
                          </m:m>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2=</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3</m:t>
                                </m:r>
                              </m:e>
                              <m:e>
                                <m:r>
                                  <a:rPr lang="en-US" i="1">
                                    <a:solidFill>
                                      <a:srgbClr val="000000"/>
                                    </a:solidFill>
                                    <a:latin typeface="Cambria Math" panose="02040503050406030204" pitchFamily="18" charset="0"/>
                                  </a:rPr>
                                  <m:t>5</m:t>
                                </m:r>
                              </m:e>
                            </m:mr>
                            <m:mr>
                              <m:e>
                                <m:r>
                                  <a:rPr lang="en-US" i="1">
                                    <a:solidFill>
                                      <a:srgbClr val="000000"/>
                                    </a:solidFill>
                                    <a:latin typeface="Cambria Math" panose="02040503050406030204" pitchFamily="18" charset="0"/>
                                  </a:rPr>
                                  <m:t>2</m:t>
                                </m:r>
                              </m:e>
                              <m:e>
                                <m:r>
                                  <a:rPr lang="en-US" i="1">
                                    <a:solidFill>
                                      <a:srgbClr val="000000"/>
                                    </a:solidFill>
                                    <a:latin typeface="Cambria Math" panose="02040503050406030204" pitchFamily="18" charset="0"/>
                                  </a:rPr>
                                  <m:t>6</m:t>
                                </m:r>
                              </m:e>
                              <m:e>
                                <m:r>
                                  <a:rPr lang="en-US" i="1">
                                    <a:solidFill>
                                      <a:srgbClr val="000000"/>
                                    </a:solidFill>
                                    <a:latin typeface="Cambria Math" panose="02040503050406030204" pitchFamily="18" charset="0"/>
                                  </a:rPr>
                                  <m:t>1</m:t>
                                </m:r>
                              </m:e>
                            </m:mr>
                            <m:mr>
                              <m:e>
                                <m:r>
                                  <a:rPr lang="en-US" i="1">
                                    <a:solidFill>
                                      <a:srgbClr val="000000"/>
                                    </a:solidFill>
                                    <a:latin typeface="Cambria Math" panose="02040503050406030204" pitchFamily="18" charset="0"/>
                                  </a:rPr>
                                  <m:t>2</m:t>
                                </m:r>
                              </m:e>
                              <m:e>
                                <m:r>
                                  <a:rPr lang="en-US" i="1">
                                    <a:solidFill>
                                      <a:srgbClr val="000000"/>
                                    </a:solidFill>
                                    <a:latin typeface="Cambria Math" panose="02040503050406030204" pitchFamily="18" charset="0"/>
                                  </a:rPr>
                                  <m:t>8</m:t>
                                </m:r>
                              </m:e>
                              <m:e>
                                <m:r>
                                  <a:rPr lang="en-US" i="1">
                                    <a:solidFill>
                                      <a:srgbClr val="000000"/>
                                    </a:solidFill>
                                    <a:latin typeface="Cambria Math" panose="02040503050406030204" pitchFamily="18" charset="0"/>
                                  </a:rPr>
                                  <m:t>1</m:t>
                                </m:r>
                              </m:e>
                            </m:mr>
                          </m:m>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3=</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3</m:t>
                                </m:r>
                              </m:e>
                              <m:e>
                                <m:r>
                                  <a:rPr lang="en-US" i="1">
                                    <a:solidFill>
                                      <a:srgbClr val="000000"/>
                                    </a:solidFill>
                                    <a:latin typeface="Cambria Math" panose="02040503050406030204" pitchFamily="18" charset="0"/>
                                  </a:rPr>
                                  <m:t>5</m:t>
                                </m:r>
                              </m:e>
                            </m:mr>
                            <m:mr>
                              <m:e>
                                <m:r>
                                  <a:rPr lang="en-US" i="1">
                                    <a:solidFill>
                                      <a:srgbClr val="000000"/>
                                    </a:solidFill>
                                    <a:latin typeface="Cambria Math" panose="02040503050406030204" pitchFamily="18" charset="0"/>
                                  </a:rPr>
                                  <m:t>2</m:t>
                                </m:r>
                              </m:e>
                              <m:e>
                                <m:r>
                                  <a:rPr lang="en-US" i="1">
                                    <a:solidFill>
                                      <a:srgbClr val="000000"/>
                                    </a:solidFill>
                                    <a:latin typeface="Cambria Math" panose="02040503050406030204" pitchFamily="18" charset="0"/>
                                  </a:rPr>
                                  <m:t>5</m:t>
                                </m:r>
                              </m:e>
                              <m:e>
                                <m:r>
                                  <a:rPr lang="en-US" i="1">
                                    <a:solidFill>
                                      <a:srgbClr val="000000"/>
                                    </a:solidFill>
                                    <a:latin typeface="Cambria Math" panose="02040503050406030204" pitchFamily="18" charset="0"/>
                                  </a:rPr>
                                  <m:t>1</m:t>
                                </m:r>
                              </m:e>
                            </m:mr>
                            <m:mr>
                              <m:e>
                                <m:r>
                                  <a:rPr lang="en-US" i="1">
                                    <a:solidFill>
                                      <a:srgbClr val="000000"/>
                                    </a:solidFill>
                                    <a:latin typeface="Cambria Math" panose="02040503050406030204" pitchFamily="18" charset="0"/>
                                  </a:rPr>
                                  <m:t>2</m:t>
                                </m:r>
                              </m:e>
                              <m:e>
                                <m:r>
                                  <a:rPr lang="en-US" i="1">
                                    <a:solidFill>
                                      <a:srgbClr val="000000"/>
                                    </a:solidFill>
                                    <a:latin typeface="Cambria Math" panose="02040503050406030204" pitchFamily="18" charset="0"/>
                                  </a:rPr>
                                  <m:t>9</m:t>
                                </m:r>
                              </m:e>
                              <m:e>
                                <m:r>
                                  <a:rPr lang="en-US" i="1">
                                    <a:solidFill>
                                      <a:srgbClr val="000000"/>
                                    </a:solidFill>
                                    <a:latin typeface="Cambria Math" panose="02040503050406030204" pitchFamily="18" charset="0"/>
                                  </a:rPr>
                                  <m:t>1</m:t>
                                </m:r>
                              </m:e>
                            </m:mr>
                          </m:m>
                        </m:e>
                      </m:d>
                    </m:oMath>
                    <m:oMath xmlns:m="http://schemas.openxmlformats.org/officeDocument/2006/math">
                      <m:r>
                        <m:rPr>
                          <m:nor/>
                        </m:rPr>
                        <a:rPr lang="en-US" i="0">
                          <a:solidFill>
                            <a:srgbClr val="000000"/>
                          </a:solidFill>
                          <a:latin typeface="Cambria Math" panose="02040503050406030204" pitchFamily="18" charset="0"/>
                        </a:rPr>
                        <m:t>Which</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pair</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more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similar</m:t>
                      </m:r>
                      <m:r>
                        <m:rPr>
                          <m:nor/>
                        </m:rPr>
                        <a:rPr lang="en-US" i="0">
                          <a:solidFill>
                            <a:srgbClr val="000000"/>
                          </a:solidFill>
                          <a:latin typeface="Cambria Math" panose="02040503050406030204" pitchFamily="18" charset="0"/>
                        </a:rPr>
                        <m:t> : </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1</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and</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2)</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or</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1</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and</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3)</m:t>
                      </m:r>
                      <m:r>
                        <a:rPr lang="en-US" i="0">
                          <a:solidFill>
                            <a:srgbClr val="000000"/>
                          </a:solidFill>
                          <a:latin typeface="Cambria Math" panose="02040503050406030204" pitchFamily="18" charset="0"/>
                        </a:rPr>
                        <m:t>?</m:t>
                      </m:r>
                    </m:oMath>
                  </m:oMathPara>
                </a14:m>
                <a:endParaRPr lang="en-US"/>
              </a:p>
            </p:txBody>
          </p:sp>
        </mc:Choice>
        <mc:Fallback xmlns="">
          <p:sp>
            <p:nvSpPr>
              <p:cNvPr id="35847" name="Object 1"/>
              <p:cNvSpPr txBox="1">
                <a:spLocks noRot="1" noChangeAspect="1" noMove="1" noResize="1" noEditPoints="1" noAdjustHandles="1" noChangeArrowheads="1" noChangeShapeType="1" noTextEdit="1"/>
              </p:cNvSpPr>
              <p:nvPr/>
            </p:nvSpPr>
            <p:spPr bwMode="auto">
              <a:xfrm>
                <a:off x="1143000" y="4648200"/>
                <a:ext cx="5143500" cy="1714500"/>
              </a:xfrm>
              <a:prstGeom prst="rect">
                <a:avLst/>
              </a:prstGeom>
              <a:blipFill>
                <a:blip r:embed="rId4"/>
                <a:stretch>
                  <a:fillRect l="-237"/>
                </a:stretch>
              </a:blipFill>
              <a:ln>
                <a:noFill/>
              </a:ln>
            </p:spPr>
            <p:txBody>
              <a:bodyPr/>
              <a:lstStyle/>
              <a:p>
                <a:r>
                  <a:rPr lang="en-US">
                    <a:noFill/>
                  </a:rPr>
                  <a:t> </a:t>
                </a:r>
              </a:p>
            </p:txBody>
          </p:sp>
        </mc:Fallback>
      </mc:AlternateContent>
      <p:cxnSp>
        <p:nvCxnSpPr>
          <p:cNvPr id="10" name="Straight Connector 9"/>
          <p:cNvCxnSpPr/>
          <p:nvPr/>
        </p:nvCxnSpPr>
        <p:spPr>
          <a:xfrm>
            <a:off x="6172200" y="460375"/>
            <a:ext cx="228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685800"/>
            <a:ext cx="8229600" cy="1143000"/>
          </a:xfrm>
        </p:spPr>
        <p:txBody>
          <a:bodyPr/>
          <a:lstStyle/>
          <a:p>
            <a:pPr eaLnBrk="1" hangingPunct="1"/>
            <a:r>
              <a:rPr lang="en-US" altLang="zh-TW" sz="2800"/>
              <a:t>Step2: Camera coordinates to image plane</a:t>
            </a:r>
            <a:br>
              <a:rPr lang="en-US" altLang="zh-TW" sz="2800"/>
            </a:br>
            <a:r>
              <a:rPr lang="en-US" altLang="zh-TW" sz="2800"/>
              <a:t>(Perspective projection of camera in meters)</a:t>
            </a:r>
          </a:p>
        </p:txBody>
      </p:sp>
      <p:sp>
        <p:nvSpPr>
          <p:cNvPr id="16387" name="Rectangle 3"/>
          <p:cNvSpPr>
            <a:spLocks noGrp="1" noChangeArrowheads="1"/>
          </p:cNvSpPr>
          <p:nvPr>
            <p:ph idx="1"/>
          </p:nvPr>
        </p:nvSpPr>
        <p:spPr>
          <a:xfrm>
            <a:off x="457200" y="2011363"/>
            <a:ext cx="8229600" cy="4525962"/>
          </a:xfrm>
        </p:spPr>
        <p:txBody>
          <a:bodyPr/>
          <a:lstStyle/>
          <a:p>
            <a:pPr eaLnBrk="1" hangingPunct="1">
              <a:lnSpc>
                <a:spcPct val="90000"/>
              </a:lnSpc>
            </a:pPr>
            <a:r>
              <a:rPr lang="en-US" altLang="zh-TW" sz="2400" i="1"/>
              <a:t>x=F*X</a:t>
            </a:r>
            <a:r>
              <a:rPr lang="en-US" altLang="zh-TW" sz="2400" i="1" baseline="-25000"/>
              <a:t>c </a:t>
            </a:r>
            <a:r>
              <a:rPr lang="en-US" altLang="zh-TW" sz="2400" i="1"/>
              <a:t>/Z</a:t>
            </a:r>
            <a:r>
              <a:rPr lang="en-US" altLang="zh-TW" sz="2400" i="1" baseline="-25000"/>
              <a:t>c</a:t>
            </a:r>
            <a:r>
              <a:rPr lang="en-US" altLang="zh-TW" sz="2400" i="1"/>
              <a:t>---(1)</a:t>
            </a:r>
          </a:p>
          <a:p>
            <a:pPr eaLnBrk="1" hangingPunct="1">
              <a:lnSpc>
                <a:spcPct val="90000"/>
              </a:lnSpc>
            </a:pPr>
            <a:r>
              <a:rPr lang="en-US" altLang="zh-TW" sz="2400" i="1"/>
              <a:t>y=F*Y</a:t>
            </a:r>
            <a:r>
              <a:rPr lang="en-US" altLang="zh-TW" sz="2400" i="1" baseline="-25000"/>
              <a:t>c </a:t>
            </a:r>
            <a:r>
              <a:rPr lang="en-US" altLang="zh-TW" sz="2400" i="1"/>
              <a:t>/Z</a:t>
            </a:r>
            <a:r>
              <a:rPr lang="en-US" altLang="zh-TW" sz="2400" i="1" baseline="-25000"/>
              <a:t>c</a:t>
            </a:r>
            <a:r>
              <a:rPr lang="en-US" altLang="zh-TW" sz="2400" i="1"/>
              <a:t>---(2)</a:t>
            </a:r>
            <a:endParaRPr lang="en-US" altLang="zh-TW" sz="2400" i="1" baseline="-25000"/>
          </a:p>
          <a:p>
            <a:pPr eaLnBrk="1" hangingPunct="1">
              <a:lnSpc>
                <a:spcPct val="90000"/>
              </a:lnSpc>
            </a:pPr>
            <a:endParaRPr lang="en-US" altLang="zh-TW" sz="2400" i="1"/>
          </a:p>
          <a:p>
            <a:pPr eaLnBrk="1" hangingPunct="1">
              <a:lnSpc>
                <a:spcPct val="90000"/>
              </a:lnSpc>
            </a:pPr>
            <a:endParaRPr lang="en-US" altLang="zh-TW" sz="2400" i="1"/>
          </a:p>
          <a:p>
            <a:pPr eaLnBrk="1" hangingPunct="1">
              <a:lnSpc>
                <a:spcPct val="90000"/>
              </a:lnSpc>
            </a:pPr>
            <a:endParaRPr lang="en-US" altLang="zh-TW" sz="2400" i="1"/>
          </a:p>
          <a:p>
            <a:pPr eaLnBrk="1" hangingPunct="1">
              <a:lnSpc>
                <a:spcPct val="90000"/>
              </a:lnSpc>
            </a:pPr>
            <a:endParaRPr lang="en-US" altLang="zh-TW" sz="2400" i="1"/>
          </a:p>
          <a:p>
            <a:pPr eaLnBrk="1" hangingPunct="1">
              <a:lnSpc>
                <a:spcPct val="90000"/>
              </a:lnSpc>
            </a:pPr>
            <a:r>
              <a:rPr lang="en-US" altLang="zh-TW" sz="2400" i="1"/>
              <a:t>F</a:t>
            </a:r>
            <a:r>
              <a:rPr lang="en-US" altLang="zh-TW" sz="2400"/>
              <a:t>=focal length in meters</a:t>
            </a:r>
          </a:p>
          <a:p>
            <a:pPr eaLnBrk="1" hangingPunct="1">
              <a:lnSpc>
                <a:spcPct val="90000"/>
              </a:lnSpc>
            </a:pPr>
            <a:r>
              <a:rPr lang="en-US" altLang="zh-TW" sz="2400"/>
              <a:t>A Point in 3D space (camera reference space) is [</a:t>
            </a:r>
            <a:r>
              <a:rPr lang="en-US" altLang="zh-TW" sz="2400" i="1"/>
              <a:t>X</a:t>
            </a:r>
            <a:r>
              <a:rPr lang="en-US" altLang="zh-TW" sz="2400" i="1" baseline="-25000"/>
              <a:t>c</a:t>
            </a:r>
            <a:r>
              <a:rPr lang="en-US" altLang="zh-TW" sz="2400" i="1"/>
              <a:t>,Y</a:t>
            </a:r>
            <a:r>
              <a:rPr lang="en-US" altLang="zh-TW" sz="2400" i="1" baseline="-25000"/>
              <a:t>c</a:t>
            </a:r>
            <a:r>
              <a:rPr lang="en-US" altLang="zh-TW" sz="2400" i="1"/>
              <a:t>,Z</a:t>
            </a:r>
            <a:r>
              <a:rPr lang="en-US" altLang="zh-TW" sz="2400" i="1" baseline="-25000"/>
              <a:t>c</a:t>
            </a:r>
            <a:r>
              <a:rPr lang="en-US" altLang="zh-TW" sz="2400" i="1"/>
              <a:t>]</a:t>
            </a:r>
            <a:r>
              <a:rPr lang="en-US" altLang="zh-TW" sz="2400" i="1" baseline="30000"/>
              <a:t>T</a:t>
            </a:r>
            <a:r>
              <a:rPr lang="en-US" altLang="zh-TW" sz="2400" i="1"/>
              <a:t> in meters</a:t>
            </a:r>
          </a:p>
          <a:p>
            <a:pPr eaLnBrk="1" hangingPunct="1">
              <a:lnSpc>
                <a:spcPct val="90000"/>
              </a:lnSpc>
            </a:pPr>
            <a:r>
              <a:rPr lang="en-US" altLang="zh-TW" sz="2400"/>
              <a:t>The 2D image point is </a:t>
            </a:r>
            <a:r>
              <a:rPr lang="en-US" altLang="zh-TW" sz="2400" i="1"/>
              <a:t>[x,y]</a:t>
            </a:r>
            <a:r>
              <a:rPr lang="en-US" altLang="zh-TW" sz="2400" i="1" baseline="30000"/>
              <a:t>T</a:t>
            </a:r>
            <a:r>
              <a:rPr lang="en-US" altLang="zh-TW" sz="2400"/>
              <a:t> in meters</a:t>
            </a:r>
          </a:p>
        </p:txBody>
      </p:sp>
      <p:sp>
        <p:nvSpPr>
          <p:cNvPr id="16390" name="Rectangle 5"/>
          <p:cNvSpPr>
            <a:spLocks noChangeArrowheads="1"/>
          </p:cNvSpPr>
          <p:nvPr/>
        </p:nvSpPr>
        <p:spPr bwMode="auto">
          <a:xfrm>
            <a:off x="0" y="1714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ea typeface="新細明體" pitchFamily="18" charset="-120"/>
              </a:defRPr>
            </a:lvl1pPr>
            <a:lvl2pPr marL="742950" indent="-28575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spcBef>
                <a:spcPct val="0"/>
              </a:spcBef>
              <a:buFontTx/>
              <a:buNone/>
            </a:pPr>
            <a:endParaRPr lang="en-US" altLang="en-US" sz="1800">
              <a:latin typeface="Verdana" pitchFamily="34" charset="0"/>
            </a:endParaRPr>
          </a:p>
        </p:txBody>
      </p:sp>
      <p:pic>
        <p:nvPicPr>
          <p:cNvPr id="1639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858963"/>
            <a:ext cx="4876800" cy="259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it-IT"/>
              <a:t>Img. Pro. &amp; Comp. Vis. v250127c</a:t>
            </a:r>
            <a:endParaRPr lang="en-US"/>
          </a:p>
        </p:txBody>
      </p:sp>
      <p:sp>
        <p:nvSpPr>
          <p:cNvPr id="3" name="Slide Number Placeholder 2"/>
          <p:cNvSpPr>
            <a:spLocks noGrp="1"/>
          </p:cNvSpPr>
          <p:nvPr>
            <p:ph type="sldNum" sz="quarter" idx="12"/>
          </p:nvPr>
        </p:nvSpPr>
        <p:spPr/>
        <p:txBody>
          <a:bodyPr/>
          <a:lstStyle/>
          <a:p>
            <a:pPr>
              <a:defRPr/>
            </a:pPr>
            <a:fld id="{F6B5AEFD-0438-4757-9AC0-06361A4FF341}" type="slidenum">
              <a:rPr lang="en-US" altLang="en-US" smtClean="0"/>
              <a:pPr>
                <a:defRPr/>
              </a:pPr>
              <a:t>7</a:t>
            </a:fld>
            <a:endParaRPr lang="en-US"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6"/>
          <p:cNvSpPr>
            <a:spLocks noGrp="1"/>
          </p:cNvSpPr>
          <p:nvPr>
            <p:ph type="title"/>
          </p:nvPr>
        </p:nvSpPr>
        <p:spPr>
          <a:xfrm>
            <a:off x="711200" y="1162050"/>
            <a:ext cx="8229600" cy="1143000"/>
          </a:xfrm>
        </p:spPr>
        <p:txBody>
          <a:bodyPr/>
          <a:lstStyle/>
          <a:p>
            <a:r>
              <a:rPr lang="en-US" altLang="en-US"/>
              <a:t>     </a:t>
            </a:r>
          </a:p>
        </p:txBody>
      </p:sp>
      <mc:AlternateContent xmlns:mc="http://schemas.openxmlformats.org/markup-compatibility/2006" xmlns:a14="http://schemas.microsoft.com/office/drawing/2010/main">
        <mc:Choice Requires="a14">
          <p:sp>
            <p:nvSpPr>
              <p:cNvPr id="36867" name="Object 8"/>
              <p:cNvSpPr txBox="1">
                <a:spLocks noGrp="1"/>
              </p:cNvSpPr>
              <p:nvPr>
                <p:ph idx="1"/>
              </p:nvPr>
            </p:nvSpPr>
            <p:spPr bwMode="auto">
              <a:xfrm>
                <a:off x="152400" y="2133600"/>
                <a:ext cx="3352800" cy="3789363"/>
              </a:xfrm>
              <a:prstGeom prst="rect">
                <a:avLst/>
              </a:prstGeom>
              <a:noFill/>
              <a:ln>
                <a:noFill/>
              </a:ln>
            </p:spPr>
            <p:txBody>
              <a:bodyPr>
                <a:normAutofit fontScale="40000" lnSpcReduction="20000"/>
              </a:bodyPr>
              <a:lstStyle/>
              <a:p>
                <a:pPr>
                  <a:buNone/>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𝐴</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bar>
                            <m:barPr>
                              <m:pos m:val="top"/>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1</m:t>
                              </m:r>
                            </m:e>
                          </m:bar>
                        </m:e>
                        <m:sub>
                          <m:r>
                            <a:rPr lang="en-US" i="1">
                              <a:solidFill>
                                <a:srgbClr val="000000"/>
                              </a:solidFill>
                              <a:latin typeface="Cambria Math" panose="02040503050406030204" pitchFamily="18" charset="0"/>
                            </a:rPr>
                            <m:t>𝑠𝑐𝑎𝑙𝑎𝑟</m:t>
                          </m:r>
                        </m:sub>
                      </m:sSub>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oMath>
                    <m:oMath xmlns:m="http://schemas.openxmlformats.org/officeDocument/2006/math">
                      <m:r>
                        <a:rPr lang="en-US" i="1">
                          <a:solidFill>
                            <a:srgbClr val="000000"/>
                          </a:solidFill>
                          <a:latin typeface="Cambria Math" panose="02040503050406030204" pitchFamily="18" charset="0"/>
                        </a:rPr>
                        <m:t>𝐵</m:t>
                      </m:r>
                      <m:r>
                        <a:rPr lang="en-US" i="1">
                          <a:solidFill>
                            <a:srgbClr val="000000"/>
                          </a:solidFill>
                          <a:latin typeface="Cambria Math" panose="02040503050406030204" pitchFamily="18" charset="0"/>
                        </a:rPr>
                        <m:t>)</m:t>
                      </m:r>
                      <m:bar>
                        <m:barPr>
                          <m:pos m:val="top"/>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𝑓</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2</m:t>
                              </m:r>
                            </m:e>
                            <m:sub>
                              <m:r>
                                <a:rPr lang="en-US" i="1">
                                  <a:solidFill>
                                    <a:srgbClr val="000000"/>
                                  </a:solidFill>
                                  <a:latin typeface="Cambria Math" panose="02040503050406030204" pitchFamily="18" charset="0"/>
                                </a:rPr>
                                <m:t>𝑠𝑐𝑎𝑙𝑎𝑟</m:t>
                              </m:r>
                            </m:sub>
                          </m:sSub>
                        </m:e>
                      </m:bar>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𝐶</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𝑓</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1</m:t>
                                  </m:r>
                                </m:e>
                                <m: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bar>
                                <m:barPr>
                                  <m:pos m:val="top"/>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1</m:t>
                                  </m:r>
                                </m:e>
                              </m:bar>
                            </m:e>
                          </m:d>
                        </m:e>
                        <m:sub>
                          <m:r>
                            <a:rPr lang="en-US" i="1">
                              <a:solidFill>
                                <a:srgbClr val="000000"/>
                              </a:solidFill>
                              <a:latin typeface="Cambria Math" panose="02040503050406030204" pitchFamily="18" charset="0"/>
                            </a:rPr>
                            <m:t>3</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3</m:t>
                          </m:r>
                        </m:sub>
                      </m:sSub>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𝐷</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𝑓</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2</m:t>
                                  </m:r>
                                </m:e>
                                <m: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bar>
                                <m:barPr>
                                  <m:pos m:val="top"/>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2</m:t>
                                  </m:r>
                                </m:e>
                              </m:bar>
                            </m:e>
                          </m:d>
                        </m:e>
                        <m:sub>
                          <m:r>
                            <a:rPr lang="en-US" i="1">
                              <a:solidFill>
                                <a:srgbClr val="000000"/>
                              </a:solidFill>
                              <a:latin typeface="Cambria Math" panose="02040503050406030204" pitchFamily="18" charset="0"/>
                            </a:rPr>
                            <m:t>3</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3</m:t>
                          </m:r>
                        </m:sub>
                      </m:sSub>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𝐸</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d>
                            <m:dPr>
                              <m:ctrlPr>
                                <a:rPr lang="en-US" i="1">
                                  <a:solidFill>
                                    <a:srgbClr val="000000"/>
                                  </a:solidFill>
                                  <a:latin typeface="Cambria Math" panose="02040503050406030204" pitchFamily="18" charset="0"/>
                                </a:rPr>
                              </m:ctrlPr>
                            </m:dPr>
                            <m:e>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sub>
                                <m:sup/>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𝑓</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1</m:t>
                                          </m:r>
                                        </m:e>
                                        <m: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bar>
                                        <m:barPr>
                                          <m:pos m:val="top"/>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1</m:t>
                                          </m:r>
                                        </m:e>
                                      </m:bar>
                                    </m:e>
                                  </m:d>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𝑓</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2</m:t>
                                          </m:r>
                                        </m:e>
                                        <m: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bar>
                                        <m:barPr>
                                          <m:pos m:val="top"/>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2</m:t>
                                          </m:r>
                                        </m:e>
                                      </m:bar>
                                    </m:e>
                                  </m:d>
                                </m:e>
                              </m:nary>
                            </m:e>
                          </m:d>
                        </m:e>
                        <m:sub>
                          <m:r>
                            <a:rPr lang="en-US" i="1">
                              <a:solidFill>
                                <a:srgbClr val="000000"/>
                              </a:solidFill>
                              <a:latin typeface="Cambria Math" panose="02040503050406030204" pitchFamily="18" charset="0"/>
                            </a:rPr>
                            <m:t>𝑠𝑐𝑎𝑙𝑎𝑟</m:t>
                          </m:r>
                        </m:sub>
                      </m:sSub>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𝐹</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d>
                            <m:dPr>
                              <m:ctrlPr>
                                <a:rPr lang="en-US" i="1">
                                  <a:solidFill>
                                    <a:srgbClr val="000000"/>
                                  </a:solidFill>
                                  <a:latin typeface="Cambria Math" panose="02040503050406030204" pitchFamily="18" charset="0"/>
                                </a:rPr>
                              </m:ctrlPr>
                            </m:dPr>
                            <m:e>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sub>
                                <m:sup/>
                                <m:e>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𝑓</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1</m:t>
                                              </m:r>
                                            </m:e>
                                            <m: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bar>
                                            <m:barPr>
                                              <m:pos m:val="top"/>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1</m:t>
                                              </m:r>
                                            </m:e>
                                          </m:bar>
                                        </m:e>
                                      </m:d>
                                    </m:e>
                                    <m:sup>
                                      <m:r>
                                        <a:rPr lang="en-US" i="1">
                                          <a:solidFill>
                                            <a:srgbClr val="000000"/>
                                          </a:solidFill>
                                          <a:latin typeface="Cambria Math" panose="02040503050406030204" pitchFamily="18" charset="0"/>
                                        </a:rPr>
                                        <m:t>2</m:t>
                                      </m:r>
                                    </m:sup>
                                  </m:sSup>
                                </m:e>
                              </m:nary>
                            </m:e>
                          </m:d>
                        </m:e>
                        <m:sub>
                          <m:r>
                            <a:rPr lang="en-US" i="1">
                              <a:solidFill>
                                <a:srgbClr val="000000"/>
                              </a:solidFill>
                              <a:latin typeface="Cambria Math" panose="02040503050406030204" pitchFamily="18" charset="0"/>
                            </a:rPr>
                            <m:t>𝑠𝑐𝑎𝑙𝑎𝑟</m:t>
                          </m:r>
                        </m:sub>
                      </m:sSub>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𝐺</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d>
                            <m:dPr>
                              <m:ctrlPr>
                                <a:rPr lang="en-US" i="1">
                                  <a:solidFill>
                                    <a:srgbClr val="000000"/>
                                  </a:solidFill>
                                  <a:latin typeface="Cambria Math" panose="02040503050406030204" pitchFamily="18" charset="0"/>
                                </a:rPr>
                              </m:ctrlPr>
                            </m:dPr>
                            <m:e>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sub>
                                <m:sup/>
                                <m:e>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𝑓</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2</m:t>
                                              </m:r>
                                            </m:e>
                                            <m: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bar>
                                            <m:barPr>
                                              <m:pos m:val="top"/>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2</m:t>
                                              </m:r>
                                            </m:e>
                                          </m:bar>
                                        </m:e>
                                      </m:d>
                                    </m:e>
                                    <m:sup>
                                      <m:r>
                                        <a:rPr lang="en-US" i="1">
                                          <a:solidFill>
                                            <a:srgbClr val="000000"/>
                                          </a:solidFill>
                                          <a:latin typeface="Cambria Math" panose="02040503050406030204" pitchFamily="18" charset="0"/>
                                        </a:rPr>
                                        <m:t>2</m:t>
                                      </m:r>
                                    </m:sup>
                                  </m:sSup>
                                </m:e>
                              </m:nary>
                            </m:e>
                          </m:d>
                        </m:e>
                        <m:sub>
                          <m:r>
                            <a:rPr lang="en-US" i="1">
                              <a:solidFill>
                                <a:srgbClr val="000000"/>
                              </a:solidFill>
                              <a:latin typeface="Cambria Math" panose="02040503050406030204" pitchFamily="18" charset="0"/>
                            </a:rPr>
                            <m:t>𝑠𝑐𝑎𝑙𝑎𝑟</m:t>
                          </m:r>
                        </m:sub>
                      </m:sSub>
                      <m:r>
                        <a:rPr lang="en-US" i="1">
                          <a:solidFill>
                            <a:srgbClr val="000000"/>
                          </a:solidFill>
                          <a:latin typeface="Cambria Math" panose="02040503050406030204" pitchFamily="18" charset="0"/>
                        </a:rPr>
                        <m:t>=</m:t>
                      </m:r>
                    </m:oMath>
                  </m:oMathPara>
                </a14:m>
                <a:endParaRPr lang="en-US"/>
              </a:p>
            </p:txBody>
          </p:sp>
        </mc:Choice>
        <mc:Fallback xmlns="">
          <p:sp>
            <p:nvSpPr>
              <p:cNvPr id="36867" name="Object 8"/>
              <p:cNvSpPr txBox="1">
                <a:spLocks noGrp="1" noRot="1" noChangeAspect="1" noMove="1" noResize="1" noEditPoints="1" noAdjustHandles="1" noChangeArrowheads="1" noChangeShapeType="1" noTextEdit="1"/>
              </p:cNvSpPr>
              <p:nvPr>
                <p:ph idx="1"/>
              </p:nvPr>
            </p:nvSpPr>
            <p:spPr bwMode="auto">
              <a:xfrm>
                <a:off x="152400" y="2133600"/>
                <a:ext cx="3352800" cy="3789363"/>
              </a:xfrm>
              <a:prstGeom prst="rect">
                <a:avLst/>
              </a:prstGeom>
              <a:blipFill>
                <a:blip r:embed="rId2"/>
                <a:stretch>
                  <a:fillRect l="-10000" t="-804" b="-11736"/>
                </a:stretch>
              </a:blipFill>
              <a:ln>
                <a:noFill/>
              </a:ln>
            </p:spPr>
            <p:txBody>
              <a:bodyPr/>
              <a:lstStyle/>
              <a:p>
                <a:r>
                  <a:rPr lang="en-US">
                    <a:noFill/>
                  </a:rPr>
                  <a:t> </a:t>
                </a:r>
              </a:p>
            </p:txBody>
          </p:sp>
        </mc:Fallback>
      </mc:AlternateContent>
      <p:sp>
        <p:nvSpPr>
          <p:cNvPr id="36868"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en-US" sz="1200">
                <a:latin typeface="Arial" charset="0"/>
              </a:rPr>
              <a:t>Img. Pro. &amp; Comp. Vis. v250127c</a:t>
            </a:r>
            <a:endParaRPr lang="en-US" altLang="en-US" sz="1200">
              <a:latin typeface="Arial" charset="0"/>
            </a:endParaRPr>
          </a:p>
        </p:txBody>
      </p:sp>
      <p:sp>
        <p:nvSpPr>
          <p:cNvPr id="36869"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4B6A6262-C250-41CE-8C66-8E46F44B7763}" type="slidenum">
              <a:rPr lang="en-US" altLang="en-US" sz="1200" smtClean="0">
                <a:latin typeface="Arial" charset="0"/>
              </a:rPr>
              <a:pPr eaLnBrk="1" hangingPunct="1">
                <a:spcBef>
                  <a:spcPct val="0"/>
                </a:spcBef>
                <a:buFontTx/>
                <a:buNone/>
              </a:pPr>
              <a:t>70</a:t>
            </a:fld>
            <a:endParaRPr lang="en-US" altLang="en-US" sz="1200">
              <a:latin typeface="Arial" charset="0"/>
            </a:endParaRPr>
          </a:p>
        </p:txBody>
      </p:sp>
      <p:sp>
        <p:nvSpPr>
          <p:cNvPr id="36870" name="Rectangle 3"/>
          <p:cNvSpPr>
            <a:spLocks noGrp="1" noChangeArrowheads="1"/>
          </p:cNvSpPr>
          <p:nvPr>
            <p:ph type="body" sz="half" idx="4294967295"/>
          </p:nvPr>
        </p:nvSpPr>
        <p:spPr>
          <a:xfrm>
            <a:off x="3657599" y="6096000"/>
            <a:ext cx="365125" cy="525463"/>
          </a:xfrm>
        </p:spPr>
        <p:txBody>
          <a:bodyPr/>
          <a:lstStyle/>
          <a:p>
            <a:pPr eaLnBrk="1" hangingPunct="1"/>
            <a:r>
              <a:rPr lang="en-US" altLang="en-US" sz="2600" dirty="0"/>
              <a:t> </a:t>
            </a:r>
          </a:p>
        </p:txBody>
      </p:sp>
      <p:sp>
        <p:nvSpPr>
          <p:cNvPr id="36871" name="Content Placeholder 8"/>
          <p:cNvSpPr>
            <a:spLocks noGrp="1"/>
          </p:cNvSpPr>
          <p:nvPr>
            <p:ph sz="quarter" idx="4294967295"/>
          </p:nvPr>
        </p:nvSpPr>
        <p:spPr>
          <a:xfrm>
            <a:off x="8610600" y="5715000"/>
            <a:ext cx="560388" cy="454025"/>
          </a:xfrm>
        </p:spPr>
        <p:txBody>
          <a:bodyPr>
            <a:normAutofit fontScale="85000" lnSpcReduction="20000"/>
          </a:bodyPr>
          <a:lstStyle/>
          <a:p>
            <a:r>
              <a:rPr lang="en-US" altLang="en-US" dirty="0"/>
              <a:t> </a:t>
            </a:r>
          </a:p>
        </p:txBody>
      </p:sp>
      <p:sp>
        <p:nvSpPr>
          <p:cNvPr id="36872" name="TextBox 1"/>
          <p:cNvSpPr txBox="1">
            <a:spLocks noChangeArrowheads="1"/>
          </p:cNvSpPr>
          <p:nvPr/>
        </p:nvSpPr>
        <p:spPr bwMode="auto">
          <a:xfrm>
            <a:off x="457200" y="460375"/>
            <a:ext cx="20786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charset="0"/>
              </a:rPr>
              <a:t>Worksheet 10</a:t>
            </a:r>
          </a:p>
        </p:txBody>
      </p:sp>
      <mc:AlternateContent xmlns:mc="http://schemas.openxmlformats.org/markup-compatibility/2006" xmlns:a14="http://schemas.microsoft.com/office/drawing/2010/main">
        <mc:Choice Requires="a14">
          <p:sp>
            <p:nvSpPr>
              <p:cNvPr id="36873" name="Object 2"/>
              <p:cNvSpPr txBox="1"/>
              <p:nvPr/>
            </p:nvSpPr>
            <p:spPr bwMode="auto">
              <a:xfrm>
                <a:off x="3657599" y="1947864"/>
                <a:ext cx="5381626" cy="4221162"/>
              </a:xfrm>
              <a:prstGeom prst="rect">
                <a:avLst/>
              </a:prstGeom>
              <a:noFill/>
              <a:ln>
                <a:solidFill>
                  <a:schemeClr val="accent1"/>
                </a:solidFill>
              </a:ln>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𝐻</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sub>
                            <m:sup/>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𝑓</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1</m:t>
                                      </m:r>
                                    </m:e>
                                    <m: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bar>
                                    <m:barPr>
                                      <m:pos m:val="top"/>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1</m:t>
                                      </m:r>
                                    </m:e>
                                  </m:bar>
                                </m:e>
                              </m:d>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𝑓</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2</m:t>
                                      </m:r>
                                    </m:e>
                                    <m: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bar>
                                    <m:barPr>
                                      <m:pos m:val="top"/>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2</m:t>
                                      </m:r>
                                    </m:e>
                                  </m:bar>
                                </m:e>
                              </m:d>
                            </m:e>
                          </m:nary>
                        </m:num>
                        <m:den>
                          <m:rad>
                            <m:radPr>
                              <m:degHide m:val="on"/>
                              <m:ctrlPr>
                                <a:rPr lang="en-US" i="1">
                                  <a:solidFill>
                                    <a:srgbClr val="000000"/>
                                  </a:solidFill>
                                  <a:latin typeface="Cambria Math" panose="02040503050406030204" pitchFamily="18" charset="0"/>
                                </a:rPr>
                              </m:ctrlPr>
                            </m:radPr>
                            <m:deg/>
                            <m:e>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sub>
                                <m:sup/>
                                <m:e>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𝑓</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1</m:t>
                                              </m:r>
                                            </m:e>
                                            <m: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bar>
                                            <m:barPr>
                                              <m:pos m:val="top"/>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1</m:t>
                                              </m:r>
                                            </m:e>
                                          </m:bar>
                                        </m:e>
                                      </m:d>
                                    </m:e>
                                    <m:sup>
                                      <m:r>
                                        <a:rPr lang="en-US" i="1">
                                          <a:solidFill>
                                            <a:srgbClr val="000000"/>
                                          </a:solidFill>
                                          <a:latin typeface="Cambria Math" panose="02040503050406030204" pitchFamily="18" charset="0"/>
                                        </a:rPr>
                                        <m:t>2</m:t>
                                      </m:r>
                                    </m:sup>
                                  </m:sSup>
                                </m:e>
                              </m:nary>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sub>
                                <m:sup/>
                                <m:e>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𝑓</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2</m:t>
                                              </m:r>
                                            </m:e>
                                            <m: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bar>
                                            <m:barPr>
                                              <m:pos m:val="top"/>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2</m:t>
                                              </m:r>
                                            </m:e>
                                          </m:bar>
                                        </m:e>
                                      </m:d>
                                    </m:e>
                                    <m:sup>
                                      <m:r>
                                        <a:rPr lang="en-US" i="1">
                                          <a:solidFill>
                                            <a:srgbClr val="000000"/>
                                          </a:solidFill>
                                          <a:latin typeface="Cambria Math" panose="02040503050406030204" pitchFamily="18" charset="0"/>
                                        </a:rPr>
                                        <m:t>2</m:t>
                                      </m:r>
                                    </m:sup>
                                  </m:sSup>
                                </m:e>
                              </m:nary>
                            </m:e>
                          </m:rad>
                        </m:den>
                      </m:f>
                    </m:oMath>
                  </m:oMathPara>
                </a14:m>
                <a:br>
                  <a:rPr lang="en-US" i="1" dirty="0">
                    <a:solidFill>
                      <a:srgbClr val="000000"/>
                    </a:solidFill>
                    <a:latin typeface="Cambria Math" panose="02040503050406030204" pitchFamily="18" charset="0"/>
                  </a:rPr>
                </a:br>
                <a:br>
                  <a:rPr 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=__________?</m:t>
                      </m:r>
                    </m:oMath>
                  </m:oMathPara>
                </a14:m>
                <a:br>
                  <a:rPr lang="en-US" i="1" dirty="0">
                    <a:solidFill>
                      <a:srgbClr val="000000"/>
                    </a:solidFill>
                    <a:latin typeface="Cambria Math" panose="02040503050406030204" pitchFamily="18" charset="0"/>
                  </a:rPr>
                </a:br>
                <a:br>
                  <a:rPr 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𝐼</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3</m:t>
                          </m:r>
                        </m:sub>
                      </m:sSub>
                      <m:r>
                        <a:rPr lang="en-US" i="1">
                          <a:solidFill>
                            <a:srgbClr val="000000"/>
                          </a:solidFill>
                          <a:latin typeface="Cambria Math" panose="02040503050406030204" pitchFamily="18" charset="0"/>
                        </a:rPr>
                        <m:t>=_________?</m:t>
                      </m:r>
                    </m:oMath>
                  </m:oMathPara>
                </a14:m>
                <a:endParaRPr lang="en-US" i="1" dirty="0">
                  <a:solidFill>
                    <a:srgbClr val="000000"/>
                  </a:solidFill>
                  <a:latin typeface="Cambria Math" panose="02040503050406030204" pitchFamily="18" charset="0"/>
                </a:endParaRPr>
              </a:p>
              <a:p>
                <a:br>
                  <a:rPr lang="en-US" i="1" dirty="0">
                    <a:solidFill>
                      <a:srgbClr val="000000"/>
                    </a:solidFill>
                    <a:latin typeface="Cambria Math" panose="02040503050406030204" pitchFamily="18" charset="0"/>
                  </a:rPr>
                </a:br>
                <a:endParaRPr lang="en-US" i="1" dirty="0">
                  <a:solidFill>
                    <a:srgbClr val="000000"/>
                  </a:solidFill>
                  <a:latin typeface="Cambria Math" panose="02040503050406030204" pitchFamily="18" charset="0"/>
                </a:endParaRPr>
              </a:p>
            </p:txBody>
          </p:sp>
        </mc:Choice>
        <mc:Fallback xmlns="">
          <p:sp>
            <p:nvSpPr>
              <p:cNvPr id="36873" name="Object 2"/>
              <p:cNvSpPr txBox="1">
                <a:spLocks noRot="1" noChangeAspect="1" noMove="1" noResize="1" noEditPoints="1" noAdjustHandles="1" noChangeArrowheads="1" noChangeShapeType="1" noTextEdit="1"/>
              </p:cNvSpPr>
              <p:nvPr/>
            </p:nvSpPr>
            <p:spPr bwMode="auto">
              <a:xfrm>
                <a:off x="3657599" y="1947864"/>
                <a:ext cx="5381626" cy="4221162"/>
              </a:xfrm>
              <a:prstGeom prst="rect">
                <a:avLst/>
              </a:prstGeom>
              <a:blipFill>
                <a:blip r:embed="rId3"/>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874" name="Object 4"/>
              <p:cNvSpPr txBox="1"/>
              <p:nvPr/>
            </p:nvSpPr>
            <p:spPr bwMode="auto">
              <a:xfrm>
                <a:off x="228600" y="1087438"/>
                <a:ext cx="4572000" cy="1066800"/>
              </a:xfrm>
              <a:prstGeom prst="rect">
                <a:avLst/>
              </a:prstGeom>
              <a:noFill/>
              <a:ln>
                <a:noFill/>
              </a:ln>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1=</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3</m:t>
                                </m:r>
                              </m:e>
                              <m:e>
                                <m:r>
                                  <a:rPr lang="en-US" i="1">
                                    <a:solidFill>
                                      <a:srgbClr val="000000"/>
                                    </a:solidFill>
                                    <a:latin typeface="Cambria Math" panose="02040503050406030204" pitchFamily="18" charset="0"/>
                                  </a:rPr>
                                  <m:t>5</m:t>
                                </m:r>
                              </m:e>
                            </m:mr>
                            <m:mr>
                              <m:e>
                                <m:r>
                                  <a:rPr lang="en-US" i="1">
                                    <a:solidFill>
                                      <a:srgbClr val="000000"/>
                                    </a:solidFill>
                                    <a:latin typeface="Cambria Math" panose="02040503050406030204" pitchFamily="18" charset="0"/>
                                  </a:rPr>
                                  <m:t>2</m:t>
                                </m:r>
                              </m:e>
                              <m:e>
                                <m:r>
                                  <a:rPr lang="en-US" i="1">
                                    <a:solidFill>
                                      <a:srgbClr val="000000"/>
                                    </a:solidFill>
                                    <a:latin typeface="Cambria Math" panose="02040503050406030204" pitchFamily="18" charset="0"/>
                                  </a:rPr>
                                  <m:t>6</m:t>
                                </m:r>
                              </m:e>
                              <m:e>
                                <m:r>
                                  <a:rPr lang="en-US" i="1">
                                    <a:solidFill>
                                      <a:srgbClr val="000000"/>
                                    </a:solidFill>
                                    <a:latin typeface="Cambria Math" panose="02040503050406030204" pitchFamily="18" charset="0"/>
                                  </a:rPr>
                                  <m:t>2</m:t>
                                </m:r>
                              </m:e>
                            </m:mr>
                            <m:mr>
                              <m:e>
                                <m:r>
                                  <a:rPr lang="en-US" i="1">
                                    <a:solidFill>
                                      <a:srgbClr val="000000"/>
                                    </a:solidFill>
                                    <a:latin typeface="Cambria Math" panose="02040503050406030204" pitchFamily="18" charset="0"/>
                                  </a:rPr>
                                  <m:t>3</m:t>
                                </m:r>
                              </m:e>
                              <m:e>
                                <m:r>
                                  <a:rPr lang="en-US" i="1">
                                    <a:solidFill>
                                      <a:srgbClr val="000000"/>
                                    </a:solidFill>
                                    <a:latin typeface="Cambria Math" panose="02040503050406030204" pitchFamily="18" charset="0"/>
                                  </a:rPr>
                                  <m:t>7</m:t>
                                </m:r>
                              </m:e>
                              <m:e>
                                <m:r>
                                  <a:rPr lang="en-US" i="1">
                                    <a:solidFill>
                                      <a:srgbClr val="000000"/>
                                    </a:solidFill>
                                    <a:latin typeface="Cambria Math" panose="02040503050406030204" pitchFamily="18" charset="0"/>
                                  </a:rPr>
                                  <m:t>1</m:t>
                                </m:r>
                              </m:e>
                            </m:mr>
                          </m:m>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2=</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3</m:t>
                                </m:r>
                              </m:e>
                              <m:e>
                                <m:r>
                                  <a:rPr lang="en-US" i="1">
                                    <a:solidFill>
                                      <a:srgbClr val="000000"/>
                                    </a:solidFill>
                                    <a:latin typeface="Cambria Math" panose="02040503050406030204" pitchFamily="18" charset="0"/>
                                  </a:rPr>
                                  <m:t>5</m:t>
                                </m:r>
                              </m:e>
                            </m:mr>
                            <m:mr>
                              <m:e>
                                <m:r>
                                  <a:rPr lang="en-US" i="1">
                                    <a:solidFill>
                                      <a:srgbClr val="000000"/>
                                    </a:solidFill>
                                    <a:latin typeface="Cambria Math" panose="02040503050406030204" pitchFamily="18" charset="0"/>
                                  </a:rPr>
                                  <m:t>2</m:t>
                                </m:r>
                              </m:e>
                              <m:e>
                                <m:r>
                                  <a:rPr lang="en-US" i="1">
                                    <a:solidFill>
                                      <a:srgbClr val="000000"/>
                                    </a:solidFill>
                                    <a:latin typeface="Cambria Math" panose="02040503050406030204" pitchFamily="18" charset="0"/>
                                  </a:rPr>
                                  <m:t>6</m:t>
                                </m:r>
                              </m:e>
                              <m:e>
                                <m:r>
                                  <a:rPr lang="en-US" i="1">
                                    <a:solidFill>
                                      <a:srgbClr val="000000"/>
                                    </a:solidFill>
                                    <a:latin typeface="Cambria Math" panose="02040503050406030204" pitchFamily="18" charset="0"/>
                                  </a:rPr>
                                  <m:t>1</m:t>
                                </m:r>
                              </m:e>
                            </m:mr>
                            <m:mr>
                              <m:e>
                                <m:r>
                                  <a:rPr lang="en-US" i="1">
                                    <a:solidFill>
                                      <a:srgbClr val="000000"/>
                                    </a:solidFill>
                                    <a:latin typeface="Cambria Math" panose="02040503050406030204" pitchFamily="18" charset="0"/>
                                  </a:rPr>
                                  <m:t>2</m:t>
                                </m:r>
                              </m:e>
                              <m:e>
                                <m:r>
                                  <a:rPr lang="en-US" i="1">
                                    <a:solidFill>
                                      <a:srgbClr val="000000"/>
                                    </a:solidFill>
                                    <a:latin typeface="Cambria Math" panose="02040503050406030204" pitchFamily="18" charset="0"/>
                                  </a:rPr>
                                  <m:t>8</m:t>
                                </m:r>
                              </m:e>
                              <m:e>
                                <m:r>
                                  <a:rPr lang="en-US" i="1">
                                    <a:solidFill>
                                      <a:srgbClr val="000000"/>
                                    </a:solidFill>
                                    <a:latin typeface="Cambria Math" panose="02040503050406030204" pitchFamily="18" charset="0"/>
                                  </a:rPr>
                                  <m:t>1</m:t>
                                </m:r>
                              </m:e>
                            </m:mr>
                          </m:m>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3=</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3</m:t>
                                </m:r>
                              </m:e>
                              <m:e>
                                <m:r>
                                  <a:rPr lang="en-US" i="1">
                                    <a:solidFill>
                                      <a:srgbClr val="000000"/>
                                    </a:solidFill>
                                    <a:latin typeface="Cambria Math" panose="02040503050406030204" pitchFamily="18" charset="0"/>
                                  </a:rPr>
                                  <m:t>5</m:t>
                                </m:r>
                              </m:e>
                            </m:mr>
                            <m:mr>
                              <m:e>
                                <m:r>
                                  <a:rPr lang="en-US" i="1">
                                    <a:solidFill>
                                      <a:srgbClr val="000000"/>
                                    </a:solidFill>
                                    <a:latin typeface="Cambria Math" panose="02040503050406030204" pitchFamily="18" charset="0"/>
                                  </a:rPr>
                                  <m:t>2</m:t>
                                </m:r>
                              </m:e>
                              <m:e>
                                <m:r>
                                  <a:rPr lang="en-US" i="1">
                                    <a:solidFill>
                                      <a:srgbClr val="000000"/>
                                    </a:solidFill>
                                    <a:latin typeface="Cambria Math" panose="02040503050406030204" pitchFamily="18" charset="0"/>
                                  </a:rPr>
                                  <m:t>5</m:t>
                                </m:r>
                              </m:e>
                              <m:e>
                                <m:r>
                                  <a:rPr lang="en-US" i="1">
                                    <a:solidFill>
                                      <a:srgbClr val="000000"/>
                                    </a:solidFill>
                                    <a:latin typeface="Cambria Math" panose="02040503050406030204" pitchFamily="18" charset="0"/>
                                  </a:rPr>
                                  <m:t>1</m:t>
                                </m:r>
                              </m:e>
                            </m:mr>
                            <m:mr>
                              <m:e>
                                <m:r>
                                  <a:rPr lang="en-US" i="1">
                                    <a:solidFill>
                                      <a:srgbClr val="000000"/>
                                    </a:solidFill>
                                    <a:latin typeface="Cambria Math" panose="02040503050406030204" pitchFamily="18" charset="0"/>
                                  </a:rPr>
                                  <m:t>2</m:t>
                                </m:r>
                              </m:e>
                              <m:e>
                                <m:r>
                                  <a:rPr lang="en-US" i="1">
                                    <a:solidFill>
                                      <a:srgbClr val="000000"/>
                                    </a:solidFill>
                                    <a:latin typeface="Cambria Math" panose="02040503050406030204" pitchFamily="18" charset="0"/>
                                  </a:rPr>
                                  <m:t>9</m:t>
                                </m:r>
                              </m:e>
                              <m:e>
                                <m:r>
                                  <a:rPr lang="en-US" i="1">
                                    <a:solidFill>
                                      <a:srgbClr val="000000"/>
                                    </a:solidFill>
                                    <a:latin typeface="Cambria Math" panose="02040503050406030204" pitchFamily="18" charset="0"/>
                                  </a:rPr>
                                  <m:t>1</m:t>
                                </m:r>
                              </m:e>
                            </m:mr>
                          </m:m>
                        </m:e>
                      </m:d>
                    </m:oMath>
                  </m:oMathPara>
                </a14:m>
                <a:endParaRPr lang="en-US"/>
              </a:p>
            </p:txBody>
          </p:sp>
        </mc:Choice>
        <mc:Fallback xmlns="">
          <p:sp>
            <p:nvSpPr>
              <p:cNvPr id="36874" name="Object 4"/>
              <p:cNvSpPr txBox="1">
                <a:spLocks noRot="1" noChangeAspect="1" noMove="1" noResize="1" noEditPoints="1" noAdjustHandles="1" noChangeArrowheads="1" noChangeShapeType="1" noTextEdit="1"/>
              </p:cNvSpPr>
              <p:nvPr/>
            </p:nvSpPr>
            <p:spPr bwMode="auto">
              <a:xfrm>
                <a:off x="228600" y="1087438"/>
                <a:ext cx="4572000" cy="1066800"/>
              </a:xfrm>
              <a:prstGeom prst="rect">
                <a:avLst/>
              </a:prstGeom>
              <a:blipFill>
                <a:blip r:embed="rId4"/>
                <a:stretch>
                  <a:fillRect/>
                </a:stretch>
              </a:blipFill>
              <a:ln>
                <a:noFill/>
              </a:ln>
            </p:spPr>
            <p:txBody>
              <a:bodyPr/>
              <a:lstStyle/>
              <a:p>
                <a:r>
                  <a:rPr lang="en-US">
                    <a:noFill/>
                  </a:rPr>
                  <a:t> </a:t>
                </a:r>
              </a:p>
            </p:txBody>
          </p:sp>
        </mc:Fallback>
      </mc:AlternateContent>
      <p:sp>
        <p:nvSpPr>
          <p:cNvPr id="36875" name="TextBox 7"/>
          <p:cNvSpPr txBox="1">
            <a:spLocks noChangeArrowheads="1"/>
          </p:cNvSpPr>
          <p:nvPr/>
        </p:nvSpPr>
        <p:spPr bwMode="auto">
          <a:xfrm>
            <a:off x="4997450" y="487363"/>
            <a:ext cx="411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Use “Normalized cross correlation r (value from -1 to 1)” to measure similarity. </a:t>
            </a:r>
            <a:r>
              <a:rPr lang="en-US" altLang="en-US" sz="1800" i="1">
                <a:latin typeface="Arial" charset="0"/>
              </a:rPr>
              <a:t>S</a:t>
            </a:r>
            <a:r>
              <a:rPr lang="en-US" altLang="en-US" sz="1800">
                <a:latin typeface="Arial" charset="0"/>
              </a:rPr>
              <a:t>=all range</a:t>
            </a:r>
          </a:p>
          <a:p>
            <a:pPr eaLnBrk="1" hangingPunct="1">
              <a:spcBef>
                <a:spcPct val="0"/>
              </a:spcBef>
              <a:buFontTx/>
              <a:buNone/>
            </a:pPr>
            <a:endParaRPr lang="en-US" altLang="en-US" sz="1800">
              <a:latin typeface="Arial" charset="0"/>
            </a:endParaRPr>
          </a:p>
        </p:txBody>
      </p:sp>
      <p:cxnSp>
        <p:nvCxnSpPr>
          <p:cNvPr id="13" name="Straight Connector 12"/>
          <p:cNvCxnSpPr/>
          <p:nvPr/>
        </p:nvCxnSpPr>
        <p:spPr>
          <a:xfrm>
            <a:off x="6172200" y="460375"/>
            <a:ext cx="228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3120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4"/>
          <p:cNvSpPr>
            <a:spLocks noGrp="1"/>
          </p:cNvSpPr>
          <p:nvPr>
            <p:ph sz="half" idx="1"/>
          </p:nvPr>
        </p:nvSpPr>
        <p:spPr>
          <a:xfrm>
            <a:off x="152400" y="838200"/>
            <a:ext cx="4876800" cy="4525963"/>
          </a:xfrm>
        </p:spPr>
        <p:txBody>
          <a:bodyPr>
            <a:normAutofit fontScale="85000" lnSpcReduction="20000"/>
          </a:bodyPr>
          <a:lstStyle/>
          <a:p>
            <a:r>
              <a:rPr lang="en-US" altLang="en-US" sz="1800" dirty="0"/>
              <a:t>A)mean_f1=mean2(f1) is </a:t>
            </a:r>
          </a:p>
          <a:p>
            <a:r>
              <a:rPr lang="en-US" altLang="en-US" sz="1800" dirty="0"/>
              <a:t>mean_f1 =    3.3333</a:t>
            </a:r>
          </a:p>
          <a:p>
            <a:r>
              <a:rPr lang="en-US" altLang="en-US" sz="1800" dirty="0"/>
              <a:t>B)mean_f2=mean2(f2) is </a:t>
            </a:r>
          </a:p>
          <a:p>
            <a:r>
              <a:rPr lang="en-US" altLang="en-US" sz="1800" dirty="0"/>
              <a:t>mean_f2 =    3.2222</a:t>
            </a:r>
          </a:p>
          <a:p>
            <a:r>
              <a:rPr lang="en-US" altLang="en-US" sz="1800" dirty="0"/>
              <a:t>C) df1= f1-mean_f1 =</a:t>
            </a:r>
          </a:p>
          <a:p>
            <a:r>
              <a:rPr lang="en-US" altLang="en-US" sz="1800" dirty="0"/>
              <a:t>[1     3     5]</a:t>
            </a:r>
          </a:p>
          <a:p>
            <a:r>
              <a:rPr lang="en-US" altLang="en-US" sz="1800" dirty="0"/>
              <a:t>[2     6     2]- 3.33</a:t>
            </a:r>
          </a:p>
          <a:p>
            <a:r>
              <a:rPr lang="en-US" altLang="en-US" sz="1800" dirty="0"/>
              <a:t>[3     7     1]</a:t>
            </a:r>
          </a:p>
          <a:p>
            <a:r>
              <a:rPr lang="en-US" altLang="en-US" sz="1800" dirty="0"/>
              <a:t>df1=[ -2.3333   -0.3333    1.6667</a:t>
            </a:r>
          </a:p>
          <a:p>
            <a:r>
              <a:rPr lang="en-US" altLang="en-US" sz="1800" dirty="0"/>
              <a:t>   -1.3333    2.6667   -1.3333</a:t>
            </a:r>
          </a:p>
          <a:p>
            <a:r>
              <a:rPr lang="en-US" altLang="en-US" sz="1800" dirty="0"/>
              <a:t>   -0.3333    3.6667   -2.3333]</a:t>
            </a:r>
          </a:p>
          <a:p>
            <a:r>
              <a:rPr lang="en-US" altLang="en-US" sz="1800" dirty="0"/>
              <a:t>D) df2= f2-mean_f2 = </a:t>
            </a:r>
          </a:p>
          <a:p>
            <a:r>
              <a:rPr lang="en-US" altLang="en-US" sz="1800" dirty="0"/>
              <a:t>[ 1     3     5]</a:t>
            </a:r>
          </a:p>
          <a:p>
            <a:r>
              <a:rPr lang="en-US" altLang="en-US" sz="1800" dirty="0"/>
              <a:t>[ 2     6     1]-3.2222=sf2</a:t>
            </a:r>
          </a:p>
          <a:p>
            <a:r>
              <a:rPr lang="en-US" altLang="en-US" sz="1800" dirty="0"/>
              <a:t>[ 2     8     1]   </a:t>
            </a:r>
          </a:p>
          <a:p>
            <a:r>
              <a:rPr lang="en-US" altLang="en-US" sz="1800" dirty="0"/>
              <a:t>df2= [-2.2222   -0.2222    1.7778</a:t>
            </a:r>
          </a:p>
          <a:p>
            <a:r>
              <a:rPr lang="en-US" altLang="en-US" sz="1800" dirty="0"/>
              <a:t>   -1.2222    2.7778   -2.2222</a:t>
            </a:r>
          </a:p>
          <a:p>
            <a:r>
              <a:rPr lang="en-US" altLang="en-US" sz="1800" dirty="0"/>
              <a:t>   -1.2222    4.7778   -2.2222]</a:t>
            </a:r>
          </a:p>
        </p:txBody>
      </p:sp>
      <p:sp>
        <p:nvSpPr>
          <p:cNvPr id="60420" name="Content Placeholder 5"/>
          <p:cNvSpPr>
            <a:spLocks noGrp="1"/>
          </p:cNvSpPr>
          <p:nvPr>
            <p:ph sz="half" idx="2"/>
          </p:nvPr>
        </p:nvSpPr>
        <p:spPr>
          <a:xfrm>
            <a:off x="3733800" y="19050"/>
            <a:ext cx="5405438" cy="4525963"/>
          </a:xfrm>
        </p:spPr>
        <p:txBody>
          <a:bodyPr>
            <a:normAutofit fontScale="85000" lnSpcReduction="20000"/>
          </a:bodyPr>
          <a:lstStyle/>
          <a:p>
            <a:r>
              <a:rPr lang="en-US" altLang="en-US" sz="2400" dirty="0"/>
              <a:t>E)sum(sum((f1-mean_f1).*(f2-mean_f2)))</a:t>
            </a:r>
          </a:p>
          <a:p>
            <a:r>
              <a:rPr lang="en-US" altLang="en-US" sz="2400" dirty="0"/>
              <a:t>=sum(sum(df1.*df2)) %sum all elements</a:t>
            </a:r>
          </a:p>
          <a:p>
            <a:r>
              <a:rPr lang="en-US" altLang="en-US" sz="2400" dirty="0"/>
              <a:t>=</a:t>
            </a:r>
            <a:r>
              <a:rPr lang="en-US" sz="2400" dirty="0"/>
              <a:t>sum(sum([-2.3333   -0.3333    1.6667</a:t>
            </a:r>
          </a:p>
          <a:p>
            <a:r>
              <a:rPr lang="en-US" sz="2400" dirty="0"/>
              <a:t>   -1.3333    2.6667   -1.3333</a:t>
            </a:r>
          </a:p>
          <a:p>
            <a:r>
              <a:rPr lang="en-US" sz="2400" dirty="0"/>
              <a:t>   -0.3333    3.6667   -2.3333].* [</a:t>
            </a:r>
          </a:p>
          <a:p>
            <a:r>
              <a:rPr lang="en-US" sz="2400" dirty="0"/>
              <a:t>   -2.2222   -0.2222    1.7778</a:t>
            </a:r>
          </a:p>
          <a:p>
            <a:r>
              <a:rPr lang="en-US" sz="2400" dirty="0"/>
              <a:t>   -1.2222    2.7778   -2.2222</a:t>
            </a:r>
          </a:p>
          <a:p>
            <a:r>
              <a:rPr lang="en-US" sz="2400" dirty="0"/>
              <a:t>   -1.2222    4.7778   -2.2222]))</a:t>
            </a:r>
          </a:p>
          <a:p>
            <a:r>
              <a:rPr lang="en-US" altLang="en-US" sz="2400" dirty="0"/>
              <a:t>= </a:t>
            </a:r>
          </a:p>
          <a:p>
            <a:r>
              <a:rPr lang="en-US" altLang="en-US" sz="2000" dirty="0"/>
              <a:t>-2.3333*-2.2222 + -0.3333*-0.2222 + 1.6667*1.7778 + -1.3333*-1.2222 + 2.6667*2.7778 + -1.3333*-2.2222 + -0.3333*-1.2222 + 3.6667*4.7778 + -2.3333*-2.2222</a:t>
            </a:r>
          </a:p>
          <a:p>
            <a:r>
              <a:rPr lang="en-US" altLang="en-US" sz="2400" dirty="0"/>
              <a:t>=  43.3333</a:t>
            </a:r>
          </a:p>
          <a:p>
            <a:endParaRPr lang="en-US" altLang="en-US" sz="2400" dirty="0"/>
          </a:p>
          <a:p>
            <a:endParaRPr lang="en-US" altLang="en-US" sz="2400" dirty="0"/>
          </a:p>
          <a:p>
            <a:endParaRPr lang="en-US" altLang="en-US" sz="2400" dirty="0"/>
          </a:p>
          <a:p>
            <a:endParaRPr lang="en-US" altLang="en-US" sz="2400" dirty="0"/>
          </a:p>
          <a:p>
            <a:endParaRPr lang="en-US" altLang="en-US" dirty="0"/>
          </a:p>
        </p:txBody>
      </p:sp>
      <p:sp>
        <p:nvSpPr>
          <p:cNvPr id="2" name="Footer Placeholder 1"/>
          <p:cNvSpPr>
            <a:spLocks noGrp="1"/>
          </p:cNvSpPr>
          <p:nvPr>
            <p:ph type="ftr" sz="quarter" idx="11"/>
          </p:nvPr>
        </p:nvSpPr>
        <p:spPr/>
        <p:txBody>
          <a:bodyPr/>
          <a:lstStyle/>
          <a:p>
            <a:pPr>
              <a:defRPr/>
            </a:pPr>
            <a:r>
              <a:rPr lang="it-IT" altLang="en-US"/>
              <a:t>Img. Pro. &amp; Comp. Vis. v250127c</a:t>
            </a:r>
            <a:endParaRPr lang="en-US" altLang="en-US" dirty="0"/>
          </a:p>
        </p:txBody>
      </p:sp>
      <p:sp>
        <p:nvSpPr>
          <p:cNvPr id="60422" name="Slide Number Placeholder 2"/>
          <p:cNvSpPr>
            <a:spLocks noGrp="1"/>
          </p:cNvSpPr>
          <p:nvPr>
            <p:ph type="sldNum" sz="quarter" idx="12"/>
          </p:nvPr>
        </p:nvSpPr>
        <p:spPr bwMode="auto">
          <a:xfrm>
            <a:off x="6629400" y="63246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56663250-D11A-406F-842B-C9E8D1B21D8D}" type="slidenum">
              <a:rPr lang="en-US" altLang="en-US" sz="1200" smtClean="0">
                <a:solidFill>
                  <a:srgbClr val="898989"/>
                </a:solidFill>
                <a:latin typeface="Arial" charset="0"/>
              </a:rPr>
              <a:pPr eaLnBrk="1" hangingPunct="1">
                <a:spcBef>
                  <a:spcPct val="0"/>
                </a:spcBef>
                <a:buFontTx/>
                <a:buNone/>
              </a:pPr>
              <a:t>71</a:t>
            </a:fld>
            <a:endParaRPr lang="en-US" altLang="en-US" sz="1200">
              <a:solidFill>
                <a:srgbClr val="898989"/>
              </a:solidFill>
              <a:latin typeface="Arial" charset="0"/>
            </a:endParaRPr>
          </a:p>
        </p:txBody>
      </p:sp>
      <p:sp>
        <p:nvSpPr>
          <p:cNvPr id="11" name="Title 3"/>
          <p:cNvSpPr>
            <a:spLocks noGrp="1"/>
          </p:cNvSpPr>
          <p:nvPr>
            <p:ph type="title"/>
          </p:nvPr>
        </p:nvSpPr>
        <p:spPr>
          <a:xfrm>
            <a:off x="228600" y="0"/>
            <a:ext cx="3581400" cy="838200"/>
          </a:xfrm>
        </p:spPr>
        <p:txBody>
          <a:bodyPr>
            <a:normAutofit fontScale="90000"/>
          </a:bodyPr>
          <a:lstStyle/>
          <a:p>
            <a:pPr algn="l"/>
            <a:r>
              <a:rPr lang="en-US" altLang="en-US" sz="1800" u="sng" dirty="0" err="1">
                <a:solidFill>
                  <a:srgbClr val="FF0000"/>
                </a:solidFill>
              </a:rPr>
              <a:t>ANS:worksheet</a:t>
            </a:r>
            <a:r>
              <a:rPr lang="en-US" altLang="en-US" sz="1800" u="sng" dirty="0">
                <a:solidFill>
                  <a:srgbClr val="FF0000"/>
                </a:solidFill>
              </a:rPr>
              <a:t> 10 steps A-G —</a:t>
            </a:r>
            <a:br>
              <a:rPr lang="en-US" altLang="en-US" sz="1800" u="sng" dirty="0">
                <a:solidFill>
                  <a:srgbClr val="FF0000"/>
                </a:solidFill>
              </a:rPr>
            </a:br>
            <a:r>
              <a:rPr lang="en-US" altLang="en-US" sz="1800" u="sng" dirty="0">
                <a:solidFill>
                  <a:srgbClr val="FF0000"/>
                </a:solidFill>
              </a:rPr>
              <a:t>Note: sum(sum(x)))=sum all elements in matrix x</a:t>
            </a:r>
          </a:p>
        </p:txBody>
      </p:sp>
    </p:spTree>
    <p:extLst>
      <p:ext uri="{BB962C8B-B14F-4D97-AF65-F5344CB8AC3E}">
        <p14:creationId xmlns:p14="http://schemas.microsoft.com/office/powerpoint/2010/main" val="34883036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3"/>
          <p:cNvSpPr>
            <a:spLocks noGrp="1"/>
          </p:cNvSpPr>
          <p:nvPr>
            <p:ph type="title"/>
          </p:nvPr>
        </p:nvSpPr>
        <p:spPr>
          <a:xfrm>
            <a:off x="457200" y="140525"/>
            <a:ext cx="8229600" cy="609600"/>
          </a:xfrm>
        </p:spPr>
        <p:txBody>
          <a:bodyPr>
            <a:normAutofit fontScale="90000"/>
          </a:bodyPr>
          <a:lstStyle/>
          <a:p>
            <a:pPr algn="l"/>
            <a:r>
              <a:rPr lang="en-US" altLang="en-US" sz="1800" u="sng" dirty="0">
                <a:solidFill>
                  <a:srgbClr val="FF0000"/>
                </a:solidFill>
              </a:rPr>
              <a:t>ANS:ws10 steps A-G (continue)—</a:t>
            </a:r>
            <a:br>
              <a:rPr lang="en-US" altLang="en-US" sz="1800" u="sng" dirty="0">
                <a:solidFill>
                  <a:srgbClr val="FF0000"/>
                </a:solidFill>
              </a:rPr>
            </a:br>
            <a:r>
              <a:rPr lang="en-US" altLang="en-US" sz="1800" u="sng" dirty="0">
                <a:solidFill>
                  <a:srgbClr val="FF0000"/>
                </a:solidFill>
              </a:rPr>
              <a:t>note: sum(sum(x)))=sum all elements in matrix x</a:t>
            </a:r>
          </a:p>
        </p:txBody>
      </p:sp>
      <p:sp>
        <p:nvSpPr>
          <p:cNvPr id="60419" name="Content Placeholder 4"/>
          <p:cNvSpPr>
            <a:spLocks noGrp="1"/>
          </p:cNvSpPr>
          <p:nvPr>
            <p:ph sz="half" idx="1"/>
          </p:nvPr>
        </p:nvSpPr>
        <p:spPr>
          <a:xfrm>
            <a:off x="152400" y="762000"/>
            <a:ext cx="5029200" cy="4525963"/>
          </a:xfrm>
        </p:spPr>
        <p:txBody>
          <a:bodyPr>
            <a:normAutofit fontScale="85000" lnSpcReduction="20000"/>
          </a:bodyPr>
          <a:lstStyle/>
          <a:p>
            <a:r>
              <a:rPr lang="en-US" altLang="en-US" sz="1800" dirty="0"/>
              <a:t>F)sf1=sum(sum((f1-mean_f1).^2)) </a:t>
            </a:r>
          </a:p>
          <a:p>
            <a:r>
              <a:rPr lang="en-US" altLang="en-US" sz="1800" dirty="0"/>
              <a:t>sf1=sum(sum((sf1.*sf1))=</a:t>
            </a:r>
          </a:p>
          <a:p>
            <a:r>
              <a:rPr lang="en-US" altLang="en-US" sz="1800" dirty="0"/>
              <a:t>sum(sum([ </a:t>
            </a:r>
          </a:p>
          <a:p>
            <a:r>
              <a:rPr lang="en-US" altLang="en-US" sz="1800" dirty="0"/>
              <a:t>   (-2.3333)^2   -(0.3333)^2    (1.6667)^2</a:t>
            </a:r>
          </a:p>
          <a:p>
            <a:r>
              <a:rPr lang="en-US" altLang="en-US" sz="1800" dirty="0"/>
              <a:t>   (-1.3333)^2   (2.6667)^2  (-1.3333)^2</a:t>
            </a:r>
          </a:p>
          <a:p>
            <a:r>
              <a:rPr lang="en-US" altLang="en-US" sz="1800" dirty="0"/>
              <a:t>   (-0.3333)^2    (3.6667^2)  (-2.3333)^2]))</a:t>
            </a:r>
          </a:p>
          <a:p>
            <a:r>
              <a:rPr lang="en-US" altLang="en-US" sz="1800" dirty="0"/>
              <a:t>sf1 =    37.7778 </a:t>
            </a:r>
            <a:r>
              <a:rPr lang="en-US" altLang="en-US" sz="1800" dirty="0">
                <a:sym typeface="Symbol"/>
              </a:rPr>
              <a:t></a:t>
            </a:r>
            <a:r>
              <a:rPr lang="en-US" altLang="en-US" sz="1800" dirty="0"/>
              <a:t>38</a:t>
            </a:r>
          </a:p>
          <a:p>
            <a:r>
              <a:rPr lang="en-US" altLang="en-US" sz="1800" dirty="0"/>
              <a:t>G)sf2=sum(sum((f2-mean_f2).^2)) =</a:t>
            </a:r>
          </a:p>
          <a:p>
            <a:r>
              <a:rPr lang="en-US" altLang="en-US" sz="1800" dirty="0"/>
              <a:t>sum(sum([</a:t>
            </a:r>
          </a:p>
          <a:p>
            <a:r>
              <a:rPr lang="en-US" altLang="en-US" sz="1800" dirty="0"/>
              <a:t>(-2.2222)^2   (-0.2222)^2    (1.7778)^2</a:t>
            </a:r>
          </a:p>
          <a:p>
            <a:r>
              <a:rPr lang="en-US" altLang="en-US" sz="1800" dirty="0"/>
              <a:t>(-1.2222)^2   (2.7778)^2    (-2.2222)^2</a:t>
            </a:r>
          </a:p>
          <a:p>
            <a:r>
              <a:rPr lang="en-US" altLang="en-US" sz="1800" dirty="0"/>
              <a:t>(-1.2222)^2   (4.7778)^2     (-2.2222)^2]))</a:t>
            </a:r>
          </a:p>
          <a:p>
            <a:r>
              <a:rPr lang="en-US" altLang="en-US" sz="1800" dirty="0"/>
              <a:t>=51.5556</a:t>
            </a:r>
          </a:p>
          <a:p>
            <a:endParaRPr lang="en-US" altLang="en-US" sz="1800" dirty="0"/>
          </a:p>
          <a:p>
            <a:endParaRPr lang="en-US" altLang="en-US" sz="1800" dirty="0"/>
          </a:p>
          <a:p>
            <a:endParaRPr lang="en-US" altLang="en-US" sz="1800" dirty="0"/>
          </a:p>
        </p:txBody>
      </p:sp>
      <p:sp>
        <p:nvSpPr>
          <p:cNvPr id="60420" name="Content Placeholder 5"/>
          <p:cNvSpPr>
            <a:spLocks noGrp="1"/>
          </p:cNvSpPr>
          <p:nvPr>
            <p:ph sz="half" idx="2"/>
          </p:nvPr>
        </p:nvSpPr>
        <p:spPr>
          <a:xfrm>
            <a:off x="5100638" y="19050"/>
            <a:ext cx="4038600" cy="4525963"/>
          </a:xfrm>
        </p:spPr>
        <p:txBody>
          <a:bodyPr>
            <a:normAutofit fontScale="85000" lnSpcReduction="20000"/>
          </a:bodyPr>
          <a:lstStyle/>
          <a:p>
            <a:r>
              <a:rPr lang="en-US" sz="2000" dirty="0" err="1"/>
              <a:t>num</a:t>
            </a:r>
            <a:r>
              <a:rPr lang="en-US" sz="2000" dirty="0"/>
              <a:t>=sum(sum((f1-mean_f1).*(f2-mean_f2)))</a:t>
            </a:r>
          </a:p>
          <a:p>
            <a:r>
              <a:rPr lang="en-US" sz="2000" dirty="0"/>
              <a:t>=</a:t>
            </a:r>
            <a:r>
              <a:rPr lang="en-US" altLang="en-US" sz="2000" dirty="0"/>
              <a:t>43.3333</a:t>
            </a:r>
          </a:p>
          <a:p>
            <a:r>
              <a:rPr lang="en-US" sz="2000" dirty="0"/>
              <a:t>And</a:t>
            </a:r>
          </a:p>
          <a:p>
            <a:r>
              <a:rPr lang="en-US" sz="2000" dirty="0"/>
              <a:t>den=</a:t>
            </a:r>
            <a:r>
              <a:rPr lang="en-US" sz="2000" dirty="0" err="1"/>
              <a:t>sqrt</a:t>
            </a:r>
            <a:r>
              <a:rPr lang="en-US" sz="2000" dirty="0"/>
              <a:t>(sf1*sf2)</a:t>
            </a:r>
          </a:p>
          <a:p>
            <a:r>
              <a:rPr lang="en-US" sz="2000" dirty="0"/>
              <a:t>=</a:t>
            </a:r>
            <a:r>
              <a:rPr lang="en-US" sz="2000" dirty="0" err="1"/>
              <a:t>sqrt</a:t>
            </a:r>
            <a:r>
              <a:rPr lang="en-US" sz="2000" dirty="0"/>
              <a:t>(</a:t>
            </a:r>
            <a:r>
              <a:rPr lang="en-US" altLang="en-US" sz="2000" dirty="0"/>
              <a:t>38 </a:t>
            </a:r>
            <a:r>
              <a:rPr lang="en-US" sz="2000" dirty="0"/>
              <a:t>*</a:t>
            </a:r>
            <a:r>
              <a:rPr lang="en-US" altLang="en-US" sz="2000" dirty="0"/>
              <a:t> 51.5556) =</a:t>
            </a:r>
            <a:r>
              <a:rPr lang="en-US" sz="2000" dirty="0"/>
              <a:t>44.2619</a:t>
            </a:r>
          </a:p>
          <a:p>
            <a:r>
              <a:rPr lang="en-US" sz="2000" dirty="0" err="1"/>
              <a:t>Normalized_correlation_result</a:t>
            </a:r>
            <a:r>
              <a:rPr lang="en-US" sz="2000" dirty="0"/>
              <a:t>=</a:t>
            </a:r>
          </a:p>
          <a:p>
            <a:r>
              <a:rPr lang="en-US" sz="2000" dirty="0" err="1"/>
              <a:t>num</a:t>
            </a:r>
            <a:r>
              <a:rPr lang="en-US" sz="2000" dirty="0"/>
              <a:t>/den</a:t>
            </a:r>
          </a:p>
          <a:p>
            <a:r>
              <a:rPr lang="en-US" sz="2000" dirty="0"/>
              <a:t>= </a:t>
            </a:r>
            <a:r>
              <a:rPr lang="en-US" altLang="en-US" sz="2000" dirty="0"/>
              <a:t>43.3333</a:t>
            </a:r>
            <a:r>
              <a:rPr lang="en-US" sz="2000" dirty="0"/>
              <a:t>/44.2619=0.9790</a:t>
            </a:r>
          </a:p>
          <a:p>
            <a:r>
              <a:rPr lang="en-US" altLang="en-US" sz="2000" dirty="0"/>
              <a:t>answer by </a:t>
            </a:r>
            <a:r>
              <a:rPr lang="en-US" altLang="en-US" sz="2000" dirty="0" err="1"/>
              <a:t>Matlab</a:t>
            </a:r>
            <a:r>
              <a:rPr lang="en-US" altLang="en-US" sz="2000" dirty="0"/>
              <a:t> function using</a:t>
            </a:r>
          </a:p>
          <a:p>
            <a:r>
              <a:rPr lang="en-US" sz="2000" dirty="0"/>
              <a:t>corr2(f1,f2)\\</a:t>
            </a:r>
            <a:r>
              <a:rPr lang="en-US" altLang="en-US" sz="2000" dirty="0"/>
              <a:t> (for verification)</a:t>
            </a:r>
          </a:p>
          <a:p>
            <a:r>
              <a:rPr lang="en-US" sz="2000" dirty="0">
                <a:solidFill>
                  <a:srgbClr val="FF0000"/>
                </a:solidFill>
              </a:rPr>
              <a:t>corr2(f1,f2)</a:t>
            </a:r>
            <a:r>
              <a:rPr lang="en-US" altLang="en-US" sz="2000" dirty="0">
                <a:solidFill>
                  <a:srgbClr val="FF0000"/>
                </a:solidFill>
              </a:rPr>
              <a:t> =   0.9790 </a:t>
            </a:r>
            <a:r>
              <a:rPr lang="en-US" altLang="en-US" sz="2000" dirty="0">
                <a:solidFill>
                  <a:srgbClr val="FF0000"/>
                </a:solidFill>
                <a:hlinkClick r:id="rId2" action="ppaction://hlinkfile">
                  <a:extLst>
                    <a:ext uri="{A12FA001-AC4F-418D-AE19-62706E023703}">
                      <ahyp:hlinkClr xmlns:ahyp="http://schemas.microsoft.com/office/drawing/2018/hyperlinkcolor" val="tx"/>
                    </a:ext>
                  </a:extLst>
                </a:hlinkClick>
              </a:rPr>
              <a:t>\\correct</a:t>
            </a:r>
            <a:endParaRPr lang="en-US" altLang="en-US" sz="2000" dirty="0">
              <a:solidFill>
                <a:srgbClr val="FF0000"/>
              </a:solidFill>
            </a:endParaRPr>
          </a:p>
          <a:p>
            <a:r>
              <a:rPr lang="en-US" sz="2000" dirty="0"/>
              <a:t>'try corr2(f1,f3)'</a:t>
            </a:r>
          </a:p>
          <a:p>
            <a:r>
              <a:rPr lang="en-US" sz="2000" dirty="0">
                <a:solidFill>
                  <a:srgbClr val="FF0000"/>
                </a:solidFill>
              </a:rPr>
              <a:t>corr2(f1,f3)=0.9480</a:t>
            </a:r>
          </a:p>
          <a:p>
            <a:endParaRPr lang="en-US" sz="800" dirty="0">
              <a:solidFill>
                <a:srgbClr val="FF0000"/>
              </a:solidFill>
            </a:endParaRPr>
          </a:p>
          <a:p>
            <a:endParaRPr lang="en-US" sz="800" dirty="0">
              <a:solidFill>
                <a:srgbClr val="FF0000"/>
              </a:solidFill>
            </a:endParaRPr>
          </a:p>
          <a:p>
            <a:endParaRPr lang="en-US" sz="800" dirty="0">
              <a:solidFill>
                <a:srgbClr val="FF0000"/>
              </a:solidFill>
            </a:endParaRPr>
          </a:p>
          <a:p>
            <a:endParaRPr lang="en-US" sz="800" dirty="0">
              <a:solidFill>
                <a:srgbClr val="FF0000"/>
              </a:solidFill>
            </a:endParaRPr>
          </a:p>
          <a:p>
            <a:endParaRPr lang="en-US" sz="800" dirty="0">
              <a:solidFill>
                <a:srgbClr val="FF0000"/>
              </a:solidFill>
            </a:endParaRPr>
          </a:p>
          <a:p>
            <a:r>
              <a:rPr lang="en-US" sz="800" dirty="0">
                <a:solidFill>
                  <a:srgbClr val="FF0000"/>
                </a:solidFill>
              </a:rPr>
              <a:t>Conclusion: by comparing correlation results, (f1 and f2) are more similar then (f1 and f3)</a:t>
            </a:r>
          </a:p>
          <a:p>
            <a:endParaRPr lang="en-US" altLang="en-US" sz="2000" dirty="0"/>
          </a:p>
          <a:p>
            <a:endParaRPr lang="en-US" dirty="0"/>
          </a:p>
          <a:p>
            <a:endParaRPr lang="en-US" dirty="0"/>
          </a:p>
          <a:p>
            <a:endParaRPr lang="en-US" dirty="0"/>
          </a:p>
          <a:p>
            <a:endParaRPr lang="en-US" altLang="en-US" dirty="0"/>
          </a:p>
        </p:txBody>
      </p:sp>
      <p:sp>
        <p:nvSpPr>
          <p:cNvPr id="2" name="Footer Placeholder 1"/>
          <p:cNvSpPr>
            <a:spLocks noGrp="1"/>
          </p:cNvSpPr>
          <p:nvPr>
            <p:ph type="ftr" sz="quarter" idx="11"/>
          </p:nvPr>
        </p:nvSpPr>
        <p:spPr/>
        <p:txBody>
          <a:bodyPr/>
          <a:lstStyle/>
          <a:p>
            <a:pPr>
              <a:defRPr/>
            </a:pPr>
            <a:r>
              <a:rPr lang="it-IT" altLang="en-US"/>
              <a:t>Img. Pro. &amp; Comp. Vis. v250127c</a:t>
            </a:r>
            <a:endParaRPr lang="en-US" altLang="en-US" dirty="0"/>
          </a:p>
        </p:txBody>
      </p:sp>
      <p:sp>
        <p:nvSpPr>
          <p:cNvPr id="60422" name="Slide Number Placeholder 2"/>
          <p:cNvSpPr>
            <a:spLocks noGrp="1"/>
          </p:cNvSpPr>
          <p:nvPr>
            <p:ph type="sldNum" sz="quarter" idx="12"/>
          </p:nvPr>
        </p:nvSpPr>
        <p:spPr bwMode="auto">
          <a:xfrm>
            <a:off x="6629400" y="63246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56663250-D11A-406F-842B-C9E8D1B21D8D}" type="slidenum">
              <a:rPr lang="en-US" altLang="en-US" sz="1200" smtClean="0">
                <a:solidFill>
                  <a:srgbClr val="898989"/>
                </a:solidFill>
                <a:latin typeface="Arial" charset="0"/>
              </a:rPr>
              <a:pPr eaLnBrk="1" hangingPunct="1">
                <a:spcBef>
                  <a:spcPct val="0"/>
                </a:spcBef>
                <a:buFontTx/>
                <a:buNone/>
              </a:pPr>
              <a:t>72</a:t>
            </a:fld>
            <a:endParaRPr lang="en-US" altLang="en-US" sz="1200" dirty="0">
              <a:solidFill>
                <a:srgbClr val="898989"/>
              </a:solidFill>
              <a:latin typeface="Arial" charset="0"/>
            </a:endParaRPr>
          </a:p>
        </p:txBody>
      </p:sp>
    </p:spTree>
    <p:extLst>
      <p:ext uri="{BB962C8B-B14F-4D97-AF65-F5344CB8AC3E}">
        <p14:creationId xmlns:p14="http://schemas.microsoft.com/office/powerpoint/2010/main" val="34620614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it-IT" altLang="en-US"/>
              <a:t>Img. Pro. &amp; Comp. Vis. v250127c</a:t>
            </a:r>
            <a:endParaRPr lang="en-US" altLang="en-US"/>
          </a:p>
        </p:txBody>
      </p:sp>
      <p:sp>
        <p:nvSpPr>
          <p:cNvPr id="59395"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56027980-E46F-4143-8EEC-14F31E249D0C}" type="slidenum">
              <a:rPr lang="en-US" altLang="en-US" sz="1200" smtClean="0">
                <a:solidFill>
                  <a:srgbClr val="898989"/>
                </a:solidFill>
                <a:latin typeface="Arial" charset="0"/>
              </a:rPr>
              <a:pPr eaLnBrk="1" hangingPunct="1">
                <a:spcBef>
                  <a:spcPct val="0"/>
                </a:spcBef>
                <a:buFontTx/>
                <a:buNone/>
              </a:pPr>
              <a:t>73</a:t>
            </a:fld>
            <a:endParaRPr lang="en-US" altLang="en-US" sz="1200">
              <a:solidFill>
                <a:srgbClr val="898989"/>
              </a:solidFill>
              <a:latin typeface="Arial" charset="0"/>
            </a:endParaRPr>
          </a:p>
        </p:txBody>
      </p:sp>
      <p:sp>
        <p:nvSpPr>
          <p:cNvPr id="59396" name="Title 9"/>
          <p:cNvSpPr>
            <a:spLocks noGrp="1"/>
          </p:cNvSpPr>
          <p:nvPr>
            <p:ph type="title" idx="4294967295"/>
          </p:nvPr>
        </p:nvSpPr>
        <p:spPr>
          <a:xfrm>
            <a:off x="0" y="274638"/>
            <a:ext cx="8229600" cy="1143000"/>
          </a:xfrm>
        </p:spPr>
        <p:txBody>
          <a:bodyPr/>
          <a:lstStyle/>
          <a:p>
            <a:pPr algn="l"/>
            <a:r>
              <a:rPr lang="en-US" altLang="en-US" sz="2400"/>
              <a:t>Matlab for 2D cross correlation  </a:t>
            </a:r>
          </a:p>
        </p:txBody>
      </p:sp>
      <p:sp>
        <p:nvSpPr>
          <p:cNvPr id="59397" name="Text Placeholder 10"/>
          <p:cNvSpPr>
            <a:spLocks noGrp="1"/>
          </p:cNvSpPr>
          <p:nvPr>
            <p:ph type="body" idx="4294967295"/>
          </p:nvPr>
        </p:nvSpPr>
        <p:spPr>
          <a:xfrm>
            <a:off x="0" y="1535113"/>
            <a:ext cx="4040188" cy="639762"/>
          </a:xfrm>
        </p:spPr>
        <p:txBody>
          <a:bodyPr/>
          <a:lstStyle/>
          <a:p>
            <a:r>
              <a:rPr lang="en-US" altLang="en-US"/>
              <a:t> </a:t>
            </a:r>
          </a:p>
        </p:txBody>
      </p:sp>
      <p:sp>
        <p:nvSpPr>
          <p:cNvPr id="59398" name="Content Placeholder 8"/>
          <p:cNvSpPr>
            <a:spLocks noGrp="1"/>
          </p:cNvSpPr>
          <p:nvPr>
            <p:ph sz="half" idx="4294967295"/>
          </p:nvPr>
        </p:nvSpPr>
        <p:spPr>
          <a:xfrm>
            <a:off x="0" y="1066800"/>
            <a:ext cx="4040188" cy="3951288"/>
          </a:xfrm>
        </p:spPr>
        <p:txBody>
          <a:bodyPr>
            <a:normAutofit fontScale="92500" lnSpcReduction="20000"/>
          </a:bodyPr>
          <a:lstStyle/>
          <a:p>
            <a:r>
              <a:rPr lang="en-US" altLang="en-US" sz="1800" dirty="0"/>
              <a:t>clear</a:t>
            </a:r>
          </a:p>
          <a:p>
            <a:r>
              <a:rPr lang="en-US" altLang="en-US" sz="1800" dirty="0"/>
              <a:t>f1=[1 3 5; 2 6 2; 3 7 1 ]</a:t>
            </a:r>
          </a:p>
          <a:p>
            <a:r>
              <a:rPr lang="en-US" altLang="en-US" sz="1800" dirty="0"/>
              <a:t>f2=[1 3 5; 2 6 1; 2 8 1 ]</a:t>
            </a:r>
          </a:p>
          <a:p>
            <a:r>
              <a:rPr lang="en-US" altLang="en-US" sz="1800" dirty="0"/>
              <a:t>%f3=[1 3 5; 2 5 1; 2 9 1 ]</a:t>
            </a:r>
          </a:p>
          <a:p>
            <a:r>
              <a:rPr lang="en-US" altLang="en-US" sz="1800" dirty="0"/>
              <a:t>'A)mean_f1=mean2(f1) is '</a:t>
            </a:r>
          </a:p>
          <a:p>
            <a:r>
              <a:rPr lang="en-US" altLang="en-US" sz="1800" dirty="0"/>
              <a:t>mean_f1=mean2(f1)</a:t>
            </a:r>
          </a:p>
          <a:p>
            <a:r>
              <a:rPr lang="en-US" altLang="en-US" sz="1800" dirty="0"/>
              <a:t>'B)mean_f2=mean2(f2) is '</a:t>
            </a:r>
          </a:p>
          <a:p>
            <a:r>
              <a:rPr lang="en-US" altLang="en-US" sz="1800" dirty="0"/>
              <a:t>mean_f2=mean2(f2)</a:t>
            </a:r>
          </a:p>
          <a:p>
            <a:endParaRPr lang="en-US" altLang="en-US" sz="1800" dirty="0"/>
          </a:p>
          <a:p>
            <a:r>
              <a:rPr lang="en-US" altLang="en-US" sz="1800" dirty="0"/>
              <a:t>'C) f1-mean_f1 is '</a:t>
            </a:r>
          </a:p>
          <a:p>
            <a:r>
              <a:rPr lang="en-US" altLang="en-US" sz="1800" dirty="0"/>
              <a:t>f1-mean_f1</a:t>
            </a:r>
          </a:p>
          <a:p>
            <a:endParaRPr lang="en-US" altLang="en-US" sz="1800" dirty="0"/>
          </a:p>
          <a:p>
            <a:r>
              <a:rPr lang="en-US" altLang="en-US" sz="1800" dirty="0"/>
              <a:t>'D)f2-mean_f2 is '</a:t>
            </a:r>
          </a:p>
          <a:p>
            <a:r>
              <a:rPr lang="en-US" altLang="en-US" sz="1800" dirty="0"/>
              <a:t>f2-mean_f2</a:t>
            </a:r>
          </a:p>
          <a:p>
            <a:r>
              <a:rPr lang="en-US" altLang="en-US" sz="1800" dirty="0"/>
              <a:t>sf2=sum(sum((f2-mean_f2).^2))</a:t>
            </a:r>
          </a:p>
          <a:p>
            <a:endParaRPr lang="en-US" altLang="en-US" sz="1200" dirty="0"/>
          </a:p>
        </p:txBody>
      </p:sp>
      <p:sp>
        <p:nvSpPr>
          <p:cNvPr id="59399" name="Content Placeholder 12"/>
          <p:cNvSpPr>
            <a:spLocks noGrp="1"/>
          </p:cNvSpPr>
          <p:nvPr>
            <p:ph sz="quarter" idx="4294967295"/>
          </p:nvPr>
        </p:nvSpPr>
        <p:spPr>
          <a:xfrm>
            <a:off x="4724400" y="457200"/>
            <a:ext cx="4419600" cy="3951288"/>
          </a:xfrm>
        </p:spPr>
        <p:txBody>
          <a:bodyPr/>
          <a:lstStyle/>
          <a:p>
            <a:r>
              <a:rPr lang="en-US" altLang="en-US" sz="1400" dirty="0"/>
              <a:t>'answer by direct calculation'</a:t>
            </a:r>
          </a:p>
          <a:p>
            <a:r>
              <a:rPr lang="en-US" altLang="en-US" sz="1400" dirty="0"/>
              <a:t>'E)</a:t>
            </a:r>
            <a:r>
              <a:rPr lang="en-US" altLang="en-US" sz="1400" dirty="0" err="1"/>
              <a:t>num</a:t>
            </a:r>
            <a:r>
              <a:rPr lang="en-US" altLang="en-US" sz="1400" dirty="0"/>
              <a:t>=sum(sum((f1-mean_f1).*(f2-mean_f2))) is '</a:t>
            </a:r>
          </a:p>
          <a:p>
            <a:r>
              <a:rPr lang="en-US" altLang="en-US" sz="1400" dirty="0" err="1"/>
              <a:t>num</a:t>
            </a:r>
            <a:r>
              <a:rPr lang="en-US" altLang="en-US" sz="1400" dirty="0"/>
              <a:t>=sum(sum((f1-mean_f1).*(f2-mean_f2)))</a:t>
            </a:r>
          </a:p>
          <a:p>
            <a:endParaRPr lang="en-US" altLang="en-US" sz="1400" dirty="0"/>
          </a:p>
          <a:p>
            <a:r>
              <a:rPr lang="en-US" altLang="en-US" sz="1400" dirty="0"/>
              <a:t>'F)sf1=sum(sum((f1-mean_f1).^2)) is'</a:t>
            </a:r>
          </a:p>
          <a:p>
            <a:r>
              <a:rPr lang="en-US" altLang="en-US" sz="1400" dirty="0"/>
              <a:t>sf1=sum(sum((f1-mean_f1).^2))</a:t>
            </a:r>
          </a:p>
          <a:p>
            <a:endParaRPr lang="en-US" altLang="en-US" sz="1400" dirty="0"/>
          </a:p>
          <a:p>
            <a:r>
              <a:rPr lang="en-US" altLang="en-US" sz="1400" dirty="0"/>
              <a:t>'G)sf2=sum(sum((f2-mean_f2).^2)) is'</a:t>
            </a:r>
          </a:p>
          <a:p>
            <a:r>
              <a:rPr lang="en-US" altLang="en-US" sz="1400" dirty="0"/>
              <a:t>sf2=sum(sum((f2-mean_f2).^2))</a:t>
            </a:r>
          </a:p>
          <a:p>
            <a:endParaRPr lang="en-US" altLang="en-US" sz="1400" dirty="0"/>
          </a:p>
          <a:p>
            <a:r>
              <a:rPr lang="en-US" altLang="en-US" sz="1400" dirty="0"/>
              <a:t>den=</a:t>
            </a:r>
            <a:r>
              <a:rPr lang="en-US" altLang="en-US" sz="1400" dirty="0" err="1"/>
              <a:t>sqrt</a:t>
            </a:r>
            <a:r>
              <a:rPr lang="en-US" altLang="en-US" sz="1400" dirty="0"/>
              <a:t>((sf1.*sf2))</a:t>
            </a:r>
          </a:p>
          <a:p>
            <a:r>
              <a:rPr lang="en-US" altLang="en-US" sz="1400" dirty="0"/>
              <a:t>‘result of the 2D correlation formula: </a:t>
            </a:r>
            <a:r>
              <a:rPr lang="en-US" altLang="en-US" sz="1400" dirty="0" err="1"/>
              <a:t>num</a:t>
            </a:r>
            <a:r>
              <a:rPr lang="en-US" altLang="en-US" sz="1400" dirty="0"/>
              <a:t>/den is'</a:t>
            </a:r>
          </a:p>
          <a:p>
            <a:r>
              <a:rPr lang="en-US" altLang="en-US" sz="1400" dirty="0" err="1"/>
              <a:t>num</a:t>
            </a:r>
            <a:r>
              <a:rPr lang="en-US" altLang="en-US" sz="1400" dirty="0"/>
              <a:t>/den</a:t>
            </a:r>
          </a:p>
          <a:p>
            <a:r>
              <a:rPr lang="en-US" altLang="en-US" sz="1400" dirty="0"/>
              <a:t>'answer by </a:t>
            </a:r>
            <a:r>
              <a:rPr lang="en-US" altLang="en-US" sz="1400" dirty="0" err="1"/>
              <a:t>Matlab</a:t>
            </a:r>
            <a:r>
              <a:rPr lang="en-US" altLang="en-US" sz="1400" dirty="0"/>
              <a:t> function corr2, (for  verification)’</a:t>
            </a:r>
          </a:p>
          <a:p>
            <a:r>
              <a:rPr lang="en-US" altLang="en-US" sz="1400" dirty="0"/>
              <a:t>corr2(f1,f2)</a:t>
            </a:r>
          </a:p>
          <a:p>
            <a:endParaRPr lang="en-US" altLang="en-US" dirty="0"/>
          </a:p>
        </p:txBody>
      </p:sp>
    </p:spTree>
    <p:extLst>
      <p:ext uri="{BB962C8B-B14F-4D97-AF65-F5344CB8AC3E}">
        <p14:creationId xmlns:p14="http://schemas.microsoft.com/office/powerpoint/2010/main" val="6231820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487362"/>
          </a:xfrm>
        </p:spPr>
        <p:txBody>
          <a:bodyPr/>
          <a:lstStyle/>
          <a:p>
            <a:r>
              <a:rPr lang="en-US" sz="2000" dirty="0"/>
              <a:t>Demo Code</a:t>
            </a:r>
          </a:p>
        </p:txBody>
      </p:sp>
      <p:sp>
        <p:nvSpPr>
          <p:cNvPr id="8" name="Content Placeholder 7"/>
          <p:cNvSpPr>
            <a:spLocks noGrp="1"/>
          </p:cNvSpPr>
          <p:nvPr>
            <p:ph sz="half" idx="1"/>
          </p:nvPr>
        </p:nvSpPr>
        <p:spPr>
          <a:xfrm>
            <a:off x="381000" y="533400"/>
            <a:ext cx="4038600" cy="4525963"/>
          </a:xfrm>
        </p:spPr>
        <p:txBody>
          <a:bodyPr>
            <a:normAutofit fontScale="85000" lnSpcReduction="20000"/>
          </a:bodyPr>
          <a:lstStyle/>
          <a:p>
            <a:r>
              <a:rPr lang="en-US" sz="1600" dirty="0"/>
              <a:t>clear</a:t>
            </a:r>
          </a:p>
          <a:p>
            <a:r>
              <a:rPr lang="en-US" sz="1600" dirty="0"/>
              <a:t>f1=[1 3 5; 2 6 2; 3 7 1 ]</a:t>
            </a:r>
          </a:p>
          <a:p>
            <a:r>
              <a:rPr lang="en-US" sz="1600" dirty="0"/>
              <a:t>f2=[1 3 5; 2 6 1; 2 8 1 ]</a:t>
            </a:r>
          </a:p>
          <a:p>
            <a:r>
              <a:rPr lang="en-US" sz="1600" dirty="0"/>
              <a:t>f3=[1 3 5; 2 5 1; 2 9 1 ]</a:t>
            </a:r>
          </a:p>
          <a:p>
            <a:r>
              <a:rPr lang="en-US" sz="1600" dirty="0"/>
              <a:t>'A)mean_f1=mean2(f1) is '</a:t>
            </a:r>
          </a:p>
          <a:p>
            <a:r>
              <a:rPr lang="en-US" sz="1600" dirty="0"/>
              <a:t>mean_f1=mean2(f1)</a:t>
            </a:r>
          </a:p>
          <a:p>
            <a:r>
              <a:rPr lang="en-US" sz="1600" dirty="0"/>
              <a:t>'B)mean_f2=mean2(f2) is '</a:t>
            </a:r>
          </a:p>
          <a:p>
            <a:r>
              <a:rPr lang="en-US" sz="1600" dirty="0"/>
              <a:t>mean_f2=mean2(f2)</a:t>
            </a:r>
          </a:p>
          <a:p>
            <a:r>
              <a:rPr lang="en-US" sz="1600" dirty="0"/>
              <a:t> </a:t>
            </a:r>
          </a:p>
          <a:p>
            <a:r>
              <a:rPr lang="en-US" sz="1600" dirty="0"/>
              <a:t>'C) f1-mean_f1 is '</a:t>
            </a:r>
          </a:p>
          <a:p>
            <a:r>
              <a:rPr lang="en-US" sz="1600" dirty="0"/>
              <a:t>f1-mean_f1</a:t>
            </a:r>
          </a:p>
          <a:p>
            <a:r>
              <a:rPr lang="en-US" sz="1600" dirty="0"/>
              <a:t> </a:t>
            </a:r>
          </a:p>
          <a:p>
            <a:r>
              <a:rPr lang="en-US" sz="1600" dirty="0"/>
              <a:t>'D)f2-mean_f2 is '</a:t>
            </a:r>
          </a:p>
          <a:p>
            <a:r>
              <a:rPr lang="en-US" sz="1600" dirty="0"/>
              <a:t>f2-mean_f2</a:t>
            </a:r>
          </a:p>
          <a:p>
            <a:r>
              <a:rPr lang="en-US" sz="1600" dirty="0"/>
              <a:t>sf2=sum(sum((f2-mean_f2).^2))</a:t>
            </a:r>
          </a:p>
          <a:p>
            <a:r>
              <a:rPr lang="en-US" sz="1600" dirty="0"/>
              <a:t>'answer by direct calculation'</a:t>
            </a:r>
          </a:p>
          <a:p>
            <a:r>
              <a:rPr lang="en-US" sz="1600" dirty="0"/>
              <a:t>'E)</a:t>
            </a:r>
            <a:r>
              <a:rPr lang="en-US" sz="1600" dirty="0" err="1"/>
              <a:t>num</a:t>
            </a:r>
            <a:r>
              <a:rPr lang="en-US" sz="1600" dirty="0"/>
              <a:t>=sum(sum((f1-mean_f1).*(f2-mean_f2))) is '</a:t>
            </a:r>
          </a:p>
          <a:p>
            <a:r>
              <a:rPr lang="en-US" sz="1600" dirty="0" err="1"/>
              <a:t>num</a:t>
            </a:r>
            <a:r>
              <a:rPr lang="en-US" sz="1600" dirty="0"/>
              <a:t>=sum(sum((f1-mean_f1).*(f2-mean_f2)))</a:t>
            </a:r>
          </a:p>
          <a:p>
            <a:r>
              <a:rPr lang="en-US" sz="1600" dirty="0"/>
              <a:t> </a:t>
            </a:r>
          </a:p>
          <a:p>
            <a:endParaRPr lang="en-US" sz="5400" dirty="0"/>
          </a:p>
        </p:txBody>
      </p:sp>
      <p:sp>
        <p:nvSpPr>
          <p:cNvPr id="9" name="Content Placeholder 8"/>
          <p:cNvSpPr>
            <a:spLocks noGrp="1"/>
          </p:cNvSpPr>
          <p:nvPr>
            <p:ph sz="half" idx="2"/>
          </p:nvPr>
        </p:nvSpPr>
        <p:spPr>
          <a:xfrm>
            <a:off x="4572000" y="685800"/>
            <a:ext cx="4038600" cy="4525963"/>
          </a:xfrm>
        </p:spPr>
        <p:txBody>
          <a:bodyPr>
            <a:normAutofit fontScale="85000" lnSpcReduction="20000"/>
          </a:bodyPr>
          <a:lstStyle/>
          <a:p>
            <a:r>
              <a:rPr lang="en-US" sz="1600" dirty="0"/>
              <a:t>'F)sf1=sum(sum((f1-mean_f1).^2)) is'</a:t>
            </a:r>
          </a:p>
          <a:p>
            <a:r>
              <a:rPr lang="en-US" sz="1600" dirty="0"/>
              <a:t>sf1=sum(sum((f1-mean_f1).^2))</a:t>
            </a:r>
          </a:p>
          <a:p>
            <a:r>
              <a:rPr lang="en-US" sz="1600" dirty="0"/>
              <a:t> </a:t>
            </a:r>
          </a:p>
          <a:p>
            <a:r>
              <a:rPr lang="en-US" sz="1600" dirty="0"/>
              <a:t>'G)sf2=sum(sum((f2-mean_f2).^2)) is'</a:t>
            </a:r>
          </a:p>
          <a:p>
            <a:r>
              <a:rPr lang="en-US" sz="1600" dirty="0"/>
              <a:t>sf2=sum(sum((f2-mean_f2).^2))</a:t>
            </a:r>
          </a:p>
          <a:p>
            <a:r>
              <a:rPr lang="en-US" sz="1600" dirty="0"/>
              <a:t> </a:t>
            </a:r>
          </a:p>
          <a:p>
            <a:r>
              <a:rPr lang="en-US" sz="1600" dirty="0"/>
              <a:t>den=</a:t>
            </a:r>
            <a:r>
              <a:rPr lang="en-US" sz="1600" dirty="0" err="1"/>
              <a:t>sqrt</a:t>
            </a:r>
            <a:r>
              <a:rPr lang="en-US" sz="1600" dirty="0"/>
              <a:t>((sf1*sf2))</a:t>
            </a:r>
          </a:p>
          <a:p>
            <a:r>
              <a:rPr lang="en-US" sz="1600" dirty="0"/>
              <a:t>'result of the 2D correlation formula: </a:t>
            </a:r>
            <a:r>
              <a:rPr lang="en-US" sz="1600" dirty="0" err="1"/>
              <a:t>num</a:t>
            </a:r>
            <a:r>
              <a:rPr lang="en-US" sz="1600" dirty="0"/>
              <a:t>/den is'</a:t>
            </a:r>
          </a:p>
          <a:p>
            <a:r>
              <a:rPr lang="en-US" sz="1600" dirty="0" err="1"/>
              <a:t>num</a:t>
            </a:r>
            <a:r>
              <a:rPr lang="en-US" sz="1600" dirty="0"/>
              <a:t>/den</a:t>
            </a:r>
          </a:p>
          <a:p>
            <a:r>
              <a:rPr lang="en-US" sz="1600" dirty="0"/>
              <a:t>'answer by </a:t>
            </a:r>
            <a:r>
              <a:rPr lang="en-US" sz="1600" dirty="0" err="1"/>
              <a:t>Matlab</a:t>
            </a:r>
            <a:r>
              <a:rPr lang="en-US" sz="1600" dirty="0"/>
              <a:t> function corr2, (for  verification)'</a:t>
            </a:r>
          </a:p>
          <a:p>
            <a:r>
              <a:rPr lang="en-US" sz="1600" dirty="0"/>
              <a:t>corr2(f1,f2)</a:t>
            </a:r>
          </a:p>
          <a:p>
            <a:r>
              <a:rPr lang="en-US" sz="1600" dirty="0"/>
              <a:t>'try corr2(f1,f3)'</a:t>
            </a:r>
          </a:p>
          <a:p>
            <a:r>
              <a:rPr lang="en-US" sz="1600" dirty="0"/>
              <a:t>corr2(f1,f3)</a:t>
            </a:r>
          </a:p>
          <a:p>
            <a:r>
              <a:rPr lang="en-US" sz="1600" dirty="0"/>
              <a:t>'end'</a:t>
            </a:r>
          </a:p>
          <a:p>
            <a:endParaRPr lang="en-US" dirty="0"/>
          </a:p>
        </p:txBody>
      </p:sp>
      <p:sp>
        <p:nvSpPr>
          <p:cNvPr id="5" name="Footer Placeholder 4"/>
          <p:cNvSpPr>
            <a:spLocks noGrp="1"/>
          </p:cNvSpPr>
          <p:nvPr>
            <p:ph type="ftr" sz="quarter" idx="11"/>
          </p:nvPr>
        </p:nvSpPr>
        <p:spPr/>
        <p:txBody>
          <a:bodyPr/>
          <a:lstStyle/>
          <a:p>
            <a:pPr>
              <a:defRPr/>
            </a:pPr>
            <a:r>
              <a:rPr lang="it-IT" altLang="en-US"/>
              <a:t>Img. Pro. &amp; Comp. Vis. v250127c</a:t>
            </a:r>
            <a:endParaRPr lang="en-US" altLang="en-US"/>
          </a:p>
        </p:txBody>
      </p:sp>
      <p:sp>
        <p:nvSpPr>
          <p:cNvPr id="6" name="Slide Number Placeholder 5"/>
          <p:cNvSpPr>
            <a:spLocks noGrp="1"/>
          </p:cNvSpPr>
          <p:nvPr>
            <p:ph type="sldNum" sz="quarter" idx="12"/>
          </p:nvPr>
        </p:nvSpPr>
        <p:spPr/>
        <p:txBody>
          <a:bodyPr/>
          <a:lstStyle/>
          <a:p>
            <a:pPr>
              <a:defRPr/>
            </a:pPr>
            <a:fld id="{A93C455E-566C-4C73-A82B-051433E69C9E}" type="slidenum">
              <a:rPr lang="en-US" altLang="en-US" smtClean="0"/>
              <a:pPr>
                <a:defRPr/>
              </a:pPr>
              <a:t>74</a:t>
            </a:fld>
            <a:endParaRPr lang="en-US" altLang="en-US"/>
          </a:p>
        </p:txBody>
      </p:sp>
    </p:spTree>
    <p:extLst>
      <p:ext uri="{BB962C8B-B14F-4D97-AF65-F5344CB8AC3E}">
        <p14:creationId xmlns:p14="http://schemas.microsoft.com/office/powerpoint/2010/main" val="13015578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487362"/>
          </a:xfrm>
        </p:spPr>
        <p:txBody>
          <a:bodyPr/>
          <a:lstStyle/>
          <a:p>
            <a:r>
              <a:rPr lang="en-US" sz="2000" dirty="0"/>
              <a:t>Demo Code</a:t>
            </a:r>
          </a:p>
        </p:txBody>
      </p:sp>
      <p:sp>
        <p:nvSpPr>
          <p:cNvPr id="8" name="Content Placeholder 7"/>
          <p:cNvSpPr>
            <a:spLocks noGrp="1"/>
          </p:cNvSpPr>
          <p:nvPr>
            <p:ph sz="half" idx="1"/>
          </p:nvPr>
        </p:nvSpPr>
        <p:spPr>
          <a:xfrm>
            <a:off x="381000" y="533400"/>
            <a:ext cx="4038600" cy="4525963"/>
          </a:xfrm>
        </p:spPr>
        <p:txBody>
          <a:bodyPr>
            <a:normAutofit fontScale="85000" lnSpcReduction="20000"/>
          </a:bodyPr>
          <a:lstStyle/>
          <a:p>
            <a:r>
              <a:rPr lang="en-US" sz="1600" dirty="0"/>
              <a:t>clear</a:t>
            </a:r>
          </a:p>
          <a:p>
            <a:r>
              <a:rPr lang="en-US" sz="1600" dirty="0"/>
              <a:t>f1=[1 3 5; 2 6 2; 3 7 1 ]</a:t>
            </a:r>
          </a:p>
          <a:p>
            <a:r>
              <a:rPr lang="en-US" sz="1600" dirty="0"/>
              <a:t>f2=[1 3 5; 2 6 1; 2 8 1 ]</a:t>
            </a:r>
          </a:p>
          <a:p>
            <a:r>
              <a:rPr lang="en-US" sz="1600" dirty="0"/>
              <a:t>f3=[1 3 5; 2 5 1; 2 9 1 ]</a:t>
            </a:r>
          </a:p>
          <a:p>
            <a:r>
              <a:rPr lang="en-US" sz="1600" dirty="0"/>
              <a:t>'A)mean_f1=mean2(f1) is '</a:t>
            </a:r>
          </a:p>
          <a:p>
            <a:r>
              <a:rPr lang="en-US" sz="1600" dirty="0"/>
              <a:t>mean_f1=mean2(f1)</a:t>
            </a:r>
          </a:p>
          <a:p>
            <a:r>
              <a:rPr lang="en-US" sz="1600" dirty="0"/>
              <a:t>'B)mean_f2=mean2(f2) is '</a:t>
            </a:r>
          </a:p>
          <a:p>
            <a:r>
              <a:rPr lang="en-US" sz="1600" dirty="0"/>
              <a:t>mean_f2=mean2(f2)</a:t>
            </a:r>
          </a:p>
          <a:p>
            <a:r>
              <a:rPr lang="en-US" sz="1600" dirty="0"/>
              <a:t> </a:t>
            </a:r>
          </a:p>
          <a:p>
            <a:r>
              <a:rPr lang="en-US" sz="1600" dirty="0"/>
              <a:t>'C) f1-mean_f1 is '</a:t>
            </a:r>
          </a:p>
          <a:p>
            <a:r>
              <a:rPr lang="en-US" sz="1600" dirty="0"/>
              <a:t>f1-mean_f1</a:t>
            </a:r>
          </a:p>
          <a:p>
            <a:r>
              <a:rPr lang="en-US" sz="1600" dirty="0"/>
              <a:t> </a:t>
            </a:r>
          </a:p>
          <a:p>
            <a:r>
              <a:rPr lang="en-US" sz="1600" dirty="0"/>
              <a:t>'D)f2-mean_f2 is '</a:t>
            </a:r>
          </a:p>
          <a:p>
            <a:r>
              <a:rPr lang="en-US" sz="1600" dirty="0"/>
              <a:t>f2-mean_f2</a:t>
            </a:r>
          </a:p>
          <a:p>
            <a:r>
              <a:rPr lang="en-US" sz="1600" dirty="0"/>
              <a:t>sf2=sum(sum((f2-mean_f2).^2))</a:t>
            </a:r>
          </a:p>
          <a:p>
            <a:r>
              <a:rPr lang="en-US" sz="1600" dirty="0"/>
              <a:t>'answer by direct calculation'</a:t>
            </a:r>
          </a:p>
          <a:p>
            <a:r>
              <a:rPr lang="en-US" sz="1600" dirty="0"/>
              <a:t>'E)</a:t>
            </a:r>
            <a:r>
              <a:rPr lang="en-US" sz="1600" dirty="0" err="1"/>
              <a:t>num</a:t>
            </a:r>
            <a:r>
              <a:rPr lang="en-US" sz="1600" dirty="0"/>
              <a:t>=sum(sum((f1-mean_f1).*(f2-mean_f2))) is '</a:t>
            </a:r>
          </a:p>
          <a:p>
            <a:r>
              <a:rPr lang="en-US" sz="1600" dirty="0" err="1"/>
              <a:t>num</a:t>
            </a:r>
            <a:r>
              <a:rPr lang="en-US" sz="1600" dirty="0"/>
              <a:t>=sum(sum((f1-mean_f1).*(f2-mean_f2)))</a:t>
            </a:r>
          </a:p>
          <a:p>
            <a:r>
              <a:rPr lang="en-US" sz="1600" dirty="0"/>
              <a:t> </a:t>
            </a:r>
          </a:p>
          <a:p>
            <a:endParaRPr lang="en-US" sz="5400" dirty="0"/>
          </a:p>
        </p:txBody>
      </p:sp>
      <p:sp>
        <p:nvSpPr>
          <p:cNvPr id="9" name="Content Placeholder 8"/>
          <p:cNvSpPr>
            <a:spLocks noGrp="1"/>
          </p:cNvSpPr>
          <p:nvPr>
            <p:ph sz="half" idx="2"/>
          </p:nvPr>
        </p:nvSpPr>
        <p:spPr>
          <a:xfrm>
            <a:off x="4572000" y="685800"/>
            <a:ext cx="4038600" cy="4525963"/>
          </a:xfrm>
        </p:spPr>
        <p:txBody>
          <a:bodyPr>
            <a:normAutofit fontScale="85000" lnSpcReduction="20000"/>
          </a:bodyPr>
          <a:lstStyle/>
          <a:p>
            <a:r>
              <a:rPr lang="en-US" sz="1600" dirty="0"/>
              <a:t>'F)sf1=sum(sum((f1-mean_f1).^2)) is'</a:t>
            </a:r>
          </a:p>
          <a:p>
            <a:r>
              <a:rPr lang="en-US" sz="1600" dirty="0"/>
              <a:t>sf1=sum(sum((f1-mean_f1).^2))</a:t>
            </a:r>
          </a:p>
          <a:p>
            <a:r>
              <a:rPr lang="en-US" sz="1600" dirty="0"/>
              <a:t> </a:t>
            </a:r>
          </a:p>
          <a:p>
            <a:r>
              <a:rPr lang="en-US" sz="1600" dirty="0"/>
              <a:t>'G)sf2=sum(sum((f2-mean_f2).^2)) is'</a:t>
            </a:r>
          </a:p>
          <a:p>
            <a:r>
              <a:rPr lang="en-US" sz="1600" dirty="0"/>
              <a:t>sf2=sum(sum((f2-mean_f2).^2))</a:t>
            </a:r>
          </a:p>
          <a:p>
            <a:r>
              <a:rPr lang="en-US" sz="1600" dirty="0"/>
              <a:t> </a:t>
            </a:r>
          </a:p>
          <a:p>
            <a:r>
              <a:rPr lang="en-US" sz="1600" dirty="0"/>
              <a:t>den=</a:t>
            </a:r>
            <a:r>
              <a:rPr lang="en-US" sz="1600" dirty="0" err="1"/>
              <a:t>sqrt</a:t>
            </a:r>
            <a:r>
              <a:rPr lang="en-US" sz="1600" dirty="0"/>
              <a:t>((sf1*sf2))</a:t>
            </a:r>
          </a:p>
          <a:p>
            <a:r>
              <a:rPr lang="en-US" sz="1600" dirty="0"/>
              <a:t>'result of the 2D correlation formula: </a:t>
            </a:r>
            <a:r>
              <a:rPr lang="en-US" sz="1600" dirty="0" err="1"/>
              <a:t>num</a:t>
            </a:r>
            <a:r>
              <a:rPr lang="en-US" sz="1600" dirty="0"/>
              <a:t>/den is'</a:t>
            </a:r>
          </a:p>
          <a:p>
            <a:r>
              <a:rPr lang="en-US" sz="1600" dirty="0" err="1"/>
              <a:t>num</a:t>
            </a:r>
            <a:r>
              <a:rPr lang="en-US" sz="1600" dirty="0"/>
              <a:t>/den</a:t>
            </a:r>
          </a:p>
          <a:p>
            <a:r>
              <a:rPr lang="en-US" sz="1600" dirty="0"/>
              <a:t>'answer by </a:t>
            </a:r>
            <a:r>
              <a:rPr lang="en-US" sz="1600" dirty="0" err="1"/>
              <a:t>Matlab</a:t>
            </a:r>
            <a:r>
              <a:rPr lang="en-US" sz="1600" dirty="0"/>
              <a:t> function corr2, (for  verification)'</a:t>
            </a:r>
          </a:p>
          <a:p>
            <a:r>
              <a:rPr lang="en-US" sz="1600" dirty="0"/>
              <a:t>corr2(f1,f2)</a:t>
            </a:r>
          </a:p>
          <a:p>
            <a:r>
              <a:rPr lang="en-US" sz="1600" dirty="0"/>
              <a:t>'try corr2(f1,f3)'</a:t>
            </a:r>
          </a:p>
          <a:p>
            <a:r>
              <a:rPr lang="en-US" sz="1600" dirty="0"/>
              <a:t>corr2(f1,f3)</a:t>
            </a:r>
          </a:p>
          <a:p>
            <a:r>
              <a:rPr lang="en-US" sz="1600" dirty="0"/>
              <a:t>'end'</a:t>
            </a:r>
          </a:p>
          <a:p>
            <a:endParaRPr lang="en-US" dirty="0"/>
          </a:p>
        </p:txBody>
      </p:sp>
      <p:sp>
        <p:nvSpPr>
          <p:cNvPr id="5" name="Footer Placeholder 4"/>
          <p:cNvSpPr>
            <a:spLocks noGrp="1"/>
          </p:cNvSpPr>
          <p:nvPr>
            <p:ph type="ftr" sz="quarter" idx="11"/>
          </p:nvPr>
        </p:nvSpPr>
        <p:spPr/>
        <p:txBody>
          <a:bodyPr/>
          <a:lstStyle/>
          <a:p>
            <a:pPr>
              <a:defRPr/>
            </a:pPr>
            <a:r>
              <a:rPr lang="it-IT" altLang="en-US"/>
              <a:t>Img. Pro. &amp; Comp. Vis. v250127c</a:t>
            </a:r>
            <a:endParaRPr lang="en-US" altLang="en-US"/>
          </a:p>
        </p:txBody>
      </p:sp>
      <p:sp>
        <p:nvSpPr>
          <p:cNvPr id="6" name="Slide Number Placeholder 5"/>
          <p:cNvSpPr>
            <a:spLocks noGrp="1"/>
          </p:cNvSpPr>
          <p:nvPr>
            <p:ph type="sldNum" sz="quarter" idx="12"/>
          </p:nvPr>
        </p:nvSpPr>
        <p:spPr/>
        <p:txBody>
          <a:bodyPr/>
          <a:lstStyle/>
          <a:p>
            <a:pPr>
              <a:defRPr/>
            </a:pPr>
            <a:fld id="{A93C455E-566C-4C73-A82B-051433E69C9E}" type="slidenum">
              <a:rPr lang="en-US" altLang="en-US" smtClean="0"/>
              <a:pPr>
                <a:defRPr/>
              </a:pPr>
              <a:t>75</a:t>
            </a:fld>
            <a:endParaRPr lang="en-US" altLang="en-US"/>
          </a:p>
        </p:txBody>
      </p:sp>
    </p:spTree>
    <p:extLst>
      <p:ext uri="{BB962C8B-B14F-4D97-AF65-F5344CB8AC3E}">
        <p14:creationId xmlns:p14="http://schemas.microsoft.com/office/powerpoint/2010/main" val="1862972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81000" y="677546"/>
            <a:ext cx="8229600" cy="1143000"/>
          </a:xfrm>
        </p:spPr>
        <p:txBody>
          <a:bodyPr>
            <a:normAutofit fontScale="90000"/>
          </a:bodyPr>
          <a:lstStyle/>
          <a:p>
            <a:pPr eaLnBrk="1" hangingPunct="1"/>
            <a:r>
              <a:rPr lang="en-US" altLang="zh-CN" dirty="0"/>
              <a:t>Worksheet 11</a:t>
            </a:r>
            <a:br>
              <a:rPr lang="en-US" altLang="zh-CN" dirty="0"/>
            </a:br>
            <a:r>
              <a:rPr lang="en-US" altLang="zh-CN" dirty="0"/>
              <a:t>Please verify the following results</a:t>
            </a:r>
            <a:endParaRPr lang="en-US" altLang="en-US" dirty="0"/>
          </a:p>
        </p:txBody>
      </p:sp>
      <p:sp>
        <p:nvSpPr>
          <p:cNvPr id="37891" name="Object 4"/>
          <p:cNvSpPr txBox="1">
            <a:spLocks noGrp="1"/>
          </p:cNvSpPr>
          <p:nvPr>
            <p:ph idx="1"/>
          </p:nvPr>
        </p:nvSpPr>
        <p:spPr bwMode="auto">
          <a:xfrm>
            <a:off x="1371600" y="1981200"/>
            <a:ext cx="6324600" cy="4411662"/>
          </a:xfrm>
          <a:prstGeom prst="rect">
            <a:avLst/>
          </a:prstGeom>
          <a:noFill/>
          <a:ln>
            <a:noFill/>
          </a:ln>
        </p:spPr>
        <p:txBody>
          <a:bodyPr>
            <a:normAutofit fontScale="92500" lnSpcReduction="20000"/>
          </a:bodyPr>
          <a:lstStyle/>
          <a:p>
            <a:pPr>
              <a:buNone/>
            </a:pPr>
            <a:r>
              <a:rPr lang="en-US" sz="2000" dirty="0"/>
              <a:t>f1=[1 3 5; </a:t>
            </a:r>
          </a:p>
          <a:p>
            <a:pPr>
              <a:buNone/>
            </a:pPr>
            <a:r>
              <a:rPr lang="en-US" sz="2000" dirty="0"/>
              <a:t>        2 6 2; </a:t>
            </a:r>
          </a:p>
          <a:p>
            <a:pPr>
              <a:buNone/>
            </a:pPr>
            <a:r>
              <a:rPr lang="en-US" sz="2000" dirty="0"/>
              <a:t>        3 7 1 ]</a:t>
            </a:r>
          </a:p>
          <a:p>
            <a:pPr>
              <a:buNone/>
            </a:pPr>
            <a:r>
              <a:rPr lang="en-US" sz="2000" dirty="0"/>
              <a:t>f2=[1 3 5; </a:t>
            </a:r>
          </a:p>
          <a:p>
            <a:pPr>
              <a:buNone/>
            </a:pPr>
            <a:r>
              <a:rPr lang="en-US" sz="2000" dirty="0"/>
              <a:t>        2 6 1; </a:t>
            </a:r>
          </a:p>
          <a:p>
            <a:pPr>
              <a:buNone/>
            </a:pPr>
            <a:r>
              <a:rPr lang="en-US" sz="2000" dirty="0"/>
              <a:t>        2 8 1 ]</a:t>
            </a:r>
          </a:p>
          <a:p>
            <a:pPr>
              <a:buNone/>
            </a:pPr>
            <a:r>
              <a:rPr lang="en-US" sz="2000" dirty="0"/>
              <a:t>f3=[1 3 5; </a:t>
            </a:r>
          </a:p>
          <a:p>
            <a:pPr>
              <a:buNone/>
            </a:pPr>
            <a:r>
              <a:rPr lang="en-US" sz="2000" dirty="0"/>
              <a:t>        2 5 1; </a:t>
            </a:r>
          </a:p>
          <a:p>
            <a:pPr>
              <a:buNone/>
            </a:pPr>
            <a:r>
              <a:rPr lang="en-US" sz="2000" dirty="0"/>
              <a:t>        2 9 1 ]</a:t>
            </a:r>
          </a:p>
          <a:p>
            <a:pPr>
              <a:buNone/>
            </a:pPr>
            <a:r>
              <a:rPr lang="en-US" sz="2000" dirty="0"/>
              <a:t>corr2(f1,f2) % normalized correlate f1 and f2, result =0.9790</a:t>
            </a:r>
          </a:p>
          <a:p>
            <a:pPr>
              <a:buNone/>
            </a:pPr>
            <a:r>
              <a:rPr lang="en-US" sz="2000" dirty="0"/>
              <a:t>corr2(f1,f3) % normalized correlate f1 and f2 , result =0.9480</a:t>
            </a:r>
          </a:p>
          <a:p>
            <a:pPr>
              <a:buNone/>
            </a:pPr>
            <a:r>
              <a:rPr lang="en-US" sz="2000" dirty="0">
                <a:solidFill>
                  <a:srgbClr val="0070C0"/>
                </a:solidFill>
              </a:rPr>
              <a:t>MC question</a:t>
            </a:r>
          </a:p>
          <a:p>
            <a:pPr>
              <a:buNone/>
            </a:pPr>
            <a:r>
              <a:rPr lang="en-US" sz="2000" dirty="0">
                <a:solidFill>
                  <a:srgbClr val="0070C0"/>
                </a:solidFill>
              </a:rPr>
              <a:t>Which pair is more similar: </a:t>
            </a:r>
          </a:p>
          <a:p>
            <a:pPr marL="457200" indent="-457200">
              <a:buAutoNum type="arabicParenBoth"/>
            </a:pPr>
            <a:r>
              <a:rPr lang="en-US" sz="2000" dirty="0">
                <a:solidFill>
                  <a:srgbClr val="0070C0"/>
                </a:solidFill>
              </a:rPr>
              <a:t> (f1,f2); or</a:t>
            </a:r>
          </a:p>
          <a:p>
            <a:pPr marL="457200" indent="-457200">
              <a:buAutoNum type="arabicParenBoth"/>
            </a:pPr>
            <a:r>
              <a:rPr lang="en-US" sz="2000" dirty="0">
                <a:solidFill>
                  <a:srgbClr val="0070C0"/>
                </a:solidFill>
              </a:rPr>
              <a:t> (f1,f3)?</a:t>
            </a:r>
          </a:p>
        </p:txBody>
      </p:sp>
      <p:sp>
        <p:nvSpPr>
          <p:cNvPr id="37892"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en-US" sz="1200">
                <a:latin typeface="Arial" charset="0"/>
              </a:rPr>
              <a:t>Img. Pro. &amp; Comp. Vis. v250127c</a:t>
            </a:r>
            <a:endParaRPr lang="en-US" altLang="en-US" sz="1200" dirty="0">
              <a:latin typeface="Arial" charset="0"/>
            </a:endParaRPr>
          </a:p>
        </p:txBody>
      </p:sp>
      <p:sp>
        <p:nvSpPr>
          <p:cNvPr id="3789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C954533C-C52E-4F6F-8EBC-4F76B8C53A16}" type="slidenum">
              <a:rPr lang="en-US" altLang="en-US" sz="1200" smtClean="0">
                <a:latin typeface="Arial" charset="0"/>
              </a:rPr>
              <a:pPr eaLnBrk="1" hangingPunct="1">
                <a:spcBef>
                  <a:spcPct val="0"/>
                </a:spcBef>
                <a:buFontTx/>
                <a:buNone/>
              </a:pPr>
              <a:t>76</a:t>
            </a:fld>
            <a:endParaRPr lang="en-US" altLang="en-US" sz="1200">
              <a:latin typeface="Arial" charset="0"/>
            </a:endParaRPr>
          </a:p>
        </p:txBody>
      </p:sp>
      <p:sp>
        <p:nvSpPr>
          <p:cNvPr id="37894" name="Rectangle 3"/>
          <p:cNvSpPr>
            <a:spLocks noGrp="1" noChangeArrowheads="1"/>
          </p:cNvSpPr>
          <p:nvPr>
            <p:ph type="body" sz="half" idx="4294967295"/>
          </p:nvPr>
        </p:nvSpPr>
        <p:spPr>
          <a:xfrm>
            <a:off x="7620000" y="1752600"/>
            <a:ext cx="1524000" cy="4411663"/>
          </a:xfrm>
        </p:spPr>
        <p:txBody>
          <a:bodyPr/>
          <a:lstStyle/>
          <a:p>
            <a:pPr eaLnBrk="1" hangingPunct="1">
              <a:lnSpc>
                <a:spcPct val="80000"/>
              </a:lnSpc>
            </a:pPr>
            <a:r>
              <a:rPr lang="en-US" altLang="zh-CN" sz="1000" dirty="0"/>
              <a:t> </a:t>
            </a:r>
          </a:p>
        </p:txBody>
      </p:sp>
      <p:cxnSp>
        <p:nvCxnSpPr>
          <p:cNvPr id="8" name="Straight Connector 7"/>
          <p:cNvCxnSpPr/>
          <p:nvPr/>
        </p:nvCxnSpPr>
        <p:spPr>
          <a:xfrm>
            <a:off x="6172200" y="460375"/>
            <a:ext cx="228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0228264-FAC9-24AC-032A-1CAC7D1BE204}"/>
              </a:ext>
            </a:extLst>
          </p:cNvPr>
          <p:cNvSpPr txBox="1"/>
          <p:nvPr/>
        </p:nvSpPr>
        <p:spPr>
          <a:xfrm>
            <a:off x="4114800" y="2971800"/>
            <a:ext cx="914400" cy="914400"/>
          </a:xfrm>
          <a:prstGeom prst="rect">
            <a:avLst/>
          </a:prstGeom>
          <a:noFill/>
        </p:spPr>
        <p:txBody>
          <a:bodyPr wrap="square" rtlCol="0">
            <a:spAutoFit/>
          </a:bodyPr>
          <a:lstStyle/>
          <a:p>
            <a:endParaRPr lang="en-US" dirty="0"/>
          </a:p>
        </p:txBody>
      </p:sp>
      <p:pic>
        <p:nvPicPr>
          <p:cNvPr id="3" name="Picture 2">
            <a:extLst>
              <a:ext uri="{FF2B5EF4-FFF2-40B4-BE49-F238E27FC236}">
                <a16:creationId xmlns:a16="http://schemas.microsoft.com/office/drawing/2014/main" id="{822B494E-78E7-94B6-3EEE-5D31F2C75D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1674" y="1931149"/>
            <a:ext cx="2653926" cy="2653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8064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81000" y="677546"/>
            <a:ext cx="8229600" cy="1143000"/>
          </a:xfrm>
        </p:spPr>
        <p:txBody>
          <a:bodyPr>
            <a:normAutofit fontScale="90000"/>
          </a:bodyPr>
          <a:lstStyle/>
          <a:p>
            <a:pPr eaLnBrk="1" hangingPunct="1"/>
            <a:r>
              <a:rPr lang="en-US" altLang="zh-CN" dirty="0">
                <a:solidFill>
                  <a:srgbClr val="FF0000"/>
                </a:solidFill>
              </a:rPr>
              <a:t>Answer: Worksheet 11</a:t>
            </a:r>
            <a:br>
              <a:rPr lang="en-US" altLang="zh-CN" dirty="0"/>
            </a:br>
            <a:r>
              <a:rPr lang="en-US" altLang="zh-CN" dirty="0"/>
              <a:t>Please verify the following results</a:t>
            </a:r>
            <a:endParaRPr lang="en-US" altLang="en-US" dirty="0"/>
          </a:p>
        </p:txBody>
      </p:sp>
      <p:sp>
        <p:nvSpPr>
          <p:cNvPr id="37891" name="Object 4"/>
          <p:cNvSpPr txBox="1">
            <a:spLocks noGrp="1"/>
          </p:cNvSpPr>
          <p:nvPr>
            <p:ph idx="1"/>
          </p:nvPr>
        </p:nvSpPr>
        <p:spPr bwMode="auto">
          <a:xfrm>
            <a:off x="533400" y="1681797"/>
            <a:ext cx="6324600" cy="4411662"/>
          </a:xfrm>
          <a:prstGeom prst="rect">
            <a:avLst/>
          </a:prstGeom>
          <a:noFill/>
          <a:ln>
            <a:noFill/>
          </a:ln>
        </p:spPr>
        <p:txBody>
          <a:bodyPr>
            <a:normAutofit fontScale="92500" lnSpcReduction="20000"/>
          </a:bodyPr>
          <a:lstStyle/>
          <a:p>
            <a:pPr>
              <a:buNone/>
            </a:pPr>
            <a:r>
              <a:rPr lang="en-US" sz="2000" dirty="0"/>
              <a:t>f1=[1 3 5; </a:t>
            </a:r>
          </a:p>
          <a:p>
            <a:pPr>
              <a:buNone/>
            </a:pPr>
            <a:r>
              <a:rPr lang="en-US" sz="2000" dirty="0"/>
              <a:t>        2 6 2; </a:t>
            </a:r>
          </a:p>
          <a:p>
            <a:pPr>
              <a:buNone/>
            </a:pPr>
            <a:r>
              <a:rPr lang="en-US" sz="2000" dirty="0"/>
              <a:t>        3 7 1 ]</a:t>
            </a:r>
          </a:p>
          <a:p>
            <a:pPr>
              <a:buNone/>
            </a:pPr>
            <a:r>
              <a:rPr lang="en-US" sz="2000" dirty="0"/>
              <a:t>f2=[1 3 5; </a:t>
            </a:r>
          </a:p>
          <a:p>
            <a:pPr>
              <a:buNone/>
            </a:pPr>
            <a:r>
              <a:rPr lang="en-US" sz="2000" dirty="0"/>
              <a:t>        2 6 1; </a:t>
            </a:r>
          </a:p>
          <a:p>
            <a:pPr>
              <a:buNone/>
            </a:pPr>
            <a:r>
              <a:rPr lang="en-US" sz="2000" dirty="0"/>
              <a:t>        2 8 1 ]</a:t>
            </a:r>
          </a:p>
          <a:p>
            <a:pPr>
              <a:buNone/>
            </a:pPr>
            <a:r>
              <a:rPr lang="en-US" sz="2000" dirty="0"/>
              <a:t>f3=[1 3 5; </a:t>
            </a:r>
          </a:p>
          <a:p>
            <a:pPr>
              <a:buNone/>
            </a:pPr>
            <a:r>
              <a:rPr lang="en-US" sz="2000" dirty="0"/>
              <a:t>        2 5 1; </a:t>
            </a:r>
          </a:p>
          <a:p>
            <a:pPr>
              <a:buNone/>
            </a:pPr>
            <a:r>
              <a:rPr lang="en-US" sz="2000" dirty="0"/>
              <a:t>        2 9 1 ]</a:t>
            </a:r>
          </a:p>
          <a:p>
            <a:pPr>
              <a:buNone/>
            </a:pPr>
            <a:r>
              <a:rPr lang="en-US" sz="2000" dirty="0"/>
              <a:t>corr2(f1,f2) % normalized correlate f1 and f2, result =0.9790</a:t>
            </a:r>
          </a:p>
          <a:p>
            <a:pPr>
              <a:buNone/>
            </a:pPr>
            <a:r>
              <a:rPr lang="en-US" sz="2000" dirty="0"/>
              <a:t>corr2(f1,f3) % normalized correlate f1 and f2 , result =0.9480</a:t>
            </a:r>
          </a:p>
          <a:p>
            <a:pPr>
              <a:buNone/>
            </a:pPr>
            <a:r>
              <a:rPr lang="en-US" sz="2000" dirty="0"/>
              <a:t>MC question</a:t>
            </a:r>
          </a:p>
          <a:p>
            <a:pPr>
              <a:buNone/>
            </a:pPr>
            <a:r>
              <a:rPr lang="en-US" sz="2000" dirty="0"/>
              <a:t>Which pair is more similar: </a:t>
            </a:r>
          </a:p>
          <a:p>
            <a:pPr marL="457200" indent="-457200">
              <a:buAutoNum type="arabicParenBoth"/>
            </a:pPr>
            <a:r>
              <a:rPr lang="en-US" sz="2000" dirty="0"/>
              <a:t> (f1,f2); or</a:t>
            </a:r>
          </a:p>
          <a:p>
            <a:pPr marL="457200" indent="-457200">
              <a:buAutoNum type="arabicParenBoth"/>
            </a:pPr>
            <a:r>
              <a:rPr lang="en-US" sz="2000" dirty="0"/>
              <a:t> (f1,f3)?</a:t>
            </a:r>
          </a:p>
        </p:txBody>
      </p:sp>
      <p:sp>
        <p:nvSpPr>
          <p:cNvPr id="37892" name="Footer Placeholder 6"/>
          <p:cNvSpPr>
            <a:spLocks noGrp="1"/>
          </p:cNvSpPr>
          <p:nvPr>
            <p:ph type="ftr" sz="quarter" idx="11"/>
          </p:nvPr>
        </p:nvSpPr>
        <p:spPr bwMode="auto">
          <a:xfrm>
            <a:off x="1752600" y="637354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en-US" sz="1200">
                <a:latin typeface="Arial" charset="0"/>
              </a:rPr>
              <a:t>Img. Pro. &amp; Comp. Vis. v250127c</a:t>
            </a:r>
            <a:endParaRPr lang="en-US" altLang="en-US" sz="1200">
              <a:latin typeface="Arial" charset="0"/>
            </a:endParaRPr>
          </a:p>
        </p:txBody>
      </p:sp>
      <p:sp>
        <p:nvSpPr>
          <p:cNvPr id="3789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C954533C-C52E-4F6F-8EBC-4F76B8C53A16}" type="slidenum">
              <a:rPr lang="en-US" altLang="en-US" sz="1200" smtClean="0">
                <a:latin typeface="Arial" charset="0"/>
              </a:rPr>
              <a:pPr eaLnBrk="1" hangingPunct="1">
                <a:spcBef>
                  <a:spcPct val="0"/>
                </a:spcBef>
                <a:buFontTx/>
                <a:buNone/>
              </a:pPr>
              <a:t>77</a:t>
            </a:fld>
            <a:endParaRPr lang="en-US" altLang="en-US" sz="1200">
              <a:latin typeface="Arial" charset="0"/>
            </a:endParaRPr>
          </a:p>
        </p:txBody>
      </p:sp>
      <p:sp>
        <p:nvSpPr>
          <p:cNvPr id="37894" name="Rectangle 3"/>
          <p:cNvSpPr>
            <a:spLocks noGrp="1" noChangeArrowheads="1"/>
          </p:cNvSpPr>
          <p:nvPr>
            <p:ph type="body" sz="half" idx="4294967295"/>
          </p:nvPr>
        </p:nvSpPr>
        <p:spPr>
          <a:xfrm>
            <a:off x="7620000" y="1752600"/>
            <a:ext cx="1524000" cy="4411663"/>
          </a:xfrm>
        </p:spPr>
        <p:txBody>
          <a:bodyPr/>
          <a:lstStyle/>
          <a:p>
            <a:pPr eaLnBrk="1" hangingPunct="1">
              <a:lnSpc>
                <a:spcPct val="80000"/>
              </a:lnSpc>
            </a:pPr>
            <a:r>
              <a:rPr lang="en-US" altLang="zh-CN" sz="1000" dirty="0"/>
              <a:t> </a:t>
            </a:r>
          </a:p>
        </p:txBody>
      </p:sp>
      <p:cxnSp>
        <p:nvCxnSpPr>
          <p:cNvPr id="8" name="Straight Connector 7"/>
          <p:cNvCxnSpPr/>
          <p:nvPr/>
        </p:nvCxnSpPr>
        <p:spPr>
          <a:xfrm>
            <a:off x="6172200" y="460375"/>
            <a:ext cx="228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0228264-FAC9-24AC-032A-1CAC7D1BE204}"/>
              </a:ext>
            </a:extLst>
          </p:cNvPr>
          <p:cNvSpPr txBox="1"/>
          <p:nvPr/>
        </p:nvSpPr>
        <p:spPr>
          <a:xfrm>
            <a:off x="4114800" y="2971800"/>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0F4BFE15-DED9-C258-D234-33B9A8DAD5CF}"/>
              </a:ext>
            </a:extLst>
          </p:cNvPr>
          <p:cNvSpPr txBox="1"/>
          <p:nvPr/>
        </p:nvSpPr>
        <p:spPr>
          <a:xfrm>
            <a:off x="4484670" y="4876800"/>
            <a:ext cx="4572000" cy="1754326"/>
          </a:xfrm>
          <a:prstGeom prst="rect">
            <a:avLst/>
          </a:prstGeom>
          <a:noFill/>
          <a:ln>
            <a:solidFill>
              <a:schemeClr val="accent1"/>
            </a:solidFill>
          </a:ln>
        </p:spPr>
        <p:txBody>
          <a:bodyPr wrap="square">
            <a:spAutoFit/>
          </a:bodyPr>
          <a:lstStyle/>
          <a:p>
            <a:r>
              <a:rPr lang="en-US" altLang="en-US" sz="1800" dirty="0">
                <a:solidFill>
                  <a:srgbClr val="FF0000"/>
                </a:solidFill>
              </a:rPr>
              <a:t>answer by </a:t>
            </a:r>
            <a:r>
              <a:rPr lang="en-US" altLang="en-US" sz="1800" dirty="0" err="1">
                <a:solidFill>
                  <a:srgbClr val="FF0000"/>
                </a:solidFill>
              </a:rPr>
              <a:t>Matlab</a:t>
            </a:r>
            <a:r>
              <a:rPr lang="en-US" altLang="en-US" sz="1800" dirty="0">
                <a:solidFill>
                  <a:srgbClr val="FF0000"/>
                </a:solidFill>
              </a:rPr>
              <a:t> function using</a:t>
            </a:r>
          </a:p>
          <a:p>
            <a:r>
              <a:rPr lang="en-US" sz="1800" dirty="0">
                <a:solidFill>
                  <a:srgbClr val="FF0000"/>
                </a:solidFill>
              </a:rPr>
              <a:t>(ans1) corr2(f1,f2)\\</a:t>
            </a:r>
            <a:r>
              <a:rPr lang="en-US" altLang="en-US" sz="1800" dirty="0">
                <a:solidFill>
                  <a:srgbClr val="FF0000"/>
                </a:solidFill>
              </a:rPr>
              <a:t> (for verification)</a:t>
            </a:r>
          </a:p>
          <a:p>
            <a:r>
              <a:rPr lang="en-US" sz="1800" dirty="0">
                <a:solidFill>
                  <a:srgbClr val="FF0000"/>
                </a:solidFill>
              </a:rPr>
              <a:t>corr2(f1,f2)</a:t>
            </a:r>
            <a:r>
              <a:rPr lang="en-US" altLang="en-US" sz="1800" dirty="0">
                <a:solidFill>
                  <a:srgbClr val="FF0000"/>
                </a:solidFill>
              </a:rPr>
              <a:t> =   0.9790 </a:t>
            </a:r>
            <a:r>
              <a:rPr lang="en-US" altLang="en-US" sz="1800" dirty="0">
                <a:solidFill>
                  <a:srgbClr val="FF0000"/>
                </a:solidFill>
                <a:hlinkClick r:id="rId2" action="ppaction://hlinkfile">
                  <a:extLst>
                    <a:ext uri="{A12FA001-AC4F-418D-AE19-62706E023703}">
                      <ahyp:hlinkClr xmlns:ahyp="http://schemas.microsoft.com/office/drawing/2018/hyperlinkcolor" val="tx"/>
                    </a:ext>
                  </a:extLst>
                </a:hlinkClick>
              </a:rPr>
              <a:t>\\correct</a:t>
            </a:r>
            <a:endParaRPr lang="en-US" altLang="en-US" sz="1800" dirty="0">
              <a:solidFill>
                <a:srgbClr val="FF0000"/>
              </a:solidFill>
            </a:endParaRPr>
          </a:p>
          <a:p>
            <a:r>
              <a:rPr lang="en-US" sz="1800" dirty="0">
                <a:solidFill>
                  <a:srgbClr val="FF0000"/>
                </a:solidFill>
              </a:rPr>
              <a:t>(ans2) 'try corr2(f1,f3)'</a:t>
            </a:r>
          </a:p>
          <a:p>
            <a:r>
              <a:rPr lang="en-US" sz="1800" dirty="0">
                <a:solidFill>
                  <a:srgbClr val="FF0000"/>
                </a:solidFill>
              </a:rPr>
              <a:t>corr2(f1,f3)=0.9480. Ans1 is correct because </a:t>
            </a:r>
            <a:r>
              <a:rPr lang="en-US" altLang="en-US" sz="1800" dirty="0">
                <a:solidFill>
                  <a:srgbClr val="FF0000"/>
                </a:solidFill>
              </a:rPr>
              <a:t>0.9790&gt;</a:t>
            </a:r>
            <a:r>
              <a:rPr lang="en-US" sz="1800" dirty="0">
                <a:solidFill>
                  <a:srgbClr val="FF0000"/>
                </a:solidFill>
              </a:rPr>
              <a:t> 0.9480</a:t>
            </a:r>
          </a:p>
        </p:txBody>
      </p:sp>
    </p:spTree>
    <p:extLst>
      <p:ext uri="{BB962C8B-B14F-4D97-AF65-F5344CB8AC3E}">
        <p14:creationId xmlns:p14="http://schemas.microsoft.com/office/powerpoint/2010/main" val="34038663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en-US" sz="1200">
                <a:latin typeface="Arial" charset="0"/>
              </a:rPr>
              <a:t>Img. Pro. &amp; Comp. Vis. v250127c</a:t>
            </a:r>
            <a:endParaRPr lang="en-US" altLang="en-US" sz="1200">
              <a:latin typeface="Arial" charset="0"/>
            </a:endParaRPr>
          </a:p>
        </p:txBody>
      </p:sp>
      <p:sp>
        <p:nvSpPr>
          <p:cNvPr id="6144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76EB7C01-9F1D-45AD-8016-A6EC4C8889B4}" type="slidenum">
              <a:rPr lang="en-US" altLang="en-US" sz="1200" smtClean="0">
                <a:latin typeface="Arial" charset="0"/>
              </a:rPr>
              <a:pPr eaLnBrk="1" hangingPunct="1">
                <a:spcBef>
                  <a:spcPct val="0"/>
                </a:spcBef>
                <a:buFontTx/>
                <a:buNone/>
              </a:pPr>
              <a:t>78</a:t>
            </a:fld>
            <a:endParaRPr lang="en-US" altLang="en-US" sz="1200">
              <a:latin typeface="Arial" charset="0"/>
            </a:endParaRPr>
          </a:p>
        </p:txBody>
      </p:sp>
      <p:sp>
        <p:nvSpPr>
          <p:cNvPr id="61444" name="Rectangle 2"/>
          <p:cNvSpPr>
            <a:spLocks noGrp="1" noChangeArrowheads="1"/>
          </p:cNvSpPr>
          <p:nvPr>
            <p:ph type="title" idx="4294967295"/>
          </p:nvPr>
        </p:nvSpPr>
        <p:spPr>
          <a:xfrm>
            <a:off x="0" y="122238"/>
            <a:ext cx="7543800" cy="1295400"/>
          </a:xfrm>
        </p:spPr>
        <p:txBody>
          <a:bodyPr>
            <a:normAutofit fontScale="90000"/>
          </a:bodyPr>
          <a:lstStyle/>
          <a:p>
            <a:pPr eaLnBrk="1" hangingPunct="1"/>
            <a:r>
              <a:rPr lang="en-US" altLang="zh-CN" dirty="0"/>
              <a:t>Worksheet 12 </a:t>
            </a:r>
            <a:br>
              <a:rPr lang="en-US" altLang="zh-CN" dirty="0"/>
            </a:br>
            <a:r>
              <a:rPr lang="en-US" altLang="zh-CN" dirty="0"/>
              <a:t>(student revision exercise)</a:t>
            </a:r>
            <a:endParaRPr lang="en-US" altLang="en-US" dirty="0"/>
          </a:p>
        </p:txBody>
      </p:sp>
      <mc:AlternateContent xmlns:mc="http://schemas.openxmlformats.org/markup-compatibility/2006" xmlns:a14="http://schemas.microsoft.com/office/drawing/2010/main">
        <mc:Choice Requires="a14">
          <p:sp>
            <p:nvSpPr>
              <p:cNvPr id="61446" name="Object 4"/>
              <p:cNvSpPr txBox="1">
                <a:spLocks noGrp="1"/>
              </p:cNvSpPr>
              <p:nvPr>
                <p:ph sz="quarter" idx="4294967295"/>
              </p:nvPr>
            </p:nvSpPr>
            <p:spPr bwMode="auto">
              <a:xfrm>
                <a:off x="1219200" y="1508919"/>
                <a:ext cx="6400800" cy="4756150"/>
              </a:xfrm>
              <a:prstGeom prst="rect">
                <a:avLst/>
              </a:prstGeom>
              <a:noFill/>
              <a:ln>
                <a:noFill/>
              </a:ln>
              <a:effectLst/>
            </p:spPr>
            <p:txBody>
              <a:bodyPr>
                <a:normAutofit fontScale="55000" lnSpcReduction="20000"/>
              </a:bodyPr>
              <a:lstStyle/>
              <a:p>
                <a:pPr>
                  <a:buNone/>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𝑓</m:t>
                      </m:r>
                      <m:r>
                        <a:rPr lang="en-US" i="1" smtClean="0">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4</m:t>
                                </m:r>
                              </m:e>
                              <m:e>
                                <m:r>
                                  <a:rPr lang="en-US" i="1">
                                    <a:solidFill>
                                      <a:srgbClr val="000000"/>
                                    </a:solidFill>
                                    <a:latin typeface="Cambria Math" panose="02040503050406030204" pitchFamily="18" charset="0"/>
                                  </a:rPr>
                                  <m:t>6</m:t>
                                </m:r>
                              </m:e>
                            </m:mr>
                            <m:mr>
                              <m:e>
                                <m:r>
                                  <a:rPr lang="en-US" i="1">
                                    <a:solidFill>
                                      <a:srgbClr val="000000"/>
                                    </a:solidFill>
                                    <a:latin typeface="Cambria Math" panose="02040503050406030204" pitchFamily="18" charset="0"/>
                                  </a:rPr>
                                  <m:t>3</m:t>
                                </m:r>
                              </m:e>
                              <m:e>
                                <m:r>
                                  <a:rPr lang="en-US" i="1">
                                    <a:solidFill>
                                      <a:srgbClr val="000000"/>
                                    </a:solidFill>
                                    <a:latin typeface="Cambria Math" panose="02040503050406030204" pitchFamily="18" charset="0"/>
                                  </a:rPr>
                                  <m:t>2</m:t>
                                </m:r>
                              </m:e>
                              <m:e>
                                <m:r>
                                  <a:rPr lang="en-US" i="1">
                                    <a:solidFill>
                                      <a:srgbClr val="000000"/>
                                    </a:solidFill>
                                    <a:latin typeface="Cambria Math" panose="02040503050406030204" pitchFamily="18" charset="0"/>
                                  </a:rPr>
                                  <m:t>3</m:t>
                                </m:r>
                              </m:e>
                            </m:mr>
                            <m:mr>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2</m:t>
                                </m:r>
                              </m:e>
                            </m:mr>
                          </m:m>
                        </m:e>
                      </m:d>
                      <m:r>
                        <a:rPr lang="en-US" i="1">
                          <a:solidFill>
                            <a:srgbClr val="000000"/>
                          </a:solidFill>
                          <a:latin typeface="Cambria Math" panose="02040503050406030204" pitchFamily="18" charset="0"/>
                        </a:rPr>
                        <m:t>,</m:t>
                      </m:r>
                    </m:oMath>
                  </m:oMathPara>
                </a14:m>
                <a:endParaRPr lang="en-US" i="1" dirty="0">
                  <a:solidFill>
                    <a:srgbClr val="000000"/>
                  </a:solidFill>
                  <a:latin typeface="Cambria Math" panose="02040503050406030204" pitchFamily="18" charset="0"/>
                </a:endParaRPr>
              </a:p>
              <a:p>
                <a:pPr>
                  <a:buNone/>
                </a:pPr>
                <a14:m>
                  <m:oMathPara xmlns:m="http://schemas.openxmlformats.org/officeDocument/2006/math">
                    <m:oMathParaPr>
                      <m:jc m:val="left"/>
                    </m:oMathParaPr>
                    <m:oMath xmlns:m="http://schemas.openxmlformats.org/officeDocument/2006/math">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𝑓</m:t>
                          </m:r>
                        </m:e>
                        <m:sup>
                          <m:r>
                            <a:rPr lang="en-US" i="1">
                              <a:solidFill>
                                <a:srgbClr val="000000"/>
                              </a:solidFill>
                              <a:latin typeface="Cambria Math" panose="02040503050406030204" pitchFamily="18" charset="0"/>
                            </a:rPr>
                            <m:t>′</m:t>
                          </m:r>
                        </m:sup>
                      </m:sSup>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2</m:t>
                                </m:r>
                              </m:e>
                              <m:e>
                                <m:r>
                                  <a:rPr lang="en-US" i="1">
                                    <a:solidFill>
                                      <a:srgbClr val="000000"/>
                                    </a:solidFill>
                                    <a:latin typeface="Cambria Math" panose="02040503050406030204" pitchFamily="18" charset="0"/>
                                  </a:rPr>
                                  <m:t>4</m:t>
                                </m:r>
                              </m:e>
                              <m:e>
                                <m:r>
                                  <a:rPr lang="en-US" i="1">
                                    <a:solidFill>
                                      <a:srgbClr val="000000"/>
                                    </a:solidFill>
                                    <a:latin typeface="Cambria Math" panose="02040503050406030204" pitchFamily="18" charset="0"/>
                                  </a:rPr>
                                  <m:t>6</m:t>
                                </m:r>
                              </m:e>
                            </m:mr>
                            <m:mr>
                              <m:e>
                                <m:r>
                                  <a:rPr lang="en-US" i="1">
                                    <a:solidFill>
                                      <a:srgbClr val="000000"/>
                                    </a:solidFill>
                                    <a:latin typeface="Cambria Math" panose="02040503050406030204" pitchFamily="18" charset="0"/>
                                  </a:rPr>
                                  <m:t>3</m:t>
                                </m:r>
                              </m:e>
                              <m:e>
                                <m:r>
                                  <a:rPr lang="en-US" i="1">
                                    <a:solidFill>
                                      <a:srgbClr val="000000"/>
                                    </a:solidFill>
                                    <a:latin typeface="Cambria Math" panose="02040503050406030204" pitchFamily="18" charset="0"/>
                                  </a:rPr>
                                  <m:t>7</m:t>
                                </m:r>
                              </m:e>
                              <m:e>
                                <m:r>
                                  <a:rPr lang="en-US" i="1">
                                    <a:solidFill>
                                      <a:srgbClr val="000000"/>
                                    </a:solidFill>
                                    <a:latin typeface="Cambria Math" panose="02040503050406030204" pitchFamily="18" charset="0"/>
                                  </a:rPr>
                                  <m:t>3</m:t>
                                </m:r>
                              </m:e>
                            </m:mr>
                            <m:mr>
                              <m:e>
                                <m:r>
                                  <a:rPr lang="en-US" i="1">
                                    <a:solidFill>
                                      <a:srgbClr val="000000"/>
                                    </a:solidFill>
                                    <a:latin typeface="Cambria Math" panose="02040503050406030204" pitchFamily="18" charset="0"/>
                                  </a:rPr>
                                  <m:t>6</m:t>
                                </m:r>
                              </m:e>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2</m:t>
                                </m:r>
                              </m:e>
                            </m:mr>
                          </m:m>
                        </m:e>
                      </m:d>
                      <m:r>
                        <a:rPr lang="en-US" i="1">
                          <a:solidFill>
                            <a:srgbClr val="000000"/>
                          </a:solidFill>
                          <a:latin typeface="Cambria Math" panose="02040503050406030204" pitchFamily="18" charset="0"/>
                        </a:rPr>
                        <m:t>,</m:t>
                      </m:r>
                    </m:oMath>
                  </m:oMathPara>
                </a14:m>
                <a:endParaRPr lang="en-US" i="1" dirty="0">
                  <a:solidFill>
                    <a:srgbClr val="000000"/>
                  </a:solidFill>
                  <a:latin typeface="Cambria Math" panose="02040503050406030204" pitchFamily="18" charset="0"/>
                </a:endParaRPr>
              </a:p>
              <a:p>
                <a:pPr>
                  <a:buNone/>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5</m:t>
                                </m:r>
                              </m:e>
                              <m:e>
                                <m:r>
                                  <a:rPr lang="en-US" i="1">
                                    <a:solidFill>
                                      <a:srgbClr val="000000"/>
                                    </a:solidFill>
                                    <a:latin typeface="Cambria Math" panose="02040503050406030204" pitchFamily="18" charset="0"/>
                                  </a:rPr>
                                  <m:t>5</m:t>
                                </m:r>
                              </m:e>
                            </m:mr>
                            <m:mr>
                              <m:e>
                                <m:r>
                                  <a:rPr lang="en-US" i="1">
                                    <a:solidFill>
                                      <a:srgbClr val="000000"/>
                                    </a:solidFill>
                                    <a:latin typeface="Cambria Math" panose="02040503050406030204" pitchFamily="18" charset="0"/>
                                  </a:rPr>
                                  <m:t>2</m:t>
                                </m:r>
                              </m:e>
                              <m:e>
                                <m:r>
                                  <a:rPr lang="en-US" i="1">
                                    <a:solidFill>
                                      <a:srgbClr val="000000"/>
                                    </a:solidFill>
                                    <a:latin typeface="Cambria Math" panose="02040503050406030204" pitchFamily="18" charset="0"/>
                                  </a:rPr>
                                  <m:t>4</m:t>
                                </m:r>
                              </m:e>
                              <m:e>
                                <m:r>
                                  <a:rPr lang="en-US" i="1">
                                    <a:solidFill>
                                      <a:srgbClr val="000000"/>
                                    </a:solidFill>
                                    <a:latin typeface="Cambria Math" panose="02040503050406030204" pitchFamily="18" charset="0"/>
                                  </a:rPr>
                                  <m:t>2</m:t>
                                </m:r>
                              </m:e>
                            </m:mr>
                            <m:mr>
                              <m:e>
                                <m:r>
                                  <a:rPr lang="en-US" i="1">
                                    <a:solidFill>
                                      <a:srgbClr val="000000"/>
                                    </a:solidFill>
                                    <a:latin typeface="Cambria Math" panose="02040503050406030204" pitchFamily="18" charset="0"/>
                                  </a:rPr>
                                  <m:t>2</m:t>
                                </m:r>
                              </m:e>
                              <m:e>
                                <m:r>
                                  <a:rPr lang="en-US" i="1">
                                    <a:solidFill>
                                      <a:srgbClr val="000000"/>
                                    </a:solidFill>
                                    <a:latin typeface="Cambria Math" panose="02040503050406030204" pitchFamily="18" charset="0"/>
                                  </a:rPr>
                                  <m:t>2</m:t>
                                </m:r>
                              </m:e>
                              <m:e>
                                <m:r>
                                  <a:rPr lang="en-US" i="1">
                                    <a:solidFill>
                                      <a:srgbClr val="000000"/>
                                    </a:solidFill>
                                    <a:latin typeface="Cambria Math" panose="02040503050406030204" pitchFamily="18" charset="0"/>
                                  </a:rPr>
                                  <m:t>3</m:t>
                                </m:r>
                              </m:e>
                            </m:mr>
                          </m:m>
                        </m:e>
                      </m:d>
                    </m:oMath>
                    <m:oMath xmlns:m="http://schemas.openxmlformats.org/officeDocument/2006/math">
                      <m:r>
                        <a:rPr lang="en-US" i="1">
                          <a:solidFill>
                            <a:srgbClr val="000000"/>
                          </a:solidFill>
                          <a:latin typeface="Cambria Math" panose="02040503050406030204" pitchFamily="18" charset="0"/>
                        </a:rPr>
                        <m:t>𝑐𝑜𝑚𝑝𝑎𝑟𝑒</m:t>
                      </m:r>
                    </m:oMath>
                    <m:oMath xmlns:m="http://schemas.openxmlformats.org/officeDocument/2006/math">
                      <m:r>
                        <a:rPr lang="en-US" i="1">
                          <a:solidFill>
                            <a:srgbClr val="000000"/>
                          </a:solidFill>
                          <a:latin typeface="Cambria Math" panose="02040503050406030204" pitchFamily="18" charset="0"/>
                        </a:rPr>
                        <m:t>𝑐𝑜𝑟𝑟𝑒𝑙𝑎𝑡𝑒</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𝑎𝑛𝑑</m:t>
                      </m:r>
                    </m:oMath>
                    <m:oMath xmlns:m="http://schemas.openxmlformats.org/officeDocument/2006/math">
                      <m:r>
                        <a:rPr lang="en-US" i="1">
                          <a:solidFill>
                            <a:srgbClr val="000000"/>
                          </a:solidFill>
                          <a:latin typeface="Cambria Math" panose="02040503050406030204" pitchFamily="18" charset="0"/>
                        </a:rPr>
                        <m:t>𝑐𝑜𝑟𝑟𝑒𝑙𝑎𝑡𝑒</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oMath>
                  </m:oMathPara>
                </a14:m>
                <a:endParaRPr lang="en-US" dirty="0">
                  <a:solidFill>
                    <a:srgbClr val="000000"/>
                  </a:solidFill>
                </a:endParaRPr>
              </a:p>
              <a:p>
                <a:pPr>
                  <a:buNone/>
                </a:pPr>
                <a:r>
                  <a:rPr lang="en-US" sz="3200" dirty="0">
                    <a:solidFill>
                      <a:srgbClr val="FF0000"/>
                    </a:solidFill>
                  </a:rPr>
                  <a:t>Compare </a:t>
                </a:r>
              </a:p>
              <a:p>
                <a:pPr>
                  <a:buNone/>
                </a:pPr>
                <a:r>
                  <a:rPr lang="en-US" dirty="0">
                    <a:solidFill>
                      <a:srgbClr val="FF0000"/>
                    </a:solidFill>
                  </a:rPr>
                  <a:t>Which pair is more similar</a:t>
                </a:r>
              </a:p>
              <a:p>
                <a:pPr>
                  <a:buNone/>
                </a:pPr>
                <a:r>
                  <a:rPr lang="en-US" sz="3200" dirty="0">
                    <a:solidFill>
                      <a:srgbClr val="FF0000"/>
                    </a:solidFill>
                  </a:rPr>
                  <a:t>(1)  (</a:t>
                </a:r>
                <a:r>
                  <a:rPr lang="en-US" sz="3200" dirty="0" err="1">
                    <a:solidFill>
                      <a:srgbClr val="FF0000"/>
                    </a:solidFill>
                  </a:rPr>
                  <a:t>f,f</a:t>
                </a:r>
                <a:r>
                  <a:rPr lang="en-US" sz="3200" dirty="0">
                    <a:solidFill>
                      <a:srgbClr val="FF0000"/>
                    </a:solidFill>
                  </a:rPr>
                  <a:t>’)</a:t>
                </a:r>
              </a:p>
              <a:p>
                <a:pPr>
                  <a:buNone/>
                </a:pPr>
                <a:r>
                  <a:rPr lang="en-US" dirty="0">
                    <a:solidFill>
                      <a:srgbClr val="FF0000"/>
                    </a:solidFill>
                  </a:rPr>
                  <a:t>Or </a:t>
                </a:r>
              </a:p>
              <a:p>
                <a:pPr>
                  <a:buNone/>
                </a:pPr>
                <a:r>
                  <a:rPr lang="en-US" sz="3200" dirty="0">
                    <a:solidFill>
                      <a:srgbClr val="FF0000"/>
                    </a:solidFill>
                  </a:rPr>
                  <a:t>(2)  (</a:t>
                </a:r>
                <a:r>
                  <a:rPr lang="en-US" sz="3200" dirty="0" err="1">
                    <a:solidFill>
                      <a:srgbClr val="FF0000"/>
                    </a:solidFill>
                  </a:rPr>
                  <a:t>f,f</a:t>
                </a:r>
                <a:r>
                  <a:rPr lang="en-US" sz="3200" dirty="0">
                    <a:solidFill>
                      <a:srgbClr val="FF0000"/>
                    </a:solidFill>
                  </a:rPr>
                  <a:t>”)?</a:t>
                </a:r>
              </a:p>
            </p:txBody>
          </p:sp>
        </mc:Choice>
        <mc:Fallback xmlns="">
          <p:sp>
            <p:nvSpPr>
              <p:cNvPr id="61446" name="Object 4"/>
              <p:cNvSpPr txBox="1">
                <a:spLocks noGrp="1" noRot="1" noChangeAspect="1" noMove="1" noResize="1" noEditPoints="1" noAdjustHandles="1" noChangeArrowheads="1" noChangeShapeType="1" noTextEdit="1"/>
              </p:cNvSpPr>
              <p:nvPr>
                <p:ph sz="quarter" idx="4294967295"/>
              </p:nvPr>
            </p:nvSpPr>
            <p:spPr bwMode="auto">
              <a:xfrm>
                <a:off x="1219200" y="1508919"/>
                <a:ext cx="6400800" cy="4756150"/>
              </a:xfrm>
              <a:prstGeom prst="rect">
                <a:avLst/>
              </a:prstGeom>
              <a:blipFill>
                <a:blip r:embed="rId2"/>
                <a:stretch>
                  <a:fillRect l="-762" b="-1923"/>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33268159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en-US" sz="1200">
                <a:latin typeface="Arial" charset="0"/>
              </a:rPr>
              <a:t>Img. Pro. &amp; Comp. Vis. v250127c</a:t>
            </a:r>
            <a:endParaRPr lang="en-US" altLang="en-US" sz="1200">
              <a:latin typeface="Arial" charset="0"/>
            </a:endParaRPr>
          </a:p>
        </p:txBody>
      </p:sp>
      <p:sp>
        <p:nvSpPr>
          <p:cNvPr id="6144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76EB7C01-9F1D-45AD-8016-A6EC4C8889B4}" type="slidenum">
              <a:rPr lang="en-US" altLang="en-US" sz="1200" smtClean="0">
                <a:latin typeface="Arial" charset="0"/>
              </a:rPr>
              <a:pPr eaLnBrk="1" hangingPunct="1">
                <a:spcBef>
                  <a:spcPct val="0"/>
                </a:spcBef>
                <a:buFontTx/>
                <a:buNone/>
              </a:pPr>
              <a:t>79</a:t>
            </a:fld>
            <a:endParaRPr lang="en-US" altLang="en-US" sz="1200">
              <a:latin typeface="Arial" charset="0"/>
            </a:endParaRPr>
          </a:p>
        </p:txBody>
      </p:sp>
      <p:sp>
        <p:nvSpPr>
          <p:cNvPr id="61444" name="Rectangle 2"/>
          <p:cNvSpPr>
            <a:spLocks noGrp="1" noChangeArrowheads="1"/>
          </p:cNvSpPr>
          <p:nvPr>
            <p:ph type="title" idx="4294967295"/>
          </p:nvPr>
        </p:nvSpPr>
        <p:spPr>
          <a:xfrm>
            <a:off x="0" y="122238"/>
            <a:ext cx="7543800" cy="1295400"/>
          </a:xfrm>
        </p:spPr>
        <p:txBody>
          <a:bodyPr/>
          <a:lstStyle/>
          <a:p>
            <a:pPr eaLnBrk="1" hangingPunct="1"/>
            <a:r>
              <a:rPr lang="en-US" altLang="zh-CN" dirty="0">
                <a:solidFill>
                  <a:srgbClr val="FF0000"/>
                </a:solidFill>
              </a:rPr>
              <a:t>Answer: 12</a:t>
            </a:r>
            <a:endParaRPr lang="en-US" altLang="en-US" dirty="0">
              <a:solidFill>
                <a:srgbClr val="FF0000"/>
              </a:solidFill>
            </a:endParaRPr>
          </a:p>
        </p:txBody>
      </p:sp>
      <mc:AlternateContent xmlns:mc="http://schemas.openxmlformats.org/markup-compatibility/2006" xmlns:a14="http://schemas.microsoft.com/office/drawing/2010/main">
        <mc:Choice Requires="a14">
          <p:sp>
            <p:nvSpPr>
              <p:cNvPr id="61445" name="Rectangle 3"/>
              <p:cNvSpPr>
                <a:spLocks noGrp="1" noChangeArrowheads="1"/>
              </p:cNvSpPr>
              <p:nvPr>
                <p:ph type="body" sz="half" idx="4294967295"/>
              </p:nvPr>
            </p:nvSpPr>
            <p:spPr>
              <a:xfrm>
                <a:off x="5257800" y="381000"/>
                <a:ext cx="3886200" cy="5791200"/>
              </a:xfrm>
            </p:spPr>
            <p:txBody>
              <a:bodyPr>
                <a:normAutofit/>
              </a:bodyPr>
              <a:lstStyle/>
              <a:p>
                <a:r>
                  <a:rPr lang="en-US" sz="1400" b="0" i="0" u="none" strike="noStrike" baseline="0" dirty="0">
                    <a:solidFill>
                      <a:srgbClr val="228B22"/>
                    </a:solidFill>
                    <a:latin typeface="Courier New" panose="02070309020205020404" pitchFamily="49" charset="0"/>
                  </a:rPr>
                  <a:t>%Answer by </a:t>
                </a:r>
                <a:r>
                  <a:rPr lang="en-US" sz="1400" b="0" i="0" u="none" strike="noStrike" baseline="0" dirty="0" err="1">
                    <a:solidFill>
                      <a:srgbClr val="228B22"/>
                    </a:solidFill>
                    <a:latin typeface="Courier New" panose="02070309020205020404" pitchFamily="49" charset="0"/>
                  </a:rPr>
                  <a:t>matab</a:t>
                </a:r>
                <a:endParaRPr lang="en-US" sz="1400" b="0" i="0" u="none" strike="noStrike" baseline="0" dirty="0">
                  <a:solidFill>
                    <a:srgbClr val="228B22"/>
                  </a:solidFill>
                  <a:latin typeface="Courier New" panose="02070309020205020404" pitchFamily="49" charset="0"/>
                </a:endParaRPr>
              </a:p>
              <a:p>
                <a:r>
                  <a:rPr lang="en-US" sz="1400" b="0" i="0" u="none" strike="noStrike" baseline="0" dirty="0">
                    <a:solidFill>
                      <a:srgbClr val="000000"/>
                    </a:solidFill>
                    <a:latin typeface="Courier New" panose="02070309020205020404" pitchFamily="49" charset="0"/>
                  </a:rPr>
                  <a:t>clear</a:t>
                </a:r>
              </a:p>
              <a:p>
                <a:r>
                  <a:rPr lang="en-US" sz="1400" b="0" i="0" u="none" strike="noStrike" baseline="0" dirty="0">
                    <a:solidFill>
                      <a:srgbClr val="000000"/>
                    </a:solidFill>
                    <a:latin typeface="Courier New" panose="02070309020205020404" pitchFamily="49" charset="0"/>
                  </a:rPr>
                  <a:t>F=[</a:t>
                </a:r>
              </a:p>
              <a:p>
                <a:r>
                  <a:rPr lang="en-US" sz="1400" b="0" i="0" u="none" strike="noStrike" baseline="0" dirty="0">
                    <a:solidFill>
                      <a:srgbClr val="000000"/>
                    </a:solidFill>
                    <a:latin typeface="Courier New" panose="02070309020205020404" pitchFamily="49" charset="0"/>
                  </a:rPr>
                  <a:t>1 4 6</a:t>
                </a:r>
              </a:p>
              <a:p>
                <a:r>
                  <a:rPr lang="en-US" sz="1400" b="0" i="0" u="none" strike="noStrike" baseline="0" dirty="0">
                    <a:solidFill>
                      <a:srgbClr val="000000"/>
                    </a:solidFill>
                    <a:latin typeface="Courier New" panose="02070309020205020404" pitchFamily="49" charset="0"/>
                  </a:rPr>
                  <a:t>3 2 3</a:t>
                </a:r>
              </a:p>
              <a:p>
                <a:r>
                  <a:rPr lang="en-US" sz="1400" b="0" i="0" u="none" strike="noStrike" baseline="0" dirty="0">
                    <a:solidFill>
                      <a:srgbClr val="000000"/>
                    </a:solidFill>
                    <a:latin typeface="Courier New" panose="02070309020205020404" pitchFamily="49" charset="0"/>
                  </a:rPr>
                  <a:t>1 1 2]</a:t>
                </a:r>
              </a:p>
              <a:p>
                <a:r>
                  <a:rPr lang="en-US" sz="1400" b="0" i="0" u="none" strike="noStrike" baseline="0" dirty="0">
                    <a:solidFill>
                      <a:srgbClr val="000000"/>
                    </a:solidFill>
                    <a:latin typeface="Courier New" panose="02070309020205020404" pitchFamily="49" charset="0"/>
                  </a:rPr>
                  <a:t> </a:t>
                </a:r>
              </a:p>
              <a:p>
                <a:r>
                  <a:rPr lang="en-US" sz="1400" b="0" i="0" u="none" strike="noStrike" baseline="0" dirty="0" err="1">
                    <a:solidFill>
                      <a:srgbClr val="000000"/>
                    </a:solidFill>
                    <a:latin typeface="Courier New" panose="02070309020205020404" pitchFamily="49" charset="0"/>
                  </a:rPr>
                  <a:t>F_pi</a:t>
                </a:r>
                <a:r>
                  <a:rPr lang="en-US" sz="1400" b="0" i="0" u="none" strike="noStrike" baseline="0" dirty="0">
                    <a:solidFill>
                      <a:srgbClr val="000000"/>
                    </a:solidFill>
                    <a:latin typeface="Courier New" panose="02070309020205020404" pitchFamily="49" charset="0"/>
                  </a:rPr>
                  <a:t>=[</a:t>
                </a:r>
              </a:p>
              <a:p>
                <a:r>
                  <a:rPr lang="en-US" sz="1400" b="0" i="0" u="none" strike="noStrike" baseline="0" dirty="0">
                    <a:solidFill>
                      <a:srgbClr val="000000"/>
                    </a:solidFill>
                    <a:latin typeface="Courier New" panose="02070309020205020404" pitchFamily="49" charset="0"/>
                  </a:rPr>
                  <a:t>2 4 6</a:t>
                </a:r>
              </a:p>
              <a:p>
                <a:r>
                  <a:rPr lang="en-US" sz="1400" b="0" i="0" u="none" strike="noStrike" baseline="0" dirty="0">
                    <a:solidFill>
                      <a:srgbClr val="000000"/>
                    </a:solidFill>
                    <a:latin typeface="Courier New" panose="02070309020205020404" pitchFamily="49" charset="0"/>
                  </a:rPr>
                  <a:t>3 7 3</a:t>
                </a:r>
              </a:p>
              <a:p>
                <a:r>
                  <a:rPr lang="en-US" sz="1400" b="0" i="0" u="none" strike="noStrike" baseline="0" dirty="0">
                    <a:solidFill>
                      <a:srgbClr val="000000"/>
                    </a:solidFill>
                    <a:latin typeface="Courier New" panose="02070309020205020404" pitchFamily="49" charset="0"/>
                  </a:rPr>
                  <a:t>6 1 2]</a:t>
                </a:r>
              </a:p>
              <a:p>
                <a:r>
                  <a:rPr lang="en-US" sz="1400" b="0" i="0" u="none" strike="noStrike" baseline="0" dirty="0">
                    <a:solidFill>
                      <a:srgbClr val="000000"/>
                    </a:solidFill>
                    <a:latin typeface="Courier New" panose="02070309020205020404" pitchFamily="49" charset="0"/>
                  </a:rPr>
                  <a:t> </a:t>
                </a:r>
              </a:p>
              <a:p>
                <a:r>
                  <a:rPr lang="en-US" sz="1400" b="0" i="0" u="none" strike="noStrike" baseline="0" dirty="0" err="1">
                    <a:solidFill>
                      <a:srgbClr val="000000"/>
                    </a:solidFill>
                    <a:latin typeface="Courier New" panose="02070309020205020404" pitchFamily="49" charset="0"/>
                  </a:rPr>
                  <a:t>F_pipi</a:t>
                </a:r>
                <a:r>
                  <a:rPr lang="en-US" sz="1400" b="0" i="0" u="none" strike="noStrike" baseline="0" dirty="0">
                    <a:solidFill>
                      <a:srgbClr val="000000"/>
                    </a:solidFill>
                    <a:latin typeface="Courier New" panose="02070309020205020404" pitchFamily="49" charset="0"/>
                  </a:rPr>
                  <a:t>=[1 5 5</a:t>
                </a:r>
              </a:p>
              <a:p>
                <a:r>
                  <a:rPr lang="en-US" sz="1400" b="0" i="0" u="none" strike="noStrike" baseline="0" dirty="0">
                    <a:solidFill>
                      <a:srgbClr val="000000"/>
                    </a:solidFill>
                    <a:latin typeface="Courier New" panose="02070309020205020404" pitchFamily="49" charset="0"/>
                  </a:rPr>
                  <a:t>2 4 2</a:t>
                </a:r>
              </a:p>
              <a:p>
                <a:r>
                  <a:rPr lang="en-US" sz="1400" b="0" i="0" u="none" strike="noStrike" baseline="0" dirty="0">
                    <a:solidFill>
                      <a:srgbClr val="000000"/>
                    </a:solidFill>
                    <a:latin typeface="Courier New" panose="02070309020205020404" pitchFamily="49" charset="0"/>
                  </a:rPr>
                  <a:t>2 2 3]</a:t>
                </a:r>
              </a:p>
              <a:p>
                <a:r>
                  <a:rPr lang="en-US" sz="1400" b="0" i="0" u="none" strike="noStrike" baseline="0" dirty="0">
                    <a:solidFill>
                      <a:srgbClr val="000000"/>
                    </a:solidFill>
                    <a:latin typeface="Courier New" panose="02070309020205020404" pitchFamily="49" charset="0"/>
                  </a:rPr>
                  <a:t> </a:t>
                </a:r>
              </a:p>
              <a:p>
                <a:r>
                  <a:rPr lang="en-US" sz="1400" b="0" i="0" u="none" strike="noStrike" baseline="0" dirty="0">
                    <a:solidFill>
                      <a:srgbClr val="000000"/>
                    </a:solidFill>
                    <a:latin typeface="Courier New" panose="02070309020205020404" pitchFamily="49" charset="0"/>
                  </a:rPr>
                  <a:t>corr2(</a:t>
                </a:r>
                <a:r>
                  <a:rPr lang="en-US" sz="1400" b="0" i="0" u="none" strike="noStrike" baseline="0" dirty="0" err="1">
                    <a:solidFill>
                      <a:srgbClr val="000000"/>
                    </a:solidFill>
                    <a:latin typeface="Courier New" panose="02070309020205020404" pitchFamily="49" charset="0"/>
                  </a:rPr>
                  <a:t>F,F_pi</a:t>
                </a:r>
                <a:r>
                  <a:rPr lang="en-US" sz="1400" b="0" i="0" u="none" strike="noStrike" baseline="0" dirty="0">
                    <a:solidFill>
                      <a:srgbClr val="000000"/>
                    </a:solidFill>
                    <a:latin typeface="Courier New" panose="02070309020205020404" pitchFamily="49" charset="0"/>
                  </a:rPr>
                  <a:t>)</a:t>
                </a:r>
              </a:p>
              <a:p>
                <a:r>
                  <a:rPr lang="en-US" sz="1400" b="0" i="0" u="none" strike="noStrike" baseline="0" dirty="0">
                    <a:solidFill>
                      <a:srgbClr val="000000"/>
                    </a:solidFill>
                    <a:latin typeface="Courier New" panose="02070309020205020404" pitchFamily="49" charset="0"/>
                  </a:rPr>
                  <a:t>corr2(</a:t>
                </a:r>
                <a:r>
                  <a:rPr lang="en-US" sz="1400" b="0" i="0" u="none" strike="noStrike" baseline="0" dirty="0" err="1">
                    <a:solidFill>
                      <a:srgbClr val="000000"/>
                    </a:solidFill>
                    <a:latin typeface="Courier New" panose="02070309020205020404" pitchFamily="49" charset="0"/>
                  </a:rPr>
                  <a:t>F,F_pipi</a:t>
                </a:r>
                <a:r>
                  <a:rPr lang="en-US" sz="1400" b="0" i="0" u="none" strike="noStrike" baseline="0" dirty="0">
                    <a:solidFill>
                      <a:srgbClr val="000000"/>
                    </a:solidFill>
                    <a:latin typeface="Courier New" panose="02070309020205020404" pitchFamily="49" charset="0"/>
                  </a:rPr>
                  <a:t>)</a:t>
                </a:r>
              </a:p>
              <a:p>
                <a:r>
                  <a:rPr lang="en-US" sz="1400" b="0" i="0" u="none" strike="noStrike" baseline="0" dirty="0">
                    <a:solidFill>
                      <a:srgbClr val="FF0000"/>
                    </a:solidFill>
                    <a:latin typeface="Courier New" panose="02070309020205020404" pitchFamily="49" charset="0"/>
                  </a:rPr>
                  <a:t>%</a:t>
                </a:r>
                <a:r>
                  <a:rPr lang="en-US" sz="1400" b="0" i="0" u="none" strike="noStrike" baseline="0" dirty="0" err="1">
                    <a:solidFill>
                      <a:srgbClr val="FF0000"/>
                    </a:solidFill>
                    <a:latin typeface="Courier New" panose="02070309020205020404" pitchFamily="49" charset="0"/>
                  </a:rPr>
                  <a:t>ans</a:t>
                </a:r>
                <a:r>
                  <a:rPr lang="en-US" sz="1400" dirty="0">
                    <a:solidFill>
                      <a:srgbClr val="FF0000"/>
                    </a:solidFill>
                  </a:rPr>
                  <a:t> </a:t>
                </a:r>
                <a14:m>
                  <m:oMath xmlns:m="http://schemas.openxmlformats.org/officeDocument/2006/math">
                    <m:r>
                      <a:rPr lang="en-US" sz="1400" i="1">
                        <a:solidFill>
                          <a:srgbClr val="FF0000"/>
                        </a:solidFill>
                        <a:latin typeface="Cambria Math" panose="02040503050406030204" pitchFamily="18" charset="0"/>
                      </a:rPr>
                      <m:t>(</m:t>
                    </m:r>
                    <m:r>
                      <a:rPr lang="en-US" sz="1400" i="1">
                        <a:solidFill>
                          <a:srgbClr val="FF0000"/>
                        </a:solidFill>
                        <a:latin typeface="Cambria Math" panose="02040503050406030204" pitchFamily="18" charset="0"/>
                      </a:rPr>
                      <m:t>𝑓</m:t>
                    </m:r>
                    <m:r>
                      <a:rPr lang="en-US" sz="1400" i="1">
                        <a:solidFill>
                          <a:srgbClr val="FF0000"/>
                        </a:solidFill>
                        <a:latin typeface="Cambria Math" panose="02040503050406030204" pitchFamily="18" charset="0"/>
                      </a:rPr>
                      <m:t>,</m:t>
                    </m:r>
                    <m:r>
                      <a:rPr lang="en-US" sz="1400" i="1">
                        <a:solidFill>
                          <a:srgbClr val="FF0000"/>
                        </a:solidFill>
                        <a:latin typeface="Cambria Math" panose="02040503050406030204" pitchFamily="18" charset="0"/>
                      </a:rPr>
                      <m:t>𝑓</m:t>
                    </m:r>
                    <m:r>
                      <a:rPr lang="en-US" sz="1400" i="1">
                        <a:solidFill>
                          <a:srgbClr val="FF0000"/>
                        </a:solidFill>
                        <a:latin typeface="Cambria Math" panose="02040503050406030204" pitchFamily="18" charset="0"/>
                      </a:rPr>
                      <m:t>′)</m:t>
                    </m:r>
                  </m:oMath>
                </a14:m>
                <a:r>
                  <a:rPr lang="en-US" sz="1400" b="0" i="0" u="none" strike="noStrike" baseline="0" dirty="0">
                    <a:solidFill>
                      <a:srgbClr val="FF0000"/>
                    </a:solidFill>
                    <a:latin typeface="Courier New" panose="02070309020205020404" pitchFamily="49" charset="0"/>
                  </a:rPr>
                  <a:t> =</a:t>
                </a:r>
              </a:p>
              <a:p>
                <a:r>
                  <a:rPr lang="en-US" sz="1400" b="0" i="0" u="none" strike="noStrike" baseline="0" dirty="0">
                    <a:solidFill>
                      <a:srgbClr val="FF0000"/>
                    </a:solidFill>
                    <a:latin typeface="Courier New" panose="02070309020205020404" pitchFamily="49" charset="0"/>
                  </a:rPr>
                  <a:t>%</a:t>
                </a:r>
                <a:r>
                  <a:rPr lang="en-US" sz="1400" dirty="0">
                    <a:solidFill>
                      <a:srgbClr val="FF0000"/>
                    </a:solidFill>
                  </a:rPr>
                  <a:t> </a:t>
                </a:r>
                <a14:m>
                  <m:oMath xmlns:m="http://schemas.openxmlformats.org/officeDocument/2006/math">
                    <m:r>
                      <a:rPr lang="en-US" sz="1400" i="1">
                        <a:solidFill>
                          <a:srgbClr val="FF0000"/>
                        </a:solidFill>
                        <a:latin typeface="Cambria Math" panose="02040503050406030204" pitchFamily="18" charset="0"/>
                      </a:rPr>
                      <m:t>(</m:t>
                    </m:r>
                    <m:r>
                      <a:rPr lang="en-US" sz="1400" i="1">
                        <a:solidFill>
                          <a:srgbClr val="FF0000"/>
                        </a:solidFill>
                        <a:latin typeface="Cambria Math" panose="02040503050406030204" pitchFamily="18" charset="0"/>
                      </a:rPr>
                      <m:t>𝑓</m:t>
                    </m:r>
                    <m:r>
                      <a:rPr lang="en-US" sz="1400" i="1">
                        <a:solidFill>
                          <a:srgbClr val="FF0000"/>
                        </a:solidFill>
                        <a:latin typeface="Cambria Math" panose="02040503050406030204" pitchFamily="18" charset="0"/>
                      </a:rPr>
                      <m:t>,</m:t>
                    </m:r>
                    <m:r>
                      <a:rPr lang="en-US" sz="1400" i="1">
                        <a:solidFill>
                          <a:srgbClr val="FF0000"/>
                        </a:solidFill>
                        <a:latin typeface="Cambria Math" panose="02040503050406030204" pitchFamily="18" charset="0"/>
                      </a:rPr>
                      <m:t>𝑓</m:t>
                    </m:r>
                    <m:r>
                      <a:rPr lang="en-US" sz="1400" i="1">
                        <a:solidFill>
                          <a:srgbClr val="FF0000"/>
                        </a:solidFill>
                        <a:latin typeface="Cambria Math" panose="02040503050406030204" pitchFamily="18" charset="0"/>
                      </a:rPr>
                      <m:t>′)</m:t>
                    </m:r>
                  </m:oMath>
                </a14:m>
                <a:r>
                  <a:rPr lang="en-US" sz="1400" b="0" i="0" u="none" strike="noStrike" baseline="0" dirty="0">
                    <a:solidFill>
                      <a:srgbClr val="FF0000"/>
                    </a:solidFill>
                    <a:latin typeface="Courier New" panose="02070309020205020404" pitchFamily="49" charset="0"/>
                  </a:rPr>
                  <a:t>=corr2(</a:t>
                </a:r>
                <a:r>
                  <a:rPr lang="en-US" sz="1400" b="0" i="0" u="none" strike="noStrike" baseline="0" dirty="0" err="1">
                    <a:solidFill>
                      <a:srgbClr val="FF0000"/>
                    </a:solidFill>
                    <a:latin typeface="Courier New" panose="02070309020205020404" pitchFamily="49" charset="0"/>
                  </a:rPr>
                  <a:t>F,F_pi</a:t>
                </a:r>
                <a:r>
                  <a:rPr lang="en-US" sz="1400" b="0" i="0" u="none" strike="noStrike" baseline="0" dirty="0">
                    <a:solidFill>
                      <a:srgbClr val="FF0000"/>
                    </a:solidFill>
                    <a:latin typeface="Courier New" panose="02070309020205020404" pitchFamily="49" charset="0"/>
                  </a:rPr>
                  <a:t>)=0.3597</a:t>
                </a:r>
              </a:p>
              <a:p>
                <a:r>
                  <a:rPr lang="en-US" sz="1400" b="0" i="0" u="none" strike="noStrike" baseline="0" dirty="0">
                    <a:solidFill>
                      <a:srgbClr val="FF0000"/>
                    </a:solidFill>
                    <a:latin typeface="Courier New" panose="02070309020205020404" pitchFamily="49" charset="0"/>
                  </a:rPr>
                  <a:t>%</a:t>
                </a:r>
                <a:r>
                  <a:rPr lang="en-US" sz="1400" b="0" i="0" u="none" strike="noStrike" baseline="0" dirty="0" err="1">
                    <a:solidFill>
                      <a:srgbClr val="FF0000"/>
                    </a:solidFill>
                    <a:latin typeface="Courier New" panose="02070309020205020404" pitchFamily="49" charset="0"/>
                  </a:rPr>
                  <a:t>ans</a:t>
                </a:r>
                <a:r>
                  <a:rPr lang="en-US" sz="1400" dirty="0">
                    <a:solidFill>
                      <a:srgbClr val="FF0000"/>
                    </a:solidFill>
                    <a:latin typeface="Courier New" panose="02070309020205020404" pitchFamily="49" charset="0"/>
                  </a:rPr>
                  <a:t> </a:t>
                </a:r>
                <a14:m>
                  <m:oMath xmlns:m="http://schemas.openxmlformats.org/officeDocument/2006/math">
                    <m:r>
                      <a:rPr lang="en-US" sz="1400" i="1" smtClean="0">
                        <a:solidFill>
                          <a:srgbClr val="FF0000"/>
                        </a:solidFill>
                        <a:latin typeface="Cambria Math" panose="02040503050406030204" pitchFamily="18" charset="0"/>
                      </a:rPr>
                      <m:t>(</m:t>
                    </m:r>
                    <m:r>
                      <a:rPr lang="en-US" sz="1400" i="1" smtClean="0">
                        <a:solidFill>
                          <a:srgbClr val="FF0000"/>
                        </a:solidFill>
                        <a:latin typeface="Cambria Math" panose="02040503050406030204" pitchFamily="18" charset="0"/>
                      </a:rPr>
                      <m:t>𝑓</m:t>
                    </m:r>
                    <m:r>
                      <a:rPr lang="en-US" sz="1400" i="1" smtClean="0">
                        <a:solidFill>
                          <a:srgbClr val="FF0000"/>
                        </a:solidFill>
                        <a:latin typeface="Cambria Math" panose="02040503050406030204" pitchFamily="18" charset="0"/>
                      </a:rPr>
                      <m:t>,</m:t>
                    </m:r>
                    <m:r>
                      <a:rPr lang="en-US" sz="1400" i="1" smtClean="0">
                        <a:solidFill>
                          <a:srgbClr val="FF0000"/>
                        </a:solidFill>
                        <a:latin typeface="Cambria Math" panose="02040503050406030204" pitchFamily="18" charset="0"/>
                      </a:rPr>
                      <m:t>𝑓</m:t>
                    </m:r>
                    <m:r>
                      <a:rPr lang="en-US" sz="1400" i="1" smtClean="0">
                        <a:solidFill>
                          <a:srgbClr val="FF0000"/>
                        </a:solidFill>
                        <a:latin typeface="Cambria Math" panose="02040503050406030204" pitchFamily="18" charset="0"/>
                      </a:rPr>
                      <m:t>")</m:t>
                    </m:r>
                  </m:oMath>
                </a14:m>
                <a:r>
                  <a:rPr lang="en-US" sz="1400" b="0" i="0" u="none" strike="noStrike" baseline="0" dirty="0">
                    <a:solidFill>
                      <a:srgbClr val="FF0000"/>
                    </a:solidFill>
                    <a:latin typeface="Courier New" panose="02070309020205020404" pitchFamily="49" charset="0"/>
                  </a:rPr>
                  <a:t>=</a:t>
                </a:r>
              </a:p>
              <a:p>
                <a:r>
                  <a:rPr lang="en-US" sz="1400" dirty="0">
                    <a:solidFill>
                      <a:srgbClr val="FF0000"/>
                    </a:solidFill>
                    <a:latin typeface="Courier New" panose="02070309020205020404" pitchFamily="49" charset="0"/>
                  </a:rPr>
                  <a:t>%</a:t>
                </a:r>
                <a14:m>
                  <m:oMath xmlns:m="http://schemas.openxmlformats.org/officeDocument/2006/math">
                    <m:r>
                      <a:rPr lang="en-US" sz="1400" i="1" smtClean="0">
                        <a:solidFill>
                          <a:srgbClr val="FF0000"/>
                        </a:solidFill>
                        <a:latin typeface="Cambria Math" panose="02040503050406030204" pitchFamily="18" charset="0"/>
                      </a:rPr>
                      <m:t>(</m:t>
                    </m:r>
                    <m:r>
                      <a:rPr lang="en-US" sz="1400" i="1" smtClean="0">
                        <a:solidFill>
                          <a:srgbClr val="FF0000"/>
                        </a:solidFill>
                        <a:latin typeface="Cambria Math" panose="02040503050406030204" pitchFamily="18" charset="0"/>
                      </a:rPr>
                      <m:t>𝑓</m:t>
                    </m:r>
                    <m:r>
                      <a:rPr lang="en-US" sz="1400" i="1" smtClean="0">
                        <a:solidFill>
                          <a:srgbClr val="FF0000"/>
                        </a:solidFill>
                        <a:latin typeface="Cambria Math" panose="02040503050406030204" pitchFamily="18" charset="0"/>
                      </a:rPr>
                      <m:t>,</m:t>
                    </m:r>
                    <m:r>
                      <a:rPr lang="en-US" sz="1400" i="1" smtClean="0">
                        <a:solidFill>
                          <a:srgbClr val="FF0000"/>
                        </a:solidFill>
                        <a:latin typeface="Cambria Math" panose="02040503050406030204" pitchFamily="18" charset="0"/>
                      </a:rPr>
                      <m:t>𝑓</m:t>
                    </m:r>
                    <m:r>
                      <a:rPr lang="en-US" sz="1400" i="1" smtClean="0">
                        <a:solidFill>
                          <a:srgbClr val="FF0000"/>
                        </a:solidFill>
                        <a:latin typeface="Cambria Math" panose="02040503050406030204" pitchFamily="18" charset="0"/>
                      </a:rPr>
                      <m:t>")</m:t>
                    </m:r>
                  </m:oMath>
                </a14:m>
                <a:r>
                  <a:rPr lang="en-US" sz="1400" dirty="0">
                    <a:solidFill>
                      <a:srgbClr val="FF0000"/>
                    </a:solidFill>
                  </a:rPr>
                  <a:t>=</a:t>
                </a:r>
                <a:r>
                  <a:rPr lang="en-US" sz="1400" b="0" i="0" u="none" strike="noStrike" baseline="0" dirty="0">
                    <a:solidFill>
                      <a:srgbClr val="FF0000"/>
                    </a:solidFill>
                    <a:latin typeface="Courier New" panose="02070309020205020404" pitchFamily="49" charset="0"/>
                  </a:rPr>
                  <a:t>corr2(</a:t>
                </a:r>
                <a:r>
                  <a:rPr lang="en-US" sz="1400" b="0" i="0" u="none" strike="noStrike" baseline="0" dirty="0" err="1">
                    <a:solidFill>
                      <a:srgbClr val="FF0000"/>
                    </a:solidFill>
                    <a:latin typeface="Courier New" panose="02070309020205020404" pitchFamily="49" charset="0"/>
                  </a:rPr>
                  <a:t>F,F_pipi</a:t>
                </a:r>
                <a:r>
                  <a:rPr lang="en-US" sz="1400" b="0" i="0" u="none" strike="noStrike" baseline="0" dirty="0">
                    <a:solidFill>
                      <a:srgbClr val="FF0000"/>
                    </a:solidFill>
                    <a:latin typeface="Courier New" panose="02070309020205020404" pitchFamily="49" charset="0"/>
                  </a:rPr>
                  <a:t>)=0.7513</a:t>
                </a:r>
                <a:endParaRPr lang="en-US" sz="1400" b="0" i="0" u="none" strike="noStrike" baseline="0" dirty="0">
                  <a:solidFill>
                    <a:srgbClr val="228B22"/>
                  </a:solidFill>
                  <a:latin typeface="Courier New" panose="02070309020205020404" pitchFamily="49" charset="0"/>
                </a:endParaRPr>
              </a:p>
            </p:txBody>
          </p:sp>
        </mc:Choice>
        <mc:Fallback xmlns="">
          <p:sp>
            <p:nvSpPr>
              <p:cNvPr id="61445" name="Rectangle 3"/>
              <p:cNvSpPr>
                <a:spLocks noGrp="1" noRot="1" noChangeAspect="1" noMove="1" noResize="1" noEditPoints="1" noAdjustHandles="1" noChangeArrowheads="1" noChangeShapeType="1" noTextEdit="1"/>
              </p:cNvSpPr>
              <p:nvPr>
                <p:ph type="body" sz="half" idx="4294967295"/>
              </p:nvPr>
            </p:nvSpPr>
            <p:spPr>
              <a:xfrm>
                <a:off x="5257800" y="381000"/>
                <a:ext cx="3886200" cy="5791200"/>
              </a:xfrm>
              <a:blipFill>
                <a:blip r:embed="rId2"/>
                <a:stretch>
                  <a:fillRect l="-314" t="-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446" name="Object 4"/>
              <p:cNvSpPr txBox="1">
                <a:spLocks noGrp="1"/>
              </p:cNvSpPr>
              <p:nvPr>
                <p:ph sz="quarter" idx="4294967295"/>
              </p:nvPr>
            </p:nvSpPr>
            <p:spPr bwMode="auto">
              <a:xfrm>
                <a:off x="419100" y="1586548"/>
                <a:ext cx="5410200" cy="4121150"/>
              </a:xfrm>
              <a:prstGeom prst="rect">
                <a:avLst/>
              </a:prstGeom>
              <a:noFill/>
              <a:ln>
                <a:noFill/>
              </a:ln>
              <a:effectLst/>
            </p:spPr>
            <p:txBody>
              <a:bodyPr>
                <a:normAutofit fontScale="47500" lnSpcReduction="20000"/>
              </a:bodyPr>
              <a:lstStyle/>
              <a:p>
                <a:pPr>
                  <a:buNone/>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𝑓</m:t>
                      </m:r>
                      <m:r>
                        <a:rPr lang="en-US" i="1" smtClean="0">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4</m:t>
                                </m:r>
                              </m:e>
                              <m:e>
                                <m:r>
                                  <a:rPr lang="en-US" i="1">
                                    <a:solidFill>
                                      <a:srgbClr val="000000"/>
                                    </a:solidFill>
                                    <a:latin typeface="Cambria Math" panose="02040503050406030204" pitchFamily="18" charset="0"/>
                                  </a:rPr>
                                  <m:t>6</m:t>
                                </m:r>
                              </m:e>
                            </m:mr>
                            <m:mr>
                              <m:e>
                                <m:r>
                                  <a:rPr lang="en-US" i="1">
                                    <a:solidFill>
                                      <a:srgbClr val="000000"/>
                                    </a:solidFill>
                                    <a:latin typeface="Cambria Math" panose="02040503050406030204" pitchFamily="18" charset="0"/>
                                  </a:rPr>
                                  <m:t>3</m:t>
                                </m:r>
                              </m:e>
                              <m:e>
                                <m:r>
                                  <a:rPr lang="en-US" i="1">
                                    <a:solidFill>
                                      <a:srgbClr val="000000"/>
                                    </a:solidFill>
                                    <a:latin typeface="Cambria Math" panose="02040503050406030204" pitchFamily="18" charset="0"/>
                                  </a:rPr>
                                  <m:t>2</m:t>
                                </m:r>
                              </m:e>
                              <m:e>
                                <m:r>
                                  <a:rPr lang="en-US" i="1">
                                    <a:solidFill>
                                      <a:srgbClr val="000000"/>
                                    </a:solidFill>
                                    <a:latin typeface="Cambria Math" panose="02040503050406030204" pitchFamily="18" charset="0"/>
                                  </a:rPr>
                                  <m:t>3</m:t>
                                </m:r>
                              </m:e>
                            </m:mr>
                            <m:mr>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2</m:t>
                                </m:r>
                              </m:e>
                            </m:mr>
                          </m:m>
                        </m:e>
                      </m:d>
                      <m:r>
                        <a:rPr lang="en-US" i="1">
                          <a:solidFill>
                            <a:srgbClr val="000000"/>
                          </a:solidFill>
                          <a:latin typeface="Cambria Math" panose="02040503050406030204" pitchFamily="18" charset="0"/>
                        </a:rPr>
                        <m:t>,</m:t>
                      </m:r>
                    </m:oMath>
                  </m:oMathPara>
                </a14:m>
                <a:endParaRPr lang="en-US" i="1" dirty="0">
                  <a:solidFill>
                    <a:srgbClr val="000000"/>
                  </a:solidFill>
                  <a:latin typeface="Cambria Math" panose="02040503050406030204" pitchFamily="18" charset="0"/>
                </a:endParaRPr>
              </a:p>
              <a:p>
                <a:pPr>
                  <a:buNone/>
                </a:pPr>
                <a14:m>
                  <m:oMathPara xmlns:m="http://schemas.openxmlformats.org/officeDocument/2006/math">
                    <m:oMathParaPr>
                      <m:jc m:val="left"/>
                    </m:oMathParaPr>
                    <m:oMath xmlns:m="http://schemas.openxmlformats.org/officeDocument/2006/math">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𝑓</m:t>
                          </m:r>
                        </m:e>
                        <m:sup>
                          <m:r>
                            <a:rPr lang="en-US" i="1">
                              <a:solidFill>
                                <a:srgbClr val="000000"/>
                              </a:solidFill>
                              <a:latin typeface="Cambria Math" panose="02040503050406030204" pitchFamily="18" charset="0"/>
                            </a:rPr>
                            <m:t>′</m:t>
                          </m:r>
                        </m:sup>
                      </m:sSup>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2</m:t>
                                </m:r>
                              </m:e>
                              <m:e>
                                <m:r>
                                  <a:rPr lang="en-US" i="1">
                                    <a:solidFill>
                                      <a:srgbClr val="000000"/>
                                    </a:solidFill>
                                    <a:latin typeface="Cambria Math" panose="02040503050406030204" pitchFamily="18" charset="0"/>
                                  </a:rPr>
                                  <m:t>4</m:t>
                                </m:r>
                              </m:e>
                              <m:e>
                                <m:r>
                                  <a:rPr lang="en-US" i="1">
                                    <a:solidFill>
                                      <a:srgbClr val="000000"/>
                                    </a:solidFill>
                                    <a:latin typeface="Cambria Math" panose="02040503050406030204" pitchFamily="18" charset="0"/>
                                  </a:rPr>
                                  <m:t>6</m:t>
                                </m:r>
                              </m:e>
                            </m:mr>
                            <m:mr>
                              <m:e>
                                <m:r>
                                  <a:rPr lang="en-US" i="1">
                                    <a:solidFill>
                                      <a:srgbClr val="000000"/>
                                    </a:solidFill>
                                    <a:latin typeface="Cambria Math" panose="02040503050406030204" pitchFamily="18" charset="0"/>
                                  </a:rPr>
                                  <m:t>3</m:t>
                                </m:r>
                              </m:e>
                              <m:e>
                                <m:r>
                                  <a:rPr lang="en-US" i="1">
                                    <a:solidFill>
                                      <a:srgbClr val="000000"/>
                                    </a:solidFill>
                                    <a:latin typeface="Cambria Math" panose="02040503050406030204" pitchFamily="18" charset="0"/>
                                  </a:rPr>
                                  <m:t>7</m:t>
                                </m:r>
                              </m:e>
                              <m:e>
                                <m:r>
                                  <a:rPr lang="en-US" i="1">
                                    <a:solidFill>
                                      <a:srgbClr val="000000"/>
                                    </a:solidFill>
                                    <a:latin typeface="Cambria Math" panose="02040503050406030204" pitchFamily="18" charset="0"/>
                                  </a:rPr>
                                  <m:t>3</m:t>
                                </m:r>
                              </m:e>
                            </m:mr>
                            <m:mr>
                              <m:e>
                                <m:r>
                                  <a:rPr lang="en-US" i="1">
                                    <a:solidFill>
                                      <a:srgbClr val="000000"/>
                                    </a:solidFill>
                                    <a:latin typeface="Cambria Math" panose="02040503050406030204" pitchFamily="18" charset="0"/>
                                  </a:rPr>
                                  <m:t>6</m:t>
                                </m:r>
                              </m:e>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2</m:t>
                                </m:r>
                              </m:e>
                            </m:mr>
                          </m:m>
                        </m:e>
                      </m:d>
                      <m:r>
                        <a:rPr lang="en-US" i="1">
                          <a:solidFill>
                            <a:srgbClr val="000000"/>
                          </a:solidFill>
                          <a:latin typeface="Cambria Math" panose="02040503050406030204" pitchFamily="18" charset="0"/>
                        </a:rPr>
                        <m:t>,</m:t>
                      </m:r>
                    </m:oMath>
                  </m:oMathPara>
                </a14:m>
                <a:endParaRPr lang="en-US" i="1" dirty="0">
                  <a:solidFill>
                    <a:srgbClr val="000000"/>
                  </a:solidFill>
                  <a:latin typeface="Cambria Math" panose="02040503050406030204" pitchFamily="18" charset="0"/>
                </a:endParaRPr>
              </a:p>
              <a:p>
                <a:pPr>
                  <a:buNone/>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5</m:t>
                                </m:r>
                              </m:e>
                              <m:e>
                                <m:r>
                                  <a:rPr lang="en-US" i="1">
                                    <a:solidFill>
                                      <a:srgbClr val="000000"/>
                                    </a:solidFill>
                                    <a:latin typeface="Cambria Math" panose="02040503050406030204" pitchFamily="18" charset="0"/>
                                  </a:rPr>
                                  <m:t>5</m:t>
                                </m:r>
                              </m:e>
                            </m:mr>
                            <m:mr>
                              <m:e>
                                <m:r>
                                  <a:rPr lang="en-US" i="1">
                                    <a:solidFill>
                                      <a:srgbClr val="000000"/>
                                    </a:solidFill>
                                    <a:latin typeface="Cambria Math" panose="02040503050406030204" pitchFamily="18" charset="0"/>
                                  </a:rPr>
                                  <m:t>2</m:t>
                                </m:r>
                              </m:e>
                              <m:e>
                                <m:r>
                                  <a:rPr lang="en-US" i="1">
                                    <a:solidFill>
                                      <a:srgbClr val="000000"/>
                                    </a:solidFill>
                                    <a:latin typeface="Cambria Math" panose="02040503050406030204" pitchFamily="18" charset="0"/>
                                  </a:rPr>
                                  <m:t>4</m:t>
                                </m:r>
                              </m:e>
                              <m:e>
                                <m:r>
                                  <a:rPr lang="en-US" i="1">
                                    <a:solidFill>
                                      <a:srgbClr val="000000"/>
                                    </a:solidFill>
                                    <a:latin typeface="Cambria Math" panose="02040503050406030204" pitchFamily="18" charset="0"/>
                                  </a:rPr>
                                  <m:t>2</m:t>
                                </m:r>
                              </m:e>
                            </m:mr>
                            <m:mr>
                              <m:e>
                                <m:r>
                                  <a:rPr lang="en-US" i="1">
                                    <a:solidFill>
                                      <a:srgbClr val="000000"/>
                                    </a:solidFill>
                                    <a:latin typeface="Cambria Math" panose="02040503050406030204" pitchFamily="18" charset="0"/>
                                  </a:rPr>
                                  <m:t>2</m:t>
                                </m:r>
                              </m:e>
                              <m:e>
                                <m:r>
                                  <a:rPr lang="en-US" i="1">
                                    <a:solidFill>
                                      <a:srgbClr val="000000"/>
                                    </a:solidFill>
                                    <a:latin typeface="Cambria Math" panose="02040503050406030204" pitchFamily="18" charset="0"/>
                                  </a:rPr>
                                  <m:t>2</m:t>
                                </m:r>
                              </m:e>
                              <m:e>
                                <m:r>
                                  <a:rPr lang="en-US" i="1">
                                    <a:solidFill>
                                      <a:srgbClr val="000000"/>
                                    </a:solidFill>
                                    <a:latin typeface="Cambria Math" panose="02040503050406030204" pitchFamily="18" charset="0"/>
                                  </a:rPr>
                                  <m:t>3</m:t>
                                </m:r>
                              </m:e>
                            </m:mr>
                          </m:m>
                        </m:e>
                      </m:d>
                    </m:oMath>
                    <m:oMath xmlns:m="http://schemas.openxmlformats.org/officeDocument/2006/math">
                      <m:r>
                        <a:rPr lang="en-US" i="1">
                          <a:solidFill>
                            <a:srgbClr val="000000"/>
                          </a:solidFill>
                          <a:latin typeface="Cambria Math" panose="02040503050406030204" pitchFamily="18" charset="0"/>
                        </a:rPr>
                        <m:t>𝑐𝑜𝑚𝑝𝑎𝑟𝑒</m:t>
                      </m:r>
                    </m:oMath>
                    <m:oMath xmlns:m="http://schemas.openxmlformats.org/officeDocument/2006/math">
                      <m:r>
                        <a:rPr lang="en-US" i="1">
                          <a:solidFill>
                            <a:srgbClr val="000000"/>
                          </a:solidFill>
                          <a:latin typeface="Cambria Math" panose="02040503050406030204" pitchFamily="18" charset="0"/>
                        </a:rPr>
                        <m:t>𝑐𝑜𝑟𝑟𝑒𝑙𝑎𝑡𝑒</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𝑎𝑛𝑑</m:t>
                      </m:r>
                    </m:oMath>
                    <m:oMath xmlns:m="http://schemas.openxmlformats.org/officeDocument/2006/math">
                      <m:r>
                        <a:rPr lang="en-US" i="1">
                          <a:solidFill>
                            <a:srgbClr val="000000"/>
                          </a:solidFill>
                          <a:latin typeface="Cambria Math" panose="02040503050406030204" pitchFamily="18" charset="0"/>
                        </a:rPr>
                        <m:t>𝑐𝑜𝑟𝑟𝑒𝑙𝑎𝑡𝑒</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oMath>
                  </m:oMathPara>
                </a14:m>
                <a:endParaRPr lang="en-US" dirty="0">
                  <a:solidFill>
                    <a:srgbClr val="000000"/>
                  </a:solidFill>
                </a:endParaRPr>
              </a:p>
              <a:p>
                <a:pPr>
                  <a:buNone/>
                </a:pPr>
                <a:r>
                  <a:rPr lang="en-US" sz="3200" dirty="0">
                    <a:solidFill>
                      <a:srgbClr val="FF0000"/>
                    </a:solidFill>
                  </a:rPr>
                  <a:t>Answer: the pair (</a:t>
                </a:r>
                <a:r>
                  <a:rPr lang="en-US" dirty="0" err="1">
                    <a:solidFill>
                      <a:srgbClr val="FF0000"/>
                    </a:solidFill>
                  </a:rPr>
                  <a:t>f</a:t>
                </a:r>
                <a:r>
                  <a:rPr lang="en-US" sz="3200" dirty="0" err="1">
                    <a:solidFill>
                      <a:srgbClr val="FF0000"/>
                    </a:solidFill>
                  </a:rPr>
                  <a:t>,f</a:t>
                </a:r>
                <a:r>
                  <a:rPr lang="en-US" sz="3200" dirty="0">
                    <a:solidFill>
                      <a:srgbClr val="FF0000"/>
                    </a:solidFill>
                  </a:rPr>
                  <a:t>”) is more similar because normalized correlation is larger </a:t>
                </a:r>
              </a:p>
              <a:p>
                <a:pPr>
                  <a:buNone/>
                </a:pPr>
                <a:br>
                  <a:rPr lang="en-US" dirty="0">
                    <a:solidFill>
                      <a:srgbClr val="000000"/>
                    </a:solidFill>
                  </a:rPr>
                </a:br>
                <a:endParaRPr lang="en-US" dirty="0"/>
              </a:p>
            </p:txBody>
          </p:sp>
        </mc:Choice>
        <mc:Fallback xmlns="">
          <p:sp>
            <p:nvSpPr>
              <p:cNvPr id="61446" name="Object 4"/>
              <p:cNvSpPr txBox="1">
                <a:spLocks noGrp="1" noRot="1" noChangeAspect="1" noMove="1" noResize="1" noEditPoints="1" noAdjustHandles="1" noChangeArrowheads="1" noChangeShapeType="1" noTextEdit="1"/>
              </p:cNvSpPr>
              <p:nvPr>
                <p:ph sz="quarter" idx="4294967295"/>
              </p:nvPr>
            </p:nvSpPr>
            <p:spPr bwMode="auto">
              <a:xfrm>
                <a:off x="419100" y="1586548"/>
                <a:ext cx="5410200" cy="4121150"/>
              </a:xfrm>
              <a:prstGeom prst="rect">
                <a:avLst/>
              </a:prstGeom>
              <a:blipFill>
                <a:blip r:embed="rId3"/>
                <a:stretch>
                  <a:fillRect l="-451"/>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2217313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a:ea typeface="新細明體" pitchFamily="18" charset="-120"/>
              </a:rPr>
              <a:t>Worksheet 1</a:t>
            </a:r>
          </a:p>
        </p:txBody>
      </p:sp>
      <p:sp>
        <p:nvSpPr>
          <p:cNvPr id="17411" name="Rectangle 3"/>
          <p:cNvSpPr>
            <a:spLocks noGrp="1" noChangeArrowheads="1"/>
          </p:cNvSpPr>
          <p:nvPr>
            <p:ph idx="1"/>
          </p:nvPr>
        </p:nvSpPr>
        <p:spPr/>
        <p:txBody>
          <a:bodyPr>
            <a:normAutofit/>
          </a:bodyPr>
          <a:lstStyle/>
          <a:p>
            <a:pPr eaLnBrk="1" hangingPunct="1"/>
            <a:r>
              <a:rPr lang="en-US" altLang="en-US" sz="2800" dirty="0">
                <a:ea typeface="新細明體" pitchFamily="18" charset="-120"/>
              </a:rPr>
              <a:t>F=5mm</a:t>
            </a:r>
          </a:p>
          <a:p>
            <a:pPr eaLnBrk="1" hangingPunct="1"/>
            <a:r>
              <a:rPr lang="en-US" altLang="en-US" sz="2800" dirty="0">
                <a:ea typeface="新細明體" pitchFamily="18" charset="-120"/>
              </a:rPr>
              <a:t>Z=1 meter</a:t>
            </a:r>
          </a:p>
          <a:p>
            <a:pPr eaLnBrk="1" hangingPunct="1"/>
            <a:r>
              <a:rPr lang="en-US" altLang="en-US" sz="2800" dirty="0">
                <a:ea typeface="新細明體" pitchFamily="18" charset="-120"/>
              </a:rPr>
              <a:t>A tree is 2 meters high,0.5 meters wide. What is the value of the height (y) of the tree appearing in the image?</a:t>
            </a:r>
          </a:p>
          <a:p>
            <a:pPr eaLnBrk="1" hangingPunct="1"/>
            <a:r>
              <a:rPr lang="en-US" altLang="en-US" sz="2800" dirty="0">
                <a:solidFill>
                  <a:srgbClr val="0070C0"/>
                </a:solidFill>
                <a:ea typeface="新細明體" pitchFamily="18" charset="-120"/>
              </a:rPr>
              <a:t>MC question, choices:</a:t>
            </a:r>
          </a:p>
          <a:p>
            <a:pPr eaLnBrk="1" hangingPunct="1"/>
            <a:r>
              <a:rPr lang="en-US" altLang="en-US" sz="2800" dirty="0">
                <a:solidFill>
                  <a:srgbClr val="0070C0"/>
                </a:solidFill>
                <a:ea typeface="新細明體" pitchFamily="18" charset="-120"/>
              </a:rPr>
              <a:t>(1) y=5mm; (2) y=10mm ; (3) y=15mm, (4) y=20mm, </a:t>
            </a:r>
          </a:p>
          <a:p>
            <a:pPr eaLnBrk="1" hangingPunct="1"/>
            <a:r>
              <a:rPr lang="en-US" altLang="en-US" sz="2800" dirty="0">
                <a:ea typeface="新細明體" pitchFamily="18" charset="-120"/>
              </a:rPr>
              <a:t>Sketch the diagram.</a:t>
            </a:r>
          </a:p>
          <a:p>
            <a:pPr eaLnBrk="1" hangingPunct="1"/>
            <a:endParaRPr lang="en-US" altLang="en-US" sz="2800" i="1" dirty="0">
              <a:ea typeface="新細明體" pitchFamily="18" charset="-120"/>
            </a:endParaRPr>
          </a:p>
        </p:txBody>
      </p:sp>
      <p:sp>
        <p:nvSpPr>
          <p:cNvPr id="2" name="Footer Placeholder 1"/>
          <p:cNvSpPr>
            <a:spLocks noGrp="1"/>
          </p:cNvSpPr>
          <p:nvPr>
            <p:ph type="ftr" sz="quarter" idx="11"/>
          </p:nvPr>
        </p:nvSpPr>
        <p:spPr/>
        <p:txBody>
          <a:bodyPr/>
          <a:lstStyle/>
          <a:p>
            <a:pPr>
              <a:defRPr/>
            </a:pPr>
            <a:r>
              <a:rPr lang="it-IT"/>
              <a:t>Img. Pro. &amp; Comp. Vis. v250127c</a:t>
            </a:r>
            <a:endParaRPr lang="en-US"/>
          </a:p>
        </p:txBody>
      </p:sp>
      <p:sp>
        <p:nvSpPr>
          <p:cNvPr id="3" name="Slide Number Placeholder 2"/>
          <p:cNvSpPr>
            <a:spLocks noGrp="1"/>
          </p:cNvSpPr>
          <p:nvPr>
            <p:ph type="sldNum" sz="quarter" idx="12"/>
          </p:nvPr>
        </p:nvSpPr>
        <p:spPr/>
        <p:txBody>
          <a:bodyPr/>
          <a:lstStyle/>
          <a:p>
            <a:pPr>
              <a:defRPr/>
            </a:pPr>
            <a:fld id="{F6B5AEFD-0438-4757-9AC0-06361A4FF341}" type="slidenum">
              <a:rPr lang="en-US" altLang="en-US" smtClean="0"/>
              <a:pPr>
                <a:defRPr/>
              </a:pPr>
              <a:t>8</a:t>
            </a:fld>
            <a:endParaRPr lang="en-US" altLang="en-US"/>
          </a:p>
        </p:txBody>
      </p:sp>
      <p:pic>
        <p:nvPicPr>
          <p:cNvPr id="1026" name="Picture 2">
            <a:extLst>
              <a:ext uri="{FF2B5EF4-FFF2-40B4-BE49-F238E27FC236}">
                <a16:creationId xmlns:a16="http://schemas.microsoft.com/office/drawing/2014/main" id="{04706FFA-BE2D-7518-C8D5-A85D24B231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581025"/>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eaLnBrk="1" hangingPunct="1"/>
            <a:r>
              <a:rPr lang="en-US" altLang="zh-CN" sz="2800" b="1" dirty="0">
                <a:ea typeface="新細明體" pitchFamily="18" charset="-120"/>
              </a:rPr>
              <a:t>Use of cross-correlation</a:t>
            </a:r>
            <a:br>
              <a:rPr lang="en-US" altLang="zh-CN" sz="2200" dirty="0">
                <a:ea typeface="新細明體" pitchFamily="18" charset="-120"/>
              </a:rPr>
            </a:br>
            <a:r>
              <a:rPr lang="en-US" altLang="zh-CN" sz="2200" dirty="0">
                <a:ea typeface="新細明體" pitchFamily="18" charset="-120"/>
              </a:rPr>
              <a:t>F</a:t>
            </a:r>
            <a:r>
              <a:rPr lang="en-US" altLang="zh-TW" sz="2200" dirty="0"/>
              <a:t>eature extraction</a:t>
            </a:r>
            <a:r>
              <a:rPr lang="en-US" altLang="zh-CN" sz="2200" dirty="0">
                <a:ea typeface="新細明體" pitchFamily="18" charset="-120"/>
              </a:rPr>
              <a:t> and tracking</a:t>
            </a:r>
            <a:r>
              <a:rPr lang="en-US" altLang="zh-TW" sz="2200" dirty="0"/>
              <a:t>:</a:t>
            </a:r>
            <a:br>
              <a:rPr lang="en-US" altLang="zh-TW" sz="2200" dirty="0"/>
            </a:br>
            <a:r>
              <a:rPr lang="en-US" altLang="zh-TW" sz="2200" dirty="0"/>
              <a:t>for </a:t>
            </a:r>
            <a:r>
              <a:rPr lang="en-US" altLang="zh-CN" sz="2200" dirty="0">
                <a:ea typeface="新細明體" pitchFamily="18" charset="-120"/>
              </a:rPr>
              <a:t>image 1(f) and image 2(g)</a:t>
            </a:r>
            <a:r>
              <a:rPr lang="en-US" altLang="zh-TW" sz="2200" dirty="0"/>
              <a:t> find </a:t>
            </a:r>
            <a:r>
              <a:rPr lang="en-US" altLang="zh-CN" sz="2200" dirty="0">
                <a:ea typeface="新細明體" pitchFamily="18" charset="-120"/>
              </a:rPr>
              <a:t>windows of corner </a:t>
            </a:r>
            <a:r>
              <a:rPr lang="en-US" altLang="zh-TW" sz="2200" dirty="0"/>
              <a:t>feature</a:t>
            </a:r>
            <a:r>
              <a:rPr lang="en-US" altLang="zh-CN" sz="2200" dirty="0">
                <a:ea typeface="新細明體" pitchFamily="18" charset="-120"/>
              </a:rPr>
              <a:t>s</a:t>
            </a:r>
            <a:endParaRPr lang="en-US" altLang="zh-TW" dirty="0"/>
          </a:p>
        </p:txBody>
      </p:sp>
      <p:sp>
        <p:nvSpPr>
          <p:cNvPr id="38915" name="Rectangle 3"/>
          <p:cNvSpPr>
            <a:spLocks noGrp="1" noChangeArrowheads="1"/>
          </p:cNvSpPr>
          <p:nvPr>
            <p:ph idx="1"/>
          </p:nvPr>
        </p:nvSpPr>
        <p:spPr/>
        <p:txBody>
          <a:bodyPr/>
          <a:lstStyle/>
          <a:p>
            <a:pPr eaLnBrk="1" hangingPunct="1"/>
            <a:r>
              <a:rPr lang="zh-TW" altLang="en-US"/>
              <a:t> </a:t>
            </a:r>
          </a:p>
        </p:txBody>
      </p:sp>
      <p:sp>
        <p:nvSpPr>
          <p:cNvPr id="3891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en-US" sz="1200">
                <a:latin typeface="Arial" charset="0"/>
              </a:rPr>
              <a:t>Img. Pro. &amp; Comp. Vis. v250127c</a:t>
            </a:r>
            <a:endParaRPr lang="en-US" altLang="en-US" sz="1200">
              <a:latin typeface="Arial" charset="0"/>
            </a:endParaRPr>
          </a:p>
        </p:txBody>
      </p:sp>
      <p:sp>
        <p:nvSpPr>
          <p:cNvPr id="3891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92F08E4-72ED-4F30-8B72-47CC1DE948D1}" type="slidenum">
              <a:rPr lang="en-US" altLang="en-US" sz="1200" smtClean="0">
                <a:latin typeface="Arial" charset="0"/>
              </a:rPr>
              <a:pPr eaLnBrk="1" hangingPunct="1">
                <a:spcBef>
                  <a:spcPct val="0"/>
                </a:spcBef>
                <a:buFontTx/>
                <a:buNone/>
              </a:pPr>
              <a:t>80</a:t>
            </a:fld>
            <a:endParaRPr lang="en-US" altLang="en-US" sz="1200">
              <a:latin typeface="Arial" charset="0"/>
            </a:endParaRPr>
          </a:p>
        </p:txBody>
      </p:sp>
      <p:pic>
        <p:nvPicPr>
          <p:cNvPr id="38918" name="Picture 4"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4554538"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5" descr="untitl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1188" y="1676400"/>
            <a:ext cx="4494212" cy="363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Text Box 6"/>
          <p:cNvSpPr txBox="1">
            <a:spLocks noChangeArrowheads="1"/>
          </p:cNvSpPr>
          <p:nvPr/>
        </p:nvSpPr>
        <p:spPr bwMode="auto">
          <a:xfrm>
            <a:off x="1508125" y="5299075"/>
            <a:ext cx="7629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CN" sz="2400">
                <a:latin typeface="Times New Roman" pitchFamily="18" charset="0"/>
              </a:rPr>
              <a:t>Image1(f) (at Time=1)</a:t>
            </a:r>
            <a:r>
              <a:rPr lang="en-US" altLang="zh-TW" sz="2400">
                <a:latin typeface="Times New Roman" pitchFamily="18" charset="0"/>
              </a:rPr>
              <a:t>                          </a:t>
            </a:r>
            <a:r>
              <a:rPr lang="en-US" altLang="zh-CN" sz="2400">
                <a:latin typeface="Times New Roman" pitchFamily="18" charset="0"/>
              </a:rPr>
              <a:t>Image2(g) (at time=2)</a:t>
            </a:r>
            <a:endParaRPr lang="en-US" altLang="zh-TW" sz="2400">
              <a:latin typeface="Times New Roman" pitchFamily="18" charset="0"/>
            </a:endParaRPr>
          </a:p>
        </p:txBody>
      </p:sp>
      <p:sp>
        <p:nvSpPr>
          <p:cNvPr id="38921" name="Text Box 7"/>
          <p:cNvSpPr txBox="1">
            <a:spLocks noChangeArrowheads="1"/>
          </p:cNvSpPr>
          <p:nvPr/>
        </p:nvSpPr>
        <p:spPr bwMode="auto">
          <a:xfrm>
            <a:off x="990600" y="5867400"/>
            <a:ext cx="728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CN" sz="2400">
                <a:latin typeface="Times New Roman" pitchFamily="18" charset="0"/>
              </a:rPr>
              <a:t>Corner </a:t>
            </a:r>
            <a:r>
              <a:rPr lang="en-US" altLang="zh-TW" sz="2400">
                <a:latin typeface="Times New Roman" pitchFamily="18" charset="0"/>
              </a:rPr>
              <a:t>Features are shown by overlaid markers on images</a:t>
            </a:r>
          </a:p>
        </p:txBody>
      </p:sp>
      <p:sp>
        <p:nvSpPr>
          <p:cNvPr id="38922" name="Line 8"/>
          <p:cNvSpPr>
            <a:spLocks noChangeShapeType="1"/>
          </p:cNvSpPr>
          <p:nvPr/>
        </p:nvSpPr>
        <p:spPr bwMode="auto">
          <a:xfrm flipH="1" flipV="1">
            <a:off x="1676400" y="2819400"/>
            <a:ext cx="3505200" cy="3124200"/>
          </a:xfrm>
          <a:prstGeom prst="line">
            <a:avLst/>
          </a:prstGeom>
          <a:noFill/>
          <a:ln w="762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23" name="Line 9"/>
          <p:cNvSpPr>
            <a:spLocks noChangeShapeType="1"/>
          </p:cNvSpPr>
          <p:nvPr/>
        </p:nvSpPr>
        <p:spPr bwMode="auto">
          <a:xfrm flipV="1">
            <a:off x="5181600" y="2819400"/>
            <a:ext cx="762000" cy="3124200"/>
          </a:xfrm>
          <a:prstGeom prst="line">
            <a:avLst/>
          </a:prstGeom>
          <a:noFill/>
          <a:ln w="762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24" name="Line 10"/>
          <p:cNvSpPr>
            <a:spLocks noChangeShapeType="1"/>
          </p:cNvSpPr>
          <p:nvPr/>
        </p:nvSpPr>
        <p:spPr bwMode="auto">
          <a:xfrm flipV="1">
            <a:off x="5181600" y="2895600"/>
            <a:ext cx="2438400" cy="3048000"/>
          </a:xfrm>
          <a:prstGeom prst="line">
            <a:avLst/>
          </a:prstGeom>
          <a:noFill/>
          <a:ln w="762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25" name="Line 11"/>
          <p:cNvSpPr>
            <a:spLocks noChangeShapeType="1"/>
          </p:cNvSpPr>
          <p:nvPr/>
        </p:nvSpPr>
        <p:spPr bwMode="auto">
          <a:xfrm flipH="1" flipV="1">
            <a:off x="2743200" y="4191000"/>
            <a:ext cx="2438400" cy="1752600"/>
          </a:xfrm>
          <a:prstGeom prst="line">
            <a:avLst/>
          </a:prstGeom>
          <a:noFill/>
          <a:ln w="762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33400" y="304800"/>
            <a:ext cx="7543800" cy="1295400"/>
          </a:xfrm>
        </p:spPr>
        <p:txBody>
          <a:bodyPr/>
          <a:lstStyle/>
          <a:p>
            <a:pPr eaLnBrk="1" hangingPunct="1"/>
            <a:r>
              <a:rPr lang="en-US" altLang="zh-CN"/>
              <a:t>Procedure</a:t>
            </a:r>
            <a:endParaRPr lang="en-US" altLang="en-US"/>
          </a:p>
        </p:txBody>
      </p:sp>
      <p:sp>
        <p:nvSpPr>
          <p:cNvPr id="39939" name="Rectangle 3"/>
          <p:cNvSpPr>
            <a:spLocks noGrp="1" noChangeArrowheads="1"/>
          </p:cNvSpPr>
          <p:nvPr>
            <p:ph idx="1"/>
          </p:nvPr>
        </p:nvSpPr>
        <p:spPr>
          <a:xfrm>
            <a:off x="457200" y="1600200"/>
            <a:ext cx="8229600" cy="4952996"/>
          </a:xfrm>
        </p:spPr>
        <p:txBody>
          <a:bodyPr>
            <a:normAutofit lnSpcReduction="10000"/>
          </a:bodyPr>
          <a:lstStyle/>
          <a:p>
            <a:pPr eaLnBrk="1" hangingPunct="1">
              <a:lnSpc>
                <a:spcPct val="90000"/>
              </a:lnSpc>
            </a:pPr>
            <a:r>
              <a:rPr lang="en-US" altLang="zh-CN" sz="2400" dirty="0"/>
              <a:t>For( </a:t>
            </a:r>
            <a:r>
              <a:rPr lang="en-US" altLang="zh-CN" sz="2400" dirty="0" err="1"/>
              <a:t>i</a:t>
            </a:r>
            <a:r>
              <a:rPr lang="en-US" altLang="zh-CN" sz="2400" dirty="0"/>
              <a:t>=1;i&lt;=enough features; </a:t>
            </a:r>
            <a:r>
              <a:rPr lang="en-US" altLang="zh-CN" sz="2400" dirty="0" err="1"/>
              <a:t>i</a:t>
            </a:r>
            <a:r>
              <a:rPr lang="en-US" altLang="zh-CN" sz="2400" dirty="0"/>
              <a:t>++)</a:t>
            </a:r>
          </a:p>
          <a:p>
            <a:pPr eaLnBrk="1" hangingPunct="1">
              <a:lnSpc>
                <a:spcPct val="90000"/>
              </a:lnSpc>
            </a:pPr>
            <a:r>
              <a:rPr lang="en-US" altLang="zh-CN" sz="2400" dirty="0"/>
              <a:t>{In image 1 search for corner features f</a:t>
            </a:r>
            <a:r>
              <a:rPr lang="en-US" altLang="zh-CN" sz="2400" baseline="-25000" dirty="0"/>
              <a:t>i</a:t>
            </a:r>
            <a:r>
              <a:rPr lang="en-US" altLang="zh-CN" sz="2400" dirty="0"/>
              <a:t> and record its position (</a:t>
            </a:r>
            <a:r>
              <a:rPr lang="en-US" altLang="zh-CN" sz="2400" dirty="0" err="1"/>
              <a:t>xi,yi</a:t>
            </a:r>
            <a:r>
              <a:rPr lang="en-US" altLang="zh-CN" sz="2400" dirty="0"/>
              <a:t>)</a:t>
            </a:r>
          </a:p>
          <a:p>
            <a:pPr eaLnBrk="1" hangingPunct="1">
              <a:lnSpc>
                <a:spcPct val="90000"/>
              </a:lnSpc>
            </a:pPr>
            <a:r>
              <a:rPr lang="en-US" altLang="zh-CN" sz="2400" dirty="0"/>
              <a:t>In image 2 search around position (</a:t>
            </a:r>
            <a:r>
              <a:rPr lang="en-US" altLang="zh-CN" sz="2400" dirty="0" err="1"/>
              <a:t>xi,yi</a:t>
            </a:r>
            <a:r>
              <a:rPr lang="en-US" altLang="zh-CN" sz="2400" dirty="0"/>
              <a:t>) for possible corner windows: </a:t>
            </a:r>
            <a:r>
              <a:rPr lang="en-US" altLang="zh-CN" sz="2400" dirty="0" err="1"/>
              <a:t>g</a:t>
            </a:r>
            <a:r>
              <a:rPr lang="en-US" altLang="zh-CN" sz="2400" baseline="-25000" dirty="0" err="1"/>
              <a:t>i</a:t>
            </a:r>
            <a:r>
              <a:rPr lang="en-US" altLang="zh-CN" sz="2400" dirty="0"/>
              <a:t>(j), j=1…J. E.g. there are </a:t>
            </a:r>
            <a:r>
              <a:rPr lang="en-US" altLang="zh-CN" sz="2400" dirty="0" err="1"/>
              <a:t>g</a:t>
            </a:r>
            <a:r>
              <a:rPr lang="en-US" altLang="zh-CN" sz="2400" baseline="-25000" dirty="0" err="1"/>
              <a:t>i</a:t>
            </a:r>
            <a:r>
              <a:rPr lang="en-US" altLang="zh-CN" sz="2400" dirty="0"/>
              <a:t>(j=1), </a:t>
            </a:r>
            <a:r>
              <a:rPr lang="en-US" altLang="zh-CN" sz="2400" dirty="0" err="1"/>
              <a:t>g</a:t>
            </a:r>
            <a:r>
              <a:rPr lang="en-US" altLang="zh-CN" sz="2400" baseline="-25000" dirty="0" err="1"/>
              <a:t>i</a:t>
            </a:r>
            <a:r>
              <a:rPr lang="en-US" altLang="zh-CN" sz="2400" dirty="0"/>
              <a:t>(j=2), </a:t>
            </a:r>
            <a:r>
              <a:rPr lang="en-US" altLang="zh-CN" sz="2400" dirty="0" err="1"/>
              <a:t>g</a:t>
            </a:r>
            <a:r>
              <a:rPr lang="en-US" altLang="zh-CN" sz="2400" baseline="-25000" dirty="0" err="1"/>
              <a:t>i</a:t>
            </a:r>
            <a:r>
              <a:rPr lang="en-US" altLang="zh-CN" sz="2400" dirty="0"/>
              <a:t>(j=3),...</a:t>
            </a:r>
          </a:p>
          <a:p>
            <a:pPr eaLnBrk="1" hangingPunct="1">
              <a:lnSpc>
                <a:spcPct val="90000"/>
              </a:lnSpc>
            </a:pPr>
            <a:r>
              <a:rPr lang="en-US" altLang="zh-CN" sz="2400" dirty="0"/>
              <a:t>Use correlation to determine correspondence</a:t>
            </a:r>
          </a:p>
          <a:p>
            <a:pPr lvl="1" eaLnBrk="1" hangingPunct="1">
              <a:lnSpc>
                <a:spcPct val="90000"/>
              </a:lnSpc>
            </a:pPr>
            <a:r>
              <a:rPr lang="en-US" altLang="zh-CN" sz="2400" dirty="0" err="1"/>
              <a:t>r</a:t>
            </a:r>
            <a:r>
              <a:rPr lang="en-US" altLang="zh-CN" sz="2400" baseline="-25000" dirty="0" err="1"/>
              <a:t>i</a:t>
            </a:r>
            <a:r>
              <a:rPr lang="en-US" altLang="zh-CN" sz="2400" dirty="0"/>
              <a:t>(j=1)=Correlation (</a:t>
            </a:r>
            <a:r>
              <a:rPr lang="en-US" altLang="zh-CN" sz="2400" dirty="0" err="1"/>
              <a:t>f</a:t>
            </a:r>
            <a:r>
              <a:rPr lang="en-US" altLang="zh-CN" sz="2400" baseline="-25000" dirty="0" err="1"/>
              <a:t>i</a:t>
            </a:r>
            <a:r>
              <a:rPr lang="en-US" altLang="zh-CN" sz="2400" dirty="0" err="1"/>
              <a:t>,g</a:t>
            </a:r>
            <a:r>
              <a:rPr lang="en-US" altLang="zh-CN" sz="2400" baseline="-25000" dirty="0" err="1"/>
              <a:t>i</a:t>
            </a:r>
            <a:r>
              <a:rPr lang="en-US" altLang="zh-CN" sz="2400" dirty="0"/>
              <a:t>(j=1))</a:t>
            </a:r>
          </a:p>
          <a:p>
            <a:pPr lvl="1" eaLnBrk="1" hangingPunct="1">
              <a:lnSpc>
                <a:spcPct val="90000"/>
              </a:lnSpc>
            </a:pPr>
            <a:r>
              <a:rPr lang="en-US" altLang="zh-CN" sz="2400" dirty="0" err="1"/>
              <a:t>r</a:t>
            </a:r>
            <a:r>
              <a:rPr lang="en-US" altLang="zh-CN" sz="2400" baseline="-25000" dirty="0" err="1"/>
              <a:t>i</a:t>
            </a:r>
            <a:r>
              <a:rPr lang="en-US" altLang="zh-CN" sz="2400" dirty="0"/>
              <a:t>(j=2)=Correlation (f</a:t>
            </a:r>
            <a:r>
              <a:rPr lang="en-US" altLang="zh-CN" sz="2400" baseline="-25000" dirty="0"/>
              <a:t>i</a:t>
            </a:r>
            <a:r>
              <a:rPr lang="en-US" altLang="zh-CN" sz="2400" dirty="0"/>
              <a:t>, </a:t>
            </a:r>
            <a:r>
              <a:rPr lang="en-US" altLang="zh-CN" sz="2400" dirty="0" err="1"/>
              <a:t>g</a:t>
            </a:r>
            <a:r>
              <a:rPr lang="en-US" altLang="zh-CN" sz="2400" baseline="-25000" dirty="0" err="1"/>
              <a:t>i</a:t>
            </a:r>
            <a:r>
              <a:rPr lang="en-US" altLang="zh-CN" sz="2400" dirty="0"/>
              <a:t>(j=2))</a:t>
            </a:r>
          </a:p>
          <a:p>
            <a:pPr lvl="1" eaLnBrk="1" hangingPunct="1">
              <a:lnSpc>
                <a:spcPct val="90000"/>
              </a:lnSpc>
            </a:pPr>
            <a:r>
              <a:rPr lang="en-US" altLang="zh-CN" sz="2400" dirty="0" err="1"/>
              <a:t>r</a:t>
            </a:r>
            <a:r>
              <a:rPr lang="en-US" altLang="zh-CN" sz="2400" baseline="-25000" dirty="0" err="1"/>
              <a:t>i</a:t>
            </a:r>
            <a:r>
              <a:rPr lang="en-US" altLang="zh-CN" sz="2400" dirty="0"/>
              <a:t>(j=3)=Correlation (f</a:t>
            </a:r>
            <a:r>
              <a:rPr lang="en-US" altLang="zh-CN" sz="2400" baseline="-25000" dirty="0"/>
              <a:t>i</a:t>
            </a:r>
            <a:r>
              <a:rPr lang="en-US" altLang="zh-CN" sz="2400" dirty="0"/>
              <a:t>, </a:t>
            </a:r>
            <a:r>
              <a:rPr lang="en-US" altLang="zh-CN" sz="2400" dirty="0" err="1"/>
              <a:t>g</a:t>
            </a:r>
            <a:r>
              <a:rPr lang="en-US" altLang="zh-CN" sz="2400" baseline="-25000" dirty="0" err="1"/>
              <a:t>i</a:t>
            </a:r>
            <a:r>
              <a:rPr lang="en-US" altLang="zh-CN" sz="2400" dirty="0"/>
              <a:t>(j=3))…</a:t>
            </a:r>
          </a:p>
          <a:p>
            <a:pPr lvl="1" eaLnBrk="1" hangingPunct="1">
              <a:lnSpc>
                <a:spcPct val="90000"/>
              </a:lnSpc>
            </a:pPr>
            <a:r>
              <a:rPr lang="en-US" altLang="zh-CN" sz="2400" dirty="0"/>
              <a:t>…j=4,j=5..………………..</a:t>
            </a:r>
          </a:p>
          <a:p>
            <a:pPr lvl="1" eaLnBrk="1" hangingPunct="1">
              <a:lnSpc>
                <a:spcPct val="90000"/>
              </a:lnSpc>
            </a:pPr>
            <a:r>
              <a:rPr lang="en-US" altLang="zh-CN" sz="2400" dirty="0"/>
              <a:t>Select j’ with the highest r, so f</a:t>
            </a:r>
            <a:r>
              <a:rPr lang="en-US" altLang="zh-CN" sz="2400" baseline="-25000" dirty="0"/>
              <a:t>i</a:t>
            </a:r>
            <a:r>
              <a:rPr lang="en-US" altLang="zh-CN" sz="2400" dirty="0"/>
              <a:t> corresponds to  </a:t>
            </a:r>
            <a:r>
              <a:rPr lang="en-US" altLang="zh-CN" sz="2400" dirty="0" err="1"/>
              <a:t>g</a:t>
            </a:r>
            <a:r>
              <a:rPr lang="en-US" altLang="zh-CN" sz="2400" baseline="-25000" dirty="0" err="1"/>
              <a:t>i</a:t>
            </a:r>
            <a:r>
              <a:rPr lang="en-US" altLang="zh-CN" sz="2400" dirty="0"/>
              <a:t>(j’)</a:t>
            </a:r>
          </a:p>
          <a:p>
            <a:pPr eaLnBrk="1" hangingPunct="1">
              <a:lnSpc>
                <a:spcPct val="90000"/>
              </a:lnSpc>
            </a:pPr>
            <a:r>
              <a:rPr lang="en-US" altLang="zh-CN" sz="2400" dirty="0"/>
              <a:t>}</a:t>
            </a:r>
          </a:p>
          <a:p>
            <a:pPr eaLnBrk="1" hangingPunct="1">
              <a:lnSpc>
                <a:spcPct val="90000"/>
              </a:lnSpc>
            </a:pPr>
            <a:r>
              <a:rPr lang="en-US" altLang="zh-CN" sz="2400" dirty="0"/>
              <a:t> </a:t>
            </a:r>
            <a:r>
              <a:rPr lang="en-US" altLang="zh-CN" sz="2400" dirty="0" err="1"/>
              <a:t>i</a:t>
            </a:r>
            <a:r>
              <a:rPr lang="en-US" altLang="zh-CN" sz="2400" dirty="0"/>
              <a:t> pairs of correspondences are found</a:t>
            </a:r>
          </a:p>
        </p:txBody>
      </p:sp>
      <p:sp>
        <p:nvSpPr>
          <p:cNvPr id="3994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en-US" sz="1200">
                <a:latin typeface="Arial" charset="0"/>
              </a:rPr>
              <a:t>Img. Pro. &amp; Comp. Vis. v250127c</a:t>
            </a:r>
            <a:endParaRPr lang="en-US" altLang="en-US" sz="1200">
              <a:latin typeface="Arial" charset="0"/>
            </a:endParaRPr>
          </a:p>
        </p:txBody>
      </p:sp>
      <p:sp>
        <p:nvSpPr>
          <p:cNvPr id="3994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FA2A0FF4-19E4-41E5-9C5C-F7C23D1DC10F}" type="slidenum">
              <a:rPr lang="en-US" altLang="en-US" sz="1200" smtClean="0">
                <a:latin typeface="Arial" charset="0"/>
              </a:rPr>
              <a:pPr eaLnBrk="1" hangingPunct="1">
                <a:spcBef>
                  <a:spcPct val="0"/>
                </a:spcBef>
                <a:buFontTx/>
                <a:buNone/>
              </a:pPr>
              <a:t>81</a:t>
            </a:fld>
            <a:endParaRPr lang="en-US" altLang="en-US" sz="1200">
              <a:latin typeface="Arial" charset="0"/>
            </a:endParaRPr>
          </a:p>
        </p:txBody>
      </p:sp>
      <p:cxnSp>
        <p:nvCxnSpPr>
          <p:cNvPr id="7" name="Straight Connector 6"/>
          <p:cNvCxnSpPr/>
          <p:nvPr/>
        </p:nvCxnSpPr>
        <p:spPr>
          <a:xfrm>
            <a:off x="6172200" y="460375"/>
            <a:ext cx="2286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88950" y="457200"/>
            <a:ext cx="7543800" cy="1295400"/>
          </a:xfrm>
        </p:spPr>
        <p:txBody>
          <a:bodyPr>
            <a:normAutofit fontScale="90000"/>
          </a:bodyPr>
          <a:lstStyle/>
          <a:p>
            <a:pPr eaLnBrk="1" hangingPunct="1"/>
            <a:r>
              <a:rPr lang="en-US" altLang="zh-CN" sz="2000" dirty="0">
                <a:ea typeface="新細明體" pitchFamily="18" charset="-120"/>
              </a:rPr>
              <a:t>In image 1, f</a:t>
            </a:r>
            <a:r>
              <a:rPr lang="en-US" altLang="zh-CN" sz="2000" baseline="-25000" dirty="0">
                <a:ea typeface="新細明體" pitchFamily="18" charset="-120"/>
              </a:rPr>
              <a:t>i </a:t>
            </a:r>
            <a:r>
              <a:rPr lang="en-US" altLang="zh-CN" sz="2000" dirty="0">
                <a:ea typeface="新細明體" pitchFamily="18" charset="-120"/>
              </a:rPr>
              <a:t>is a window with a corner feature. </a:t>
            </a:r>
            <a:br>
              <a:rPr lang="en-US" altLang="zh-CN" sz="2000" dirty="0">
                <a:ea typeface="新細明體" pitchFamily="18" charset="-120"/>
              </a:rPr>
            </a:br>
            <a:r>
              <a:rPr lang="en-US" altLang="zh-CN" sz="2000" dirty="0">
                <a:ea typeface="新細明體" pitchFamily="18" charset="-120"/>
              </a:rPr>
              <a:t>In image 2, </a:t>
            </a:r>
            <a:r>
              <a:rPr lang="en-US" altLang="zh-CN" sz="2000" dirty="0" err="1">
                <a:ea typeface="新細明體" pitchFamily="18" charset="-120"/>
              </a:rPr>
              <a:t>g</a:t>
            </a:r>
            <a:r>
              <a:rPr lang="en-US" altLang="zh-CN" sz="2000" baseline="-25000" dirty="0" err="1">
                <a:ea typeface="新細明體" pitchFamily="18" charset="-120"/>
              </a:rPr>
              <a:t>i</a:t>
            </a:r>
            <a:r>
              <a:rPr lang="en-US" altLang="zh-CN" sz="2000" dirty="0">
                <a:ea typeface="新細明體" pitchFamily="18" charset="-120"/>
              </a:rPr>
              <a:t>(j=1),</a:t>
            </a:r>
            <a:r>
              <a:rPr lang="en-US" altLang="zh-CN" sz="2000" dirty="0" err="1">
                <a:ea typeface="新細明體" pitchFamily="18" charset="-120"/>
              </a:rPr>
              <a:t>g</a:t>
            </a:r>
            <a:r>
              <a:rPr lang="en-US" altLang="zh-CN" sz="2000" baseline="-25000" dirty="0" err="1">
                <a:ea typeface="新細明體" pitchFamily="18" charset="-120"/>
              </a:rPr>
              <a:t>i</a:t>
            </a:r>
            <a:r>
              <a:rPr lang="en-US" altLang="zh-CN" sz="2000" dirty="0">
                <a:ea typeface="新細明體" pitchFamily="18" charset="-120"/>
              </a:rPr>
              <a:t>(j=2),....are windows with corner features. </a:t>
            </a:r>
            <a:br>
              <a:rPr lang="en-US" altLang="zh-CN" sz="2000" dirty="0">
                <a:ea typeface="新細明體" pitchFamily="18" charset="-120"/>
              </a:rPr>
            </a:br>
            <a:r>
              <a:rPr lang="en-US" altLang="zh-CN" sz="2000" dirty="0">
                <a:ea typeface="新細明體" pitchFamily="18" charset="-120"/>
              </a:rPr>
              <a:t>Find correspondence between f</a:t>
            </a:r>
            <a:r>
              <a:rPr lang="en-US" altLang="zh-CN" sz="2000" baseline="-25000" dirty="0">
                <a:ea typeface="新細明體" pitchFamily="18" charset="-120"/>
              </a:rPr>
              <a:t>1</a:t>
            </a:r>
            <a:r>
              <a:rPr lang="en-US" altLang="zh-CN" sz="2000" dirty="0">
                <a:ea typeface="新細明體" pitchFamily="18" charset="-120"/>
              </a:rPr>
              <a:t> in Image2: choose between </a:t>
            </a:r>
            <a:br>
              <a:rPr lang="en-US" altLang="zh-CN" sz="2000" dirty="0">
                <a:ea typeface="新細明體" pitchFamily="18" charset="-120"/>
              </a:rPr>
            </a:br>
            <a:r>
              <a:rPr lang="en-US" altLang="zh-CN" sz="2000" dirty="0">
                <a:latin typeface="Garamond" pitchFamily="18" charset="0"/>
                <a:ea typeface="新細明體" pitchFamily="18" charset="-120"/>
              </a:rPr>
              <a:t>“</a:t>
            </a:r>
            <a:r>
              <a:rPr lang="en-US" altLang="zh-CN" sz="2000" dirty="0">
                <a:ea typeface="新細明體" pitchFamily="18" charset="-120"/>
              </a:rPr>
              <a:t>f</a:t>
            </a:r>
            <a:r>
              <a:rPr lang="en-US" altLang="zh-CN" sz="2000" baseline="-25000" dirty="0">
                <a:ea typeface="新細明體" pitchFamily="18" charset="-120"/>
              </a:rPr>
              <a:t>i</a:t>
            </a:r>
            <a:r>
              <a:rPr lang="en-US" altLang="zh-CN" sz="2000" dirty="0">
                <a:ea typeface="新細明體" pitchFamily="18" charset="-120"/>
              </a:rPr>
              <a:t> correspondence to </a:t>
            </a:r>
            <a:r>
              <a:rPr lang="en-US" altLang="zh-CN" sz="2000" dirty="0" err="1">
                <a:ea typeface="新細明體" pitchFamily="18" charset="-120"/>
              </a:rPr>
              <a:t>g</a:t>
            </a:r>
            <a:r>
              <a:rPr lang="en-US" altLang="zh-CN" sz="2000" baseline="-25000" dirty="0" err="1">
                <a:ea typeface="新細明體" pitchFamily="18" charset="-120"/>
              </a:rPr>
              <a:t>i</a:t>
            </a:r>
            <a:r>
              <a:rPr lang="en-US" altLang="zh-CN" sz="2000" dirty="0">
                <a:ea typeface="新細明體" pitchFamily="18" charset="-120"/>
              </a:rPr>
              <a:t>(j=1)</a:t>
            </a:r>
            <a:r>
              <a:rPr lang="en-US" altLang="zh-CN" sz="2000" dirty="0">
                <a:latin typeface="Garamond" pitchFamily="18" charset="0"/>
                <a:ea typeface="新細明體" pitchFamily="18" charset="-120"/>
              </a:rPr>
              <a:t>”</a:t>
            </a:r>
            <a:r>
              <a:rPr lang="en-US" altLang="zh-CN" sz="2000" dirty="0">
                <a:ea typeface="新細明體" pitchFamily="18" charset="-120"/>
              </a:rPr>
              <a:t>, or </a:t>
            </a:r>
            <a:r>
              <a:rPr lang="en-US" altLang="zh-CN" sz="2000" dirty="0">
                <a:latin typeface="Garamond" pitchFamily="18" charset="0"/>
                <a:ea typeface="新細明體" pitchFamily="18" charset="-120"/>
              </a:rPr>
              <a:t>“</a:t>
            </a:r>
            <a:r>
              <a:rPr lang="en-US" altLang="zh-CN" sz="2000" dirty="0">
                <a:ea typeface="新細明體" pitchFamily="18" charset="-120"/>
              </a:rPr>
              <a:t>f</a:t>
            </a:r>
            <a:r>
              <a:rPr lang="en-US" altLang="zh-CN" sz="2000" baseline="-25000" dirty="0">
                <a:ea typeface="新細明體" pitchFamily="18" charset="-120"/>
              </a:rPr>
              <a:t>i</a:t>
            </a:r>
            <a:r>
              <a:rPr lang="en-US" altLang="zh-CN" sz="2000" dirty="0">
                <a:ea typeface="新細明體" pitchFamily="18" charset="-120"/>
              </a:rPr>
              <a:t> correspondence to </a:t>
            </a:r>
            <a:r>
              <a:rPr lang="en-US" altLang="zh-CN" sz="2000" dirty="0" err="1">
                <a:ea typeface="新細明體" pitchFamily="18" charset="-120"/>
              </a:rPr>
              <a:t>g</a:t>
            </a:r>
            <a:r>
              <a:rPr lang="en-US" altLang="zh-CN" sz="2000" baseline="-25000" dirty="0" err="1">
                <a:ea typeface="新細明體" pitchFamily="18" charset="-120"/>
              </a:rPr>
              <a:t>i</a:t>
            </a:r>
            <a:r>
              <a:rPr lang="en-US" altLang="zh-CN" sz="2000" dirty="0">
                <a:ea typeface="新細明體" pitchFamily="18" charset="-120"/>
              </a:rPr>
              <a:t>(j=2)</a:t>
            </a:r>
            <a:r>
              <a:rPr lang="en-US" altLang="zh-CN" sz="2000" dirty="0">
                <a:latin typeface="Garamond" pitchFamily="18" charset="0"/>
                <a:ea typeface="新細明體" pitchFamily="18" charset="-120"/>
              </a:rPr>
              <a:t>”</a:t>
            </a:r>
            <a:endParaRPr lang="en-US" altLang="zh-TW" sz="2000" dirty="0"/>
          </a:p>
        </p:txBody>
      </p:sp>
      <p:sp>
        <p:nvSpPr>
          <p:cNvPr id="40963" name="Rectangle 3"/>
          <p:cNvSpPr>
            <a:spLocks noGrp="1" noChangeArrowheads="1"/>
          </p:cNvSpPr>
          <p:nvPr>
            <p:ph idx="1"/>
          </p:nvPr>
        </p:nvSpPr>
        <p:spPr>
          <a:xfrm>
            <a:off x="457200" y="1524000"/>
            <a:ext cx="8229600" cy="4411663"/>
          </a:xfrm>
        </p:spPr>
        <p:txBody>
          <a:bodyPr/>
          <a:lstStyle/>
          <a:p>
            <a:pPr eaLnBrk="1" hangingPunct="1"/>
            <a:r>
              <a:rPr lang="en-US" altLang="zh-TW"/>
              <a:t>Example </a:t>
            </a:r>
          </a:p>
        </p:txBody>
      </p:sp>
      <p:sp>
        <p:nvSpPr>
          <p:cNvPr id="4096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en-US" sz="1200">
                <a:latin typeface="Arial" charset="0"/>
              </a:rPr>
              <a:t>Img. Pro. &amp; Comp. Vis. v250127c</a:t>
            </a:r>
            <a:endParaRPr lang="en-US" altLang="en-US" sz="1200">
              <a:latin typeface="Arial" charset="0"/>
            </a:endParaRPr>
          </a:p>
        </p:txBody>
      </p:sp>
      <p:sp>
        <p:nvSpPr>
          <p:cNvPr id="4096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6071C1F5-F49A-4730-97C4-3792B4C6DF80}" type="slidenum">
              <a:rPr lang="en-US" altLang="en-US" sz="1200" smtClean="0">
                <a:latin typeface="Arial" charset="0"/>
              </a:rPr>
              <a:pPr eaLnBrk="1" hangingPunct="1">
                <a:spcBef>
                  <a:spcPct val="0"/>
                </a:spcBef>
                <a:buFontTx/>
                <a:buNone/>
              </a:pPr>
              <a:t>82</a:t>
            </a:fld>
            <a:endParaRPr lang="en-US" altLang="en-US" sz="1200">
              <a:latin typeface="Arial" charset="0"/>
            </a:endParaRPr>
          </a:p>
        </p:txBody>
      </p:sp>
      <p:pic>
        <p:nvPicPr>
          <p:cNvPr id="40966" name="Picture 4"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81200"/>
            <a:ext cx="30480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5" descr="untitl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7409" y="1924844"/>
            <a:ext cx="31242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Rectangle 6"/>
          <p:cNvSpPr>
            <a:spLocks noChangeArrowheads="1"/>
          </p:cNvSpPr>
          <p:nvPr/>
        </p:nvSpPr>
        <p:spPr bwMode="auto">
          <a:xfrm>
            <a:off x="1752600" y="2514600"/>
            <a:ext cx="304800" cy="228600"/>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0969" name="Freeform 7"/>
          <p:cNvSpPr>
            <a:spLocks/>
          </p:cNvSpPr>
          <p:nvPr/>
        </p:nvSpPr>
        <p:spPr bwMode="auto">
          <a:xfrm>
            <a:off x="1435100" y="2667000"/>
            <a:ext cx="698500" cy="2819400"/>
          </a:xfrm>
          <a:custGeom>
            <a:avLst/>
            <a:gdLst>
              <a:gd name="T0" fmla="*/ 2147483647 w 440"/>
              <a:gd name="T1" fmla="*/ 0 h 1776"/>
              <a:gd name="T2" fmla="*/ 2147483647 w 440"/>
              <a:gd name="T3" fmla="*/ 2147483647 h 1776"/>
              <a:gd name="T4" fmla="*/ 2147483647 w 440"/>
              <a:gd name="T5" fmla="*/ 2147483647 h 1776"/>
              <a:gd name="T6" fmla="*/ 2147483647 w 440"/>
              <a:gd name="T7" fmla="*/ 2147483647 h 1776"/>
              <a:gd name="T8" fmla="*/ 0 60000 65536"/>
              <a:gd name="T9" fmla="*/ 0 60000 65536"/>
              <a:gd name="T10" fmla="*/ 0 60000 65536"/>
              <a:gd name="T11" fmla="*/ 0 60000 65536"/>
              <a:gd name="T12" fmla="*/ 0 w 440"/>
              <a:gd name="T13" fmla="*/ 0 h 1776"/>
              <a:gd name="T14" fmla="*/ 440 w 440"/>
              <a:gd name="T15" fmla="*/ 1776 h 1776"/>
            </a:gdLst>
            <a:ahLst/>
            <a:cxnLst>
              <a:cxn ang="T8">
                <a:pos x="T0" y="T1"/>
              </a:cxn>
              <a:cxn ang="T9">
                <a:pos x="T2" y="T3"/>
              </a:cxn>
              <a:cxn ang="T10">
                <a:pos x="T4" y="T5"/>
              </a:cxn>
              <a:cxn ang="T11">
                <a:pos x="T6" y="T7"/>
              </a:cxn>
            </a:cxnLst>
            <a:rect l="T12" t="T13" r="T14" b="T15"/>
            <a:pathLst>
              <a:path w="440" h="1776">
                <a:moveTo>
                  <a:pt x="200" y="0"/>
                </a:moveTo>
                <a:cubicBezTo>
                  <a:pt x="100" y="208"/>
                  <a:pt x="0" y="416"/>
                  <a:pt x="8" y="672"/>
                </a:cubicBezTo>
                <a:cubicBezTo>
                  <a:pt x="16" y="928"/>
                  <a:pt x="176" y="1352"/>
                  <a:pt x="248" y="1536"/>
                </a:cubicBezTo>
                <a:cubicBezTo>
                  <a:pt x="320" y="1720"/>
                  <a:pt x="380" y="1748"/>
                  <a:pt x="440" y="1776"/>
                </a:cubicBezTo>
              </a:path>
            </a:pathLst>
          </a:custGeom>
          <a:noFill/>
          <a:ln w="5715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40970" name="Picture 8" descr="wi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5257800"/>
            <a:ext cx="3556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Rectangle 9"/>
          <p:cNvSpPr>
            <a:spLocks noChangeArrowheads="1"/>
          </p:cNvSpPr>
          <p:nvPr/>
        </p:nvSpPr>
        <p:spPr bwMode="auto">
          <a:xfrm>
            <a:off x="5638800" y="2514600"/>
            <a:ext cx="228600" cy="228600"/>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0972" name="Freeform 10"/>
          <p:cNvSpPr>
            <a:spLocks/>
          </p:cNvSpPr>
          <p:nvPr/>
        </p:nvSpPr>
        <p:spPr bwMode="auto">
          <a:xfrm>
            <a:off x="5372100" y="2743200"/>
            <a:ext cx="266700" cy="2514600"/>
          </a:xfrm>
          <a:custGeom>
            <a:avLst/>
            <a:gdLst>
              <a:gd name="T0" fmla="*/ 2147483647 w 168"/>
              <a:gd name="T1" fmla="*/ 0 h 1584"/>
              <a:gd name="T2" fmla="*/ 2147483647 w 168"/>
              <a:gd name="T3" fmla="*/ 2147483647 h 1584"/>
              <a:gd name="T4" fmla="*/ 2147483647 w 168"/>
              <a:gd name="T5" fmla="*/ 2147483647 h 1584"/>
              <a:gd name="T6" fmla="*/ 0 60000 65536"/>
              <a:gd name="T7" fmla="*/ 0 60000 65536"/>
              <a:gd name="T8" fmla="*/ 0 60000 65536"/>
              <a:gd name="T9" fmla="*/ 0 w 168"/>
              <a:gd name="T10" fmla="*/ 0 h 1584"/>
              <a:gd name="T11" fmla="*/ 168 w 168"/>
              <a:gd name="T12" fmla="*/ 1584 h 1584"/>
            </a:gdLst>
            <a:ahLst/>
            <a:cxnLst>
              <a:cxn ang="T6">
                <a:pos x="T0" y="T1"/>
              </a:cxn>
              <a:cxn ang="T7">
                <a:pos x="T2" y="T3"/>
              </a:cxn>
              <a:cxn ang="T8">
                <a:pos x="T4" y="T5"/>
              </a:cxn>
            </a:cxnLst>
            <a:rect l="T9" t="T10" r="T11" b="T12"/>
            <a:pathLst>
              <a:path w="168" h="1584">
                <a:moveTo>
                  <a:pt x="168" y="0"/>
                </a:moveTo>
                <a:cubicBezTo>
                  <a:pt x="108" y="324"/>
                  <a:pt x="48" y="648"/>
                  <a:pt x="24" y="912"/>
                </a:cubicBezTo>
                <a:cubicBezTo>
                  <a:pt x="0" y="1176"/>
                  <a:pt x="12" y="1380"/>
                  <a:pt x="24" y="1584"/>
                </a:cubicBezTo>
              </a:path>
            </a:pathLst>
          </a:custGeom>
          <a:noFill/>
          <a:ln w="5715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40973" name="Picture 11" descr="win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5257800"/>
            <a:ext cx="3810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4" name="Rectangle 12"/>
          <p:cNvSpPr>
            <a:spLocks noChangeArrowheads="1"/>
          </p:cNvSpPr>
          <p:nvPr/>
        </p:nvSpPr>
        <p:spPr bwMode="auto">
          <a:xfrm>
            <a:off x="6629400" y="2514600"/>
            <a:ext cx="228600" cy="228600"/>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0975" name="Freeform 13"/>
          <p:cNvSpPr>
            <a:spLocks/>
          </p:cNvSpPr>
          <p:nvPr/>
        </p:nvSpPr>
        <p:spPr bwMode="auto">
          <a:xfrm>
            <a:off x="6477000" y="2667000"/>
            <a:ext cx="152400" cy="2438400"/>
          </a:xfrm>
          <a:custGeom>
            <a:avLst/>
            <a:gdLst>
              <a:gd name="T0" fmla="*/ 2147483647 w 96"/>
              <a:gd name="T1" fmla="*/ 0 h 1392"/>
              <a:gd name="T2" fmla="*/ 0 w 96"/>
              <a:gd name="T3" fmla="*/ 2147483647 h 1392"/>
              <a:gd name="T4" fmla="*/ 0 60000 65536"/>
              <a:gd name="T5" fmla="*/ 0 60000 65536"/>
              <a:gd name="T6" fmla="*/ 0 w 96"/>
              <a:gd name="T7" fmla="*/ 0 h 1392"/>
              <a:gd name="T8" fmla="*/ 96 w 96"/>
              <a:gd name="T9" fmla="*/ 1392 h 1392"/>
            </a:gdLst>
            <a:ahLst/>
            <a:cxnLst>
              <a:cxn ang="T4">
                <a:pos x="T0" y="T1"/>
              </a:cxn>
              <a:cxn ang="T5">
                <a:pos x="T2" y="T3"/>
              </a:cxn>
            </a:cxnLst>
            <a:rect l="T6" t="T7" r="T8" b="T9"/>
            <a:pathLst>
              <a:path w="96" h="1392">
                <a:moveTo>
                  <a:pt x="96" y="0"/>
                </a:moveTo>
                <a:cubicBezTo>
                  <a:pt x="96" y="0"/>
                  <a:pt x="48" y="696"/>
                  <a:pt x="0" y="1392"/>
                </a:cubicBezTo>
              </a:path>
            </a:pathLst>
          </a:custGeom>
          <a:noFill/>
          <a:ln w="5715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40976" name="Picture 14" descr="win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5181600"/>
            <a:ext cx="37465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7" name="Line 15"/>
          <p:cNvSpPr>
            <a:spLocks noChangeShapeType="1"/>
          </p:cNvSpPr>
          <p:nvPr/>
        </p:nvSpPr>
        <p:spPr bwMode="auto">
          <a:xfrm>
            <a:off x="2362200" y="5638800"/>
            <a:ext cx="76200" cy="3810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40978" name="Line 16"/>
          <p:cNvSpPr>
            <a:spLocks noChangeShapeType="1"/>
          </p:cNvSpPr>
          <p:nvPr/>
        </p:nvSpPr>
        <p:spPr bwMode="auto">
          <a:xfrm flipH="1">
            <a:off x="2590800" y="5486400"/>
            <a:ext cx="2514600" cy="5334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40979" name="Line 17"/>
          <p:cNvSpPr>
            <a:spLocks noChangeShapeType="1"/>
          </p:cNvSpPr>
          <p:nvPr/>
        </p:nvSpPr>
        <p:spPr bwMode="auto">
          <a:xfrm>
            <a:off x="2514600" y="5638800"/>
            <a:ext cx="2743200" cy="3810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40980" name="Line 18"/>
          <p:cNvSpPr>
            <a:spLocks noChangeShapeType="1"/>
          </p:cNvSpPr>
          <p:nvPr/>
        </p:nvSpPr>
        <p:spPr bwMode="auto">
          <a:xfrm flipH="1">
            <a:off x="5486400" y="5562600"/>
            <a:ext cx="838200" cy="4572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40981" name="Text Box 19"/>
          <p:cNvSpPr txBox="1">
            <a:spLocks noChangeArrowheads="1"/>
          </p:cNvSpPr>
          <p:nvPr/>
        </p:nvSpPr>
        <p:spPr bwMode="auto">
          <a:xfrm>
            <a:off x="1660525" y="5984875"/>
            <a:ext cx="3152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TW" sz="2400">
                <a:latin typeface="Times New Roman" pitchFamily="18" charset="0"/>
              </a:rPr>
              <a:t>r</a:t>
            </a:r>
            <a:r>
              <a:rPr lang="en-US" altLang="zh-TW" sz="2400" baseline="-25000">
                <a:latin typeface="Times New Roman" pitchFamily="18" charset="0"/>
              </a:rPr>
              <a:t>i,j=1</a:t>
            </a:r>
            <a:r>
              <a:rPr lang="en-US" altLang="zh-TW" sz="2400">
                <a:latin typeface="Times New Roman" pitchFamily="18" charset="0"/>
              </a:rPr>
              <a:t>= </a:t>
            </a:r>
            <a:r>
              <a:rPr lang="en-US" altLang="zh-CN" sz="1800" b="1">
                <a:solidFill>
                  <a:schemeClr val="tx2"/>
                </a:solidFill>
                <a:latin typeface="Arial" charset="0"/>
                <a:ea typeface="宋体" pitchFamily="2" charset="-122"/>
              </a:rPr>
              <a:t>correlation(f</a:t>
            </a:r>
            <a:r>
              <a:rPr lang="en-US" altLang="zh-CN" sz="1800" b="1" baseline="-25000">
                <a:solidFill>
                  <a:schemeClr val="tx2"/>
                </a:solidFill>
                <a:latin typeface="Arial" charset="0"/>
                <a:ea typeface="宋体" pitchFamily="2" charset="-122"/>
              </a:rPr>
              <a:t>i</a:t>
            </a:r>
            <a:r>
              <a:rPr lang="en-US" altLang="zh-CN" sz="1800" b="1">
                <a:solidFill>
                  <a:schemeClr val="tx2"/>
                </a:solidFill>
                <a:latin typeface="Arial" charset="0"/>
                <a:ea typeface="宋体" pitchFamily="2" charset="-122"/>
              </a:rPr>
              <a:t>,g</a:t>
            </a:r>
            <a:r>
              <a:rPr lang="en-US" altLang="zh-CN" sz="1800" b="1" baseline="-25000">
                <a:solidFill>
                  <a:schemeClr val="tx2"/>
                </a:solidFill>
                <a:latin typeface="Arial" charset="0"/>
                <a:ea typeface="宋体" pitchFamily="2" charset="-122"/>
              </a:rPr>
              <a:t>i</a:t>
            </a:r>
            <a:r>
              <a:rPr lang="en-US" altLang="zh-CN" sz="1800" b="1">
                <a:solidFill>
                  <a:schemeClr val="tx2"/>
                </a:solidFill>
                <a:latin typeface="Arial" charset="0"/>
                <a:ea typeface="宋体" pitchFamily="2" charset="-122"/>
              </a:rPr>
              <a:t>(j=1))</a:t>
            </a:r>
            <a:r>
              <a:rPr lang="en-US" altLang="zh-CN" sz="1800">
                <a:latin typeface="Arial" charset="0"/>
                <a:ea typeface="宋体" pitchFamily="2" charset="-122"/>
              </a:rPr>
              <a:t> </a:t>
            </a:r>
            <a:endParaRPr lang="en-US" altLang="zh-TW" sz="1800">
              <a:latin typeface="Arial" charset="0"/>
            </a:endParaRPr>
          </a:p>
        </p:txBody>
      </p:sp>
      <p:sp>
        <p:nvSpPr>
          <p:cNvPr id="40982" name="Text Box 20"/>
          <p:cNvSpPr txBox="1">
            <a:spLocks noChangeArrowheads="1"/>
          </p:cNvSpPr>
          <p:nvPr/>
        </p:nvSpPr>
        <p:spPr bwMode="auto">
          <a:xfrm>
            <a:off x="1905000" y="4724400"/>
            <a:ext cx="2355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TW" sz="2400">
                <a:latin typeface="Times New Roman" pitchFamily="18" charset="0"/>
              </a:rPr>
              <a:t>f</a:t>
            </a:r>
            <a:r>
              <a:rPr lang="en-US" altLang="zh-TW" sz="2400" baseline="-25000">
                <a:latin typeface="Times New Roman" pitchFamily="18" charset="0"/>
              </a:rPr>
              <a:t>i</a:t>
            </a:r>
            <a:r>
              <a:rPr lang="en-US" altLang="zh-TW" sz="2400">
                <a:latin typeface="Times New Roman" pitchFamily="18" charset="0"/>
              </a:rPr>
              <a:t>:a small window</a:t>
            </a:r>
          </a:p>
        </p:txBody>
      </p:sp>
      <p:sp>
        <p:nvSpPr>
          <p:cNvPr id="40983" name="Text Box 21"/>
          <p:cNvSpPr txBox="1">
            <a:spLocks noChangeArrowheads="1"/>
          </p:cNvSpPr>
          <p:nvPr/>
        </p:nvSpPr>
        <p:spPr bwMode="auto">
          <a:xfrm>
            <a:off x="4572000" y="4648200"/>
            <a:ext cx="1004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CN" sz="2400">
                <a:latin typeface="Times New Roman" pitchFamily="18" charset="0"/>
              </a:rPr>
              <a:t>g</a:t>
            </a:r>
            <a:r>
              <a:rPr lang="en-US" altLang="zh-CN" sz="2400" baseline="-25000">
                <a:latin typeface="Times New Roman" pitchFamily="18" charset="0"/>
              </a:rPr>
              <a:t>i</a:t>
            </a:r>
            <a:r>
              <a:rPr lang="en-US" altLang="zh-CN" sz="2400">
                <a:latin typeface="Times New Roman" pitchFamily="18" charset="0"/>
              </a:rPr>
              <a:t>(j=1)</a:t>
            </a:r>
            <a:endParaRPr lang="en-US" altLang="zh-TW" sz="2400">
              <a:latin typeface="Times New Roman" pitchFamily="18" charset="0"/>
            </a:endParaRPr>
          </a:p>
        </p:txBody>
      </p:sp>
      <p:sp>
        <p:nvSpPr>
          <p:cNvPr id="40984" name="Text Box 23"/>
          <p:cNvSpPr txBox="1">
            <a:spLocks noChangeArrowheads="1"/>
          </p:cNvSpPr>
          <p:nvPr/>
        </p:nvSpPr>
        <p:spPr bwMode="auto">
          <a:xfrm>
            <a:off x="5105400" y="6019800"/>
            <a:ext cx="3132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TW" sz="2400">
                <a:latin typeface="Times New Roman" pitchFamily="18" charset="0"/>
              </a:rPr>
              <a:t>r</a:t>
            </a:r>
            <a:r>
              <a:rPr lang="en-US" altLang="zh-TW" sz="2400" baseline="-25000">
                <a:latin typeface="Times New Roman" pitchFamily="18" charset="0"/>
              </a:rPr>
              <a:t>i,j=</a:t>
            </a:r>
            <a:r>
              <a:rPr lang="en-US" altLang="zh-CN" sz="2400" baseline="-25000">
                <a:latin typeface="Times New Roman" pitchFamily="18" charset="0"/>
              </a:rPr>
              <a:t>2</a:t>
            </a:r>
            <a:r>
              <a:rPr lang="en-US" altLang="zh-TW" sz="2400">
                <a:latin typeface="Times New Roman" pitchFamily="18" charset="0"/>
              </a:rPr>
              <a:t>= </a:t>
            </a:r>
            <a:r>
              <a:rPr lang="en-US" altLang="zh-CN" sz="1800" b="1">
                <a:solidFill>
                  <a:schemeClr val="tx2"/>
                </a:solidFill>
                <a:latin typeface="Arial" charset="0"/>
                <a:ea typeface="宋体" pitchFamily="2" charset="-122"/>
              </a:rPr>
              <a:t>correlation(f</a:t>
            </a:r>
            <a:r>
              <a:rPr lang="en-US" altLang="zh-CN" sz="1800" b="1" baseline="-25000">
                <a:solidFill>
                  <a:schemeClr val="tx2"/>
                </a:solidFill>
                <a:latin typeface="Arial" charset="0"/>
                <a:ea typeface="宋体" pitchFamily="2" charset="-122"/>
              </a:rPr>
              <a:t>i,</a:t>
            </a:r>
            <a:r>
              <a:rPr lang="en-US" altLang="zh-CN" sz="1800" b="1">
                <a:solidFill>
                  <a:schemeClr val="tx2"/>
                </a:solidFill>
                <a:latin typeface="Arial" charset="0"/>
                <a:ea typeface="宋体" pitchFamily="2" charset="-122"/>
              </a:rPr>
              <a:t>g</a:t>
            </a:r>
            <a:r>
              <a:rPr lang="en-US" altLang="zh-CN" sz="1800" b="1" baseline="-25000">
                <a:solidFill>
                  <a:schemeClr val="tx2"/>
                </a:solidFill>
                <a:latin typeface="Arial" charset="0"/>
                <a:ea typeface="宋体" pitchFamily="2" charset="-122"/>
              </a:rPr>
              <a:t>i</a:t>
            </a:r>
            <a:r>
              <a:rPr lang="en-US" altLang="zh-CN" sz="1800" b="1">
                <a:solidFill>
                  <a:schemeClr val="tx2"/>
                </a:solidFill>
                <a:latin typeface="Arial" charset="0"/>
                <a:ea typeface="宋体" pitchFamily="2" charset="-122"/>
              </a:rPr>
              <a:t>(j=2))</a:t>
            </a:r>
            <a:r>
              <a:rPr lang="en-US" altLang="zh-CN" sz="1800">
                <a:latin typeface="Arial" charset="0"/>
                <a:ea typeface="宋体" pitchFamily="2" charset="-122"/>
              </a:rPr>
              <a:t> </a:t>
            </a:r>
            <a:endParaRPr lang="en-US" altLang="zh-TW" sz="1800">
              <a:latin typeface="Arial" charset="0"/>
            </a:endParaRPr>
          </a:p>
        </p:txBody>
      </p:sp>
      <p:sp>
        <p:nvSpPr>
          <p:cNvPr id="40985" name="Text Box 26"/>
          <p:cNvSpPr txBox="1">
            <a:spLocks noChangeArrowheads="1"/>
          </p:cNvSpPr>
          <p:nvPr/>
        </p:nvSpPr>
        <p:spPr bwMode="auto">
          <a:xfrm>
            <a:off x="914400" y="4267200"/>
            <a:ext cx="6969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CN" sz="2400">
                <a:latin typeface="Times New Roman" pitchFamily="18" charset="0"/>
              </a:rPr>
              <a:t>Image1 (at Time=1)</a:t>
            </a:r>
            <a:r>
              <a:rPr lang="en-US" altLang="zh-TW" sz="2400">
                <a:latin typeface="Times New Roman" pitchFamily="18" charset="0"/>
              </a:rPr>
              <a:t>                          </a:t>
            </a:r>
            <a:r>
              <a:rPr lang="en-US" altLang="zh-CN" sz="2400">
                <a:latin typeface="Times New Roman" pitchFamily="18" charset="0"/>
              </a:rPr>
              <a:t>Image2 (at time=2)</a:t>
            </a:r>
            <a:endParaRPr lang="en-US" altLang="zh-TW" sz="2400">
              <a:latin typeface="Times New Roman" pitchFamily="18" charset="0"/>
            </a:endParaRPr>
          </a:p>
        </p:txBody>
      </p:sp>
      <p:sp>
        <p:nvSpPr>
          <p:cNvPr id="40986" name="Text Box 28"/>
          <p:cNvSpPr txBox="1">
            <a:spLocks noChangeArrowheads="1"/>
          </p:cNvSpPr>
          <p:nvPr/>
        </p:nvSpPr>
        <p:spPr bwMode="auto">
          <a:xfrm>
            <a:off x="457200" y="6443077"/>
            <a:ext cx="3575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Pick the window with a bigger ri(j)</a:t>
            </a:r>
          </a:p>
        </p:txBody>
      </p:sp>
      <p:sp>
        <p:nvSpPr>
          <p:cNvPr id="40987" name="Text Box 29"/>
          <p:cNvSpPr txBox="1">
            <a:spLocks noChangeArrowheads="1"/>
          </p:cNvSpPr>
          <p:nvPr/>
        </p:nvSpPr>
        <p:spPr bwMode="auto">
          <a:xfrm>
            <a:off x="6858000" y="4800600"/>
            <a:ext cx="1004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CN" sz="2400">
                <a:latin typeface="Times New Roman" pitchFamily="18" charset="0"/>
              </a:rPr>
              <a:t>g</a:t>
            </a:r>
            <a:r>
              <a:rPr lang="en-US" altLang="zh-CN" sz="2400" baseline="-25000">
                <a:latin typeface="Times New Roman" pitchFamily="18" charset="0"/>
              </a:rPr>
              <a:t>i</a:t>
            </a:r>
            <a:r>
              <a:rPr lang="en-US" altLang="zh-CN" sz="2400">
                <a:latin typeface="Times New Roman" pitchFamily="18" charset="0"/>
              </a:rPr>
              <a:t>(j=2)</a:t>
            </a:r>
            <a:endParaRPr lang="en-US" altLang="zh-TW" sz="2400">
              <a:latin typeface="Times New Roman"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78E91D-3143-AF7C-BC7D-03104724A17B}"/>
              </a:ext>
            </a:extLst>
          </p:cNvPr>
          <p:cNvSpPr>
            <a:spLocks noGrp="1"/>
          </p:cNvSpPr>
          <p:nvPr>
            <p:ph type="ctrTitle"/>
          </p:nvPr>
        </p:nvSpPr>
        <p:spPr/>
        <p:txBody>
          <a:bodyPr/>
          <a:lstStyle/>
          <a:p>
            <a:r>
              <a:rPr lang="en-US" dirty="0"/>
              <a:t>Color models and space</a:t>
            </a:r>
          </a:p>
        </p:txBody>
      </p:sp>
      <p:sp>
        <p:nvSpPr>
          <p:cNvPr id="5" name="Subtitle 4">
            <a:extLst>
              <a:ext uri="{FF2B5EF4-FFF2-40B4-BE49-F238E27FC236}">
                <a16:creationId xmlns:a16="http://schemas.microsoft.com/office/drawing/2014/main" id="{EBA25EE9-165B-7A4A-6776-2B523061791C}"/>
              </a:ext>
            </a:extLst>
          </p:cNvPr>
          <p:cNvSpPr>
            <a:spLocks noGrp="1"/>
          </p:cNvSpPr>
          <p:nvPr>
            <p:ph type="subTitle" idx="1"/>
          </p:nvPr>
        </p:nvSpPr>
        <p:spPr/>
        <p:txBody>
          <a:bodyPr/>
          <a:lstStyle/>
          <a:p>
            <a:r>
              <a:rPr lang="en-US" altLang="zh-CN" sz="3200" dirty="0"/>
              <a:t>To find out what is color</a:t>
            </a:r>
          </a:p>
        </p:txBody>
      </p:sp>
      <p:sp>
        <p:nvSpPr>
          <p:cNvPr id="2" name="Footer Placeholder 1">
            <a:extLst>
              <a:ext uri="{FF2B5EF4-FFF2-40B4-BE49-F238E27FC236}">
                <a16:creationId xmlns:a16="http://schemas.microsoft.com/office/drawing/2014/main" id="{A9494FDA-BF08-4700-CD53-5E60252C3E7A}"/>
              </a:ext>
            </a:extLst>
          </p:cNvPr>
          <p:cNvSpPr>
            <a:spLocks noGrp="1"/>
          </p:cNvSpPr>
          <p:nvPr>
            <p:ph type="ftr" sz="quarter" idx="11"/>
          </p:nvPr>
        </p:nvSpPr>
        <p:spPr/>
        <p:txBody>
          <a:bodyPr/>
          <a:lstStyle/>
          <a:p>
            <a:pPr>
              <a:defRPr/>
            </a:pPr>
            <a:r>
              <a:rPr lang="it-IT" altLang="zh-HK"/>
              <a:t>Img. Pro. &amp; Comp. Vis. v250127c</a:t>
            </a:r>
            <a:endParaRPr lang="en-US" altLang="zh-HK"/>
          </a:p>
        </p:txBody>
      </p:sp>
      <p:sp>
        <p:nvSpPr>
          <p:cNvPr id="3" name="Slide Number Placeholder 2">
            <a:extLst>
              <a:ext uri="{FF2B5EF4-FFF2-40B4-BE49-F238E27FC236}">
                <a16:creationId xmlns:a16="http://schemas.microsoft.com/office/drawing/2014/main" id="{2BE96D88-EDE9-EAF0-F6D0-E9004CE4460F}"/>
              </a:ext>
            </a:extLst>
          </p:cNvPr>
          <p:cNvSpPr>
            <a:spLocks noGrp="1"/>
          </p:cNvSpPr>
          <p:nvPr>
            <p:ph type="sldNum" sz="quarter" idx="12"/>
          </p:nvPr>
        </p:nvSpPr>
        <p:spPr/>
        <p:txBody>
          <a:bodyPr/>
          <a:lstStyle/>
          <a:p>
            <a:fld id="{90B0705C-65EC-41A8-A1F4-8C393CFF3222}" type="slidenum">
              <a:rPr lang="en-US" altLang="zh-HK" smtClean="0"/>
              <a:pPr/>
              <a:t>83</a:t>
            </a:fld>
            <a:endParaRPr lang="en-US" altLang="zh-HK"/>
          </a:p>
        </p:txBody>
      </p:sp>
    </p:spTree>
    <p:extLst>
      <p:ext uri="{BB962C8B-B14F-4D97-AF65-F5344CB8AC3E}">
        <p14:creationId xmlns:p14="http://schemas.microsoft.com/office/powerpoint/2010/main" val="27239433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861C-655B-BB73-DDEB-88FF21C8494B}"/>
              </a:ext>
            </a:extLst>
          </p:cNvPr>
          <p:cNvSpPr>
            <a:spLocks noGrp="1"/>
          </p:cNvSpPr>
          <p:nvPr>
            <p:ph type="title"/>
          </p:nvPr>
        </p:nvSpPr>
        <p:spPr/>
        <p:txBody>
          <a:bodyPr/>
          <a:lstStyle/>
          <a:p>
            <a:r>
              <a:rPr lang="en-US" dirty="0"/>
              <a:t>Color models and space</a:t>
            </a:r>
            <a:endParaRPr lang="en-HK" dirty="0"/>
          </a:p>
        </p:txBody>
      </p:sp>
      <p:sp>
        <p:nvSpPr>
          <p:cNvPr id="3" name="Content Placeholder 2">
            <a:extLst>
              <a:ext uri="{FF2B5EF4-FFF2-40B4-BE49-F238E27FC236}">
                <a16:creationId xmlns:a16="http://schemas.microsoft.com/office/drawing/2014/main" id="{2EAE7D98-2D56-2CC3-3D89-5FDE3B09690A}"/>
              </a:ext>
            </a:extLst>
          </p:cNvPr>
          <p:cNvSpPr>
            <a:spLocks noGrp="1"/>
          </p:cNvSpPr>
          <p:nvPr>
            <p:ph idx="1"/>
          </p:nvPr>
        </p:nvSpPr>
        <p:spPr/>
        <p:txBody>
          <a:bodyPr/>
          <a:lstStyle/>
          <a:p>
            <a:r>
              <a:rPr lang="en-US" b="0" i="0" dirty="0">
                <a:solidFill>
                  <a:srgbClr val="202124"/>
                </a:solidFill>
                <a:effectLst/>
                <a:latin typeface="Google Sans"/>
              </a:rPr>
              <a:t> </a:t>
            </a:r>
            <a:r>
              <a:rPr lang="en-US" b="0" i="1" dirty="0">
                <a:solidFill>
                  <a:srgbClr val="202124"/>
                </a:solidFill>
                <a:effectLst/>
                <a:latin typeface="Google Sans"/>
              </a:rPr>
              <a:t>A color model is a system used to describe a color. For example, with Red, Green and Blue (RGB) elements or Cyan, Magenta, Yellow and Black (CMYK). </a:t>
            </a:r>
          </a:p>
          <a:p>
            <a:r>
              <a:rPr lang="en-US" b="0" i="1" dirty="0">
                <a:solidFill>
                  <a:srgbClr val="202124"/>
                </a:solidFill>
                <a:effectLst/>
                <a:latin typeface="Google Sans"/>
              </a:rPr>
              <a:t>A color space is </a:t>
            </a:r>
            <a:r>
              <a:rPr lang="en-US" b="0" i="1" dirty="0">
                <a:solidFill>
                  <a:srgbClr val="040C28"/>
                </a:solidFill>
                <a:effectLst/>
                <a:latin typeface="Google Sans"/>
              </a:rPr>
              <a:t>a way of mapping real colors to the color model's particular values</a:t>
            </a:r>
            <a:r>
              <a:rPr lang="en-US" b="0" i="1" dirty="0">
                <a:solidFill>
                  <a:srgbClr val="202124"/>
                </a:solidFill>
                <a:effectLst/>
                <a:latin typeface="Google Sans"/>
              </a:rPr>
              <a:t>.</a:t>
            </a:r>
          </a:p>
          <a:p>
            <a:r>
              <a:rPr lang="en-HK" i="1" dirty="0">
                <a:hlinkClick r:id="rId2"/>
              </a:rPr>
              <a:t>https://www.pantone.com/articles/color-fundamentals/color-models-explained</a:t>
            </a:r>
            <a:r>
              <a:rPr lang="en-US" i="1" dirty="0">
                <a:solidFill>
                  <a:srgbClr val="202124"/>
                </a:solidFill>
                <a:latin typeface="Google Sans"/>
              </a:rPr>
              <a:t> </a:t>
            </a:r>
            <a:endParaRPr lang="en-HK" i="1" dirty="0"/>
          </a:p>
        </p:txBody>
      </p:sp>
      <p:sp>
        <p:nvSpPr>
          <p:cNvPr id="4" name="Footer Placeholder 3">
            <a:extLst>
              <a:ext uri="{FF2B5EF4-FFF2-40B4-BE49-F238E27FC236}">
                <a16:creationId xmlns:a16="http://schemas.microsoft.com/office/drawing/2014/main" id="{E11EEF90-EC73-638F-3825-6382BF6575E8}"/>
              </a:ext>
            </a:extLst>
          </p:cNvPr>
          <p:cNvSpPr>
            <a:spLocks noGrp="1"/>
          </p:cNvSpPr>
          <p:nvPr>
            <p:ph type="ftr" sz="quarter" idx="11"/>
          </p:nvPr>
        </p:nvSpPr>
        <p:spPr/>
        <p:txBody>
          <a:bodyPr/>
          <a:lstStyle/>
          <a:p>
            <a:pPr>
              <a:defRPr/>
            </a:pPr>
            <a:r>
              <a:rPr lang="it-IT" altLang="zh-CN"/>
              <a:t>Img. Pro. &amp; Comp. Vis. v250127c</a:t>
            </a:r>
            <a:endParaRPr lang="en-US" altLang="zh-CN"/>
          </a:p>
        </p:txBody>
      </p:sp>
      <p:sp>
        <p:nvSpPr>
          <p:cNvPr id="5" name="Slide Number Placeholder 4">
            <a:extLst>
              <a:ext uri="{FF2B5EF4-FFF2-40B4-BE49-F238E27FC236}">
                <a16:creationId xmlns:a16="http://schemas.microsoft.com/office/drawing/2014/main" id="{0FCD1870-60B2-948C-F5D6-1DF39675E6BD}"/>
              </a:ext>
            </a:extLst>
          </p:cNvPr>
          <p:cNvSpPr>
            <a:spLocks noGrp="1"/>
          </p:cNvSpPr>
          <p:nvPr>
            <p:ph type="sldNum" sz="quarter" idx="12"/>
          </p:nvPr>
        </p:nvSpPr>
        <p:spPr/>
        <p:txBody>
          <a:bodyPr/>
          <a:lstStyle/>
          <a:p>
            <a:fld id="{7B0766D9-C5B1-4086-9927-BB5E7B4698F6}" type="slidenum">
              <a:rPr lang="en-US" altLang="zh-CN" smtClean="0"/>
              <a:pPr/>
              <a:t>84</a:t>
            </a:fld>
            <a:endParaRPr lang="en-US" altLang="zh-CN"/>
          </a:p>
        </p:txBody>
      </p:sp>
    </p:spTree>
    <p:extLst>
      <p:ext uri="{BB962C8B-B14F-4D97-AF65-F5344CB8AC3E}">
        <p14:creationId xmlns:p14="http://schemas.microsoft.com/office/powerpoint/2010/main" val="30800287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zh-CN"/>
              <a:t>Color models</a:t>
            </a:r>
          </a:p>
        </p:txBody>
      </p:sp>
      <p:sp>
        <p:nvSpPr>
          <p:cNvPr id="20483" name="Rectangle 3"/>
          <p:cNvSpPr>
            <a:spLocks noGrp="1" noChangeArrowheads="1"/>
          </p:cNvSpPr>
          <p:nvPr>
            <p:ph idx="1"/>
          </p:nvPr>
        </p:nvSpPr>
        <p:spPr>
          <a:xfrm>
            <a:off x="457200" y="1600200"/>
            <a:ext cx="5715000" cy="4530725"/>
          </a:xfrm>
        </p:spPr>
        <p:txBody>
          <a:bodyPr/>
          <a:lstStyle/>
          <a:p>
            <a:pPr eaLnBrk="1" hangingPunct="1"/>
            <a:r>
              <a:rPr lang="en-US" altLang="zh-CN" dirty="0"/>
              <a:t>Cartesian-coordinate representation</a:t>
            </a:r>
            <a:endParaRPr lang="en-US" altLang="zh-CN" sz="2400" dirty="0"/>
          </a:p>
          <a:p>
            <a:pPr lvl="1" eaLnBrk="1" hangingPunct="1"/>
            <a:r>
              <a:rPr lang="en-US" altLang="zh-CN" sz="2000" dirty="0"/>
              <a:t>RGB (Red , Green , Blue)</a:t>
            </a:r>
          </a:p>
          <a:p>
            <a:pPr eaLnBrk="1" hangingPunct="1"/>
            <a:r>
              <a:rPr lang="en-US" altLang="zh-CN" dirty="0"/>
              <a:t>Cylindrical-coordinate representation</a:t>
            </a:r>
            <a:endParaRPr lang="en-US" altLang="zh-CN" sz="2400" dirty="0"/>
          </a:p>
          <a:p>
            <a:pPr lvl="1" eaLnBrk="1" hangingPunct="1"/>
            <a:r>
              <a:rPr lang="en-US" altLang="zh-CN" sz="2000" dirty="0"/>
              <a:t>HSV (Hue, saturation, value)</a:t>
            </a:r>
          </a:p>
          <a:p>
            <a:pPr lvl="1" eaLnBrk="1" hangingPunct="1"/>
            <a:r>
              <a:rPr lang="en-US" altLang="zh-CN" sz="2000" dirty="0"/>
              <a:t>HSL (Hue, saturation, Light)</a:t>
            </a:r>
          </a:p>
          <a:p>
            <a:pPr lvl="1" eaLnBrk="1" hangingPunct="1"/>
            <a:r>
              <a:rPr lang="en-US" altLang="zh-CN" sz="2000" dirty="0" err="1"/>
              <a:t>etc</a:t>
            </a:r>
            <a:endParaRPr lang="en-US" altLang="zh-CN" sz="2000" dirty="0"/>
          </a:p>
          <a:p>
            <a:pPr lvl="1" eaLnBrk="1" hangingPunct="1"/>
            <a:endParaRPr lang="en-US" altLang="zh-CN" sz="2000" dirty="0"/>
          </a:p>
          <a:p>
            <a:pPr eaLnBrk="1" hangingPunct="1"/>
            <a:endParaRPr lang="en-US" altLang="zh-CN" sz="2400" dirty="0"/>
          </a:p>
        </p:txBody>
      </p:sp>
      <p:sp>
        <p:nvSpPr>
          <p:cNvPr id="10" name="Rectangle 5"/>
          <p:cNvSpPr>
            <a:spLocks noGrp="1" noChangeArrowheads="1"/>
          </p:cNvSpPr>
          <p:nvPr>
            <p:ph type="ftr" sz="quarter" idx="11"/>
          </p:nvPr>
        </p:nvSpPr>
        <p:spPr/>
        <p:txBody>
          <a:bodyPr/>
          <a:lstStyle/>
          <a:p>
            <a:pPr>
              <a:defRPr/>
            </a:pPr>
            <a:r>
              <a:rPr lang="it-IT" altLang="zh-CN"/>
              <a:t>Img. Pro. &amp; Comp. Vis. v250127c</a:t>
            </a:r>
            <a:endParaRPr lang="en-US" altLang="zh-CN"/>
          </a:p>
        </p:txBody>
      </p:sp>
      <p:sp>
        <p:nvSpPr>
          <p:cNvPr id="20485"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fld id="{51926F06-C9D9-4FCB-806F-496F568DF7B2}" type="slidenum">
              <a:rPr lang="en-US" altLang="zh-CN">
                <a:solidFill>
                  <a:srgbClr val="898989"/>
                </a:solidFill>
              </a:rPr>
              <a:pPr/>
              <a:t>85</a:t>
            </a:fld>
            <a:endParaRPr lang="en-US" altLang="zh-CN">
              <a:solidFill>
                <a:srgbClr val="898989"/>
              </a:solidFill>
            </a:endParaRPr>
          </a:p>
        </p:txBody>
      </p:sp>
      <p:pic>
        <p:nvPicPr>
          <p:cNvPr id="20486" name="Picture 5" descr="197px-RGB_Cube_Show_lowgamma_cutout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524000"/>
            <a:ext cx="281940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6"/>
          <p:cNvSpPr txBox="1">
            <a:spLocks noChangeArrowheads="1"/>
          </p:cNvSpPr>
          <p:nvPr/>
        </p:nvSpPr>
        <p:spPr bwMode="auto">
          <a:xfrm>
            <a:off x="5486400" y="4953000"/>
            <a:ext cx="666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zh-CN"/>
              <a:t>HSV</a:t>
            </a:r>
          </a:p>
        </p:txBody>
      </p:sp>
      <p:sp>
        <p:nvSpPr>
          <p:cNvPr id="20488" name="Text Box 7"/>
          <p:cNvSpPr txBox="1">
            <a:spLocks noChangeArrowheads="1"/>
          </p:cNvSpPr>
          <p:nvPr/>
        </p:nvSpPr>
        <p:spPr bwMode="auto">
          <a:xfrm>
            <a:off x="304800" y="5943600"/>
            <a:ext cx="71612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pPr lvl="1" eaLnBrk="1" hangingPunct="1">
              <a:spcBef>
                <a:spcPct val="20000"/>
              </a:spcBef>
              <a:buClr>
                <a:schemeClr val="tx2"/>
              </a:buClr>
              <a:buSzPct val="75000"/>
              <a:buFont typeface="Wingdings" pitchFamily="2" charset="2"/>
              <a:buChar char="n"/>
            </a:pPr>
            <a:r>
              <a:rPr lang="en-US" altLang="zh-CN"/>
              <a:t>http://en.wikipedia.org/wiki/HSL_and_HSV#From_HSV</a:t>
            </a:r>
          </a:p>
          <a:p>
            <a:endParaRPr lang="en-US" altLang="zh-CN"/>
          </a:p>
        </p:txBody>
      </p:sp>
      <p:pic>
        <p:nvPicPr>
          <p:cNvPr id="20489" name="Picture 8" descr="197px-HSV_color_solid_cylinder_alpha_lowgam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28956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 Box 9"/>
          <p:cNvSpPr txBox="1">
            <a:spLocks noChangeArrowheads="1"/>
          </p:cNvSpPr>
          <p:nvPr/>
        </p:nvSpPr>
        <p:spPr bwMode="auto">
          <a:xfrm>
            <a:off x="5470525" y="2470150"/>
            <a:ext cx="677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zh-CN"/>
              <a:t>RGB</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zh-CN"/>
              <a:t>Color models</a:t>
            </a:r>
          </a:p>
        </p:txBody>
      </p:sp>
      <p:sp>
        <p:nvSpPr>
          <p:cNvPr id="20483" name="Rectangle 3"/>
          <p:cNvSpPr>
            <a:spLocks noGrp="1" noChangeArrowheads="1"/>
          </p:cNvSpPr>
          <p:nvPr>
            <p:ph idx="1"/>
          </p:nvPr>
        </p:nvSpPr>
        <p:spPr>
          <a:xfrm>
            <a:off x="457200" y="1600200"/>
            <a:ext cx="5715000" cy="4530725"/>
          </a:xfrm>
        </p:spPr>
        <p:txBody>
          <a:bodyPr>
            <a:normAutofit lnSpcReduction="10000"/>
          </a:bodyPr>
          <a:lstStyle/>
          <a:p>
            <a:pPr eaLnBrk="1" hangingPunct="1"/>
            <a:r>
              <a:rPr lang="en-US" altLang="zh-CN" dirty="0"/>
              <a:t>Cartesian-coordinate representation</a:t>
            </a:r>
            <a:endParaRPr lang="en-US" altLang="zh-CN" sz="2400" dirty="0"/>
          </a:p>
          <a:p>
            <a:pPr lvl="1" eaLnBrk="1" hangingPunct="1"/>
            <a:r>
              <a:rPr lang="en-US" altLang="zh-CN" sz="2000" dirty="0"/>
              <a:t>RGB (Red , Green , Blue)</a:t>
            </a:r>
          </a:p>
          <a:p>
            <a:pPr eaLnBrk="1" hangingPunct="1"/>
            <a:r>
              <a:rPr lang="en-US" altLang="zh-CN" dirty="0"/>
              <a:t>Cylindrical-coordinate representation</a:t>
            </a:r>
            <a:endParaRPr lang="en-US" altLang="zh-CN" sz="2400" dirty="0"/>
          </a:p>
          <a:p>
            <a:pPr lvl="1" eaLnBrk="1" hangingPunct="1"/>
            <a:r>
              <a:rPr lang="en-US" altLang="zh-CN" sz="2000" dirty="0"/>
              <a:t>HSV (Hue, saturation, value)</a:t>
            </a:r>
          </a:p>
          <a:p>
            <a:pPr lvl="1" eaLnBrk="1" hangingPunct="1"/>
            <a:r>
              <a:rPr lang="en-US" altLang="zh-CN" sz="2000" dirty="0"/>
              <a:t>HSL (Hue, saturation, Light)</a:t>
            </a:r>
          </a:p>
          <a:p>
            <a:pPr lvl="1" eaLnBrk="1" hangingPunct="1"/>
            <a:r>
              <a:rPr lang="en-US" altLang="zh-CN" sz="2000" dirty="0" err="1"/>
              <a:t>Etc</a:t>
            </a:r>
            <a:endParaRPr lang="en-US" altLang="zh-CN" sz="2000" dirty="0"/>
          </a:p>
          <a:p>
            <a:pPr eaLnBrk="1" hangingPunct="1"/>
            <a:r>
              <a:rPr lang="en-US" altLang="zh-CN" sz="2400" dirty="0"/>
              <a:t>CMYK </a:t>
            </a:r>
            <a:r>
              <a:rPr lang="en-US" sz="2400" b="0" i="0" dirty="0">
                <a:solidFill>
                  <a:srgbClr val="202124"/>
                </a:solidFill>
                <a:effectLst/>
                <a:latin typeface="Google Sans"/>
              </a:rPr>
              <a:t>(C=CYAN, M=MAGENTA, Y=YELLOW, AND K=BLACK) model for printing</a:t>
            </a:r>
            <a:endParaRPr lang="en-US" altLang="zh-CN" sz="2400" dirty="0"/>
          </a:p>
          <a:p>
            <a:pPr lvl="1" eaLnBrk="1" hangingPunct="1"/>
            <a:endParaRPr lang="en-US" altLang="zh-CN" sz="2000" dirty="0"/>
          </a:p>
          <a:p>
            <a:pPr eaLnBrk="1" hangingPunct="1"/>
            <a:endParaRPr lang="en-US" altLang="zh-CN" sz="2400" dirty="0"/>
          </a:p>
        </p:txBody>
      </p:sp>
      <p:sp>
        <p:nvSpPr>
          <p:cNvPr id="10" name="Rectangle 5"/>
          <p:cNvSpPr>
            <a:spLocks noGrp="1" noChangeArrowheads="1"/>
          </p:cNvSpPr>
          <p:nvPr>
            <p:ph type="ftr" sz="quarter" idx="11"/>
          </p:nvPr>
        </p:nvSpPr>
        <p:spPr/>
        <p:txBody>
          <a:bodyPr/>
          <a:lstStyle/>
          <a:p>
            <a:pPr>
              <a:defRPr/>
            </a:pPr>
            <a:r>
              <a:rPr lang="it-IT" altLang="zh-CN"/>
              <a:t>Img. Pro. &amp; Comp. Vis. v250127c</a:t>
            </a:r>
            <a:endParaRPr lang="en-US" altLang="zh-CN"/>
          </a:p>
        </p:txBody>
      </p:sp>
      <p:sp>
        <p:nvSpPr>
          <p:cNvPr id="20485"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fld id="{51926F06-C9D9-4FCB-806F-496F568DF7B2}" type="slidenum">
              <a:rPr lang="en-US" altLang="zh-CN">
                <a:solidFill>
                  <a:srgbClr val="898989"/>
                </a:solidFill>
              </a:rPr>
              <a:pPr/>
              <a:t>86</a:t>
            </a:fld>
            <a:endParaRPr lang="en-US" altLang="zh-CN">
              <a:solidFill>
                <a:srgbClr val="898989"/>
              </a:solidFill>
            </a:endParaRPr>
          </a:p>
        </p:txBody>
      </p:sp>
      <p:pic>
        <p:nvPicPr>
          <p:cNvPr id="20486" name="Picture 5" descr="197px-RGB_Cube_Show_lowgamma_cutout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524000"/>
            <a:ext cx="281940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6"/>
          <p:cNvSpPr txBox="1">
            <a:spLocks noChangeArrowheads="1"/>
          </p:cNvSpPr>
          <p:nvPr/>
        </p:nvSpPr>
        <p:spPr bwMode="auto">
          <a:xfrm>
            <a:off x="5486400" y="4953000"/>
            <a:ext cx="666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zh-CN"/>
              <a:t>HSV</a:t>
            </a:r>
          </a:p>
        </p:txBody>
      </p:sp>
      <p:sp>
        <p:nvSpPr>
          <p:cNvPr id="20488" name="Text Box 7"/>
          <p:cNvSpPr txBox="1">
            <a:spLocks noChangeArrowheads="1"/>
          </p:cNvSpPr>
          <p:nvPr/>
        </p:nvSpPr>
        <p:spPr bwMode="auto">
          <a:xfrm>
            <a:off x="309367" y="6217850"/>
            <a:ext cx="509626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pPr lvl="1" eaLnBrk="1" hangingPunct="1">
              <a:spcBef>
                <a:spcPct val="20000"/>
              </a:spcBef>
              <a:buClr>
                <a:schemeClr val="tx2"/>
              </a:buClr>
              <a:buSzPct val="75000"/>
              <a:buFont typeface="Wingdings" pitchFamily="2" charset="2"/>
              <a:buChar char="n"/>
            </a:pPr>
            <a:r>
              <a:rPr lang="en-US" altLang="zh-CN" sz="1200" dirty="0">
                <a:hlinkClick r:id="rId3"/>
              </a:rPr>
              <a:t>http://en.wikipedia.org/wiki/HSL_and_HSV#From_HSV</a:t>
            </a:r>
            <a:r>
              <a:rPr lang="en-US" altLang="zh-CN" sz="1200" dirty="0"/>
              <a:t> </a:t>
            </a:r>
          </a:p>
        </p:txBody>
      </p:sp>
      <p:pic>
        <p:nvPicPr>
          <p:cNvPr id="20489" name="Picture 8" descr="197px-HSV_color_solid_cylinder_alpha_lowgam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810000"/>
            <a:ext cx="28956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 Box 9"/>
          <p:cNvSpPr txBox="1">
            <a:spLocks noChangeArrowheads="1"/>
          </p:cNvSpPr>
          <p:nvPr/>
        </p:nvSpPr>
        <p:spPr bwMode="auto">
          <a:xfrm>
            <a:off x="5470525" y="2470150"/>
            <a:ext cx="677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zh-CN"/>
              <a:t>RGB</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zh-CN" dirty="0"/>
              <a:t>(1) Hue</a:t>
            </a:r>
            <a:r>
              <a:rPr lang="zh-CN" altLang="en-US" b="1" dirty="0"/>
              <a:t>色調</a:t>
            </a:r>
            <a:endParaRPr lang="en-US" altLang="zh-CN" b="1" dirty="0"/>
          </a:p>
        </p:txBody>
      </p:sp>
      <p:sp>
        <p:nvSpPr>
          <p:cNvPr id="22531" name="Rectangle 3"/>
          <p:cNvSpPr>
            <a:spLocks noGrp="1" noChangeArrowheads="1"/>
          </p:cNvSpPr>
          <p:nvPr>
            <p:ph sz="half" idx="1"/>
          </p:nvPr>
        </p:nvSpPr>
        <p:spPr>
          <a:xfrm>
            <a:off x="381000" y="1103311"/>
            <a:ext cx="4191000" cy="4525963"/>
          </a:xfrm>
        </p:spPr>
        <p:txBody>
          <a:bodyPr>
            <a:normAutofit lnSpcReduction="10000"/>
          </a:bodyPr>
          <a:lstStyle/>
          <a:p>
            <a:pPr eaLnBrk="1" hangingPunct="1"/>
            <a:r>
              <a:rPr lang="en-US" altLang="zh-CN" sz="2400" dirty="0">
                <a:hlinkClick r:id="rId2"/>
              </a:rPr>
              <a:t>http://en.wikipedia.org/wiki/Hue</a:t>
            </a:r>
            <a:endParaRPr lang="en-US" altLang="zh-CN" sz="2400" dirty="0"/>
          </a:p>
          <a:p>
            <a:pPr eaLnBrk="1" hangingPunct="1"/>
            <a:r>
              <a:rPr lang="en-US" altLang="zh-CN" sz="2400" i="1" dirty="0"/>
              <a:t>“the degree to which a stimulus can be described as similar to or different from stimuli that are described as red, green, blue, and yellow,”</a:t>
            </a:r>
          </a:p>
          <a:p>
            <a:pPr eaLnBrk="1" hangingPunct="1"/>
            <a:r>
              <a:rPr lang="en-US" altLang="zh-CN" sz="2400" dirty="0"/>
              <a:t>The same numerical value for ‘Hue’ in HSV and HSL representations of the same picture</a:t>
            </a:r>
          </a:p>
          <a:p>
            <a:pPr eaLnBrk="1" hangingPunct="1"/>
            <a:r>
              <a:rPr lang="en-US" altLang="zh-CN" sz="2400" dirty="0"/>
              <a:t>Encoded in degree</a:t>
            </a:r>
          </a:p>
          <a:p>
            <a:pPr eaLnBrk="1" hangingPunct="1"/>
            <a:endParaRPr lang="en-US" altLang="zh-CN" sz="2400" dirty="0"/>
          </a:p>
        </p:txBody>
      </p:sp>
      <p:sp>
        <p:nvSpPr>
          <p:cNvPr id="3" name="Content Placeholder 2"/>
          <p:cNvSpPr>
            <a:spLocks noGrp="1"/>
          </p:cNvSpPr>
          <p:nvPr>
            <p:ph sz="half" idx="2"/>
          </p:nvPr>
        </p:nvSpPr>
        <p:spPr>
          <a:xfrm>
            <a:off x="4724400" y="1230224"/>
            <a:ext cx="4419600" cy="4525963"/>
          </a:xfrm>
        </p:spPr>
        <p:txBody>
          <a:bodyPr>
            <a:normAutofit lnSpcReduction="10000"/>
          </a:bodyPr>
          <a:lstStyle/>
          <a:p>
            <a:pPr eaLnBrk="1" hangingPunct="1"/>
            <a:r>
              <a:rPr lang="en-US" altLang="en-US" sz="2000" dirty="0"/>
              <a:t>max=</a:t>
            </a:r>
            <a:r>
              <a:rPr lang="en-US" altLang="en-US" sz="2000" i="1" dirty="0" err="1"/>
              <a:t>max_value</a:t>
            </a:r>
            <a:r>
              <a:rPr lang="en-US" altLang="en-US" sz="2000" dirty="0"/>
              <a:t>(R,G,B)  </a:t>
            </a:r>
          </a:p>
          <a:p>
            <a:pPr eaLnBrk="1" hangingPunct="1"/>
            <a:r>
              <a:rPr lang="en-US" altLang="en-US" sz="2000" dirty="0"/>
              <a:t>min=</a:t>
            </a:r>
            <a:r>
              <a:rPr lang="en-US" altLang="en-US" sz="2000" i="1" dirty="0" err="1"/>
              <a:t>min_value</a:t>
            </a:r>
            <a:r>
              <a:rPr lang="en-US" altLang="en-US" sz="2000" dirty="0"/>
              <a:t>(R,G,B)  </a:t>
            </a:r>
          </a:p>
          <a:p>
            <a:pPr eaLnBrk="1" hangingPunct="1"/>
            <a:r>
              <a:rPr lang="en-US" altLang="en-US" sz="2000" dirty="0"/>
              <a:t>if R = max, H1 = (G-B)/(max-min)  </a:t>
            </a:r>
          </a:p>
          <a:p>
            <a:pPr eaLnBrk="1" hangingPunct="1"/>
            <a:r>
              <a:rPr lang="en-US" altLang="en-US" sz="2000" dirty="0"/>
              <a:t>if G = max, H1 = 2 + (B-R)/(max-min)  </a:t>
            </a:r>
          </a:p>
          <a:p>
            <a:pPr eaLnBrk="1" hangingPunct="1"/>
            <a:r>
              <a:rPr lang="en-US" altLang="en-US" sz="2000" dirty="0"/>
              <a:t>if B = max, H1 = 4 + (R-G)/(max-min)  </a:t>
            </a:r>
          </a:p>
          <a:p>
            <a:pPr eaLnBrk="1" hangingPunct="1"/>
            <a:r>
              <a:rPr lang="en-US" altLang="en-US" sz="2000" dirty="0"/>
              <a:t>H = H1 * 60  </a:t>
            </a:r>
          </a:p>
          <a:p>
            <a:endParaRPr lang="en-US" sz="2400" dirty="0"/>
          </a:p>
        </p:txBody>
      </p:sp>
      <p:sp>
        <p:nvSpPr>
          <p:cNvPr id="7" name="Rectangle 5"/>
          <p:cNvSpPr>
            <a:spLocks noGrp="1" noChangeArrowheads="1"/>
          </p:cNvSpPr>
          <p:nvPr>
            <p:ph type="ftr" sz="quarter" idx="11"/>
          </p:nvPr>
        </p:nvSpPr>
        <p:spPr/>
        <p:txBody>
          <a:bodyPr/>
          <a:lstStyle/>
          <a:p>
            <a:pPr>
              <a:defRPr/>
            </a:pPr>
            <a:r>
              <a:rPr lang="it-IT" altLang="zh-CN"/>
              <a:t>Img. Pro. &amp; Comp. Vis. v250127c</a:t>
            </a:r>
            <a:endParaRPr lang="en-US" altLang="zh-CN"/>
          </a:p>
        </p:txBody>
      </p:sp>
      <p:sp>
        <p:nvSpPr>
          <p:cNvPr id="22533"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fld id="{666024A9-2F77-4EF9-975E-DBE36085270D}" type="slidenum">
              <a:rPr lang="en-US" altLang="zh-CN">
                <a:solidFill>
                  <a:srgbClr val="898989"/>
                </a:solidFill>
              </a:rPr>
              <a:pPr/>
              <a:t>87</a:t>
            </a:fld>
            <a:endParaRPr lang="en-US" altLang="zh-CN">
              <a:solidFill>
                <a:srgbClr val="898989"/>
              </a:solidFill>
            </a:endParaRPr>
          </a:p>
        </p:txBody>
      </p:sp>
      <p:pic>
        <p:nvPicPr>
          <p:cNvPr id="22534" name="Picture 4" descr="360px-HueSc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5334000"/>
            <a:ext cx="44196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5"/>
          <p:cNvSpPr txBox="1">
            <a:spLocks noChangeArrowheads="1"/>
          </p:cNvSpPr>
          <p:nvPr/>
        </p:nvSpPr>
        <p:spPr bwMode="auto">
          <a:xfrm>
            <a:off x="3478212" y="5629274"/>
            <a:ext cx="636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zh-CN" dirty="0"/>
              <a:t>Hue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zh-CN" sz="4000" dirty="0"/>
              <a:t>C</a:t>
            </a:r>
            <a:r>
              <a:rPr lang="en-US" altLang="en-US" sz="4000" dirty="0"/>
              <a:t>ylindrical geometr</a:t>
            </a:r>
            <a:r>
              <a:rPr lang="en-US" altLang="zh-CN" sz="4000" dirty="0"/>
              <a:t>y</a:t>
            </a:r>
            <a:r>
              <a:rPr lang="en-US" altLang="en-US" sz="4000" dirty="0"/>
              <a:t> </a:t>
            </a:r>
            <a:r>
              <a:rPr lang="en-US" altLang="zh-CN" sz="4000" dirty="0"/>
              <a:t>of Hue (0-360</a:t>
            </a:r>
            <a:r>
              <a:rPr lang="en-US" altLang="zh-CN" sz="4000" baseline="30000" dirty="0"/>
              <a:t>o</a:t>
            </a:r>
            <a:r>
              <a:rPr lang="en-US" altLang="zh-CN" sz="4000" dirty="0"/>
              <a:t>)</a:t>
            </a:r>
            <a:endParaRPr lang="en-US" altLang="en-US" sz="4000" dirty="0"/>
          </a:p>
        </p:txBody>
      </p:sp>
      <p:sp>
        <p:nvSpPr>
          <p:cNvPr id="23555" name="Rectangle 3"/>
          <p:cNvSpPr>
            <a:spLocks noGrp="1" noChangeArrowheads="1"/>
          </p:cNvSpPr>
          <p:nvPr>
            <p:ph idx="1"/>
          </p:nvPr>
        </p:nvSpPr>
        <p:spPr>
          <a:xfrm>
            <a:off x="533400" y="1600200"/>
            <a:ext cx="8229600" cy="4530725"/>
          </a:xfrm>
        </p:spPr>
        <p:txBody>
          <a:bodyPr/>
          <a:lstStyle/>
          <a:p>
            <a:pPr eaLnBrk="1" hangingPunct="1"/>
            <a:r>
              <a:rPr lang="en-US" altLang="zh-CN"/>
              <a:t> </a:t>
            </a:r>
            <a:endParaRPr lang="en-US" altLang="en-US"/>
          </a:p>
        </p:txBody>
      </p:sp>
      <p:sp>
        <p:nvSpPr>
          <p:cNvPr id="18" name="Rectangle 5"/>
          <p:cNvSpPr>
            <a:spLocks noGrp="1" noChangeArrowheads="1"/>
          </p:cNvSpPr>
          <p:nvPr>
            <p:ph type="ftr" sz="quarter" idx="11"/>
          </p:nvPr>
        </p:nvSpPr>
        <p:spPr/>
        <p:txBody>
          <a:bodyPr/>
          <a:lstStyle/>
          <a:p>
            <a:pPr>
              <a:defRPr/>
            </a:pPr>
            <a:r>
              <a:rPr lang="it-IT" altLang="zh-CN"/>
              <a:t>Img. Pro. &amp; Comp. Vis. v250127c</a:t>
            </a:r>
            <a:endParaRPr lang="en-US" altLang="zh-CN"/>
          </a:p>
        </p:txBody>
      </p:sp>
      <p:sp>
        <p:nvSpPr>
          <p:cNvPr id="23557"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fld id="{F8085718-630A-4F4A-B1C9-51EE9BEFF30F}" type="slidenum">
              <a:rPr lang="en-US" altLang="zh-CN">
                <a:solidFill>
                  <a:srgbClr val="898989"/>
                </a:solidFill>
              </a:rPr>
              <a:pPr/>
              <a:t>88</a:t>
            </a:fld>
            <a:endParaRPr lang="en-US" altLang="zh-CN">
              <a:solidFill>
                <a:srgbClr val="898989"/>
              </a:solidFill>
            </a:endParaRPr>
          </a:p>
        </p:txBody>
      </p:sp>
      <p:pic>
        <p:nvPicPr>
          <p:cNvPr id="23559" name="Picture 4" descr="360px-Hue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25" y="1600200"/>
            <a:ext cx="7543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 Box 7"/>
          <p:cNvSpPr txBox="1">
            <a:spLocks noChangeArrowheads="1"/>
          </p:cNvSpPr>
          <p:nvPr/>
        </p:nvSpPr>
        <p:spPr bwMode="auto">
          <a:xfrm>
            <a:off x="288925" y="6432550"/>
            <a:ext cx="7269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http://en.wikipedia.org/wiki/File:Hsv-hexagons-to-circles.svg</a:t>
            </a:r>
          </a:p>
        </p:txBody>
      </p:sp>
      <p:sp>
        <p:nvSpPr>
          <p:cNvPr id="23561" name="Text Box 8"/>
          <p:cNvSpPr txBox="1">
            <a:spLocks noChangeArrowheads="1"/>
          </p:cNvSpPr>
          <p:nvPr/>
        </p:nvSpPr>
        <p:spPr bwMode="auto">
          <a:xfrm>
            <a:off x="990600" y="2590800"/>
            <a:ext cx="10731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zh-CN"/>
              <a:t>0</a:t>
            </a:r>
            <a:r>
              <a:rPr lang="en-US" altLang="zh-CN" baseline="30000"/>
              <a:t>o</a:t>
            </a:r>
          </a:p>
          <a:p>
            <a:r>
              <a:rPr lang="en-US" altLang="zh-CN"/>
              <a:t>Red </a:t>
            </a:r>
          </a:p>
          <a:p>
            <a:r>
              <a:rPr lang="en-US" altLang="zh-CN"/>
              <a:t>Primary</a:t>
            </a:r>
            <a:endParaRPr lang="en-US" altLang="en-US"/>
          </a:p>
        </p:txBody>
      </p:sp>
      <p:sp>
        <p:nvSpPr>
          <p:cNvPr id="23562" name="Text Box 9"/>
          <p:cNvSpPr txBox="1">
            <a:spLocks noChangeArrowheads="1"/>
          </p:cNvSpPr>
          <p:nvPr/>
        </p:nvSpPr>
        <p:spPr bwMode="auto">
          <a:xfrm>
            <a:off x="3429000" y="2590800"/>
            <a:ext cx="10731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zh-CN"/>
              <a:t>120</a:t>
            </a:r>
            <a:r>
              <a:rPr lang="en-US" altLang="zh-CN" baseline="30000"/>
              <a:t>o</a:t>
            </a:r>
          </a:p>
          <a:p>
            <a:r>
              <a:rPr lang="en-US" altLang="zh-CN"/>
              <a:t>Green</a:t>
            </a:r>
          </a:p>
          <a:p>
            <a:r>
              <a:rPr lang="en-US" altLang="zh-CN"/>
              <a:t>Primary</a:t>
            </a:r>
            <a:endParaRPr lang="en-US" altLang="en-US"/>
          </a:p>
        </p:txBody>
      </p:sp>
      <p:sp>
        <p:nvSpPr>
          <p:cNvPr id="23563" name="Text Box 10"/>
          <p:cNvSpPr txBox="1">
            <a:spLocks noChangeArrowheads="1"/>
          </p:cNvSpPr>
          <p:nvPr/>
        </p:nvSpPr>
        <p:spPr bwMode="auto">
          <a:xfrm>
            <a:off x="5638800" y="2590800"/>
            <a:ext cx="10731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zh-CN"/>
              <a:t>240</a:t>
            </a:r>
            <a:r>
              <a:rPr lang="en-US" altLang="zh-CN" baseline="30000"/>
              <a:t>o</a:t>
            </a:r>
          </a:p>
          <a:p>
            <a:r>
              <a:rPr lang="en-US" altLang="zh-CN"/>
              <a:t>Blue </a:t>
            </a:r>
          </a:p>
          <a:p>
            <a:r>
              <a:rPr lang="en-US" altLang="zh-CN"/>
              <a:t>Primary</a:t>
            </a:r>
            <a:endParaRPr lang="en-US" altLang="en-US"/>
          </a:p>
        </p:txBody>
      </p:sp>
      <p:sp>
        <p:nvSpPr>
          <p:cNvPr id="23564" name="Line 11"/>
          <p:cNvSpPr>
            <a:spLocks noChangeShapeType="1"/>
          </p:cNvSpPr>
          <p:nvPr/>
        </p:nvSpPr>
        <p:spPr bwMode="auto">
          <a:xfrm>
            <a:off x="1295400" y="2286000"/>
            <a:ext cx="0" cy="304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5" name="Line 12"/>
          <p:cNvSpPr>
            <a:spLocks noChangeShapeType="1"/>
          </p:cNvSpPr>
          <p:nvPr/>
        </p:nvSpPr>
        <p:spPr bwMode="auto">
          <a:xfrm>
            <a:off x="3810000" y="2286000"/>
            <a:ext cx="0" cy="304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6" name="Line 13"/>
          <p:cNvSpPr>
            <a:spLocks noChangeShapeType="1"/>
          </p:cNvSpPr>
          <p:nvPr/>
        </p:nvSpPr>
        <p:spPr bwMode="auto">
          <a:xfrm>
            <a:off x="6019800" y="2286000"/>
            <a:ext cx="0" cy="304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7" name="Text Box 14"/>
          <p:cNvSpPr txBox="1">
            <a:spLocks noChangeArrowheads="1"/>
          </p:cNvSpPr>
          <p:nvPr/>
        </p:nvSpPr>
        <p:spPr bwMode="auto">
          <a:xfrm>
            <a:off x="1752600" y="2362200"/>
            <a:ext cx="14176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zh-CN"/>
              <a:t>Mixing</a:t>
            </a:r>
          </a:p>
          <a:p>
            <a:r>
              <a:rPr lang="en-US" altLang="zh-CN"/>
              <a:t>Red/Green</a:t>
            </a:r>
            <a:endParaRPr lang="en-US" altLang="en-US"/>
          </a:p>
        </p:txBody>
      </p:sp>
      <p:sp>
        <p:nvSpPr>
          <p:cNvPr id="23568" name="Text Box 15"/>
          <p:cNvSpPr txBox="1">
            <a:spLocks noChangeArrowheads="1"/>
          </p:cNvSpPr>
          <p:nvPr/>
        </p:nvSpPr>
        <p:spPr bwMode="auto">
          <a:xfrm>
            <a:off x="4267200" y="2362200"/>
            <a:ext cx="14811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zh-CN"/>
              <a:t>Mixing</a:t>
            </a:r>
          </a:p>
          <a:p>
            <a:r>
              <a:rPr lang="en-US" altLang="zh-CN"/>
              <a:t>Green/Blue</a:t>
            </a:r>
            <a:endParaRPr lang="en-US" altLang="en-US"/>
          </a:p>
        </p:txBody>
      </p:sp>
      <p:sp>
        <p:nvSpPr>
          <p:cNvPr id="23569" name="Text Box 16"/>
          <p:cNvSpPr txBox="1">
            <a:spLocks noChangeArrowheads="1"/>
          </p:cNvSpPr>
          <p:nvPr/>
        </p:nvSpPr>
        <p:spPr bwMode="auto">
          <a:xfrm>
            <a:off x="6553200" y="2362200"/>
            <a:ext cx="12271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zh-CN"/>
              <a:t>Mixing</a:t>
            </a:r>
          </a:p>
          <a:p>
            <a:r>
              <a:rPr lang="en-US" altLang="zh-CN"/>
              <a:t>Blue/Red</a:t>
            </a:r>
            <a:endParaRPr lang="en-US" altLang="en-US"/>
          </a:p>
        </p:txBody>
      </p:sp>
      <p:sp>
        <p:nvSpPr>
          <p:cNvPr id="23570" name="Text Box 18"/>
          <p:cNvSpPr txBox="1">
            <a:spLocks noChangeArrowheads="1"/>
          </p:cNvSpPr>
          <p:nvPr/>
        </p:nvSpPr>
        <p:spPr bwMode="auto">
          <a:xfrm>
            <a:off x="7451725" y="3765550"/>
            <a:ext cx="1533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zh-CN"/>
              <a:t>Wrap round</a:t>
            </a:r>
            <a:endParaRPr lang="en-US" altLang="en-US"/>
          </a:p>
        </p:txBody>
      </p:sp>
      <p:sp>
        <p:nvSpPr>
          <p:cNvPr id="23571" name="Freeform 19"/>
          <p:cNvSpPr>
            <a:spLocks/>
          </p:cNvSpPr>
          <p:nvPr/>
        </p:nvSpPr>
        <p:spPr bwMode="auto">
          <a:xfrm>
            <a:off x="1524000" y="2362200"/>
            <a:ext cx="7289800" cy="1562100"/>
          </a:xfrm>
          <a:custGeom>
            <a:avLst/>
            <a:gdLst>
              <a:gd name="T0" fmla="*/ 2147483647 w 4400"/>
              <a:gd name="T1" fmla="*/ 0 h 984"/>
              <a:gd name="T2" fmla="*/ 2147483647 w 4400"/>
              <a:gd name="T3" fmla="*/ 2147483647 h 984"/>
              <a:gd name="T4" fmla="*/ 2147483647 w 4400"/>
              <a:gd name="T5" fmla="*/ 2147483647 h 984"/>
              <a:gd name="T6" fmla="*/ 0 w 4400"/>
              <a:gd name="T7" fmla="*/ 2147483647 h 9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00" h="984">
                <a:moveTo>
                  <a:pt x="4080" y="0"/>
                </a:moveTo>
                <a:cubicBezTo>
                  <a:pt x="4240" y="208"/>
                  <a:pt x="4400" y="416"/>
                  <a:pt x="4080" y="576"/>
                </a:cubicBezTo>
                <a:cubicBezTo>
                  <a:pt x="3760" y="736"/>
                  <a:pt x="2840" y="984"/>
                  <a:pt x="2160" y="960"/>
                </a:cubicBezTo>
                <a:cubicBezTo>
                  <a:pt x="1480" y="936"/>
                  <a:pt x="740" y="684"/>
                  <a:pt x="0" y="432"/>
                </a:cubicBezTo>
              </a:path>
            </a:pathLst>
          </a:custGeom>
          <a:noFill/>
          <a:ln w="12700" cap="flat"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 name="Picture 1"/>
          <p:cNvPicPr>
            <a:picLocks noChangeAspect="1"/>
          </p:cNvPicPr>
          <p:nvPr/>
        </p:nvPicPr>
        <p:blipFill>
          <a:blip r:embed="rId3"/>
          <a:stretch>
            <a:fillRect/>
          </a:stretch>
        </p:blipFill>
        <p:spPr>
          <a:xfrm>
            <a:off x="2988199" y="3915410"/>
            <a:ext cx="2901495" cy="2440939"/>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457200" y="685800"/>
            <a:ext cx="8229600" cy="1139825"/>
          </a:xfrm>
        </p:spPr>
        <p:txBody>
          <a:bodyPr>
            <a:normAutofit fontScale="90000"/>
          </a:bodyPr>
          <a:lstStyle/>
          <a:p>
            <a:pPr algn="l" eaLnBrk="1" hangingPunct="1"/>
            <a:r>
              <a:rPr lang="en-US" altLang="zh-CN" sz="3200" b="1" dirty="0"/>
              <a:t>(2) Lightness</a:t>
            </a:r>
            <a:r>
              <a:rPr lang="zh-CN" altLang="en-US" sz="3200" b="1" dirty="0"/>
              <a:t>亮度</a:t>
            </a:r>
            <a:r>
              <a:rPr lang="en-US" altLang="zh-CN" sz="3200" b="1" dirty="0"/>
              <a:t>:</a:t>
            </a:r>
            <a:br>
              <a:rPr lang="en-US" altLang="zh-CN" sz="3200" b="1" dirty="0"/>
            </a:br>
            <a:r>
              <a:rPr lang="en-US" altLang="zh-CN" sz="3200" b="1" dirty="0"/>
              <a:t>3 different methods to encode brightness:</a:t>
            </a:r>
            <a:br>
              <a:rPr lang="en-US" altLang="zh-CN" sz="3200" b="1" dirty="0"/>
            </a:br>
            <a:r>
              <a:rPr lang="en-US" altLang="zh-CN" sz="3200" dirty="0"/>
              <a:t>Intensity (I), Value (V), Light (L)</a:t>
            </a:r>
          </a:p>
        </p:txBody>
      </p:sp>
      <p:sp>
        <p:nvSpPr>
          <p:cNvPr id="24579" name="Rectangle 3"/>
          <p:cNvSpPr>
            <a:spLocks noGrp="1" noChangeArrowheads="1"/>
          </p:cNvSpPr>
          <p:nvPr>
            <p:ph idx="1"/>
          </p:nvPr>
        </p:nvSpPr>
        <p:spPr>
          <a:xfrm>
            <a:off x="457200" y="2133600"/>
            <a:ext cx="8229600" cy="3992563"/>
          </a:xfrm>
        </p:spPr>
        <p:txBody>
          <a:bodyPr/>
          <a:lstStyle/>
          <a:p>
            <a:pPr eaLnBrk="1" hangingPunct="1"/>
            <a:r>
              <a:rPr lang="en-US" altLang="zh-CN" sz="2400" dirty="0"/>
              <a:t>Given an </a:t>
            </a:r>
            <a:r>
              <a:rPr lang="en-US" altLang="zh-CN" sz="2400" dirty="0" err="1"/>
              <a:t>RGB</a:t>
            </a:r>
            <a:r>
              <a:rPr lang="en-US" altLang="zh-CN" sz="2400" baseline="-25000" dirty="0" err="1"/>
              <a:t>raw</a:t>
            </a:r>
            <a:r>
              <a:rPr lang="en-US" altLang="zh-CN" sz="2400" dirty="0"/>
              <a:t> (each channel 0-255 levels) pixel of a picture. </a:t>
            </a:r>
          </a:p>
          <a:p>
            <a:pPr eaLnBrk="1" hangingPunct="1"/>
            <a:r>
              <a:rPr lang="en-US" altLang="zh-CN" sz="2400" dirty="0"/>
              <a:t>Normalize it first , e.g. each channel is 8-bit.</a:t>
            </a:r>
          </a:p>
          <a:p>
            <a:pPr eaLnBrk="1" hangingPunct="1"/>
            <a:r>
              <a:rPr lang="en-US" altLang="zh-CN" sz="2400" dirty="0"/>
              <a:t>R=</a:t>
            </a:r>
            <a:r>
              <a:rPr lang="en-US" altLang="zh-CN" sz="2400" dirty="0" err="1"/>
              <a:t>R</a:t>
            </a:r>
            <a:r>
              <a:rPr lang="en-US" altLang="zh-CN" sz="2400" baseline="-25000" dirty="0" err="1"/>
              <a:t>raw</a:t>
            </a:r>
            <a:r>
              <a:rPr lang="en-US" altLang="zh-CN" sz="2400" dirty="0"/>
              <a:t>/255; G=</a:t>
            </a:r>
            <a:r>
              <a:rPr lang="en-US" altLang="zh-CN" sz="2400" dirty="0" err="1"/>
              <a:t>G</a:t>
            </a:r>
            <a:r>
              <a:rPr lang="en-US" altLang="zh-CN" sz="2400" baseline="-25000" dirty="0" err="1"/>
              <a:t>raw</a:t>
            </a:r>
            <a:r>
              <a:rPr lang="en-US" altLang="zh-CN" sz="2400" dirty="0"/>
              <a:t>/255; B=B</a:t>
            </a:r>
            <a:r>
              <a:rPr lang="en-US" altLang="zh-CN" sz="2400" baseline="-25000" dirty="0"/>
              <a:t>raw</a:t>
            </a:r>
            <a:r>
              <a:rPr lang="en-US" altLang="zh-CN" sz="2400" dirty="0"/>
              <a:t>/255; </a:t>
            </a:r>
            <a:endParaRPr lang="en-US" altLang="zh-CN" sz="3600" dirty="0"/>
          </a:p>
          <a:p>
            <a:pPr lvl="1" eaLnBrk="1" hangingPunct="1"/>
            <a:endParaRPr lang="en-US" altLang="zh-CN" dirty="0"/>
          </a:p>
          <a:p>
            <a:pPr eaLnBrk="1" hangingPunct="1"/>
            <a:endParaRPr lang="en-US" altLang="zh-CN" dirty="0"/>
          </a:p>
          <a:p>
            <a:pPr eaLnBrk="1" hangingPunct="1"/>
            <a:endParaRPr lang="en-US" altLang="zh-CN" dirty="0"/>
          </a:p>
        </p:txBody>
      </p:sp>
      <p:sp>
        <p:nvSpPr>
          <p:cNvPr id="6" name="Footer Placeholder 5"/>
          <p:cNvSpPr>
            <a:spLocks noGrp="1" noChangeArrowheads="1"/>
          </p:cNvSpPr>
          <p:nvPr>
            <p:ph type="ftr" sz="quarter" idx="11"/>
          </p:nvPr>
        </p:nvSpPr>
        <p:spPr/>
        <p:txBody>
          <a:bodyPr/>
          <a:lstStyle/>
          <a:p>
            <a:pPr>
              <a:defRPr/>
            </a:pPr>
            <a:r>
              <a:rPr lang="it-IT" altLang="zh-CN"/>
              <a:t>Img. Pro. &amp; Comp. Vis. v250127c</a:t>
            </a:r>
            <a:endParaRPr lang="en-US" altLang="zh-CN"/>
          </a:p>
        </p:txBody>
      </p:sp>
      <p:sp>
        <p:nvSpPr>
          <p:cNvPr id="24581" name="Slide Number Placeholder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fld id="{9E740A05-F4B6-40B1-8261-D88DCF4F1870}" type="slidenum">
              <a:rPr lang="en-US" altLang="zh-CN">
                <a:solidFill>
                  <a:srgbClr val="898989"/>
                </a:solidFill>
              </a:rPr>
              <a:pPr/>
              <a:t>89</a:t>
            </a:fld>
            <a:endParaRPr lang="en-US" altLang="zh-CN">
              <a:solidFill>
                <a:srgbClr val="898989"/>
              </a:solidFill>
            </a:endParaRPr>
          </a:p>
        </p:txBody>
      </p:sp>
      <mc:AlternateContent xmlns:mc="http://schemas.openxmlformats.org/markup-compatibility/2006" xmlns:a14="http://schemas.microsoft.com/office/drawing/2010/main">
        <mc:Choice Requires="a14">
          <p:sp>
            <p:nvSpPr>
              <p:cNvPr id="24582" name="Object 7"/>
              <p:cNvSpPr txBox="1"/>
              <p:nvPr/>
            </p:nvSpPr>
            <p:spPr bwMode="auto">
              <a:xfrm>
                <a:off x="838200" y="3581400"/>
                <a:ext cx="6400800" cy="2847975"/>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400" i="1">
                          <a:solidFill>
                            <a:srgbClr val="000000"/>
                          </a:solidFill>
                          <a:latin typeface="Cambria Math" panose="02040503050406030204" pitchFamily="18" charset="0"/>
                        </a:rPr>
                        <m:t>𝑀</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𝑀𝑎𝑥</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𝑅</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𝐺</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𝐵</m:t>
                      </m:r>
                      <m:r>
                        <a:rPr lang="en-US" sz="2400" i="1">
                          <a:solidFill>
                            <a:srgbClr val="000000"/>
                          </a:solidFill>
                          <a:latin typeface="Cambria Math" panose="02040503050406030204" pitchFamily="18" charset="0"/>
                        </a:rPr>
                        <m:t>)</m:t>
                      </m:r>
                    </m:oMath>
                    <m:oMath xmlns:m="http://schemas.openxmlformats.org/officeDocument/2006/math">
                      <m:r>
                        <a:rPr lang="en-US" sz="2400" i="1">
                          <a:solidFill>
                            <a:srgbClr val="000000"/>
                          </a:solidFill>
                          <a:latin typeface="Cambria Math" panose="02040503050406030204" pitchFamily="18" charset="0"/>
                        </a:rPr>
                        <m:t>𝑚</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𝑀𝑖𝑛</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𝑅</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𝐺</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𝐵</m:t>
                      </m:r>
                      <m:r>
                        <a:rPr lang="en-US" sz="2400" i="1">
                          <a:solidFill>
                            <a:srgbClr val="000000"/>
                          </a:solidFill>
                          <a:latin typeface="Cambria Math" panose="02040503050406030204" pitchFamily="18" charset="0"/>
                        </a:rPr>
                        <m:t>)</m:t>
                      </m:r>
                    </m:oMath>
                    <m:oMath xmlns:m="http://schemas.openxmlformats.org/officeDocument/2006/math">
                      <m:r>
                        <a:rPr lang="en-US" sz="2400" i="1">
                          <a:solidFill>
                            <a:srgbClr val="000000"/>
                          </a:solidFill>
                          <a:latin typeface="Cambria Math" panose="02040503050406030204" pitchFamily="18" charset="0"/>
                        </a:rPr>
                        <m:t>𝐶</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𝑀</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𝑚</m:t>
                      </m:r>
                    </m:oMath>
                    <m:oMath xmlns:m="http://schemas.openxmlformats.org/officeDocument/2006/math">
                      <m:r>
                        <m:rPr>
                          <m:nor/>
                        </m:rPr>
                        <a:rPr lang="en-US" sz="2400" i="0">
                          <a:solidFill>
                            <a:srgbClr val="000000"/>
                          </a:solidFill>
                          <a:latin typeface="Cambria Math" panose="02040503050406030204" pitchFamily="18" charset="0"/>
                        </a:rPr>
                        <m:t>Method</m:t>
                      </m:r>
                      <m:r>
                        <m:rPr>
                          <m:nor/>
                        </m:rPr>
                        <a:rPr lang="en-US" sz="2400" i="0">
                          <a:solidFill>
                            <a:srgbClr val="000000"/>
                          </a:solidFill>
                          <a:latin typeface="Cambria Math" panose="02040503050406030204" pitchFamily="18" charset="0"/>
                        </a:rPr>
                        <m:t> 1− </m:t>
                      </m:r>
                      <m:r>
                        <m:rPr>
                          <m:nor/>
                        </m:rPr>
                        <a:rPr lang="en-US" sz="2400" i="0">
                          <a:solidFill>
                            <a:srgbClr val="000000"/>
                          </a:solidFill>
                          <a:latin typeface="Cambria Math" panose="02040503050406030204" pitchFamily="18" charset="0"/>
                        </a:rPr>
                        <m:t>HSI</m:t>
                      </m:r>
                      <m:r>
                        <m:rPr>
                          <m:nor/>
                        </m:rPr>
                        <a:rPr lang="en-US" sz="2400" i="0">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𝐼</m:t>
                      </m:r>
                      <m:r>
                        <a:rPr lang="en-US" sz="2400" i="1">
                          <a:solidFill>
                            <a:srgbClr val="000000"/>
                          </a:solidFill>
                          <a:latin typeface="Cambria Math" panose="02040503050406030204" pitchFamily="18" charset="0"/>
                        </a:rPr>
                        <m:t>=</m:t>
                      </m:r>
                      <m:d>
                        <m:dPr>
                          <m:ctrlPr>
                            <a:rPr lang="en-US" sz="2400" i="1">
                              <a:solidFill>
                                <a:srgbClr val="000000"/>
                              </a:solidFill>
                              <a:latin typeface="Cambria Math" panose="02040503050406030204" pitchFamily="18" charset="0"/>
                            </a:rPr>
                          </m:ctrlPr>
                        </m:dPr>
                        <m:e>
                          <m:f>
                            <m:fPr>
                              <m:type m:val="skw"/>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1</m:t>
                              </m:r>
                            </m:num>
                            <m:den>
                              <m:r>
                                <a:rPr lang="en-US" sz="2400" i="1">
                                  <a:solidFill>
                                    <a:srgbClr val="000000"/>
                                  </a:solidFill>
                                  <a:latin typeface="Cambria Math" panose="02040503050406030204" pitchFamily="18" charset="0"/>
                                </a:rPr>
                                <m:t>3</m:t>
                              </m:r>
                            </m:den>
                          </m:f>
                        </m:e>
                      </m:d>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𝑅</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𝐺</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𝐵</m:t>
                          </m:r>
                        </m:e>
                      </m:d>
                      <m:r>
                        <m:rPr>
                          <m:nor/>
                        </m:rPr>
                        <a:rPr lang="en-US" sz="2400" i="0">
                          <a:solidFill>
                            <a:srgbClr val="000000"/>
                          </a:solidFill>
                          <a:latin typeface="Cambria Math" panose="02040503050406030204" pitchFamily="18" charset="0"/>
                        </a:rPr>
                        <m:t>    </m:t>
                      </m:r>
                    </m:oMath>
                    <m:oMath xmlns:m="http://schemas.openxmlformats.org/officeDocument/2006/math">
                      <m:r>
                        <m:rPr>
                          <m:nor/>
                        </m:rPr>
                        <a:rPr lang="en-US" sz="2400" i="0">
                          <a:solidFill>
                            <a:srgbClr val="000000"/>
                          </a:solidFill>
                          <a:latin typeface="Cambria Math" panose="02040503050406030204" pitchFamily="18" charset="0"/>
                        </a:rPr>
                        <m:t>Method</m:t>
                      </m:r>
                      <m:r>
                        <m:rPr>
                          <m:nor/>
                        </m:rPr>
                        <a:rPr lang="en-US" sz="2400" i="0">
                          <a:solidFill>
                            <a:srgbClr val="000000"/>
                          </a:solidFill>
                          <a:latin typeface="Cambria Math" panose="02040503050406030204" pitchFamily="18" charset="0"/>
                        </a:rPr>
                        <m:t> 2−</m:t>
                      </m:r>
                      <m:r>
                        <m:rPr>
                          <m:nor/>
                        </m:rPr>
                        <a:rPr lang="en-US" sz="2400" i="0">
                          <a:solidFill>
                            <a:srgbClr val="000000"/>
                          </a:solidFill>
                          <a:latin typeface="Cambria Math" panose="02040503050406030204" pitchFamily="18" charset="0"/>
                        </a:rPr>
                        <m:t>HSV</m:t>
                      </m:r>
                      <m:r>
                        <m:rPr>
                          <m:nor/>
                        </m:rPr>
                        <a:rPr lang="en-US" sz="2400" i="0">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𝑉</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𝑀</m:t>
                      </m:r>
                      <m:r>
                        <m:rPr>
                          <m:nor/>
                        </m:rPr>
                        <a:rPr lang="en-US" sz="2400" i="0">
                          <a:solidFill>
                            <a:srgbClr val="000000"/>
                          </a:solidFill>
                          <a:latin typeface="Cambria Math" panose="02040503050406030204" pitchFamily="18" charset="0"/>
                        </a:rPr>
                        <m:t>                       </m:t>
                      </m:r>
                    </m:oMath>
                    <m:oMath xmlns:m="http://schemas.openxmlformats.org/officeDocument/2006/math">
                      <m:r>
                        <m:rPr>
                          <m:nor/>
                        </m:rPr>
                        <a:rPr lang="en-US" sz="2400" i="0">
                          <a:solidFill>
                            <a:srgbClr val="000000"/>
                          </a:solidFill>
                          <a:latin typeface="Cambria Math" panose="02040503050406030204" pitchFamily="18" charset="0"/>
                        </a:rPr>
                        <m:t>Method</m:t>
                      </m:r>
                      <m:r>
                        <m:rPr>
                          <m:nor/>
                        </m:rPr>
                        <a:rPr lang="en-US" sz="2400" i="0">
                          <a:solidFill>
                            <a:srgbClr val="000000"/>
                          </a:solidFill>
                          <a:latin typeface="Cambria Math" panose="02040503050406030204" pitchFamily="18" charset="0"/>
                        </a:rPr>
                        <m:t> 3−</m:t>
                      </m:r>
                      <m:r>
                        <m:rPr>
                          <m:nor/>
                        </m:rPr>
                        <a:rPr lang="en-US" sz="2400" i="0">
                          <a:solidFill>
                            <a:srgbClr val="000000"/>
                          </a:solidFill>
                          <a:latin typeface="Cambria Math" panose="02040503050406030204" pitchFamily="18" charset="0"/>
                        </a:rPr>
                        <m:t>HSL</m:t>
                      </m:r>
                      <m:r>
                        <m:rPr>
                          <m:nor/>
                        </m:rPr>
                        <a:rPr lang="en-US" sz="2400" i="0">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𝐿</m:t>
                      </m:r>
                      <m:r>
                        <a:rPr lang="en-US" sz="2400" i="1">
                          <a:solidFill>
                            <a:srgbClr val="000000"/>
                          </a:solidFill>
                          <a:latin typeface="Cambria Math" panose="02040503050406030204" pitchFamily="18" charset="0"/>
                        </a:rPr>
                        <m:t>=</m:t>
                      </m:r>
                      <m:d>
                        <m:dPr>
                          <m:ctrlPr>
                            <a:rPr lang="en-US" sz="2400" i="1">
                              <a:solidFill>
                                <a:srgbClr val="000000"/>
                              </a:solidFill>
                              <a:latin typeface="Cambria Math" panose="02040503050406030204" pitchFamily="18" charset="0"/>
                            </a:rPr>
                          </m:ctrlPr>
                        </m:dPr>
                        <m:e>
                          <m:f>
                            <m:fPr>
                              <m:type m:val="skw"/>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1</m:t>
                              </m:r>
                            </m:num>
                            <m:den>
                              <m:r>
                                <a:rPr lang="en-US" sz="2400" i="1">
                                  <a:solidFill>
                                    <a:srgbClr val="000000"/>
                                  </a:solidFill>
                                  <a:latin typeface="Cambria Math" panose="02040503050406030204" pitchFamily="18" charset="0"/>
                                </a:rPr>
                                <m:t>2</m:t>
                              </m:r>
                            </m:den>
                          </m:f>
                        </m:e>
                      </m:d>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𝑀</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𝑚</m:t>
                          </m:r>
                        </m:e>
                      </m:d>
                      <m:r>
                        <a:rPr lang="en-US" sz="2400" i="0">
                          <a:solidFill>
                            <a:srgbClr val="000000"/>
                          </a:solidFill>
                          <a:latin typeface="Cambria Math" panose="02040503050406030204" pitchFamily="18" charset="0"/>
                        </a:rPr>
                        <m:t> </m:t>
                      </m:r>
                    </m:oMath>
                  </m:oMathPara>
                </a14:m>
                <a:endParaRPr lang="en-US" sz="2400" dirty="0"/>
              </a:p>
            </p:txBody>
          </p:sp>
        </mc:Choice>
        <mc:Fallback xmlns="">
          <p:sp>
            <p:nvSpPr>
              <p:cNvPr id="24582" name="Object 7"/>
              <p:cNvSpPr txBox="1">
                <a:spLocks noRot="1" noChangeAspect="1" noMove="1" noResize="1" noEditPoints="1" noAdjustHandles="1" noChangeArrowheads="1" noChangeShapeType="1" noTextEdit="1"/>
              </p:cNvSpPr>
              <p:nvPr/>
            </p:nvSpPr>
            <p:spPr bwMode="auto">
              <a:xfrm>
                <a:off x="838200" y="3581400"/>
                <a:ext cx="6400800" cy="2847975"/>
              </a:xfrm>
              <a:prstGeom prst="rect">
                <a:avLst/>
              </a:prstGeom>
              <a:blipFill>
                <a:blip r:embed="rId2"/>
                <a:stretch>
                  <a:fillRect l="-286"/>
                </a:stretch>
              </a:blipFill>
              <a:ln>
                <a:noFill/>
              </a:ln>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a:solidFill>
                  <a:srgbClr val="FF0000"/>
                </a:solidFill>
                <a:ea typeface="新細明體" pitchFamily="18" charset="-120"/>
              </a:rPr>
              <a:t>Answer: </a:t>
            </a:r>
            <a:r>
              <a:rPr lang="en-US" altLang="zh-TW" dirty="0">
                <a:solidFill>
                  <a:srgbClr val="FF0000"/>
                </a:solidFill>
              </a:rPr>
              <a:t>Worksheet</a:t>
            </a:r>
            <a:r>
              <a:rPr lang="en-US" altLang="en-US" dirty="0">
                <a:solidFill>
                  <a:srgbClr val="FF0000"/>
                </a:solidFill>
                <a:ea typeface="新細明體" pitchFamily="18" charset="-120"/>
              </a:rPr>
              <a:t> 1</a:t>
            </a:r>
          </a:p>
        </p:txBody>
      </p:sp>
      <p:sp>
        <p:nvSpPr>
          <p:cNvPr id="4099" name="Rectangle 3"/>
          <p:cNvSpPr>
            <a:spLocks noGrp="1" noChangeArrowheads="1"/>
          </p:cNvSpPr>
          <p:nvPr>
            <p:ph idx="1"/>
          </p:nvPr>
        </p:nvSpPr>
        <p:spPr>
          <a:xfrm>
            <a:off x="457200" y="1295400"/>
            <a:ext cx="8229600" cy="5287962"/>
          </a:xfrm>
        </p:spPr>
        <p:txBody>
          <a:bodyPr>
            <a:normAutofit fontScale="92500" lnSpcReduction="20000"/>
          </a:bodyPr>
          <a:lstStyle/>
          <a:p>
            <a:pPr eaLnBrk="1" hangingPunct="1"/>
            <a:r>
              <a:rPr lang="en-US" altLang="en-US" sz="3000" dirty="0">
                <a:ea typeface="新細明體" pitchFamily="18" charset="-120"/>
              </a:rPr>
              <a:t>F=5mm</a:t>
            </a:r>
          </a:p>
          <a:p>
            <a:pPr eaLnBrk="1" hangingPunct="1"/>
            <a:r>
              <a:rPr lang="en-US" altLang="en-US" sz="3000" dirty="0">
                <a:ea typeface="新細明體" pitchFamily="18" charset="-120"/>
              </a:rPr>
              <a:t>Z=1 meter</a:t>
            </a:r>
          </a:p>
          <a:p>
            <a:pPr eaLnBrk="1" hangingPunct="1"/>
            <a:r>
              <a:rPr lang="en-US" altLang="en-US" sz="3000" dirty="0">
                <a:ea typeface="新細明體" pitchFamily="18" charset="-120"/>
              </a:rPr>
              <a:t>A tree is 2 meters high,0.5 meters wide. What is the value of the height of the tree appearing in the image?</a:t>
            </a:r>
          </a:p>
          <a:p>
            <a:pPr eaLnBrk="1" hangingPunct="1"/>
            <a:r>
              <a:rPr lang="en-US" altLang="en-US" sz="3000" dirty="0">
                <a:ea typeface="新細明體" pitchFamily="18" charset="-120"/>
              </a:rPr>
              <a:t>Answer: using </a:t>
            </a:r>
            <a:r>
              <a:rPr lang="en-US" altLang="zh-TW" sz="2200" i="1" dirty="0"/>
              <a:t>y=F*</a:t>
            </a:r>
            <a:r>
              <a:rPr lang="en-US" altLang="zh-TW" sz="2200" i="1" dirty="0" err="1"/>
              <a:t>Y</a:t>
            </a:r>
            <a:r>
              <a:rPr lang="en-US" altLang="zh-TW" sz="2200" i="1" baseline="-25000" dirty="0" err="1"/>
              <a:t>c</a:t>
            </a:r>
            <a:r>
              <a:rPr lang="en-US" altLang="zh-TW" sz="2200" i="1" baseline="-25000" dirty="0"/>
              <a:t> </a:t>
            </a:r>
            <a:r>
              <a:rPr lang="en-US" altLang="zh-TW" sz="2200" i="1" dirty="0"/>
              <a:t>/</a:t>
            </a:r>
            <a:r>
              <a:rPr lang="en-US" altLang="zh-TW" sz="2200" i="1" dirty="0" err="1"/>
              <a:t>Z</a:t>
            </a:r>
            <a:r>
              <a:rPr lang="en-US" altLang="zh-TW" sz="2200" i="1" baseline="-25000" dirty="0" err="1"/>
              <a:t>c</a:t>
            </a:r>
            <a:endParaRPr lang="en-US" altLang="zh-TW" sz="2200" i="1" dirty="0"/>
          </a:p>
          <a:p>
            <a:pPr eaLnBrk="1" hangingPunct="1"/>
            <a:r>
              <a:rPr lang="en-US" altLang="zh-TW" sz="2800" i="1" dirty="0"/>
              <a:t>height=y=F*Y/Z=5x10</a:t>
            </a:r>
            <a:r>
              <a:rPr lang="en-US" altLang="zh-TW" sz="2800" i="1" baseline="30000" dirty="0"/>
              <a:t>-3</a:t>
            </a:r>
            <a:r>
              <a:rPr lang="en-US" altLang="zh-TW" sz="2800" i="1" dirty="0"/>
              <a:t>x2 meters/1 meter=10mm </a:t>
            </a:r>
          </a:p>
          <a:p>
            <a:pPr lvl="1" eaLnBrk="1" hangingPunct="1"/>
            <a:r>
              <a:rPr lang="en-US" altLang="zh-TW" sz="2000" i="1" dirty="0"/>
              <a:t>or 5*2*10^-3/1 =10mm</a:t>
            </a:r>
          </a:p>
          <a:p>
            <a:pPr eaLnBrk="1" hangingPunct="1"/>
            <a:r>
              <a:rPr lang="en-US" altLang="en-US" sz="2000" dirty="0">
                <a:solidFill>
                  <a:srgbClr val="FF0000"/>
                </a:solidFill>
                <a:ea typeface="新細明體" pitchFamily="18" charset="-120"/>
              </a:rPr>
              <a:t>MC question, choices:</a:t>
            </a:r>
          </a:p>
          <a:p>
            <a:pPr eaLnBrk="1" hangingPunct="1"/>
            <a:r>
              <a:rPr lang="en-US" altLang="en-US" sz="2000" dirty="0">
                <a:solidFill>
                  <a:srgbClr val="FF0000"/>
                </a:solidFill>
                <a:ea typeface="新細明體" pitchFamily="18" charset="-120"/>
              </a:rPr>
              <a:t>(1) y=5mm; (2) y=10mm; (3) y=15mm, (4) y=20mm. </a:t>
            </a:r>
          </a:p>
          <a:p>
            <a:pPr eaLnBrk="1" hangingPunct="1"/>
            <a:r>
              <a:rPr lang="en-US" altLang="en-US" sz="2000" dirty="0">
                <a:solidFill>
                  <a:srgbClr val="FF0000"/>
                </a:solidFill>
                <a:ea typeface="新細明體" pitchFamily="18" charset="-120"/>
              </a:rPr>
              <a:t> Answer (2) y=10mm is correct</a:t>
            </a:r>
          </a:p>
          <a:p>
            <a:r>
              <a:rPr lang="en-US" altLang="zh-TW" sz="2200" i="1" dirty="0"/>
              <a:t>also</a:t>
            </a:r>
          </a:p>
          <a:p>
            <a:pPr eaLnBrk="1" hangingPunct="1"/>
            <a:r>
              <a:rPr lang="en-US" altLang="zh-TW" sz="2200" i="1" dirty="0"/>
              <a:t>Width=x=F*X/Z=5x10</a:t>
            </a:r>
            <a:r>
              <a:rPr lang="en-US" altLang="zh-TW" sz="2200" i="1" baseline="30000" dirty="0"/>
              <a:t>-3</a:t>
            </a:r>
            <a:r>
              <a:rPr lang="en-US" altLang="zh-TW" sz="2200" i="1" dirty="0"/>
              <a:t>x0.5 meters/1 meter=0.0025 meter=2.5mm, </a:t>
            </a:r>
          </a:p>
          <a:p>
            <a:pPr lvl="1" eaLnBrk="1" hangingPunct="1"/>
            <a:r>
              <a:rPr lang="en-US" altLang="zh-TW" sz="1700" i="1" dirty="0"/>
              <a:t>or =5*0.5*10^-3*1 =2.5mm</a:t>
            </a:r>
          </a:p>
          <a:p>
            <a:pPr eaLnBrk="1" hangingPunct="1"/>
            <a:endParaRPr lang="en-US" altLang="zh-TW" sz="2000" i="1" dirty="0"/>
          </a:p>
          <a:p>
            <a:pPr eaLnBrk="1" hangingPunct="1"/>
            <a:endParaRPr lang="en-US" altLang="en-US" sz="2000" i="1" dirty="0">
              <a:ea typeface="新細明體" pitchFamily="18" charset="-120"/>
            </a:endParaRPr>
          </a:p>
        </p:txBody>
      </p:sp>
      <p:sp>
        <p:nvSpPr>
          <p:cNvPr id="2" name="Footer Placeholder 1"/>
          <p:cNvSpPr>
            <a:spLocks noGrp="1"/>
          </p:cNvSpPr>
          <p:nvPr>
            <p:ph type="ftr" sz="quarter" idx="11"/>
          </p:nvPr>
        </p:nvSpPr>
        <p:spPr/>
        <p:txBody>
          <a:bodyPr/>
          <a:lstStyle/>
          <a:p>
            <a:pPr>
              <a:defRPr/>
            </a:pPr>
            <a:r>
              <a:rPr lang="it-IT"/>
              <a:t>Img. Pro. &amp; Comp. Vis. v250127c</a:t>
            </a:r>
            <a:endParaRPr lang="en-US"/>
          </a:p>
        </p:txBody>
      </p:sp>
      <p:sp>
        <p:nvSpPr>
          <p:cNvPr id="3" name="Slide Number Placeholder 2"/>
          <p:cNvSpPr>
            <a:spLocks noGrp="1"/>
          </p:cNvSpPr>
          <p:nvPr>
            <p:ph type="sldNum" sz="quarter" idx="12"/>
          </p:nvPr>
        </p:nvSpPr>
        <p:spPr/>
        <p:txBody>
          <a:bodyPr/>
          <a:lstStyle/>
          <a:p>
            <a:pPr>
              <a:defRPr/>
            </a:pPr>
            <a:fld id="{D9406055-A792-4810-96E3-D6C99BF97503}" type="slidenum">
              <a:rPr lang="en-US" altLang="en-US" smtClean="0"/>
              <a:pPr>
                <a:defRPr/>
              </a:pPr>
              <a:t>9</a:t>
            </a:fld>
            <a:endParaRPr lang="en-US" altLang="en-US"/>
          </a:p>
        </p:txBody>
      </p:sp>
    </p:spTree>
    <p:extLst>
      <p:ext uri="{BB962C8B-B14F-4D97-AF65-F5344CB8AC3E}">
        <p14:creationId xmlns:p14="http://schemas.microsoft.com/office/powerpoint/2010/main" val="5949745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04800"/>
            <a:ext cx="8229600" cy="1139825"/>
          </a:xfrm>
        </p:spPr>
        <p:txBody>
          <a:bodyPr/>
          <a:lstStyle/>
          <a:p>
            <a:pPr eaLnBrk="1" hangingPunct="1"/>
            <a:r>
              <a:rPr lang="en-US" altLang="zh-CN" dirty="0"/>
              <a:t>(3) Saturation</a:t>
            </a:r>
            <a:r>
              <a:rPr lang="zh-CN" altLang="en-US" b="1" dirty="0"/>
              <a:t>色彩飽和度</a:t>
            </a:r>
            <a:endParaRPr lang="en-US" altLang="zh-CN" b="1" dirty="0"/>
          </a:p>
        </p:txBody>
      </p:sp>
      <p:sp>
        <p:nvSpPr>
          <p:cNvPr id="25603" name="Rectangle 3"/>
          <p:cNvSpPr>
            <a:spLocks noGrp="1" noChangeArrowheads="1"/>
          </p:cNvSpPr>
          <p:nvPr>
            <p:ph idx="1"/>
          </p:nvPr>
        </p:nvSpPr>
        <p:spPr>
          <a:xfrm>
            <a:off x="457200" y="1600200"/>
            <a:ext cx="4724400" cy="4530725"/>
          </a:xfrm>
        </p:spPr>
        <p:txBody>
          <a:bodyPr/>
          <a:lstStyle/>
          <a:p>
            <a:pPr eaLnBrk="1" hangingPunct="1">
              <a:lnSpc>
                <a:spcPct val="80000"/>
              </a:lnSpc>
            </a:pPr>
            <a:r>
              <a:rPr lang="en-US" altLang="zh-CN"/>
              <a:t>Saturation: “</a:t>
            </a:r>
            <a:r>
              <a:rPr lang="en-US" altLang="zh-CN" i="1"/>
              <a:t>Saturation is the colorfulness of a color relative to its own brightness”  from </a:t>
            </a:r>
            <a:r>
              <a:rPr lang="en-US" altLang="zh-CN" i="1">
                <a:hlinkClick r:id="rId2"/>
              </a:rPr>
              <a:t>h</a:t>
            </a:r>
            <a:r>
              <a:rPr lang="en-US" altLang="zh-CN">
                <a:hlinkClick r:id="rId2"/>
              </a:rPr>
              <a:t>ttp://en.wikipedia.org/wiki/Colorfulness</a:t>
            </a:r>
            <a:endParaRPr lang="en-US" altLang="zh-CN"/>
          </a:p>
          <a:p>
            <a:pPr eaLnBrk="1" hangingPunct="1">
              <a:lnSpc>
                <a:spcPct val="80000"/>
              </a:lnSpc>
            </a:pPr>
            <a:r>
              <a:rPr lang="en-US" altLang="zh-CN"/>
              <a:t>Not the same numerical values for HSV and HSL representations of the same picture</a:t>
            </a:r>
          </a:p>
          <a:p>
            <a:pPr eaLnBrk="1" hangingPunct="1">
              <a:lnSpc>
                <a:spcPct val="80000"/>
              </a:lnSpc>
            </a:pPr>
            <a:endParaRPr lang="en-US" altLang="zh-CN"/>
          </a:p>
        </p:txBody>
      </p:sp>
      <p:sp>
        <p:nvSpPr>
          <p:cNvPr id="9" name="Rectangle 5"/>
          <p:cNvSpPr>
            <a:spLocks noGrp="1" noChangeArrowheads="1"/>
          </p:cNvSpPr>
          <p:nvPr>
            <p:ph type="ftr" sz="quarter" idx="11"/>
          </p:nvPr>
        </p:nvSpPr>
        <p:spPr/>
        <p:txBody>
          <a:bodyPr/>
          <a:lstStyle/>
          <a:p>
            <a:pPr>
              <a:defRPr/>
            </a:pPr>
            <a:r>
              <a:rPr lang="it-IT" altLang="zh-CN"/>
              <a:t>Img. Pro. &amp; Comp. Vis. v250127c</a:t>
            </a:r>
            <a:endParaRPr lang="en-US" altLang="zh-CN"/>
          </a:p>
        </p:txBody>
      </p:sp>
      <p:sp>
        <p:nvSpPr>
          <p:cNvPr id="25605"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fld id="{E25B5F28-D232-42F5-88F3-4B481F804217}" type="slidenum">
              <a:rPr lang="en-US" altLang="zh-CN">
                <a:solidFill>
                  <a:srgbClr val="898989"/>
                </a:solidFill>
              </a:rPr>
              <a:pPr/>
              <a:t>90</a:t>
            </a:fld>
            <a:endParaRPr lang="en-US" altLang="zh-CN">
              <a:solidFill>
                <a:srgbClr val="898989"/>
              </a:solidFill>
            </a:endParaRPr>
          </a:p>
        </p:txBody>
      </p:sp>
      <p:pic>
        <p:nvPicPr>
          <p:cNvPr id="25606" name="Picture 8" descr="197px-HSL_color_solid_cylinder_alpha_lowgam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038600"/>
            <a:ext cx="2819400"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5"/>
          <p:cNvSpPr txBox="1">
            <a:spLocks noChangeArrowheads="1"/>
          </p:cNvSpPr>
          <p:nvPr/>
        </p:nvSpPr>
        <p:spPr bwMode="auto">
          <a:xfrm>
            <a:off x="5486400" y="2819400"/>
            <a:ext cx="666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zh-CN"/>
              <a:t>HSV</a:t>
            </a:r>
          </a:p>
        </p:txBody>
      </p:sp>
      <p:sp>
        <p:nvSpPr>
          <p:cNvPr id="25608" name="Text Box 7"/>
          <p:cNvSpPr txBox="1">
            <a:spLocks noChangeArrowheads="1"/>
          </p:cNvSpPr>
          <p:nvPr/>
        </p:nvSpPr>
        <p:spPr bwMode="auto">
          <a:xfrm>
            <a:off x="5486400" y="5029200"/>
            <a:ext cx="638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zh-CN"/>
              <a:t>HSL</a:t>
            </a:r>
          </a:p>
        </p:txBody>
      </p:sp>
      <p:pic>
        <p:nvPicPr>
          <p:cNvPr id="25609" name="Picture 9" descr="197px-HSV_color_solid_cylinder_alpha_lowgam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828800"/>
            <a:ext cx="2743200"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altLang="zh-CN" sz="3600"/>
              <a:t>Different saturation (s) values (range 0-1)</a:t>
            </a:r>
            <a:endParaRPr lang="en-US" altLang="zh-CN" sz="3600"/>
          </a:p>
        </p:txBody>
      </p:sp>
      <p:sp>
        <p:nvSpPr>
          <p:cNvPr id="26627" name="Rectangle 12"/>
          <p:cNvSpPr>
            <a:spLocks noGrp="1" noChangeArrowheads="1"/>
          </p:cNvSpPr>
          <p:nvPr>
            <p:ph idx="1"/>
          </p:nvPr>
        </p:nvSpPr>
        <p:spPr>
          <a:xfrm>
            <a:off x="457200" y="1600200"/>
            <a:ext cx="8229600" cy="3276600"/>
          </a:xfrm>
        </p:spPr>
        <p:txBody>
          <a:bodyPr/>
          <a:lstStyle/>
          <a:p>
            <a:pPr eaLnBrk="1" hangingPunct="1"/>
            <a:r>
              <a:rPr lang="en-US" altLang="zh-CN" dirty="0"/>
              <a:t>The effect of S </a:t>
            </a:r>
          </a:p>
        </p:txBody>
      </p:sp>
      <p:sp>
        <p:nvSpPr>
          <p:cNvPr id="10" name="Rectangle 5"/>
          <p:cNvSpPr>
            <a:spLocks noGrp="1" noChangeArrowheads="1"/>
          </p:cNvSpPr>
          <p:nvPr>
            <p:ph type="ftr" sz="quarter" idx="11"/>
          </p:nvPr>
        </p:nvSpPr>
        <p:spPr/>
        <p:txBody>
          <a:bodyPr/>
          <a:lstStyle/>
          <a:p>
            <a:pPr>
              <a:defRPr/>
            </a:pPr>
            <a:r>
              <a:rPr lang="it-IT" altLang="zh-CN"/>
              <a:t>Img. Pro. &amp; Comp. Vis. v250127c</a:t>
            </a:r>
            <a:endParaRPr lang="en-US" altLang="zh-CN"/>
          </a:p>
        </p:txBody>
      </p:sp>
      <p:sp>
        <p:nvSpPr>
          <p:cNvPr id="26629"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fld id="{376F5C66-9930-4509-B49A-9492364E6079}" type="slidenum">
              <a:rPr lang="en-US" altLang="zh-CN">
                <a:solidFill>
                  <a:srgbClr val="898989"/>
                </a:solidFill>
              </a:rPr>
              <a:pPr/>
              <a:t>91</a:t>
            </a:fld>
            <a:endParaRPr lang="en-US" altLang="zh-CN">
              <a:solidFill>
                <a:srgbClr val="898989"/>
              </a:solidFill>
            </a:endParaRPr>
          </a:p>
        </p:txBody>
      </p:sp>
      <p:pic>
        <p:nvPicPr>
          <p:cNvPr id="26630" name="Picture 4" descr="fig1"/>
          <p:cNvPicPr>
            <a:picLocks noChangeAspect="1" noChangeArrowheads="1"/>
          </p:cNvPicPr>
          <p:nvPr/>
        </p:nvPicPr>
        <p:blipFill>
          <a:blip r:embed="rId2" cstate="print">
            <a:extLst>
              <a:ext uri="{28A0092B-C50C-407E-A947-70E740481C1C}">
                <a14:useLocalDpi xmlns:a14="http://schemas.microsoft.com/office/drawing/2010/main" val="0"/>
              </a:ext>
            </a:extLst>
          </a:blip>
          <a:srcRect l="11722" t="4572" r="12337" b="9476"/>
          <a:stretch>
            <a:fillRect/>
          </a:stretch>
        </p:blipFill>
        <p:spPr bwMode="auto">
          <a:xfrm>
            <a:off x="381000" y="2895600"/>
            <a:ext cx="18716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5" descr="fig2"/>
          <p:cNvPicPr>
            <a:picLocks noChangeAspect="1" noChangeArrowheads="1"/>
          </p:cNvPicPr>
          <p:nvPr/>
        </p:nvPicPr>
        <p:blipFill>
          <a:blip r:embed="rId3" cstate="print">
            <a:extLst>
              <a:ext uri="{28A0092B-C50C-407E-A947-70E740481C1C}">
                <a14:useLocalDpi xmlns:a14="http://schemas.microsoft.com/office/drawing/2010/main" val="0"/>
              </a:ext>
            </a:extLst>
          </a:blip>
          <a:srcRect l="11722" t="4599" r="12312" b="9448"/>
          <a:stretch>
            <a:fillRect/>
          </a:stretch>
        </p:blipFill>
        <p:spPr bwMode="auto">
          <a:xfrm>
            <a:off x="2590800" y="2895600"/>
            <a:ext cx="18716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6" descr="fig3"/>
          <p:cNvPicPr>
            <a:picLocks noChangeAspect="1" noChangeArrowheads="1"/>
          </p:cNvPicPr>
          <p:nvPr/>
        </p:nvPicPr>
        <p:blipFill>
          <a:blip r:embed="rId4" cstate="print">
            <a:extLst>
              <a:ext uri="{28A0092B-C50C-407E-A947-70E740481C1C}">
                <a14:useLocalDpi xmlns:a14="http://schemas.microsoft.com/office/drawing/2010/main" val="0"/>
              </a:ext>
            </a:extLst>
          </a:blip>
          <a:srcRect l="11722" t="4572" r="12312" b="9448"/>
          <a:stretch>
            <a:fillRect/>
          </a:stretch>
        </p:blipFill>
        <p:spPr bwMode="auto">
          <a:xfrm>
            <a:off x="4724400" y="2895600"/>
            <a:ext cx="18716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7" descr="fig4"/>
          <p:cNvPicPr>
            <a:picLocks noChangeAspect="1" noChangeArrowheads="1"/>
          </p:cNvPicPr>
          <p:nvPr/>
        </p:nvPicPr>
        <p:blipFill>
          <a:blip r:embed="rId5" cstate="print">
            <a:extLst>
              <a:ext uri="{28A0092B-C50C-407E-A947-70E740481C1C}">
                <a14:useLocalDpi xmlns:a14="http://schemas.microsoft.com/office/drawing/2010/main" val="0"/>
              </a:ext>
            </a:extLst>
          </a:blip>
          <a:srcRect l="12041" t="4488" r="12016" b="9532"/>
          <a:stretch>
            <a:fillRect/>
          </a:stretch>
        </p:blipFill>
        <p:spPr bwMode="auto">
          <a:xfrm>
            <a:off x="6858000" y="2895600"/>
            <a:ext cx="18716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Text Box 15"/>
          <p:cNvSpPr txBox="1">
            <a:spLocks noChangeArrowheads="1"/>
          </p:cNvSpPr>
          <p:nvPr/>
        </p:nvSpPr>
        <p:spPr bwMode="auto">
          <a:xfrm>
            <a:off x="746125" y="4375150"/>
            <a:ext cx="7675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zh-CN" sz="2400"/>
              <a:t>S=1              =0.75              =0.5           =0.25</a:t>
            </a:r>
            <a:endParaRPr lang="en-US" altLang="en-US" sz="2400"/>
          </a:p>
        </p:txBody>
      </p:sp>
      <p:pic>
        <p:nvPicPr>
          <p:cNvPr id="26636" name="Picture 13" descr="D:\Users\khwong\AppData\Local\Microsoft\Windows\Temporary Internet Files\Content.IE5\CZC2JO3B\MC900320212[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9200" y="5029200"/>
            <a:ext cx="91440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14" descr="D:\Users\khwong\AppData\Local\Microsoft\Windows\Temporary Internet Files\Content.IE5\D6F79FUT\MC90034039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4325" y="5780088"/>
            <a:ext cx="1335088"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14" descr="D:\Users\khwong\AppData\Local\Microsoft\Windows\Temporary Internet Files\Content.IE5\D6F79FUT\MC90034039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89663" y="5557838"/>
            <a:ext cx="1336675"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13" descr="D:\Users\khwong\AppData\Local\Microsoft\Windows\Temporary Internet Files\Content.IE5\CZC2JO3B\MC900320212[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37425" y="4953000"/>
            <a:ext cx="912813"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20"/>
          <p:cNvSpPr/>
          <p:nvPr/>
        </p:nvSpPr>
        <p:spPr>
          <a:xfrm>
            <a:off x="1314450" y="5886450"/>
            <a:ext cx="46038"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pPr algn="ctr"/>
            <a:endParaRPr lang="en-US" altLang="en-US">
              <a:solidFill>
                <a:srgbClr val="FFFFFF"/>
              </a:solidFill>
              <a:latin typeface="Calibri" pitchFamily="34" charset="0"/>
            </a:endParaRPr>
          </a:p>
        </p:txBody>
      </p:sp>
      <p:sp>
        <p:nvSpPr>
          <p:cNvPr id="22" name="Oval 21"/>
          <p:cNvSpPr/>
          <p:nvPr/>
        </p:nvSpPr>
        <p:spPr>
          <a:xfrm>
            <a:off x="1316038" y="6126163"/>
            <a:ext cx="46037"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pPr algn="ctr"/>
            <a:endParaRPr lang="en-US" altLang="en-US">
              <a:solidFill>
                <a:srgbClr val="FFFFFF"/>
              </a:solidFill>
              <a:latin typeface="Calibri" pitchFamily="34" charset="0"/>
            </a:endParaRPr>
          </a:p>
        </p:txBody>
      </p:sp>
      <p:sp>
        <p:nvSpPr>
          <p:cNvPr id="23" name="Oval 22"/>
          <p:cNvSpPr/>
          <p:nvPr/>
        </p:nvSpPr>
        <p:spPr>
          <a:xfrm>
            <a:off x="1314450" y="5703888"/>
            <a:ext cx="46038"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pPr algn="ctr"/>
            <a:endParaRPr lang="en-US" altLang="en-US">
              <a:solidFill>
                <a:srgbClr val="FFFFFF"/>
              </a:solidFill>
              <a:latin typeface="Calibri" pitchFamily="34" charset="0"/>
            </a:endParaRPr>
          </a:p>
        </p:txBody>
      </p:sp>
      <p:sp>
        <p:nvSpPr>
          <p:cNvPr id="26644" name="TextBox 2"/>
          <p:cNvSpPr txBox="1">
            <a:spLocks noChangeArrowheads="1"/>
          </p:cNvSpPr>
          <p:nvPr/>
        </p:nvSpPr>
        <p:spPr bwMode="auto">
          <a:xfrm>
            <a:off x="7620000" y="6156325"/>
            <a:ext cx="1487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More water</a:t>
            </a:r>
          </a:p>
        </p:txBody>
      </p:sp>
      <p:sp>
        <p:nvSpPr>
          <p:cNvPr id="26645" name="TextBox 25"/>
          <p:cNvSpPr txBox="1">
            <a:spLocks noChangeArrowheads="1"/>
          </p:cNvSpPr>
          <p:nvPr/>
        </p:nvSpPr>
        <p:spPr bwMode="auto">
          <a:xfrm>
            <a:off x="1685925" y="5829300"/>
            <a:ext cx="1425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Less water</a:t>
            </a:r>
          </a:p>
        </p:txBody>
      </p:sp>
      <p:sp>
        <p:nvSpPr>
          <p:cNvPr id="2" name="Rectangle 1"/>
          <p:cNvSpPr/>
          <p:nvPr/>
        </p:nvSpPr>
        <p:spPr>
          <a:xfrm>
            <a:off x="7337424" y="5568950"/>
            <a:ext cx="282575" cy="890587"/>
          </a:xfrm>
          <a:prstGeom prst="rect">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algn="l" eaLnBrk="1" hangingPunct="1"/>
            <a:r>
              <a:rPr lang="en-US" altLang="en-US"/>
              <a:t>Saturation Calculation</a:t>
            </a:r>
          </a:p>
        </p:txBody>
      </p:sp>
      <mc:AlternateContent xmlns:mc="http://schemas.openxmlformats.org/markup-compatibility/2006" xmlns:a14="http://schemas.microsoft.com/office/drawing/2010/main">
        <mc:Choice Requires="a14">
          <p:sp>
            <p:nvSpPr>
              <p:cNvPr id="27652" name="Rectangle 3"/>
              <p:cNvSpPr>
                <a:spLocks noGrp="1" noChangeArrowheads="1"/>
              </p:cNvSpPr>
              <p:nvPr>
                <p:ph type="body" sz="half" idx="1"/>
              </p:nvPr>
            </p:nvSpPr>
            <p:spPr>
              <a:xfrm>
                <a:off x="304800" y="1143000"/>
                <a:ext cx="5535613" cy="4562335"/>
              </a:xfrm>
            </p:spPr>
            <p:txBody>
              <a:bodyPr/>
              <a:lstStyle/>
              <a:p>
                <a:pPr eaLnBrk="1" hangingPunct="1"/>
                <a:r>
                  <a:rPr lang="en-US" altLang="zh-CN" sz="2400" dirty="0"/>
                  <a:t>If R=G=</a:t>
                </a:r>
                <a:r>
                  <a:rPr lang="en-US" altLang="zh-CN" sz="2400" dirty="0" err="1"/>
                  <a:t>B,it</a:t>
                </a:r>
                <a:r>
                  <a:rPr lang="en-US" altLang="zh-CN" sz="2400" dirty="0"/>
                  <a:t> is white or gray (no color, S=0)</a:t>
                </a:r>
              </a:p>
              <a:p>
                <a:pPr eaLnBrk="1" hangingPunct="1"/>
                <a:r>
                  <a:rPr lang="en-US" altLang="zh-CN" sz="2400" dirty="0"/>
                  <a:t>H is from 0 to 36</a:t>
                </a:r>
                <a14:m>
                  <m:oMath xmlns:m="http://schemas.openxmlformats.org/officeDocument/2006/math">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0</m:t>
                        </m:r>
                      </m:e>
                      <m:sup>
                        <m:r>
                          <a:rPr lang="en-US" sz="2400" i="1">
                            <a:solidFill>
                              <a:srgbClr val="000000"/>
                            </a:solidFill>
                            <a:latin typeface="Cambria Math" panose="02040503050406030204" pitchFamily="18" charset="0"/>
                          </a:rPr>
                          <m:t>∘</m:t>
                        </m:r>
                      </m:sup>
                    </m:sSup>
                  </m:oMath>
                </a14:m>
                <a:r>
                  <a:rPr lang="en-US" altLang="zh-CN" sz="2400" dirty="0"/>
                  <a:t>.S,V are from 0 to 1 </a:t>
                </a:r>
                <a:endParaRPr lang="en-US" altLang="en-US" sz="2400" dirty="0"/>
              </a:p>
            </p:txBody>
          </p:sp>
        </mc:Choice>
        <mc:Fallback xmlns="">
          <p:sp>
            <p:nvSpPr>
              <p:cNvPr id="27652" name="Rectangle 3"/>
              <p:cNvSpPr>
                <a:spLocks noGrp="1" noRot="1" noChangeAspect="1" noMove="1" noResize="1" noEditPoints="1" noAdjustHandles="1" noChangeArrowheads="1" noChangeShapeType="1" noTextEdit="1"/>
              </p:cNvSpPr>
              <p:nvPr>
                <p:ph type="body" sz="half" idx="1"/>
              </p:nvPr>
            </p:nvSpPr>
            <p:spPr>
              <a:xfrm>
                <a:off x="304800" y="1143000"/>
                <a:ext cx="5535613" cy="4562335"/>
              </a:xfrm>
              <a:blipFill>
                <a:blip r:embed="rId2"/>
                <a:stretch>
                  <a:fillRect l="-1432" t="-1070" r="-2974"/>
                </a:stretch>
              </a:blipFill>
            </p:spPr>
            <p:txBody>
              <a:bodyPr/>
              <a:lstStyle/>
              <a:p>
                <a:r>
                  <a:rPr lang="en-HK">
                    <a:noFill/>
                  </a:rPr>
                  <a:t> </a:t>
                </a:r>
              </a:p>
            </p:txBody>
          </p:sp>
        </mc:Fallback>
      </mc:AlternateContent>
      <p:sp>
        <p:nvSpPr>
          <p:cNvPr id="11" name="Rectangle 5"/>
          <p:cNvSpPr>
            <a:spLocks noGrp="1" noChangeArrowheads="1"/>
          </p:cNvSpPr>
          <p:nvPr>
            <p:ph type="ftr" sz="quarter" idx="11"/>
          </p:nvPr>
        </p:nvSpPr>
        <p:spPr/>
        <p:txBody>
          <a:bodyPr/>
          <a:lstStyle/>
          <a:p>
            <a:pPr>
              <a:defRPr/>
            </a:pPr>
            <a:r>
              <a:rPr lang="it-IT" altLang="zh-CN"/>
              <a:t>Img. Pro. &amp; Comp. Vis. v250127c</a:t>
            </a:r>
            <a:endParaRPr lang="en-US" altLang="zh-CN"/>
          </a:p>
        </p:txBody>
      </p:sp>
      <mc:AlternateContent xmlns:mc="http://schemas.openxmlformats.org/markup-compatibility/2006" xmlns:a14="http://schemas.microsoft.com/office/drawing/2010/main">
        <mc:Choice Requires="a14">
          <p:sp>
            <p:nvSpPr>
              <p:cNvPr id="27654" name="Object 12"/>
              <p:cNvSpPr txBox="1"/>
              <p:nvPr/>
            </p:nvSpPr>
            <p:spPr bwMode="auto">
              <a:xfrm>
                <a:off x="6069012" y="492125"/>
                <a:ext cx="2998787" cy="2825750"/>
              </a:xfrm>
              <a:prstGeom prst="rect">
                <a:avLst/>
              </a:prstGeom>
              <a:noFill/>
              <a:ln w="9525">
                <a:solidFill>
                  <a:srgbClr val="385D8A"/>
                </a:solidFill>
                <a:miter lim="800000"/>
                <a:headEnd/>
                <a:tailEnd/>
              </a:ln>
            </p:spPr>
            <p:txBody>
              <a:bodyPr>
                <a:norm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𝑀</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𝑀𝑎𝑥</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𝑅</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𝐺</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𝐵</m:t>
                      </m:r>
                      <m:r>
                        <a:rPr lang="en-US" sz="2000" i="1">
                          <a:solidFill>
                            <a:srgbClr val="000000"/>
                          </a:solidFill>
                          <a:latin typeface="Cambria Math" panose="02040503050406030204" pitchFamily="18" charset="0"/>
                        </a:rPr>
                        <m:t>)</m:t>
                      </m:r>
                    </m:oMath>
                    <m:oMath xmlns:m="http://schemas.openxmlformats.org/officeDocument/2006/math">
                      <m:r>
                        <a:rPr lang="en-US" sz="2000" i="1">
                          <a:solidFill>
                            <a:srgbClr val="000000"/>
                          </a:solidFill>
                          <a:latin typeface="Cambria Math" panose="02040503050406030204" pitchFamily="18" charset="0"/>
                        </a:rPr>
                        <m:t>𝑚</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𝑀𝑖𝑛</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𝑅</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𝐺</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𝐵</m:t>
                      </m:r>
                      <m:r>
                        <a:rPr lang="en-US" sz="2000" i="1">
                          <a:solidFill>
                            <a:srgbClr val="000000"/>
                          </a:solidFill>
                          <a:latin typeface="Cambria Math" panose="02040503050406030204" pitchFamily="18" charset="0"/>
                        </a:rPr>
                        <m:t>)</m:t>
                      </m:r>
                    </m:oMath>
                    <m:oMath xmlns:m="http://schemas.openxmlformats.org/officeDocument/2006/math">
                      <m:r>
                        <a:rPr lang="en-US" sz="2000" i="1">
                          <a:solidFill>
                            <a:srgbClr val="000000"/>
                          </a:solidFill>
                          <a:latin typeface="Cambria Math" panose="02040503050406030204" pitchFamily="18" charset="0"/>
                        </a:rPr>
                        <m:t>𝐶</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𝑀</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m:t>
                      </m:r>
                    </m:oMath>
                    <m:oMath xmlns:m="http://schemas.openxmlformats.org/officeDocument/2006/math">
                      <m:r>
                        <a:rPr lang="en-US" sz="2000" i="1">
                          <a:solidFill>
                            <a:srgbClr val="000000"/>
                          </a:solidFill>
                          <a:latin typeface="Cambria Math" panose="02040503050406030204" pitchFamily="18" charset="0"/>
                        </a:rPr>
                        <m:t>𝐼</m:t>
                      </m:r>
                      <m:r>
                        <a:rPr lang="en-US" sz="2000" i="1">
                          <a:solidFill>
                            <a:srgbClr val="000000"/>
                          </a:solidFill>
                          <a:latin typeface="Cambria Math" panose="02040503050406030204" pitchFamily="18" charset="0"/>
                        </a:rPr>
                        <m:t>=</m:t>
                      </m:r>
                      <m:d>
                        <m:dPr>
                          <m:ctrlPr>
                            <a:rPr lang="en-US" sz="2000" i="1">
                              <a:solidFill>
                                <a:srgbClr val="000000"/>
                              </a:solidFill>
                              <a:latin typeface="Cambria Math" panose="02040503050406030204" pitchFamily="18" charset="0"/>
                            </a:rPr>
                          </m:ctrlPr>
                        </m:dPr>
                        <m:e>
                          <m:f>
                            <m:fPr>
                              <m:type m:val="skw"/>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1</m:t>
                              </m:r>
                            </m:num>
                            <m:den>
                              <m:r>
                                <a:rPr lang="en-US" sz="2000" i="1">
                                  <a:solidFill>
                                    <a:srgbClr val="000000"/>
                                  </a:solidFill>
                                  <a:latin typeface="Cambria Math" panose="02040503050406030204" pitchFamily="18" charset="0"/>
                                </a:rPr>
                                <m:t>3</m:t>
                              </m:r>
                            </m:den>
                          </m:f>
                        </m:e>
                      </m:d>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𝑅</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𝐺</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𝐵</m:t>
                          </m:r>
                        </m:e>
                      </m:d>
                    </m:oMath>
                    <m:oMath xmlns:m="http://schemas.openxmlformats.org/officeDocument/2006/math">
                      <m:r>
                        <a:rPr lang="en-US" sz="2000" i="1">
                          <a:solidFill>
                            <a:srgbClr val="000000"/>
                          </a:solidFill>
                          <a:latin typeface="Cambria Math" panose="02040503050406030204" pitchFamily="18" charset="0"/>
                        </a:rPr>
                        <m:t>𝑉</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𝑀</m:t>
                      </m:r>
                    </m:oMath>
                    <m:oMath xmlns:m="http://schemas.openxmlformats.org/officeDocument/2006/math">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m:t>
                      </m:r>
                      <m:d>
                        <m:dPr>
                          <m:ctrlPr>
                            <a:rPr lang="en-US" sz="2000" i="1">
                              <a:solidFill>
                                <a:srgbClr val="000000"/>
                              </a:solidFill>
                              <a:latin typeface="Cambria Math" panose="02040503050406030204" pitchFamily="18" charset="0"/>
                            </a:rPr>
                          </m:ctrlPr>
                        </m:dPr>
                        <m:e>
                          <m:f>
                            <m:fPr>
                              <m:type m:val="skw"/>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1</m:t>
                              </m:r>
                            </m:num>
                            <m:den>
                              <m:r>
                                <a:rPr lang="en-US" sz="2000" i="1">
                                  <a:solidFill>
                                    <a:srgbClr val="000000"/>
                                  </a:solidFill>
                                  <a:latin typeface="Cambria Math" panose="02040503050406030204" pitchFamily="18" charset="0"/>
                                </a:rPr>
                                <m:t>2</m:t>
                              </m:r>
                            </m:den>
                          </m:f>
                        </m:e>
                      </m:d>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𝑀</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m:t>
                          </m:r>
                        </m:e>
                      </m:d>
                    </m:oMath>
                  </m:oMathPara>
                </a14:m>
                <a:endParaRPr lang="en-US" sz="2000" dirty="0"/>
              </a:p>
            </p:txBody>
          </p:sp>
        </mc:Choice>
        <mc:Fallback xmlns="">
          <p:sp>
            <p:nvSpPr>
              <p:cNvPr id="27654" name="Object 12"/>
              <p:cNvSpPr txBox="1">
                <a:spLocks noRot="1" noChangeAspect="1" noMove="1" noResize="1" noEditPoints="1" noAdjustHandles="1" noChangeArrowheads="1" noChangeShapeType="1" noTextEdit="1"/>
              </p:cNvSpPr>
              <p:nvPr/>
            </p:nvSpPr>
            <p:spPr bwMode="auto">
              <a:xfrm>
                <a:off x="6069012" y="492125"/>
                <a:ext cx="2998787" cy="2825750"/>
              </a:xfrm>
              <a:prstGeom prst="rect">
                <a:avLst/>
              </a:prstGeom>
              <a:blipFill>
                <a:blip r:embed="rId3"/>
                <a:stretch>
                  <a:fillRect b="-9892"/>
                </a:stretch>
              </a:blipFill>
              <a:ln w="9525">
                <a:solidFill>
                  <a:srgbClr val="385D8A"/>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655" name="Object 13"/>
              <p:cNvSpPr txBox="1"/>
              <p:nvPr/>
            </p:nvSpPr>
            <p:spPr bwMode="auto">
              <a:xfrm>
                <a:off x="1004888" y="1905000"/>
                <a:ext cx="4162425" cy="394017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400" i="1" smtClean="0">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𝑆</m:t>
                          </m:r>
                        </m:e>
                        <m:sub>
                          <m:r>
                            <a:rPr lang="en-US" sz="2400" i="1">
                              <a:solidFill>
                                <a:srgbClr val="000000"/>
                              </a:solidFill>
                              <a:latin typeface="Cambria Math" panose="02040503050406030204" pitchFamily="18" charset="0"/>
                            </a:rPr>
                            <m:t>𝐻𝑆𝑉</m:t>
                          </m:r>
                        </m:sub>
                      </m:sSub>
                      <m:r>
                        <a:rPr lang="en-US" sz="2400" i="1">
                          <a:solidFill>
                            <a:srgbClr val="000000"/>
                          </a:solidFill>
                          <a:latin typeface="Cambria Math" panose="02040503050406030204" pitchFamily="18" charset="0"/>
                        </a:rPr>
                        <m:t>=</m:t>
                      </m:r>
                      <m:d>
                        <m:dPr>
                          <m:begChr m:val="{"/>
                          <m:endChr m:val=""/>
                          <m:ctrlPr>
                            <a:rPr lang="en-US" sz="2400" i="1">
                              <a:solidFill>
                                <a:srgbClr val="000000"/>
                              </a:solidFill>
                              <a:latin typeface="Cambria Math" panose="02040503050406030204" pitchFamily="18" charset="0"/>
                            </a:rPr>
                          </m:ctrlPr>
                        </m:dPr>
                        <m:e>
                          <m:m>
                            <m:mPr>
                              <m:plcHide m:val="on"/>
                              <m:mcs>
                                <m:mc>
                                  <m:mcPr>
                                    <m:count m:val="1"/>
                                    <m:mcJc m:val="center"/>
                                  </m:mcPr>
                                </m:mc>
                              </m:mcs>
                              <m:ctrlPr>
                                <a:rPr lang="en-US" sz="2400" i="1">
                                  <a:solidFill>
                                    <a:srgbClr val="000000"/>
                                  </a:solidFill>
                                  <a:latin typeface="Cambria Math" panose="02040503050406030204" pitchFamily="18" charset="0"/>
                                </a:rPr>
                              </m:ctrlPr>
                            </m:mPr>
                            <m:mr>
                              <m:e>
                                <m:r>
                                  <a:rPr lang="en-US" sz="2400" i="1">
                                    <a:solidFill>
                                      <a:srgbClr val="000000"/>
                                    </a:solidFill>
                                    <a:latin typeface="Cambria Math" panose="02040503050406030204" pitchFamily="18" charset="0"/>
                                  </a:rPr>
                                  <m:t>0,             </m:t>
                                </m:r>
                                <m:r>
                                  <a:rPr lang="en-US" sz="2400" i="1">
                                    <a:solidFill>
                                      <a:srgbClr val="000000"/>
                                    </a:solidFill>
                                    <a:latin typeface="Cambria Math" panose="02040503050406030204" pitchFamily="18" charset="0"/>
                                  </a:rPr>
                                  <m:t>𝑖𝑓</m:t>
                                </m:r>
                                <m:r>
                                  <a:rPr lang="en-US" sz="2400" b="0" i="1" smtClean="0">
                                    <a:solidFill>
                                      <a:srgbClr val="000000"/>
                                    </a:solidFill>
                                    <a:latin typeface="Cambria Math" panose="02040503050406030204" pitchFamily="18" charset="0"/>
                                  </a:rPr>
                                  <m:t> </m:t>
                                </m:r>
                                <m:r>
                                  <a:rPr lang="en-US" sz="2400" b="0" i="1" smtClean="0">
                                    <a:solidFill>
                                      <a:srgbClr val="000000"/>
                                    </a:solidFill>
                                    <a:latin typeface="Cambria Math" panose="02040503050406030204" pitchFamily="18" charset="0"/>
                                  </a:rPr>
                                  <m:t>𝑀</m:t>
                                </m:r>
                                <m:r>
                                  <a:rPr lang="en-US" sz="2400" i="1">
                                    <a:solidFill>
                                      <a:srgbClr val="000000"/>
                                    </a:solidFill>
                                    <a:latin typeface="Cambria Math" panose="02040503050406030204" pitchFamily="18" charset="0"/>
                                  </a:rPr>
                                  <m:t>=0</m:t>
                                </m:r>
                              </m:e>
                            </m:mr>
                            <m:mr>
                              <m:e>
                                <m:r>
                                  <a:rPr lang="en-US" sz="2400" i="1">
                                    <a:solidFill>
                                      <a:srgbClr val="000000"/>
                                    </a:solidFill>
                                    <a:latin typeface="Cambria Math" panose="02040503050406030204" pitchFamily="18" charset="0"/>
                                  </a:rPr>
                                  <m:t>𝐶</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𝑉</m:t>
                                </m:r>
                                <m:r>
                                  <a:rPr lang="en-US" sz="2400" i="1">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𝑜𝑡h𝑒𝑟𝑤𝑖𝑠𝑒</m:t>
                                </m:r>
                              </m:e>
                            </m:mr>
                          </m:m>
                        </m:e>
                      </m:d>
                    </m:oMath>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𝑆</m:t>
                          </m:r>
                        </m:e>
                        <m:sub>
                          <m:r>
                            <a:rPr lang="en-US" sz="2400" i="1">
                              <a:solidFill>
                                <a:srgbClr val="000000"/>
                              </a:solidFill>
                              <a:latin typeface="Cambria Math" panose="02040503050406030204" pitchFamily="18" charset="0"/>
                            </a:rPr>
                            <m:t>𝐻𝑆𝐿</m:t>
                          </m:r>
                        </m:sub>
                      </m:sSub>
                      <m:r>
                        <a:rPr lang="en-US" sz="2400" i="1">
                          <a:solidFill>
                            <a:srgbClr val="000000"/>
                          </a:solidFill>
                          <a:latin typeface="Cambria Math" panose="02040503050406030204" pitchFamily="18" charset="0"/>
                        </a:rPr>
                        <m:t>=</m:t>
                      </m:r>
                      <m:d>
                        <m:dPr>
                          <m:begChr m:val="{"/>
                          <m:endChr m:val=""/>
                          <m:ctrlPr>
                            <a:rPr lang="en-US" sz="2400" i="1">
                              <a:solidFill>
                                <a:srgbClr val="000000"/>
                              </a:solidFill>
                              <a:latin typeface="Cambria Math" panose="02040503050406030204" pitchFamily="18" charset="0"/>
                            </a:rPr>
                          </m:ctrlPr>
                        </m:dPr>
                        <m:e>
                          <m:m>
                            <m:mPr>
                              <m:plcHide m:val="on"/>
                              <m:mcs>
                                <m:mc>
                                  <m:mcPr>
                                    <m:count m:val="1"/>
                                    <m:mcJc m:val="center"/>
                                  </m:mcPr>
                                </m:mc>
                              </m:mcs>
                              <m:ctrlPr>
                                <a:rPr lang="en-US" sz="2400" i="1">
                                  <a:solidFill>
                                    <a:srgbClr val="000000"/>
                                  </a:solidFill>
                                  <a:latin typeface="Cambria Math" panose="02040503050406030204" pitchFamily="18" charset="0"/>
                                </a:rPr>
                              </m:ctrlPr>
                            </m:mPr>
                            <m:mr>
                              <m:e>
                                <m:r>
                                  <a:rPr lang="en-US" sz="2400" i="1">
                                    <a:solidFill>
                                      <a:srgbClr val="000000"/>
                                    </a:solidFill>
                                    <a:latin typeface="Cambria Math" panose="02040503050406030204" pitchFamily="18" charset="0"/>
                                  </a:rPr>
                                  <m:t>0,                   </m:t>
                                </m:r>
                                <m:r>
                                  <a:rPr lang="en-US" sz="2400" i="1">
                                    <a:solidFill>
                                      <a:srgbClr val="000000"/>
                                    </a:solidFill>
                                    <a:latin typeface="Cambria Math" panose="02040503050406030204" pitchFamily="18" charset="0"/>
                                  </a:rPr>
                                  <m:t>𝑖𝑓</m:t>
                                </m:r>
                                <m:r>
                                  <a:rPr lang="en-US" sz="2400" i="1">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𝐶</m:t>
                                </m:r>
                                <m:r>
                                  <a:rPr lang="en-US" sz="2400" i="1">
                                    <a:solidFill>
                                      <a:srgbClr val="000000"/>
                                    </a:solidFill>
                                    <a:latin typeface="Cambria Math" panose="02040503050406030204" pitchFamily="18" charset="0"/>
                                  </a:rPr>
                                  <m:t>=0</m:t>
                                </m:r>
                              </m:e>
                            </m:mr>
                            <m:mr>
                              <m:e>
                                <m:r>
                                  <a:rPr lang="en-US" sz="2400" i="1">
                                    <a:solidFill>
                                      <a:srgbClr val="000000"/>
                                    </a:solidFill>
                                    <a:latin typeface="Cambria Math" panose="02040503050406030204" pitchFamily="18" charset="0"/>
                                  </a:rPr>
                                  <m:t>𝐶</m:t>
                                </m:r>
                                <m:r>
                                  <a:rPr lang="en-US" sz="2400" i="1">
                                    <a:solidFill>
                                      <a:srgbClr val="000000"/>
                                    </a:solidFill>
                                    <a:latin typeface="Cambria Math" panose="02040503050406030204" pitchFamily="18" charset="0"/>
                                  </a:rPr>
                                  <m:t>/2</m:t>
                                </m:r>
                                <m:r>
                                  <a:rPr lang="en-US" sz="2400" i="1">
                                    <a:solidFill>
                                      <a:srgbClr val="000000"/>
                                    </a:solidFill>
                                    <a:latin typeface="Cambria Math" panose="02040503050406030204" pitchFamily="18" charset="0"/>
                                  </a:rPr>
                                  <m:t>𝐿</m:t>
                                </m:r>
                                <m:r>
                                  <a:rPr lang="en-US" sz="2400" i="1">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𝑖𝑓</m:t>
                                </m:r>
                                <m:r>
                                  <a:rPr lang="en-US" sz="2400" i="1">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𝐿</m:t>
                                </m:r>
                                <m:r>
                                  <a:rPr lang="en-US" sz="2400" i="1">
                                    <a:solidFill>
                                      <a:srgbClr val="000000"/>
                                    </a:solidFill>
                                    <a:latin typeface="Cambria Math" panose="02040503050406030204" pitchFamily="18" charset="0"/>
                                  </a:rPr>
                                  <m:t>≤1/2</m:t>
                                </m:r>
                              </m:e>
                            </m:mr>
                            <m:mr>
                              <m:e>
                                <m:r>
                                  <a:rPr lang="en-US" sz="2400" i="1">
                                    <a:solidFill>
                                      <a:srgbClr val="000000"/>
                                    </a:solidFill>
                                    <a:latin typeface="Cambria Math" panose="02040503050406030204" pitchFamily="18" charset="0"/>
                                  </a:rPr>
                                  <m:t>𝐶</m:t>
                                </m:r>
                                <m:r>
                                  <a:rPr lang="en-US" sz="2400" i="1">
                                    <a:solidFill>
                                      <a:srgbClr val="000000"/>
                                    </a:solidFill>
                                    <a:latin typeface="Cambria Math" panose="02040503050406030204" pitchFamily="18" charset="0"/>
                                  </a:rPr>
                                  <m:t>/(2−2</m:t>
                                </m:r>
                                <m:r>
                                  <a:rPr lang="en-US" sz="2400" i="1">
                                    <a:solidFill>
                                      <a:srgbClr val="000000"/>
                                    </a:solidFill>
                                    <a:latin typeface="Cambria Math" panose="02040503050406030204" pitchFamily="18" charset="0"/>
                                  </a:rPr>
                                  <m:t>𝐿</m:t>
                                </m:r>
                                <m:r>
                                  <a:rPr lang="en-US" sz="2400" i="1">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𝑖𝑓</m:t>
                                </m:r>
                                <m:r>
                                  <a:rPr lang="en-US" sz="2400" i="1">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𝐿</m:t>
                                </m:r>
                                <m:r>
                                  <a:rPr lang="en-US" sz="2400" i="1">
                                    <a:solidFill>
                                      <a:srgbClr val="000000"/>
                                    </a:solidFill>
                                    <a:latin typeface="Cambria Math" panose="02040503050406030204" pitchFamily="18" charset="0"/>
                                  </a:rPr>
                                  <m:t>⟩1/2</m:t>
                                </m:r>
                              </m:e>
                            </m:mr>
                          </m:m>
                        </m:e>
                      </m:d>
                    </m:oMath>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𝑆</m:t>
                          </m:r>
                        </m:e>
                        <m:sub>
                          <m:r>
                            <a:rPr lang="en-US" sz="2400" i="1">
                              <a:solidFill>
                                <a:srgbClr val="000000"/>
                              </a:solidFill>
                              <a:latin typeface="Cambria Math" panose="02040503050406030204" pitchFamily="18" charset="0"/>
                            </a:rPr>
                            <m:t>𝐻𝑆𝐼</m:t>
                          </m:r>
                        </m:sub>
                      </m:sSub>
                      <m:r>
                        <a:rPr lang="en-US" sz="2400" i="1">
                          <a:solidFill>
                            <a:srgbClr val="000000"/>
                          </a:solidFill>
                          <a:latin typeface="Cambria Math" panose="02040503050406030204" pitchFamily="18" charset="0"/>
                        </a:rPr>
                        <m:t>=</m:t>
                      </m:r>
                      <m:d>
                        <m:dPr>
                          <m:begChr m:val="{"/>
                          <m:endChr m:val=""/>
                          <m:ctrlPr>
                            <a:rPr lang="en-US" sz="2400" i="1">
                              <a:solidFill>
                                <a:srgbClr val="000000"/>
                              </a:solidFill>
                              <a:latin typeface="Cambria Math" panose="02040503050406030204" pitchFamily="18" charset="0"/>
                            </a:rPr>
                          </m:ctrlPr>
                        </m:dPr>
                        <m:e>
                          <m:m>
                            <m:mPr>
                              <m:plcHide m:val="on"/>
                              <m:mcs>
                                <m:mc>
                                  <m:mcPr>
                                    <m:count m:val="1"/>
                                    <m:mcJc m:val="center"/>
                                  </m:mcPr>
                                </m:mc>
                              </m:mcs>
                              <m:ctrlPr>
                                <a:rPr lang="en-US" sz="2400" i="1">
                                  <a:solidFill>
                                    <a:srgbClr val="000000"/>
                                  </a:solidFill>
                                  <a:latin typeface="Cambria Math" panose="02040503050406030204" pitchFamily="18" charset="0"/>
                                </a:rPr>
                              </m:ctrlPr>
                            </m:mPr>
                            <m:mr>
                              <m:e>
                                <m:r>
                                  <a:rPr lang="en-US" sz="2400" i="1">
                                    <a:solidFill>
                                      <a:srgbClr val="000000"/>
                                    </a:solidFill>
                                    <a:latin typeface="Cambria Math" panose="02040503050406030204" pitchFamily="18" charset="0"/>
                                  </a:rPr>
                                  <m:t>0,                </m:t>
                                </m:r>
                                <m:r>
                                  <a:rPr lang="en-US" sz="2400" i="1">
                                    <a:solidFill>
                                      <a:srgbClr val="000000"/>
                                    </a:solidFill>
                                    <a:latin typeface="Cambria Math" panose="02040503050406030204" pitchFamily="18" charset="0"/>
                                  </a:rPr>
                                  <m:t>𝑖𝑓</m:t>
                                </m:r>
                                <m:r>
                                  <a:rPr lang="en-US" sz="2400" i="1">
                                    <a:solidFill>
                                      <a:srgbClr val="000000"/>
                                    </a:solidFill>
                                    <a:latin typeface="Cambria Math" panose="02040503050406030204" pitchFamily="18" charset="0"/>
                                  </a:rPr>
                                  <m:t> </m:t>
                                </m:r>
                                <m:r>
                                  <a:rPr lang="en-US" sz="2400" b="0" i="1" smtClean="0">
                                    <a:solidFill>
                                      <a:srgbClr val="000000"/>
                                    </a:solidFill>
                                    <a:latin typeface="Cambria Math" panose="02040503050406030204" pitchFamily="18" charset="0"/>
                                  </a:rPr>
                                  <m:t>𝐼</m:t>
                                </m:r>
                                <m:r>
                                  <a:rPr lang="en-US" sz="2400" i="1">
                                    <a:solidFill>
                                      <a:srgbClr val="000000"/>
                                    </a:solidFill>
                                    <a:latin typeface="Cambria Math" panose="02040503050406030204" pitchFamily="18" charset="0"/>
                                  </a:rPr>
                                  <m:t>=0</m:t>
                                </m:r>
                              </m:e>
                            </m:mr>
                            <m:mr>
                              <m:e>
                                <m:r>
                                  <a:rPr lang="en-US" sz="2400" i="1">
                                    <a:solidFill>
                                      <a:srgbClr val="000000"/>
                                    </a:solidFill>
                                    <a:latin typeface="Cambria Math" panose="02040503050406030204" pitchFamily="18" charset="0"/>
                                  </a:rPr>
                                  <m:t>1−</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𝑚</m:t>
                                    </m:r>
                                  </m:num>
                                  <m:den>
                                    <m:r>
                                      <a:rPr lang="en-US" sz="2400" i="1">
                                        <a:solidFill>
                                          <a:srgbClr val="000000"/>
                                        </a:solidFill>
                                        <a:latin typeface="Cambria Math" panose="02040503050406030204" pitchFamily="18" charset="0"/>
                                      </a:rPr>
                                      <m:t>𝐼</m:t>
                                    </m:r>
                                  </m:den>
                                </m:f>
                                <m:r>
                                  <a:rPr lang="en-US" sz="2400" i="1">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𝑜𝑡h𝑒𝑟𝑤𝑖𝑠𝑒</m:t>
                                </m:r>
                              </m:e>
                            </m:mr>
                          </m:m>
                        </m:e>
                      </m:d>
                    </m:oMath>
                  </m:oMathPara>
                </a14:m>
                <a:endParaRPr lang="en-US" sz="2400" dirty="0"/>
              </a:p>
            </p:txBody>
          </p:sp>
        </mc:Choice>
        <mc:Fallback xmlns="">
          <p:sp>
            <p:nvSpPr>
              <p:cNvPr id="27655" name="Object 13"/>
              <p:cNvSpPr txBox="1">
                <a:spLocks noRot="1" noChangeAspect="1" noMove="1" noResize="1" noEditPoints="1" noAdjustHandles="1" noChangeArrowheads="1" noChangeShapeType="1" noTextEdit="1"/>
              </p:cNvSpPr>
              <p:nvPr/>
            </p:nvSpPr>
            <p:spPr bwMode="auto">
              <a:xfrm>
                <a:off x="1004888" y="1905000"/>
                <a:ext cx="4162425" cy="3940175"/>
              </a:xfrm>
              <a:prstGeom prst="rect">
                <a:avLst/>
              </a:prstGeom>
              <a:blipFill>
                <a:blip r:embed="rId4"/>
                <a:stretch>
                  <a:fillRect l="-439"/>
                </a:stretch>
              </a:blipFill>
              <a:ln>
                <a:noFill/>
              </a:ln>
              <a:effectLst/>
            </p:spPr>
            <p:txBody>
              <a:bodyPr/>
              <a:lstStyle/>
              <a:p>
                <a:r>
                  <a:rPr lang="en-US">
                    <a:noFill/>
                  </a:rPr>
                  <a:t> </a:t>
                </a:r>
              </a:p>
            </p:txBody>
          </p:sp>
        </mc:Fallback>
      </mc:AlternateContent>
      <p:sp>
        <p:nvSpPr>
          <p:cNvPr id="27656" name="Text Box 14"/>
          <p:cNvSpPr txBox="1">
            <a:spLocks noChangeArrowheads="1"/>
          </p:cNvSpPr>
          <p:nvPr/>
        </p:nvSpPr>
        <p:spPr bwMode="auto">
          <a:xfrm>
            <a:off x="559084" y="6106015"/>
            <a:ext cx="804617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dirty="0">
                <a:hlinkClick r:id="rId5"/>
              </a:rPr>
              <a:t>https://vocal.com/video/rgb-and-hsvhsihsl-color-space-conversion/</a:t>
            </a:r>
            <a:endParaRPr lang="en-US" altLang="en-US" dirty="0"/>
          </a:p>
          <a:p>
            <a:r>
              <a:rPr lang="en-US" altLang="en-US" dirty="0">
                <a:hlinkClick r:id="rId6"/>
              </a:rPr>
              <a:t>http://en.wikipedia.org/wiki/HSL_and_HSV</a:t>
            </a:r>
            <a:r>
              <a:rPr lang="en-US" altLang="en-US" dirty="0"/>
              <a:t> </a:t>
            </a:r>
          </a:p>
        </p:txBody>
      </p:sp>
      <p:sp>
        <p:nvSpPr>
          <p:cNvPr id="27657" name="TextBox 3"/>
          <p:cNvSpPr txBox="1">
            <a:spLocks noChangeArrowheads="1"/>
          </p:cNvSpPr>
          <p:nvPr/>
        </p:nvSpPr>
        <p:spPr bwMode="auto">
          <a:xfrm>
            <a:off x="5850636" y="5246171"/>
            <a:ext cx="15712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dirty="0"/>
              <a:t>           HSV</a:t>
            </a:r>
          </a:p>
        </p:txBody>
      </p:sp>
      <p:sp>
        <p:nvSpPr>
          <p:cNvPr id="27658" name="Content Placeholder 3"/>
          <p:cNvSpPr>
            <a:spLocks noGrp="1"/>
          </p:cNvSpPr>
          <p:nvPr>
            <p:ph sz="quarter" idx="2"/>
          </p:nvPr>
        </p:nvSpPr>
        <p:spPr>
          <a:xfrm>
            <a:off x="8470900" y="6019800"/>
            <a:ext cx="381000" cy="207963"/>
          </a:xfrm>
        </p:spPr>
        <p:txBody>
          <a:bodyPr>
            <a:normAutofit fontScale="25000" lnSpcReduction="20000"/>
          </a:bodyPr>
          <a:lstStyle/>
          <a:p>
            <a:r>
              <a:rPr lang="en-US" altLang="en-US"/>
              <a:t> </a:t>
            </a:r>
          </a:p>
        </p:txBody>
      </p:sp>
      <p:sp>
        <p:nvSpPr>
          <p:cNvPr id="2765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fld id="{498C962C-BD17-4583-A8FE-40E2FE6E0560}" type="slidenum">
              <a:rPr lang="en-US" altLang="zh-CN">
                <a:solidFill>
                  <a:srgbClr val="898989"/>
                </a:solidFill>
              </a:rPr>
              <a:pPr/>
              <a:t>92</a:t>
            </a:fld>
            <a:endParaRPr lang="en-US" altLang="zh-CN">
              <a:solidFill>
                <a:srgbClr val="898989"/>
              </a:solidFill>
            </a:endParaRPr>
          </a:p>
        </p:txBody>
      </p:sp>
      <p:pic>
        <p:nvPicPr>
          <p:cNvPr id="2" name="Picture 1"/>
          <p:cNvPicPr>
            <a:picLocks noChangeAspect="1"/>
          </p:cNvPicPr>
          <p:nvPr/>
        </p:nvPicPr>
        <p:blipFill>
          <a:blip r:embed="rId7"/>
          <a:stretch>
            <a:fillRect/>
          </a:stretch>
        </p:blipFill>
        <p:spPr>
          <a:xfrm>
            <a:off x="6096000" y="3317875"/>
            <a:ext cx="2211388" cy="1889125"/>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674" name="Rectangle 2"/>
              <p:cNvSpPr>
                <a:spLocks noGrp="1" noChangeArrowheads="1"/>
              </p:cNvSpPr>
              <p:nvPr>
                <p:ph type="title"/>
              </p:nvPr>
            </p:nvSpPr>
            <p:spPr>
              <a:xfrm>
                <a:off x="168275" y="152400"/>
                <a:ext cx="4876800" cy="1139825"/>
              </a:xfrm>
            </p:spPr>
            <p:txBody>
              <a:bodyPr>
                <a:normAutofit fontScale="90000"/>
              </a:bodyPr>
              <a:lstStyle/>
              <a:p>
                <a:pPr eaLnBrk="1" hangingPunct="1"/>
                <a:r>
                  <a:rPr lang="en-US" altLang="zh-CN" sz="2400" dirty="0"/>
                  <a:t>Exercise 13: From RGB (3x8-bit) to HSV</a:t>
                </a:r>
                <a:br>
                  <a:rPr lang="en-US" altLang="zh-CN" sz="2400" dirty="0"/>
                </a:br>
                <a:r>
                  <a:rPr lang="en-US" altLang="zh-CN" sz="2400" dirty="0"/>
                  <a:t>H is from 0 to 36</a:t>
                </a:r>
                <a14:m>
                  <m:oMath xmlns:m="http://schemas.openxmlformats.org/officeDocument/2006/math">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0</m:t>
                        </m:r>
                      </m:e>
                      <m:sup>
                        <m:r>
                          <a:rPr lang="en-US" sz="2400" i="1">
                            <a:solidFill>
                              <a:srgbClr val="000000"/>
                            </a:solidFill>
                            <a:latin typeface="Cambria Math" panose="02040503050406030204" pitchFamily="18" charset="0"/>
                          </a:rPr>
                          <m:t>∘</m:t>
                        </m:r>
                      </m:sup>
                    </m:sSup>
                  </m:oMath>
                </a14:m>
                <a:r>
                  <a:rPr lang="en-US" altLang="zh-CN" sz="2400" dirty="0"/>
                  <a:t>.S,V are from 0 to 1</a:t>
                </a:r>
                <a:endParaRPr lang="en-US" altLang="en-US" sz="2400" dirty="0">
                  <a:ea typeface="SimSun" pitchFamily="2" charset="-122"/>
                </a:endParaRPr>
              </a:p>
            </p:txBody>
          </p:sp>
        </mc:Choice>
        <mc:Fallback xmlns="">
          <p:sp>
            <p:nvSpPr>
              <p:cNvPr id="28674" name="Rectangle 2"/>
              <p:cNvSpPr>
                <a:spLocks noGrp="1" noRot="1" noChangeAspect="1" noMove="1" noResize="1" noEditPoints="1" noAdjustHandles="1" noChangeArrowheads="1" noChangeShapeType="1" noTextEdit="1"/>
              </p:cNvSpPr>
              <p:nvPr>
                <p:ph type="title"/>
              </p:nvPr>
            </p:nvSpPr>
            <p:spPr>
              <a:xfrm>
                <a:off x="168275" y="152400"/>
                <a:ext cx="4876800" cy="1139825"/>
              </a:xfrm>
              <a:blipFill>
                <a:blip r:embed="rId3"/>
                <a:stretch>
                  <a:fillRect/>
                </a:stretch>
              </a:blipFill>
            </p:spPr>
            <p:txBody>
              <a:bodyPr/>
              <a:lstStyle/>
              <a:p>
                <a:r>
                  <a:rPr lang="en-US">
                    <a:noFill/>
                  </a:rPr>
                  <a:t> </a:t>
                </a:r>
              </a:p>
            </p:txBody>
          </p:sp>
        </mc:Fallback>
      </mc:AlternateContent>
      <p:sp>
        <p:nvSpPr>
          <p:cNvPr id="5" name="Rectangle 5"/>
          <p:cNvSpPr>
            <a:spLocks noGrp="1" noChangeArrowheads="1"/>
          </p:cNvSpPr>
          <p:nvPr>
            <p:ph type="ftr" sz="quarter" idx="11"/>
          </p:nvPr>
        </p:nvSpPr>
        <p:spPr>
          <a:xfrm>
            <a:off x="3124200" y="6400800"/>
            <a:ext cx="2895600" cy="365125"/>
          </a:xfrm>
        </p:spPr>
        <p:txBody>
          <a:bodyPr/>
          <a:lstStyle/>
          <a:p>
            <a:pPr>
              <a:defRPr/>
            </a:pPr>
            <a:r>
              <a:rPr lang="it-IT" altLang="zh-CN"/>
              <a:t>Img. Pro. &amp; Comp. Vis. v250127c</a:t>
            </a:r>
            <a:endParaRPr lang="en-US" altLang="zh-CN" dirty="0"/>
          </a:p>
        </p:txBody>
      </p:sp>
      <p:sp>
        <p:nvSpPr>
          <p:cNvPr id="28678" name="Rectangle 6"/>
          <p:cNvSpPr>
            <a:spLocks noGrp="1" noChangeArrowheads="1"/>
          </p:cNvSpPr>
          <p:nvPr>
            <p:ph type="sldNum" sz="quarter" idx="12"/>
          </p:nvPr>
        </p:nvSpPr>
        <p:spPr bwMode="auto">
          <a:xfrm>
            <a:off x="65532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fld id="{9245FCEF-4D9D-4D39-85D5-BAB402226D4B}" type="slidenum">
              <a:rPr lang="en-US" altLang="zh-CN">
                <a:solidFill>
                  <a:srgbClr val="898989"/>
                </a:solidFill>
              </a:rPr>
              <a:pPr/>
              <a:t>93</a:t>
            </a:fld>
            <a:endParaRPr lang="en-US" altLang="zh-CN">
              <a:solidFill>
                <a:srgbClr val="898989"/>
              </a:solidFill>
            </a:endParaRPr>
          </a:p>
        </p:txBody>
      </p:sp>
      <p:pic>
        <p:nvPicPr>
          <p:cNvPr id="28679" name="Picture 4" descr="360px-HueSca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113" y="5284788"/>
            <a:ext cx="7543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0811" y="492125"/>
            <a:ext cx="2847975"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1" name="Rectangle 1"/>
          <p:cNvSpPr>
            <a:spLocks noChangeArrowheads="1"/>
          </p:cNvSpPr>
          <p:nvPr/>
        </p:nvSpPr>
        <p:spPr bwMode="auto">
          <a:xfrm>
            <a:off x="168275" y="5046663"/>
            <a:ext cx="8588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zh-CN"/>
              <a:t>Hue (0-&gt;</a:t>
            </a:r>
          </a:p>
          <a:p>
            <a:r>
              <a:rPr lang="en-US" altLang="zh-CN"/>
              <a:t>360</a:t>
            </a:r>
            <a:r>
              <a:rPr lang="en-US" altLang="zh-CN" baseline="30000"/>
              <a:t>o</a:t>
            </a:r>
            <a:r>
              <a:rPr lang="en-US" altLang="zh-CN"/>
              <a:t>)</a:t>
            </a:r>
            <a:endParaRPr lang="en-US" altLang="en-US"/>
          </a:p>
        </p:txBody>
      </p:sp>
      <mc:AlternateContent xmlns:mc="http://schemas.openxmlformats.org/markup-compatibility/2006" xmlns:a14="http://schemas.microsoft.com/office/drawing/2010/main">
        <mc:Choice Requires="a14">
          <p:sp>
            <p:nvSpPr>
              <p:cNvPr id="2" name="Object 1"/>
              <p:cNvSpPr txBox="1"/>
              <p:nvPr/>
            </p:nvSpPr>
            <p:spPr>
              <a:xfrm>
                <a:off x="4114800" y="2819400"/>
                <a:ext cx="4800599" cy="2098231"/>
              </a:xfrm>
              <a:prstGeom prst="rect">
                <a:avLst/>
              </a:prstGeom>
              <a:noFill/>
              <a:ln>
                <a:solidFill>
                  <a:schemeClr val="accent1"/>
                </a:solidFill>
              </a:ln>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HK" sz="2400" b="0" i="1" smtClean="0">
                          <a:solidFill>
                            <a:srgbClr val="0070C0"/>
                          </a:solidFill>
                          <a:latin typeface="Cambria Math" panose="02040503050406030204" pitchFamily="18" charset="0"/>
                        </a:rPr>
                        <m:t>   </m:t>
                      </m:r>
                      <m:r>
                        <a:rPr lang="en-US" sz="2400" i="1" smtClean="0">
                          <a:solidFill>
                            <a:srgbClr val="0070C0"/>
                          </a:solidFill>
                          <a:latin typeface="Cambria Math" panose="02040503050406030204" pitchFamily="18" charset="0"/>
                        </a:rPr>
                        <m:t>𝑎</m:t>
                      </m:r>
                      <m:r>
                        <a:rPr lang="en-US" sz="2400" i="1" smtClean="0">
                          <a:solidFill>
                            <a:srgbClr val="0070C0"/>
                          </a:solidFill>
                          <a:latin typeface="Cambria Math" panose="02040503050406030204" pitchFamily="18" charset="0"/>
                        </a:rPr>
                        <m:t>)</m:t>
                      </m:r>
                      <m:r>
                        <m:rPr>
                          <m:nor/>
                        </m:rPr>
                        <a:rPr lang="en-US" sz="2400" i="0">
                          <a:solidFill>
                            <a:srgbClr val="0070C0"/>
                          </a:solidFill>
                          <a:latin typeface="Cambria Math" panose="02040503050406030204" pitchFamily="18" charset="0"/>
                        </a:rPr>
                        <m:t>When</m:t>
                      </m:r>
                      <m:r>
                        <m:rPr>
                          <m:nor/>
                        </m:rPr>
                        <a:rPr lang="en-US" sz="2400" i="0">
                          <a:solidFill>
                            <a:srgbClr val="0070C0"/>
                          </a:solidFill>
                          <a:latin typeface="Cambria Math" panose="02040503050406030204" pitchFamily="18" charset="0"/>
                        </a:rPr>
                        <m:t> </m:t>
                      </m:r>
                      <m:r>
                        <a:rPr lang="en-US" sz="2400" i="1">
                          <a:solidFill>
                            <a:srgbClr val="0070C0"/>
                          </a:solidFill>
                          <a:latin typeface="Cambria Math" panose="02040503050406030204" pitchFamily="18" charset="0"/>
                        </a:rPr>
                        <m:t>𝑉</m:t>
                      </m:r>
                      <m:r>
                        <a:rPr lang="en-US" sz="2400" i="1">
                          <a:solidFill>
                            <a:srgbClr val="0070C0"/>
                          </a:solidFill>
                          <a:latin typeface="Cambria Math" panose="02040503050406030204" pitchFamily="18" charset="0"/>
                        </a:rPr>
                        <m:t>=0.5,</m:t>
                      </m:r>
                      <m:r>
                        <a:rPr lang="en-US" sz="2400" i="1">
                          <a:solidFill>
                            <a:srgbClr val="0070C0"/>
                          </a:solidFill>
                          <a:latin typeface="Cambria Math" panose="02040503050406030204" pitchFamily="18" charset="0"/>
                        </a:rPr>
                        <m:t>𝐻</m:t>
                      </m:r>
                      <m:r>
                        <a:rPr lang="en-US" sz="2400" i="1">
                          <a:solidFill>
                            <a:srgbClr val="0070C0"/>
                          </a:solidFill>
                          <a:latin typeface="Cambria Math" panose="02040503050406030204" pitchFamily="18" charset="0"/>
                        </a:rPr>
                        <m:t>=</m:t>
                      </m:r>
                      <m:sSup>
                        <m:sSupPr>
                          <m:ctrlPr>
                            <a:rPr lang="en-US" sz="2400" i="1">
                              <a:solidFill>
                                <a:srgbClr val="0070C0"/>
                              </a:solidFill>
                              <a:latin typeface="Cambria Math" panose="02040503050406030204" pitchFamily="18" charset="0"/>
                            </a:rPr>
                          </m:ctrlPr>
                        </m:sSupPr>
                        <m:e>
                          <m:r>
                            <a:rPr lang="en-US" sz="2400" i="1">
                              <a:solidFill>
                                <a:srgbClr val="0070C0"/>
                              </a:solidFill>
                              <a:latin typeface="Cambria Math" panose="02040503050406030204" pitchFamily="18" charset="0"/>
                            </a:rPr>
                            <m:t>0</m:t>
                          </m:r>
                        </m:e>
                        <m:sup>
                          <m:r>
                            <a:rPr lang="en-US" sz="2400" i="1">
                              <a:solidFill>
                                <a:srgbClr val="0070C0"/>
                              </a:solidFill>
                              <a:latin typeface="Cambria Math" panose="02040503050406030204" pitchFamily="18" charset="0"/>
                            </a:rPr>
                            <m:t>∘</m:t>
                          </m:r>
                        </m:sup>
                      </m:sSup>
                      <m:r>
                        <m:rPr>
                          <m:nor/>
                        </m:rPr>
                        <a:rPr lang="en-US" sz="2400" i="0">
                          <a:solidFill>
                            <a:srgbClr val="0070C0"/>
                          </a:solidFill>
                          <a:latin typeface="Cambria Math" panose="02040503050406030204" pitchFamily="18" charset="0"/>
                        </a:rPr>
                        <m:t>,</m:t>
                      </m:r>
                      <m:r>
                        <m:rPr>
                          <m:nor/>
                        </m:rPr>
                        <a:rPr lang="en-US" sz="2400" i="0">
                          <a:solidFill>
                            <a:srgbClr val="0070C0"/>
                          </a:solidFill>
                          <a:latin typeface="Cambria Math" panose="02040503050406030204" pitchFamily="18" charset="0"/>
                        </a:rPr>
                        <m:t>S</m:t>
                      </m:r>
                      <m:r>
                        <a:rPr lang="en-US" sz="2400" i="1">
                          <a:solidFill>
                            <a:srgbClr val="0070C0"/>
                          </a:solidFill>
                          <a:latin typeface="Cambria Math" panose="02040503050406030204" pitchFamily="18" charset="0"/>
                        </a:rPr>
                        <m:t>=</m:t>
                      </m:r>
                      <m:r>
                        <m:rPr>
                          <m:nor/>
                        </m:rPr>
                        <a:rPr lang="en-US" sz="2400" i="0">
                          <a:solidFill>
                            <a:srgbClr val="0070C0"/>
                          </a:solidFill>
                          <a:latin typeface="Cambria Math" panose="02040503050406030204" pitchFamily="18" charset="0"/>
                        </a:rPr>
                        <m:t>1,</m:t>
                      </m:r>
                    </m:oMath>
                  </m:oMathPara>
                </a14:m>
                <a:endParaRPr lang="en-US" sz="2400" i="0" dirty="0">
                  <a:solidFill>
                    <a:srgbClr val="0070C0"/>
                  </a:solidFill>
                  <a:latin typeface="Cambria Math" panose="02040503050406030204" pitchFamily="18" charset="0"/>
                </a:endParaRPr>
              </a:p>
              <a:p>
                <a14:m>
                  <m:oMath xmlns:m="http://schemas.openxmlformats.org/officeDocument/2006/math">
                    <m:r>
                      <m:rPr>
                        <m:nor/>
                      </m:rPr>
                      <a:rPr lang="en-HK" sz="2400" b="0" i="0" smtClean="0">
                        <a:solidFill>
                          <a:srgbClr val="0070C0"/>
                        </a:solidFill>
                        <a:latin typeface="Cambria Math" panose="02040503050406030204" pitchFamily="18" charset="0"/>
                      </a:rPr>
                      <m:t>    </m:t>
                    </m:r>
                    <m:r>
                      <m:rPr>
                        <m:nor/>
                      </m:rPr>
                      <a:rPr lang="en-US" sz="2400" i="0">
                        <a:solidFill>
                          <a:srgbClr val="0070C0"/>
                        </a:solidFill>
                        <a:latin typeface="Cambria Math" panose="02040503050406030204" pitchFamily="18" charset="0"/>
                      </a:rPr>
                      <m:t>what</m:t>
                    </m:r>
                    <m:r>
                      <m:rPr>
                        <m:nor/>
                      </m:rPr>
                      <a:rPr lang="en-US" sz="2400" i="0">
                        <a:solidFill>
                          <a:srgbClr val="0070C0"/>
                        </a:solidFill>
                        <a:latin typeface="Cambria Math" panose="02040503050406030204" pitchFamily="18" charset="0"/>
                      </a:rPr>
                      <m:t> </m:t>
                    </m:r>
                    <m:r>
                      <m:rPr>
                        <m:nor/>
                      </m:rPr>
                      <a:rPr lang="en-US" sz="2400" i="0">
                        <a:solidFill>
                          <a:srgbClr val="0070C0"/>
                        </a:solidFill>
                        <a:latin typeface="Cambria Math" panose="02040503050406030204" pitchFamily="18" charset="0"/>
                      </a:rPr>
                      <m:t>is</m:t>
                    </m:r>
                    <m:r>
                      <m:rPr>
                        <m:nor/>
                      </m:rPr>
                      <a:rPr lang="en-US" sz="2400" i="0">
                        <a:solidFill>
                          <a:srgbClr val="0070C0"/>
                        </a:solidFill>
                        <a:latin typeface="Cambria Math" panose="02040503050406030204" pitchFamily="18" charset="0"/>
                      </a:rPr>
                      <m:t> </m:t>
                    </m:r>
                    <m:r>
                      <m:rPr>
                        <m:nor/>
                      </m:rPr>
                      <a:rPr lang="en-US" sz="2400" i="0">
                        <a:solidFill>
                          <a:srgbClr val="0070C0"/>
                        </a:solidFill>
                        <a:latin typeface="Cambria Math" panose="02040503050406030204" pitchFamily="18" charset="0"/>
                      </a:rPr>
                      <m:t>the</m:t>
                    </m:r>
                    <m:r>
                      <m:rPr>
                        <m:nor/>
                      </m:rPr>
                      <a:rPr lang="en-US" sz="2400" i="0">
                        <a:solidFill>
                          <a:srgbClr val="0070C0"/>
                        </a:solidFill>
                        <a:latin typeface="Cambria Math" panose="02040503050406030204" pitchFamily="18" charset="0"/>
                      </a:rPr>
                      <m:t> </m:t>
                    </m:r>
                    <m:r>
                      <m:rPr>
                        <m:nor/>
                      </m:rPr>
                      <a:rPr lang="en-US" sz="2400" i="0">
                        <a:solidFill>
                          <a:srgbClr val="0070C0"/>
                        </a:solidFill>
                        <a:latin typeface="Cambria Math" panose="02040503050406030204" pitchFamily="18" charset="0"/>
                      </a:rPr>
                      <m:t>color</m:t>
                    </m:r>
                    <m:r>
                      <m:rPr>
                        <m:nor/>
                      </m:rPr>
                      <a:rPr lang="en-US" sz="2400" i="0">
                        <a:solidFill>
                          <a:srgbClr val="0070C0"/>
                        </a:solidFill>
                        <a:latin typeface="Cambria Math" panose="02040503050406030204" pitchFamily="18" charset="0"/>
                      </a:rPr>
                      <m:t> ?___</m:t>
                    </m:r>
                  </m:oMath>
                </a14:m>
                <a:r>
                  <a:rPr lang="en-US" sz="2400" i="0" dirty="0">
                    <a:solidFill>
                      <a:srgbClr val="0070C0"/>
                    </a:solidFill>
                    <a:latin typeface="Cambria Math" panose="02040503050406030204" pitchFamily="18" charset="0"/>
                  </a:rPr>
                  <a:t>. MC question: </a:t>
                </a:r>
              </a:p>
              <a:p>
                <a:r>
                  <a:rPr lang="en-US" sz="2400" i="0" dirty="0">
                    <a:solidFill>
                      <a:srgbClr val="0070C0"/>
                    </a:solidFill>
                    <a:latin typeface="Cambria Math" panose="02040503050406030204" pitchFamily="18" charset="0"/>
                  </a:rPr>
                  <a:t>   (1) red ; (2) blue ; (3) green; (4) white </a:t>
                </a:r>
              </a:p>
              <a:p>
                <a:pPr/>
                <a:br>
                  <a:rPr lang="en-US" i="0"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𝑏</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When</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𝑉</m:t>
                      </m:r>
                      <m:r>
                        <a:rPr lang="en-US" i="1">
                          <a:solidFill>
                            <a:srgbClr val="000000"/>
                          </a:solidFill>
                          <a:latin typeface="Cambria Math" panose="02040503050406030204" pitchFamily="18" charset="0"/>
                        </a:rPr>
                        <m:t>=0.2,</m:t>
                      </m:r>
                      <m:r>
                        <a:rPr lang="en-US" i="1">
                          <a:solidFill>
                            <a:srgbClr val="000000"/>
                          </a:solidFill>
                          <a:latin typeface="Cambria Math" panose="02040503050406030204" pitchFamily="18" charset="0"/>
                        </a:rPr>
                        <m:t>𝐻</m:t>
                      </m:r>
                      <m:r>
                        <a:rPr lang="en-US" i="1">
                          <a:solidFill>
                            <a:srgbClr val="000000"/>
                          </a:solidFill>
                          <a:latin typeface="Cambria Math" panose="02040503050406030204" pitchFamily="18" charset="0"/>
                        </a:rPr>
                        <m:t>=12</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m:t>
                          </m:r>
                        </m:sup>
                      </m:sSup>
                      <m:r>
                        <m:rPr>
                          <m:nor/>
                        </m:rPr>
                        <a:rPr lang="en-US" i="0">
                          <a:solidFill>
                            <a:srgbClr val="000000"/>
                          </a:solidFill>
                          <a:latin typeface="Cambria Math" panose="02040503050406030204" pitchFamily="18" charset="0"/>
                        </a:rPr>
                        <m:t>,</m:t>
                      </m:r>
                      <m:r>
                        <m:rPr>
                          <m:nor/>
                        </m:rPr>
                        <a:rPr lang="en-US" b="0" i="0" smtClean="0">
                          <a:solidFill>
                            <a:srgbClr val="000000"/>
                          </a:solidFill>
                          <a:latin typeface="Cambria Math" panose="02040503050406030204" pitchFamily="18" charset="0"/>
                        </a:rPr>
                        <m:t>S</m:t>
                      </m:r>
                      <m:r>
                        <a:rPr lang="en-US" i="1">
                          <a:solidFill>
                            <a:srgbClr val="000000"/>
                          </a:solidFill>
                          <a:latin typeface="Cambria Math" panose="02040503050406030204" pitchFamily="18" charset="0"/>
                        </a:rPr>
                        <m:t>=0.8</m:t>
                      </m:r>
                      <m:r>
                        <m:rPr>
                          <m:nor/>
                        </m:rPr>
                        <a:rPr lang="en-US" i="0">
                          <a:solidFill>
                            <a:srgbClr val="000000"/>
                          </a:solidFill>
                          <a:latin typeface="Cambria Math" panose="02040503050406030204" pitchFamily="18" charset="0"/>
                        </a:rPr>
                        <m:t>,</m:t>
                      </m:r>
                      <m:r>
                        <m:rPr>
                          <m:nor/>
                        </m:rPr>
                        <a:rPr lang="en-HK" i="0" smtClean="0">
                          <a:solidFill>
                            <a:srgbClr val="000000"/>
                          </a:solidFill>
                          <a:latin typeface="Cambria Math" panose="02040503050406030204" pitchFamily="18" charset="0"/>
                        </a:rPr>
                        <m:t> </m:t>
                      </m:r>
                      <m:r>
                        <m:rPr>
                          <m:nor/>
                        </m:rPr>
                        <a:rPr lang="en-HK" b="0" i="0" smtClean="0">
                          <a:solidFill>
                            <a:srgbClr val="000000"/>
                          </a:solidFill>
                          <a:latin typeface="Cambria Math" panose="02040503050406030204" pitchFamily="18" charset="0"/>
                        </a:rPr>
                        <m:t>find</m:t>
                      </m:r>
                      <m:r>
                        <m:rPr>
                          <m:nor/>
                        </m:rPr>
                        <a:rPr lang="en-HK" b="0" i="0" smtClean="0">
                          <a:solidFill>
                            <a:srgbClr val="000000"/>
                          </a:solidFill>
                          <a:latin typeface="Cambria Math" panose="02040503050406030204" pitchFamily="18" charset="0"/>
                        </a:rPr>
                        <m:t> </m:t>
                      </m:r>
                      <m:r>
                        <m:rPr>
                          <m:nor/>
                        </m:rPr>
                        <a:rPr lang="en-HK" b="0" i="0" smtClean="0">
                          <a:solidFill>
                            <a:srgbClr val="000000"/>
                          </a:solidFill>
                          <a:latin typeface="Cambria Math" panose="02040503050406030204" pitchFamily="18" charset="0"/>
                        </a:rPr>
                        <m:t>RGB</m:t>
                      </m:r>
                      <m:r>
                        <m:rPr>
                          <m:nor/>
                        </m:rPr>
                        <a:rPr lang="en-HK" b="0" i="0" smtClean="0">
                          <a:solidFill>
                            <a:srgbClr val="000000"/>
                          </a:solidFill>
                          <a:latin typeface="Cambria Math" panose="02040503050406030204" pitchFamily="18" charset="0"/>
                        </a:rPr>
                        <m:t> </m:t>
                      </m:r>
                      <m:r>
                        <m:rPr>
                          <m:nor/>
                        </m:rPr>
                        <a:rPr lang="en-HK" b="0" i="0" smtClean="0">
                          <a:solidFill>
                            <a:srgbClr val="000000"/>
                          </a:solidFill>
                          <a:latin typeface="Cambria Math" panose="02040503050406030204" pitchFamily="18" charset="0"/>
                        </a:rPr>
                        <m:t>values</m:t>
                      </m:r>
                      <m:r>
                        <m:rPr>
                          <m:nor/>
                        </m:rPr>
                        <a:rPr lang="en-HK" b="0" i="0" smtClean="0">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__</m:t>
                      </m:r>
                    </m:oMath>
                    <m:oMath xmlns:m="http://schemas.openxmlformats.org/officeDocument/2006/math">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When</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𝑉</m:t>
                      </m:r>
                      <m:r>
                        <a:rPr lang="en-US" i="1">
                          <a:solidFill>
                            <a:srgbClr val="000000"/>
                          </a:solidFill>
                          <a:latin typeface="Cambria Math" panose="02040503050406030204" pitchFamily="18" charset="0"/>
                        </a:rPr>
                        <m:t>=0.6,</m:t>
                      </m:r>
                      <m:r>
                        <a:rPr lang="en-US" i="1">
                          <a:solidFill>
                            <a:srgbClr val="000000"/>
                          </a:solidFill>
                          <a:latin typeface="Cambria Math" panose="02040503050406030204" pitchFamily="18" charset="0"/>
                        </a:rPr>
                        <m:t>𝐻</m:t>
                      </m:r>
                      <m:r>
                        <a:rPr lang="en-HK" b="0" i="1" smtClean="0">
                          <a:solidFill>
                            <a:srgbClr val="000000"/>
                          </a:solidFill>
                          <a:latin typeface="Cambria Math" panose="02040503050406030204" pitchFamily="18" charset="0"/>
                        </a:rPr>
                        <m:t>=</m:t>
                      </m:r>
                      <m:r>
                        <a:rPr lang="en-US" i="1" smtClean="0">
                          <a:solidFill>
                            <a:srgbClr val="0070C0"/>
                          </a:solidFill>
                          <a:latin typeface="Cambria Math" panose="02040503050406030204" pitchFamily="18" charset="0"/>
                        </a:rPr>
                        <m:t>2</m:t>
                      </m:r>
                      <m:r>
                        <m:rPr>
                          <m:nor/>
                        </m:rPr>
                        <a:rPr lang="en-HK" b="0" i="0" smtClean="0">
                          <a:solidFill>
                            <a:srgbClr val="0070C0"/>
                          </a:solidFill>
                          <a:latin typeface="Cambria Math" panose="02040503050406030204" pitchFamily="18" charset="0"/>
                        </a:rPr>
                        <m:t>60</m:t>
                      </m:r>
                      <m:r>
                        <m:rPr>
                          <m:nor/>
                        </m:rPr>
                        <a:rPr lang="en-US" i="0">
                          <a:solidFill>
                            <a:srgbClr val="0070C0"/>
                          </a:solidFill>
                          <a:latin typeface="Cambria Math" panose="02040503050406030204" pitchFamily="18" charset="0"/>
                        </a:rPr>
                        <m:t>,</m:t>
                      </m:r>
                      <m:r>
                        <m:rPr>
                          <m:nor/>
                        </m:rPr>
                        <a:rPr lang="en-HK" b="0" i="0" smtClean="0">
                          <a:solidFill>
                            <a:srgbClr val="0070C0"/>
                          </a:solidFill>
                          <a:latin typeface="Cambria Math" panose="02040503050406030204" pitchFamily="18" charset="0"/>
                        </a:rPr>
                        <m:t> </m:t>
                      </m:r>
                      <m:r>
                        <m:rPr>
                          <m:nor/>
                        </m:rPr>
                        <a:rPr lang="en-US" i="0">
                          <a:solidFill>
                            <a:srgbClr val="000000"/>
                          </a:solidFill>
                          <a:latin typeface="Cambria Math" panose="02040503050406030204" pitchFamily="18" charset="0"/>
                        </a:rPr>
                        <m:t>S</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0.5,</m:t>
                      </m:r>
                      <m:r>
                        <m:rPr>
                          <m:nor/>
                        </m:rPr>
                        <a:rPr lang="en-HK">
                          <a:solidFill>
                            <a:srgbClr val="000000"/>
                          </a:solidFill>
                          <a:latin typeface="Cambria Math" panose="02040503050406030204" pitchFamily="18" charset="0"/>
                        </a:rPr>
                        <m:t>find</m:t>
                      </m:r>
                      <m:r>
                        <m:rPr>
                          <m:nor/>
                        </m:rPr>
                        <a:rPr lang="en-HK">
                          <a:solidFill>
                            <a:srgbClr val="000000"/>
                          </a:solidFill>
                          <a:latin typeface="Cambria Math" panose="02040503050406030204" pitchFamily="18" charset="0"/>
                        </a:rPr>
                        <m:t> </m:t>
                      </m:r>
                      <m:r>
                        <m:rPr>
                          <m:nor/>
                        </m:rPr>
                        <a:rPr lang="en-HK">
                          <a:solidFill>
                            <a:srgbClr val="000000"/>
                          </a:solidFill>
                          <a:latin typeface="Cambria Math" panose="02040503050406030204" pitchFamily="18" charset="0"/>
                        </a:rPr>
                        <m:t>RGB</m:t>
                      </m:r>
                      <m:r>
                        <m:rPr>
                          <m:nor/>
                        </m:rPr>
                        <a:rPr lang="en-HK">
                          <a:solidFill>
                            <a:srgbClr val="000000"/>
                          </a:solidFill>
                          <a:latin typeface="Cambria Math" panose="02040503050406030204" pitchFamily="18" charset="0"/>
                        </a:rPr>
                        <m:t> </m:t>
                      </m:r>
                      <m:r>
                        <m:rPr>
                          <m:nor/>
                        </m:rPr>
                        <a:rPr lang="en-HK">
                          <a:solidFill>
                            <a:srgbClr val="000000"/>
                          </a:solidFill>
                          <a:latin typeface="Cambria Math" panose="02040503050406030204" pitchFamily="18" charset="0"/>
                        </a:rPr>
                        <m:t>values</m:t>
                      </m:r>
                      <m:r>
                        <m:rPr>
                          <m:nor/>
                        </m:rPr>
                        <a:rPr lang="en-HK">
                          <a:solidFill>
                            <a:srgbClr val="000000"/>
                          </a:solidFill>
                          <a:latin typeface="Cambria Math" panose="02040503050406030204" pitchFamily="18" charset="0"/>
                        </a:rPr>
                        <m:t>:?</m:t>
                      </m:r>
                      <m:r>
                        <m:rPr>
                          <m:nor/>
                        </m:rPr>
                        <a:rPr lang="en-US">
                          <a:solidFill>
                            <a:srgbClr val="000000"/>
                          </a:solidFill>
                          <a:latin typeface="Cambria Math" panose="02040503050406030204" pitchFamily="18" charset="0"/>
                        </a:rPr>
                        <m:t>__</m:t>
                      </m:r>
                    </m:oMath>
                    <m:oMath xmlns:m="http://schemas.openxmlformats.org/officeDocument/2006/math">
                      <m:r>
                        <a:rPr lang="en-US" i="1">
                          <a:solidFill>
                            <a:srgbClr val="000000"/>
                          </a:solidFill>
                          <a:latin typeface="Cambria Math" panose="02040503050406030204" pitchFamily="18" charset="0"/>
                        </a:rPr>
                        <m:t>𝑑</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When</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𝑉</m:t>
                      </m:r>
                      <m:r>
                        <a:rPr lang="en-US" i="1">
                          <a:solidFill>
                            <a:srgbClr val="000000"/>
                          </a:solidFill>
                          <a:latin typeface="Cambria Math" panose="02040503050406030204" pitchFamily="18" charset="0"/>
                        </a:rPr>
                        <m:t>=0,</m:t>
                      </m:r>
                      <m:r>
                        <a:rPr lang="en-US" i="1">
                          <a:solidFill>
                            <a:srgbClr val="000000"/>
                          </a:solidFill>
                          <a:latin typeface="Cambria Math" panose="02040503050406030204" pitchFamily="18" charset="0"/>
                        </a:rPr>
                        <m:t>𝐻</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m:t>
                          </m:r>
                        </m:sup>
                      </m:sSup>
                      <m:r>
                        <m:rPr>
                          <m:nor/>
                        </m:rPr>
                        <a:rPr lang="en-US" i="0">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S</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1,</m:t>
                      </m:r>
                      <m:r>
                        <m:rPr>
                          <m:nor/>
                        </m:rPr>
                        <a:rPr lang="en-HK">
                          <a:solidFill>
                            <a:srgbClr val="000000"/>
                          </a:solidFill>
                          <a:latin typeface="Cambria Math" panose="02040503050406030204" pitchFamily="18" charset="0"/>
                        </a:rPr>
                        <m:t>find</m:t>
                      </m:r>
                      <m:r>
                        <m:rPr>
                          <m:nor/>
                        </m:rPr>
                        <a:rPr lang="en-HK">
                          <a:solidFill>
                            <a:srgbClr val="000000"/>
                          </a:solidFill>
                          <a:latin typeface="Cambria Math" panose="02040503050406030204" pitchFamily="18" charset="0"/>
                        </a:rPr>
                        <m:t> </m:t>
                      </m:r>
                      <m:r>
                        <m:rPr>
                          <m:nor/>
                        </m:rPr>
                        <a:rPr lang="en-HK">
                          <a:solidFill>
                            <a:srgbClr val="000000"/>
                          </a:solidFill>
                          <a:latin typeface="Cambria Math" panose="02040503050406030204" pitchFamily="18" charset="0"/>
                        </a:rPr>
                        <m:t>RGB</m:t>
                      </m:r>
                      <m:r>
                        <m:rPr>
                          <m:nor/>
                        </m:rPr>
                        <a:rPr lang="en-HK">
                          <a:solidFill>
                            <a:srgbClr val="000000"/>
                          </a:solidFill>
                          <a:latin typeface="Cambria Math" panose="02040503050406030204" pitchFamily="18" charset="0"/>
                        </a:rPr>
                        <m:t> </m:t>
                      </m:r>
                      <m:r>
                        <m:rPr>
                          <m:nor/>
                        </m:rPr>
                        <a:rPr lang="en-HK">
                          <a:solidFill>
                            <a:srgbClr val="000000"/>
                          </a:solidFill>
                          <a:latin typeface="Cambria Math" panose="02040503050406030204" pitchFamily="18" charset="0"/>
                        </a:rPr>
                        <m:t>values</m:t>
                      </m:r>
                      <m:r>
                        <m:rPr>
                          <m:nor/>
                        </m:rPr>
                        <a:rPr lang="en-HK">
                          <a:solidFill>
                            <a:srgbClr val="000000"/>
                          </a:solidFill>
                          <a:latin typeface="Cambria Math" panose="02040503050406030204" pitchFamily="18" charset="0"/>
                        </a:rPr>
                        <m:t>:?</m:t>
                      </m:r>
                      <m:r>
                        <m:rPr>
                          <m:nor/>
                        </m:rPr>
                        <a:rPr lang="en-US">
                          <a:solidFill>
                            <a:srgbClr val="000000"/>
                          </a:solidFill>
                          <a:latin typeface="Cambria Math" panose="02040503050406030204" pitchFamily="18" charset="0"/>
                        </a:rPr>
                        <m:t>__</m:t>
                      </m:r>
                    </m:oMath>
                    <m:oMath xmlns:m="http://schemas.openxmlformats.org/officeDocument/2006/math">
                      <m:r>
                        <a:rPr lang="en-US" i="1">
                          <a:solidFill>
                            <a:srgbClr val="000000"/>
                          </a:solidFill>
                          <a:latin typeface="Cambria Math" panose="02040503050406030204" pitchFamily="18" charset="0"/>
                        </a:rPr>
                        <m:t>𝑒</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When</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𝑉</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𝐻</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m:t>
                          </m:r>
                        </m:sup>
                      </m:sSup>
                      <m:r>
                        <m:rPr>
                          <m:nor/>
                        </m:rPr>
                        <a:rPr lang="en-US" i="0">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S</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1,</m:t>
                      </m:r>
                      <m:r>
                        <m:rPr>
                          <m:nor/>
                        </m:rPr>
                        <a:rPr lang="en-HK">
                          <a:solidFill>
                            <a:srgbClr val="000000"/>
                          </a:solidFill>
                          <a:latin typeface="Cambria Math" panose="02040503050406030204" pitchFamily="18" charset="0"/>
                        </a:rPr>
                        <m:t>find</m:t>
                      </m:r>
                      <m:r>
                        <m:rPr>
                          <m:nor/>
                        </m:rPr>
                        <a:rPr lang="en-HK">
                          <a:solidFill>
                            <a:srgbClr val="000000"/>
                          </a:solidFill>
                          <a:latin typeface="Cambria Math" panose="02040503050406030204" pitchFamily="18" charset="0"/>
                        </a:rPr>
                        <m:t> </m:t>
                      </m:r>
                      <m:r>
                        <m:rPr>
                          <m:nor/>
                        </m:rPr>
                        <a:rPr lang="en-HK">
                          <a:solidFill>
                            <a:srgbClr val="000000"/>
                          </a:solidFill>
                          <a:latin typeface="Cambria Math" panose="02040503050406030204" pitchFamily="18" charset="0"/>
                        </a:rPr>
                        <m:t>RGB</m:t>
                      </m:r>
                      <m:r>
                        <m:rPr>
                          <m:nor/>
                        </m:rPr>
                        <a:rPr lang="en-HK">
                          <a:solidFill>
                            <a:srgbClr val="000000"/>
                          </a:solidFill>
                          <a:latin typeface="Cambria Math" panose="02040503050406030204" pitchFamily="18" charset="0"/>
                        </a:rPr>
                        <m:t> </m:t>
                      </m:r>
                      <m:r>
                        <m:rPr>
                          <m:nor/>
                        </m:rPr>
                        <a:rPr lang="en-HK">
                          <a:solidFill>
                            <a:srgbClr val="000000"/>
                          </a:solidFill>
                          <a:latin typeface="Cambria Math" panose="02040503050406030204" pitchFamily="18" charset="0"/>
                        </a:rPr>
                        <m:t>values</m:t>
                      </m:r>
                      <m:r>
                        <m:rPr>
                          <m:nor/>
                        </m:rPr>
                        <a:rPr lang="en-HK">
                          <a:solidFill>
                            <a:srgbClr val="000000"/>
                          </a:solidFill>
                          <a:latin typeface="Cambria Math" panose="02040503050406030204" pitchFamily="18" charset="0"/>
                        </a:rPr>
                        <m:t>:?</m:t>
                      </m:r>
                      <m:r>
                        <m:rPr>
                          <m:nor/>
                        </m:rPr>
                        <a:rPr lang="en-US">
                          <a:solidFill>
                            <a:srgbClr val="000000"/>
                          </a:solidFill>
                          <a:latin typeface="Cambria Math" panose="02040503050406030204" pitchFamily="18" charset="0"/>
                        </a:rPr>
                        <m:t>__</m:t>
                      </m:r>
                    </m:oMath>
                  </m:oMathPara>
                </a14:m>
                <a:endParaRPr lang="en-US" dirty="0"/>
              </a:p>
            </p:txBody>
          </p:sp>
        </mc:Choice>
        <mc:Fallback xmlns="">
          <p:sp>
            <p:nvSpPr>
              <p:cNvPr id="2" name="Object 1"/>
              <p:cNvSpPr txBox="1">
                <a:spLocks noRot="1" noChangeAspect="1" noMove="1" noResize="1" noEditPoints="1" noAdjustHandles="1" noChangeArrowheads="1" noChangeShapeType="1" noTextEdit="1"/>
              </p:cNvSpPr>
              <p:nvPr/>
            </p:nvSpPr>
            <p:spPr>
              <a:xfrm>
                <a:off x="4114800" y="2819400"/>
                <a:ext cx="4800599" cy="2098231"/>
              </a:xfrm>
              <a:prstGeom prst="rect">
                <a:avLst/>
              </a:prstGeom>
              <a:blipFill>
                <a:blip r:embed="rId6"/>
                <a:stretch>
                  <a:fillRect/>
                </a:stretch>
              </a:blipFill>
              <a:ln>
                <a:solidFill>
                  <a:schemeClr val="accent1"/>
                </a:solidFill>
              </a:ln>
            </p:spPr>
            <p:txBody>
              <a:bodyPr/>
              <a:lstStyle/>
              <a:p>
                <a:r>
                  <a:rPr lang="en-HK">
                    <a:noFill/>
                  </a:rPr>
                  <a:t> </a:t>
                </a:r>
              </a:p>
            </p:txBody>
          </p:sp>
        </mc:Fallback>
      </mc:AlternateContent>
      <p:sp>
        <p:nvSpPr>
          <p:cNvPr id="3" name="Content Placeholder 2"/>
          <p:cNvSpPr>
            <a:spLocks noGrp="1"/>
          </p:cNvSpPr>
          <p:nvPr>
            <p:ph sz="half" idx="2"/>
          </p:nvPr>
        </p:nvSpPr>
        <p:spPr>
          <a:xfrm>
            <a:off x="8570912" y="5970588"/>
            <a:ext cx="115887" cy="160337"/>
          </a:xfrm>
        </p:spPr>
        <p:txBody>
          <a:bodyPr>
            <a:normAutofit fontScale="25000" lnSpcReduction="20000"/>
          </a:bodyPr>
          <a:lstStyle/>
          <a:p>
            <a:r>
              <a:rPr lang="en-US" dirty="0"/>
              <a:t> </a:t>
            </a:r>
          </a:p>
        </p:txBody>
      </p:sp>
      <p:sp>
        <p:nvSpPr>
          <p:cNvPr id="4" name="Text Placeholder 3"/>
          <p:cNvSpPr>
            <a:spLocks noGrp="1"/>
          </p:cNvSpPr>
          <p:nvPr>
            <p:ph type="body" sz="half" idx="1"/>
          </p:nvPr>
        </p:nvSpPr>
        <p:spPr>
          <a:xfrm>
            <a:off x="4267200" y="5970588"/>
            <a:ext cx="228600" cy="160337"/>
          </a:xfrm>
        </p:spPr>
        <p:txBody>
          <a:bodyPr>
            <a:normAutofit fontScale="25000" lnSpcReduction="20000"/>
          </a:bodyPr>
          <a:lstStyle/>
          <a:p>
            <a:r>
              <a:rPr lang="en-US" dirty="0"/>
              <a:t> </a:t>
            </a:r>
          </a:p>
        </p:txBody>
      </p:sp>
      <p:sp>
        <p:nvSpPr>
          <p:cNvPr id="14" name="Rectangle 3"/>
          <p:cNvSpPr txBox="1">
            <a:spLocks noChangeArrowheads="1"/>
          </p:cNvSpPr>
          <p:nvPr/>
        </p:nvSpPr>
        <p:spPr bwMode="auto">
          <a:xfrm>
            <a:off x="-38519" y="992585"/>
            <a:ext cx="61722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altLang="en-US" sz="1800" dirty="0"/>
              <a:t>max= </a:t>
            </a:r>
            <a:r>
              <a:rPr lang="en-US" altLang="en-US" sz="1800" i="1" dirty="0" err="1"/>
              <a:t>max_value</a:t>
            </a:r>
            <a:r>
              <a:rPr lang="en-US" altLang="en-US" sz="1800" dirty="0"/>
              <a:t>(R,G,B)  ------------------(1) </a:t>
            </a:r>
          </a:p>
          <a:p>
            <a:pPr eaLnBrk="1" hangingPunct="1"/>
            <a:r>
              <a:rPr lang="en-US" altLang="en-US" sz="1800" dirty="0"/>
              <a:t>min=</a:t>
            </a:r>
            <a:r>
              <a:rPr lang="en-US" altLang="en-US" sz="1800" i="1" dirty="0" err="1"/>
              <a:t>min_value</a:t>
            </a:r>
            <a:r>
              <a:rPr lang="en-US" altLang="en-US" sz="1800" dirty="0"/>
              <a:t>(R,G,B) --------------------(2)</a:t>
            </a:r>
          </a:p>
          <a:p>
            <a:pPr eaLnBrk="1" hangingPunct="1"/>
            <a:r>
              <a:rPr lang="en-US" altLang="en-US" sz="1800" dirty="0"/>
              <a:t>if R  = max, H1 = (G-B)/(max-min) -------(3)</a:t>
            </a:r>
          </a:p>
          <a:p>
            <a:pPr eaLnBrk="1" hangingPunct="1"/>
            <a:r>
              <a:rPr lang="en-US" altLang="en-US" sz="1800" dirty="0"/>
              <a:t>Note: if R =max, G,B &lt;max, hence -1&lt; (G-B)/(max-min) &lt;1</a:t>
            </a:r>
          </a:p>
          <a:p>
            <a:pPr eaLnBrk="1" hangingPunct="1"/>
            <a:r>
              <a:rPr lang="en-US" altLang="en-US" sz="1800" dirty="0"/>
              <a:t>if G = max, H1 = 2 + (B-R)/(max-min)---(4)  </a:t>
            </a:r>
          </a:p>
          <a:p>
            <a:pPr eaLnBrk="1" hangingPunct="1"/>
            <a:r>
              <a:rPr lang="en-US" altLang="en-US" sz="1800" dirty="0"/>
              <a:t>if B = max, H1 = 4 + (R-G)/(max-min) --(5) </a:t>
            </a:r>
          </a:p>
          <a:p>
            <a:pPr eaLnBrk="1" hangingPunct="1"/>
            <a:r>
              <a:rPr lang="en-US" altLang="en-US" sz="1800" dirty="0"/>
              <a:t>H = H1 * 60----------------------------------(6) </a:t>
            </a:r>
          </a:p>
          <a:p>
            <a:pPr eaLnBrk="1" hangingPunct="1"/>
            <a:r>
              <a:rPr lang="en-US" altLang="en-US" sz="1800" dirty="0"/>
              <a:t>V=max/255------------(normalized V)--(7)</a:t>
            </a:r>
          </a:p>
          <a:p>
            <a:pPr eaLnBrk="1" hangingPunct="1"/>
            <a:r>
              <a:rPr lang="en-US" altLang="en-US" sz="1800" dirty="0"/>
              <a:t>if H &lt; 0, H = H + 360</a:t>
            </a:r>
            <a:r>
              <a:rPr lang="en-US" altLang="en-US" sz="3600" dirty="0"/>
              <a:t> </a:t>
            </a:r>
          </a:p>
          <a:p>
            <a:pPr eaLnBrk="1" hangingPunct="1"/>
            <a:r>
              <a:rPr lang="en-US" altLang="en-US" sz="1800" dirty="0"/>
              <a:t>s=(max-min)/max---------------------------(8)</a:t>
            </a:r>
          </a:p>
          <a:p>
            <a:pPr eaLnBrk="1" hangingPunct="1"/>
            <a:r>
              <a:rPr lang="en-US" altLang="en-US" sz="1800" dirty="0"/>
              <a:t>Note </a:t>
            </a:r>
          </a:p>
          <a:p>
            <a:pPr eaLnBrk="1" hangingPunct="1"/>
            <a:endParaRPr lang="en-US" altLang="en-US" sz="3600" dirty="0"/>
          </a:p>
        </p:txBody>
      </p:sp>
      <p:sp>
        <p:nvSpPr>
          <p:cNvPr id="15" name="Oval 14"/>
          <p:cNvSpPr/>
          <p:nvPr/>
        </p:nvSpPr>
        <p:spPr>
          <a:xfrm>
            <a:off x="4906736" y="5094636"/>
            <a:ext cx="2428770" cy="10908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365023" y="4987925"/>
            <a:ext cx="1685077" cy="12779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22464" y="4869656"/>
            <a:ext cx="2362200" cy="12779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091847" y="6185491"/>
            <a:ext cx="1750800" cy="646331"/>
          </a:xfrm>
          <a:prstGeom prst="rect">
            <a:avLst/>
          </a:prstGeom>
          <a:noFill/>
        </p:spPr>
        <p:txBody>
          <a:bodyPr wrap="none" rtlCol="0">
            <a:spAutoFit/>
          </a:bodyPr>
          <a:lstStyle/>
          <a:p>
            <a:r>
              <a:rPr lang="en-US" dirty="0"/>
              <a:t>H1=3 to 5</a:t>
            </a:r>
          </a:p>
          <a:p>
            <a:r>
              <a:rPr lang="en-US" dirty="0"/>
              <a:t>H=180</a:t>
            </a:r>
            <a:r>
              <a:rPr lang="en-US" dirty="0">
                <a:sym typeface="Wingdings" panose="05000000000000000000" pitchFamily="2" charset="2"/>
              </a:rPr>
              <a:t>300</a:t>
            </a:r>
            <a:r>
              <a:rPr lang="en-US" baseline="30000" dirty="0">
                <a:sym typeface="Wingdings" panose="05000000000000000000" pitchFamily="2" charset="2"/>
              </a:rPr>
              <a:t>o</a:t>
            </a:r>
            <a:endParaRPr lang="en-US" dirty="0"/>
          </a:p>
        </p:txBody>
      </p:sp>
      <p:sp>
        <p:nvSpPr>
          <p:cNvPr id="21" name="Oval 20"/>
          <p:cNvSpPr/>
          <p:nvPr/>
        </p:nvSpPr>
        <p:spPr>
          <a:xfrm>
            <a:off x="2422365" y="5107216"/>
            <a:ext cx="2428770" cy="10908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514181" y="6142147"/>
            <a:ext cx="1603324" cy="646331"/>
          </a:xfrm>
          <a:prstGeom prst="rect">
            <a:avLst/>
          </a:prstGeom>
          <a:noFill/>
        </p:spPr>
        <p:txBody>
          <a:bodyPr wrap="none" rtlCol="0">
            <a:spAutoFit/>
          </a:bodyPr>
          <a:lstStyle/>
          <a:p>
            <a:r>
              <a:rPr lang="en-US" dirty="0"/>
              <a:t>H1=1 to 3</a:t>
            </a:r>
          </a:p>
          <a:p>
            <a:r>
              <a:rPr lang="en-US" dirty="0"/>
              <a:t>H=60</a:t>
            </a:r>
            <a:r>
              <a:rPr lang="en-US" dirty="0">
                <a:sym typeface="Wingdings" panose="05000000000000000000" pitchFamily="2" charset="2"/>
              </a:rPr>
              <a:t>180</a:t>
            </a:r>
            <a:r>
              <a:rPr lang="en-US" baseline="30000" dirty="0">
                <a:sym typeface="Wingdings" panose="05000000000000000000" pitchFamily="2" charset="2"/>
              </a:rPr>
              <a:t>o</a:t>
            </a:r>
            <a:endParaRPr lang="en-US" dirty="0"/>
          </a:p>
        </p:txBody>
      </p:sp>
      <p:sp>
        <p:nvSpPr>
          <p:cNvPr id="23" name="TextBox 22"/>
          <p:cNvSpPr txBox="1"/>
          <p:nvPr/>
        </p:nvSpPr>
        <p:spPr>
          <a:xfrm>
            <a:off x="16302" y="6121290"/>
            <a:ext cx="1603324" cy="646331"/>
          </a:xfrm>
          <a:prstGeom prst="rect">
            <a:avLst/>
          </a:prstGeom>
          <a:noFill/>
        </p:spPr>
        <p:txBody>
          <a:bodyPr wrap="none" rtlCol="0">
            <a:spAutoFit/>
          </a:bodyPr>
          <a:lstStyle/>
          <a:p>
            <a:r>
              <a:rPr lang="en-US" dirty="0"/>
              <a:t>H1=5 to 1</a:t>
            </a:r>
          </a:p>
          <a:p>
            <a:r>
              <a:rPr lang="en-US" dirty="0"/>
              <a:t>H=300</a:t>
            </a:r>
            <a:r>
              <a:rPr lang="en-US" dirty="0">
                <a:sym typeface="Wingdings" panose="05000000000000000000" pitchFamily="2" charset="2"/>
              </a:rPr>
              <a:t>60</a:t>
            </a:r>
            <a:r>
              <a:rPr lang="en-US" baseline="30000" dirty="0">
                <a:sym typeface="Wingdings" panose="05000000000000000000" pitchFamily="2" charset="2"/>
              </a:rPr>
              <a:t>o</a:t>
            </a:r>
            <a:endParaRPr lang="en-US" dirty="0"/>
          </a:p>
        </p:txBody>
      </p:sp>
      <p:sp>
        <p:nvSpPr>
          <p:cNvPr id="24" name="TextBox 23"/>
          <p:cNvSpPr txBox="1"/>
          <p:nvPr/>
        </p:nvSpPr>
        <p:spPr>
          <a:xfrm>
            <a:off x="7556297" y="5942696"/>
            <a:ext cx="1685077" cy="646331"/>
          </a:xfrm>
          <a:prstGeom prst="rect">
            <a:avLst/>
          </a:prstGeom>
          <a:noFill/>
        </p:spPr>
        <p:txBody>
          <a:bodyPr wrap="none" rtlCol="0">
            <a:spAutoFit/>
          </a:bodyPr>
          <a:lstStyle/>
          <a:p>
            <a:r>
              <a:rPr lang="en-US" dirty="0"/>
              <a:t>H1=5 to 1</a:t>
            </a:r>
          </a:p>
          <a:p>
            <a:r>
              <a:rPr lang="en-US" dirty="0"/>
              <a:t>H=300</a:t>
            </a:r>
            <a:r>
              <a:rPr lang="en-US" dirty="0">
                <a:sym typeface="Wingdings" panose="05000000000000000000" pitchFamily="2" charset="2"/>
              </a:rPr>
              <a:t>60</a:t>
            </a:r>
            <a:r>
              <a:rPr lang="en-US" baseline="30000" dirty="0">
                <a:sym typeface="Wingdings" panose="05000000000000000000" pitchFamily="2" charset="2"/>
              </a:rPr>
              <a:t>o</a:t>
            </a:r>
            <a:r>
              <a:rPr lang="en-US" dirty="0">
                <a:sym typeface="Wingdings" panose="05000000000000000000" pitchFamily="2" charset="2"/>
              </a:rPr>
              <a:t> </a:t>
            </a:r>
            <a:endParaRPr lang="en-US" dirty="0"/>
          </a:p>
        </p:txBody>
      </p:sp>
      <p:pic>
        <p:nvPicPr>
          <p:cNvPr id="6146" name="Picture 2">
            <a:extLst>
              <a:ext uri="{FF2B5EF4-FFF2-40B4-BE49-F238E27FC236}">
                <a16:creationId xmlns:a16="http://schemas.microsoft.com/office/drawing/2014/main" id="{0404A0B1-E9EB-FDFD-9035-F60477FF582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9937" y="1072701"/>
            <a:ext cx="990600" cy="99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a:xfrm>
            <a:off x="6523866" y="110837"/>
            <a:ext cx="2895600" cy="365125"/>
          </a:xfrm>
        </p:spPr>
        <p:txBody>
          <a:bodyPr/>
          <a:lstStyle/>
          <a:p>
            <a:pPr>
              <a:defRPr/>
            </a:pPr>
            <a:r>
              <a:rPr lang="it-IT" altLang="zh-CN"/>
              <a:t>Img. Pro. &amp; Comp. Vis. v250127c</a:t>
            </a:r>
            <a:endParaRPr lang="en-US" altLang="zh-CN" dirty="0"/>
          </a:p>
        </p:txBody>
      </p:sp>
      <p:sp>
        <p:nvSpPr>
          <p:cNvPr id="43011"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fld id="{7C706303-2532-4BF0-8AE6-8D428B8CF420}" type="slidenum">
              <a:rPr lang="en-US" altLang="zh-CN">
                <a:solidFill>
                  <a:srgbClr val="898989"/>
                </a:solidFill>
              </a:rPr>
              <a:pPr/>
              <a:t>94</a:t>
            </a:fld>
            <a:endParaRPr lang="en-US" altLang="zh-CN">
              <a:solidFill>
                <a:srgbClr val="898989"/>
              </a:solidFill>
            </a:endParaRPr>
          </a:p>
        </p:txBody>
      </p:sp>
      <p:sp>
        <p:nvSpPr>
          <p:cNvPr id="43012" name="Rectangle 2"/>
          <p:cNvSpPr>
            <a:spLocks noGrp="1" noChangeArrowheads="1"/>
          </p:cNvSpPr>
          <p:nvPr>
            <p:ph type="title" idx="4294967295"/>
          </p:nvPr>
        </p:nvSpPr>
        <p:spPr>
          <a:xfrm>
            <a:off x="29117" y="583221"/>
            <a:ext cx="4876800" cy="1139825"/>
          </a:xfrm>
        </p:spPr>
        <p:txBody>
          <a:bodyPr>
            <a:normAutofit fontScale="90000"/>
          </a:bodyPr>
          <a:lstStyle/>
          <a:p>
            <a:pPr eaLnBrk="1" hangingPunct="1"/>
            <a:r>
              <a:rPr lang="en-US" altLang="zh-CN" sz="3200" dirty="0">
                <a:solidFill>
                  <a:srgbClr val="FF0000"/>
                </a:solidFill>
              </a:rPr>
              <a:t>Answer </a:t>
            </a:r>
            <a:r>
              <a:rPr lang="en-US" altLang="zh-CN" sz="3200" dirty="0" err="1">
                <a:solidFill>
                  <a:srgbClr val="FF0000"/>
                </a:solidFill>
              </a:rPr>
              <a:t>a,b</a:t>
            </a:r>
            <a:r>
              <a:rPr lang="en-US" altLang="zh-CN" sz="3200" dirty="0">
                <a:solidFill>
                  <a:srgbClr val="FF0000"/>
                </a:solidFill>
              </a:rPr>
              <a:t>:</a:t>
            </a:r>
            <a:r>
              <a:rPr lang="en-US" altLang="zh-CN" sz="3200" dirty="0"/>
              <a:t> From RGB (3x8-bit) to HSV</a:t>
            </a:r>
            <a:br>
              <a:rPr lang="en-US" altLang="zh-CN" sz="3200" dirty="0"/>
            </a:br>
            <a:endParaRPr lang="en-US" altLang="en-US" sz="3200" dirty="0">
              <a:ea typeface="SimSun" pitchFamily="2" charset="-122"/>
            </a:endParaRPr>
          </a:p>
        </p:txBody>
      </p:sp>
      <p:sp>
        <p:nvSpPr>
          <p:cNvPr id="43013" name="Rectangle 3"/>
          <p:cNvSpPr>
            <a:spLocks noGrp="1" noChangeArrowheads="1"/>
          </p:cNvSpPr>
          <p:nvPr>
            <p:ph type="body" sz="half" idx="4294967295"/>
          </p:nvPr>
        </p:nvSpPr>
        <p:spPr>
          <a:xfrm>
            <a:off x="0" y="1600200"/>
            <a:ext cx="6172200" cy="4530725"/>
          </a:xfrm>
        </p:spPr>
        <p:txBody>
          <a:bodyPr/>
          <a:lstStyle/>
          <a:p>
            <a:pPr eaLnBrk="1" hangingPunct="1"/>
            <a:r>
              <a:rPr lang="en-US" altLang="en-US" sz="1800" dirty="0"/>
              <a:t>max=</a:t>
            </a:r>
            <a:r>
              <a:rPr lang="en-US" altLang="en-US" sz="1800" i="1" dirty="0" err="1"/>
              <a:t>max_value</a:t>
            </a:r>
            <a:r>
              <a:rPr lang="en-US" altLang="en-US" sz="1800" dirty="0"/>
              <a:t>(R,G,B)  ------------------(1) </a:t>
            </a:r>
          </a:p>
          <a:p>
            <a:pPr eaLnBrk="1" hangingPunct="1"/>
            <a:r>
              <a:rPr lang="en-US" altLang="en-US" sz="1800" dirty="0"/>
              <a:t>min=</a:t>
            </a:r>
            <a:r>
              <a:rPr lang="en-US" altLang="en-US" sz="1800" i="1" dirty="0" err="1"/>
              <a:t>min_value</a:t>
            </a:r>
            <a:r>
              <a:rPr lang="en-US" altLang="en-US" sz="1800" dirty="0"/>
              <a:t>(R,G,B) --------------------(2)</a:t>
            </a:r>
          </a:p>
          <a:p>
            <a:pPr eaLnBrk="1" hangingPunct="1"/>
            <a:r>
              <a:rPr lang="en-US" altLang="en-US" sz="1800" dirty="0"/>
              <a:t>if R = max, H1 = (G-B)/(max-min) -------(3) </a:t>
            </a:r>
          </a:p>
          <a:p>
            <a:pPr eaLnBrk="1" hangingPunct="1"/>
            <a:r>
              <a:rPr lang="en-US" altLang="en-US" sz="1800" dirty="0"/>
              <a:t>if G = max, H1 = 2 + (B-R)/(max-min)---(4)  </a:t>
            </a:r>
          </a:p>
          <a:p>
            <a:pPr eaLnBrk="1" hangingPunct="1"/>
            <a:r>
              <a:rPr lang="en-US" altLang="en-US" sz="1800" dirty="0"/>
              <a:t>if B = max, H1 = 4 + (R-G)/(max-min) ---(5) </a:t>
            </a:r>
          </a:p>
          <a:p>
            <a:pPr eaLnBrk="1" hangingPunct="1"/>
            <a:r>
              <a:rPr lang="en-US" altLang="en-US" sz="1800" dirty="0"/>
              <a:t>H = H1 * 60------------------------------------(6)</a:t>
            </a:r>
          </a:p>
          <a:p>
            <a:pPr eaLnBrk="1" hangingPunct="1"/>
            <a:r>
              <a:rPr lang="en-US" altLang="en-US" sz="1800" dirty="0"/>
              <a:t>V=max/255------------------------------------(7)</a:t>
            </a:r>
          </a:p>
          <a:p>
            <a:pPr eaLnBrk="1" hangingPunct="1"/>
            <a:r>
              <a:rPr lang="en-US" altLang="en-US" sz="1800" dirty="0"/>
              <a:t>if H &lt; 0, H = H + 360</a:t>
            </a:r>
            <a:r>
              <a:rPr lang="en-US" altLang="en-US" sz="3600" dirty="0"/>
              <a:t> </a:t>
            </a:r>
          </a:p>
          <a:p>
            <a:pPr eaLnBrk="1" hangingPunct="1"/>
            <a:r>
              <a:rPr lang="en-US" altLang="en-US" sz="1800" dirty="0"/>
              <a:t>s=(max-min)/max---------------------------(8)</a:t>
            </a:r>
          </a:p>
          <a:p>
            <a:pPr eaLnBrk="1" hangingPunct="1"/>
            <a:endParaRPr lang="en-US" altLang="en-US" sz="3600" dirty="0"/>
          </a:p>
        </p:txBody>
      </p:sp>
      <p:sp>
        <p:nvSpPr>
          <p:cNvPr id="43014" name="Content Placeholder 1"/>
          <p:cNvSpPr>
            <a:spLocks noGrp="1"/>
          </p:cNvSpPr>
          <p:nvPr>
            <p:ph sz="half" idx="4294967295"/>
          </p:nvPr>
        </p:nvSpPr>
        <p:spPr>
          <a:xfrm>
            <a:off x="8229600" y="5715000"/>
            <a:ext cx="914400" cy="415925"/>
          </a:xfrm>
        </p:spPr>
        <p:txBody>
          <a:bodyPr/>
          <a:lstStyle/>
          <a:p>
            <a:pPr eaLnBrk="1" hangingPunct="1"/>
            <a:r>
              <a:rPr lang="en-US" altLang="en-US" sz="1200"/>
              <a:t> </a:t>
            </a:r>
          </a:p>
        </p:txBody>
      </p:sp>
      <p:pic>
        <p:nvPicPr>
          <p:cNvPr id="4301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85345"/>
            <a:ext cx="1266066" cy="113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15145" y="1198435"/>
            <a:ext cx="4599736" cy="5262979"/>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a) when V=0.5,H=0,S=1, the color is :</a:t>
            </a:r>
          </a:p>
          <a:p>
            <a:r>
              <a:rPr lang="en-US" sz="1600" dirty="0">
                <a:latin typeface="Times New Roman" panose="02020603050405020304" pitchFamily="18" charset="0"/>
                <a:cs typeface="Times New Roman" panose="02020603050405020304" pitchFamily="18" charset="0"/>
              </a:rPr>
              <a:t>From (7) max=0.5*255=127.5</a:t>
            </a:r>
          </a:p>
          <a:p>
            <a:r>
              <a:rPr lang="en-US" sz="1600" dirty="0">
                <a:latin typeface="Times New Roman" panose="02020603050405020304" pitchFamily="18" charset="0"/>
                <a:cs typeface="Times New Roman" panose="02020603050405020304" pitchFamily="18" charset="0"/>
              </a:rPr>
              <a:t>From  (8) S</a:t>
            </a:r>
            <a:r>
              <a:rPr lang="en-US" altLang="en-US" sz="1600" dirty="0">
                <a:latin typeface="Times New Roman" panose="02020603050405020304" pitchFamily="18" charset="0"/>
                <a:cs typeface="Times New Roman" panose="02020603050405020304" pitchFamily="18" charset="0"/>
              </a:rPr>
              <a:t>=(max-min)/max=1, </a:t>
            </a:r>
          </a:p>
          <a:p>
            <a:r>
              <a:rPr lang="en-US" altLang="en-US" sz="1600" dirty="0">
                <a:latin typeface="Times New Roman" panose="02020603050405020304" pitchFamily="18" charset="0"/>
                <a:cs typeface="Times New Roman" panose="02020603050405020304" pitchFamily="18" charset="0"/>
              </a:rPr>
              <a:t>max-min=max, hence min=0, </a:t>
            </a:r>
            <a:r>
              <a:rPr lang="en-US" sz="1600" dirty="0">
                <a:latin typeface="Times New Roman" panose="02020603050405020304" pitchFamily="18" charset="0"/>
                <a:cs typeface="Times New Roman" panose="02020603050405020304" pitchFamily="18" charset="0"/>
              </a:rPr>
              <a:t>Since H=0,</a:t>
            </a:r>
          </a:p>
          <a:p>
            <a:r>
              <a:rPr lang="en-US" sz="1600" dirty="0">
                <a:latin typeface="Times New Roman" panose="02020603050405020304" pitchFamily="18" charset="0"/>
                <a:cs typeface="Times New Roman" panose="02020603050405020304" pitchFamily="18" charset="0"/>
              </a:rPr>
              <a:t>the only formula for H1 is (3), because </a:t>
            </a:r>
          </a:p>
          <a:p>
            <a:r>
              <a:rPr lang="en-US" sz="1600" dirty="0">
                <a:latin typeface="Times New Roman" panose="02020603050405020304" pitchFamily="18" charset="0"/>
                <a:cs typeface="Times New Roman" panose="02020603050405020304" pitchFamily="18" charset="0"/>
              </a:rPr>
              <a:t>the other formulas will make H more than 0</a:t>
            </a:r>
          </a:p>
          <a:p>
            <a:r>
              <a:rPr lang="en-US" sz="1600" dirty="0">
                <a:latin typeface="Times New Roman" panose="02020603050405020304" pitchFamily="18" charset="0"/>
                <a:cs typeface="Times New Roman" panose="02020603050405020304" pitchFamily="18" charset="0"/>
              </a:rPr>
              <a:t>From (3)</a:t>
            </a:r>
            <a:r>
              <a:rPr lang="en-US" altLang="en-US" sz="1600" dirty="0">
                <a:latin typeface="Times New Roman" panose="02020603050405020304" pitchFamily="18" charset="0"/>
                <a:cs typeface="Times New Roman" panose="02020603050405020304" pitchFamily="18" charset="0"/>
              </a:rPr>
              <a:t> H1 = (G-B)/(max-min)</a:t>
            </a:r>
          </a:p>
          <a:p>
            <a:r>
              <a:rPr lang="en-US" sz="1600" dirty="0">
                <a:latin typeface="Times New Roman" panose="02020603050405020304" pitchFamily="18" charset="0"/>
                <a:cs typeface="Times New Roman" panose="02020603050405020304" pitchFamily="18" charset="0"/>
              </a:rPr>
              <a:t>(G-B)/127.5=0 , so G=B=0, hence R=127.5</a:t>
            </a:r>
          </a:p>
          <a:p>
            <a:r>
              <a:rPr lang="en-US" sz="1600" dirty="0">
                <a:solidFill>
                  <a:srgbClr val="FF0000"/>
                </a:solidFill>
                <a:latin typeface="Times New Roman" panose="02020603050405020304" pitchFamily="18" charset="0"/>
                <a:cs typeface="Times New Roman" panose="02020603050405020304" pitchFamily="18" charset="0"/>
              </a:rPr>
              <a:t>(MC choice 1 is correct ) The color is  pure red. </a:t>
            </a:r>
          </a:p>
          <a:p>
            <a:r>
              <a:rPr lang="en-US" sz="16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b) V=0.2,H=120,S=0.8</a:t>
            </a:r>
          </a:p>
          <a:p>
            <a:r>
              <a:rPr lang="en-US" sz="1600" dirty="0">
                <a:latin typeface="Times New Roman" panose="02020603050405020304" pitchFamily="18" charset="0"/>
                <a:cs typeface="Times New Roman" panose="02020603050405020304" pitchFamily="18" charset="0"/>
              </a:rPr>
              <a:t>H=120 hence H1=2 by formula (6)</a:t>
            </a:r>
          </a:p>
          <a:p>
            <a:r>
              <a:rPr lang="en-US" sz="1600" dirty="0">
                <a:latin typeface="Times New Roman" panose="02020603050405020304" pitchFamily="18" charset="0"/>
                <a:cs typeface="Times New Roman" panose="02020603050405020304" pitchFamily="18" charset="0"/>
              </a:rPr>
              <a:t>From (7) </a:t>
            </a:r>
            <a:r>
              <a:rPr lang="en-US" sz="1600" dirty="0">
                <a:solidFill>
                  <a:srgbClr val="FF0000"/>
                </a:solidFill>
                <a:latin typeface="Times New Roman" panose="02020603050405020304" pitchFamily="18" charset="0"/>
                <a:cs typeface="Times New Roman" panose="02020603050405020304" pitchFamily="18" charset="0"/>
              </a:rPr>
              <a:t>max=M=0.2*255=51. Put m=Min</a:t>
            </a:r>
          </a:p>
          <a:p>
            <a:r>
              <a:rPr lang="en-US" sz="1600" dirty="0">
                <a:latin typeface="Times New Roman" panose="02020603050405020304" pitchFamily="18" charset="0"/>
                <a:cs typeface="Times New Roman" panose="02020603050405020304" pitchFamily="18" charset="0"/>
              </a:rPr>
              <a:t>From  (8) S</a:t>
            </a:r>
            <a:r>
              <a:rPr lang="en-US" altLang="en-US" sz="1600" dirty="0">
                <a:latin typeface="Times New Roman" panose="02020603050405020304" pitchFamily="18" charset="0"/>
                <a:cs typeface="Times New Roman" panose="02020603050405020304" pitchFamily="18" charset="0"/>
              </a:rPr>
              <a:t>=(M-m)/M=0.8, hence </a:t>
            </a:r>
            <a:r>
              <a:rPr lang="en-US" altLang="en-US" sz="1600" dirty="0">
                <a:solidFill>
                  <a:srgbClr val="FF0000"/>
                </a:solidFill>
                <a:latin typeface="Times New Roman" panose="02020603050405020304" pitchFamily="18" charset="0"/>
                <a:cs typeface="Times New Roman" panose="02020603050405020304" pitchFamily="18" charset="0"/>
              </a:rPr>
              <a:t>m=0.2*M=10.2</a:t>
            </a:r>
          </a:p>
          <a:p>
            <a:r>
              <a:rPr lang="en-US" sz="1600" dirty="0">
                <a:latin typeface="Times New Roman" panose="02020603050405020304" pitchFamily="18" charset="0"/>
                <a:cs typeface="Times New Roman" panose="02020603050405020304" pitchFamily="18" charset="0"/>
              </a:rPr>
              <a:t>Since H1=2, eq(4) is the choice and </a:t>
            </a:r>
            <a:r>
              <a:rPr lang="en-US" sz="1600" dirty="0">
                <a:solidFill>
                  <a:srgbClr val="FF0000"/>
                </a:solidFill>
                <a:latin typeface="Times New Roman" panose="02020603050405020304" pitchFamily="18" charset="0"/>
                <a:cs typeface="Times New Roman" panose="02020603050405020304" pitchFamily="18" charset="0"/>
              </a:rPr>
              <a:t>G= max.    </a:t>
            </a:r>
          </a:p>
          <a:p>
            <a:r>
              <a:rPr lang="en-US" sz="1600" dirty="0">
                <a:latin typeface="Times New Roman" panose="02020603050405020304" pitchFamily="18" charset="0"/>
                <a:cs typeface="Times New Roman" panose="02020603050405020304" pitchFamily="18" charset="0"/>
              </a:rPr>
              <a:t>Because B,R are smaller than max. Hence -1&lt;</a:t>
            </a:r>
            <a:r>
              <a:rPr lang="en-US" altLang="en-US" sz="1600" dirty="0">
                <a:latin typeface="Times New Roman" panose="02020603050405020304" pitchFamily="18" charset="0"/>
                <a:cs typeface="Times New Roman" panose="02020603050405020304" pitchFamily="18" charset="0"/>
              </a:rPr>
              <a:t> (B-R)/(max-min)&lt;1</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From (4)</a:t>
            </a:r>
            <a:r>
              <a:rPr lang="en-US" altLang="en-US" sz="1600" dirty="0">
                <a:latin typeface="Times New Roman" panose="02020603050405020304" pitchFamily="18" charset="0"/>
                <a:cs typeface="Times New Roman" panose="02020603050405020304" pitchFamily="18" charset="0"/>
              </a:rPr>
              <a:t> H1 =2+ (B-R)/(max-min)</a:t>
            </a:r>
          </a:p>
          <a:p>
            <a:r>
              <a:rPr lang="en-US" sz="1600" dirty="0">
                <a:latin typeface="Times New Roman" panose="02020603050405020304" pitchFamily="18" charset="0"/>
                <a:cs typeface="Times New Roman" panose="02020603050405020304" pitchFamily="18" charset="0"/>
              </a:rPr>
              <a:t>2+(B-R)/(51-10.2)=2 , so </a:t>
            </a:r>
            <a:r>
              <a:rPr lang="en-US" sz="1600" dirty="0">
                <a:solidFill>
                  <a:srgbClr val="00B050"/>
                </a:solidFill>
                <a:latin typeface="Times New Roman" panose="02020603050405020304" pitchFamily="18" charset="0"/>
                <a:cs typeface="Times New Roman" panose="02020603050405020304" pitchFamily="18" charset="0"/>
              </a:rPr>
              <a:t>B=R , and min is B (or R) </a:t>
            </a:r>
            <a:r>
              <a:rPr lang="en-US" sz="1600" dirty="0">
                <a:latin typeface="Times New Roman" panose="02020603050405020304" pitchFamily="18" charset="0"/>
                <a:cs typeface="Times New Roman" panose="02020603050405020304" pitchFamily="18" charset="0"/>
              </a:rPr>
              <a:t>=10.2 is the solution</a:t>
            </a:r>
          </a:p>
          <a:p>
            <a:r>
              <a:rPr lang="en-US" sz="1600" dirty="0">
                <a:latin typeface="Times New Roman" panose="02020603050405020304" pitchFamily="18" charset="0"/>
                <a:cs typeface="Times New Roman" panose="02020603050405020304" pitchFamily="18" charset="0"/>
              </a:rPr>
              <a:t>The color RGB is (10.2,51,10.2). It is green.</a:t>
            </a:r>
            <a:endParaRPr lang="en-US" dirty="0"/>
          </a:p>
        </p:txBody>
      </p:sp>
      <p:grpSp>
        <p:nvGrpSpPr>
          <p:cNvPr id="19" name="Group 18"/>
          <p:cNvGrpSpPr/>
          <p:nvPr/>
        </p:nvGrpSpPr>
        <p:grpSpPr>
          <a:xfrm>
            <a:off x="-19957" y="5209536"/>
            <a:ext cx="3831336" cy="1291399"/>
            <a:chOff x="0" y="5540114"/>
            <a:chExt cx="3831336" cy="1291399"/>
          </a:xfrm>
        </p:grpSpPr>
        <p:pic>
          <p:nvPicPr>
            <p:cNvPr id="20" name="Picture 4" descr="360px-HueSc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 y="5540114"/>
              <a:ext cx="3810000" cy="34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Arrow Connector 20"/>
            <p:cNvCxnSpPr/>
            <p:nvPr/>
          </p:nvCxnSpPr>
          <p:spPr>
            <a:xfrm>
              <a:off x="162178" y="6041372"/>
              <a:ext cx="1209422" cy="0"/>
            </a:xfrm>
            <a:prstGeom prst="straightConnector1">
              <a:avLst/>
            </a:prstGeom>
            <a:ln>
              <a:headEnd type="stealth" w="lg" len="med"/>
              <a:tailEnd type="stealth"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371600" y="6041372"/>
              <a:ext cx="1209422" cy="0"/>
            </a:xfrm>
            <a:prstGeom prst="straightConnector1">
              <a:avLst/>
            </a:prstGeom>
            <a:ln>
              <a:headEnd type="stealth" w="lg" len="med"/>
              <a:tailEnd type="stealth"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581022" y="6041372"/>
              <a:ext cx="1209422" cy="0"/>
            </a:xfrm>
            <a:prstGeom prst="straightConnector1">
              <a:avLst/>
            </a:prstGeom>
            <a:ln>
              <a:headEnd type="stealth" w="lg" len="med"/>
              <a:tailEnd type="stealth" w="lg"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71600" y="5886478"/>
              <a:ext cx="0" cy="9450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581022" y="5877888"/>
              <a:ext cx="0" cy="953625"/>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0" y="6185182"/>
              <a:ext cx="2898550" cy="646331"/>
            </a:xfrm>
            <a:prstGeom prst="rect">
              <a:avLst/>
            </a:prstGeom>
            <a:noFill/>
          </p:spPr>
          <p:txBody>
            <a:bodyPr wrap="none" rtlCol="0">
              <a:spAutoFit/>
            </a:bodyPr>
            <a:lstStyle/>
            <a:p>
              <a:r>
                <a:rPr lang="en-US" dirty="0"/>
                <a:t> H=0-120   120-240   240-260</a:t>
              </a:r>
            </a:p>
            <a:p>
              <a:r>
                <a:rPr lang="en-US" dirty="0"/>
                <a:t> H1=0-2         2-4           4-6</a:t>
              </a:r>
            </a:p>
          </p:txBody>
        </p:sp>
        <p:cxnSp>
          <p:nvCxnSpPr>
            <p:cNvPr id="27" name="Straight Connector 26"/>
            <p:cNvCxnSpPr/>
            <p:nvPr/>
          </p:nvCxnSpPr>
          <p:spPr>
            <a:xfrm>
              <a:off x="3790444" y="5855234"/>
              <a:ext cx="0" cy="953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52400" y="5855233"/>
              <a:ext cx="0" cy="95362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 name="Straight Arrow Connector 3"/>
          <p:cNvCxnSpPr/>
          <p:nvPr/>
        </p:nvCxnSpPr>
        <p:spPr>
          <a:xfrm flipH="1">
            <a:off x="1600200" y="2819400"/>
            <a:ext cx="2211180" cy="2335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778818" y="5099858"/>
            <a:ext cx="1143000" cy="6053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090012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a:xfrm>
            <a:off x="6523866" y="110837"/>
            <a:ext cx="2895600" cy="365125"/>
          </a:xfrm>
        </p:spPr>
        <p:txBody>
          <a:bodyPr/>
          <a:lstStyle/>
          <a:p>
            <a:pPr>
              <a:defRPr/>
            </a:pPr>
            <a:r>
              <a:rPr lang="it-IT" altLang="zh-CN"/>
              <a:t>Img. Pro. &amp; Comp. Vis. v250127c</a:t>
            </a:r>
            <a:endParaRPr lang="en-US" altLang="zh-CN" dirty="0"/>
          </a:p>
        </p:txBody>
      </p:sp>
      <p:sp>
        <p:nvSpPr>
          <p:cNvPr id="43011"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fld id="{7C706303-2532-4BF0-8AE6-8D428B8CF420}" type="slidenum">
              <a:rPr lang="en-US" altLang="zh-CN">
                <a:solidFill>
                  <a:srgbClr val="898989"/>
                </a:solidFill>
              </a:rPr>
              <a:pPr/>
              <a:t>95</a:t>
            </a:fld>
            <a:endParaRPr lang="en-US" altLang="zh-CN" dirty="0">
              <a:solidFill>
                <a:srgbClr val="898989"/>
              </a:solidFill>
            </a:endParaRPr>
          </a:p>
        </p:txBody>
      </p:sp>
      <p:sp>
        <p:nvSpPr>
          <p:cNvPr id="43012" name="Rectangle 2"/>
          <p:cNvSpPr>
            <a:spLocks noGrp="1" noChangeArrowheads="1"/>
          </p:cNvSpPr>
          <p:nvPr>
            <p:ph type="title" idx="4294967295"/>
          </p:nvPr>
        </p:nvSpPr>
        <p:spPr>
          <a:xfrm>
            <a:off x="65066" y="658480"/>
            <a:ext cx="4876800" cy="1139825"/>
          </a:xfrm>
        </p:spPr>
        <p:txBody>
          <a:bodyPr>
            <a:normAutofit fontScale="90000"/>
          </a:bodyPr>
          <a:lstStyle/>
          <a:p>
            <a:pPr eaLnBrk="1" hangingPunct="1"/>
            <a:r>
              <a:rPr lang="en-US" altLang="zh-CN" sz="3200" dirty="0">
                <a:solidFill>
                  <a:srgbClr val="FF0000"/>
                </a:solidFill>
              </a:rPr>
              <a:t>Answer c:</a:t>
            </a:r>
            <a:r>
              <a:rPr lang="en-US" altLang="zh-CN" sz="3200" dirty="0"/>
              <a:t> From RGB (3x8-bit) to HSV</a:t>
            </a:r>
            <a:br>
              <a:rPr lang="en-US" altLang="zh-CN" sz="3200" dirty="0"/>
            </a:br>
            <a:endParaRPr lang="en-US" altLang="en-US" sz="3200" dirty="0">
              <a:ea typeface="SimSun" pitchFamily="2" charset="-122"/>
            </a:endParaRPr>
          </a:p>
        </p:txBody>
      </p:sp>
      <p:sp>
        <p:nvSpPr>
          <p:cNvPr id="43013" name="Rectangle 3"/>
          <p:cNvSpPr>
            <a:spLocks noGrp="1" noChangeArrowheads="1"/>
          </p:cNvSpPr>
          <p:nvPr>
            <p:ph type="body" sz="half" idx="4294967295"/>
          </p:nvPr>
        </p:nvSpPr>
        <p:spPr>
          <a:xfrm>
            <a:off x="0" y="1600200"/>
            <a:ext cx="6172200" cy="4530725"/>
          </a:xfrm>
        </p:spPr>
        <p:txBody>
          <a:bodyPr/>
          <a:lstStyle/>
          <a:p>
            <a:pPr eaLnBrk="1" hangingPunct="1"/>
            <a:r>
              <a:rPr lang="en-US" altLang="en-US" sz="1800" dirty="0"/>
              <a:t>max=</a:t>
            </a:r>
            <a:r>
              <a:rPr lang="en-US" altLang="en-US" sz="1800" i="1" dirty="0" err="1"/>
              <a:t>max_value</a:t>
            </a:r>
            <a:r>
              <a:rPr lang="en-US" altLang="en-US" sz="1800" dirty="0"/>
              <a:t>(R,G,B)  ------------------(1) </a:t>
            </a:r>
          </a:p>
          <a:p>
            <a:pPr eaLnBrk="1" hangingPunct="1"/>
            <a:r>
              <a:rPr lang="en-US" altLang="en-US" sz="1800" dirty="0"/>
              <a:t>min=</a:t>
            </a:r>
            <a:r>
              <a:rPr lang="en-US" altLang="en-US" sz="1800" i="1" dirty="0" err="1"/>
              <a:t>min_value</a:t>
            </a:r>
            <a:r>
              <a:rPr lang="en-US" altLang="en-US" sz="1800" dirty="0"/>
              <a:t>(R,G,B) --------------------(2)</a:t>
            </a:r>
          </a:p>
          <a:p>
            <a:pPr eaLnBrk="1" hangingPunct="1"/>
            <a:r>
              <a:rPr lang="en-US" altLang="en-US" sz="1800" dirty="0"/>
              <a:t>if R = max, H1 = (G-B)/(max-min) -------(3) </a:t>
            </a:r>
          </a:p>
          <a:p>
            <a:pPr eaLnBrk="1" hangingPunct="1"/>
            <a:r>
              <a:rPr lang="en-US" altLang="en-US" sz="1800" dirty="0"/>
              <a:t>if G = max, H1 = 2 + (B-R)/(max-min)---(4)  </a:t>
            </a:r>
          </a:p>
          <a:p>
            <a:pPr eaLnBrk="1" hangingPunct="1"/>
            <a:r>
              <a:rPr lang="en-US" altLang="en-US" sz="1800" dirty="0"/>
              <a:t>if B = max, H1 = 4 + (R-G)/(max-min) ---(5) </a:t>
            </a:r>
          </a:p>
          <a:p>
            <a:pPr eaLnBrk="1" hangingPunct="1"/>
            <a:r>
              <a:rPr lang="en-US" altLang="en-US" sz="1800" dirty="0"/>
              <a:t>H = H1 * 60------------------------------------(6)</a:t>
            </a:r>
          </a:p>
          <a:p>
            <a:pPr eaLnBrk="1" hangingPunct="1"/>
            <a:r>
              <a:rPr lang="en-US" altLang="en-US" sz="1800" dirty="0"/>
              <a:t>V=max/255---------( it is normalized V)--(7)</a:t>
            </a:r>
          </a:p>
          <a:p>
            <a:pPr eaLnBrk="1" hangingPunct="1"/>
            <a:r>
              <a:rPr lang="en-US" altLang="en-US" sz="1800" dirty="0"/>
              <a:t>if H &lt; 0, H = H + 360</a:t>
            </a:r>
            <a:r>
              <a:rPr lang="en-US" altLang="en-US" sz="3600" dirty="0"/>
              <a:t> </a:t>
            </a:r>
          </a:p>
          <a:p>
            <a:pPr eaLnBrk="1" hangingPunct="1"/>
            <a:r>
              <a:rPr lang="en-US" altLang="en-US" sz="1800" dirty="0"/>
              <a:t>S=(max-min)/max---------------------------(8)</a:t>
            </a:r>
          </a:p>
          <a:p>
            <a:pPr eaLnBrk="1" hangingPunct="1"/>
            <a:endParaRPr lang="en-US" altLang="en-US" sz="3600" dirty="0"/>
          </a:p>
        </p:txBody>
      </p:sp>
      <p:sp>
        <p:nvSpPr>
          <p:cNvPr id="43014" name="Content Placeholder 1"/>
          <p:cNvSpPr>
            <a:spLocks noGrp="1"/>
          </p:cNvSpPr>
          <p:nvPr>
            <p:ph sz="half" idx="4294967295"/>
          </p:nvPr>
        </p:nvSpPr>
        <p:spPr>
          <a:xfrm>
            <a:off x="8229600" y="5715000"/>
            <a:ext cx="914400" cy="415925"/>
          </a:xfrm>
        </p:spPr>
        <p:txBody>
          <a:bodyPr/>
          <a:lstStyle/>
          <a:p>
            <a:pPr eaLnBrk="1" hangingPunct="1"/>
            <a:r>
              <a:rPr lang="en-US" altLang="en-US" sz="1200" dirty="0"/>
              <a:t> </a:t>
            </a:r>
          </a:p>
        </p:txBody>
      </p:sp>
      <p:pic>
        <p:nvPicPr>
          <p:cNvPr id="430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85345"/>
            <a:ext cx="1266066" cy="113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8" name="Rectangle 9"/>
          <p:cNvSpPr>
            <a:spLocks noChangeArrowheads="1"/>
          </p:cNvSpPr>
          <p:nvPr/>
        </p:nvSpPr>
        <p:spPr bwMode="auto">
          <a:xfrm>
            <a:off x="162180" y="5041247"/>
            <a:ext cx="34954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zh-CN" dirty="0"/>
              <a:t>Hue 0-&gt;360</a:t>
            </a:r>
            <a:r>
              <a:rPr lang="en-US" altLang="zh-CN" baseline="30000" dirty="0"/>
              <a:t>o</a:t>
            </a:r>
            <a:r>
              <a:rPr lang="en-US" altLang="zh-CN" dirty="0"/>
              <a:t>)</a:t>
            </a:r>
            <a:endParaRPr lang="en-US" altLang="en-US" dirty="0"/>
          </a:p>
        </p:txBody>
      </p:sp>
      <p:sp>
        <p:nvSpPr>
          <p:cNvPr id="2" name="TextBox 1"/>
          <p:cNvSpPr txBox="1"/>
          <p:nvPr/>
        </p:nvSpPr>
        <p:spPr>
          <a:xfrm>
            <a:off x="4515145" y="1198437"/>
            <a:ext cx="4476457" cy="4031873"/>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c) when V=0.6,H=260,S=0.5, the color is :</a:t>
            </a:r>
          </a:p>
          <a:p>
            <a:r>
              <a:rPr lang="en-US" sz="1600" dirty="0">
                <a:latin typeface="Times New Roman" panose="02020603050405020304" pitchFamily="18" charset="0"/>
                <a:cs typeface="Times New Roman" panose="02020603050405020304" pitchFamily="18" charset="0"/>
              </a:rPr>
              <a:t>From (eq7) max=0.6*255=153</a:t>
            </a:r>
          </a:p>
          <a:p>
            <a:r>
              <a:rPr lang="en-US" sz="1600" dirty="0">
                <a:latin typeface="Times New Roman" panose="02020603050405020304" pitchFamily="18" charset="0"/>
                <a:cs typeface="Times New Roman" panose="02020603050405020304" pitchFamily="18" charset="0"/>
              </a:rPr>
              <a:t>From  (eq8) S</a:t>
            </a:r>
            <a:r>
              <a:rPr lang="en-US" altLang="en-US" sz="1600" dirty="0">
                <a:latin typeface="Times New Roman" panose="02020603050405020304" pitchFamily="18" charset="0"/>
                <a:cs typeface="Times New Roman" panose="02020603050405020304" pitchFamily="18" charset="0"/>
              </a:rPr>
              <a:t>=(max-min)/max=0.5, </a:t>
            </a:r>
          </a:p>
          <a:p>
            <a:r>
              <a:rPr lang="en-US" altLang="en-US" sz="1600" dirty="0">
                <a:latin typeface="Times New Roman" panose="02020603050405020304" pitchFamily="18" charset="0"/>
                <a:cs typeface="Times New Roman" panose="02020603050405020304" pitchFamily="18" charset="0"/>
              </a:rPr>
              <a:t>max-min=0.5*max, hence  min=0.5*max=76.5 </a:t>
            </a:r>
            <a:r>
              <a:rPr lang="en-US" sz="1600" dirty="0">
                <a:latin typeface="Times New Roman" panose="02020603050405020304" pitchFamily="18" charset="0"/>
                <a:cs typeface="Times New Roman" panose="02020603050405020304" pitchFamily="18" charset="0"/>
              </a:rPr>
              <a:t>Since H=260, from (eq6) H1=260/60=4.333,</a:t>
            </a:r>
          </a:p>
          <a:p>
            <a:r>
              <a:rPr lang="en-US" sz="1600" dirty="0">
                <a:latin typeface="Times New Roman" panose="02020603050405020304" pitchFamily="18" charset="0"/>
                <a:cs typeface="Times New Roman" panose="02020603050405020304" pitchFamily="18" charset="0"/>
              </a:rPr>
              <a:t>the only formula for H1 is (eq5), because </a:t>
            </a:r>
          </a:p>
          <a:p>
            <a:r>
              <a:rPr lang="en-US" sz="1600" dirty="0">
                <a:latin typeface="Times New Roman" panose="02020603050405020304" pitchFamily="18" charset="0"/>
                <a:cs typeface="Times New Roman" panose="02020603050405020304" pitchFamily="18" charset="0"/>
              </a:rPr>
              <a:t>the other formulas will make H1 outside 4 to 6</a:t>
            </a:r>
          </a:p>
          <a:p>
            <a:r>
              <a:rPr lang="en-US" sz="1600" dirty="0">
                <a:latin typeface="Times New Roman" panose="02020603050405020304" pitchFamily="18" charset="0"/>
                <a:cs typeface="Times New Roman" panose="02020603050405020304" pitchFamily="18" charset="0"/>
              </a:rPr>
              <a:t>From (eq5)</a:t>
            </a:r>
            <a:r>
              <a:rPr lang="en-US" altLang="en-US" sz="1600" dirty="0">
                <a:latin typeface="Times New Roman" panose="02020603050405020304" pitchFamily="18" charset="0"/>
                <a:cs typeface="Times New Roman" panose="02020603050405020304" pitchFamily="18" charset="0"/>
              </a:rPr>
              <a:t> H1 = </a:t>
            </a:r>
            <a:r>
              <a:rPr lang="en-US" altLang="en-US" sz="1600" dirty="0"/>
              <a:t>4 + (R-G)/(max-min) </a:t>
            </a:r>
          </a:p>
          <a:p>
            <a:r>
              <a:rPr lang="en-US" altLang="en-US" sz="1600" dirty="0">
                <a:latin typeface="Times New Roman" panose="02020603050405020304" pitchFamily="18" charset="0"/>
                <a:cs typeface="Times New Roman" panose="02020603050405020304" pitchFamily="18" charset="0"/>
              </a:rPr>
              <a:t> </a:t>
            </a:r>
            <a:r>
              <a:rPr lang="en-US" altLang="en-US" sz="1600" dirty="0"/>
              <a:t>4 + (R-G)/(max-min) =4.333</a:t>
            </a:r>
          </a:p>
          <a:p>
            <a:r>
              <a:rPr lang="en-US" altLang="en-US" sz="1600" dirty="0"/>
              <a:t>R-G= 0.333*(153-76.5)=</a:t>
            </a:r>
            <a:r>
              <a:rPr lang="en-US" sz="1600" dirty="0"/>
              <a:t>25.47</a:t>
            </a:r>
            <a:endParaRPr lang="en-US" altLang="en-US" sz="1600" dirty="0"/>
          </a:p>
          <a:p>
            <a:r>
              <a:rPr lang="en-US" sz="1600" dirty="0">
                <a:latin typeface="Times New Roman" panose="02020603050405020304" pitchFamily="18" charset="0"/>
                <a:cs typeface="Times New Roman" panose="02020603050405020304" pitchFamily="18" charset="0"/>
              </a:rPr>
              <a:t>B=max=153, </a:t>
            </a:r>
          </a:p>
          <a:p>
            <a:r>
              <a:rPr lang="en-US" altLang="en-US" sz="1600" dirty="0"/>
              <a:t>R-G=25.47, hence R must be bigger than G, hence G=76.5, so R=</a:t>
            </a:r>
            <a:r>
              <a:rPr lang="en-US" altLang="en-US" sz="1600" dirty="0" err="1"/>
              <a:t>G+min</a:t>
            </a:r>
            <a:r>
              <a:rPr lang="en-US" altLang="en-US" sz="1600" dirty="0"/>
              <a:t>=76.5+25.47 =101.97</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The color  (R,G,B)=(</a:t>
            </a:r>
            <a:r>
              <a:rPr lang="en-US" sz="1600" dirty="0">
                <a:solidFill>
                  <a:srgbClr val="FF0000"/>
                </a:solidFill>
                <a:latin typeface="Times New Roman" panose="02020603050405020304" pitchFamily="18" charset="0"/>
                <a:cs typeface="Times New Roman" panose="02020603050405020304" pitchFamily="18" charset="0"/>
              </a:rPr>
              <a:t>101.97, 153</a:t>
            </a:r>
            <a:r>
              <a:rPr lang="en-US" sz="1600" dirty="0">
                <a:latin typeface="Times New Roman" panose="02020603050405020304" pitchFamily="18" charset="0"/>
                <a:cs typeface="Times New Roman" panose="02020603050405020304" pitchFamily="18" charset="0"/>
              </a:rPr>
              <a:t>, 76.6)</a:t>
            </a:r>
          </a:p>
          <a:p>
            <a:r>
              <a:rPr lang="en-US" sz="1600" dirty="0">
                <a:latin typeface="Times New Roman" panose="02020603050405020304" pitchFamily="18" charset="0"/>
                <a:cs typeface="Times New Roman" panose="02020603050405020304" pitchFamily="18" charset="0"/>
              </a:rPr>
              <a:t>The color is purple.</a:t>
            </a:r>
          </a:p>
          <a:p>
            <a:r>
              <a:rPr lang="en-US" sz="1600" dirty="0">
                <a:latin typeface="Times New Roman" panose="02020603050405020304" pitchFamily="18" charset="0"/>
                <a:cs typeface="Times New Roman" panose="02020603050405020304" pitchFamily="18" charset="0"/>
              </a:rPr>
              <a:t>----------------------------------------</a:t>
            </a:r>
          </a:p>
        </p:txBody>
      </p:sp>
      <p:grpSp>
        <p:nvGrpSpPr>
          <p:cNvPr id="9" name="Group 8"/>
          <p:cNvGrpSpPr/>
          <p:nvPr/>
        </p:nvGrpSpPr>
        <p:grpSpPr>
          <a:xfrm>
            <a:off x="21785" y="5545186"/>
            <a:ext cx="3831336" cy="1291399"/>
            <a:chOff x="0" y="5540114"/>
            <a:chExt cx="3831336" cy="1291399"/>
          </a:xfrm>
        </p:grpSpPr>
        <p:pic>
          <p:nvPicPr>
            <p:cNvPr id="43015" name="Picture 4" descr="360px-HueSca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 y="5540114"/>
              <a:ext cx="3810000" cy="34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a:off x="162178" y="6041372"/>
              <a:ext cx="1209422" cy="0"/>
            </a:xfrm>
            <a:prstGeom prst="straightConnector1">
              <a:avLst/>
            </a:prstGeom>
            <a:ln>
              <a:headEnd type="stealth" w="lg" len="med"/>
              <a:tailEnd type="stealth"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371600" y="6041372"/>
              <a:ext cx="1209422" cy="0"/>
            </a:xfrm>
            <a:prstGeom prst="straightConnector1">
              <a:avLst/>
            </a:prstGeom>
            <a:ln>
              <a:headEnd type="stealth" w="lg" len="med"/>
              <a:tailEnd type="stealth"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581022" y="6041372"/>
              <a:ext cx="1209422" cy="0"/>
            </a:xfrm>
            <a:prstGeom prst="straightConnector1">
              <a:avLst/>
            </a:prstGeom>
            <a:ln>
              <a:headEnd type="stealth" w="lg" len="med"/>
              <a:tailEnd type="stealth" w="lg"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71600" y="5886478"/>
              <a:ext cx="0" cy="9450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81022" y="5877888"/>
              <a:ext cx="0" cy="95362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6185182"/>
              <a:ext cx="2898550" cy="646331"/>
            </a:xfrm>
            <a:prstGeom prst="rect">
              <a:avLst/>
            </a:prstGeom>
            <a:noFill/>
          </p:spPr>
          <p:txBody>
            <a:bodyPr wrap="none" rtlCol="0">
              <a:spAutoFit/>
            </a:bodyPr>
            <a:lstStyle/>
            <a:p>
              <a:r>
                <a:rPr lang="en-US" dirty="0"/>
                <a:t> H=0-120   120-240   240-360</a:t>
              </a:r>
            </a:p>
            <a:p>
              <a:r>
                <a:rPr lang="en-US" dirty="0"/>
                <a:t> H1=0-2         2-4           4-6</a:t>
              </a:r>
            </a:p>
          </p:txBody>
        </p:sp>
        <p:cxnSp>
          <p:nvCxnSpPr>
            <p:cNvPr id="19" name="Straight Connector 18"/>
            <p:cNvCxnSpPr/>
            <p:nvPr/>
          </p:nvCxnSpPr>
          <p:spPr>
            <a:xfrm>
              <a:off x="3790444" y="5855234"/>
              <a:ext cx="0" cy="953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52400" y="5855233"/>
              <a:ext cx="0" cy="953625"/>
            </a:xfrm>
            <a:prstGeom prst="line">
              <a:avLst/>
            </a:prstGeom>
          </p:spPr>
          <p:style>
            <a:lnRef idx="1">
              <a:schemeClr val="accent1"/>
            </a:lnRef>
            <a:fillRef idx="0">
              <a:schemeClr val="accent1"/>
            </a:fillRef>
            <a:effectRef idx="0">
              <a:schemeClr val="accent1"/>
            </a:effectRef>
            <a:fontRef idx="minor">
              <a:schemeClr val="tx1"/>
            </a:fontRef>
          </p:style>
        </p:cxnSp>
      </p:grpSp>
      <p:sp>
        <p:nvSpPr>
          <p:cNvPr id="6" name="Oval 5"/>
          <p:cNvSpPr/>
          <p:nvPr/>
        </p:nvSpPr>
        <p:spPr>
          <a:xfrm>
            <a:off x="2041084" y="5360535"/>
            <a:ext cx="1143000" cy="10223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2503466" y="3200402"/>
            <a:ext cx="1547462" cy="2171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310323" y="5441207"/>
            <a:ext cx="4833679" cy="1477328"/>
          </a:xfrm>
          <a:prstGeom prst="rect">
            <a:avLst/>
          </a:prstGeom>
          <a:noFill/>
          <a:ln>
            <a:solidFill>
              <a:schemeClr val="accent1">
                <a:shade val="95000"/>
                <a:satMod val="105000"/>
              </a:schemeClr>
            </a:solidFill>
          </a:ln>
        </p:spPr>
        <p:txBody>
          <a:bodyPr wrap="square" rtlCol="0">
            <a:spAutoFit/>
          </a:bodyPr>
          <a:lstStyle/>
          <a:p>
            <a:r>
              <a:rPr lang="en-US" dirty="0"/>
              <a:t>For </a:t>
            </a:r>
            <a:r>
              <a:rPr lang="en-US" dirty="0" err="1"/>
              <a:t>eq</a:t>
            </a:r>
            <a:r>
              <a:rPr lang="en-US" dirty="0"/>
              <a:t>(5), H=260, H1= 4.33</a:t>
            </a:r>
          </a:p>
          <a:p>
            <a:r>
              <a:rPr lang="en-US" dirty="0"/>
              <a:t>So B=max, R,G are smaller than max</a:t>
            </a:r>
          </a:p>
          <a:p>
            <a:r>
              <a:rPr lang="en-US" dirty="0"/>
              <a:t>Hence -1&lt;(R-G)/(max-min)&lt;1</a:t>
            </a:r>
          </a:p>
          <a:p>
            <a:r>
              <a:rPr lang="en-US" dirty="0"/>
              <a:t>H1 is ranging from 1 to 3</a:t>
            </a:r>
          </a:p>
          <a:p>
            <a:r>
              <a:rPr lang="en-US" dirty="0"/>
              <a:t>Or 60 to 180 degrees</a:t>
            </a:r>
          </a:p>
        </p:txBody>
      </p:sp>
      <p:cxnSp>
        <p:nvCxnSpPr>
          <p:cNvPr id="13" name="Straight Arrow Connector 12"/>
          <p:cNvCxnSpPr/>
          <p:nvPr/>
        </p:nvCxnSpPr>
        <p:spPr>
          <a:xfrm>
            <a:off x="4203328" y="3200400"/>
            <a:ext cx="807836" cy="24208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5004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a:xfrm>
            <a:off x="6523866" y="110835"/>
            <a:ext cx="2895600" cy="365125"/>
          </a:xfrm>
        </p:spPr>
        <p:txBody>
          <a:bodyPr/>
          <a:lstStyle/>
          <a:p>
            <a:pPr>
              <a:defRPr/>
            </a:pPr>
            <a:r>
              <a:rPr lang="it-IT" altLang="zh-CN"/>
              <a:t>Img. Pro. &amp; Comp. Vis. v250127c</a:t>
            </a:r>
            <a:endParaRPr lang="en-US" altLang="zh-CN" dirty="0"/>
          </a:p>
        </p:txBody>
      </p:sp>
      <p:sp>
        <p:nvSpPr>
          <p:cNvPr id="43011"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fld id="{7C706303-2532-4BF0-8AE6-8D428B8CF420}" type="slidenum">
              <a:rPr lang="en-US" altLang="zh-CN">
                <a:solidFill>
                  <a:srgbClr val="898989"/>
                </a:solidFill>
              </a:rPr>
              <a:pPr/>
              <a:t>96</a:t>
            </a:fld>
            <a:endParaRPr lang="en-US" altLang="zh-CN" dirty="0">
              <a:solidFill>
                <a:srgbClr val="898989"/>
              </a:solidFill>
            </a:endParaRPr>
          </a:p>
        </p:txBody>
      </p:sp>
      <p:sp>
        <p:nvSpPr>
          <p:cNvPr id="43012" name="Rectangle 2"/>
          <p:cNvSpPr>
            <a:spLocks noGrp="1" noChangeArrowheads="1"/>
          </p:cNvSpPr>
          <p:nvPr>
            <p:ph type="title" idx="4294967295"/>
          </p:nvPr>
        </p:nvSpPr>
        <p:spPr>
          <a:xfrm>
            <a:off x="0" y="277813"/>
            <a:ext cx="4876800" cy="1139825"/>
          </a:xfrm>
        </p:spPr>
        <p:txBody>
          <a:bodyPr>
            <a:normAutofit fontScale="90000"/>
          </a:bodyPr>
          <a:lstStyle/>
          <a:p>
            <a:pPr eaLnBrk="1" hangingPunct="1"/>
            <a:r>
              <a:rPr lang="en-US" altLang="zh-CN" sz="3200" dirty="0">
                <a:solidFill>
                  <a:srgbClr val="FF0000"/>
                </a:solidFill>
              </a:rPr>
              <a:t>Answer </a:t>
            </a:r>
            <a:r>
              <a:rPr lang="en-US" altLang="zh-CN" sz="3200" dirty="0" err="1">
                <a:solidFill>
                  <a:srgbClr val="FF0000"/>
                </a:solidFill>
              </a:rPr>
              <a:t>d,e</a:t>
            </a:r>
            <a:r>
              <a:rPr lang="en-US" altLang="zh-CN" sz="3200" dirty="0"/>
              <a:t>: From RGB (3x8-bit) to HSV</a:t>
            </a:r>
            <a:br>
              <a:rPr lang="en-US" altLang="zh-CN" sz="3200" dirty="0"/>
            </a:br>
            <a:endParaRPr lang="en-US" altLang="en-US" sz="3200" dirty="0">
              <a:ea typeface="SimSun" pitchFamily="2" charset="-122"/>
            </a:endParaRPr>
          </a:p>
        </p:txBody>
      </p:sp>
      <p:sp>
        <p:nvSpPr>
          <p:cNvPr id="43013" name="Rectangle 3"/>
          <p:cNvSpPr>
            <a:spLocks noGrp="1" noChangeArrowheads="1"/>
          </p:cNvSpPr>
          <p:nvPr>
            <p:ph type="body" sz="half" idx="4294967295"/>
          </p:nvPr>
        </p:nvSpPr>
        <p:spPr>
          <a:xfrm>
            <a:off x="0" y="1600200"/>
            <a:ext cx="6172200" cy="4530725"/>
          </a:xfrm>
        </p:spPr>
        <p:txBody>
          <a:bodyPr/>
          <a:lstStyle/>
          <a:p>
            <a:pPr eaLnBrk="1" hangingPunct="1"/>
            <a:r>
              <a:rPr lang="en-US" altLang="en-US" sz="1800" dirty="0"/>
              <a:t>max=</a:t>
            </a:r>
            <a:r>
              <a:rPr lang="en-US" altLang="en-US" sz="1800" i="1" dirty="0" err="1"/>
              <a:t>max_value</a:t>
            </a:r>
            <a:r>
              <a:rPr lang="en-US" altLang="en-US" sz="1800" dirty="0"/>
              <a:t>(R,G,B)  ------------------(1) </a:t>
            </a:r>
          </a:p>
          <a:p>
            <a:pPr eaLnBrk="1" hangingPunct="1"/>
            <a:r>
              <a:rPr lang="en-US" altLang="en-US" sz="1800" dirty="0"/>
              <a:t>min=</a:t>
            </a:r>
            <a:r>
              <a:rPr lang="en-US" altLang="en-US" sz="1800" i="1" dirty="0" err="1"/>
              <a:t>min_value</a:t>
            </a:r>
            <a:r>
              <a:rPr lang="en-US" altLang="en-US" sz="1800" dirty="0"/>
              <a:t>(R,G,B) --------------------(2)</a:t>
            </a:r>
          </a:p>
          <a:p>
            <a:pPr eaLnBrk="1" hangingPunct="1"/>
            <a:r>
              <a:rPr lang="en-US" altLang="en-US" sz="1800" dirty="0"/>
              <a:t>if R = max, H1 = (G-B)/(max-min) -------(3) </a:t>
            </a:r>
          </a:p>
          <a:p>
            <a:pPr eaLnBrk="1" hangingPunct="1"/>
            <a:r>
              <a:rPr lang="en-US" altLang="en-US" sz="1800" dirty="0"/>
              <a:t>if G = max, H1 = 2 + (B-R)/(max-min)---(4)  </a:t>
            </a:r>
          </a:p>
          <a:p>
            <a:pPr eaLnBrk="1" hangingPunct="1"/>
            <a:r>
              <a:rPr lang="en-US" altLang="en-US" sz="1800" dirty="0"/>
              <a:t>if B = max, H1 = 4 + (R-G)/(max-min) ---(5) </a:t>
            </a:r>
          </a:p>
          <a:p>
            <a:pPr eaLnBrk="1" hangingPunct="1"/>
            <a:r>
              <a:rPr lang="en-US" altLang="en-US" sz="1800" dirty="0"/>
              <a:t>H = H1 * 60------------------------------------(6)</a:t>
            </a:r>
          </a:p>
          <a:p>
            <a:pPr eaLnBrk="1" hangingPunct="1"/>
            <a:r>
              <a:rPr lang="en-US" altLang="en-US" sz="1800" dirty="0"/>
              <a:t>V=max/255------------------------------------(7)</a:t>
            </a:r>
          </a:p>
          <a:p>
            <a:pPr eaLnBrk="1" hangingPunct="1"/>
            <a:r>
              <a:rPr lang="en-US" altLang="en-US" sz="1800" dirty="0"/>
              <a:t>if H &lt; 0, H = H + 360</a:t>
            </a:r>
            <a:r>
              <a:rPr lang="en-US" altLang="en-US" sz="3600" dirty="0"/>
              <a:t> </a:t>
            </a:r>
          </a:p>
          <a:p>
            <a:pPr eaLnBrk="1" hangingPunct="1"/>
            <a:r>
              <a:rPr lang="en-US" altLang="en-US" sz="1800" dirty="0"/>
              <a:t>s=(max-min)/max---------------------------(8)</a:t>
            </a:r>
          </a:p>
          <a:p>
            <a:pPr eaLnBrk="1" hangingPunct="1"/>
            <a:endParaRPr lang="en-US" altLang="en-US" sz="3600" dirty="0"/>
          </a:p>
        </p:txBody>
      </p:sp>
      <p:sp>
        <p:nvSpPr>
          <p:cNvPr id="43014" name="Content Placeholder 1"/>
          <p:cNvSpPr>
            <a:spLocks noGrp="1"/>
          </p:cNvSpPr>
          <p:nvPr>
            <p:ph sz="half" idx="4294967295"/>
          </p:nvPr>
        </p:nvSpPr>
        <p:spPr>
          <a:xfrm>
            <a:off x="8229600" y="5715000"/>
            <a:ext cx="914400" cy="415925"/>
          </a:xfrm>
        </p:spPr>
        <p:txBody>
          <a:bodyPr/>
          <a:lstStyle/>
          <a:p>
            <a:pPr eaLnBrk="1" hangingPunct="1"/>
            <a:r>
              <a:rPr lang="en-US" altLang="en-US" sz="1200"/>
              <a:t> </a:t>
            </a:r>
          </a:p>
        </p:txBody>
      </p:sp>
      <p:pic>
        <p:nvPicPr>
          <p:cNvPr id="4301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85343"/>
            <a:ext cx="1266066" cy="113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8" name="Rectangle 9"/>
          <p:cNvSpPr>
            <a:spLocks noChangeArrowheads="1"/>
          </p:cNvSpPr>
          <p:nvPr/>
        </p:nvSpPr>
        <p:spPr bwMode="auto">
          <a:xfrm>
            <a:off x="162178" y="5041247"/>
            <a:ext cx="34954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zh-CN" dirty="0"/>
              <a:t>Hue 0-&gt;360</a:t>
            </a:r>
            <a:r>
              <a:rPr lang="en-US" altLang="zh-CN" baseline="30000" dirty="0"/>
              <a:t>o</a:t>
            </a:r>
            <a:r>
              <a:rPr lang="en-US" altLang="zh-CN" dirty="0"/>
              <a:t>)</a:t>
            </a:r>
            <a:endParaRPr lang="en-US" altLang="en-US" dirty="0"/>
          </a:p>
        </p:txBody>
      </p:sp>
      <p:sp>
        <p:nvSpPr>
          <p:cNvPr id="2" name="TextBox 1"/>
          <p:cNvSpPr txBox="1"/>
          <p:nvPr/>
        </p:nvSpPr>
        <p:spPr>
          <a:xfrm>
            <a:off x="4515143" y="1198435"/>
            <a:ext cx="4476457" cy="4031873"/>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d) when V=0,H=0,S=1, </a:t>
            </a:r>
          </a:p>
          <a:p>
            <a:r>
              <a:rPr lang="en-US" sz="1600" dirty="0">
                <a:latin typeface="Times New Roman" panose="02020603050405020304" pitchFamily="18" charset="0"/>
                <a:cs typeface="Times New Roman" panose="02020603050405020304" pitchFamily="18" charset="0"/>
              </a:rPr>
              <a:t>From (eq7) max=V*255=0*255=0, </a:t>
            </a:r>
          </a:p>
          <a:p>
            <a:r>
              <a:rPr lang="en-US" sz="1600" dirty="0">
                <a:latin typeface="Times New Roman" panose="02020603050405020304" pitchFamily="18" charset="0"/>
                <a:cs typeface="Times New Roman" panose="02020603050405020304" pitchFamily="18" charset="0"/>
              </a:rPr>
              <a:t>So, min must be 0. (R,G,B)=(0,0,0)</a:t>
            </a:r>
          </a:p>
          <a:p>
            <a:r>
              <a:rPr lang="en-US" sz="1600" dirty="0">
                <a:latin typeface="Times New Roman" panose="02020603050405020304" pitchFamily="18" charset="0"/>
                <a:cs typeface="Times New Roman" panose="02020603050405020304" pitchFamily="18" charset="0"/>
              </a:rPr>
              <a:t>The color is black due to no intensity value (V=0)</a:t>
            </a:r>
          </a:p>
          <a:p>
            <a:r>
              <a:rPr lang="en-US" sz="16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e) when V=1,H=0,S=1, </a:t>
            </a:r>
          </a:p>
          <a:p>
            <a:r>
              <a:rPr lang="en-US" sz="1600" dirty="0">
                <a:latin typeface="Times New Roman" panose="02020603050405020304" pitchFamily="18" charset="0"/>
                <a:cs typeface="Times New Roman" panose="02020603050405020304" pitchFamily="18" charset="0"/>
              </a:rPr>
              <a:t>From (eq7) max=V*255=1*255=255, </a:t>
            </a:r>
          </a:p>
          <a:p>
            <a:r>
              <a:rPr lang="en-US" sz="1600" dirty="0">
                <a:latin typeface="Times New Roman" panose="02020603050405020304" pitchFamily="18" charset="0"/>
                <a:cs typeface="Times New Roman" panose="02020603050405020304" pitchFamily="18" charset="0"/>
              </a:rPr>
              <a:t>H=0, from (eq6,eq3) H1=0,</a:t>
            </a:r>
          </a:p>
          <a:p>
            <a:r>
              <a:rPr lang="en-US" sz="1600" dirty="0">
                <a:latin typeface="Times New Roman" panose="02020603050405020304" pitchFamily="18" charset="0"/>
                <a:cs typeface="Times New Roman" panose="02020603050405020304" pitchFamily="18" charset="0"/>
              </a:rPr>
              <a:t>G=B, since S=1, 1=(max-min)/max</a:t>
            </a:r>
          </a:p>
          <a:p>
            <a:r>
              <a:rPr lang="en-US" sz="1600" dirty="0">
                <a:latin typeface="Times New Roman" panose="02020603050405020304" pitchFamily="18" charset="0"/>
                <a:cs typeface="Times New Roman" panose="02020603050405020304" pitchFamily="18" charset="0"/>
              </a:rPr>
              <a:t>V=max/255=1, so max=255.</a:t>
            </a:r>
          </a:p>
          <a:p>
            <a:r>
              <a:rPr lang="en-US" sz="1600" dirty="0">
                <a:latin typeface="Times New Roman" panose="02020603050405020304" pitchFamily="18" charset="0"/>
                <a:cs typeface="Times New Roman" panose="02020603050405020304" pitchFamily="18" charset="0"/>
              </a:rPr>
              <a:t>H1 is 0, so R=max=255.</a:t>
            </a:r>
          </a:p>
          <a:p>
            <a:r>
              <a:rPr lang="en-US" sz="1600" dirty="0">
                <a:latin typeface="Times New Roman" panose="02020603050405020304" pitchFamily="18" charset="0"/>
                <a:cs typeface="Times New Roman" panose="02020603050405020304" pitchFamily="18" charset="0"/>
              </a:rPr>
              <a:t> G-B/max-min=0, G=B.</a:t>
            </a:r>
          </a:p>
          <a:p>
            <a:r>
              <a:rPr lang="en-US" sz="1600" dirty="0">
                <a:latin typeface="Times New Roman" panose="02020603050405020304" pitchFamily="18" charset="0"/>
                <a:cs typeface="Times New Roman" panose="02020603050405020304" pitchFamily="18" charset="0"/>
              </a:rPr>
              <a:t>S=(max-min)/max, max=max-min.</a:t>
            </a:r>
          </a:p>
          <a:p>
            <a:r>
              <a:rPr lang="en-US" sz="1600" dirty="0">
                <a:latin typeface="Times New Roman" panose="02020603050405020304" pitchFamily="18" charset="0"/>
                <a:cs typeface="Times New Roman" panose="02020603050405020304" pitchFamily="18" charset="0"/>
              </a:rPr>
              <a:t>255=255 - min, hence min =0</a:t>
            </a:r>
          </a:p>
          <a:p>
            <a:r>
              <a:rPr lang="en-US" sz="1600" dirty="0">
                <a:latin typeface="Times New Roman" panose="02020603050405020304" pitchFamily="18" charset="0"/>
                <a:cs typeface="Times New Roman" panose="02020603050405020304" pitchFamily="18" charset="0"/>
              </a:rPr>
              <a:t>Therefore R=255, G=0,B=0. Pure red.</a:t>
            </a:r>
          </a:p>
          <a:p>
            <a:r>
              <a:rPr lang="en-US" sz="1600" dirty="0">
                <a:latin typeface="Times New Roman" panose="02020603050405020304" pitchFamily="18" charset="0"/>
                <a:cs typeface="Times New Roman" panose="02020603050405020304" pitchFamily="18" charset="0"/>
              </a:rPr>
              <a:t>----------------------------------------</a:t>
            </a:r>
          </a:p>
        </p:txBody>
      </p:sp>
      <p:grpSp>
        <p:nvGrpSpPr>
          <p:cNvPr id="9" name="Group 8"/>
          <p:cNvGrpSpPr/>
          <p:nvPr/>
        </p:nvGrpSpPr>
        <p:grpSpPr>
          <a:xfrm>
            <a:off x="0" y="5540114"/>
            <a:ext cx="3831336" cy="1291399"/>
            <a:chOff x="0" y="5540114"/>
            <a:chExt cx="3831336" cy="1291399"/>
          </a:xfrm>
        </p:grpSpPr>
        <p:pic>
          <p:nvPicPr>
            <p:cNvPr id="43015" name="Picture 4" descr="360px-HueSc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 y="5540114"/>
              <a:ext cx="3810000" cy="34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a:off x="162178" y="6041372"/>
              <a:ext cx="1209422" cy="0"/>
            </a:xfrm>
            <a:prstGeom prst="straightConnector1">
              <a:avLst/>
            </a:prstGeom>
            <a:ln>
              <a:headEnd type="stealth" w="lg" len="med"/>
              <a:tailEnd type="stealth"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371600" y="6041372"/>
              <a:ext cx="1209422" cy="0"/>
            </a:xfrm>
            <a:prstGeom prst="straightConnector1">
              <a:avLst/>
            </a:prstGeom>
            <a:ln>
              <a:headEnd type="stealth" w="lg" len="med"/>
              <a:tailEnd type="stealth"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581022" y="6041372"/>
              <a:ext cx="1209422" cy="0"/>
            </a:xfrm>
            <a:prstGeom prst="straightConnector1">
              <a:avLst/>
            </a:prstGeom>
            <a:ln>
              <a:headEnd type="stealth" w="lg" len="med"/>
              <a:tailEnd type="stealth" w="lg"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71600" y="5886478"/>
              <a:ext cx="0" cy="9450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81022" y="5877888"/>
              <a:ext cx="0" cy="953625"/>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6185182"/>
              <a:ext cx="3791423" cy="646331"/>
            </a:xfrm>
            <a:prstGeom prst="rect">
              <a:avLst/>
            </a:prstGeom>
            <a:noFill/>
          </p:spPr>
          <p:txBody>
            <a:bodyPr wrap="none" rtlCol="0">
              <a:spAutoFit/>
            </a:bodyPr>
            <a:lstStyle/>
            <a:p>
              <a:r>
                <a:rPr lang="en-US" dirty="0"/>
                <a:t> H=0-120   120-240   240-260</a:t>
              </a:r>
            </a:p>
            <a:p>
              <a:r>
                <a:rPr lang="en-US" dirty="0"/>
                <a:t> H1=0-2         2-4           4-6</a:t>
              </a:r>
            </a:p>
          </p:txBody>
        </p:sp>
        <p:cxnSp>
          <p:nvCxnSpPr>
            <p:cNvPr id="19" name="Straight Connector 18"/>
            <p:cNvCxnSpPr/>
            <p:nvPr/>
          </p:nvCxnSpPr>
          <p:spPr>
            <a:xfrm>
              <a:off x="3790444" y="5855234"/>
              <a:ext cx="0" cy="953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52400" y="5855233"/>
              <a:ext cx="0" cy="953625"/>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918113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7813"/>
            <a:ext cx="8229600" cy="865187"/>
          </a:xfrm>
        </p:spPr>
        <p:txBody>
          <a:bodyPr/>
          <a:lstStyle/>
          <a:p>
            <a:pPr eaLnBrk="1" hangingPunct="1"/>
            <a:r>
              <a:rPr lang="en-US" altLang="zh-CN" dirty="0"/>
              <a:t>Exercise 14</a:t>
            </a:r>
            <a:endParaRPr lang="en-US" altLang="en-US" dirty="0"/>
          </a:p>
        </p:txBody>
      </p:sp>
      <p:sp>
        <p:nvSpPr>
          <p:cNvPr id="29699" name="Rectangle 3"/>
          <p:cNvSpPr>
            <a:spLocks noGrp="1" noChangeArrowheads="1"/>
          </p:cNvSpPr>
          <p:nvPr>
            <p:ph type="body" sz="half" idx="1"/>
          </p:nvPr>
        </p:nvSpPr>
        <p:spPr>
          <a:xfrm>
            <a:off x="152400" y="1737259"/>
            <a:ext cx="5105400" cy="4530725"/>
          </a:xfrm>
        </p:spPr>
        <p:txBody>
          <a:bodyPr/>
          <a:lstStyle/>
          <a:p>
            <a:pPr eaLnBrk="1" hangingPunct="1"/>
            <a:r>
              <a:rPr lang="en-US" altLang="zh-CN" sz="2400" dirty="0"/>
              <a:t> RGB=(18,200,130)/255 Normalized.</a:t>
            </a:r>
          </a:p>
          <a:p>
            <a:pPr eaLnBrk="1" hangingPunct="1"/>
            <a:r>
              <a:rPr lang="en-US" altLang="zh-CN" sz="2400" dirty="0">
                <a:solidFill>
                  <a:srgbClr val="0070C0"/>
                </a:solidFill>
              </a:rPr>
              <a:t>MC question: For HSV, what is the value of V. Choices:</a:t>
            </a:r>
          </a:p>
          <a:p>
            <a:pPr eaLnBrk="1" hangingPunct="1"/>
            <a:r>
              <a:rPr lang="en-US" altLang="zh-CN" sz="2400" dirty="0">
                <a:solidFill>
                  <a:srgbClr val="0070C0"/>
                </a:solidFill>
              </a:rPr>
              <a:t> (1) 0.68 (3) 0.72 </a:t>
            </a:r>
          </a:p>
          <a:p>
            <a:pPr eaLnBrk="1" hangingPunct="1"/>
            <a:r>
              <a:rPr lang="en-US" altLang="zh-CN" sz="2400" dirty="0">
                <a:solidFill>
                  <a:srgbClr val="0070C0"/>
                </a:solidFill>
              </a:rPr>
              <a:t>(3) 0.76 (4) 0.78</a:t>
            </a:r>
          </a:p>
          <a:p>
            <a:pPr eaLnBrk="1" hangingPunct="1"/>
            <a:endParaRPr lang="en-US" altLang="zh-CN" sz="2400" dirty="0">
              <a:solidFill>
                <a:srgbClr val="0070C0"/>
              </a:solidFill>
            </a:endParaRPr>
          </a:p>
          <a:p>
            <a:pPr eaLnBrk="1" hangingPunct="1"/>
            <a:r>
              <a:rPr lang="en-US" altLang="zh-CN" sz="2400" dirty="0"/>
              <a:t>What are the values</a:t>
            </a:r>
          </a:p>
          <a:p>
            <a:pPr eaLnBrk="1" hangingPunct="1"/>
            <a:r>
              <a:rPr lang="en-US" altLang="zh-CN" sz="2400" dirty="0"/>
              <a:t>for HSV,HSL,HSI?</a:t>
            </a:r>
          </a:p>
          <a:p>
            <a:pPr eaLnBrk="1" hangingPunct="1"/>
            <a:endParaRPr lang="en-US" altLang="en-US" sz="2400" dirty="0"/>
          </a:p>
        </p:txBody>
      </p:sp>
      <p:sp>
        <p:nvSpPr>
          <p:cNvPr id="4" name="Rectangle 5"/>
          <p:cNvSpPr>
            <a:spLocks noGrp="1" noChangeArrowheads="1"/>
          </p:cNvSpPr>
          <p:nvPr>
            <p:ph type="ftr" sz="quarter" idx="11"/>
          </p:nvPr>
        </p:nvSpPr>
        <p:spPr/>
        <p:txBody>
          <a:bodyPr/>
          <a:lstStyle/>
          <a:p>
            <a:pPr>
              <a:defRPr/>
            </a:pPr>
            <a:r>
              <a:rPr lang="it-IT" altLang="zh-CN"/>
              <a:t>Img. Pro. &amp; Comp. Vis. v250127c</a:t>
            </a:r>
            <a:endParaRPr lang="en-US" altLang="zh-CN" dirty="0"/>
          </a:p>
        </p:txBody>
      </p:sp>
      <p:sp>
        <p:nvSpPr>
          <p:cNvPr id="29701"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fld id="{CDAE0604-4C69-43CE-BB82-A02C7C5DC819}" type="slidenum">
              <a:rPr lang="en-US" altLang="zh-CN">
                <a:solidFill>
                  <a:srgbClr val="898989"/>
                </a:solidFill>
              </a:rPr>
              <a:pPr/>
              <a:t>97</a:t>
            </a:fld>
            <a:endParaRPr lang="en-US" altLang="zh-CN">
              <a:solidFill>
                <a:srgbClr val="898989"/>
              </a:solidFill>
            </a:endParaRPr>
          </a:p>
        </p:txBody>
      </p:sp>
      <p:pic>
        <p:nvPicPr>
          <p:cNvPr id="8194" name="Picture 2">
            <a:extLst>
              <a:ext uri="{FF2B5EF4-FFF2-40B4-BE49-F238E27FC236}">
                <a16:creationId xmlns:a16="http://schemas.microsoft.com/office/drawing/2014/main" id="{31934317-A289-B3E9-D79D-7AD3A539F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5061" y="4077242"/>
            <a:ext cx="2190742" cy="219074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Object 13">
                <a:extLst>
                  <a:ext uri="{FF2B5EF4-FFF2-40B4-BE49-F238E27FC236}">
                    <a16:creationId xmlns:a16="http://schemas.microsoft.com/office/drawing/2014/main" id="{71702F03-7F3E-4B71-C5BF-E21748D268CA}"/>
                  </a:ext>
                </a:extLst>
              </p:cNvPr>
              <p:cNvSpPr txBox="1"/>
              <p:nvPr/>
            </p:nvSpPr>
            <p:spPr bwMode="auto">
              <a:xfrm>
                <a:off x="5565803" y="3352800"/>
                <a:ext cx="3157813" cy="3259307"/>
              </a:xfrm>
              <a:prstGeom prst="rect">
                <a:avLst/>
              </a:prstGeom>
              <a:noFill/>
              <a:ln>
                <a:solidFill>
                  <a:srgbClr val="385D8A"/>
                </a:solid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𝐻𝑆𝑉</m:t>
                          </m:r>
                        </m:sub>
                      </m:sSub>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0,             </m:t>
                                </m:r>
                                <m:r>
                                  <a:rPr lang="en-US" i="1">
                                    <a:solidFill>
                                      <a:srgbClr val="000000"/>
                                    </a:solidFill>
                                    <a:latin typeface="Cambria Math" panose="02040503050406030204" pitchFamily="18" charset="0"/>
                                  </a:rPr>
                                  <m:t>𝑖𝑓</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𝐶</m:t>
                                </m:r>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𝐶</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𝑉</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𝑜𝑡h𝑒𝑟𝑤𝑖𝑠𝑒</m:t>
                                </m:r>
                              </m:e>
                            </m:mr>
                          </m:m>
                        </m:e>
                      </m:d>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𝐻𝑆𝐿</m:t>
                          </m:r>
                        </m:sub>
                      </m:sSub>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0,                   </m:t>
                                </m:r>
                                <m:r>
                                  <a:rPr lang="en-US" i="1">
                                    <a:solidFill>
                                      <a:srgbClr val="000000"/>
                                    </a:solidFill>
                                    <a:latin typeface="Cambria Math" panose="02040503050406030204" pitchFamily="18" charset="0"/>
                                  </a:rPr>
                                  <m:t>𝑖𝑓</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𝐶</m:t>
                                </m:r>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𝐶</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𝑖𝑓</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≤1/2</m:t>
                                </m:r>
                              </m:e>
                            </m:mr>
                            <m:mr>
                              <m:e>
                                <m:r>
                                  <a:rPr lang="en-US" i="1">
                                    <a:solidFill>
                                      <a:srgbClr val="000000"/>
                                    </a:solidFill>
                                    <a:latin typeface="Cambria Math" panose="02040503050406030204" pitchFamily="18" charset="0"/>
                                  </a:rPr>
                                  <m:t>𝐶</m:t>
                                </m:r>
                                <m:r>
                                  <a:rPr lang="en-US" i="1">
                                    <a:solidFill>
                                      <a:srgbClr val="000000"/>
                                    </a:solidFill>
                                    <a:latin typeface="Cambria Math" panose="02040503050406030204" pitchFamily="18" charset="0"/>
                                  </a:rPr>
                                  <m:t>/(2−2</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𝑖𝑓</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⟩1/2</m:t>
                                </m:r>
                              </m:e>
                            </m:mr>
                          </m:m>
                        </m:e>
                      </m:d>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𝐻𝑆𝐼</m:t>
                          </m:r>
                        </m:sub>
                      </m:sSub>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0,                </m:t>
                                </m:r>
                                <m:r>
                                  <a:rPr lang="en-US" i="1">
                                    <a:solidFill>
                                      <a:srgbClr val="000000"/>
                                    </a:solidFill>
                                    <a:latin typeface="Cambria Math" panose="02040503050406030204" pitchFamily="18" charset="0"/>
                                  </a:rPr>
                                  <m:t>𝑖𝑓</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𝐶</m:t>
                                </m:r>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1−</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𝑚</m:t>
                                    </m:r>
                                  </m:num>
                                  <m:den>
                                    <m:r>
                                      <a:rPr lang="en-US" i="1">
                                        <a:solidFill>
                                          <a:srgbClr val="000000"/>
                                        </a:solidFill>
                                        <a:latin typeface="Cambria Math" panose="02040503050406030204" pitchFamily="18" charset="0"/>
                                      </a:rPr>
                                      <m:t>𝐼</m:t>
                                    </m:r>
                                  </m:den>
                                </m:f>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𝑜𝑡h𝑒𝑟𝑤𝑖𝑠𝑒</m:t>
                                </m:r>
                              </m:e>
                            </m:mr>
                          </m:m>
                        </m:e>
                      </m:d>
                    </m:oMath>
                  </m:oMathPara>
                </a14:m>
                <a:endParaRPr lang="en-US" dirty="0"/>
              </a:p>
            </p:txBody>
          </p:sp>
        </mc:Choice>
        <mc:Fallback xmlns="">
          <p:sp>
            <p:nvSpPr>
              <p:cNvPr id="2" name="Object 13">
                <a:extLst>
                  <a:ext uri="{FF2B5EF4-FFF2-40B4-BE49-F238E27FC236}">
                    <a16:creationId xmlns:a16="http://schemas.microsoft.com/office/drawing/2014/main" id="{71702F03-7F3E-4B71-C5BF-E21748D268CA}"/>
                  </a:ext>
                </a:extLst>
              </p:cNvPr>
              <p:cNvSpPr txBox="1">
                <a:spLocks noRot="1" noChangeAspect="1" noMove="1" noResize="1" noEditPoints="1" noAdjustHandles="1" noChangeArrowheads="1" noChangeShapeType="1" noTextEdit="1"/>
              </p:cNvSpPr>
              <p:nvPr/>
            </p:nvSpPr>
            <p:spPr bwMode="auto">
              <a:xfrm>
                <a:off x="5565803" y="3352800"/>
                <a:ext cx="3157813" cy="3259307"/>
              </a:xfrm>
              <a:prstGeom prst="rect">
                <a:avLst/>
              </a:prstGeom>
              <a:blipFill>
                <a:blip r:embed="rId3"/>
                <a:stretch>
                  <a:fillRect/>
                </a:stretch>
              </a:blipFill>
              <a:ln>
                <a:solidFill>
                  <a:srgbClr val="385D8A"/>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bject 12">
                <a:extLst>
                  <a:ext uri="{FF2B5EF4-FFF2-40B4-BE49-F238E27FC236}">
                    <a16:creationId xmlns:a16="http://schemas.microsoft.com/office/drawing/2014/main" id="{EF2FA188-D90B-16FF-55BA-E3CEDBB099FE}"/>
                  </a:ext>
                </a:extLst>
              </p:cNvPr>
              <p:cNvSpPr txBox="1"/>
              <p:nvPr/>
            </p:nvSpPr>
            <p:spPr bwMode="auto">
              <a:xfrm>
                <a:off x="5565803" y="1000891"/>
                <a:ext cx="2998787" cy="2327275"/>
              </a:xfrm>
              <a:prstGeom prst="rect">
                <a:avLst/>
              </a:prstGeom>
              <a:noFill/>
              <a:ln w="9525">
                <a:solidFill>
                  <a:srgbClr val="385D8A"/>
                </a:solidFill>
                <a:miter lim="800000"/>
                <a:headEnd/>
                <a:tailEnd/>
              </a:ln>
            </p:spPr>
            <p:txBody>
              <a:bodyPr>
                <a:norm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𝑀</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𝑀𝑎𝑥</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𝑅</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𝐺</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𝐵</m:t>
                      </m:r>
                      <m:r>
                        <a:rPr lang="en-US" sz="2000" i="1">
                          <a:solidFill>
                            <a:srgbClr val="000000"/>
                          </a:solidFill>
                          <a:latin typeface="Cambria Math" panose="02040503050406030204" pitchFamily="18" charset="0"/>
                        </a:rPr>
                        <m:t>)</m:t>
                      </m:r>
                    </m:oMath>
                    <m:oMath xmlns:m="http://schemas.openxmlformats.org/officeDocument/2006/math">
                      <m:r>
                        <a:rPr lang="en-US" sz="2000" i="1">
                          <a:solidFill>
                            <a:srgbClr val="000000"/>
                          </a:solidFill>
                          <a:latin typeface="Cambria Math" panose="02040503050406030204" pitchFamily="18" charset="0"/>
                        </a:rPr>
                        <m:t>𝑚</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𝑀𝑖𝑛</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𝑅</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𝐺</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𝐵</m:t>
                      </m:r>
                      <m:r>
                        <a:rPr lang="en-US" sz="2000" i="1">
                          <a:solidFill>
                            <a:srgbClr val="000000"/>
                          </a:solidFill>
                          <a:latin typeface="Cambria Math" panose="02040503050406030204" pitchFamily="18" charset="0"/>
                        </a:rPr>
                        <m:t>)</m:t>
                      </m:r>
                    </m:oMath>
                    <m:oMath xmlns:m="http://schemas.openxmlformats.org/officeDocument/2006/math">
                      <m:r>
                        <a:rPr lang="en-US" sz="2000" i="1">
                          <a:solidFill>
                            <a:srgbClr val="000000"/>
                          </a:solidFill>
                          <a:latin typeface="Cambria Math" panose="02040503050406030204" pitchFamily="18" charset="0"/>
                        </a:rPr>
                        <m:t>𝐶</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𝑀</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m:t>
                      </m:r>
                    </m:oMath>
                    <m:oMath xmlns:m="http://schemas.openxmlformats.org/officeDocument/2006/math">
                      <m:r>
                        <a:rPr lang="en-US" sz="2000" i="1">
                          <a:solidFill>
                            <a:srgbClr val="000000"/>
                          </a:solidFill>
                          <a:latin typeface="Cambria Math" panose="02040503050406030204" pitchFamily="18" charset="0"/>
                        </a:rPr>
                        <m:t>𝐼</m:t>
                      </m:r>
                      <m:r>
                        <a:rPr lang="en-US" sz="2000" i="1">
                          <a:solidFill>
                            <a:srgbClr val="000000"/>
                          </a:solidFill>
                          <a:latin typeface="Cambria Math" panose="02040503050406030204" pitchFamily="18" charset="0"/>
                        </a:rPr>
                        <m:t>=</m:t>
                      </m:r>
                      <m:d>
                        <m:dPr>
                          <m:ctrlPr>
                            <a:rPr lang="en-US" sz="2000" i="1">
                              <a:solidFill>
                                <a:srgbClr val="000000"/>
                              </a:solidFill>
                              <a:latin typeface="Cambria Math" panose="02040503050406030204" pitchFamily="18" charset="0"/>
                            </a:rPr>
                          </m:ctrlPr>
                        </m:dPr>
                        <m:e>
                          <m:f>
                            <m:fPr>
                              <m:type m:val="skw"/>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1</m:t>
                              </m:r>
                            </m:num>
                            <m:den>
                              <m:r>
                                <a:rPr lang="en-US" sz="2000" i="1">
                                  <a:solidFill>
                                    <a:srgbClr val="000000"/>
                                  </a:solidFill>
                                  <a:latin typeface="Cambria Math" panose="02040503050406030204" pitchFamily="18" charset="0"/>
                                </a:rPr>
                                <m:t>3</m:t>
                              </m:r>
                            </m:den>
                          </m:f>
                        </m:e>
                      </m:d>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𝑅</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𝐺</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𝐵</m:t>
                          </m:r>
                        </m:e>
                      </m:d>
                    </m:oMath>
                    <m:oMath xmlns:m="http://schemas.openxmlformats.org/officeDocument/2006/math">
                      <m:r>
                        <a:rPr lang="en-US" sz="2000" i="1">
                          <a:solidFill>
                            <a:srgbClr val="000000"/>
                          </a:solidFill>
                          <a:latin typeface="Cambria Math" panose="02040503050406030204" pitchFamily="18" charset="0"/>
                        </a:rPr>
                        <m:t>𝑉</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𝑀</m:t>
                      </m:r>
                    </m:oMath>
                    <m:oMath xmlns:m="http://schemas.openxmlformats.org/officeDocument/2006/math">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m:t>
                      </m:r>
                      <m:d>
                        <m:dPr>
                          <m:ctrlPr>
                            <a:rPr lang="en-US" sz="2000" i="1">
                              <a:solidFill>
                                <a:srgbClr val="000000"/>
                              </a:solidFill>
                              <a:latin typeface="Cambria Math" panose="02040503050406030204" pitchFamily="18" charset="0"/>
                            </a:rPr>
                          </m:ctrlPr>
                        </m:dPr>
                        <m:e>
                          <m:f>
                            <m:fPr>
                              <m:type m:val="skw"/>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1</m:t>
                              </m:r>
                            </m:num>
                            <m:den>
                              <m:r>
                                <a:rPr lang="en-US" sz="2000" i="1">
                                  <a:solidFill>
                                    <a:srgbClr val="000000"/>
                                  </a:solidFill>
                                  <a:latin typeface="Cambria Math" panose="02040503050406030204" pitchFamily="18" charset="0"/>
                                </a:rPr>
                                <m:t>2</m:t>
                              </m:r>
                            </m:den>
                          </m:f>
                        </m:e>
                      </m:d>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𝑀</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m:t>
                          </m:r>
                        </m:e>
                      </m:d>
                    </m:oMath>
                  </m:oMathPara>
                </a14:m>
                <a:endParaRPr lang="en-US" sz="2000" dirty="0"/>
              </a:p>
            </p:txBody>
          </p:sp>
        </mc:Choice>
        <mc:Fallback xmlns="">
          <p:sp>
            <p:nvSpPr>
              <p:cNvPr id="5" name="Object 12">
                <a:extLst>
                  <a:ext uri="{FF2B5EF4-FFF2-40B4-BE49-F238E27FC236}">
                    <a16:creationId xmlns:a16="http://schemas.microsoft.com/office/drawing/2014/main" id="{EF2FA188-D90B-16FF-55BA-E3CEDBB099FE}"/>
                  </a:ext>
                </a:extLst>
              </p:cNvPr>
              <p:cNvSpPr txBox="1">
                <a:spLocks noRot="1" noChangeAspect="1" noMove="1" noResize="1" noEditPoints="1" noAdjustHandles="1" noChangeArrowheads="1" noChangeShapeType="1" noTextEdit="1"/>
              </p:cNvSpPr>
              <p:nvPr/>
            </p:nvSpPr>
            <p:spPr bwMode="auto">
              <a:xfrm>
                <a:off x="5565803" y="1000891"/>
                <a:ext cx="2998787" cy="2327275"/>
              </a:xfrm>
              <a:prstGeom prst="rect">
                <a:avLst/>
              </a:prstGeom>
              <a:blipFill>
                <a:blip r:embed="rId4"/>
                <a:stretch>
                  <a:fillRect b="-33073"/>
                </a:stretch>
              </a:blipFill>
              <a:ln w="9525">
                <a:solidFill>
                  <a:srgbClr val="385D8A"/>
                </a:solidFill>
                <a:miter lim="800000"/>
                <a:headEnd/>
                <a:tailEnd/>
              </a:ln>
            </p:spPr>
            <p:txBody>
              <a:bodyPr/>
              <a:lstStyle/>
              <a:p>
                <a:r>
                  <a:rPr lang="en-US">
                    <a:noFill/>
                  </a:rPr>
                  <a:t> </a:t>
                </a:r>
              </a:p>
            </p:txBody>
          </p:sp>
        </mc:Fallback>
      </mc:AlternateContent>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ftr" sz="quarter" idx="11"/>
          </p:nvPr>
        </p:nvSpPr>
        <p:spPr/>
        <p:txBody>
          <a:bodyPr/>
          <a:lstStyle/>
          <a:p>
            <a:pPr>
              <a:defRPr/>
            </a:pPr>
            <a:r>
              <a:rPr lang="it-IT" altLang="zh-CN"/>
              <a:t>Img. Pro. &amp; Comp. Vis. v250127c</a:t>
            </a:r>
            <a:endParaRPr lang="en-US" altLang="zh-CN"/>
          </a:p>
        </p:txBody>
      </p:sp>
      <p:sp>
        <p:nvSpPr>
          <p:cNvPr id="44035"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fld id="{8A62091F-21A3-4CBF-B5EC-46FFC0AE305E}" type="slidenum">
              <a:rPr lang="en-US" altLang="zh-CN">
                <a:solidFill>
                  <a:srgbClr val="898989"/>
                </a:solidFill>
              </a:rPr>
              <a:pPr/>
              <a:t>98</a:t>
            </a:fld>
            <a:endParaRPr lang="en-US" altLang="zh-CN">
              <a:solidFill>
                <a:srgbClr val="898989"/>
              </a:solidFill>
            </a:endParaRPr>
          </a:p>
        </p:txBody>
      </p:sp>
      <p:sp>
        <p:nvSpPr>
          <p:cNvPr id="44036" name="Rectangle 2"/>
          <p:cNvSpPr>
            <a:spLocks noGrp="1" noChangeArrowheads="1"/>
          </p:cNvSpPr>
          <p:nvPr>
            <p:ph type="title" idx="4294967295"/>
          </p:nvPr>
        </p:nvSpPr>
        <p:spPr>
          <a:xfrm>
            <a:off x="0" y="277813"/>
            <a:ext cx="8229600" cy="1139825"/>
          </a:xfrm>
        </p:spPr>
        <p:txBody>
          <a:bodyPr/>
          <a:lstStyle/>
          <a:p>
            <a:pPr eaLnBrk="1" hangingPunct="1"/>
            <a:r>
              <a:rPr lang="en-US" altLang="zh-CN" dirty="0">
                <a:solidFill>
                  <a:srgbClr val="FF0000"/>
                </a:solidFill>
              </a:rPr>
              <a:t>Answer 14</a:t>
            </a:r>
            <a:endParaRPr lang="en-US" altLang="en-US" dirty="0">
              <a:solidFill>
                <a:srgbClr val="FF0000"/>
              </a:solidFill>
            </a:endParaRPr>
          </a:p>
        </p:txBody>
      </p:sp>
      <p:sp>
        <p:nvSpPr>
          <p:cNvPr id="43011" name="Rectangle 3"/>
          <p:cNvSpPr>
            <a:spLocks noGrp="1" noChangeArrowheads="1"/>
          </p:cNvSpPr>
          <p:nvPr>
            <p:ph type="body" sz="half" idx="4294967295"/>
          </p:nvPr>
        </p:nvSpPr>
        <p:spPr>
          <a:xfrm>
            <a:off x="0" y="1219200"/>
            <a:ext cx="9067800" cy="5360987"/>
          </a:xfrm>
        </p:spPr>
        <p:txBody>
          <a:bodyPr>
            <a:normAutofit fontScale="77500" lnSpcReduction="20000"/>
          </a:bodyPr>
          <a:lstStyle/>
          <a:p>
            <a:pPr eaLnBrk="1" hangingPunct="1"/>
            <a:r>
              <a:rPr lang="en-US" altLang="zh-CN" sz="2800" dirty="0"/>
              <a:t> RGB=(18,200,130)/255 Normalized</a:t>
            </a:r>
          </a:p>
          <a:p>
            <a:pPr eaLnBrk="1" hangingPunct="1">
              <a:lnSpc>
                <a:spcPct val="80000"/>
              </a:lnSpc>
            </a:pPr>
            <a:r>
              <a:rPr lang="en-US" altLang="zh-CN" sz="2600" dirty="0"/>
              <a:t>What are the values in HSV?</a:t>
            </a:r>
          </a:p>
          <a:p>
            <a:pPr eaLnBrk="1" hangingPunct="1"/>
            <a:r>
              <a:rPr lang="en-US" altLang="zh-CN" sz="2200" dirty="0"/>
              <a:t>MC question: </a:t>
            </a:r>
            <a:r>
              <a:rPr lang="en-US" altLang="zh-CN" sz="2000" dirty="0"/>
              <a:t> RGB=(18,200,130)</a:t>
            </a:r>
          </a:p>
          <a:p>
            <a:pPr eaLnBrk="1" hangingPunct="1"/>
            <a:r>
              <a:rPr lang="en-US" altLang="zh-CN" sz="2600" dirty="0">
                <a:solidFill>
                  <a:srgbClr val="FF0000"/>
                </a:solidFill>
              </a:rPr>
              <a:t>MC question: For HSV, what is the value of V. Choices: </a:t>
            </a:r>
          </a:p>
          <a:p>
            <a:pPr eaLnBrk="1" hangingPunct="1"/>
            <a:r>
              <a:rPr lang="en-US" altLang="zh-CN" sz="2600" dirty="0">
                <a:solidFill>
                  <a:srgbClr val="FF0000"/>
                </a:solidFill>
              </a:rPr>
              <a:t>V=max/255=200/255=</a:t>
            </a:r>
            <a:r>
              <a:rPr lang="en-US" sz="2600" b="0" i="0" dirty="0">
                <a:solidFill>
                  <a:srgbClr val="FF0000"/>
                </a:solidFill>
                <a:effectLst/>
                <a:latin typeface="arial" panose="020B0604020202020204" pitchFamily="34" charset="0"/>
              </a:rPr>
              <a:t>0.78. Answer (4) is correct</a:t>
            </a:r>
            <a:endParaRPr lang="en-US" altLang="zh-CN" sz="2600" dirty="0">
              <a:solidFill>
                <a:srgbClr val="FF0000"/>
              </a:solidFill>
            </a:endParaRPr>
          </a:p>
          <a:p>
            <a:pPr eaLnBrk="1" hangingPunct="1"/>
            <a:r>
              <a:rPr lang="en-US" altLang="zh-CN" sz="2600" dirty="0">
                <a:solidFill>
                  <a:srgbClr val="FF0000"/>
                </a:solidFill>
              </a:rPr>
              <a:t>(1) 0.68 (3) 0.72 </a:t>
            </a:r>
          </a:p>
          <a:p>
            <a:pPr eaLnBrk="1" hangingPunct="1"/>
            <a:r>
              <a:rPr lang="en-US" altLang="zh-CN" sz="2600" dirty="0">
                <a:solidFill>
                  <a:srgbClr val="FF0000"/>
                </a:solidFill>
              </a:rPr>
              <a:t>(3) 0.76 (4) 0.78</a:t>
            </a:r>
          </a:p>
          <a:p>
            <a:pPr eaLnBrk="1" hangingPunct="1">
              <a:lnSpc>
                <a:spcPct val="80000"/>
              </a:lnSpc>
            </a:pPr>
            <a:endParaRPr lang="en-US" altLang="zh-CN" sz="2200" dirty="0"/>
          </a:p>
          <a:p>
            <a:pPr eaLnBrk="1" hangingPunct="1">
              <a:lnSpc>
                <a:spcPct val="80000"/>
              </a:lnSpc>
            </a:pPr>
            <a:endParaRPr lang="en-US" altLang="zh-CN" sz="2200" dirty="0"/>
          </a:p>
          <a:p>
            <a:pPr eaLnBrk="1" hangingPunct="1">
              <a:lnSpc>
                <a:spcPct val="80000"/>
              </a:lnSpc>
            </a:pPr>
            <a:r>
              <a:rPr lang="en-US" altLang="zh-CN" sz="2600" dirty="0"/>
              <a:t>Answer:</a:t>
            </a:r>
          </a:p>
          <a:p>
            <a:pPr eaLnBrk="1" hangingPunct="1">
              <a:lnSpc>
                <a:spcPct val="80000"/>
              </a:lnSpc>
            </a:pPr>
            <a:r>
              <a:rPr lang="en-US" altLang="zh-CN" sz="2600" dirty="0"/>
              <a:t>(for HSV on R=18/255, G=200/255, B=130/255)</a:t>
            </a:r>
          </a:p>
          <a:p>
            <a:pPr eaLnBrk="1" hangingPunct="1">
              <a:lnSpc>
                <a:spcPct val="80000"/>
              </a:lnSpc>
            </a:pPr>
            <a:r>
              <a:rPr lang="en-US" altLang="zh-CN" sz="2600" dirty="0"/>
              <a:t>Normalize them first will make calculation easier.</a:t>
            </a:r>
          </a:p>
          <a:p>
            <a:pPr eaLnBrk="1" hangingPunct="1">
              <a:lnSpc>
                <a:spcPct val="80000"/>
              </a:lnSpc>
            </a:pPr>
            <a:r>
              <a:rPr lang="en-US" altLang="zh-CN" sz="2600" dirty="0"/>
              <a:t>max=200/255, min=18/255, since green G=max</a:t>
            </a:r>
          </a:p>
          <a:p>
            <a:pPr eaLnBrk="1" hangingPunct="1">
              <a:lnSpc>
                <a:spcPct val="80000"/>
              </a:lnSpc>
            </a:pPr>
            <a:r>
              <a:rPr lang="en-US" altLang="zh-CN" sz="2600" dirty="0"/>
              <a:t>H1=2+(B-R)/(max-min), </a:t>
            </a:r>
          </a:p>
          <a:p>
            <a:pPr eaLnBrk="1" hangingPunct="1">
              <a:lnSpc>
                <a:spcPct val="80000"/>
              </a:lnSpc>
            </a:pPr>
            <a:r>
              <a:rPr lang="en-US" altLang="zh-CN" sz="2600" dirty="0"/>
              <a:t>H1=2+(130-18)/(200-18)=2+(112/182)=2.615, need not to show 255 since they cancel each other in numerator and denominator</a:t>
            </a:r>
          </a:p>
          <a:p>
            <a:pPr eaLnBrk="1" hangingPunct="1">
              <a:lnSpc>
                <a:spcPct val="80000"/>
              </a:lnSpc>
            </a:pPr>
            <a:r>
              <a:rPr lang="en-US" altLang="zh-CN" sz="2600" dirty="0"/>
              <a:t>H=H1*60=156.9</a:t>
            </a:r>
            <a:r>
              <a:rPr lang="en-US" altLang="zh-CN" sz="2600" dirty="0">
                <a:sym typeface="Symbol" pitchFamily="18" charset="2"/>
              </a:rPr>
              <a:t></a:t>
            </a:r>
            <a:endParaRPr lang="en-US" altLang="zh-CN" sz="2600" dirty="0"/>
          </a:p>
          <a:p>
            <a:pPr eaLnBrk="1" hangingPunct="1">
              <a:lnSpc>
                <a:spcPct val="80000"/>
              </a:lnSpc>
            </a:pPr>
            <a:r>
              <a:rPr lang="en-US" altLang="zh-CN" sz="2600" dirty="0"/>
              <a:t>S=(max-min)/max=(200-18)/200=0.91</a:t>
            </a:r>
          </a:p>
          <a:p>
            <a:pPr eaLnBrk="1" hangingPunct="1">
              <a:lnSpc>
                <a:spcPct val="80000"/>
              </a:lnSpc>
            </a:pPr>
            <a:r>
              <a:rPr lang="en-US" altLang="zh-CN" sz="2600" dirty="0"/>
              <a:t>V=max/255=200/255=0.78</a:t>
            </a:r>
          </a:p>
          <a:p>
            <a:pPr eaLnBrk="1" hangingPunct="1">
              <a:lnSpc>
                <a:spcPct val="80000"/>
              </a:lnSpc>
            </a:pPr>
            <a:r>
              <a:rPr lang="en-US" altLang="zh-CN" sz="2600" dirty="0"/>
              <a:t>HSL, HSI , see formulas in note</a:t>
            </a:r>
          </a:p>
          <a:p>
            <a:pPr eaLnBrk="1" hangingPunct="1">
              <a:lnSpc>
                <a:spcPct val="80000"/>
              </a:lnSpc>
            </a:pPr>
            <a:endParaRPr lang="en-US" altLang="zh-CN" sz="2200" dirty="0"/>
          </a:p>
          <a:p>
            <a:pPr eaLnBrk="1" hangingPunct="1">
              <a:lnSpc>
                <a:spcPct val="80000"/>
              </a:lnSpc>
            </a:pPr>
            <a:endParaRPr lang="en-US" altLang="zh-CN" sz="2200" dirty="0"/>
          </a:p>
          <a:p>
            <a:pPr eaLnBrk="1" hangingPunct="1">
              <a:lnSpc>
                <a:spcPct val="80000"/>
              </a:lnSpc>
            </a:pPr>
            <a:endParaRPr lang="en-US" altLang="zh-CN" sz="2200" dirty="0"/>
          </a:p>
          <a:p>
            <a:pPr eaLnBrk="1" hangingPunct="1">
              <a:lnSpc>
                <a:spcPct val="80000"/>
              </a:lnSpc>
            </a:pPr>
            <a:endParaRPr lang="en-US" altLang="en-US" sz="2200" dirty="0"/>
          </a:p>
        </p:txBody>
      </p:sp>
      <p:grpSp>
        <p:nvGrpSpPr>
          <p:cNvPr id="3" name="Group 2">
            <a:extLst>
              <a:ext uri="{FF2B5EF4-FFF2-40B4-BE49-F238E27FC236}">
                <a16:creationId xmlns:a16="http://schemas.microsoft.com/office/drawing/2014/main" id="{0D26DF34-C905-8864-E971-2B7DE496777F}"/>
              </a:ext>
            </a:extLst>
          </p:cNvPr>
          <p:cNvGrpSpPr/>
          <p:nvPr/>
        </p:nvGrpSpPr>
        <p:grpSpPr>
          <a:xfrm>
            <a:off x="4724400" y="2620169"/>
            <a:ext cx="3831336" cy="1291399"/>
            <a:chOff x="0" y="5540114"/>
            <a:chExt cx="3831336" cy="1291399"/>
          </a:xfrm>
        </p:grpSpPr>
        <p:pic>
          <p:nvPicPr>
            <p:cNvPr id="5" name="Picture 4" descr="360px-HueScale">
              <a:extLst>
                <a:ext uri="{FF2B5EF4-FFF2-40B4-BE49-F238E27FC236}">
                  <a16:creationId xmlns:a16="http://schemas.microsoft.com/office/drawing/2014/main" id="{3857F23E-A846-12C9-1F37-526F8F463E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 y="5540114"/>
              <a:ext cx="3810000" cy="34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7505867B-07ED-657C-F781-1A02C03654BC}"/>
                </a:ext>
              </a:extLst>
            </p:cNvPr>
            <p:cNvCxnSpPr/>
            <p:nvPr/>
          </p:nvCxnSpPr>
          <p:spPr>
            <a:xfrm>
              <a:off x="162178" y="6041372"/>
              <a:ext cx="1209422" cy="0"/>
            </a:xfrm>
            <a:prstGeom prst="straightConnector1">
              <a:avLst/>
            </a:prstGeom>
            <a:ln>
              <a:headEnd type="stealth" w="lg" len="med"/>
              <a:tailEnd type="stealth" w="lg" len="med"/>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C6B6F0E-744E-E244-4054-94EEA9F96F25}"/>
                </a:ext>
              </a:extLst>
            </p:cNvPr>
            <p:cNvCxnSpPr/>
            <p:nvPr/>
          </p:nvCxnSpPr>
          <p:spPr>
            <a:xfrm>
              <a:off x="1371600" y="6041372"/>
              <a:ext cx="1209422" cy="0"/>
            </a:xfrm>
            <a:prstGeom prst="straightConnector1">
              <a:avLst/>
            </a:prstGeom>
            <a:ln>
              <a:headEnd type="stealth" w="lg" len="med"/>
              <a:tailEnd type="stealth" w="lg"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B684652-4971-98A5-494E-3E288A4C1ED1}"/>
                </a:ext>
              </a:extLst>
            </p:cNvPr>
            <p:cNvCxnSpPr/>
            <p:nvPr/>
          </p:nvCxnSpPr>
          <p:spPr>
            <a:xfrm>
              <a:off x="2581022" y="6041372"/>
              <a:ext cx="1209422" cy="0"/>
            </a:xfrm>
            <a:prstGeom prst="straightConnector1">
              <a:avLst/>
            </a:prstGeom>
            <a:ln>
              <a:headEnd type="stealth" w="lg" len="med"/>
              <a:tailEnd type="stealth" w="lg"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784BE63-2683-C30D-E2FC-3CB3F957FBFF}"/>
                </a:ext>
              </a:extLst>
            </p:cNvPr>
            <p:cNvCxnSpPr/>
            <p:nvPr/>
          </p:nvCxnSpPr>
          <p:spPr>
            <a:xfrm>
              <a:off x="1371600" y="5886478"/>
              <a:ext cx="0" cy="9450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61ED55D-F897-E62A-2855-7FEBDDC81C0F}"/>
                </a:ext>
              </a:extLst>
            </p:cNvPr>
            <p:cNvCxnSpPr/>
            <p:nvPr/>
          </p:nvCxnSpPr>
          <p:spPr>
            <a:xfrm>
              <a:off x="2581022" y="5877888"/>
              <a:ext cx="0" cy="953625"/>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83EAF8C-7268-A557-64C2-57CD660B12C6}"/>
                </a:ext>
              </a:extLst>
            </p:cNvPr>
            <p:cNvSpPr txBox="1"/>
            <p:nvPr/>
          </p:nvSpPr>
          <p:spPr>
            <a:xfrm>
              <a:off x="0" y="6185182"/>
              <a:ext cx="3791423" cy="646331"/>
            </a:xfrm>
            <a:prstGeom prst="rect">
              <a:avLst/>
            </a:prstGeom>
            <a:noFill/>
          </p:spPr>
          <p:txBody>
            <a:bodyPr wrap="none" rtlCol="0">
              <a:spAutoFit/>
            </a:bodyPr>
            <a:lstStyle/>
            <a:p>
              <a:r>
                <a:rPr lang="en-US" dirty="0"/>
                <a:t> H=0-120   120-240   240-260</a:t>
              </a:r>
            </a:p>
            <a:p>
              <a:r>
                <a:rPr lang="en-US" dirty="0"/>
                <a:t> H1=0-2         2-4           4-6</a:t>
              </a:r>
            </a:p>
          </p:txBody>
        </p:sp>
        <p:cxnSp>
          <p:nvCxnSpPr>
            <p:cNvPr id="12" name="Straight Connector 11">
              <a:extLst>
                <a:ext uri="{FF2B5EF4-FFF2-40B4-BE49-F238E27FC236}">
                  <a16:creationId xmlns:a16="http://schemas.microsoft.com/office/drawing/2014/main" id="{A2B5C088-9D4F-86D7-A9ED-4B72DF9714A7}"/>
                </a:ext>
              </a:extLst>
            </p:cNvPr>
            <p:cNvCxnSpPr/>
            <p:nvPr/>
          </p:nvCxnSpPr>
          <p:spPr>
            <a:xfrm>
              <a:off x="3790444" y="5855234"/>
              <a:ext cx="0" cy="953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75B7FF-B9A6-CADC-EFBB-6683EDFFD418}"/>
                </a:ext>
              </a:extLst>
            </p:cNvPr>
            <p:cNvCxnSpPr/>
            <p:nvPr/>
          </p:nvCxnSpPr>
          <p:spPr>
            <a:xfrm>
              <a:off x="152400" y="5855233"/>
              <a:ext cx="0" cy="95362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 name="Straight Arrow Connector 14">
            <a:extLst>
              <a:ext uri="{FF2B5EF4-FFF2-40B4-BE49-F238E27FC236}">
                <a16:creationId xmlns:a16="http://schemas.microsoft.com/office/drawing/2014/main" id="{4F0622EB-D2D6-5DC2-5257-0FEBAF67247E}"/>
              </a:ext>
            </a:extLst>
          </p:cNvPr>
          <p:cNvCxnSpPr/>
          <p:nvPr/>
        </p:nvCxnSpPr>
        <p:spPr>
          <a:xfrm>
            <a:off x="6248400" y="1752600"/>
            <a:ext cx="0" cy="867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5E13C54-FD8E-9EE8-E7EB-FF302BB8E4EA}"/>
              </a:ext>
            </a:extLst>
          </p:cNvPr>
          <p:cNvSpPr txBox="1"/>
          <p:nvPr/>
        </p:nvSpPr>
        <p:spPr>
          <a:xfrm>
            <a:off x="6019800" y="1417638"/>
            <a:ext cx="2500941" cy="369332"/>
          </a:xfrm>
          <a:prstGeom prst="rect">
            <a:avLst/>
          </a:prstGeom>
          <a:noFill/>
        </p:spPr>
        <p:txBody>
          <a:bodyPr wrap="none" rtlCol="0">
            <a:spAutoFit/>
          </a:bodyPr>
          <a:lstStyle/>
          <a:p>
            <a:r>
              <a:rPr lang="en-US" dirty="0"/>
              <a:t>H=156.9 degrees (green)</a:t>
            </a:r>
          </a:p>
        </p:txBody>
      </p:sp>
    </p:spTree>
    <p:extLst>
      <p:ext uri="{BB962C8B-B14F-4D97-AF65-F5344CB8AC3E}">
        <p14:creationId xmlns:p14="http://schemas.microsoft.com/office/powerpoint/2010/main" val="32212010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eaLnBrk="1" hangingPunct="1"/>
            <a:r>
              <a:rPr lang="en-US" altLang="zh-CN" b="1" u="sng" dirty="0"/>
              <a:t>Use of HSV color model</a:t>
            </a:r>
            <a:br>
              <a:rPr lang="en-US" altLang="zh-CN" dirty="0"/>
            </a:br>
            <a:r>
              <a:rPr lang="en-US" altLang="zh-CN" dirty="0"/>
              <a:t>Change intensity of a color picture</a:t>
            </a:r>
          </a:p>
        </p:txBody>
      </p:sp>
      <p:sp>
        <p:nvSpPr>
          <p:cNvPr id="30723" name="Rectangle 3"/>
          <p:cNvSpPr>
            <a:spLocks noGrp="1" noChangeArrowheads="1"/>
          </p:cNvSpPr>
          <p:nvPr>
            <p:ph idx="1"/>
          </p:nvPr>
        </p:nvSpPr>
        <p:spPr/>
        <p:txBody>
          <a:bodyPr/>
          <a:lstStyle/>
          <a:p>
            <a:pPr eaLnBrk="1" hangingPunct="1"/>
            <a:r>
              <a:rPr lang="en-US" altLang="zh-CN" sz="2400" dirty="0"/>
              <a:t>Camera captured images are in RGB (hardware constraint)</a:t>
            </a:r>
          </a:p>
          <a:p>
            <a:pPr eaLnBrk="1" hangingPunct="1"/>
            <a:r>
              <a:rPr lang="en-US" altLang="zh-CN" sz="2400" dirty="0"/>
              <a:t>Change the RGB representation to HSV </a:t>
            </a:r>
          </a:p>
          <a:p>
            <a:pPr eaLnBrk="1" hangingPunct="1"/>
            <a:r>
              <a:rPr lang="en-US" altLang="zh-CN" sz="2400" dirty="0"/>
              <a:t>You may change the intensity (V) of the picture.</a:t>
            </a:r>
          </a:p>
          <a:p>
            <a:pPr eaLnBrk="1" hangingPunct="1"/>
            <a:r>
              <a:rPr lang="en-US" altLang="zh-CN" sz="2400" dirty="0"/>
              <a:t>The other two channels (H,S) remain unchanged.</a:t>
            </a:r>
          </a:p>
          <a:p>
            <a:pPr eaLnBrk="1" hangingPunct="1"/>
            <a:r>
              <a:rPr lang="en-US" altLang="zh-CN" sz="2400" dirty="0"/>
              <a:t>Put back the changed HSV image back to RGB and display.</a:t>
            </a:r>
          </a:p>
          <a:p>
            <a:pPr eaLnBrk="1" hangingPunct="1"/>
            <a:r>
              <a:rPr lang="en-US" altLang="zh-CN" sz="2400" dirty="0"/>
              <a:t>The intensity of the picture will be change but the color of the pixels remain the same.</a:t>
            </a:r>
          </a:p>
          <a:p>
            <a:pPr eaLnBrk="1" hangingPunct="1"/>
            <a:r>
              <a:rPr lang="en-US" altLang="zh-CN" sz="2400" dirty="0"/>
              <a:t>Can use the similar idea for HSI , HSL etc.</a:t>
            </a:r>
          </a:p>
          <a:p>
            <a:pPr eaLnBrk="1" hangingPunct="1"/>
            <a:endParaRPr lang="en-US" altLang="zh-CN" dirty="0"/>
          </a:p>
        </p:txBody>
      </p:sp>
      <p:sp>
        <p:nvSpPr>
          <p:cNvPr id="5" name="Rectangle 5"/>
          <p:cNvSpPr>
            <a:spLocks noGrp="1" noChangeArrowheads="1"/>
          </p:cNvSpPr>
          <p:nvPr>
            <p:ph type="ftr" sz="quarter" idx="11"/>
          </p:nvPr>
        </p:nvSpPr>
        <p:spPr/>
        <p:txBody>
          <a:bodyPr/>
          <a:lstStyle/>
          <a:p>
            <a:pPr>
              <a:defRPr/>
            </a:pPr>
            <a:r>
              <a:rPr lang="it-IT" altLang="zh-CN"/>
              <a:t>Img. Pro. &amp; Comp. Vis. v250127c</a:t>
            </a:r>
            <a:endParaRPr lang="en-US" altLang="zh-CN" dirty="0"/>
          </a:p>
        </p:txBody>
      </p:sp>
      <p:sp>
        <p:nvSpPr>
          <p:cNvPr id="30725"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fld id="{A7634C7C-2E53-4B93-B432-4F92B393A043}" type="slidenum">
              <a:rPr lang="en-US" altLang="zh-CN">
                <a:solidFill>
                  <a:srgbClr val="898989"/>
                </a:solidFill>
              </a:rPr>
              <a:pPr/>
              <a:t>99</a:t>
            </a:fld>
            <a:endParaRPr lang="en-US" altLang="zh-CN">
              <a:solidFill>
                <a:srgbClr val="898989"/>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26947</TotalTime>
  <Words>18477</Words>
  <Application>Microsoft Office PowerPoint</Application>
  <PresentationFormat>On-screen Show (4:3)</PresentationFormat>
  <Paragraphs>2710</Paragraphs>
  <Slides>149</Slides>
  <Notes>22</Notes>
  <HiddenSlides>0</HiddenSlides>
  <MMClips>0</MMClips>
  <ScaleCrop>false</ScaleCrop>
  <HeadingPairs>
    <vt:vector size="8" baseType="variant">
      <vt:variant>
        <vt:lpstr>Fonts Used</vt:lpstr>
      </vt:variant>
      <vt:variant>
        <vt:i4>23</vt:i4>
      </vt:variant>
      <vt:variant>
        <vt:lpstr>Theme</vt:lpstr>
      </vt:variant>
      <vt:variant>
        <vt:i4>1</vt:i4>
      </vt:variant>
      <vt:variant>
        <vt:lpstr>Embedded OLE Servers</vt:lpstr>
      </vt:variant>
      <vt:variant>
        <vt:i4>1</vt:i4>
      </vt:variant>
      <vt:variant>
        <vt:lpstr>Slide Titles</vt:lpstr>
      </vt:variant>
      <vt:variant>
        <vt:i4>149</vt:i4>
      </vt:variant>
    </vt:vector>
  </HeadingPairs>
  <TitlesOfParts>
    <vt:vector size="174" baseType="lpstr">
      <vt:lpstr>-apple-system</vt:lpstr>
      <vt:lpstr>charter</vt:lpstr>
      <vt:lpstr>Google Sans</vt:lpstr>
      <vt:lpstr>Helvetica Neue</vt:lpstr>
      <vt:lpstr>Linux Libertine</vt:lpstr>
      <vt:lpstr>新細明體</vt:lpstr>
      <vt:lpstr>SimSun</vt:lpstr>
      <vt:lpstr>source-code-pro</vt:lpstr>
      <vt:lpstr>source-serif-pro</vt:lpstr>
      <vt:lpstr>Arial</vt:lpstr>
      <vt:lpstr>Arial</vt:lpstr>
      <vt:lpstr>Calibri</vt:lpstr>
      <vt:lpstr>Cambria Math</vt:lpstr>
      <vt:lpstr>Courier New</vt:lpstr>
      <vt:lpstr>Garamond</vt:lpstr>
      <vt:lpstr>Georgia</vt:lpstr>
      <vt:lpstr>Lato</vt:lpstr>
      <vt:lpstr>Poppins</vt:lpstr>
      <vt:lpstr>Symbol</vt:lpstr>
      <vt:lpstr>times new roman</vt:lpstr>
      <vt:lpstr>times new roman</vt:lpstr>
      <vt:lpstr>Verdana</vt:lpstr>
      <vt:lpstr>Wingdings</vt:lpstr>
      <vt:lpstr>Office Theme</vt:lpstr>
      <vt:lpstr>Photo Editor Photo</vt:lpstr>
      <vt:lpstr>Image Processing and  Computer Vision</vt:lpstr>
      <vt:lpstr>Overview</vt:lpstr>
      <vt:lpstr>Hardware and software </vt:lpstr>
      <vt:lpstr>Camera structure</vt:lpstr>
      <vt:lpstr>Camera model</vt:lpstr>
      <vt:lpstr>Camera Intrinsic parameters </vt:lpstr>
      <vt:lpstr>Step2: Camera coordinates to image plane (Perspective projection of camera in meters)</vt:lpstr>
      <vt:lpstr>Worksheet 1</vt:lpstr>
      <vt:lpstr>Answer: Worksheet 1</vt:lpstr>
      <vt:lpstr>Picture element (Pixel) based image</vt:lpstr>
      <vt:lpstr>Worksheet 2</vt:lpstr>
      <vt:lpstr>Answer: Worksheet 2</vt:lpstr>
      <vt:lpstr>Image center</vt:lpstr>
      <vt:lpstr>Worksheet 3</vt:lpstr>
      <vt:lpstr>Answer Worksheet 3</vt:lpstr>
      <vt:lpstr>Edge detection</vt:lpstr>
      <vt:lpstr>Edge detection, an introduction</vt:lpstr>
      <vt:lpstr>Edge detection, how to achieve?</vt:lpstr>
      <vt:lpstr>What are edges and why we need them?</vt:lpstr>
      <vt:lpstr>Sobel Demo</vt:lpstr>
      <vt:lpstr>Edge detection</vt:lpstr>
      <vt:lpstr>Application of edges</vt:lpstr>
      <vt:lpstr>How to obtained edges? </vt:lpstr>
      <vt:lpstr>Edge detection using First order gradient G &gt; threshold</vt:lpstr>
      <vt:lpstr>Edge detection using second order gradient 2I=0</vt:lpstr>
      <vt:lpstr>Practical computational methods (discrete method for finding first order gradient)</vt:lpstr>
      <vt:lpstr>Convolution method</vt:lpstr>
      <vt:lpstr>Gradient calculation by convolution*</vt:lpstr>
      <vt:lpstr>Assume Gx,Gy are separable, the total gradient Gm becomes</vt:lpstr>
      <vt:lpstr>What is convolution ? Discrete convolution C=I*h</vt:lpstr>
      <vt:lpstr>Convolution is</vt:lpstr>
      <vt:lpstr>1-D convolution examples</vt:lpstr>
      <vt:lpstr>We first learn discrete (cross) correlation </vt:lpstr>
      <vt:lpstr>Discrete convolution: Correlation is more intuitive </vt:lpstr>
      <vt:lpstr>Matlab (octave) code for convolution</vt:lpstr>
      <vt:lpstr>Steps to find C(m,n)</vt:lpstr>
      <vt:lpstr>Steps continue</vt:lpstr>
      <vt:lpstr>Find all elements</vt:lpstr>
      <vt:lpstr>Worksheet 4</vt:lpstr>
      <vt:lpstr>Answer worksheet 4 </vt:lpstr>
      <vt:lpstr>Cmsc5711, Worksheet 5</vt:lpstr>
      <vt:lpstr>Answer WS5</vt:lpstr>
      <vt:lpstr>Worksheet 6:  Find edge image using filter masks h_A and h_B</vt:lpstr>
      <vt:lpstr>Answer worksheet 6 (can use matLab or octave) </vt:lpstr>
      <vt:lpstr>Edge direction</vt:lpstr>
      <vt:lpstr>Edge mask</vt:lpstr>
      <vt:lpstr>Other simple 3x3 gradient operators (In practice : only accept convoluted values obtained when edge mask and image are fully overlapped. The size of the image is usually much bigger than the masks)</vt:lpstr>
      <vt:lpstr>Convolution of a mask to a picture</vt:lpstr>
      <vt:lpstr>Edge detection procedure</vt:lpstr>
      <vt:lpstr>Example to find edges, e.g. use Prewitt edge filter on image I</vt:lpstr>
      <vt:lpstr>Sobel masks</vt:lpstr>
      <vt:lpstr>Using Sobel edge masks</vt:lpstr>
      <vt:lpstr>Another example</vt:lpstr>
      <vt:lpstr>Find edge of real images (tested on octave https://octave.org/ )</vt:lpstr>
      <vt:lpstr> </vt:lpstr>
      <vt:lpstr> </vt:lpstr>
      <vt:lpstr>Image smoothing</vt:lpstr>
      <vt:lpstr>PowerPoint Presentation</vt:lpstr>
      <vt:lpstr>PowerPoint Presentation</vt:lpstr>
      <vt:lpstr>   Smooth an image kernal size is 11x11</vt:lpstr>
      <vt:lpstr>Worksheet 8:Can you comment on what is the function of this convolution?</vt:lpstr>
      <vt:lpstr>Answer 8:Can you comment on what is the function of this convolution?</vt:lpstr>
      <vt:lpstr>Worksheet 9: Example for intensity gradient calculation</vt:lpstr>
      <vt:lpstr>Answer :Worksheet 9. Example for intensity gradient calculation</vt:lpstr>
      <vt:lpstr>Correlation</vt:lpstr>
      <vt:lpstr>Tracking by Cross correlation </vt:lpstr>
      <vt:lpstr>Demo: A more advanced version is feature tracking by the KLT (Kanade-Lucas-Tomasi) method  It is more accurate by simple the cross-correlation method http://www.ces.clemson.edu/~stb/klt/ </vt:lpstr>
      <vt:lpstr>2D-2D Correspondence method  using normalized cross-correlation</vt:lpstr>
      <vt:lpstr> </vt:lpstr>
      <vt:lpstr>     </vt:lpstr>
      <vt:lpstr>ANS:worksheet 10 steps A-G — Note: sum(sum(x)))=sum all elements in matrix x</vt:lpstr>
      <vt:lpstr>ANS:ws10 steps A-G (continue)— note: sum(sum(x)))=sum all elements in matrix x</vt:lpstr>
      <vt:lpstr>Matlab for 2D cross correlation  </vt:lpstr>
      <vt:lpstr>Demo Code</vt:lpstr>
      <vt:lpstr>Demo Code</vt:lpstr>
      <vt:lpstr>Worksheet 11 Please verify the following results</vt:lpstr>
      <vt:lpstr>Answer: Worksheet 11 Please verify the following results</vt:lpstr>
      <vt:lpstr>Worksheet 12  (student revision exercise)</vt:lpstr>
      <vt:lpstr>Answer: 12</vt:lpstr>
      <vt:lpstr>Use of cross-correlation Feature extraction and tracking: for image 1(f) and image 2(g) find windows of corner features</vt:lpstr>
      <vt:lpstr>Procedure</vt:lpstr>
      <vt:lpstr>In image 1, fi is a window with a corner feature.  In image 2, gi(j=1),gi(j=2),....are windows with corner features.  Find correspondence between f1 in Image2: choose between  “fi correspondence to gi(j=1)”, or “fi correspondence to gi(j=2)”</vt:lpstr>
      <vt:lpstr>Color models and space</vt:lpstr>
      <vt:lpstr>Color models and space</vt:lpstr>
      <vt:lpstr>Color models</vt:lpstr>
      <vt:lpstr>Color models</vt:lpstr>
      <vt:lpstr>(1) Hue色調</vt:lpstr>
      <vt:lpstr>Cylindrical geometry of Hue (0-360o)</vt:lpstr>
      <vt:lpstr>(2) Lightness亮度: 3 different methods to encode brightness: Intensity (I), Value (V), Light (L)</vt:lpstr>
      <vt:lpstr>(3) Saturation色彩飽和度</vt:lpstr>
      <vt:lpstr>Different saturation (s) values (range 0-1)</vt:lpstr>
      <vt:lpstr>Saturation Calculation</vt:lpstr>
      <vt:lpstr>Exercise 13: From RGB (3x8-bit) to HSV H is from 0 to 360^∘.S,V are from 0 to 1</vt:lpstr>
      <vt:lpstr>Answer a,b: From RGB (3x8-bit) to HSV </vt:lpstr>
      <vt:lpstr>Answer c: From RGB (3x8-bit) to HSV </vt:lpstr>
      <vt:lpstr>Answer d,e: From RGB (3x8-bit) to HSV </vt:lpstr>
      <vt:lpstr>Exercise 14</vt:lpstr>
      <vt:lpstr>Answer 14</vt:lpstr>
      <vt:lpstr>Use of HSV color model Change intensity of a color picture</vt:lpstr>
      <vt:lpstr>CMYK color model</vt:lpstr>
      <vt:lpstr>Stereo</vt:lpstr>
      <vt:lpstr>3-D computer vision, an overview</vt:lpstr>
      <vt:lpstr>Epipolar geometry (advanced technique, not discussed here)</vt:lpstr>
      <vt:lpstr>A simple approach 3-D reconstruction from stereo images  </vt:lpstr>
      <vt:lpstr>Introduction to Stereo Vision</vt:lpstr>
      <vt:lpstr>A simple stereo system Assume cameras are aligned horizontally (No vertical disparity)</vt:lpstr>
      <vt:lpstr> Example: Assume cameras are aligned horizontally (No vertical disparity)</vt:lpstr>
      <vt:lpstr> </vt:lpstr>
      <vt:lpstr>Stereo vision example:  step1:feature extraction (e.g. Harris operator) : for the left and right image find features and locate their windows</vt:lpstr>
      <vt:lpstr>Object recognition</vt:lpstr>
      <vt:lpstr>Object recognition problems</vt:lpstr>
      <vt:lpstr>Problems: Object Recognition vs Object Detection vs Image Segmentation </vt:lpstr>
      <vt:lpstr>Example</vt:lpstr>
      <vt:lpstr>What are the object recognition systems?</vt:lpstr>
      <vt:lpstr>Data set VOC2012 is used in many development systems, images and their Segmentation Classes are given Download the training/validation data (2GB tar file)  http://host.robots.ox.ac.uk/pascal/VOC/voc2012/VOCtrainval_11-May-2012.tar </vt:lpstr>
      <vt:lpstr>YoloV3 (You only look once YOLO version 3): Each cell in the output layer’s feature map predicts 3 boxes in the case of Yolo-V3 and 5 boxes in YOLO-V2 </vt:lpstr>
      <vt:lpstr>Conclusion</vt:lpstr>
      <vt:lpstr>References</vt:lpstr>
      <vt:lpstr>Appendix1 Recognition using Histogram of oriented gradients (HOG) feature</vt:lpstr>
      <vt:lpstr>Introduction</vt:lpstr>
      <vt:lpstr>An example</vt:lpstr>
      <vt:lpstr>HOG histogram calculation for each cell </vt:lpstr>
      <vt:lpstr>Gradient histogram calculation for each cell</vt:lpstr>
      <vt:lpstr>Normalization for each block</vt:lpstr>
      <vt:lpstr>Summary of HOG</vt:lpstr>
      <vt:lpstr>Appendix2 Camera Extrinsic parameters for image formation </vt:lpstr>
      <vt:lpstr>Perspective  Projective</vt:lpstr>
      <vt:lpstr>Inspection exercise</vt:lpstr>
      <vt:lpstr>The most important concept for a camera is the image formation process</vt:lpstr>
      <vt:lpstr>Step1 of image formation</vt:lpstr>
      <vt:lpstr>Rotation notations: Roll pitch yaw in aviation  systems They are the same systems– (you will see it if you turn the plane up side down). It is called the Right hand coordinate system. </vt:lpstr>
      <vt:lpstr>Extrinsic parameters Mext</vt:lpstr>
      <vt:lpstr>The camera moves to a new position : Rotate of the camera Rcam, and translate (TC) to a new position</vt:lpstr>
      <vt:lpstr>Coordinate change calculation</vt:lpstr>
      <vt:lpstr>Advanced idea: the rotation matrix Rc and Translation vector Tc  Mext (3x4)Matrix form When Tc is not Zero </vt:lpstr>
      <vt:lpstr>Appendix3 Color space : CIE1931 standard</vt:lpstr>
      <vt:lpstr>Overview of Color space</vt:lpstr>
      <vt:lpstr>Light and perception</vt:lpstr>
      <vt:lpstr>The color matching experiment in 1920s by Wright/Guild</vt:lpstr>
      <vt:lpstr>(Mixing 3 colors on the left to match a reference color on the right)</vt:lpstr>
      <vt:lpstr>How to create the CIE diagram</vt:lpstr>
      <vt:lpstr>The 2D tongue-shaped/horseshoe-shaped curve</vt:lpstr>
      <vt:lpstr>Convert r,g to x,y</vt:lpstr>
      <vt:lpstr>After mapping  (x y are positive now)</vt:lpstr>
      <vt:lpstr>Real world color space:  Define a color gamut map based CIE1932 gamut (色域) </vt:lpstr>
      <vt:lpstr>Companies can design gamut maps for their products</vt:lpstr>
      <vt:lpstr>Testing using color gamut</vt:lpstr>
      <vt:lpstr>Color temperature &amp; application</vt:lpstr>
      <vt:lpstr>Summary of the discussion on color</vt:lpstr>
    </vt:vector>
  </TitlesOfParts>
  <Company>CUHK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Convolution Neural Network CNN</dc:title>
  <dc:creator>khwong</dc:creator>
  <cp:lastModifiedBy>kh wong</cp:lastModifiedBy>
  <cp:revision>965</cp:revision>
  <cp:lastPrinted>2018-10-05T04:12:07Z</cp:lastPrinted>
  <dcterms:created xsi:type="dcterms:W3CDTF">2014-07-10T02:44:41Z</dcterms:created>
  <dcterms:modified xsi:type="dcterms:W3CDTF">2025-01-27T15:21:45Z</dcterms:modified>
</cp:coreProperties>
</file>