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0"/>
  </p:notesMasterIdLst>
  <p:sldIdLst>
    <p:sldId id="256" r:id="rId2"/>
    <p:sldId id="312" r:id="rId3"/>
    <p:sldId id="260" r:id="rId4"/>
    <p:sldId id="313" r:id="rId5"/>
    <p:sldId id="314" r:id="rId6"/>
    <p:sldId id="315" r:id="rId7"/>
    <p:sldId id="261" r:id="rId8"/>
    <p:sldId id="262" r:id="rId9"/>
    <p:sldId id="341" r:id="rId10"/>
    <p:sldId id="387" r:id="rId11"/>
    <p:sldId id="342" r:id="rId12"/>
    <p:sldId id="369" r:id="rId13"/>
    <p:sldId id="383" r:id="rId14"/>
    <p:sldId id="322" r:id="rId15"/>
    <p:sldId id="386" r:id="rId16"/>
    <p:sldId id="366" r:id="rId17"/>
    <p:sldId id="360" r:id="rId18"/>
    <p:sldId id="361" r:id="rId19"/>
    <p:sldId id="363" r:id="rId20"/>
    <p:sldId id="323" r:id="rId21"/>
    <p:sldId id="362" r:id="rId22"/>
    <p:sldId id="364" r:id="rId23"/>
    <p:sldId id="365" r:id="rId24"/>
    <p:sldId id="370" r:id="rId25"/>
    <p:sldId id="371" r:id="rId26"/>
    <p:sldId id="376" r:id="rId27"/>
    <p:sldId id="374" r:id="rId28"/>
    <p:sldId id="373" r:id="rId29"/>
    <p:sldId id="375" r:id="rId30"/>
    <p:sldId id="268" r:id="rId31"/>
    <p:sldId id="372" r:id="rId32"/>
    <p:sldId id="348" r:id="rId33"/>
    <p:sldId id="350" r:id="rId34"/>
    <p:sldId id="349" r:id="rId35"/>
    <p:sldId id="346" r:id="rId36"/>
    <p:sldId id="330" r:id="rId37"/>
    <p:sldId id="272" r:id="rId38"/>
    <p:sldId id="331" r:id="rId39"/>
    <p:sldId id="334" r:id="rId40"/>
    <p:sldId id="378" r:id="rId41"/>
    <p:sldId id="385" r:id="rId42"/>
    <p:sldId id="339" r:id="rId43"/>
    <p:sldId id="332" r:id="rId44"/>
    <p:sldId id="333" r:id="rId45"/>
    <p:sldId id="335" r:id="rId46"/>
    <p:sldId id="337" r:id="rId47"/>
    <p:sldId id="338" r:id="rId48"/>
    <p:sldId id="336" r:id="rId49"/>
    <p:sldId id="380" r:id="rId50"/>
    <p:sldId id="379" r:id="rId51"/>
    <p:sldId id="381" r:id="rId52"/>
    <p:sldId id="382" r:id="rId53"/>
    <p:sldId id="274" r:id="rId54"/>
    <p:sldId id="275" r:id="rId55"/>
    <p:sldId id="352" r:id="rId56"/>
    <p:sldId id="351" r:id="rId57"/>
    <p:sldId id="353" r:id="rId58"/>
    <p:sldId id="354" r:id="rId59"/>
    <p:sldId id="355" r:id="rId60"/>
    <p:sldId id="307" r:id="rId61"/>
    <p:sldId id="358" r:id="rId62"/>
    <p:sldId id="310" r:id="rId63"/>
    <p:sldId id="258" r:id="rId64"/>
    <p:sldId id="321" r:id="rId65"/>
    <p:sldId id="340" r:id="rId66"/>
    <p:sldId id="326" r:id="rId67"/>
    <p:sldId id="327" r:id="rId68"/>
    <p:sldId id="384" r:id="rId6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3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1-13T12:50:44.396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1,'0'3,"4"2,1 4,0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1-13T12:51:41.317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1,'0'0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F68A47-3B29-4618-870B-7A3229612749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BD1E6D-F415-48C0-BB42-83E475B81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703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348AB-1F02-44A2-A6EA-8E11F7BBAEA3}" type="datetime1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476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E76D-4140-4693-BEE4-732985C5BBF8}" type="datetime1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480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62CFD-3C29-4375-BFEC-45CC5EA21DB2}" type="datetime1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953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C2E9-B332-4467-A6D0-631AF71C36AA}" type="datetime1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021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89D19-8DD4-46BA-8F96-94B2E995132F}" type="datetime1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315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56848-42AC-46E7-BEA8-B65AEB2F7995}" type="datetime1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67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A7AF9-28D6-4886-8015-ECA761ED1C34}" type="datetime1">
              <a:rPr lang="en-US" smtClean="0"/>
              <a:t>1/19/2025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209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FA8F-ECAE-475A-B155-E0EAB2094E68}" type="datetime1">
              <a:rPr lang="en-US" smtClean="0"/>
              <a:t>1/19/2025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366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206E-9278-4E6C-8521-2F4A2268F533}" type="datetime1">
              <a:rPr lang="en-US" smtClean="0"/>
              <a:t>1/19/2025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886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64931-118F-4AEB-9C7A-C86D775F4BA2}" type="datetime1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737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7F269-C31F-4005-B90A-86771F22DB98}" type="datetime1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43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BC16E-DE05-4ECC-BAAB-D85C128BE111}" type="datetime1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symbolic v250119a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83134-29CA-40B2-8D6D-D3B0F461F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688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First-order_logic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y.com/learn/lesson/tautology-in-math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millersville.edu/bikenaga/math-proof/truth-tables/truth-tables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millersville.edu/bikenaga/math-proof/truth-tables/truth-tables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y.com/learn/lesson/tautology-in-math.html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s://trutabgen.com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oughtco.com/syllogism-logic-and-rhetoric-1692167" TargetMode="External"/><Relationship Id="rId2" Type="http://schemas.openxmlformats.org/officeDocument/2006/relationships/hyperlink" Target="https://www.thoughtco.com/proposition-argument-and-debate-1691547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dyclassroom.com/boolean-algebra/propositional-logic-syllogism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Modus_ponens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Modus_ponens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math.libretexts.org/Bookshelves/Combinatorics_and_Discrete_Mathematics/Applied_Discrete_Structures_(Doerr_and_Levasseur)/03%3A_Logic/3.04%3A_The_Laws_of_Logic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dyclassroom.com/boolean-algebra/propositional-logic-syllogism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dyclassroom.com/boolean-algebra/propositional-logic-syllogism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math.libretexts.org/Bookshelves/Combinatorics_and_Discrete_Mathematics/Applied_Discrete_Structures_(Doerr_and_Levasseur)/03%3A_Logic/3.04%3A_The_Laws_of_Logic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eeksforgeeks.org/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34" Type="http://schemas.openxmlformats.org/officeDocument/2006/relationships/image" Target="../media/image31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36" Type="http://schemas.openxmlformats.org/officeDocument/2006/relationships/image" Target="../media/image16.png"/><Relationship Id="rId35" Type="http://schemas.openxmlformats.org/officeDocument/2006/relationships/customXml" Target="../ink/ink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hitman.edu/mathematics/higher_math_online/section01.02.html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cse.buffalo.edu/~xinhe/cse191/Classnotes/note02-1x2.pdf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hitman.edu/mathematics/higher_math_online/section01.02.html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s://cse.buffalo.edu/~xinhe/cse191/Classnotes/note02-1x2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https://math.stackexchange.com/questions/953727/translate-these-statements-into-english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ursehero.com/file/37745329/iTutorial03-Answerpdf/" TargetMode="External"/><Relationship Id="rId2" Type="http://schemas.openxmlformats.org/officeDocument/2006/relationships/hyperlink" Target="https://math.stackexchange.com/questions/953727/translate-these-statements-into-english" TargetMode="Externa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bm.com/docs/en/cloud-paks/cp-biz-automation/20.0.x?topic=reference-rule-structure" TargetMode="Externa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s://iopscience.iop.org/article/10.1088/1757-899X/1007/1/012067/meta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um.com/nerd-for-tech/semantic-network-frame-network-c123b20fdc4c" TargetMode="Externa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Frame_(artificial_intelligence)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hyperlink" Target="https://www.epa.gov/smm/sustainable-materials-management-non-hazardous-materials-and-waste-management-hierarchy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hyperlink" Target="https://trutabgen.com/" TargetMode="External"/><Relationship Id="rId2" Type="http://schemas.openxmlformats.org/officeDocument/2006/relationships/hyperlink" Target="https://www.amazon.com/s/ref=dp_byline_sr_book_1?ie=UTF8&amp;field-author=Andrew+Simpson&amp;text=Andrew+Simpson&amp;sort=relevancerank&amp;search-alias=books" TargetMode="Externa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hyperlink" Target="https://math.stackexchange.com/questions/1015518/in-logic-do-the-longrightarrow-and-rightarrow-signify-different-things" TargetMode="External"/><Relationship Id="rId2" Type="http://schemas.openxmlformats.org/officeDocument/2006/relationships/hyperlink" Target="https://en.wikipedia.org/wiki/Turnstile_(symbol)" TargetMode="Externa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hyperlink" Target="https://web.stanford.edu/class/cs103/tools/truth-table-tool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Logical_biconditional" TargetMode="External"/><Relationship Id="rId3" Type="http://schemas.openxmlformats.org/officeDocument/2006/relationships/hyperlink" Target="https://en.wikipedia.org/wiki/Logical_connective#cite_note-2" TargetMode="External"/><Relationship Id="rId7" Type="http://schemas.openxmlformats.org/officeDocument/2006/relationships/hyperlink" Target="https://en.wikipedia.org/wiki/Material_conditional" TargetMode="External"/><Relationship Id="rId2" Type="http://schemas.openxmlformats.org/officeDocument/2006/relationships/hyperlink" Target="https://en.wikipedia.org/wiki/Logical_connectiv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Logical_disjunction" TargetMode="External"/><Relationship Id="rId5" Type="http://schemas.openxmlformats.org/officeDocument/2006/relationships/hyperlink" Target="https://en.wikipedia.org/wiki/Logical_conjunction" TargetMode="External"/><Relationship Id="rId10" Type="http://schemas.openxmlformats.org/officeDocument/2006/relationships/hyperlink" Target="https://en.wikipedia.org/wiki/Xnor" TargetMode="External"/><Relationship Id="rId4" Type="http://schemas.openxmlformats.org/officeDocument/2006/relationships/hyperlink" Target="https://en.wikipedia.org/wiki/Negation" TargetMode="External"/><Relationship Id="rId9" Type="http://schemas.openxmlformats.org/officeDocument/2006/relationships/hyperlink" Target="https://en.wikipedia.org/wiki/If_and_only_i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61CFB-C502-F584-E5BC-BC1A91F4FE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636713"/>
            <a:ext cx="77724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GISM 5033</a:t>
            </a:r>
            <a:br>
              <a:rPr lang="en-US" dirty="0"/>
            </a:br>
            <a:r>
              <a:rPr lang="en-US" sz="4000" dirty="0"/>
              <a:t>Symbolic Approaches to Spatial Knowledge Representation and Inference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905267-0B8C-21BD-B3E6-23D2DB4272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602163"/>
            <a:ext cx="6858000" cy="1655762"/>
          </a:xfrm>
        </p:spPr>
        <p:txBody>
          <a:bodyPr/>
          <a:lstStyle/>
          <a:p>
            <a:r>
              <a:rPr lang="en-US" dirty="0"/>
              <a:t>KH Wong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B1AFF0-0BA9-F577-4033-E3B2BDA1E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CB971D-8CED-D86A-DF08-5F6B310E8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348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2240A3C7-14E5-9D79-E9A3-115741D404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 </a:t>
            </a:r>
          </a:p>
        </p:txBody>
      </p:sp>
      <p:pic>
        <p:nvPicPr>
          <p:cNvPr id="15363" name="Picture 6">
            <a:extLst>
              <a:ext uri="{FF2B5EF4-FFF2-40B4-BE49-F238E27FC236}">
                <a16:creationId xmlns:a16="http://schemas.microsoft.com/office/drawing/2014/main" id="{3DE83F8E-1576-791C-D631-52144FB168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976" y="1162049"/>
            <a:ext cx="5334000" cy="3662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64" name="Rectangle 4">
            <a:extLst>
              <a:ext uri="{FF2B5EF4-FFF2-40B4-BE49-F238E27FC236}">
                <a16:creationId xmlns:a16="http://schemas.microsoft.com/office/drawing/2014/main" id="{341093D2-53B8-3131-8E10-82530C4E57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90575" y="0"/>
            <a:ext cx="7772400" cy="1143000"/>
          </a:xfrm>
          <a:noFill/>
        </p:spPr>
        <p:txBody>
          <a:bodyPr anchor="b"/>
          <a:lstStyle/>
          <a:p>
            <a:pPr algn="ctr" eaLnBrk="1" hangingPunct="1"/>
            <a:r>
              <a:rPr lang="en-US" altLang="zh-TW" sz="3800" b="1" dirty="0">
                <a:ea typeface="PMingLiU" panose="02020500000000000000" pitchFamily="18" charset="-120"/>
                <a:cs typeface="Times New Roman" panose="02020603050405020304" pitchFamily="18" charset="0"/>
              </a:rPr>
              <a:t>1a. PROPOSITIONAL LOGIC</a:t>
            </a:r>
            <a:r>
              <a:rPr lang="en-US" altLang="zh-TW" sz="3800" dirty="0">
                <a:ea typeface="PMingLiU" panose="02020500000000000000" pitchFamily="18" charset="-120"/>
                <a:cs typeface="Times New Roman" panose="02020603050405020304" pitchFamily="18" charset="0"/>
              </a:rPr>
              <a:t> (</a:t>
            </a:r>
            <a:r>
              <a:rPr lang="en-US" altLang="zh-TW" sz="3800" dirty="0" err="1">
                <a:ea typeface="PMingLiU" panose="02020500000000000000" pitchFamily="18" charset="-120"/>
                <a:cs typeface="Times New Roman" panose="02020603050405020304" pitchFamily="18" charset="0"/>
              </a:rPr>
              <a:t>con’t</a:t>
            </a:r>
            <a:r>
              <a:rPr lang="en-US" altLang="zh-TW" sz="3800" dirty="0">
                <a:ea typeface="PMingLiU" panose="02020500000000000000" pitchFamily="18" charset="-120"/>
                <a:cs typeface="Times New Roman" panose="02020603050405020304" pitchFamily="18" charset="0"/>
              </a:rPr>
              <a:t>)</a:t>
            </a:r>
            <a:endParaRPr lang="en-US" altLang="en-US" sz="3800" dirty="0">
              <a:ea typeface="PMingLiU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F7E6B1C-7455-1E78-D568-CAD552408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EFE5876-40AF-A529-B9FA-ADAF63C71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10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D74A7E-5679-BDDD-3498-68CCBAC6A49D}"/>
              </a:ext>
            </a:extLst>
          </p:cNvPr>
          <p:cNvSpPr txBox="1"/>
          <p:nvPr/>
        </p:nvSpPr>
        <p:spPr>
          <a:xfrm>
            <a:off x="1066800" y="4762499"/>
            <a:ext cx="68389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Differences of → and ⟹ </a:t>
            </a:r>
          </a:p>
          <a:p>
            <a:pPr lvl="1"/>
            <a:r>
              <a:rPr lang="en-US" dirty="0"/>
              <a:t> → is a logic operator, whereas ⟹ is a statement (where you know the outcome must be true). </a:t>
            </a:r>
          </a:p>
          <a:p>
            <a:pPr lvl="1"/>
            <a:r>
              <a:rPr lang="en-US" dirty="0"/>
              <a:t>→ : can have result "false".  </a:t>
            </a:r>
          </a:p>
          <a:p>
            <a:pPr lvl="1"/>
            <a:r>
              <a:rPr lang="en-US" dirty="0"/>
              <a:t>⟹ : Always true. Cannot be false. </a:t>
            </a:r>
          </a:p>
          <a:p>
            <a:r>
              <a:rPr lang="en-US" dirty="0"/>
              <a:t>See appendix for more information.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8E975E-7721-C5E6-85B4-CCF2792DD45F}"/>
              </a:ext>
            </a:extLst>
          </p:cNvPr>
          <p:cNvSpPr/>
          <p:nvPr/>
        </p:nvSpPr>
        <p:spPr>
          <a:xfrm>
            <a:off x="885826" y="1771651"/>
            <a:ext cx="6553200" cy="154305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3321A7-2E21-74BC-C845-1115D28F1C84}"/>
              </a:ext>
            </a:extLst>
          </p:cNvPr>
          <p:cNvSpPr txBox="1"/>
          <p:nvPr/>
        </p:nvSpPr>
        <p:spPr>
          <a:xfrm>
            <a:off x="7048500" y="1924050"/>
            <a:ext cx="2020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K" dirty="0"/>
              <a:t>Can be false or true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3691BF3-7108-D5C6-05DC-1AC2C6441006}"/>
              </a:ext>
            </a:extLst>
          </p:cNvPr>
          <p:cNvCxnSpPr/>
          <p:nvPr/>
        </p:nvCxnSpPr>
        <p:spPr>
          <a:xfrm flipH="1">
            <a:off x="6372225" y="2280166"/>
            <a:ext cx="1047750" cy="5106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6891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0D2BC-8A48-DC80-114C-CE20CCDED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63574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436C4-B3EC-BE99-3233-08AA2A025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90624"/>
            <a:ext cx="7886700" cy="5530851"/>
          </a:xfrm>
        </p:spPr>
        <p:txBody>
          <a:bodyPr>
            <a:normAutofit/>
          </a:bodyPr>
          <a:lstStyle/>
          <a:p>
            <a:r>
              <a:rPr lang="en-US" dirty="0"/>
              <a:t>For example, P= raining, Q= I am indoors</a:t>
            </a:r>
          </a:p>
          <a:p>
            <a:pPr lvl="1"/>
            <a:r>
              <a:rPr lang="en-US" dirty="0"/>
              <a:t>It is </a:t>
            </a:r>
            <a:r>
              <a:rPr lang="en-US" b="1" dirty="0"/>
              <a:t>not</a:t>
            </a:r>
            <a:r>
              <a:rPr lang="en-US" dirty="0"/>
              <a:t> raining (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¬ </a:t>
            </a:r>
            <a:r>
              <a:rPr lang="en-US" dirty="0"/>
              <a:t>P)</a:t>
            </a:r>
          </a:p>
          <a:p>
            <a:pPr lvl="1"/>
            <a:r>
              <a:rPr lang="en-US" dirty="0"/>
              <a:t>It is raining </a:t>
            </a:r>
            <a:r>
              <a:rPr lang="en-US" b="1" dirty="0"/>
              <a:t>and</a:t>
            </a:r>
            <a:r>
              <a:rPr lang="en-US" dirty="0"/>
              <a:t> I am indoors ( P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∧ </a:t>
            </a:r>
            <a:r>
              <a:rPr lang="en-US" dirty="0"/>
              <a:t> Q)</a:t>
            </a:r>
          </a:p>
          <a:p>
            <a:pPr lvl="1"/>
            <a:r>
              <a:rPr lang="en-US" dirty="0"/>
              <a:t>It is raining </a:t>
            </a:r>
            <a:r>
              <a:rPr lang="en-US" b="1" dirty="0"/>
              <a:t>or</a:t>
            </a:r>
            <a:r>
              <a:rPr lang="en-US" dirty="0"/>
              <a:t> I am indoors (P 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∨</a:t>
            </a:r>
            <a:r>
              <a:rPr lang="en-US" dirty="0"/>
              <a:t> Q)</a:t>
            </a:r>
          </a:p>
          <a:p>
            <a:pPr lvl="1"/>
            <a:r>
              <a:rPr lang="en-US" dirty="0"/>
              <a:t>If it is raining, </a:t>
            </a:r>
            <a:r>
              <a:rPr lang="en-US" b="1" dirty="0"/>
              <a:t>then</a:t>
            </a:r>
            <a:r>
              <a:rPr lang="en-US" dirty="0"/>
              <a:t> I am indoors (P 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dirty="0"/>
              <a:t> Q)</a:t>
            </a:r>
          </a:p>
          <a:p>
            <a:pPr lvl="1"/>
            <a:r>
              <a:rPr lang="en-US" dirty="0"/>
              <a:t>If I am indoors, </a:t>
            </a:r>
            <a:r>
              <a:rPr lang="en-US" b="1" dirty="0"/>
              <a:t>then</a:t>
            </a:r>
            <a:r>
              <a:rPr lang="en-US" dirty="0"/>
              <a:t> it is raining (Q 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→ </a:t>
            </a:r>
            <a:r>
              <a:rPr lang="en-US" dirty="0"/>
              <a:t>P)</a:t>
            </a:r>
          </a:p>
          <a:p>
            <a:pPr lvl="1"/>
            <a:r>
              <a:rPr lang="en-US" dirty="0"/>
              <a:t>I am indoors </a:t>
            </a:r>
            <a:r>
              <a:rPr lang="en-US" b="1" dirty="0"/>
              <a:t>if and only if</a:t>
            </a:r>
            <a:r>
              <a:rPr lang="en-US" dirty="0"/>
              <a:t> it is raining (P 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↔ </a:t>
            </a:r>
            <a:r>
              <a:rPr lang="en-US" dirty="0"/>
              <a:t> Q)</a:t>
            </a:r>
          </a:p>
          <a:p>
            <a:r>
              <a:rPr lang="en-US" dirty="0"/>
              <a:t>Always True and False notations:</a:t>
            </a:r>
          </a:p>
          <a:p>
            <a:pPr lvl="1"/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Truth constants: T, V, or </a:t>
            </a:r>
            <a:r>
              <a:rPr lang="en-US" b="0" i="0" dirty="0">
                <a:solidFill>
                  <a:srgbClr val="202122"/>
                </a:solidFill>
                <a:effectLst/>
                <a:latin typeface="Nimbus Roman No9 L"/>
              </a:rPr>
              <a:t>⊤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for "true" </a:t>
            </a:r>
          </a:p>
          <a:p>
            <a:pPr lvl="1"/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False constants” F, O, or </a:t>
            </a:r>
            <a:r>
              <a:rPr lang="en-US" b="0" i="0" dirty="0">
                <a:solidFill>
                  <a:srgbClr val="202122"/>
                </a:solidFill>
                <a:effectLst/>
                <a:latin typeface="Nimbus Roman No9 L"/>
              </a:rPr>
              <a:t>⊥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for “false”,</a:t>
            </a:r>
          </a:p>
          <a:p>
            <a:pPr lvl="1"/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(V and O are from Polish notation). </a:t>
            </a:r>
          </a:p>
          <a:p>
            <a:pPr lvl="1"/>
            <a:r>
              <a:rPr lang="en-HK" dirty="0">
                <a:hlinkClick r:id="rId2"/>
              </a:rPr>
              <a:t>From https://en.wikipedia.org/wiki/First-order_logic</a:t>
            </a:r>
            <a:r>
              <a:rPr lang="en-HK" dirty="0"/>
              <a:t> </a:t>
            </a:r>
            <a:endParaRPr lang="en-US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lvl="1"/>
            <a:endParaRPr lang="en-US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C5B33F-8AD4-F586-3275-AF754AB07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C2974C-4944-7496-2916-A7E87003C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32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93399-15D9-B6DA-2FC7-78D25DB8C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4371975" cy="1325563"/>
          </a:xfrm>
        </p:spPr>
        <p:txBody>
          <a:bodyPr>
            <a:normAutofit/>
          </a:bodyPr>
          <a:lstStyle/>
          <a:p>
            <a:r>
              <a:rPr lang="en-US" sz="3200" dirty="0"/>
              <a:t>Worksheet1, Multiple choice MC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7BDCE-05AB-1B82-952B-76F4D92A6E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54150"/>
            <a:ext cx="8610600" cy="513715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Let C = Hong Kong (HK) is a city,</a:t>
            </a:r>
          </a:p>
          <a:p>
            <a:r>
              <a:rPr lang="en-US" sz="2000" dirty="0"/>
              <a:t>M = the city has a Metro system. </a:t>
            </a:r>
          </a:p>
          <a:p>
            <a:r>
              <a:rPr lang="en-US" sz="2000" dirty="0"/>
              <a:t>B = the city has a bus system</a:t>
            </a:r>
          </a:p>
          <a:p>
            <a:r>
              <a:rPr lang="en-US" sz="2000" dirty="0"/>
              <a:t>L = the population of a city is large, </a:t>
            </a:r>
          </a:p>
          <a:p>
            <a:r>
              <a:rPr lang="en-US" sz="2000" dirty="0"/>
              <a:t>S = the population of a city is small.</a:t>
            </a:r>
          </a:p>
          <a:p>
            <a:r>
              <a:rPr lang="en-US" sz="2000" dirty="0"/>
              <a:t>Convert the sentences into propositional logic 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/>
              <a:t>The city has no metro system. Answer: _____? </a:t>
            </a:r>
            <a:r>
              <a:rPr lang="en-US" sz="1800" dirty="0">
                <a:solidFill>
                  <a:srgbClr val="0070C0"/>
                </a:solidFill>
              </a:rPr>
              <a:t>MC question: </a:t>
            </a:r>
            <a:r>
              <a:rPr lang="en-US" sz="1700" dirty="0">
                <a:solidFill>
                  <a:srgbClr val="0070C0"/>
                </a:solidFill>
              </a:rPr>
              <a:t>(1)</a:t>
            </a:r>
            <a:r>
              <a:rPr lang="en-US" sz="1700" dirty="0">
                <a:solidFill>
                  <a:srgbClr val="0070C0"/>
                </a:solidFill>
                <a:sym typeface="Symbol" panose="05050102010706020507" pitchFamily="18" charset="2"/>
              </a:rPr>
              <a:t>M ;  (2 ) M.</a:t>
            </a:r>
            <a:endParaRPr lang="en-US" sz="1700" dirty="0">
              <a:solidFill>
                <a:srgbClr val="0070C0"/>
              </a:solidFill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/>
              <a:t>HK is a city, and it has a metro system. Ans: _? </a:t>
            </a:r>
            <a:r>
              <a:rPr lang="en-US" sz="1800" dirty="0">
                <a:solidFill>
                  <a:srgbClr val="0070C0"/>
                </a:solidFill>
              </a:rPr>
              <a:t>MC : (1)</a:t>
            </a:r>
            <a:r>
              <a:rPr lang="en-US" sz="1800" dirty="0">
                <a:solidFill>
                  <a:srgbClr val="0070C0"/>
                </a:solidFill>
                <a:sym typeface="Symbol" panose="05050102010706020507" pitchFamily="18" charset="2"/>
              </a:rPr>
              <a:t>  </a:t>
            </a:r>
            <a:r>
              <a:rPr lang="en-US" sz="1800" dirty="0">
                <a:solidFill>
                  <a:srgbClr val="0070C0"/>
                </a:solidFill>
              </a:rPr>
              <a:t>C ^ M;  (2 ) C ^ M ; (3) C v M.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/>
              <a:t>No matter the city has large or small population, it should have a bus system. Answer:_____?</a:t>
            </a:r>
            <a:r>
              <a:rPr lang="en-US" sz="1800" dirty="0">
                <a:solidFill>
                  <a:srgbClr val="0070C0"/>
                </a:solidFill>
              </a:rPr>
              <a:t> MC question: (1 ) (L ^ S ) </a:t>
            </a:r>
            <a:r>
              <a:rPr lang="en-US" sz="1800" dirty="0">
                <a:solidFill>
                  <a:srgbClr val="0070C0"/>
                </a:solidFill>
                <a:sym typeface="Wingdings" panose="05000000000000000000" pitchFamily="2" charset="2"/>
              </a:rPr>
              <a:t> B ; </a:t>
            </a:r>
            <a:r>
              <a:rPr lang="en-US" sz="1800" dirty="0">
                <a:solidFill>
                  <a:srgbClr val="0070C0"/>
                </a:solidFill>
              </a:rPr>
              <a:t>(2) (L ^ S ) </a:t>
            </a:r>
            <a:r>
              <a:rPr lang="en-US" sz="1800" dirty="0">
                <a:solidFill>
                  <a:srgbClr val="0070C0"/>
                </a:solidFill>
                <a:sym typeface="Wingdings" panose="05000000000000000000" pitchFamily="2" charset="2"/>
              </a:rPr>
              <a:t> </a:t>
            </a:r>
            <a:r>
              <a:rPr lang="en-US" sz="1800" dirty="0">
                <a:solidFill>
                  <a:srgbClr val="0070C0"/>
                </a:solidFill>
                <a:sym typeface="Symbol" panose="05050102010706020507" pitchFamily="18" charset="2"/>
              </a:rPr>
              <a:t> </a:t>
            </a:r>
            <a:r>
              <a:rPr lang="en-US" sz="1800" dirty="0">
                <a:solidFill>
                  <a:srgbClr val="0070C0"/>
                </a:solidFill>
                <a:sym typeface="Wingdings" panose="05000000000000000000" pitchFamily="2" charset="2"/>
              </a:rPr>
              <a:t>B; </a:t>
            </a:r>
            <a:r>
              <a:rPr lang="en-US" sz="1800" dirty="0">
                <a:solidFill>
                  <a:srgbClr val="0070C0"/>
                </a:solidFill>
              </a:rPr>
              <a:t>(3) (L v S ) </a:t>
            </a:r>
            <a:r>
              <a:rPr lang="en-US" sz="1800" dirty="0">
                <a:solidFill>
                  <a:srgbClr val="0070C0"/>
                </a:solidFill>
                <a:sym typeface="Wingdings" panose="05000000000000000000" pitchFamily="2" charset="2"/>
              </a:rPr>
              <a:t> B.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/>
              <a:t>If the population of a city is large it should have a metro system. Answer: ____________?</a:t>
            </a:r>
            <a:r>
              <a:rPr lang="en-US" sz="1800" dirty="0">
                <a:solidFill>
                  <a:srgbClr val="0070C0"/>
                </a:solidFill>
              </a:rPr>
              <a:t> MC question: (1) L</a:t>
            </a:r>
            <a:r>
              <a:rPr lang="en-US" sz="1800" dirty="0">
                <a:solidFill>
                  <a:srgbClr val="0070C0"/>
                </a:solidFill>
                <a:sym typeface="Wingdings" panose="05000000000000000000" pitchFamily="2" charset="2"/>
              </a:rPr>
              <a:t></a:t>
            </a:r>
            <a:r>
              <a:rPr lang="en-US" sz="1800" dirty="0">
                <a:solidFill>
                  <a:srgbClr val="0070C0"/>
                </a:solidFill>
                <a:sym typeface="Symbol" panose="05050102010706020507" pitchFamily="18" charset="2"/>
              </a:rPr>
              <a:t>  </a:t>
            </a:r>
            <a:r>
              <a:rPr lang="en-US" sz="1800" dirty="0">
                <a:solidFill>
                  <a:srgbClr val="0070C0"/>
                </a:solidFill>
                <a:sym typeface="Wingdings" panose="05000000000000000000" pitchFamily="2" charset="2"/>
              </a:rPr>
              <a:t>M; </a:t>
            </a:r>
            <a:r>
              <a:rPr lang="en-US" sz="1800" dirty="0">
                <a:solidFill>
                  <a:srgbClr val="0070C0"/>
                </a:solidFill>
              </a:rPr>
              <a:t>(2) </a:t>
            </a:r>
            <a:r>
              <a:rPr lang="en-US" sz="1800" dirty="0">
                <a:solidFill>
                  <a:srgbClr val="0070C0"/>
                </a:solidFill>
                <a:sym typeface="Symbol" panose="05050102010706020507" pitchFamily="18" charset="2"/>
              </a:rPr>
              <a:t> </a:t>
            </a:r>
            <a:r>
              <a:rPr lang="en-US" sz="1800" dirty="0">
                <a:solidFill>
                  <a:srgbClr val="0070C0"/>
                </a:solidFill>
              </a:rPr>
              <a:t>L</a:t>
            </a:r>
            <a:r>
              <a:rPr lang="en-US" sz="1800" dirty="0">
                <a:solidFill>
                  <a:srgbClr val="0070C0"/>
                </a:solidFill>
                <a:sym typeface="Wingdings" panose="05000000000000000000" pitchFamily="2" charset="2"/>
              </a:rPr>
              <a:t>M;</a:t>
            </a:r>
            <a:r>
              <a:rPr lang="en-US" sz="1800" dirty="0">
                <a:solidFill>
                  <a:srgbClr val="0070C0"/>
                </a:solidFill>
              </a:rPr>
              <a:t> (3 ) L</a:t>
            </a:r>
            <a:r>
              <a:rPr lang="en-US" sz="1800" dirty="0">
                <a:solidFill>
                  <a:srgbClr val="0070C0"/>
                </a:solidFill>
                <a:sym typeface="Wingdings" panose="05000000000000000000" pitchFamily="2" charset="2"/>
              </a:rPr>
              <a:t>M .</a:t>
            </a:r>
            <a:endParaRPr lang="en-US" sz="18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/>
              <a:t>Because Hong Kong is a city and has  a large population, therefore it has a metro system. Answer: _____?</a:t>
            </a:r>
            <a:r>
              <a:rPr lang="en-US" sz="1800" dirty="0">
                <a:solidFill>
                  <a:srgbClr val="0070C0"/>
                </a:solidFill>
              </a:rPr>
              <a:t> MC : (1) (C v L) </a:t>
            </a:r>
            <a:r>
              <a:rPr lang="en-US" sz="1800" dirty="0">
                <a:solidFill>
                  <a:srgbClr val="0070C0"/>
                </a:solidFill>
                <a:sym typeface="Wingdings" panose="05000000000000000000" pitchFamily="2" charset="2"/>
              </a:rPr>
              <a:t>M</a:t>
            </a:r>
            <a:r>
              <a:rPr lang="en-US" sz="1800" dirty="0">
                <a:solidFill>
                  <a:srgbClr val="0070C0"/>
                </a:solidFill>
              </a:rPr>
              <a:t>; (2 ) (C ^ L) </a:t>
            </a:r>
            <a:r>
              <a:rPr lang="en-US" sz="1800" dirty="0">
                <a:solidFill>
                  <a:srgbClr val="0070C0"/>
                </a:solidFill>
                <a:sym typeface="Wingdings" panose="05000000000000000000" pitchFamily="2" charset="2"/>
              </a:rPr>
              <a:t>M</a:t>
            </a:r>
            <a:r>
              <a:rPr lang="en-US" sz="1800" dirty="0">
                <a:solidFill>
                  <a:srgbClr val="0070C0"/>
                </a:solidFill>
              </a:rPr>
              <a:t> ; (3) (C ^ L) </a:t>
            </a:r>
            <a:r>
              <a:rPr lang="en-US" sz="1800" dirty="0">
                <a:solidFill>
                  <a:srgbClr val="0070C0"/>
                </a:solidFill>
                <a:sym typeface="Symbol" panose="05050102010706020507" pitchFamily="18" charset="2"/>
              </a:rPr>
              <a:t> </a:t>
            </a:r>
            <a:r>
              <a:rPr lang="en-US" sz="1800" dirty="0">
                <a:solidFill>
                  <a:srgbClr val="0070C0"/>
                </a:solidFill>
                <a:sym typeface="Wingdings" panose="05000000000000000000" pitchFamily="2" charset="2"/>
              </a:rPr>
              <a:t>M.</a:t>
            </a:r>
            <a:endParaRPr lang="en-US" sz="1800" dirty="0">
              <a:solidFill>
                <a:srgbClr val="0070C0"/>
              </a:solidFill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/>
              <a:t>Hong Kong is a city, and the population is not small, therefore it has a metro system. Ans: ___? </a:t>
            </a:r>
            <a:r>
              <a:rPr lang="en-US" sz="1800" dirty="0">
                <a:solidFill>
                  <a:srgbClr val="0070C0"/>
                </a:solidFill>
              </a:rPr>
              <a:t>MC : (1) (C ^ </a:t>
            </a:r>
            <a:r>
              <a:rPr lang="en-US" sz="1800" dirty="0">
                <a:solidFill>
                  <a:srgbClr val="0070C0"/>
                </a:solidFill>
                <a:sym typeface="Symbol" panose="05050102010706020507" pitchFamily="18" charset="2"/>
              </a:rPr>
              <a:t>S </a:t>
            </a:r>
            <a:r>
              <a:rPr lang="en-US" sz="1800" dirty="0">
                <a:solidFill>
                  <a:srgbClr val="0070C0"/>
                </a:solidFill>
              </a:rPr>
              <a:t>) </a:t>
            </a:r>
            <a:r>
              <a:rPr lang="en-US" sz="1800" dirty="0">
                <a:solidFill>
                  <a:srgbClr val="0070C0"/>
                </a:solidFill>
                <a:sym typeface="Wingdings" panose="05000000000000000000" pitchFamily="2" charset="2"/>
              </a:rPr>
              <a:t>M</a:t>
            </a:r>
            <a:r>
              <a:rPr lang="en-US" sz="1800" dirty="0">
                <a:solidFill>
                  <a:srgbClr val="0070C0"/>
                </a:solidFill>
              </a:rPr>
              <a:t>; (2) (C v </a:t>
            </a:r>
            <a:r>
              <a:rPr lang="en-US" sz="1800" dirty="0">
                <a:solidFill>
                  <a:srgbClr val="0070C0"/>
                </a:solidFill>
                <a:sym typeface="Symbol" panose="05050102010706020507" pitchFamily="18" charset="2"/>
              </a:rPr>
              <a:t>S </a:t>
            </a:r>
            <a:r>
              <a:rPr lang="en-US" sz="1800" dirty="0">
                <a:solidFill>
                  <a:srgbClr val="0070C0"/>
                </a:solidFill>
              </a:rPr>
              <a:t>) </a:t>
            </a:r>
            <a:r>
              <a:rPr lang="en-US" sz="1800" dirty="0">
                <a:solidFill>
                  <a:srgbClr val="0070C0"/>
                </a:solidFill>
                <a:sym typeface="Wingdings" panose="05000000000000000000" pitchFamily="2" charset="2"/>
              </a:rPr>
              <a:t>M</a:t>
            </a:r>
            <a:r>
              <a:rPr lang="en-US" sz="1800" dirty="0">
                <a:solidFill>
                  <a:srgbClr val="0070C0"/>
                </a:solidFill>
              </a:rPr>
              <a:t>; (3 ) (C ^ </a:t>
            </a:r>
            <a:r>
              <a:rPr lang="en-US" sz="1800" dirty="0">
                <a:solidFill>
                  <a:srgbClr val="0070C0"/>
                </a:solidFill>
                <a:sym typeface="Symbol" panose="05050102010706020507" pitchFamily="18" charset="2"/>
              </a:rPr>
              <a:t>S </a:t>
            </a:r>
            <a:r>
              <a:rPr lang="en-US" sz="1800" dirty="0">
                <a:solidFill>
                  <a:srgbClr val="0070C0"/>
                </a:solidFill>
              </a:rPr>
              <a:t>) </a:t>
            </a:r>
            <a:r>
              <a:rPr lang="en-US" sz="1800" dirty="0">
                <a:solidFill>
                  <a:srgbClr val="0070C0"/>
                </a:solidFill>
                <a:sym typeface="Wingdings" panose="05000000000000000000" pitchFamily="2" charset="2"/>
              </a:rPr>
              <a:t>M</a:t>
            </a:r>
            <a:r>
              <a:rPr lang="en-US" sz="1800" dirty="0">
                <a:solidFill>
                  <a:srgbClr val="0070C0"/>
                </a:solidFill>
              </a:rPr>
              <a:t> ; 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/>
              <a:t>If a city has a metro system, if and only if its population is large. Answer: _________?</a:t>
            </a:r>
            <a:r>
              <a:rPr lang="en-US" sz="1800" dirty="0">
                <a:solidFill>
                  <a:srgbClr val="0070C0"/>
                </a:solidFill>
              </a:rPr>
              <a:t> MC : (1 )  M</a:t>
            </a:r>
            <a:r>
              <a:rPr lang="en-US" sz="1800" dirty="0">
                <a:solidFill>
                  <a:srgbClr val="0070C0"/>
                </a:solidFill>
                <a:sym typeface="Symbol" panose="05050102010706020507" pitchFamily="18" charset="2"/>
              </a:rPr>
              <a:t>L ; </a:t>
            </a:r>
            <a:r>
              <a:rPr lang="en-US" sz="1800" dirty="0">
                <a:solidFill>
                  <a:srgbClr val="0070C0"/>
                </a:solidFill>
              </a:rPr>
              <a:t>(2)  M</a:t>
            </a:r>
            <a:r>
              <a:rPr lang="en-US" sz="1800" dirty="0">
                <a:solidFill>
                  <a:srgbClr val="0070C0"/>
                </a:solidFill>
                <a:sym typeface="Wingdings" panose="05000000000000000000" pitchFamily="2" charset="2"/>
              </a:rPr>
              <a:t></a:t>
            </a:r>
            <a:r>
              <a:rPr lang="en-US" sz="1800" dirty="0">
                <a:solidFill>
                  <a:srgbClr val="0070C0"/>
                </a:solidFill>
                <a:sym typeface="Symbol" panose="05050102010706020507" pitchFamily="18" charset="2"/>
              </a:rPr>
              <a:t>L; </a:t>
            </a:r>
            <a:r>
              <a:rPr lang="en-US" sz="1800" dirty="0">
                <a:solidFill>
                  <a:srgbClr val="0070C0"/>
                </a:solidFill>
              </a:rPr>
              <a:t> (3) M</a:t>
            </a:r>
            <a:r>
              <a:rPr lang="en-US" sz="1800" dirty="0">
                <a:solidFill>
                  <a:srgbClr val="0070C0"/>
                </a:solidFill>
                <a:sym typeface="Symbol" panose="05050102010706020507" pitchFamily="18" charset="2"/>
              </a:rPr>
              <a:t>  L.</a:t>
            </a:r>
            <a:endParaRPr lang="en-US" sz="1800" dirty="0">
              <a:solidFill>
                <a:srgbClr val="0070C0"/>
              </a:solidFill>
            </a:endParaRPr>
          </a:p>
          <a:p>
            <a:pPr lvl="1"/>
            <a:endParaRPr lang="en-US" sz="1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endParaRPr lang="en-US" sz="22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F1667D-2E94-C9B3-D92C-FAEA9E93C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AADA5A-A05C-3048-181E-D69FCED9C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12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FAA0057-A58F-5EDD-615F-064144232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4" y="136523"/>
            <a:ext cx="2428875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81228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93399-15D9-B6DA-2FC7-78D25DB8C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Answer: Worksheet1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7BDCE-05AB-1B82-952B-76F4D92A6E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54150"/>
            <a:ext cx="8343900" cy="5137150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Let C = Hong Kong is a city, M = the city has a Metro system. </a:t>
            </a:r>
          </a:p>
          <a:p>
            <a:r>
              <a:rPr lang="en-US" sz="2000" dirty="0"/>
              <a:t>B = the city has a bus system</a:t>
            </a:r>
          </a:p>
          <a:p>
            <a:r>
              <a:rPr lang="en-US" sz="2000" dirty="0"/>
              <a:t>L = the population of a city is large, </a:t>
            </a:r>
          </a:p>
          <a:p>
            <a:r>
              <a:rPr lang="en-US" sz="2000" dirty="0"/>
              <a:t>S = the population of a city is small.</a:t>
            </a:r>
          </a:p>
          <a:p>
            <a:r>
              <a:rPr lang="en-US" sz="2000" dirty="0"/>
              <a:t>Convert the sentences into propositional logic 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/>
              <a:t>The city has no metro system. Answer: ___________? </a:t>
            </a:r>
            <a:r>
              <a:rPr lang="en-US" sz="1800" dirty="0">
                <a:solidFill>
                  <a:srgbClr val="FF0000"/>
                </a:solidFill>
                <a:sym typeface="Symbol" panose="05050102010706020507" pitchFamily="18" charset="2"/>
              </a:rPr>
              <a:t>M(1)</a:t>
            </a:r>
            <a:endParaRPr lang="en-US" sz="1800" dirty="0">
              <a:solidFill>
                <a:srgbClr val="FF0000"/>
              </a:solidFill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/>
              <a:t>Hong Kong is a city and has a metro system. Answer: ___________? </a:t>
            </a:r>
            <a:r>
              <a:rPr lang="en-US" sz="1800" dirty="0">
                <a:solidFill>
                  <a:srgbClr val="FF0000"/>
                </a:solidFill>
              </a:rPr>
              <a:t>C ^ M(2)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/>
              <a:t>No matter the city has large or small population, it should have a bus system. Answer: ____________? </a:t>
            </a:r>
            <a:r>
              <a:rPr lang="en-US" sz="1800" dirty="0">
                <a:solidFill>
                  <a:srgbClr val="FF0000"/>
                </a:solidFill>
              </a:rPr>
              <a:t>(L v S ) </a:t>
            </a:r>
            <a:r>
              <a:rPr lang="en-US" sz="1800" dirty="0">
                <a:solidFill>
                  <a:srgbClr val="FF0000"/>
                </a:solidFill>
                <a:sym typeface="Wingdings" panose="05000000000000000000" pitchFamily="2" charset="2"/>
              </a:rPr>
              <a:t> B(3)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/>
              <a:t>If the population of a city is large it should have a metro system. Answer: ____________? </a:t>
            </a:r>
            <a:r>
              <a:rPr lang="en-US" sz="1800" dirty="0">
                <a:solidFill>
                  <a:srgbClr val="FF0000"/>
                </a:solidFill>
              </a:rPr>
              <a:t>L</a:t>
            </a:r>
            <a:r>
              <a:rPr lang="en-US" sz="1800" dirty="0">
                <a:solidFill>
                  <a:srgbClr val="FF0000"/>
                </a:solidFill>
                <a:sym typeface="Wingdings" panose="05000000000000000000" pitchFamily="2" charset="2"/>
              </a:rPr>
              <a:t>M(3)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/>
              <a:t>Because Hong Kong is a city and has  a large population, therefore it has a metro system. Answer: _______________? </a:t>
            </a:r>
            <a:r>
              <a:rPr lang="en-US" sz="1800" dirty="0">
                <a:solidFill>
                  <a:srgbClr val="FF0000"/>
                </a:solidFill>
              </a:rPr>
              <a:t>(C ^ L) </a:t>
            </a:r>
            <a:r>
              <a:rPr lang="en-US" sz="1800" dirty="0">
                <a:solidFill>
                  <a:srgbClr val="FF0000"/>
                </a:solidFill>
                <a:sym typeface="Wingdings" panose="05000000000000000000" pitchFamily="2" charset="2"/>
              </a:rPr>
              <a:t>M</a:t>
            </a:r>
            <a:r>
              <a:rPr lang="en-US" sz="1800" dirty="0">
                <a:solidFill>
                  <a:srgbClr val="FF0000"/>
                </a:solidFill>
              </a:rPr>
              <a:t> (2)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/>
              <a:t>Because Hong Kong is a city and the population is not small, therefore it has a metro system. Answer: _______________? </a:t>
            </a:r>
            <a:r>
              <a:rPr lang="en-US" sz="1800" dirty="0">
                <a:solidFill>
                  <a:srgbClr val="FF0000"/>
                </a:solidFill>
              </a:rPr>
              <a:t>(C ^ </a:t>
            </a:r>
            <a:r>
              <a:rPr lang="en-US" sz="1800" dirty="0">
                <a:solidFill>
                  <a:srgbClr val="FF0000"/>
                </a:solidFill>
                <a:sym typeface="Symbol" panose="05050102010706020507" pitchFamily="18" charset="2"/>
              </a:rPr>
              <a:t>S </a:t>
            </a:r>
            <a:r>
              <a:rPr lang="en-US" sz="1800" dirty="0">
                <a:solidFill>
                  <a:srgbClr val="FF0000"/>
                </a:solidFill>
              </a:rPr>
              <a:t>) </a:t>
            </a:r>
            <a:r>
              <a:rPr lang="en-US" sz="1800" dirty="0">
                <a:solidFill>
                  <a:srgbClr val="FF0000"/>
                </a:solidFill>
                <a:sym typeface="Wingdings" panose="05000000000000000000" pitchFamily="2" charset="2"/>
              </a:rPr>
              <a:t>M</a:t>
            </a:r>
            <a:r>
              <a:rPr lang="en-US" sz="1800" dirty="0">
                <a:solidFill>
                  <a:srgbClr val="FF0000"/>
                </a:solidFill>
              </a:rPr>
              <a:t> (3)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/>
              <a:t>If a city has a metro system, if and only if its population is large. Answer: _________? </a:t>
            </a:r>
            <a:r>
              <a:rPr lang="en-US" sz="1800" dirty="0">
                <a:solidFill>
                  <a:srgbClr val="FF0000"/>
                </a:solidFill>
              </a:rPr>
              <a:t>M</a:t>
            </a:r>
            <a:r>
              <a:rPr lang="en-US" sz="1800" dirty="0">
                <a:solidFill>
                  <a:srgbClr val="FF0000"/>
                </a:solidFill>
                <a:sym typeface="Symbol" panose="05050102010706020507" pitchFamily="18" charset="2"/>
              </a:rPr>
              <a:t>L(1)</a:t>
            </a:r>
            <a:endParaRPr lang="en-US" sz="1800" dirty="0">
              <a:solidFill>
                <a:srgbClr val="FF0000"/>
              </a:solidFill>
            </a:endParaRPr>
          </a:p>
          <a:p>
            <a:pPr lvl="1"/>
            <a:endParaRPr lang="en-US" sz="1600" dirty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  <a:p>
            <a:endParaRPr lang="en-US" sz="22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F1667D-2E94-C9B3-D92C-FAEA9E93C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AADA5A-A05C-3048-181E-D69FCED9C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885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80C46-9323-F9E3-86EC-98D625B6F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+mn-lt"/>
                <a:ea typeface="PMingLiU" panose="02020500000000000000" pitchFamily="18" charset="-120"/>
                <a:cs typeface="Times New Roman" panose="02020603050405020304" pitchFamily="18" charset="0"/>
              </a:rPr>
              <a:t> Tautology  </a:t>
            </a:r>
            <a:r>
              <a:rPr lang="zh-TW" altLang="en-US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恆真式 或</a:t>
            </a:r>
            <a:r>
              <a:rPr lang="en-US" altLang="zh-TW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zh-TW" altLang="en-US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套套邏輯</a:t>
            </a:r>
            <a:endParaRPr lang="en-US" b="1" dirty="0">
              <a:latin typeface="+mn-lt"/>
              <a:ea typeface="PMingLiU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7A7C4-27BD-F12D-AB75-184EB1C61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>
                <a:ea typeface="PMingLiU" panose="02020500000000000000" pitchFamily="18" charset="-120"/>
                <a:cs typeface="Times New Roman" panose="02020603050405020304" pitchFamily="18" charset="0"/>
              </a:rPr>
              <a:t>A tautology is a statement that is always true, no matter what. If you construct a truth table for a statement and all of the column values for the statement are true (T), then the statement is a tautology because it's always true! The famous saying 'I cannot tell a lie' may come to mind when studying tautologies.</a:t>
            </a:r>
          </a:p>
          <a:p>
            <a:r>
              <a:rPr lang="en-US" dirty="0">
                <a:hlinkClick r:id="rId2"/>
              </a:rPr>
              <a:t>https://study.com/learn/lesson/tautology-in-math.html</a:t>
            </a:r>
            <a:r>
              <a:rPr lang="en-US" dirty="0">
                <a:solidFill>
                  <a:srgbClr val="555555"/>
                </a:solidFill>
                <a:latin typeface="Open Sans" panose="020B0606030504020204" pitchFamily="34" charset="0"/>
              </a:rPr>
              <a:t> 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FA9A5D-C458-3A36-72E9-FFA0770BC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148777-0A6B-F3E4-4D9F-A9E70896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4119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2240A3C7-14E5-9D79-E9A3-115741D404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 </a:t>
            </a:r>
          </a:p>
        </p:txBody>
      </p:sp>
      <p:pic>
        <p:nvPicPr>
          <p:cNvPr id="15363" name="Picture 6">
            <a:extLst>
              <a:ext uri="{FF2B5EF4-FFF2-40B4-BE49-F238E27FC236}">
                <a16:creationId xmlns:a16="http://schemas.microsoft.com/office/drawing/2014/main" id="{3DE83F8E-1576-791C-D631-52144FB168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975" y="1162049"/>
            <a:ext cx="5326797" cy="3657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64" name="Rectangle 4">
            <a:extLst>
              <a:ext uri="{FF2B5EF4-FFF2-40B4-BE49-F238E27FC236}">
                <a16:creationId xmlns:a16="http://schemas.microsoft.com/office/drawing/2014/main" id="{341093D2-53B8-3131-8E10-82530C4E57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90575" y="0"/>
            <a:ext cx="7772400" cy="1143000"/>
          </a:xfrm>
          <a:noFill/>
        </p:spPr>
        <p:txBody>
          <a:bodyPr anchor="b"/>
          <a:lstStyle/>
          <a:p>
            <a:pPr algn="ctr" eaLnBrk="1" hangingPunct="1"/>
            <a:r>
              <a:rPr lang="en-US" altLang="zh-TW" sz="3800" b="1" dirty="0">
                <a:ea typeface="PMingLiU" panose="02020500000000000000" pitchFamily="18" charset="-120"/>
                <a:cs typeface="Times New Roman" panose="02020603050405020304" pitchFamily="18" charset="0"/>
              </a:rPr>
              <a:t>1b. PROPOSITIONAL LOGIC</a:t>
            </a:r>
            <a:r>
              <a:rPr lang="en-US" altLang="zh-TW" sz="3800" dirty="0">
                <a:ea typeface="PMingLiU" panose="02020500000000000000" pitchFamily="18" charset="-120"/>
                <a:cs typeface="Times New Roman" panose="02020603050405020304" pitchFamily="18" charset="0"/>
              </a:rPr>
              <a:t> (</a:t>
            </a:r>
            <a:r>
              <a:rPr lang="en-US" altLang="zh-TW" sz="3800" dirty="0" err="1">
                <a:ea typeface="PMingLiU" panose="02020500000000000000" pitchFamily="18" charset="-120"/>
                <a:cs typeface="Times New Roman" panose="02020603050405020304" pitchFamily="18" charset="0"/>
              </a:rPr>
              <a:t>con’t</a:t>
            </a:r>
            <a:r>
              <a:rPr lang="en-US" altLang="zh-TW" sz="3800" dirty="0">
                <a:ea typeface="PMingLiU" panose="02020500000000000000" pitchFamily="18" charset="-120"/>
                <a:cs typeface="Times New Roman" panose="02020603050405020304" pitchFamily="18" charset="0"/>
              </a:rPr>
              <a:t>)</a:t>
            </a:r>
            <a:endParaRPr lang="en-US" altLang="en-US" sz="3800" dirty="0">
              <a:ea typeface="PMingLiU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F7E6B1C-7455-1E78-D568-CAD552408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EFE5876-40AF-A529-B9FA-ADAF63C71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15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D74A7E-5679-BDDD-3498-68CCBAC6A49D}"/>
              </a:ext>
            </a:extLst>
          </p:cNvPr>
          <p:cNvSpPr txBox="1"/>
          <p:nvPr/>
        </p:nvSpPr>
        <p:spPr>
          <a:xfrm>
            <a:off x="1066800" y="4762499"/>
            <a:ext cx="68389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Differences of → and ⟹ </a:t>
            </a:r>
          </a:p>
          <a:p>
            <a:pPr lvl="1"/>
            <a:r>
              <a:rPr lang="en-US" dirty="0"/>
              <a:t> → is a logic operator, whereas ⟹ is a statement (where you know the outcome must be true). </a:t>
            </a:r>
          </a:p>
          <a:p>
            <a:pPr lvl="1"/>
            <a:r>
              <a:rPr lang="en-US" dirty="0"/>
              <a:t>→ : can have result "false".  </a:t>
            </a:r>
          </a:p>
          <a:p>
            <a:pPr lvl="1"/>
            <a:r>
              <a:rPr lang="en-US" dirty="0"/>
              <a:t>⟹ : Always true. Cannot be false. </a:t>
            </a:r>
          </a:p>
          <a:p>
            <a:r>
              <a:rPr lang="en-US" dirty="0"/>
              <a:t>See appendix for more information.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8E975E-7721-C5E6-85B4-CCF2792DD45F}"/>
              </a:ext>
            </a:extLst>
          </p:cNvPr>
          <p:cNvSpPr/>
          <p:nvPr/>
        </p:nvSpPr>
        <p:spPr>
          <a:xfrm>
            <a:off x="923926" y="3257551"/>
            <a:ext cx="6553200" cy="154305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A0265F-356F-62F9-E730-A4730CD195C4}"/>
              </a:ext>
            </a:extLst>
          </p:cNvPr>
          <p:cNvSpPr txBox="1"/>
          <p:nvPr/>
        </p:nvSpPr>
        <p:spPr>
          <a:xfrm>
            <a:off x="7629526" y="3257551"/>
            <a:ext cx="1514474" cy="107721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HK" sz="3200" dirty="0">
                <a:solidFill>
                  <a:srgbClr val="FF0000"/>
                </a:solidFill>
              </a:rPr>
              <a:t>Must be true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D763CCF-CAA0-49F3-C82C-01ABE41619B5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6581775" y="3796161"/>
            <a:ext cx="1047751" cy="271014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97BD144-1CF8-7B21-F969-D7F80035F99A}"/>
              </a:ext>
            </a:extLst>
          </p:cNvPr>
          <p:cNvSpPr txBox="1"/>
          <p:nvPr/>
        </p:nvSpPr>
        <p:spPr>
          <a:xfrm>
            <a:off x="6907947" y="1339626"/>
            <a:ext cx="2095500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HK" sz="3200" dirty="0">
                <a:solidFill>
                  <a:srgbClr val="7030A0"/>
                </a:solidFill>
              </a:rPr>
              <a:t>Can be false or true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B28ED2-3738-2A3B-755A-4B71E58EBEA3}"/>
              </a:ext>
            </a:extLst>
          </p:cNvPr>
          <p:cNvCxnSpPr>
            <a:cxnSpLocks/>
            <a:stCxn id="9" idx="1"/>
          </p:cNvCxnSpPr>
          <p:nvPr/>
        </p:nvCxnSpPr>
        <p:spPr>
          <a:xfrm flipH="1">
            <a:off x="6441222" y="2124456"/>
            <a:ext cx="466725" cy="63467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53119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1A57B-03DD-4070-A35D-17861F780B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Truth table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77014-50AB-5201-6FAD-AEFC9E281E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FB7445-19DB-60C9-8915-47BEB4A2B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58CCE8-5B83-2460-D02E-5108C4FEE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1658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F2958-1C36-701F-6612-96E54A394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98159"/>
            <a:ext cx="4114800" cy="1192530"/>
          </a:xfrm>
        </p:spPr>
        <p:txBody>
          <a:bodyPr>
            <a:normAutofit fontScale="90000"/>
          </a:bodyPr>
          <a:lstStyle/>
          <a:p>
            <a:r>
              <a:rPr lang="en-US" sz="2700" dirty="0"/>
              <a:t>Truth table </a:t>
            </a:r>
            <a:r>
              <a:rPr lang="en-US" sz="2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  <a:br>
              <a:rPr lang="en-US" sz="2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en-US" sz="2700" dirty="0">
                <a:hlinkClick r:id="rId2"/>
              </a:rPr>
              <a:t>https://sites.millersville.edu/bikenaga/math-proof/truth-tables/truth-tables.html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37C3EE-3015-5DE2-48A1-9630919C07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4362450" cy="4508500"/>
          </a:xfrm>
        </p:spPr>
        <p:txBody>
          <a:bodyPr>
            <a:normAutofit fontScale="92500" lnSpcReduction="10000"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Negation function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If P is true, </a:t>
            </a:r>
            <a:r>
              <a:rPr lang="en-US" dirty="0"/>
              <a:t>¬ 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 is false and vice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v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erse</a:t>
            </a:r>
          </a:p>
          <a:p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dirty="0"/>
              <a:t>And, “^” function</a:t>
            </a:r>
          </a:p>
          <a:p>
            <a:r>
              <a:rPr lang="en-US" dirty="0"/>
              <a:t>P ^ Q is true if both P and  Q are true</a:t>
            </a:r>
          </a:p>
          <a:p>
            <a:endParaRPr lang="en-US" dirty="0"/>
          </a:p>
          <a:p>
            <a:r>
              <a:rPr lang="en-US" dirty="0"/>
              <a:t>Or, “v” function</a:t>
            </a:r>
          </a:p>
          <a:p>
            <a:r>
              <a:rPr lang="en-US" dirty="0"/>
              <a:t>P v Q is true if either P is true or Q is true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2DAE50-2E62-6899-86E3-6EDD5BAA2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4FDABE-9AAE-8652-B09B-BF06D0A4B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0A51011A-ABBF-0EBB-8DD2-2B0902D879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27792"/>
              </p:ext>
            </p:extLst>
          </p:nvPr>
        </p:nvGraphicFramePr>
        <p:xfrm>
          <a:off x="5495924" y="999173"/>
          <a:ext cx="2314576" cy="11925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7288">
                  <a:extLst>
                    <a:ext uri="{9D8B030D-6E8A-4147-A177-3AD203B41FA5}">
                      <a16:colId xmlns:a16="http://schemas.microsoft.com/office/drawing/2014/main" val="1919280879"/>
                    </a:ext>
                  </a:extLst>
                </a:gridCol>
                <a:gridCol w="1157288">
                  <a:extLst>
                    <a:ext uri="{9D8B030D-6E8A-4147-A177-3AD203B41FA5}">
                      <a16:colId xmlns:a16="http://schemas.microsoft.com/office/drawing/2014/main" val="2697107295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¬P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173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351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1348218"/>
                  </a:ext>
                </a:extLst>
              </a:tr>
            </a:tbl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B1CC2CD-8E5F-C4E4-3A51-8661E9E920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937704"/>
              </p:ext>
            </p:extLst>
          </p:nvPr>
        </p:nvGraphicFramePr>
        <p:xfrm>
          <a:off x="5496485" y="2517774"/>
          <a:ext cx="280035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3450">
                  <a:extLst>
                    <a:ext uri="{9D8B030D-6E8A-4147-A177-3AD203B41FA5}">
                      <a16:colId xmlns:a16="http://schemas.microsoft.com/office/drawing/2014/main" val="3714816287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1112420356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26830088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 ^ Q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84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949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302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683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527262"/>
                  </a:ext>
                </a:extLst>
              </a:tr>
            </a:tbl>
          </a:graphicData>
        </a:graphic>
      </p:graphicFrame>
      <p:graphicFrame>
        <p:nvGraphicFramePr>
          <p:cNvPr id="9" name="Table 7">
            <a:extLst>
              <a:ext uri="{FF2B5EF4-FFF2-40B4-BE49-F238E27FC236}">
                <a16:creationId xmlns:a16="http://schemas.microsoft.com/office/drawing/2014/main" id="{2334A8F0-55BD-4ABF-2A8E-63F77C9D93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97150"/>
              </p:ext>
            </p:extLst>
          </p:nvPr>
        </p:nvGraphicFramePr>
        <p:xfrm>
          <a:off x="5496485" y="4709597"/>
          <a:ext cx="280035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3450">
                  <a:extLst>
                    <a:ext uri="{9D8B030D-6E8A-4147-A177-3AD203B41FA5}">
                      <a16:colId xmlns:a16="http://schemas.microsoft.com/office/drawing/2014/main" val="3714816287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1112420356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26830088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 v Q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84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949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302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683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527262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68A77F94-E7CB-7FD8-AE4C-A7E5E5CE1161}"/>
              </a:ext>
            </a:extLst>
          </p:cNvPr>
          <p:cNvSpPr txBox="1"/>
          <p:nvPr/>
        </p:nvSpPr>
        <p:spPr>
          <a:xfrm>
            <a:off x="5559840" y="2126140"/>
            <a:ext cx="2673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Inputs          output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183FE5E-525A-9526-A6D6-33D7CC3F440C}"/>
              </a:ext>
            </a:extLst>
          </p:cNvPr>
          <p:cNvSpPr txBox="1"/>
          <p:nvPr/>
        </p:nvSpPr>
        <p:spPr>
          <a:xfrm>
            <a:off x="5879809" y="4295183"/>
            <a:ext cx="2673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Inputs                output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3FDE885-1DB5-A837-3DC4-CB1DE8A5ACA9}"/>
              </a:ext>
            </a:extLst>
          </p:cNvPr>
          <p:cNvSpPr txBox="1"/>
          <p:nvPr/>
        </p:nvSpPr>
        <p:spPr>
          <a:xfrm>
            <a:off x="5922350" y="6475454"/>
            <a:ext cx="2673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Inputs                output</a:t>
            </a:r>
          </a:p>
        </p:txBody>
      </p:sp>
    </p:spTree>
    <p:extLst>
      <p:ext uri="{BB962C8B-B14F-4D97-AF65-F5344CB8AC3E}">
        <p14:creationId xmlns:p14="http://schemas.microsoft.com/office/powerpoint/2010/main" val="677815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F2958-1C36-701F-6612-96E54A394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dirty="0"/>
              <a:t>Truth table </a:t>
            </a:r>
            <a:r>
              <a:rPr lang="en-US" sz="2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  <a:br>
              <a:rPr lang="en-US" sz="2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en-US" sz="2700" dirty="0">
                <a:hlinkClick r:id="rId2"/>
              </a:rPr>
              <a:t>https://sites.millersville.edu/bikenaga/math-proof/truth-tables/truth-tables.html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37C3EE-3015-5DE2-48A1-9630919C07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499" y="1276104"/>
            <a:ext cx="4449293" cy="5030787"/>
          </a:xfrm>
        </p:spPr>
        <p:txBody>
          <a:bodyPr>
            <a:normAutofit fontScale="25000" lnSpcReduction="20000"/>
          </a:bodyPr>
          <a:lstStyle/>
          <a:p>
            <a:r>
              <a:rPr lang="en-US" sz="9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 </a:t>
            </a:r>
            <a:r>
              <a:rPr lang="en-US" sz="9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sym typeface="Symbol" panose="05050102010706020507" pitchFamily="18" charset="2"/>
              </a:rPr>
              <a:t>  Q </a:t>
            </a:r>
            <a:r>
              <a:rPr lang="en-US" sz="9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means that P and Q are </a:t>
            </a:r>
            <a:r>
              <a:rPr lang="en-US" sz="9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equivalent</a:t>
            </a:r>
            <a:r>
              <a:rPr lang="en-US" sz="9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en-US" sz="96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E.g. P=work hard, Q</a:t>
            </a:r>
            <a:r>
              <a:rPr lang="en-US" sz="9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sym typeface="Symbol" panose="05050102010706020507" pitchFamily="18" charset="2"/>
              </a:rPr>
              <a:t>=Pass exam.</a:t>
            </a:r>
          </a:p>
          <a:p>
            <a:r>
              <a:rPr lang="en-US" sz="9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 </a:t>
            </a:r>
            <a:r>
              <a:rPr lang="en-US" sz="9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sym typeface="Symbol" panose="05050102010706020507" pitchFamily="18" charset="2"/>
              </a:rPr>
              <a:t>  Q means you pass the exam only if you work hard. Therefore row 2,3 are false</a:t>
            </a:r>
          </a:p>
          <a:p>
            <a:endParaRPr lang="en-US" sz="62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9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 </a:t>
            </a:r>
            <a:r>
              <a:rPr lang="en-US" sz="9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9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sym typeface="Symbol" panose="05050102010706020507" pitchFamily="18" charset="2"/>
              </a:rPr>
              <a:t> Q </a:t>
            </a:r>
            <a:r>
              <a:rPr lang="en-US" sz="9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means  logical implication. </a:t>
            </a:r>
            <a:r>
              <a:rPr lang="en-US" sz="9600" dirty="0">
                <a:solidFill>
                  <a:srgbClr val="000000"/>
                </a:solidFill>
                <a:latin typeface="Times New Roman" panose="02020603050405020304" pitchFamily="18" charset="0"/>
              </a:rPr>
              <a:t>If Q follow P, then </a:t>
            </a:r>
            <a:r>
              <a:rPr lang="en-US" sz="9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 </a:t>
            </a:r>
            <a:r>
              <a:rPr lang="en-US" sz="9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9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sym typeface="Symbol" panose="05050102010706020507" pitchFamily="18" charset="2"/>
              </a:rPr>
              <a:t> Q is true</a:t>
            </a:r>
          </a:p>
          <a:p>
            <a:r>
              <a:rPr lang="en-US" sz="96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E.g. P=work hard, Q</a:t>
            </a:r>
            <a:r>
              <a:rPr lang="en-US" sz="9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sym typeface="Symbol" panose="05050102010706020507" pitchFamily="18" charset="2"/>
              </a:rPr>
              <a:t>=Pass exam</a:t>
            </a:r>
          </a:p>
          <a:p>
            <a:r>
              <a:rPr lang="en-US" sz="96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sz="96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Q means i</a:t>
            </a:r>
            <a:r>
              <a:rPr lang="en-US" sz="96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 you work hard , you pass exam. This statement is violated only when you work hard, you cannot pass the exam. Therefore, row 2 is the only case (P</a:t>
            </a:r>
            <a:r>
              <a:rPr lang="en-US" sz="96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Q) is false.</a:t>
            </a:r>
            <a:endParaRPr lang="en-US" sz="96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2DAE50-2E62-6899-86E3-6EDD5BAA2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4FDABE-9AAE-8652-B09B-BF06D0A4B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72249" y="6086237"/>
            <a:ext cx="2057400" cy="365125"/>
          </a:xfrm>
        </p:spPr>
        <p:txBody>
          <a:bodyPr/>
          <a:lstStyle/>
          <a:p>
            <a:fld id="{2EE83134-29CA-40B2-8D6D-D3B0F461F37F}" type="slidenum">
              <a:rPr lang="en-US" smtClean="0"/>
              <a:t>18</a:t>
            </a:fld>
            <a:endParaRPr lang="en-US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B1CC2CD-8E5F-C4E4-3A51-8661E9E920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3413"/>
              </p:ext>
            </p:extLst>
          </p:nvPr>
        </p:nvGraphicFramePr>
        <p:xfrm>
          <a:off x="5200490" y="1239142"/>
          <a:ext cx="280035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3450">
                  <a:extLst>
                    <a:ext uri="{9D8B030D-6E8A-4147-A177-3AD203B41FA5}">
                      <a16:colId xmlns:a16="http://schemas.microsoft.com/office/drawing/2014/main" val="3714816287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1112420356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26830088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P  </a:t>
                      </a:r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sym typeface="Symbol" panose="05050102010706020507" pitchFamily="18" charset="2"/>
                        </a:rPr>
                        <a:t> </a:t>
                      </a:r>
                      <a:r>
                        <a:rPr lang="en-US"/>
                        <a:t>Q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84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949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302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683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52726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917BA68-F364-F5F8-5FB6-4F669A8768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670067"/>
              </p:ext>
            </p:extLst>
          </p:nvPr>
        </p:nvGraphicFramePr>
        <p:xfrm>
          <a:off x="5333998" y="4232037"/>
          <a:ext cx="280035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3450">
                  <a:extLst>
                    <a:ext uri="{9D8B030D-6E8A-4147-A177-3AD203B41FA5}">
                      <a16:colId xmlns:a16="http://schemas.microsoft.com/office/drawing/2014/main" val="3714816287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1112420356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26830088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 </a:t>
                      </a:r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dirty="0"/>
                        <a:t>Q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84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949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302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683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52726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5B84EE3-266C-C357-7F64-95AD82459542}"/>
              </a:ext>
            </a:extLst>
          </p:cNvPr>
          <p:cNvSpPr txBox="1"/>
          <p:nvPr/>
        </p:nvSpPr>
        <p:spPr>
          <a:xfrm>
            <a:off x="5731132" y="3311386"/>
            <a:ext cx="1088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inputs</a:t>
            </a:r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66B0B198-C775-AABF-0F00-A8E005215F98}"/>
              </a:ext>
            </a:extLst>
          </p:cNvPr>
          <p:cNvSpPr/>
          <p:nvPr/>
        </p:nvSpPr>
        <p:spPr>
          <a:xfrm rot="5400000">
            <a:off x="5944112" y="2379418"/>
            <a:ext cx="323630" cy="175147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353FD8-1C1A-2733-EBCA-C53F6552050E}"/>
              </a:ext>
            </a:extLst>
          </p:cNvPr>
          <p:cNvSpPr txBox="1"/>
          <p:nvPr/>
        </p:nvSpPr>
        <p:spPr>
          <a:xfrm>
            <a:off x="7011364" y="3045479"/>
            <a:ext cx="1088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output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09A026F-4A77-8289-8245-5C1287BC2377}"/>
              </a:ext>
            </a:extLst>
          </p:cNvPr>
          <p:cNvSpPr txBox="1"/>
          <p:nvPr/>
        </p:nvSpPr>
        <p:spPr>
          <a:xfrm>
            <a:off x="5975055" y="6352144"/>
            <a:ext cx="1088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inputs</a:t>
            </a:r>
          </a:p>
        </p:txBody>
      </p:sp>
      <p:sp>
        <p:nvSpPr>
          <p:cNvPr id="14" name="Right Brace 13">
            <a:extLst>
              <a:ext uri="{FF2B5EF4-FFF2-40B4-BE49-F238E27FC236}">
                <a16:creationId xmlns:a16="http://schemas.microsoft.com/office/drawing/2014/main" id="{40DDA6D6-6314-AC93-C8BC-F0FD1C3F56E6}"/>
              </a:ext>
            </a:extLst>
          </p:cNvPr>
          <p:cNvSpPr/>
          <p:nvPr/>
        </p:nvSpPr>
        <p:spPr>
          <a:xfrm rot="5400000">
            <a:off x="6188035" y="5420176"/>
            <a:ext cx="323630" cy="175147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67307D3-B337-A7DE-C9DF-F242C503BCB8}"/>
              </a:ext>
            </a:extLst>
          </p:cNvPr>
          <p:cNvSpPr txBox="1"/>
          <p:nvPr/>
        </p:nvSpPr>
        <p:spPr>
          <a:xfrm>
            <a:off x="7255287" y="6086237"/>
            <a:ext cx="1088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output</a:t>
            </a:r>
          </a:p>
        </p:txBody>
      </p:sp>
    </p:spTree>
    <p:extLst>
      <p:ext uri="{BB962C8B-B14F-4D97-AF65-F5344CB8AC3E}">
        <p14:creationId xmlns:p14="http://schemas.microsoft.com/office/powerpoint/2010/main" val="11358644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774A6-5A8D-A562-36ED-0D4708343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Note: If you have more then 2 inputs. E.g., 3 inputs, you need 2^3 rows of different combination of True/False (T/F) for each row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DCB7D-F56A-23FA-E386-CDC58D3C3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P,Q,R are n=3 inputs </a:t>
            </a:r>
            <a:r>
              <a:rPr lang="en-US" sz="2000" dirty="0">
                <a:solidFill>
                  <a:srgbClr val="FF0000"/>
                </a:solidFill>
              </a:rPr>
              <a:t>(input columns= 2</a:t>
            </a:r>
            <a:r>
              <a:rPr lang="en-US" sz="2000" baseline="30000" dirty="0">
                <a:solidFill>
                  <a:srgbClr val="FF0000"/>
                </a:solidFill>
              </a:rPr>
              <a:t>n</a:t>
            </a:r>
            <a:r>
              <a:rPr lang="en-US" sz="2000" dirty="0">
                <a:solidFill>
                  <a:srgbClr val="FF0000"/>
                </a:solidFill>
              </a:rPr>
              <a:t>=2</a:t>
            </a:r>
            <a:r>
              <a:rPr lang="en-US" sz="2000" baseline="30000" dirty="0">
                <a:solidFill>
                  <a:srgbClr val="FF0000"/>
                </a:solidFill>
              </a:rPr>
              <a:t>3</a:t>
            </a:r>
            <a:r>
              <a:rPr lang="en-US" sz="2000" dirty="0">
                <a:solidFill>
                  <a:srgbClr val="FF0000"/>
                </a:solidFill>
              </a:rPr>
              <a:t>=8,n=number of inputs)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371E08-C50B-4713-A6C5-528410E53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671159-D9E2-FD94-5D34-FA1776ABC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19</a:t>
            </a:fld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A3C8D1EB-B9D0-6F98-44DB-31D3BDF6B4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825196"/>
              </p:ext>
            </p:extLst>
          </p:nvPr>
        </p:nvGraphicFramePr>
        <p:xfrm>
          <a:off x="1524000" y="2339687"/>
          <a:ext cx="6096000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60488774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26852321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4623578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126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349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4247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440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9134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3946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7675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206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46855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CCDE63D-9C4C-009D-4937-EB80AEAC9BF6}"/>
              </a:ext>
            </a:extLst>
          </p:cNvPr>
          <p:cNvSpPr txBox="1"/>
          <p:nvPr/>
        </p:nvSpPr>
        <p:spPr>
          <a:xfrm>
            <a:off x="4187118" y="6212326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inputs</a:t>
            </a:r>
          </a:p>
        </p:txBody>
      </p:sp>
      <p:sp>
        <p:nvSpPr>
          <p:cNvPr id="8" name="Right Brace 7">
            <a:extLst>
              <a:ext uri="{FF2B5EF4-FFF2-40B4-BE49-F238E27FC236}">
                <a16:creationId xmlns:a16="http://schemas.microsoft.com/office/drawing/2014/main" id="{F1D9A321-F2DC-D2F8-5205-7B4523ABDC7D}"/>
              </a:ext>
            </a:extLst>
          </p:cNvPr>
          <p:cNvSpPr/>
          <p:nvPr/>
        </p:nvSpPr>
        <p:spPr>
          <a:xfrm rot="5400000">
            <a:off x="4393419" y="2942763"/>
            <a:ext cx="500035" cy="623887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025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C16469B-567B-0528-D8F0-0EB4E60B6E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en-US"/>
              <a:t>Topics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E36CE95-CD66-6CEA-2872-526BA083E9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altLang="zh-TW" sz="2400" dirty="0">
                <a:latin typeface="Times New Roman" panose="02020603050405020304" pitchFamily="18" charset="0"/>
                <a:ea typeface="PMingLiU" panose="02020500000000000000" pitchFamily="18" charset="-120"/>
              </a:rPr>
              <a:t>PROPOSITIONAL LOGIC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zh-TW" sz="2400" dirty="0">
                <a:latin typeface="Times New Roman" panose="02020603050405020304" pitchFamily="18" charset="0"/>
                <a:ea typeface="PMingLiU" panose="02020500000000000000" pitchFamily="18" charset="-120"/>
              </a:rPr>
              <a:t>PREDICATE LOGIC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zh-TW" sz="2400" dirty="0">
                <a:latin typeface="Times New Roman" panose="02020603050405020304" pitchFamily="18" charset="0"/>
                <a:ea typeface="PMingLiU" panose="02020500000000000000" pitchFamily="18" charset="-120"/>
              </a:rPr>
              <a:t>FUZZY LOGIC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zh-TW" sz="2400" dirty="0">
                <a:latin typeface="Times New Roman" panose="02020603050405020304" pitchFamily="18" charset="0"/>
                <a:ea typeface="PMingLiU" panose="02020500000000000000" pitchFamily="18" charset="-120"/>
              </a:rPr>
              <a:t>PRODUCTION SYSTEM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zh-TW" sz="2400" dirty="0">
                <a:latin typeface="Times New Roman" panose="02020603050405020304" pitchFamily="18" charset="0"/>
                <a:ea typeface="PMingLiU" panose="02020500000000000000" pitchFamily="18" charset="-120"/>
              </a:rPr>
              <a:t>SEMANTIC NETWORK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zh-TW" sz="2400" dirty="0">
                <a:latin typeface="Times New Roman" panose="02020603050405020304" pitchFamily="18" charset="0"/>
                <a:ea typeface="PMingLiU" panose="02020500000000000000" pitchFamily="18" charset="-120"/>
              </a:rPr>
              <a:t>FRAME</a:t>
            </a:r>
            <a:r>
              <a:rPr lang="en-US" altLang="zh-TW" sz="2400" dirty="0">
                <a:latin typeface="Times New Roman" panose="02020603050405020304" pitchFamily="18" charset="0"/>
                <a:ea typeface="PMingLiU" panose="02020500000000000000" pitchFamily="18" charset="-120"/>
                <a:sym typeface="Symbol" panose="05050102010706020507" pitchFamily="18" charset="2"/>
              </a:rPr>
              <a:t> </a:t>
            </a:r>
            <a:r>
              <a:rPr lang="en-US" altLang="zh-TW" sz="2400" dirty="0">
                <a:latin typeface="Times New Roman" panose="02020603050405020304" pitchFamily="18" charset="0"/>
                <a:ea typeface="PMingLiU" panose="02020500000000000000" pitchFamily="18" charset="-120"/>
              </a:rPr>
              <a:t>Hierarchical Representation of Knowledge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zh-TW" sz="2400" dirty="0">
                <a:latin typeface="Times New Roman" panose="02020603050405020304" pitchFamily="18" charset="0"/>
                <a:ea typeface="PMingLiU" panose="02020500000000000000" pitchFamily="18" charset="-120"/>
              </a:rPr>
              <a:t>OBJECT-ORIENTED PROGRAMMING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zh-TW" sz="2400" dirty="0">
                <a:latin typeface="Times New Roman" panose="02020603050405020304" pitchFamily="18" charset="0"/>
                <a:ea typeface="PMingLiU" panose="02020500000000000000" pitchFamily="18" charset="-120"/>
              </a:rPr>
              <a:t>A REMARK ON SYMBOLIC APPROACHES</a:t>
            </a:r>
            <a:endParaRPr lang="en-US" altLang="en-US" sz="2400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7B21B1C-FA2A-54D3-5B54-4A22B0075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9FE26EF-EAC9-EDD3-B02C-9BEE4246D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8867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85C7602-E6DE-EF8C-9668-A6722D7CBC7A}"/>
              </a:ext>
            </a:extLst>
          </p:cNvPr>
          <p:cNvGraphicFramePr>
            <a:graphicFrameLocks noGrp="1"/>
          </p:cNvGraphicFramePr>
          <p:nvPr/>
        </p:nvGraphicFramePr>
        <p:xfrm>
          <a:off x="6660357" y="2781301"/>
          <a:ext cx="2314576" cy="15633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2475">
                  <a:extLst>
                    <a:ext uri="{9D8B030D-6E8A-4147-A177-3AD203B41FA5}">
                      <a16:colId xmlns:a16="http://schemas.microsoft.com/office/drawing/2014/main" val="1919280879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697107295"/>
                    </a:ext>
                  </a:extLst>
                </a:gridCol>
                <a:gridCol w="866776">
                  <a:extLst>
                    <a:ext uri="{9D8B030D-6E8A-4147-A177-3AD203B41FA5}">
                      <a16:colId xmlns:a16="http://schemas.microsoft.com/office/drawing/2014/main" val="2836325933"/>
                    </a:ext>
                  </a:extLst>
                </a:gridCol>
              </a:tblGrid>
              <a:tr h="450850">
                <a:tc gridSpan="3">
                  <a:txBody>
                    <a:bodyPr/>
                    <a:lstStyle/>
                    <a:p>
                      <a:r>
                        <a:rPr lang="en-US" dirty="0"/>
                        <a:t>Truth Table for p v </a:t>
                      </a:r>
                      <a:r>
                        <a:rPr lang="en-US" dirty="0">
                          <a:sym typeface="Symbol" panose="05050102010706020507" pitchFamily="18" charset="2"/>
                        </a:rPr>
                        <a:t> </a:t>
                      </a:r>
                      <a:r>
                        <a:rPr lang="en-US" dirty="0"/>
                        <a:t>p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173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ym typeface="Symbol" panose="05050102010706020507" pitchFamily="18" charset="2"/>
                        </a:rPr>
                        <a:t></a:t>
                      </a:r>
                      <a:r>
                        <a:rPr lang="en-US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 v </a:t>
                      </a:r>
                      <a:r>
                        <a:rPr lang="en-US" dirty="0">
                          <a:sym typeface="Symbol" panose="05050102010706020507" pitchFamily="18" charset="2"/>
                        </a:rPr>
                        <a:t> </a:t>
                      </a:r>
                      <a:r>
                        <a:rPr lang="en-US" dirty="0"/>
                        <a:t>p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351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348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06445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695AB49A-E2E6-FF6B-FBEC-1411E1C38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tautology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714E7-F248-58A1-B8BB-6B4B1682B7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352549"/>
            <a:ext cx="6029325" cy="5419725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An example.</a:t>
            </a:r>
          </a:p>
          <a:p>
            <a:pPr lvl="1"/>
            <a:r>
              <a:rPr lang="en-US" sz="1800" dirty="0"/>
              <a:t>'I will either get paid or not get paid’, </a:t>
            </a:r>
          </a:p>
          <a:p>
            <a:r>
              <a:rPr lang="en-US" sz="2400" dirty="0"/>
              <a:t>we can use:</a:t>
            </a:r>
          </a:p>
          <a:p>
            <a:pPr lvl="1"/>
            <a:r>
              <a:rPr lang="en-US" sz="1800" dirty="0"/>
              <a:t>p: I will get paid</a:t>
            </a:r>
          </a:p>
          <a:p>
            <a:pPr lvl="1"/>
            <a:r>
              <a:rPr lang="en-US" sz="1800" dirty="0"/>
              <a:t>¬p: I will not get paid</a:t>
            </a:r>
          </a:p>
          <a:p>
            <a:r>
              <a:rPr lang="en-US" sz="2400" dirty="0"/>
              <a:t>So, p ∨ ¬p: I will either get paid or not get paid</a:t>
            </a:r>
          </a:p>
          <a:p>
            <a:r>
              <a:rPr lang="en-US" sz="2400" dirty="0"/>
              <a:t>A truth table for the statement would look like:</a:t>
            </a:r>
          </a:p>
          <a:p>
            <a:r>
              <a:rPr lang="en-US" sz="2400" dirty="0"/>
              <a:t>Looking at the final column in the truth table, you can see that all the truth values are T (for true). Whenever all of the truth values in the final column are true, the statement is a </a:t>
            </a:r>
            <a:r>
              <a:rPr lang="en-US" sz="2400" dirty="0">
                <a:solidFill>
                  <a:srgbClr val="FF0000"/>
                </a:solidFill>
              </a:rPr>
              <a:t>tautology</a:t>
            </a:r>
            <a:r>
              <a:rPr lang="en-US" sz="2400" dirty="0"/>
              <a:t>. So, our statement 'I will either get paid or not get paid' is always a true statement, a tautology</a:t>
            </a:r>
          </a:p>
          <a:p>
            <a:r>
              <a:rPr lang="en-US" sz="2400" dirty="0">
                <a:hlinkClick r:id="rId2"/>
              </a:rPr>
              <a:t>https://study.com/learn/lesson/tautology-in-math.html</a:t>
            </a:r>
            <a:r>
              <a:rPr lang="en-US" sz="2400" dirty="0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1C9D48-CC22-B8B3-A295-F973CB38C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85D6EC-ECDE-F90F-FDC3-63D268A6E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20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525140A-DE10-3389-0446-7BD85F28EBBF}"/>
              </a:ext>
            </a:extLst>
          </p:cNvPr>
          <p:cNvSpPr txBox="1"/>
          <p:nvPr/>
        </p:nvSpPr>
        <p:spPr>
          <a:xfrm>
            <a:off x="5024887" y="1641276"/>
            <a:ext cx="1603324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2 inputs</a:t>
            </a:r>
          </a:p>
          <a:p>
            <a:r>
              <a:rPr lang="en-US" dirty="0"/>
              <a:t>p, ¬p</a:t>
            </a:r>
          </a:p>
          <a:p>
            <a:r>
              <a:rPr lang="en-US" dirty="0"/>
              <a:t>v = or function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4D93FC-74A1-34EF-201D-302E9F36FB42}"/>
              </a:ext>
            </a:extLst>
          </p:cNvPr>
          <p:cNvSpPr txBox="1"/>
          <p:nvPr/>
        </p:nvSpPr>
        <p:spPr>
          <a:xfrm>
            <a:off x="7027517" y="857053"/>
            <a:ext cx="1514645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Output at the </a:t>
            </a:r>
          </a:p>
          <a:p>
            <a:r>
              <a:rPr lang="en-US" dirty="0"/>
              <a:t>final column:</a:t>
            </a:r>
          </a:p>
          <a:p>
            <a:r>
              <a:rPr lang="en-US" dirty="0"/>
              <a:t>A tautology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E6BF4F6-4C98-8F2B-74AD-60E9BADD585C}"/>
              </a:ext>
            </a:extLst>
          </p:cNvPr>
          <p:cNvCxnSpPr>
            <a:cxnSpLocks/>
          </p:cNvCxnSpPr>
          <p:nvPr/>
        </p:nvCxnSpPr>
        <p:spPr>
          <a:xfrm>
            <a:off x="8263681" y="1503384"/>
            <a:ext cx="156419" cy="17541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DF628E6-F253-651A-D1F9-0B0012B52C9F}"/>
              </a:ext>
            </a:extLst>
          </p:cNvPr>
          <p:cNvCxnSpPr>
            <a:cxnSpLocks/>
          </p:cNvCxnSpPr>
          <p:nvPr/>
        </p:nvCxnSpPr>
        <p:spPr>
          <a:xfrm>
            <a:off x="6399611" y="2593996"/>
            <a:ext cx="591982" cy="6476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6944DE8-573B-9E5C-DDE7-8BD6D934FA5D}"/>
              </a:ext>
            </a:extLst>
          </p:cNvPr>
          <p:cNvCxnSpPr>
            <a:cxnSpLocks/>
          </p:cNvCxnSpPr>
          <p:nvPr/>
        </p:nvCxnSpPr>
        <p:spPr>
          <a:xfrm>
            <a:off x="6363075" y="2593996"/>
            <a:ext cx="1257037" cy="6635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60489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DAB98-C65C-D06B-8D86-4812F2A0E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Example: Use truth table to proof a tautology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259A-37B1-CEB6-017C-2B168BF12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Show (P</a:t>
            </a:r>
            <a:r>
              <a:rPr lang="en-US" dirty="0">
                <a:sym typeface="Wingdings" panose="05000000000000000000" pitchFamily="2" charset="2"/>
              </a:rPr>
              <a:t> Q) V (QP) is a tautology.</a:t>
            </a:r>
          </a:p>
          <a:p>
            <a:r>
              <a:rPr lang="en-US" dirty="0">
                <a:sym typeface="Wingdings" panose="05000000000000000000" pitchFamily="2" charset="2"/>
              </a:rPr>
              <a:t>We need to proof no matter what P, Q are, </a:t>
            </a:r>
            <a:r>
              <a:rPr lang="en-US" dirty="0"/>
              <a:t>(P</a:t>
            </a:r>
            <a:r>
              <a:rPr lang="en-US" dirty="0">
                <a:sym typeface="Wingdings" panose="05000000000000000000" pitchFamily="2" charset="2"/>
              </a:rPr>
              <a:t> Q) V (QP) is still true. Here is the proof: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36869B-2EA1-C1D7-0F37-0DE564012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9DC69B-E728-2A5A-2BAB-BC16254CC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21</a:t>
            </a:fld>
            <a:endParaRPr lang="en-US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8DAF9F3E-4565-5CF0-0EDB-7889802B1A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058848"/>
              </p:ext>
            </p:extLst>
          </p:nvPr>
        </p:nvGraphicFramePr>
        <p:xfrm>
          <a:off x="1057274" y="3263900"/>
          <a:ext cx="6734175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6835">
                  <a:extLst>
                    <a:ext uri="{9D8B030D-6E8A-4147-A177-3AD203B41FA5}">
                      <a16:colId xmlns:a16="http://schemas.microsoft.com/office/drawing/2014/main" val="3103184883"/>
                    </a:ext>
                  </a:extLst>
                </a:gridCol>
                <a:gridCol w="1346835">
                  <a:extLst>
                    <a:ext uri="{9D8B030D-6E8A-4147-A177-3AD203B41FA5}">
                      <a16:colId xmlns:a16="http://schemas.microsoft.com/office/drawing/2014/main" val="1620022938"/>
                    </a:ext>
                  </a:extLst>
                </a:gridCol>
                <a:gridCol w="992506">
                  <a:extLst>
                    <a:ext uri="{9D8B030D-6E8A-4147-A177-3AD203B41FA5}">
                      <a16:colId xmlns:a16="http://schemas.microsoft.com/office/drawing/2014/main" val="106148574"/>
                    </a:ext>
                  </a:extLst>
                </a:gridCol>
                <a:gridCol w="1076325">
                  <a:extLst>
                    <a:ext uri="{9D8B030D-6E8A-4147-A177-3AD203B41FA5}">
                      <a16:colId xmlns:a16="http://schemas.microsoft.com/office/drawing/2014/main" val="328608291"/>
                    </a:ext>
                  </a:extLst>
                </a:gridCol>
                <a:gridCol w="1971674">
                  <a:extLst>
                    <a:ext uri="{9D8B030D-6E8A-4147-A177-3AD203B41FA5}">
                      <a16:colId xmlns:a16="http://schemas.microsoft.com/office/drawing/2014/main" val="28964145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Q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P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(P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dirty="0"/>
                        <a:t>Q) v (Q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P)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2825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667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315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689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665487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91642B7-EE09-70D3-B053-87CC22F554A9}"/>
              </a:ext>
            </a:extLst>
          </p:cNvPr>
          <p:cNvSpPr txBox="1"/>
          <p:nvPr/>
        </p:nvSpPr>
        <p:spPr>
          <a:xfrm>
            <a:off x="5886840" y="5240337"/>
            <a:ext cx="31007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Output:</a:t>
            </a:r>
          </a:p>
          <a:p>
            <a:r>
              <a:rPr lang="en-US" dirty="0"/>
              <a:t>All true (T) , so (P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Q) v (Q</a:t>
            </a:r>
            <a:r>
              <a:rPr lang="en-US" dirty="0">
                <a:sym typeface="Wingdings" panose="05000000000000000000" pitchFamily="2" charset="2"/>
              </a:rPr>
              <a:t>P)</a:t>
            </a:r>
            <a:endParaRPr lang="en-US" dirty="0"/>
          </a:p>
          <a:p>
            <a:r>
              <a:rPr lang="en-US" dirty="0"/>
              <a:t> is a tautology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1F633F7-0943-7515-882E-8182130DFC4A}"/>
              </a:ext>
            </a:extLst>
          </p:cNvPr>
          <p:cNvCxnSpPr>
            <a:cxnSpLocks/>
          </p:cNvCxnSpPr>
          <p:nvPr/>
        </p:nvCxnSpPr>
        <p:spPr>
          <a:xfrm flipV="1">
            <a:off x="6305550" y="5118100"/>
            <a:ext cx="0" cy="2444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12940BB-4608-3489-9453-1BA6D4C8440F}"/>
              </a:ext>
            </a:extLst>
          </p:cNvPr>
          <p:cNvSpPr txBox="1"/>
          <p:nvPr/>
        </p:nvSpPr>
        <p:spPr>
          <a:xfrm>
            <a:off x="1886336" y="5807631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inputs</a:t>
            </a:r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D157CBCE-D0CB-8065-28A5-89834F6ACCBE}"/>
              </a:ext>
            </a:extLst>
          </p:cNvPr>
          <p:cNvSpPr/>
          <p:nvPr/>
        </p:nvSpPr>
        <p:spPr>
          <a:xfrm rot="5400000">
            <a:off x="2080715" y="4348019"/>
            <a:ext cx="523875" cy="251558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0487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73C5D-F83E-4FFD-614D-CAD611275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Worksheet 2: Use truth table to proof a tautology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C89EB-2BDF-E1D5-6E5D-0564A0859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MC question</a:t>
            </a:r>
          </a:p>
          <a:p>
            <a:r>
              <a:rPr lang="en-US" dirty="0"/>
              <a:t>Which of the followings is a </a:t>
            </a:r>
            <a:r>
              <a:rPr lang="en-US" dirty="0">
                <a:sym typeface="Wingdings" panose="05000000000000000000" pitchFamily="2" charset="2"/>
              </a:rPr>
              <a:t>tautology?</a:t>
            </a:r>
          </a:p>
          <a:p>
            <a:pPr marL="514350" indent="-514350">
              <a:buFont typeface="+mj-lt"/>
              <a:buAutoNum type="arabicParenR"/>
            </a:pPr>
            <a:r>
              <a:rPr lang="pt-BR" dirty="0"/>
              <a:t>(a v b)^(~a v c)=&gt;(b ^ c)</a:t>
            </a:r>
          </a:p>
          <a:p>
            <a:pPr marL="514350" indent="-514350">
              <a:buFont typeface="+mj-lt"/>
              <a:buAutoNum type="arabicParenR"/>
            </a:pPr>
            <a:r>
              <a:rPr lang="pt-BR" dirty="0"/>
              <a:t>(a v b)^(~a ^ c)=&gt;(b v c)</a:t>
            </a:r>
          </a:p>
          <a:p>
            <a:pPr marL="514350" indent="-514350">
              <a:buFont typeface="+mj-lt"/>
              <a:buAutoNum type="arabicParenR"/>
            </a:pPr>
            <a:r>
              <a:rPr lang="pt-BR" dirty="0"/>
              <a:t>(a v b)^(a ^ c)=&gt;(b ^ c)</a:t>
            </a:r>
          </a:p>
          <a:p>
            <a:pPr marL="0" indent="0">
              <a:buNone/>
            </a:pPr>
            <a:r>
              <a:rPr lang="pt-BR" dirty="0"/>
              <a:t>Reference: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https://trutabgen.com/</a:t>
            </a:r>
            <a:r>
              <a:rPr lang="pt-BR" dirty="0"/>
              <a:t> 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8919EF-A892-7693-D28C-171F982E2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D7AB59-AD28-F570-BFAE-C2E47BBC5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22</a:t>
            </a:fld>
            <a:endParaRPr lang="en-US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7439EEC3-0B36-F091-F347-22C85BA78D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3574" y="2933700"/>
            <a:ext cx="3095626" cy="3095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7502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73C5D-F83E-4FFD-614D-CAD611275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Answer worksheet 2</a:t>
            </a:r>
            <a:r>
              <a:rPr lang="en-US" sz="4400" dirty="0"/>
              <a:t>: Use truth table to proof a tautology</a:t>
            </a:r>
            <a:r>
              <a:rPr lang="en-US" dirty="0"/>
              <a:t>  Note: ‘~’ = ‘</a:t>
            </a:r>
            <a:r>
              <a:rPr lang="en-US" dirty="0">
                <a:sym typeface="Symbol" panose="05050102010706020507" pitchFamily="18" charset="2"/>
              </a:rPr>
              <a:t>’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C89EB-2BDF-E1D5-6E5D-0564A0859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(a v b)^(~a ^ c)=&gt;(b v c) </a:t>
            </a:r>
            <a:r>
              <a:rPr lang="en-US" dirty="0">
                <a:sym typeface="Wingdings" panose="05000000000000000000" pitchFamily="2" charset="2"/>
              </a:rPr>
              <a:t>is a tautology(ans. Num2)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8919EF-A892-7693-D28C-171F982E2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D7AB59-AD28-F570-BFAE-C2E47BBC5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23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D3E255-0767-BDC9-6DB5-5F5B27F15389}"/>
              </a:ext>
            </a:extLst>
          </p:cNvPr>
          <p:cNvSpPr txBox="1"/>
          <p:nvPr/>
        </p:nvSpPr>
        <p:spPr>
          <a:xfrm>
            <a:off x="2171700" y="247650"/>
            <a:ext cx="2028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(avb)^(~avc)=&gt;(bvc)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204706A-FD79-8505-B827-EC01F7AEB8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707" y="2403476"/>
            <a:ext cx="8788586" cy="39528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9660A36-929D-DC57-ECE8-127D5AD00E10}"/>
              </a:ext>
            </a:extLst>
          </p:cNvPr>
          <p:cNvSpPr txBox="1"/>
          <p:nvPr/>
        </p:nvSpPr>
        <p:spPr>
          <a:xfrm>
            <a:off x="7062708" y="1480146"/>
            <a:ext cx="14526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All True here</a:t>
            </a:r>
          </a:p>
          <a:p>
            <a:r>
              <a:rPr lang="en-US" dirty="0">
                <a:solidFill>
                  <a:srgbClr val="FF0000"/>
                </a:solidFill>
              </a:rPr>
              <a:t>In this output</a:t>
            </a:r>
          </a:p>
          <a:p>
            <a:r>
              <a:rPr lang="en-US" dirty="0">
                <a:solidFill>
                  <a:srgbClr val="FF0000"/>
                </a:solidFill>
              </a:rPr>
              <a:t> column</a:t>
            </a:r>
          </a:p>
        </p:txBody>
      </p:sp>
    </p:spTree>
    <p:extLst>
      <p:ext uri="{BB962C8B-B14F-4D97-AF65-F5344CB8AC3E}">
        <p14:creationId xmlns:p14="http://schemas.microsoft.com/office/powerpoint/2010/main" val="26327148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0D2BC-8A48-DC80-114C-CE20CCDED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63574"/>
          </a:xfrm>
        </p:spPr>
        <p:txBody>
          <a:bodyPr>
            <a:noAutofit/>
          </a:bodyPr>
          <a:lstStyle/>
          <a:p>
            <a:r>
              <a:rPr lang="en-US" sz="3600" dirty="0"/>
              <a:t>Rules of Inference in propositional logic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436C4-B3EC-BE99-3233-08AA2A025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075" y="990599"/>
            <a:ext cx="7886700" cy="5530851"/>
          </a:xfrm>
        </p:spPr>
        <p:txBody>
          <a:bodyPr>
            <a:normAutofit/>
          </a:bodyPr>
          <a:lstStyle/>
          <a:p>
            <a:r>
              <a:rPr lang="en-US" i="1" dirty="0"/>
              <a:t>In logic, a syllogism is a form of deductive reasoning consisting of a major premise, a minor premise, and a conclusion. </a:t>
            </a:r>
          </a:p>
          <a:p>
            <a:r>
              <a:rPr lang="en-US" i="1" dirty="0"/>
              <a:t>Syllogistic (Adjective). Also known as a categorical argument or a standard categorical syllogism. The term syllogism is from the Greek, "to infer, count, reckon"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C5B33F-8AD4-F586-3275-AF754AB07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C2974C-4944-7496-2916-A7E87003C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24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82773EC-9448-3167-578F-B576932E39F1}"/>
              </a:ext>
            </a:extLst>
          </p:cNvPr>
          <p:cNvSpPr txBox="1"/>
          <p:nvPr/>
        </p:nvSpPr>
        <p:spPr>
          <a:xfrm>
            <a:off x="752476" y="3936899"/>
            <a:ext cx="7791449" cy="25237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US" sz="2000" b="0" i="1" dirty="0">
                <a:solidFill>
                  <a:srgbClr val="282828"/>
                </a:solidFill>
                <a:effectLst/>
                <a:latin typeface="Lato" panose="020F0502020204030203" pitchFamily="34" charset="0"/>
              </a:rPr>
              <a:t>Major Premise, Minor Premise, and Conclusion</a:t>
            </a:r>
            <a:endParaRPr lang="en-US" sz="2000" b="1" i="1" dirty="0">
              <a:solidFill>
                <a:srgbClr val="282828"/>
              </a:solidFill>
              <a:effectLst/>
              <a:latin typeface="Lato" panose="020F0502020204030203" pitchFamily="34" charset="0"/>
            </a:endParaRPr>
          </a:p>
          <a:p>
            <a:pPr algn="l" fontAlgn="base"/>
            <a:r>
              <a:rPr lang="en-US" sz="2000" b="0" i="1" dirty="0">
                <a:solidFill>
                  <a:srgbClr val="282828"/>
                </a:solidFill>
                <a:effectLst/>
                <a:latin typeface="Georgia" panose="02040502050405020303" pitchFamily="18" charset="0"/>
              </a:rPr>
              <a:t>"The process of deduction has traditionally been illustrated with a syllogism, a three-part set of statements or </a:t>
            </a:r>
            <a:r>
              <a:rPr lang="en-US" sz="2000" b="0" i="1" u="none" strike="noStrike" dirty="0">
                <a:solidFill>
                  <a:srgbClr val="282828"/>
                </a:solidFill>
                <a:effectLst/>
                <a:latin typeface="Georgia" panose="02040502050405020303" pitchFamily="18" charset="0"/>
                <a:hlinkClick r:id="rId2"/>
              </a:rPr>
              <a:t>propositions</a:t>
            </a:r>
            <a:r>
              <a:rPr lang="en-US" sz="2000" b="0" i="1" dirty="0">
                <a:solidFill>
                  <a:srgbClr val="282828"/>
                </a:solidFill>
                <a:effectLst/>
                <a:latin typeface="Georgia" panose="02040502050405020303" pitchFamily="18" charset="0"/>
              </a:rPr>
              <a:t> that includes a major premise, a minor premise, and a conclusion.</a:t>
            </a:r>
          </a:p>
          <a:p>
            <a:pPr algn="l" fontAlgn="base"/>
            <a:r>
              <a:rPr lang="en-US" sz="2000" b="0" i="1" dirty="0">
                <a:solidFill>
                  <a:srgbClr val="282828"/>
                </a:solidFill>
                <a:effectLst/>
                <a:latin typeface="Georgia" panose="02040502050405020303" pitchFamily="18" charset="0"/>
              </a:rPr>
              <a:t>Major premise: All books from that store are new.</a:t>
            </a:r>
            <a:br>
              <a:rPr lang="en-US" sz="2000" b="0" i="1" dirty="0">
                <a:solidFill>
                  <a:srgbClr val="282828"/>
                </a:solidFill>
                <a:effectLst/>
                <a:latin typeface="Georgia" panose="02040502050405020303" pitchFamily="18" charset="0"/>
              </a:rPr>
            </a:br>
            <a:r>
              <a:rPr lang="en-US" sz="2000" b="0" i="1" dirty="0">
                <a:solidFill>
                  <a:srgbClr val="282828"/>
                </a:solidFill>
                <a:effectLst/>
                <a:latin typeface="Georgia" panose="02040502050405020303" pitchFamily="18" charset="0"/>
              </a:rPr>
              <a:t>Minor premise: These books are from that store.</a:t>
            </a:r>
            <a:br>
              <a:rPr lang="en-US" sz="2000" b="0" i="1" dirty="0">
                <a:solidFill>
                  <a:srgbClr val="282828"/>
                </a:solidFill>
                <a:effectLst/>
                <a:latin typeface="Georgia" panose="02040502050405020303" pitchFamily="18" charset="0"/>
              </a:rPr>
            </a:br>
            <a:r>
              <a:rPr lang="en-US" sz="2000" b="0" i="1" dirty="0">
                <a:solidFill>
                  <a:srgbClr val="282828"/>
                </a:solidFill>
                <a:effectLst/>
                <a:latin typeface="Georgia" panose="02040502050405020303" pitchFamily="18" charset="0"/>
              </a:rPr>
              <a:t>Conclusion: Therefore, these books are new.</a:t>
            </a:r>
          </a:p>
          <a:p>
            <a:r>
              <a:rPr lang="en-US" dirty="0">
                <a:hlinkClick r:id="rId3"/>
              </a:rPr>
              <a:t>https://www.thoughtco.com/syllogism-logic-and-rhetoric-1692167</a:t>
            </a:r>
            <a:r>
              <a:rPr lang="en-US" dirty="0">
                <a:solidFill>
                  <a:srgbClr val="282828"/>
                </a:solidFill>
                <a:latin typeface="Georgia" panose="02040502050405020303" pitchFamily="18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1249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0D2BC-8A48-DC80-114C-CE20CCDED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63574"/>
          </a:xfrm>
        </p:spPr>
        <p:txBody>
          <a:bodyPr>
            <a:normAutofit fontScale="90000"/>
          </a:bodyPr>
          <a:lstStyle/>
          <a:p>
            <a:r>
              <a:rPr lang="en-US" dirty="0"/>
              <a:t>Syllogism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436C4-B3EC-BE99-3233-08AA2A025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90624"/>
            <a:ext cx="7886700" cy="5530851"/>
          </a:xfrm>
        </p:spPr>
        <p:txBody>
          <a:bodyPr>
            <a:normAutofit lnSpcReduction="10000"/>
          </a:bodyPr>
          <a:lstStyle/>
          <a:p>
            <a:r>
              <a:rPr lang="en-US" i="1" dirty="0"/>
              <a:t>The logical process of finding conclusions from given propositions is called syllogism the propositions used to draw conclusion are called the premises.</a:t>
            </a:r>
          </a:p>
          <a:p>
            <a:r>
              <a:rPr lang="en-US" i="1" dirty="0"/>
              <a:t>We can use two methods to draw conclusion</a:t>
            </a:r>
          </a:p>
          <a:p>
            <a:r>
              <a:rPr lang="en-US" i="1" dirty="0"/>
              <a:t>Truth Table Method </a:t>
            </a:r>
          </a:p>
          <a:p>
            <a:pPr lvl="1"/>
            <a:r>
              <a:rPr lang="en-US" i="1" dirty="0"/>
              <a:t>Draw a truth table for the premises (matters previously stated) and the conclusion.</a:t>
            </a:r>
          </a:p>
          <a:p>
            <a:pPr lvl="1"/>
            <a:r>
              <a:rPr lang="en-US" i="1" dirty="0"/>
              <a:t>We prepare a conditional whose antecedent is the conjunction of all the given premises and consequent is the conclusion to be drawn. If the conditional results in a tautology (i.e., all 1s or True) then the conclusion is established.</a:t>
            </a:r>
          </a:p>
          <a:p>
            <a:r>
              <a:rPr lang="en-US" i="1" dirty="0"/>
              <a:t>Boolean Algebra Method</a:t>
            </a:r>
          </a:p>
          <a:p>
            <a:pPr lvl="1"/>
            <a:r>
              <a:rPr lang="en-US" sz="900" dirty="0">
                <a:hlinkClick r:id="rId2"/>
              </a:rPr>
              <a:t>Propositional Logic Syllogism - Boolean Algebra - </a:t>
            </a:r>
            <a:r>
              <a:rPr lang="en-US" sz="900" dirty="0" err="1">
                <a:hlinkClick r:id="rId2"/>
              </a:rPr>
              <a:t>DYclassroom</a:t>
            </a:r>
            <a:r>
              <a:rPr lang="en-US" sz="900" dirty="0">
                <a:hlinkClick r:id="rId2"/>
              </a:rPr>
              <a:t> | Have fun learning :-)</a:t>
            </a:r>
            <a:r>
              <a:rPr lang="en-US" sz="900" dirty="0">
                <a:solidFill>
                  <a:srgbClr val="333333"/>
                </a:solidFill>
                <a:latin typeface="Roboto" panose="02000000000000000000" pitchFamily="2" charset="0"/>
              </a:rPr>
              <a:t>  </a:t>
            </a:r>
            <a:endParaRPr lang="en-US" sz="900" b="0" i="0" dirty="0">
              <a:solidFill>
                <a:srgbClr val="333333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C5B33F-8AD4-F586-3275-AF754AB07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C2974C-4944-7496-2916-A7E87003C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4367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7FC94-0AD6-F958-CBB4-2C060A2056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Propositional Logic Syllogism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7E636-B409-B1B8-F078-A264B5EE5C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/>
              <a:t>Proof by truth table method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EE04CD-6E28-45E8-E980-3CE26C53A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B345F0-179A-34EB-9289-885D0D4F2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2600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DD362-FBCE-4DAF-1A88-835666A9C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Syllogism proof by truth table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C94E2-A6A2-A870-7D1D-59AD37806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i="1" dirty="0"/>
              <a:t>G</a:t>
            </a:r>
            <a:r>
              <a:rPr lang="en-US" b="0" i="1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iven premises</a:t>
            </a:r>
            <a:r>
              <a:rPr lang="en-US" b="0" i="1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 (P </a:t>
            </a:r>
            <a:r>
              <a:rPr lang="en-US" b="1" i="1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AND</a:t>
            </a:r>
            <a:r>
              <a:rPr lang="en-US" b="0" i="1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 (P </a:t>
            </a:r>
            <a:r>
              <a:rPr lang="en-US" b="0" i="1" dirty="0">
                <a:solidFill>
                  <a:srgbClr val="FF0000"/>
                </a:solidFill>
                <a:effectLst/>
                <a:latin typeface="Roboto" panose="02000000000000000000" pitchFamily="2" charset="0"/>
                <a:sym typeface="Wingdings" panose="05000000000000000000" pitchFamily="2" charset="2"/>
              </a:rPr>
              <a:t> Q))</a:t>
            </a:r>
            <a:r>
              <a:rPr lang="en-US" b="0" i="1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 infer Q.</a:t>
            </a:r>
          </a:p>
          <a:p>
            <a:r>
              <a:rPr lang="en-US" b="0" i="1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So, we have two premises P </a:t>
            </a:r>
            <a:r>
              <a:rPr lang="en-US" b="1" i="1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AND</a:t>
            </a:r>
            <a:r>
              <a:rPr lang="en-US" b="0" i="1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 P</a:t>
            </a:r>
            <a:r>
              <a:rPr lang="en-US" b="0" i="1" dirty="0">
                <a:solidFill>
                  <a:srgbClr val="333333"/>
                </a:solidFill>
                <a:effectLst/>
                <a:latin typeface="Roboto" panose="02000000000000000000" pitchFamily="2" charset="0"/>
                <a:sym typeface="Wingdings" panose="05000000000000000000" pitchFamily="2" charset="2"/>
              </a:rPr>
              <a:t> Q</a:t>
            </a:r>
            <a:r>
              <a:rPr lang="en-US" b="0" i="1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. connected by an </a:t>
            </a:r>
            <a:r>
              <a:rPr lang="en-US" b="1" i="1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AND</a:t>
            </a:r>
            <a:r>
              <a:rPr lang="en-US" b="0" i="1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 operator and the conclusion to be drawn is Q. So, we have to create a conditional </a:t>
            </a:r>
            <a:r>
              <a:rPr lang="en-US" dirty="0">
                <a:solidFill>
                  <a:srgbClr val="FF0000"/>
                </a:solidFill>
              </a:rPr>
              <a:t>(P^(P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Q))Q</a:t>
            </a:r>
            <a:r>
              <a:rPr lang="en-US" dirty="0">
                <a:sym typeface="Wingdings" panose="05000000000000000000" pitchFamily="2" charset="2"/>
              </a:rPr>
              <a:t>, </a:t>
            </a:r>
            <a:r>
              <a:rPr lang="en-US" b="0" i="1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where ^ is the </a:t>
            </a:r>
            <a:r>
              <a:rPr lang="en-US" b="1" i="1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AND</a:t>
            </a:r>
            <a:r>
              <a:rPr lang="en-US" b="0" i="1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operator, </a:t>
            </a:r>
            <a:r>
              <a:rPr lang="en-US" b="0" i="1" dirty="0">
                <a:solidFill>
                  <a:srgbClr val="333333"/>
                </a:solidFill>
                <a:effectLst/>
                <a:latin typeface="Roboto" panose="02000000000000000000" pitchFamily="2" charset="0"/>
                <a:sym typeface="Wingdings" panose="05000000000000000000" pitchFamily="2" charset="2"/>
              </a:rPr>
              <a:t> </a:t>
            </a:r>
            <a:r>
              <a:rPr lang="en-US" b="0" i="1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is the conditional operator</a:t>
            </a:r>
          </a:p>
          <a:p>
            <a:r>
              <a:rPr lang="en-US" b="0" i="1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So, we have to prove </a:t>
            </a:r>
            <a:r>
              <a:rPr lang="en-US" dirty="0"/>
              <a:t>(P^(P</a:t>
            </a:r>
            <a:r>
              <a:rPr lang="en-US" dirty="0">
                <a:sym typeface="Wingdings" panose="05000000000000000000" pitchFamily="2" charset="2"/>
              </a:rPr>
              <a:t>Q))Q </a:t>
            </a:r>
            <a:r>
              <a:rPr lang="en-US" b="0" i="1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is a tautology.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883CF4-F64D-97F6-2651-191694E63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9B237E-5C3D-1E5D-DA57-DCBE5776A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8799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DAB98-C65C-D06B-8D86-4812F2A0E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Use truth table </a:t>
            </a:r>
            <a:r>
              <a:rPr lang="en-US" sz="3600"/>
              <a:t>to prove </a:t>
            </a:r>
            <a:r>
              <a:rPr lang="en-US" sz="3600" dirty="0"/>
              <a:t>a tautology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259A-37B1-CEB6-017C-2B168BF12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9145"/>
            <a:ext cx="7886700" cy="4351338"/>
          </a:xfrm>
        </p:spPr>
        <p:txBody>
          <a:bodyPr>
            <a:normAutofit/>
          </a:bodyPr>
          <a:lstStyle/>
          <a:p>
            <a:r>
              <a:rPr lang="en-US" sz="2000" dirty="0">
                <a:sym typeface="Wingdings" panose="05000000000000000000" pitchFamily="2" charset="2"/>
              </a:rPr>
              <a:t>P is a premise. PQ is a premise. </a:t>
            </a:r>
            <a:r>
              <a:rPr lang="en-US" sz="2000" dirty="0"/>
              <a:t>To prove P and </a:t>
            </a:r>
            <a:r>
              <a:rPr lang="en-US" sz="2000" dirty="0">
                <a:sym typeface="Wingdings" panose="05000000000000000000" pitchFamily="2" charset="2"/>
              </a:rPr>
              <a:t>PQ implies Q</a:t>
            </a:r>
            <a:endParaRPr lang="en-US" sz="2000" dirty="0"/>
          </a:p>
          <a:p>
            <a:r>
              <a:rPr lang="en-US" sz="2000" dirty="0"/>
              <a:t>Show (P^(P</a:t>
            </a:r>
            <a:r>
              <a:rPr lang="en-US" sz="2000" dirty="0">
                <a:sym typeface="Wingdings" panose="05000000000000000000" pitchFamily="2" charset="2"/>
              </a:rPr>
              <a:t>Q))Q) is a tautology. We need to proof no matter what P, Q are, </a:t>
            </a:r>
            <a:r>
              <a:rPr lang="en-US" sz="2000" dirty="0"/>
              <a:t>(P^(P</a:t>
            </a:r>
            <a:r>
              <a:rPr lang="en-US" sz="2000" dirty="0">
                <a:sym typeface="Wingdings" panose="05000000000000000000" pitchFamily="2" charset="2"/>
              </a:rPr>
              <a:t>Q))Q</a:t>
            </a:r>
            <a:r>
              <a:rPr lang="en-US" sz="3200" dirty="0">
                <a:sym typeface="Wingdings" panose="05000000000000000000" pitchFamily="2" charset="2"/>
              </a:rPr>
              <a:t>)</a:t>
            </a:r>
            <a:r>
              <a:rPr lang="en-US" sz="2000" dirty="0">
                <a:sym typeface="Wingdings" panose="05000000000000000000" pitchFamily="2" charset="2"/>
              </a:rPr>
              <a:t> is still true. Here is the proof:</a:t>
            </a:r>
          </a:p>
          <a:p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36869B-2EA1-C1D7-0F37-0DE564012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9DC69B-E728-2A5A-2BAB-BC16254CC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28</a:t>
            </a:fld>
            <a:endParaRPr lang="en-US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8DAF9F3E-4565-5CF0-0EDB-7889802B1A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541736"/>
              </p:ext>
            </p:extLst>
          </p:nvPr>
        </p:nvGraphicFramePr>
        <p:xfrm>
          <a:off x="828674" y="3579811"/>
          <a:ext cx="6734175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6835">
                  <a:extLst>
                    <a:ext uri="{9D8B030D-6E8A-4147-A177-3AD203B41FA5}">
                      <a16:colId xmlns:a16="http://schemas.microsoft.com/office/drawing/2014/main" val="3103184883"/>
                    </a:ext>
                  </a:extLst>
                </a:gridCol>
                <a:gridCol w="1346835">
                  <a:extLst>
                    <a:ext uri="{9D8B030D-6E8A-4147-A177-3AD203B41FA5}">
                      <a16:colId xmlns:a16="http://schemas.microsoft.com/office/drawing/2014/main" val="1620022938"/>
                    </a:ext>
                  </a:extLst>
                </a:gridCol>
                <a:gridCol w="992506">
                  <a:extLst>
                    <a:ext uri="{9D8B030D-6E8A-4147-A177-3AD203B41FA5}">
                      <a16:colId xmlns:a16="http://schemas.microsoft.com/office/drawing/2014/main" val="106148574"/>
                    </a:ext>
                  </a:extLst>
                </a:gridCol>
                <a:gridCol w="1076325">
                  <a:extLst>
                    <a:ext uri="{9D8B030D-6E8A-4147-A177-3AD203B41FA5}">
                      <a16:colId xmlns:a16="http://schemas.microsoft.com/office/drawing/2014/main" val="328608291"/>
                    </a:ext>
                  </a:extLst>
                </a:gridCol>
                <a:gridCol w="1971674">
                  <a:extLst>
                    <a:ext uri="{9D8B030D-6E8A-4147-A177-3AD203B41FA5}">
                      <a16:colId xmlns:a16="http://schemas.microsoft.com/office/drawing/2014/main" val="28964145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 panose="05000000000000000000" pitchFamily="2" charset="2"/>
                        </a:rPr>
                        <a:t>PQ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P^(P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Q)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(P^(P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Q))Q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2825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667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315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689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665487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91642B7-EE09-70D3-B053-87CC22F554A9}"/>
              </a:ext>
            </a:extLst>
          </p:cNvPr>
          <p:cNvSpPr txBox="1"/>
          <p:nvPr/>
        </p:nvSpPr>
        <p:spPr>
          <a:xfrm>
            <a:off x="5336860" y="5563192"/>
            <a:ext cx="32225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Output:</a:t>
            </a:r>
          </a:p>
          <a:p>
            <a:r>
              <a:rPr lang="en-US" dirty="0"/>
              <a:t>All true (T)</a:t>
            </a:r>
            <a:r>
              <a:rPr lang="en-US" dirty="0">
                <a:sym typeface="Wingdings" panose="05000000000000000000" pitchFamily="2" charset="2"/>
              </a:rPr>
              <a:t>),</a:t>
            </a:r>
            <a:r>
              <a:rPr lang="en-US" dirty="0"/>
              <a:t> thus (P^(P</a:t>
            </a:r>
            <a:r>
              <a:rPr lang="en-US" dirty="0">
                <a:sym typeface="Wingdings" panose="05000000000000000000" pitchFamily="2" charset="2"/>
              </a:rPr>
              <a:t>Q))Q</a:t>
            </a:r>
            <a:endParaRPr lang="en-US" dirty="0"/>
          </a:p>
          <a:p>
            <a:r>
              <a:rPr lang="en-US" dirty="0"/>
              <a:t> is a tautology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1F633F7-0943-7515-882E-8182130DFC4A}"/>
              </a:ext>
            </a:extLst>
          </p:cNvPr>
          <p:cNvCxnSpPr>
            <a:cxnSpLocks/>
          </p:cNvCxnSpPr>
          <p:nvPr/>
        </p:nvCxnSpPr>
        <p:spPr>
          <a:xfrm flipV="1">
            <a:off x="6076950" y="5434011"/>
            <a:ext cx="0" cy="2444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12940BB-4608-3489-9453-1BA6D4C8440F}"/>
              </a:ext>
            </a:extLst>
          </p:cNvPr>
          <p:cNvSpPr txBox="1"/>
          <p:nvPr/>
        </p:nvSpPr>
        <p:spPr>
          <a:xfrm>
            <a:off x="1657736" y="6123542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inputs</a:t>
            </a:r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D157CBCE-D0CB-8065-28A5-89834F6ACCBE}"/>
              </a:ext>
            </a:extLst>
          </p:cNvPr>
          <p:cNvSpPr/>
          <p:nvPr/>
        </p:nvSpPr>
        <p:spPr>
          <a:xfrm rot="5400000">
            <a:off x="1852115" y="4663930"/>
            <a:ext cx="523875" cy="251558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6465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7FC94-0AD6-F958-CBB4-2C060A2056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Propositional Logic Syllogism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7E636-B409-B1B8-F078-A264B5EE5C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/>
              <a:t>Proof by algebraic method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EE04CD-6E28-45E8-E980-3CE26C53A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B345F0-179A-34EB-9289-885D0D4F2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6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1499002-6AC8-3927-82E6-35746BE82C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zh-TW" b="1" dirty="0">
                <a:ea typeface="PMingLiU" panose="02020500000000000000" pitchFamily="18" charset="-120"/>
              </a:rPr>
              <a:t>SYMBOLIC METHODS</a:t>
            </a:r>
            <a:r>
              <a:rPr lang="en-US" altLang="zh-TW" dirty="0">
                <a:ea typeface="PMingLiU" panose="02020500000000000000" pitchFamily="18" charset="-120"/>
              </a:rPr>
              <a:t> </a:t>
            </a:r>
            <a:endParaRPr lang="en-US" altLang="en-US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EBE9108-862F-DE8F-0223-AA6E25D38D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zh-TW" sz="2800" dirty="0">
                <a:latin typeface="Times New Roman" panose="02020603050405020304" pitchFamily="18" charset="0"/>
                <a:ea typeface="PMingLiU" panose="02020500000000000000" pitchFamily="18" charset="-120"/>
              </a:rPr>
              <a:t>PROPOSITIONAL LOGIC</a:t>
            </a:r>
            <a:r>
              <a:rPr lang="en-US" altLang="zh-TW" sz="2800" dirty="0">
                <a:ea typeface="PMingLiU" panose="02020500000000000000" pitchFamily="18" charset="-120"/>
              </a:rPr>
              <a:t> </a:t>
            </a:r>
          </a:p>
          <a:p>
            <a:pPr eaLnBrk="1" hangingPunct="1"/>
            <a:r>
              <a:rPr lang="en-US" altLang="zh-TW" sz="2800" dirty="0">
                <a:latin typeface="Times New Roman" panose="02020603050405020304" pitchFamily="18" charset="0"/>
                <a:ea typeface="PMingLiU" panose="02020500000000000000" pitchFamily="18" charset="-120"/>
              </a:rPr>
              <a:t>PREDICATE LOGIC</a:t>
            </a:r>
            <a:r>
              <a:rPr lang="en-US" altLang="zh-TW" sz="2800" dirty="0">
                <a:ea typeface="PMingLiU" panose="02020500000000000000" pitchFamily="18" charset="-120"/>
              </a:rPr>
              <a:t> </a:t>
            </a:r>
          </a:p>
          <a:p>
            <a:pPr eaLnBrk="1" hangingPunct="1"/>
            <a:r>
              <a:rPr lang="en-US" altLang="zh-TW" sz="2800" dirty="0">
                <a:latin typeface="Times New Roman" panose="02020603050405020304" pitchFamily="18" charset="0"/>
                <a:ea typeface="PMingLiU" panose="02020500000000000000" pitchFamily="18" charset="-120"/>
              </a:rPr>
              <a:t>PRODUCTION SYSTEM</a:t>
            </a:r>
            <a:r>
              <a:rPr lang="en-US" altLang="zh-TW" sz="2800" dirty="0">
                <a:ea typeface="PMingLiU" panose="02020500000000000000" pitchFamily="18" charset="-120"/>
              </a:rPr>
              <a:t> </a:t>
            </a:r>
          </a:p>
          <a:p>
            <a:pPr eaLnBrk="1" hangingPunct="1"/>
            <a:r>
              <a:rPr lang="en-US" altLang="zh-TW" sz="2800" dirty="0">
                <a:latin typeface="Times New Roman" panose="02020603050405020304" pitchFamily="18" charset="0"/>
                <a:ea typeface="PMingLiU" panose="02020500000000000000" pitchFamily="18" charset="-120"/>
              </a:rPr>
              <a:t>SEMANTIC NETWORK</a:t>
            </a:r>
          </a:p>
          <a:p>
            <a:pPr eaLnBrk="1" hangingPunct="1"/>
            <a:r>
              <a:rPr lang="en-US" altLang="zh-TW" sz="2800" dirty="0">
                <a:latin typeface="Times New Roman" panose="02020603050405020304" pitchFamily="18" charset="0"/>
                <a:ea typeface="PMingLiU" panose="02020500000000000000" pitchFamily="18" charset="-120"/>
              </a:rPr>
              <a:t>FRAMES </a:t>
            </a:r>
          </a:p>
          <a:p>
            <a:pPr eaLnBrk="1" hangingPunct="1"/>
            <a:r>
              <a:rPr lang="en-US" altLang="zh-TW" sz="2800" dirty="0">
                <a:latin typeface="Times New Roman" panose="02020603050405020304" pitchFamily="18" charset="0"/>
                <a:ea typeface="PMingLiU" panose="02020500000000000000" pitchFamily="18" charset="-120"/>
              </a:rPr>
              <a:t>CONCEPTUAL DEPENDENCE </a:t>
            </a:r>
          </a:p>
          <a:p>
            <a:pPr eaLnBrk="1" hangingPunct="1"/>
            <a:r>
              <a:rPr lang="en-US" altLang="zh-TW" sz="2800" dirty="0">
                <a:latin typeface="Times New Roman" panose="02020603050405020304" pitchFamily="18" charset="0"/>
                <a:ea typeface="PMingLiU" panose="02020500000000000000" pitchFamily="18" charset="-120"/>
              </a:rPr>
              <a:t>SCRIPT </a:t>
            </a:r>
          </a:p>
          <a:p>
            <a:pPr eaLnBrk="1" hangingPunct="1"/>
            <a:r>
              <a:rPr lang="en-US" altLang="zh-TW" sz="2800" dirty="0">
                <a:latin typeface="Times New Roman" panose="02020603050405020304" pitchFamily="18" charset="0"/>
                <a:ea typeface="PMingLiU" panose="02020500000000000000" pitchFamily="18" charset="-120"/>
              </a:rPr>
              <a:t>OBJECTED-ORIENTED PROGRAMMING</a:t>
            </a:r>
            <a:endParaRPr lang="en-US" altLang="zh-TW" sz="2800" dirty="0">
              <a:ea typeface="PMingLiU" panose="02020500000000000000" pitchFamily="18" charset="-120"/>
            </a:endParaRPr>
          </a:p>
          <a:p>
            <a:pPr lvl="1" eaLnBrk="1" hangingPunct="1"/>
            <a:endParaRPr lang="en-US" altLang="en-US" sz="2400" dirty="0"/>
          </a:p>
        </p:txBody>
      </p:sp>
      <p:sp>
        <p:nvSpPr>
          <p:cNvPr id="5124" name="Rectangle 5">
            <a:extLst>
              <a:ext uri="{FF2B5EF4-FFF2-40B4-BE49-F238E27FC236}">
                <a16:creationId xmlns:a16="http://schemas.microsoft.com/office/drawing/2014/main" id="{5A0AF89F-9A97-55FB-E41C-1F841D3719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8613" y="3248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graphicFrame>
        <p:nvGraphicFramePr>
          <p:cNvPr id="5125" name="Object 4">
            <a:extLst>
              <a:ext uri="{FF2B5EF4-FFF2-40B4-BE49-F238E27FC236}">
                <a16:creationId xmlns:a16="http://schemas.microsoft.com/office/drawing/2014/main" id="{55728398-D46E-F018-3671-59CFE03AA94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38800" y="1582738"/>
          <a:ext cx="1500188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571252" imgH="241195" progId="Equation.3">
                  <p:embed/>
                </p:oleObj>
              </mc:Choice>
              <mc:Fallback>
                <p:oleObj r:id="rId4" imgW="571252" imgH="241195" progId="Equation.3">
                  <p:embed/>
                  <p:pic>
                    <p:nvPicPr>
                      <p:cNvPr id="5125" name="Object 4">
                        <a:extLst>
                          <a:ext uri="{FF2B5EF4-FFF2-40B4-BE49-F238E27FC236}">
                            <a16:creationId xmlns:a16="http://schemas.microsoft.com/office/drawing/2014/main" id="{55728398-D46E-F018-3671-59CFE03AA94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1582738"/>
                        <a:ext cx="1500188" cy="627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Rectangle 7">
            <a:extLst>
              <a:ext uri="{FF2B5EF4-FFF2-40B4-BE49-F238E27FC236}">
                <a16:creationId xmlns:a16="http://schemas.microsoft.com/office/drawing/2014/main" id="{C4F7EAD0-A803-813C-4C88-5A26FB1264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9525" y="32575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graphicFrame>
        <p:nvGraphicFramePr>
          <p:cNvPr id="5127" name="Object 6">
            <a:extLst>
              <a:ext uri="{FF2B5EF4-FFF2-40B4-BE49-F238E27FC236}">
                <a16:creationId xmlns:a16="http://schemas.microsoft.com/office/drawing/2014/main" id="{40F27056-6DB1-2B14-6D07-0E966CDCCC1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38800" y="2057400"/>
          <a:ext cx="23002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65200" imgH="228600" progId="Equation.3">
                  <p:embed/>
                </p:oleObj>
              </mc:Choice>
              <mc:Fallback>
                <p:oleObj name="Equation" r:id="rId6" imgW="965200" imgH="228600" progId="Equation.3">
                  <p:embed/>
                  <p:pic>
                    <p:nvPicPr>
                      <p:cNvPr id="5127" name="Object 6">
                        <a:extLst>
                          <a:ext uri="{FF2B5EF4-FFF2-40B4-BE49-F238E27FC236}">
                            <a16:creationId xmlns:a16="http://schemas.microsoft.com/office/drawing/2014/main" id="{40F27056-6DB1-2B14-6D07-0E966CDCCC1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057400"/>
                        <a:ext cx="230028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8" name="Rectangle 8">
            <a:extLst>
              <a:ext uri="{FF2B5EF4-FFF2-40B4-BE49-F238E27FC236}">
                <a16:creationId xmlns:a16="http://schemas.microsoft.com/office/drawing/2014/main" id="{6343A806-74D3-CF9B-9E1C-81BA8AD14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743200"/>
            <a:ext cx="2057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{IF-THEN rules}</a:t>
            </a:r>
            <a:r>
              <a:rPr lang="en-US" altLang="zh-TW" sz="1800">
                <a:solidFill>
                  <a:srgbClr val="000000"/>
                </a:solidFill>
                <a:ea typeface="PMingLiU" panose="02020500000000000000" pitchFamily="18" charset="-120"/>
              </a:rPr>
              <a:t> </a:t>
            </a:r>
            <a:endParaRPr lang="en-US" altLang="zh-TW" sz="1800">
              <a:solidFill>
                <a:srgbClr val="000000"/>
              </a:solidFill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5129" name="Rectangle 9">
            <a:extLst>
              <a:ext uri="{FF2B5EF4-FFF2-40B4-BE49-F238E27FC236}">
                <a16:creationId xmlns:a16="http://schemas.microsoft.com/office/drawing/2014/main" id="{FCE62F1D-34CF-D476-28D9-80974282B3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244850"/>
            <a:ext cx="3505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600" dirty="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entity-relationship e.g., is-a, part-of, has </a:t>
            </a:r>
          </a:p>
        </p:txBody>
      </p:sp>
      <p:sp>
        <p:nvSpPr>
          <p:cNvPr id="5130" name="Rectangle 10">
            <a:extLst>
              <a:ext uri="{FF2B5EF4-FFF2-40B4-BE49-F238E27FC236}">
                <a16:creationId xmlns:a16="http://schemas.microsoft.com/office/drawing/2014/main" id="{AADB8A45-D646-7AFE-9799-BD652D2CF0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733800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Slot-and-filler</a:t>
            </a:r>
            <a:r>
              <a:rPr lang="en-US" altLang="zh-TW" sz="1800">
                <a:solidFill>
                  <a:srgbClr val="000000"/>
                </a:solidFill>
                <a:ea typeface="PMingLiU" panose="02020500000000000000" pitchFamily="18" charset="-120"/>
              </a:rPr>
              <a:t> </a:t>
            </a:r>
            <a:endParaRPr lang="en-US" altLang="zh-TW" sz="1800">
              <a:solidFill>
                <a:srgbClr val="000000"/>
              </a:solidFill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5131" name="Rectangle 11">
            <a:extLst>
              <a:ext uri="{FF2B5EF4-FFF2-40B4-BE49-F238E27FC236}">
                <a16:creationId xmlns:a16="http://schemas.microsoft.com/office/drawing/2014/main" id="{BC58B21F-FB64-9F4E-DC74-E2274CB3F8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5791200"/>
            <a:ext cx="3657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data encapsulation and inheritance</a:t>
            </a:r>
            <a:r>
              <a:rPr lang="en-US" altLang="zh-TW" sz="1800">
                <a:solidFill>
                  <a:srgbClr val="000000"/>
                </a:solidFill>
                <a:ea typeface="PMingLiU" panose="02020500000000000000" pitchFamily="18" charset="-120"/>
              </a:rPr>
              <a:t> </a:t>
            </a:r>
            <a:endParaRPr lang="en-US" altLang="zh-TW" sz="1800">
              <a:solidFill>
                <a:srgbClr val="000000"/>
              </a:solidFill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53E9850-8542-C7B5-EFA4-6B3094280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DA400A-170F-CBBD-C91F-9239CCC29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37E35487-F89D-99AA-DAEF-4B4FC24172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14500"/>
            <a:ext cx="7772400" cy="4114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TW" sz="2400" dirty="0">
                <a:latin typeface="Times New Roman" panose="02020603050405020304" pitchFamily="18" charset="0"/>
                <a:ea typeface="PMingLiU" panose="02020500000000000000" pitchFamily="18" charset="-120"/>
              </a:rPr>
              <a:t>Modus ponens,  </a:t>
            </a:r>
            <a:r>
              <a:rPr lang="en-US" altLang="zh-TW" sz="2000" dirty="0">
                <a:latin typeface="Times New Roman" panose="02020603050405020304" pitchFamily="18" charset="0"/>
                <a:ea typeface="PMingLiU" panose="02020500000000000000" pitchFamily="18" charset="-120"/>
              </a:rPr>
              <a:t>a</a:t>
            </a:r>
            <a:r>
              <a:rPr lang="en-US" altLang="zh-TW" sz="2000" b="1" u="sng" dirty="0">
                <a:solidFill>
                  <a:srgbClr val="FF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 direct</a:t>
            </a:r>
            <a:r>
              <a:rPr lang="en-US" altLang="zh-TW" sz="2000" dirty="0">
                <a:latin typeface="Times New Roman" panose="02020603050405020304" pitchFamily="18" charset="0"/>
                <a:ea typeface="PMingLiU" panose="02020500000000000000" pitchFamily="18" charset="-120"/>
              </a:rPr>
              <a:t> reasoning method</a:t>
            </a:r>
          </a:p>
          <a:p>
            <a:pPr lvl="1" eaLnBrk="1" hangingPunct="1"/>
            <a:r>
              <a:rPr lang="en-US" sz="2000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In propositional logic, modus ponens is a deductive argument form and rule of inference. It can be summarized as "P implies Q. P is true. Therefore, Q must also be true."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03F1F87D-9198-AF41-208C-D68BF57877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772400" cy="1143000"/>
          </a:xfrm>
          <a:noFill/>
        </p:spPr>
        <p:txBody>
          <a:bodyPr anchor="b">
            <a:normAutofit/>
          </a:bodyPr>
          <a:lstStyle/>
          <a:p>
            <a:pPr algn="ctr"/>
            <a:r>
              <a:rPr lang="en-US" altLang="zh-TW" sz="3600" b="1" i="1" dirty="0">
                <a:solidFill>
                  <a:srgbClr val="FF0000"/>
                </a:solidFill>
                <a:latin typeface="Arial" panose="020B0604020202020204" pitchFamily="34" charset="0"/>
              </a:rPr>
              <a:t>Direct</a:t>
            </a:r>
            <a:r>
              <a:rPr lang="en-US" altLang="zh-TW" sz="3600" i="1" dirty="0">
                <a:solidFill>
                  <a:srgbClr val="202122"/>
                </a:solidFill>
                <a:latin typeface="Arial" panose="020B0604020202020204" pitchFamily="34" charset="0"/>
              </a:rPr>
              <a:t> reasoning</a:t>
            </a:r>
            <a:br>
              <a:rPr lang="en-US" altLang="zh-TW" sz="3800" dirty="0"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en-US" sz="1600" dirty="0">
                <a:hlinkClick r:id="rId2"/>
              </a:rPr>
              <a:t> Modus ponens - Wikipedia</a:t>
            </a:r>
            <a:endParaRPr lang="en-US" altLang="en-US" sz="3800" dirty="0">
              <a:ea typeface="PMingLiU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0C4CC39-8667-C55C-84F2-2912B1C83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E35F773-D9C9-3850-39AD-2B575E103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30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1E58D0-A39B-5BE8-F63E-407F8903F144}"/>
              </a:ext>
            </a:extLst>
          </p:cNvPr>
          <p:cNvSpPr txBox="1"/>
          <p:nvPr/>
        </p:nvSpPr>
        <p:spPr>
          <a:xfrm>
            <a:off x="1485900" y="3164681"/>
            <a:ext cx="6629400" cy="3139321"/>
          </a:xfrm>
          <a:prstGeom prst="rect">
            <a:avLst/>
          </a:prstGeom>
          <a:noFill/>
          <a:ln>
            <a:solidFill>
              <a:schemeClr val="folHlink"/>
            </a:solidFill>
          </a:ln>
        </p:spPr>
        <p:txBody>
          <a:bodyPr wrap="square" rtlCol="0">
            <a:spAutoFit/>
          </a:bodyPr>
          <a:lstStyle/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If </a:t>
            </a:r>
            <a:r>
              <a:rPr lang="en-US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then </a:t>
            </a:r>
            <a:r>
              <a:rPr lang="en-US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Q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[means P implies Q, or (P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sym typeface="Wingdings" panose="05000000000000000000" pitchFamily="2" charset="2"/>
              </a:rPr>
              <a:t>Q)]</a:t>
            </a:r>
            <a:endParaRPr lang="en-US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n-US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Therefore, </a:t>
            </a:r>
            <a:r>
              <a:rPr lang="en-US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Q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l">
              <a:buFont typeface="+mj-lt"/>
              <a:buAutoNum type="arabicPeriod"/>
            </a:pPr>
            <a:endParaRPr lang="en-US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In propositional  logic:</a:t>
            </a:r>
          </a:p>
          <a:p>
            <a:pPr algn="l"/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((P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sym typeface="Wingdings" panose="05000000000000000000" pitchFamily="2" charset="2"/>
              </a:rPr>
              <a:t>Q) ^ P ) Q</a:t>
            </a:r>
            <a:endParaRPr lang="en-US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+mj-lt"/>
              <a:buAutoNum type="arabicPeriod"/>
            </a:pPr>
            <a:endParaRPr lang="en-US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pPr algn="l"/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An example of an argument that fits the form </a:t>
            </a:r>
            <a:r>
              <a:rPr lang="en-US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modus ponens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If today is Tuesday, then John will go to work.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Today is Tuesday.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Therefore, John will go to work.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37E35487-F89D-99AA-DAEF-4B4FC24172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14500"/>
            <a:ext cx="7772400" cy="4114800"/>
          </a:xfrm>
        </p:spPr>
        <p:txBody>
          <a:bodyPr>
            <a:norm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  <a:ea typeface="PMingLiU" panose="02020500000000000000" pitchFamily="18" charset="-120"/>
              </a:rPr>
              <a:t>Modus tollens, </a:t>
            </a:r>
            <a:r>
              <a:rPr lang="en-US" altLang="zh-TW" sz="2400" b="1" dirty="0">
                <a:solidFill>
                  <a:srgbClr val="FF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indirect</a:t>
            </a:r>
            <a:r>
              <a:rPr lang="en-US" altLang="zh-TW" sz="2400" dirty="0">
                <a:latin typeface="Times New Roman" panose="02020603050405020304" pitchFamily="18" charset="0"/>
                <a:ea typeface="PMingLiU" panose="02020500000000000000" pitchFamily="18" charset="-120"/>
              </a:rPr>
              <a:t> reasoning method</a:t>
            </a:r>
          </a:p>
          <a:p>
            <a:pPr lvl="1"/>
            <a:r>
              <a:rPr lang="en-US" sz="1800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In propositional logic, Modus tollens (method of removing by taking away, and denying the consequent). It is inference by contraposition, a form of</a:t>
            </a:r>
            <a:r>
              <a:rPr lang="en-US" sz="1800" b="1" i="1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indirect </a:t>
            </a:r>
            <a:r>
              <a:rPr lang="en-US" sz="1800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reasoning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03F1F87D-9198-AF41-208C-D68BF57877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772400" cy="1143000"/>
          </a:xfrm>
          <a:noFill/>
        </p:spPr>
        <p:txBody>
          <a:bodyPr anchor="b">
            <a:normAutofit/>
          </a:bodyPr>
          <a:lstStyle/>
          <a:p>
            <a:pPr algn="ctr"/>
            <a:r>
              <a:rPr lang="en-US" altLang="zh-TW" sz="3600" b="1" i="1" dirty="0">
                <a:solidFill>
                  <a:srgbClr val="FF0000"/>
                </a:solidFill>
                <a:latin typeface="Arial" panose="020B0604020202020204" pitchFamily="34" charset="0"/>
              </a:rPr>
              <a:t>Indirect</a:t>
            </a:r>
            <a:r>
              <a:rPr lang="en-US" altLang="zh-TW" sz="3600" i="1" dirty="0">
                <a:solidFill>
                  <a:srgbClr val="202122"/>
                </a:solidFill>
                <a:latin typeface="Arial" panose="020B0604020202020204" pitchFamily="34" charset="0"/>
              </a:rPr>
              <a:t> reasoning</a:t>
            </a:r>
            <a:br>
              <a:rPr lang="en-US" altLang="zh-TW" sz="3800" dirty="0"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en-US" sz="1600" dirty="0">
                <a:hlinkClick r:id="rId2"/>
              </a:rPr>
              <a:t> Modus ponens - Wikipedia</a:t>
            </a:r>
            <a:endParaRPr lang="en-US" altLang="en-US" sz="3800" dirty="0">
              <a:ea typeface="PMingLiU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0C4CC39-8667-C55C-84F2-2912B1C83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E35F773-D9C9-3850-39AD-2B575E103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31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4D2202-D925-DF3A-919F-57F5ED390EA7}"/>
              </a:ext>
            </a:extLst>
          </p:cNvPr>
          <p:cNvSpPr txBox="1"/>
          <p:nvPr/>
        </p:nvSpPr>
        <p:spPr>
          <a:xfrm>
            <a:off x="1228725" y="2976524"/>
            <a:ext cx="7143750" cy="3416320"/>
          </a:xfrm>
          <a:prstGeom prst="rect">
            <a:avLst/>
          </a:prstGeom>
          <a:noFill/>
          <a:ln>
            <a:solidFill>
              <a:schemeClr val="folHlink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If P, then Q.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(means P implies Q)</a:t>
            </a:r>
            <a:endParaRPr lang="en-US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pPr algn="l"/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Not Q.</a:t>
            </a:r>
          </a:p>
          <a:p>
            <a:pPr algn="l"/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Therefore, not P.</a:t>
            </a:r>
          </a:p>
          <a:p>
            <a:pPr algn="l"/>
            <a:endParaRPr lang="en-US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pPr algn="l"/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In propositional  logic:</a:t>
            </a:r>
          </a:p>
          <a:p>
            <a:pPr algn="l"/>
            <a:r>
              <a:rPr lang="en-US" b="0" i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sym typeface="Wingdings" panose="05000000000000000000" pitchFamily="2" charset="2"/>
              </a:rPr>
              <a:t>Q)</a:t>
            </a:r>
          </a:p>
          <a:p>
            <a:pPr algn="l"/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Q</a:t>
            </a:r>
          </a:p>
          <a:p>
            <a:pPr algn="l"/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----------------</a:t>
            </a:r>
          </a:p>
          <a:p>
            <a:pPr algn="l"/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 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sym typeface="Wingdings" panose="05000000000000000000" pitchFamily="2" charset="2"/>
              </a:rPr>
              <a:t>P</a:t>
            </a:r>
            <a:endParaRPr lang="en-US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Example: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If the dog detects an intruder, the dog will bark.</a:t>
            </a:r>
          </a:p>
          <a:p>
            <a:pPr algn="l"/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The dog did not bark.</a:t>
            </a:r>
          </a:p>
          <a:p>
            <a:pPr algn="l"/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Therefore, no intruder was detected by the dog.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7639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EB045-3E08-132D-F58D-1CD8B9270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36626"/>
            <a:ext cx="7886700" cy="387349"/>
          </a:xfrm>
        </p:spPr>
        <p:txBody>
          <a:bodyPr>
            <a:normAutofit fontScale="90000"/>
          </a:bodyPr>
          <a:lstStyle/>
          <a:p>
            <a:r>
              <a:rPr lang="en-US" dirty="0"/>
              <a:t>Basic Logical Laws – Equivalences</a:t>
            </a:r>
            <a:br>
              <a:rPr lang="en-US" dirty="0"/>
            </a:br>
            <a:r>
              <a:rPr lang="en-US" sz="1300" dirty="0">
                <a:hlinkClick r:id="rId2"/>
              </a:rPr>
              <a:t>https://math.libretexts.org/Bookshelves/Combinatorics_and_Discrete_Mathematics/Applied_Discrete_Structures_(Doerr_and_Levasseur)/03%3A_Logic/3.04%3A_The_Laws_of_Logic</a:t>
            </a:r>
            <a:r>
              <a:rPr lang="en-US" sz="1300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83B88-F9BC-D23F-C2E0-4BEABD3FA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23975"/>
            <a:ext cx="8362950" cy="4905375"/>
          </a:xfrm>
        </p:spPr>
        <p:txBody>
          <a:bodyPr>
            <a:noAutofit/>
          </a:bodyPr>
          <a:lstStyle/>
          <a:p>
            <a:r>
              <a:rPr lang="en-US" sz="2400" dirty="0"/>
              <a:t>Commutative Laws: 		</a:t>
            </a:r>
            <a:r>
              <a:rPr lang="en-US" sz="2000" dirty="0" err="1"/>
              <a:t>p∨q⇔q∨p</a:t>
            </a:r>
            <a:r>
              <a:rPr lang="en-US" sz="2000" dirty="0"/>
              <a:t> ,	 </a:t>
            </a:r>
            <a:r>
              <a:rPr lang="en-US" sz="2000" dirty="0" err="1"/>
              <a:t>p∧q⇔q∧p</a:t>
            </a:r>
            <a:r>
              <a:rPr lang="en-US" sz="2000" dirty="0"/>
              <a:t> </a:t>
            </a:r>
          </a:p>
          <a:p>
            <a:r>
              <a:rPr lang="en-US" sz="2400" dirty="0"/>
              <a:t>Associative Laws: 		</a:t>
            </a:r>
            <a:r>
              <a:rPr lang="en-US" sz="2000" dirty="0"/>
              <a:t>(</a:t>
            </a:r>
            <a:r>
              <a:rPr lang="en-US" sz="2000" dirty="0" err="1"/>
              <a:t>p∨q</a:t>
            </a:r>
            <a:r>
              <a:rPr lang="en-US" sz="2000" dirty="0"/>
              <a:t>)∨</a:t>
            </a:r>
            <a:r>
              <a:rPr lang="en-US" sz="2000" dirty="0" err="1"/>
              <a:t>r⇔p</a:t>
            </a:r>
            <a:r>
              <a:rPr lang="en-US" sz="2000" dirty="0"/>
              <a:t>∨(</a:t>
            </a:r>
            <a:r>
              <a:rPr lang="en-US" sz="2000" dirty="0" err="1"/>
              <a:t>q∨r</a:t>
            </a:r>
            <a:r>
              <a:rPr lang="en-US" sz="2000" dirty="0"/>
              <a:t>) , (</a:t>
            </a:r>
            <a:r>
              <a:rPr lang="en-US" sz="2000" dirty="0" err="1"/>
              <a:t>p∧q</a:t>
            </a:r>
            <a:r>
              <a:rPr lang="en-US" sz="2000" dirty="0"/>
              <a:t>)∧</a:t>
            </a:r>
            <a:r>
              <a:rPr lang="en-US" sz="2000" dirty="0" err="1"/>
              <a:t>r⇔p</a:t>
            </a:r>
            <a:r>
              <a:rPr lang="en-US" sz="2000" dirty="0"/>
              <a:t>∧(</a:t>
            </a:r>
            <a:r>
              <a:rPr lang="en-US" sz="2000" dirty="0" err="1"/>
              <a:t>q∧r</a:t>
            </a:r>
            <a:r>
              <a:rPr lang="en-US" sz="2000" dirty="0"/>
              <a:t>) </a:t>
            </a:r>
          </a:p>
          <a:p>
            <a:r>
              <a:rPr lang="en-US" sz="2400" dirty="0"/>
              <a:t>Distributive Laws: 		</a:t>
            </a:r>
            <a:r>
              <a:rPr lang="en-US" sz="2000" dirty="0"/>
              <a:t>p∧(</a:t>
            </a:r>
            <a:r>
              <a:rPr lang="en-US" sz="2000" dirty="0" err="1"/>
              <a:t>q∨r</a:t>
            </a:r>
            <a:r>
              <a:rPr lang="en-US" sz="2000" dirty="0"/>
              <a:t>)⇔(</a:t>
            </a:r>
            <a:r>
              <a:rPr lang="en-US" sz="2000" dirty="0" err="1"/>
              <a:t>p∧q</a:t>
            </a:r>
            <a:r>
              <a:rPr lang="en-US" sz="2000" dirty="0"/>
              <a:t>)∨(</a:t>
            </a:r>
            <a:r>
              <a:rPr lang="en-US" sz="2000" dirty="0" err="1"/>
              <a:t>p∧r</a:t>
            </a:r>
            <a:r>
              <a:rPr lang="en-US" sz="2000" dirty="0"/>
              <a:t>) ,  </a:t>
            </a:r>
          </a:p>
          <a:p>
            <a:pPr marL="0" indent="0">
              <a:buNone/>
            </a:pPr>
            <a:r>
              <a:rPr lang="en-US" sz="2000" dirty="0"/>
              <a:t>				p∨(</a:t>
            </a:r>
            <a:r>
              <a:rPr lang="en-US" sz="2000" dirty="0" err="1"/>
              <a:t>q∧r</a:t>
            </a:r>
            <a:r>
              <a:rPr lang="en-US" sz="2000" dirty="0"/>
              <a:t>)⇔(</a:t>
            </a:r>
            <a:r>
              <a:rPr lang="en-US" sz="2000" dirty="0" err="1"/>
              <a:t>p∨q</a:t>
            </a:r>
            <a:r>
              <a:rPr lang="en-US" sz="2000" dirty="0"/>
              <a:t>)∧(</a:t>
            </a:r>
            <a:r>
              <a:rPr lang="en-US" sz="2000" dirty="0" err="1"/>
              <a:t>p∨r</a:t>
            </a:r>
            <a:r>
              <a:rPr lang="en-US" sz="2000" dirty="0"/>
              <a:t>) </a:t>
            </a:r>
          </a:p>
          <a:p>
            <a:r>
              <a:rPr lang="en-US" sz="2400" dirty="0"/>
              <a:t>Identity Laws: 		</a:t>
            </a:r>
            <a:r>
              <a:rPr lang="en-US" sz="2000" dirty="0"/>
              <a:t>p∨0⇔p ,	 p∧1⇔p </a:t>
            </a:r>
          </a:p>
          <a:p>
            <a:r>
              <a:rPr lang="en-US" sz="2400" dirty="0"/>
              <a:t>Negation Laws: 		</a:t>
            </a:r>
            <a:r>
              <a:rPr lang="en-US" sz="2000" dirty="0"/>
              <a:t>p∧¬p⇔0 ,	 p∨¬p⇔1 </a:t>
            </a:r>
          </a:p>
          <a:p>
            <a:r>
              <a:rPr lang="en-US" sz="2400" dirty="0"/>
              <a:t>Idempotent Laws: 		</a:t>
            </a:r>
            <a:r>
              <a:rPr lang="en-US" sz="2000" dirty="0" err="1"/>
              <a:t>p∨p</a:t>
            </a:r>
            <a:r>
              <a:rPr lang="en-US" sz="2000" dirty="0"/>
              <a:t>⇔ p 	, </a:t>
            </a:r>
            <a:r>
              <a:rPr lang="en-US" sz="2000" dirty="0" err="1"/>
              <a:t>p∧p⇔p</a:t>
            </a:r>
            <a:r>
              <a:rPr lang="en-US" sz="2000" dirty="0"/>
              <a:t> </a:t>
            </a:r>
          </a:p>
          <a:p>
            <a:r>
              <a:rPr lang="en-US" sz="2400" dirty="0"/>
              <a:t>Null Laws: 			</a:t>
            </a:r>
            <a:r>
              <a:rPr lang="en-US" sz="2000" dirty="0"/>
              <a:t>p∧0⇔0 ,	 p∨1⇔1 </a:t>
            </a:r>
          </a:p>
          <a:p>
            <a:r>
              <a:rPr lang="en-US" sz="2400" dirty="0"/>
              <a:t>Absorption Laws: 		</a:t>
            </a:r>
            <a:r>
              <a:rPr lang="en-US" sz="2000" dirty="0"/>
              <a:t>p∧(</a:t>
            </a:r>
            <a:r>
              <a:rPr lang="en-US" sz="2000" dirty="0" err="1"/>
              <a:t>p∨q</a:t>
            </a:r>
            <a:r>
              <a:rPr lang="en-US" sz="2000" dirty="0"/>
              <a:t>)⇔p, 	 p∨(</a:t>
            </a:r>
            <a:r>
              <a:rPr lang="en-US" sz="2000" dirty="0" err="1"/>
              <a:t>p∧q</a:t>
            </a:r>
            <a:r>
              <a:rPr lang="en-US" sz="2000" dirty="0"/>
              <a:t>)⇔p </a:t>
            </a:r>
          </a:p>
          <a:p>
            <a:r>
              <a:rPr lang="en-US" sz="2400" dirty="0" err="1"/>
              <a:t>DeMorgan's</a:t>
            </a:r>
            <a:r>
              <a:rPr lang="en-US" sz="2400" dirty="0"/>
              <a:t> Laws:		</a:t>
            </a:r>
            <a:r>
              <a:rPr lang="en-US" sz="2000" dirty="0"/>
              <a:t>¬(</a:t>
            </a:r>
            <a:r>
              <a:rPr lang="en-US" sz="2000" dirty="0" err="1"/>
              <a:t>p∨q</a:t>
            </a:r>
            <a:r>
              <a:rPr lang="en-US" sz="2000" dirty="0"/>
              <a:t>)⇔(¬p)∧(¬q),  ¬(</a:t>
            </a:r>
            <a:r>
              <a:rPr lang="en-US" sz="2000" dirty="0" err="1"/>
              <a:t>p∧q</a:t>
            </a:r>
            <a:r>
              <a:rPr lang="en-US" sz="2000" dirty="0"/>
              <a:t>)⇔(¬p)∨(¬q) </a:t>
            </a:r>
          </a:p>
          <a:p>
            <a:r>
              <a:rPr lang="en-US" sz="2400" dirty="0"/>
              <a:t>Involution Laws: 		¬(¬p)⇔p</a:t>
            </a:r>
          </a:p>
          <a:p>
            <a:r>
              <a:rPr lang="en-US" sz="2400" dirty="0"/>
              <a:t>You may proof these laws by the truth table method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361A29-C06D-94AA-6304-A0F374644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053CB6-0FDE-8374-607B-932AE2D33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6279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803D5-F50A-4D06-2A14-60D95BF27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Propositional Logic Syllogism: algebraic method</a:t>
            </a:r>
            <a:br>
              <a:rPr lang="en-US" sz="2000" dirty="0"/>
            </a:br>
            <a:r>
              <a:rPr lang="en-US" sz="1600" dirty="0">
                <a:hlinkClick r:id="rId2"/>
              </a:rPr>
              <a:t>Propositional Logic Syllogism - Boolean Algebra - </a:t>
            </a:r>
            <a:r>
              <a:rPr lang="en-US" sz="1600" dirty="0" err="1">
                <a:hlinkClick r:id="rId2"/>
              </a:rPr>
              <a:t>DYclassroom</a:t>
            </a:r>
            <a:r>
              <a:rPr lang="en-US" sz="1600" dirty="0">
                <a:hlinkClick r:id="rId2"/>
              </a:rPr>
              <a:t> | Have fun learning :-)</a:t>
            </a:r>
            <a:r>
              <a:rPr lang="en-US" sz="1600" dirty="0"/>
              <a:t> 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1B601-C391-1A65-647F-6E4555470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5595"/>
            <a:ext cx="8248650" cy="4895851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Use conditional elimination to draw conclusion from given premises. </a:t>
            </a:r>
          </a:p>
          <a:p>
            <a:r>
              <a:rPr lang="en-US" sz="2400" dirty="0"/>
              <a:t>Prepare a conditional whose antecedent is the conjunction of all the given premises and consequent is the conclusion to be drawn. If the conditional results in a tautology (i.e., all 1s or True) then the conclusion is established.</a:t>
            </a:r>
          </a:p>
          <a:p>
            <a:r>
              <a:rPr lang="en-US" sz="2400" dirty="0"/>
              <a:t>Example: ~ is the NOT operator ,  + is the OR operator</a:t>
            </a:r>
          </a:p>
          <a:p>
            <a:r>
              <a:rPr lang="en-US" sz="2400" dirty="0"/>
              <a:t>We substitute the conditional p ⇒ q with ~p + q, </a:t>
            </a:r>
          </a:p>
          <a:p>
            <a:r>
              <a:rPr lang="en-US" sz="2400" dirty="0"/>
              <a:t>Example:</a:t>
            </a:r>
          </a:p>
          <a:p>
            <a:r>
              <a:rPr lang="en-US" sz="2400" dirty="0"/>
              <a:t>From the given premises p and p ⇒ q infer q.</a:t>
            </a:r>
          </a:p>
          <a:p>
            <a:r>
              <a:rPr lang="en-US" sz="2400" dirty="0"/>
              <a:t>So, we have two premises p and p ⇒ q connected by an AND operator and the conclusion to be drawn is q. So, we have to create a conditional</a:t>
            </a:r>
            <a:br>
              <a:rPr lang="en-US" sz="2400" dirty="0"/>
            </a:br>
            <a:r>
              <a:rPr lang="en-US" sz="2400" dirty="0"/>
              <a:t>( p . (p ⇒ q) ) ⇒ q</a:t>
            </a:r>
            <a:br>
              <a:rPr lang="en-US" sz="2400" dirty="0"/>
            </a:br>
            <a:r>
              <a:rPr lang="en-US" sz="2400" dirty="0"/>
              <a:t>where, . is the AND operator,  ⇒ is the conditional operator</a:t>
            </a:r>
          </a:p>
          <a:p>
            <a:r>
              <a:rPr lang="en-US" sz="2400" dirty="0"/>
              <a:t>We now prove ( p . (p ⇒ q) ) ⇒ q is a tautology. See the next slide.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EB2A5C-3995-3FB9-A86B-C3CFE27E0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DBD016-959A-2CC9-DAC1-C90967BFF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0677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88EE2-3977-5B09-EF79-1F4694DBA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4" y="103189"/>
            <a:ext cx="7991475" cy="677861"/>
          </a:xfrm>
        </p:spPr>
        <p:txBody>
          <a:bodyPr>
            <a:normAutofit/>
          </a:bodyPr>
          <a:lstStyle/>
          <a:p>
            <a:r>
              <a:rPr lang="en-US" sz="2200" dirty="0"/>
              <a:t>Example, step by step to proof a tautology using algebraic method</a:t>
            </a:r>
            <a:br>
              <a:rPr lang="en-US" dirty="0"/>
            </a:br>
            <a:r>
              <a:rPr lang="en-US" sz="1800" dirty="0">
                <a:hlinkClick r:id="rId2"/>
              </a:rPr>
              <a:t>https://dyclassroom.com/boolean-algebra/propositional-logic-syllogism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3BD87-1C98-70F8-F5CF-BDA6913477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714374"/>
            <a:ext cx="8315325" cy="6143625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We have to prove ( p . (p ⇒ q) ) ⇒ q is a tautology. </a:t>
            </a:r>
          </a:p>
          <a:p>
            <a:r>
              <a:rPr lang="en-US" sz="2400" dirty="0"/>
              <a:t>// note: ‘.’=and, ‘+’=or, ⇒=imply</a:t>
            </a:r>
          </a:p>
          <a:p>
            <a:r>
              <a:rPr lang="en-US" sz="2400" dirty="0"/>
              <a:t>We have,</a:t>
            </a:r>
          </a:p>
          <a:p>
            <a:r>
              <a:rPr lang="en-US" sz="2400" dirty="0"/>
              <a:t>( p . (p ⇒ q) ) ⇒ q	</a:t>
            </a:r>
          </a:p>
          <a:p>
            <a:r>
              <a:rPr lang="en-US" sz="2400" dirty="0"/>
              <a:t>= (p . (~p + q) ) ⇒ q	from conditional elimination, a ⇒ b = ~a + b</a:t>
            </a:r>
          </a:p>
          <a:p>
            <a:r>
              <a:rPr lang="en-US" sz="2400" dirty="0"/>
              <a:t>= (p . ~p) + (p . q) ⇒ q	from distributive law, a . (b + c) = (a . b) + (a . c)</a:t>
            </a:r>
          </a:p>
          <a:p>
            <a:r>
              <a:rPr lang="en-US" sz="2400" dirty="0"/>
              <a:t>= 0 + (p . q) ⇒ q	from complementarity law, a . (~a) = 0</a:t>
            </a:r>
          </a:p>
          <a:p>
            <a:r>
              <a:rPr lang="en-US" sz="2400" dirty="0"/>
              <a:t>= (p . q) ⇒ q		from property of 0, 0 + a = a</a:t>
            </a:r>
          </a:p>
          <a:p>
            <a:r>
              <a:rPr lang="en-US" sz="2400" dirty="0"/>
              <a:t>= ~(p . q) + q		from conditional elimination, a ⇒ b = ~a + b</a:t>
            </a:r>
          </a:p>
          <a:p>
            <a:r>
              <a:rPr lang="en-US" sz="2400" dirty="0"/>
              <a:t>= (~p + ~q) + q	from de </a:t>
            </a:r>
            <a:r>
              <a:rPr lang="en-US" sz="2400" dirty="0" err="1"/>
              <a:t>morgan’s</a:t>
            </a:r>
            <a:r>
              <a:rPr lang="en-US" sz="2400" dirty="0"/>
              <a:t> law, ~(a . b) = ~a + ~b</a:t>
            </a:r>
          </a:p>
          <a:p>
            <a:r>
              <a:rPr lang="en-US" sz="2400" dirty="0"/>
              <a:t>= ~p + (~q + q)	from associative law, (a + b) + c = a + (b + c)</a:t>
            </a:r>
          </a:p>
          <a:p>
            <a:r>
              <a:rPr lang="en-US" sz="2400" dirty="0"/>
              <a:t>= ~p + 1		from complementarity law, (~a + a) = 1</a:t>
            </a:r>
          </a:p>
          <a:p>
            <a:r>
              <a:rPr lang="en-US" sz="2400" dirty="0"/>
              <a:t>= 1 (true, done)	from property of 1, ~a + 1 = 1</a:t>
            </a:r>
          </a:p>
          <a:p>
            <a:r>
              <a:rPr lang="en-US" sz="2400" dirty="0"/>
              <a:t>So, ( p . (p ⇒ q) ) ⇒ q = 1 i.e., it is a tautology hence conclusion can be drawn.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2D5B14-CB60-DCAF-A5B6-63A4FECF8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4AF203-9C28-1716-6254-F53B52451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1536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A833C-A524-9139-06C0-77719B49B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600" dirty="0">
                <a:hlinkClick r:id="rId2"/>
              </a:rPr>
              <a:t>https://math.libretexts.org/Bookshelves/Combinatorics_and_Discrete_Mathematics/Applied_Discrete_Structures_(Doerr_and_Levasseur)/03%3A_Logic/3.04%3A_The_Laws_of_Logic</a:t>
            </a:r>
            <a:r>
              <a:rPr lang="en-US" sz="1600" dirty="0"/>
              <a:t> 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1318300-5252-0249-C33A-2BB6BE7E0D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8198927"/>
              </p:ext>
            </p:extLst>
          </p:nvPr>
        </p:nvGraphicFramePr>
        <p:xfrm>
          <a:off x="628650" y="1825625"/>
          <a:ext cx="8439150" cy="4351339"/>
        </p:xfrm>
        <a:graphic>
          <a:graphicData uri="http://schemas.openxmlformats.org/drawingml/2006/table">
            <a:tbl>
              <a:tblPr/>
              <a:tblGrid>
                <a:gridCol w="4219575">
                  <a:extLst>
                    <a:ext uri="{9D8B030D-6E8A-4147-A177-3AD203B41FA5}">
                      <a16:colId xmlns:a16="http://schemas.microsoft.com/office/drawing/2014/main" val="4087336550"/>
                    </a:ext>
                  </a:extLst>
                </a:gridCol>
                <a:gridCol w="4219575">
                  <a:extLst>
                    <a:ext uri="{9D8B030D-6E8A-4147-A177-3AD203B41FA5}">
                      <a16:colId xmlns:a16="http://schemas.microsoft.com/office/drawing/2014/main" val="3390078492"/>
                    </a:ext>
                  </a:extLst>
                </a:gridCol>
              </a:tblGrid>
              <a:tr h="534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dirty="0">
                          <a:effectLst/>
                          <a:latin typeface="Tahoma" panose="020B0604030504040204" pitchFamily="34" charset="0"/>
                        </a:rPr>
                        <a:t>Detachment (AKA Modus Ponens)</a:t>
                      </a:r>
                      <a:endParaRPr lang="en-US" sz="1500" b="0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effectLst/>
                          <a:latin typeface="MathJax_Main"/>
                        </a:rPr>
                        <a:t>(</a:t>
                      </a:r>
                      <a:r>
                        <a:rPr lang="en-US" sz="1500" b="0" i="0" u="none" strike="noStrike">
                          <a:effectLst/>
                          <a:latin typeface="MathJax_Math-italic"/>
                        </a:rPr>
                        <a:t>p</a:t>
                      </a:r>
                      <a:r>
                        <a:rPr lang="en-US" sz="1500" b="0" i="0" u="none" strike="noStrike">
                          <a:effectLst/>
                          <a:latin typeface="MathJax_Main"/>
                        </a:rPr>
                        <a:t>→</a:t>
                      </a:r>
                      <a:r>
                        <a:rPr lang="en-US" sz="1500" b="0" i="0" u="none" strike="noStrike">
                          <a:effectLst/>
                          <a:latin typeface="MathJax_Math-italic"/>
                        </a:rPr>
                        <a:t>q</a:t>
                      </a:r>
                      <a:r>
                        <a:rPr lang="en-US" sz="1500" b="0" i="0" u="none" strike="noStrike">
                          <a:effectLst/>
                          <a:latin typeface="MathJax_Main"/>
                        </a:rPr>
                        <a:t>)∧</a:t>
                      </a:r>
                      <a:r>
                        <a:rPr lang="en-US" sz="1500" b="0" i="0" u="none" strike="noStrike">
                          <a:effectLst/>
                          <a:latin typeface="MathJax_Math-italic"/>
                        </a:rPr>
                        <a:t>p</a:t>
                      </a:r>
                      <a:r>
                        <a:rPr lang="en-US" sz="1500" b="0" i="0" u="none" strike="noStrike">
                          <a:effectLst/>
                          <a:latin typeface="MathJax_Main"/>
                        </a:rPr>
                        <a:t>⇒</a:t>
                      </a:r>
                      <a:r>
                        <a:rPr lang="en-US" sz="1500" b="0" i="0" u="none" strike="noStrike">
                          <a:effectLst/>
                          <a:latin typeface="MathJax_Math-italic"/>
                        </a:rPr>
                        <a:t>q</a:t>
                      </a:r>
                      <a:r>
                        <a:rPr lang="en-US" sz="1500" b="0" i="0" u="none" strike="noStrike">
                          <a:effectLst/>
                        </a:rPr>
                        <a:t>(p→q)∧p⇒q</a:t>
                      </a:r>
                      <a:endParaRPr lang="en-US" sz="1500">
                        <a:effectLst/>
                      </a:endParaRPr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544608"/>
                  </a:ext>
                </a:extLst>
              </a:tr>
              <a:tr h="534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>
                          <a:effectLst/>
                          <a:latin typeface="Tahoma" panose="020B0604030504040204" pitchFamily="34" charset="0"/>
                        </a:rPr>
                        <a:t>Indirect Reasoning (AKA Modus Tollens)</a:t>
                      </a:r>
                      <a:endParaRPr lang="en-US" sz="1500" b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effectLst/>
                          <a:latin typeface="MathJax_Main"/>
                        </a:rPr>
                        <a:t>(</a:t>
                      </a:r>
                      <a:r>
                        <a:rPr lang="en-US" sz="1500" b="0" i="0" u="none" strike="noStrike" dirty="0" err="1">
                          <a:effectLst/>
                          <a:latin typeface="MathJax_Math-italic"/>
                        </a:rPr>
                        <a:t>p</a:t>
                      </a:r>
                      <a:r>
                        <a:rPr lang="en-US" sz="1500" b="0" i="0" u="none" strike="noStrike" dirty="0" err="1">
                          <a:effectLst/>
                          <a:latin typeface="MathJax_Main"/>
                        </a:rPr>
                        <a:t>→</a:t>
                      </a:r>
                      <a:r>
                        <a:rPr lang="en-US" sz="1500" b="0" i="0" u="none" strike="noStrike" dirty="0" err="1">
                          <a:effectLst/>
                          <a:latin typeface="MathJax_Math-italic"/>
                        </a:rPr>
                        <a:t>q</a:t>
                      </a:r>
                      <a:r>
                        <a:rPr lang="en-US" sz="1500" b="0" i="0" u="none" strike="noStrike" dirty="0">
                          <a:effectLst/>
                          <a:latin typeface="MathJax_Main"/>
                        </a:rPr>
                        <a:t>)∧¬</a:t>
                      </a:r>
                      <a:r>
                        <a:rPr lang="en-US" sz="1500" b="0" i="0" u="none" strike="noStrike" dirty="0">
                          <a:effectLst/>
                          <a:latin typeface="MathJax_Math-italic"/>
                        </a:rPr>
                        <a:t>q</a:t>
                      </a:r>
                      <a:r>
                        <a:rPr lang="en-US" sz="1500" b="0" i="0" u="none" strike="noStrike" dirty="0">
                          <a:effectLst/>
                          <a:latin typeface="MathJax_Main"/>
                        </a:rPr>
                        <a:t>⇒¬</a:t>
                      </a:r>
                      <a:r>
                        <a:rPr lang="en-US" sz="1500" b="0" i="0" u="none" strike="noStrike" dirty="0">
                          <a:effectLst/>
                          <a:latin typeface="MathJax_Math-italic"/>
                        </a:rPr>
                        <a:t>p</a:t>
                      </a:r>
                      <a:r>
                        <a:rPr lang="en-US" sz="1500" b="0" i="0" u="none" strike="noStrike" dirty="0">
                          <a:effectLst/>
                        </a:rPr>
                        <a:t>(</a:t>
                      </a:r>
                      <a:r>
                        <a:rPr lang="en-US" sz="1500" b="0" i="0" u="none" strike="noStrike" dirty="0" err="1">
                          <a:effectLst/>
                        </a:rPr>
                        <a:t>p→q</a:t>
                      </a:r>
                      <a:r>
                        <a:rPr lang="en-US" sz="1500" b="0" i="0" u="none" strike="noStrike" dirty="0">
                          <a:effectLst/>
                        </a:rPr>
                        <a:t>)∧¬q⇒¬p</a:t>
                      </a:r>
                      <a:endParaRPr lang="en-US" sz="1500" dirty="0">
                        <a:effectLst/>
                      </a:endParaRPr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123999"/>
                  </a:ext>
                </a:extLst>
              </a:tr>
              <a:tr h="3053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>
                          <a:effectLst/>
                          <a:latin typeface="Tahoma" panose="020B0604030504040204" pitchFamily="34" charset="0"/>
                        </a:rPr>
                        <a:t>Disjunctive Addition</a:t>
                      </a:r>
                      <a:endParaRPr lang="en-US" sz="1500" b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effectLst/>
                          <a:latin typeface="MathJax_Math-italic"/>
                        </a:rPr>
                        <a:t>p</a:t>
                      </a:r>
                      <a:r>
                        <a:rPr lang="en-US" sz="1500" b="0" i="0" u="none" strike="noStrike">
                          <a:effectLst/>
                          <a:latin typeface="MathJax_Main"/>
                        </a:rPr>
                        <a:t>⇒(</a:t>
                      </a:r>
                      <a:r>
                        <a:rPr lang="en-US" sz="1500" b="0" i="0" u="none" strike="noStrike">
                          <a:effectLst/>
                          <a:latin typeface="MathJax_Math-italic"/>
                        </a:rPr>
                        <a:t>p</a:t>
                      </a:r>
                      <a:r>
                        <a:rPr lang="en-US" sz="1500" b="0" i="0" u="none" strike="noStrike">
                          <a:effectLst/>
                          <a:latin typeface="MathJax_Main"/>
                        </a:rPr>
                        <a:t>∨</a:t>
                      </a:r>
                      <a:r>
                        <a:rPr lang="en-US" sz="1500" b="0" i="0" u="none" strike="noStrike">
                          <a:effectLst/>
                          <a:latin typeface="MathJax_Math-italic"/>
                        </a:rPr>
                        <a:t>q</a:t>
                      </a:r>
                      <a:r>
                        <a:rPr lang="en-US" sz="1500" b="0" i="0" u="none" strike="noStrike">
                          <a:effectLst/>
                          <a:latin typeface="MathJax_Main"/>
                        </a:rPr>
                        <a:t>)</a:t>
                      </a:r>
                      <a:r>
                        <a:rPr lang="en-US" sz="1500" b="0" i="0" u="none" strike="noStrike">
                          <a:effectLst/>
                        </a:rPr>
                        <a:t>p⇒(p∨q)</a:t>
                      </a:r>
                      <a:endParaRPr lang="en-US" sz="1500">
                        <a:effectLst/>
                      </a:endParaRPr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917992"/>
                  </a:ext>
                </a:extLst>
              </a:tr>
              <a:tr h="534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>
                          <a:effectLst/>
                          <a:latin typeface="Tahoma" panose="020B0604030504040204" pitchFamily="34" charset="0"/>
                        </a:rPr>
                        <a:t>Conjunctive Simplification</a:t>
                      </a:r>
                      <a:endParaRPr lang="en-US" sz="1500" b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effectLst/>
                          <a:latin typeface="MathJax_Main"/>
                        </a:rPr>
                        <a:t>(</a:t>
                      </a:r>
                      <a:r>
                        <a:rPr lang="en-US" sz="1500" b="0" i="0" u="none" strike="noStrike">
                          <a:effectLst/>
                          <a:latin typeface="MathJax_Math-italic"/>
                        </a:rPr>
                        <a:t>p</a:t>
                      </a:r>
                      <a:r>
                        <a:rPr lang="en-US" sz="1500" b="0" i="0" u="none" strike="noStrike">
                          <a:effectLst/>
                          <a:latin typeface="MathJax_Main"/>
                        </a:rPr>
                        <a:t>∧</a:t>
                      </a:r>
                      <a:r>
                        <a:rPr lang="en-US" sz="1500" b="0" i="0" u="none" strike="noStrike">
                          <a:effectLst/>
                          <a:latin typeface="MathJax_Math-italic"/>
                        </a:rPr>
                        <a:t>q</a:t>
                      </a:r>
                      <a:r>
                        <a:rPr lang="en-US" sz="1500" b="0" i="0" u="none" strike="noStrike">
                          <a:effectLst/>
                          <a:latin typeface="MathJax_Main"/>
                        </a:rPr>
                        <a:t>)⇒</a:t>
                      </a:r>
                      <a:r>
                        <a:rPr lang="en-US" sz="1500" b="0" i="0" u="none" strike="noStrike">
                          <a:effectLst/>
                          <a:latin typeface="MathJax_Math-italic"/>
                        </a:rPr>
                        <a:t>p</a:t>
                      </a:r>
                      <a:r>
                        <a:rPr lang="en-US" sz="1500" b="0" i="0" u="none" strike="noStrike">
                          <a:effectLst/>
                        </a:rPr>
                        <a:t>(p∧q)⇒p</a:t>
                      </a:r>
                      <a:r>
                        <a:rPr lang="en-US" sz="1500">
                          <a:effectLst/>
                        </a:rPr>
                        <a:t> and </a:t>
                      </a:r>
                      <a:r>
                        <a:rPr lang="en-US" sz="1500" b="0" i="0" u="none" strike="noStrike">
                          <a:effectLst/>
                          <a:latin typeface="MathJax_Main"/>
                        </a:rPr>
                        <a:t>(</a:t>
                      </a:r>
                      <a:r>
                        <a:rPr lang="en-US" sz="1500" b="0" i="0" u="none" strike="noStrike">
                          <a:effectLst/>
                          <a:latin typeface="MathJax_Math-italic"/>
                        </a:rPr>
                        <a:t>p</a:t>
                      </a:r>
                      <a:r>
                        <a:rPr lang="en-US" sz="1500" b="0" i="0" u="none" strike="noStrike">
                          <a:effectLst/>
                          <a:latin typeface="MathJax_Main"/>
                        </a:rPr>
                        <a:t>∧</a:t>
                      </a:r>
                      <a:r>
                        <a:rPr lang="en-US" sz="1500" b="0" i="0" u="none" strike="noStrike">
                          <a:effectLst/>
                          <a:latin typeface="MathJax_Math-italic"/>
                        </a:rPr>
                        <a:t>q</a:t>
                      </a:r>
                      <a:r>
                        <a:rPr lang="en-US" sz="1500" b="0" i="0" u="none" strike="noStrike">
                          <a:effectLst/>
                          <a:latin typeface="MathJax_Main"/>
                        </a:rPr>
                        <a:t>)⇒</a:t>
                      </a:r>
                      <a:r>
                        <a:rPr lang="en-US" sz="1500" b="0" i="0" u="none" strike="noStrike">
                          <a:effectLst/>
                          <a:latin typeface="MathJax_Math-italic"/>
                        </a:rPr>
                        <a:t>q</a:t>
                      </a:r>
                      <a:r>
                        <a:rPr lang="en-US" sz="1500" b="0" i="0" u="none" strike="noStrike">
                          <a:effectLst/>
                        </a:rPr>
                        <a:t>(p∧q)⇒q</a:t>
                      </a:r>
                      <a:endParaRPr lang="en-US" sz="1500">
                        <a:effectLst/>
                      </a:endParaRPr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808501"/>
                  </a:ext>
                </a:extLst>
              </a:tr>
              <a:tr h="534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>
                          <a:effectLst/>
                          <a:latin typeface="Tahoma" panose="020B0604030504040204" pitchFamily="34" charset="0"/>
                        </a:rPr>
                        <a:t>Disjunctive Simplification</a:t>
                      </a:r>
                      <a:endParaRPr lang="en-US" sz="1500" b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effectLst/>
                          <a:latin typeface="MathJax_Main"/>
                        </a:rPr>
                        <a:t>(</a:t>
                      </a:r>
                      <a:r>
                        <a:rPr lang="en-US" sz="1500" b="0" i="0" u="none" strike="noStrike">
                          <a:effectLst/>
                          <a:latin typeface="MathJax_Math-italic"/>
                        </a:rPr>
                        <a:t>p</a:t>
                      </a:r>
                      <a:r>
                        <a:rPr lang="en-US" sz="1500" b="0" i="0" u="none" strike="noStrike">
                          <a:effectLst/>
                          <a:latin typeface="MathJax_Main"/>
                        </a:rPr>
                        <a:t>∨</a:t>
                      </a:r>
                      <a:r>
                        <a:rPr lang="en-US" sz="1500" b="0" i="0" u="none" strike="noStrike">
                          <a:effectLst/>
                          <a:latin typeface="MathJax_Math-italic"/>
                        </a:rPr>
                        <a:t>q</a:t>
                      </a:r>
                      <a:r>
                        <a:rPr lang="en-US" sz="1500" b="0" i="0" u="none" strike="noStrike">
                          <a:effectLst/>
                          <a:latin typeface="MathJax_Main"/>
                        </a:rPr>
                        <a:t>)∧¬</a:t>
                      </a:r>
                      <a:r>
                        <a:rPr lang="en-US" sz="1500" b="0" i="0" u="none" strike="noStrike">
                          <a:effectLst/>
                          <a:latin typeface="MathJax_Math-italic"/>
                        </a:rPr>
                        <a:t>p</a:t>
                      </a:r>
                      <a:r>
                        <a:rPr lang="en-US" sz="1500" b="0" i="0" u="none" strike="noStrike">
                          <a:effectLst/>
                          <a:latin typeface="MathJax_Main"/>
                        </a:rPr>
                        <a:t>⇒</a:t>
                      </a:r>
                      <a:r>
                        <a:rPr lang="en-US" sz="1500" b="0" i="0" u="none" strike="noStrike">
                          <a:effectLst/>
                          <a:latin typeface="MathJax_Math-italic"/>
                        </a:rPr>
                        <a:t>q</a:t>
                      </a:r>
                      <a:r>
                        <a:rPr lang="en-US" sz="1500" b="0" i="0" u="none" strike="noStrike">
                          <a:effectLst/>
                        </a:rPr>
                        <a:t>(p∨q)∧¬p⇒q</a:t>
                      </a:r>
                      <a:r>
                        <a:rPr lang="en-US" sz="1500">
                          <a:effectLst/>
                        </a:rPr>
                        <a:t> and </a:t>
                      </a:r>
                      <a:r>
                        <a:rPr lang="en-US" sz="1500" b="0" i="0" u="none" strike="noStrike">
                          <a:effectLst/>
                          <a:latin typeface="MathJax_Main"/>
                        </a:rPr>
                        <a:t>(</a:t>
                      </a:r>
                      <a:r>
                        <a:rPr lang="en-US" sz="1500" b="0" i="0" u="none" strike="noStrike">
                          <a:effectLst/>
                          <a:latin typeface="MathJax_Math-italic"/>
                        </a:rPr>
                        <a:t>p</a:t>
                      </a:r>
                      <a:r>
                        <a:rPr lang="en-US" sz="1500" b="0" i="0" u="none" strike="noStrike">
                          <a:effectLst/>
                          <a:latin typeface="MathJax_Main"/>
                        </a:rPr>
                        <a:t>∨</a:t>
                      </a:r>
                      <a:r>
                        <a:rPr lang="en-US" sz="1500" b="0" i="0" u="none" strike="noStrike">
                          <a:effectLst/>
                          <a:latin typeface="MathJax_Math-italic"/>
                        </a:rPr>
                        <a:t>q</a:t>
                      </a:r>
                      <a:r>
                        <a:rPr lang="en-US" sz="1500" b="0" i="0" u="none" strike="noStrike">
                          <a:effectLst/>
                          <a:latin typeface="MathJax_Main"/>
                        </a:rPr>
                        <a:t>)∧¬</a:t>
                      </a:r>
                      <a:r>
                        <a:rPr lang="en-US" sz="1500" b="0" i="0" u="none" strike="noStrike">
                          <a:effectLst/>
                          <a:latin typeface="MathJax_Math-italic"/>
                        </a:rPr>
                        <a:t>q</a:t>
                      </a:r>
                      <a:r>
                        <a:rPr lang="en-US" sz="1500" b="0" i="0" u="none" strike="noStrike">
                          <a:effectLst/>
                          <a:latin typeface="MathJax_Main"/>
                        </a:rPr>
                        <a:t>⇒</a:t>
                      </a:r>
                      <a:r>
                        <a:rPr lang="en-US" sz="1500" b="0" i="0" u="none" strike="noStrike">
                          <a:effectLst/>
                          <a:latin typeface="MathJax_Math-italic"/>
                        </a:rPr>
                        <a:t>p</a:t>
                      </a:r>
                      <a:r>
                        <a:rPr lang="en-US" sz="1500" b="0" i="0" u="none" strike="noStrike">
                          <a:effectLst/>
                        </a:rPr>
                        <a:t>(p∨q)∧¬q⇒p</a:t>
                      </a:r>
                      <a:endParaRPr lang="en-US" sz="1500">
                        <a:effectLst/>
                      </a:endParaRPr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021907"/>
                  </a:ext>
                </a:extLst>
              </a:tr>
              <a:tr h="534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>
                          <a:effectLst/>
                          <a:latin typeface="Tahoma" panose="020B0604030504040204" pitchFamily="34" charset="0"/>
                        </a:rPr>
                        <a:t>Chain Rule</a:t>
                      </a:r>
                      <a:endParaRPr lang="en-US" sz="1500" b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effectLst/>
                          <a:latin typeface="MathJax_Main"/>
                        </a:rPr>
                        <a:t>(</a:t>
                      </a:r>
                      <a:r>
                        <a:rPr lang="en-US" sz="1500" b="0" i="0" u="none" strike="noStrike">
                          <a:effectLst/>
                          <a:latin typeface="MathJax_Math-italic"/>
                        </a:rPr>
                        <a:t>p</a:t>
                      </a:r>
                      <a:r>
                        <a:rPr lang="en-US" sz="1500" b="0" i="0" u="none" strike="noStrike">
                          <a:effectLst/>
                          <a:latin typeface="MathJax_Main"/>
                        </a:rPr>
                        <a:t>→</a:t>
                      </a:r>
                      <a:r>
                        <a:rPr lang="en-US" sz="1500" b="0" i="0" u="none" strike="noStrike">
                          <a:effectLst/>
                          <a:latin typeface="MathJax_Math-italic"/>
                        </a:rPr>
                        <a:t>q</a:t>
                      </a:r>
                      <a:r>
                        <a:rPr lang="en-US" sz="1500" b="0" i="0" u="none" strike="noStrike">
                          <a:effectLst/>
                          <a:latin typeface="MathJax_Main"/>
                        </a:rPr>
                        <a:t>)∧(</a:t>
                      </a:r>
                      <a:r>
                        <a:rPr lang="en-US" sz="1500" b="0" i="0" u="none" strike="noStrike">
                          <a:effectLst/>
                          <a:latin typeface="MathJax_Math-italic"/>
                        </a:rPr>
                        <a:t>q</a:t>
                      </a:r>
                      <a:r>
                        <a:rPr lang="en-US" sz="1500" b="0" i="0" u="none" strike="noStrike">
                          <a:effectLst/>
                          <a:latin typeface="MathJax_Main"/>
                        </a:rPr>
                        <a:t>→</a:t>
                      </a:r>
                      <a:r>
                        <a:rPr lang="en-US" sz="1500" b="0" i="0" u="none" strike="noStrike">
                          <a:effectLst/>
                          <a:latin typeface="MathJax_Math-italic"/>
                        </a:rPr>
                        <a:t>r</a:t>
                      </a:r>
                      <a:r>
                        <a:rPr lang="en-US" sz="1500" b="0" i="0" u="none" strike="noStrike">
                          <a:effectLst/>
                          <a:latin typeface="MathJax_Main"/>
                        </a:rPr>
                        <a:t>)⇒(</a:t>
                      </a:r>
                      <a:r>
                        <a:rPr lang="en-US" sz="1500" b="0" i="0" u="none" strike="noStrike">
                          <a:effectLst/>
                          <a:latin typeface="MathJax_Math-italic"/>
                        </a:rPr>
                        <a:t>p</a:t>
                      </a:r>
                      <a:r>
                        <a:rPr lang="en-US" sz="1500" b="0" i="0" u="none" strike="noStrike">
                          <a:effectLst/>
                          <a:latin typeface="MathJax_Main"/>
                        </a:rPr>
                        <a:t>→</a:t>
                      </a:r>
                      <a:r>
                        <a:rPr lang="en-US" sz="1500" b="0" i="0" u="none" strike="noStrike">
                          <a:effectLst/>
                          <a:latin typeface="MathJax_Math-italic"/>
                        </a:rPr>
                        <a:t>r</a:t>
                      </a:r>
                      <a:r>
                        <a:rPr lang="en-US" sz="1500" b="0" i="0" u="none" strike="noStrike">
                          <a:effectLst/>
                          <a:latin typeface="MathJax_Main"/>
                        </a:rPr>
                        <a:t>)</a:t>
                      </a:r>
                      <a:r>
                        <a:rPr lang="en-US" sz="1500" b="0" i="0" u="none" strike="noStrike">
                          <a:effectLst/>
                        </a:rPr>
                        <a:t>(p→q)∧(q→r)⇒(p→r)</a:t>
                      </a:r>
                      <a:endParaRPr lang="en-US" sz="1500">
                        <a:effectLst/>
                      </a:endParaRPr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082665"/>
                  </a:ext>
                </a:extLst>
              </a:tr>
              <a:tr h="3053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>
                          <a:effectLst/>
                          <a:latin typeface="Tahoma" panose="020B0604030504040204" pitchFamily="34" charset="0"/>
                        </a:rPr>
                        <a:t>Conditional Equivalence</a:t>
                      </a:r>
                      <a:endParaRPr lang="en-US" sz="1500" b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effectLst/>
                          <a:latin typeface="MathJax_Math-italic"/>
                        </a:rPr>
                        <a:t>p</a:t>
                      </a:r>
                      <a:r>
                        <a:rPr lang="en-US" sz="1500" b="0" i="0" u="none" strike="noStrike">
                          <a:effectLst/>
                          <a:latin typeface="MathJax_Main"/>
                        </a:rPr>
                        <a:t>→</a:t>
                      </a:r>
                      <a:r>
                        <a:rPr lang="en-US" sz="1500" b="0" i="0" u="none" strike="noStrike">
                          <a:effectLst/>
                          <a:latin typeface="MathJax_Math-italic"/>
                        </a:rPr>
                        <a:t>q</a:t>
                      </a:r>
                      <a:r>
                        <a:rPr lang="en-US" sz="1500" b="0" i="0" u="none" strike="noStrike">
                          <a:effectLst/>
                          <a:latin typeface="MathJax_Main"/>
                        </a:rPr>
                        <a:t>⇔¬</a:t>
                      </a:r>
                      <a:r>
                        <a:rPr lang="en-US" sz="1500" b="0" i="0" u="none" strike="noStrike">
                          <a:effectLst/>
                          <a:latin typeface="MathJax_Math-italic"/>
                        </a:rPr>
                        <a:t>p</a:t>
                      </a:r>
                      <a:r>
                        <a:rPr lang="en-US" sz="1500" b="0" i="0" u="none" strike="noStrike">
                          <a:effectLst/>
                          <a:latin typeface="MathJax_Main"/>
                        </a:rPr>
                        <a:t>∨</a:t>
                      </a:r>
                      <a:r>
                        <a:rPr lang="en-US" sz="1500" b="0" i="0" u="none" strike="noStrike">
                          <a:effectLst/>
                          <a:latin typeface="MathJax_Math-italic"/>
                        </a:rPr>
                        <a:t>q</a:t>
                      </a:r>
                      <a:r>
                        <a:rPr lang="en-US" sz="1500" b="0" i="0" u="none" strike="noStrike">
                          <a:effectLst/>
                        </a:rPr>
                        <a:t>p→q⇔¬p∨q</a:t>
                      </a:r>
                      <a:endParaRPr lang="en-US" sz="1500">
                        <a:effectLst/>
                      </a:endParaRPr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080343"/>
                  </a:ext>
                </a:extLst>
              </a:tr>
              <a:tr h="7633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>
                          <a:effectLst/>
                          <a:latin typeface="Tahoma" panose="020B0604030504040204" pitchFamily="34" charset="0"/>
                        </a:rPr>
                        <a:t>Biconditional Equivalences</a:t>
                      </a:r>
                      <a:endParaRPr lang="en-US" sz="1500" b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effectLst/>
                          <a:latin typeface="MathJax_Main"/>
                        </a:rPr>
                        <a:t>(</a:t>
                      </a:r>
                      <a:r>
                        <a:rPr lang="en-US" sz="1500" b="0" i="0" u="none" strike="noStrike">
                          <a:effectLst/>
                          <a:latin typeface="MathJax_Math-italic"/>
                        </a:rPr>
                        <a:t>p</a:t>
                      </a:r>
                      <a:r>
                        <a:rPr lang="en-US" sz="1500" b="0" i="0" u="none" strike="noStrike">
                          <a:effectLst/>
                          <a:latin typeface="MathJax_Main"/>
                        </a:rPr>
                        <a:t>↔</a:t>
                      </a:r>
                      <a:r>
                        <a:rPr lang="en-US" sz="1500" b="0" i="0" u="none" strike="noStrike">
                          <a:effectLst/>
                          <a:latin typeface="MathJax_Math-italic"/>
                        </a:rPr>
                        <a:t>q</a:t>
                      </a:r>
                      <a:r>
                        <a:rPr lang="en-US" sz="1500" b="0" i="0" u="none" strike="noStrike">
                          <a:effectLst/>
                          <a:latin typeface="MathJax_Main"/>
                        </a:rPr>
                        <a:t>)⇔(</a:t>
                      </a:r>
                      <a:r>
                        <a:rPr lang="en-US" sz="1500" b="0" i="0" u="none" strike="noStrike">
                          <a:effectLst/>
                          <a:latin typeface="MathJax_Math-italic"/>
                        </a:rPr>
                        <a:t>p</a:t>
                      </a:r>
                      <a:r>
                        <a:rPr lang="en-US" sz="1500" b="0" i="0" u="none" strike="noStrike">
                          <a:effectLst/>
                          <a:latin typeface="MathJax_Main"/>
                        </a:rPr>
                        <a:t>→</a:t>
                      </a:r>
                      <a:r>
                        <a:rPr lang="en-US" sz="1500" b="0" i="0" u="none" strike="noStrike">
                          <a:effectLst/>
                          <a:latin typeface="MathJax_Math-italic"/>
                        </a:rPr>
                        <a:t>q</a:t>
                      </a:r>
                      <a:r>
                        <a:rPr lang="en-US" sz="1500" b="0" i="0" u="none" strike="noStrike">
                          <a:effectLst/>
                          <a:latin typeface="MathJax_Main"/>
                        </a:rPr>
                        <a:t>)∧(</a:t>
                      </a:r>
                      <a:r>
                        <a:rPr lang="en-US" sz="1500" b="0" i="0" u="none" strike="noStrike">
                          <a:effectLst/>
                          <a:latin typeface="MathJax_Math-italic"/>
                        </a:rPr>
                        <a:t>q</a:t>
                      </a:r>
                      <a:r>
                        <a:rPr lang="en-US" sz="1500" b="0" i="0" u="none" strike="noStrike">
                          <a:effectLst/>
                          <a:latin typeface="MathJax_Main"/>
                        </a:rPr>
                        <a:t>→</a:t>
                      </a:r>
                      <a:r>
                        <a:rPr lang="en-US" sz="1500" b="0" i="0" u="none" strike="noStrike">
                          <a:effectLst/>
                          <a:latin typeface="MathJax_Math-italic"/>
                        </a:rPr>
                        <a:t>p</a:t>
                      </a:r>
                      <a:r>
                        <a:rPr lang="en-US" sz="1500" b="0" i="0" u="none" strike="noStrike">
                          <a:effectLst/>
                          <a:latin typeface="MathJax_Main"/>
                        </a:rPr>
                        <a:t>)⇔(</a:t>
                      </a:r>
                      <a:r>
                        <a:rPr lang="en-US" sz="1500" b="0" i="0" u="none" strike="noStrike">
                          <a:effectLst/>
                          <a:latin typeface="MathJax_Math-italic"/>
                        </a:rPr>
                        <a:t>p</a:t>
                      </a:r>
                      <a:r>
                        <a:rPr lang="en-US" sz="1500" b="0" i="0" u="none" strike="noStrike">
                          <a:effectLst/>
                          <a:latin typeface="MathJax_Main"/>
                        </a:rPr>
                        <a:t>∧</a:t>
                      </a:r>
                      <a:r>
                        <a:rPr lang="en-US" sz="1500" b="0" i="0" u="none" strike="noStrike">
                          <a:effectLst/>
                          <a:latin typeface="MathJax_Math-italic"/>
                        </a:rPr>
                        <a:t>q</a:t>
                      </a:r>
                      <a:r>
                        <a:rPr lang="en-US" sz="1500" b="0" i="0" u="none" strike="noStrike">
                          <a:effectLst/>
                          <a:latin typeface="MathJax_Main"/>
                        </a:rPr>
                        <a:t>)∨(¬</a:t>
                      </a:r>
                      <a:r>
                        <a:rPr lang="en-US" sz="1500" b="0" i="0" u="none" strike="noStrike">
                          <a:effectLst/>
                          <a:latin typeface="MathJax_Math-italic"/>
                        </a:rPr>
                        <a:t>p</a:t>
                      </a:r>
                      <a:r>
                        <a:rPr lang="en-US" sz="1500" b="0" i="0" u="none" strike="noStrike">
                          <a:effectLst/>
                          <a:latin typeface="MathJax_Main"/>
                        </a:rPr>
                        <a:t>∧¬</a:t>
                      </a:r>
                      <a:r>
                        <a:rPr lang="en-US" sz="1500" b="0" i="0" u="none" strike="noStrike">
                          <a:effectLst/>
                          <a:latin typeface="MathJax_Math-italic"/>
                        </a:rPr>
                        <a:t>q</a:t>
                      </a:r>
                      <a:r>
                        <a:rPr lang="en-US" sz="1500" b="0" i="0" u="none" strike="noStrike">
                          <a:effectLst/>
                          <a:latin typeface="MathJax_Main"/>
                        </a:rPr>
                        <a:t>)</a:t>
                      </a:r>
                      <a:r>
                        <a:rPr lang="en-US" sz="1500" b="0" i="0" u="none" strike="noStrike">
                          <a:effectLst/>
                        </a:rPr>
                        <a:t>(p↔q)⇔(p→q)∧(q→p)⇔(p∧q)∨(¬p∧¬q)</a:t>
                      </a:r>
                      <a:endParaRPr lang="en-US" sz="1500">
                        <a:effectLst/>
                      </a:endParaRPr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810263"/>
                  </a:ext>
                </a:extLst>
              </a:tr>
              <a:tr h="3053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dirty="0">
                          <a:effectLst/>
                          <a:latin typeface="Tahoma" panose="020B0604030504040204" pitchFamily="34" charset="0"/>
                        </a:rPr>
                        <a:t>Contrapositive</a:t>
                      </a:r>
                      <a:endParaRPr lang="en-US" sz="1500" b="0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effectLst/>
                          <a:latin typeface="MathJax_Main"/>
                        </a:rPr>
                        <a:t>(</a:t>
                      </a:r>
                      <a:r>
                        <a:rPr lang="en-US" sz="1500" b="0" i="0" u="none" strike="noStrike" dirty="0" err="1">
                          <a:effectLst/>
                          <a:latin typeface="MathJax_Math-italic"/>
                        </a:rPr>
                        <a:t>p</a:t>
                      </a:r>
                      <a:r>
                        <a:rPr lang="en-US" sz="1500" b="0" i="0" u="none" strike="noStrike" dirty="0" err="1">
                          <a:effectLst/>
                          <a:latin typeface="MathJax_Main"/>
                        </a:rPr>
                        <a:t>→</a:t>
                      </a:r>
                      <a:r>
                        <a:rPr lang="en-US" sz="1500" b="0" i="0" u="none" strike="noStrike" dirty="0" err="1">
                          <a:effectLst/>
                          <a:latin typeface="MathJax_Math-italic"/>
                        </a:rPr>
                        <a:t>q</a:t>
                      </a:r>
                      <a:r>
                        <a:rPr lang="en-US" sz="1500" b="0" i="0" u="none" strike="noStrike" dirty="0">
                          <a:effectLst/>
                          <a:latin typeface="MathJax_Main"/>
                        </a:rPr>
                        <a:t>)⇔(¬</a:t>
                      </a:r>
                      <a:r>
                        <a:rPr lang="en-US" sz="1500" b="0" i="0" u="none" strike="noStrike" dirty="0">
                          <a:effectLst/>
                          <a:latin typeface="MathJax_Math-italic"/>
                        </a:rPr>
                        <a:t>q</a:t>
                      </a:r>
                      <a:r>
                        <a:rPr lang="en-US" sz="1500" b="0" i="0" u="none" strike="noStrike" dirty="0">
                          <a:effectLst/>
                          <a:latin typeface="MathJax_Main"/>
                        </a:rPr>
                        <a:t>→¬</a:t>
                      </a:r>
                      <a:r>
                        <a:rPr lang="en-US" sz="1500" b="0" i="0" u="none" strike="noStrike" dirty="0">
                          <a:effectLst/>
                          <a:latin typeface="MathJax_Math-italic"/>
                        </a:rPr>
                        <a:t>p</a:t>
                      </a:r>
                      <a:r>
                        <a:rPr lang="en-US" sz="1500" b="0" i="0" u="none" strike="noStrike" dirty="0">
                          <a:effectLst/>
                          <a:latin typeface="MathJax_Main"/>
                        </a:rPr>
                        <a:t>)</a:t>
                      </a:r>
                      <a:endParaRPr lang="en-US" sz="1500" dirty="0">
                        <a:effectLst/>
                      </a:endParaRPr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rgbClr val="30B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632827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25E8F4-37A8-99DC-FDBD-F24E70F6E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875DF2-A163-1736-0F39-76C91D2ED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35</a:t>
            </a:fld>
            <a:endParaRPr lang="en-US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95F8C3EB-38A7-B02D-29CE-ABF573825B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958" y="1690689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Basic Logical Laws - Common Implications and Equivalences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0968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1B05E-761B-09D0-46D6-1DBA651333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2. Predicate Logic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763A6-3E79-4CDD-EDAA-507394270D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Or called First-order logic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0E3B92-8FD4-AE13-BB6C-4A6145021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734B7D-D39E-EE9A-D724-8D874BC6B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7441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>
            <a:extLst>
              <a:ext uri="{FF2B5EF4-FFF2-40B4-BE49-F238E27FC236}">
                <a16:creationId xmlns:a16="http://schemas.microsoft.com/office/drawing/2014/main" id="{EFF7C113-57C8-8A20-7C41-F85637F0EC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zh-TW" u="sng" dirty="0">
                <a:latin typeface="Times New Roman" panose="02020603050405020304" pitchFamily="18" charset="0"/>
                <a:ea typeface="PMingLiU" panose="02020500000000000000" pitchFamily="18" charset="-120"/>
              </a:rPr>
              <a:t>Predicate Logic</a:t>
            </a:r>
            <a:r>
              <a:rPr lang="en-US" altLang="zh-TW" dirty="0">
                <a:ea typeface="PMingLiU" panose="02020500000000000000" pitchFamily="18" charset="-120"/>
              </a:rPr>
              <a:t> </a:t>
            </a:r>
          </a:p>
          <a:p>
            <a:pPr lvl="1" eaLnBrk="1" hangingPunct="1"/>
            <a:r>
              <a:rPr lang="en-US" altLang="zh-TW" dirty="0">
                <a:latin typeface="Times New Roman" panose="02020603050405020304" pitchFamily="18" charset="0"/>
                <a:ea typeface="PMingLiU" panose="02020500000000000000" pitchFamily="18" charset="-120"/>
              </a:rPr>
              <a:t>variables		e.g.	A(</a:t>
            </a:r>
            <a:r>
              <a:rPr lang="en-US" altLang="zh-TW" i="1" dirty="0">
                <a:latin typeface="Times New Roman" panose="02020603050405020304" pitchFamily="18" charset="0"/>
                <a:ea typeface="PMingLiU" panose="02020500000000000000" pitchFamily="18" charset="-120"/>
              </a:rPr>
              <a:t>x</a:t>
            </a:r>
            <a:r>
              <a:rPr lang="en-US" altLang="zh-TW" dirty="0">
                <a:latin typeface="Times New Roman" panose="02020603050405020304" pitchFamily="18" charset="0"/>
                <a:ea typeface="PMingLiU" panose="02020500000000000000" pitchFamily="18" charset="-120"/>
              </a:rPr>
              <a:t>)</a:t>
            </a:r>
          </a:p>
          <a:p>
            <a:pPr lvl="1" eaLnBrk="1" hangingPunct="1"/>
            <a:r>
              <a:rPr lang="en-US" altLang="zh-TW" dirty="0">
                <a:latin typeface="Times New Roman" panose="02020603050405020304" pitchFamily="18" charset="0"/>
                <a:ea typeface="PMingLiU" panose="02020500000000000000" pitchFamily="18" charset="-120"/>
              </a:rPr>
              <a:t>quantifiers</a:t>
            </a:r>
            <a:r>
              <a:rPr lang="en-US" altLang="zh-TW" dirty="0">
                <a:ea typeface="PMingLiU" panose="02020500000000000000" pitchFamily="18" charset="-120"/>
              </a:rPr>
              <a:t> </a:t>
            </a:r>
          </a:p>
          <a:p>
            <a:pPr lvl="1" eaLnBrk="1" hangingPunct="1"/>
            <a:r>
              <a:rPr lang="en-US" altLang="zh-TW" sz="2700" dirty="0">
                <a:latin typeface="Times New Roman" panose="02020603050405020304" pitchFamily="18" charset="0"/>
                <a:ea typeface="PMingLiU" panose="02020500000000000000" pitchFamily="18" charset="-120"/>
              </a:rPr>
              <a:t>Categorical statements</a:t>
            </a:r>
            <a:r>
              <a:rPr lang="en-US" altLang="zh-TW" dirty="0">
                <a:ea typeface="PMingLiU" panose="02020500000000000000" pitchFamily="18" charset="-120"/>
              </a:rPr>
              <a:t> </a:t>
            </a:r>
          </a:p>
          <a:p>
            <a:pPr lvl="1" eaLnBrk="1" hangingPunct="1"/>
            <a:endParaRPr lang="en-US" altLang="zh-TW" dirty="0">
              <a:ea typeface="PMingLiU" panose="02020500000000000000" pitchFamily="18" charset="-120"/>
            </a:endParaRPr>
          </a:p>
          <a:p>
            <a:pPr lvl="1" eaLnBrk="1" hangingPunct="1"/>
            <a:endParaRPr lang="en-US" altLang="en-US" dirty="0"/>
          </a:p>
        </p:txBody>
      </p:sp>
      <p:sp>
        <p:nvSpPr>
          <p:cNvPr id="21507" name="Rectangle 4">
            <a:extLst>
              <a:ext uri="{FF2B5EF4-FFF2-40B4-BE49-F238E27FC236}">
                <a16:creationId xmlns:a16="http://schemas.microsoft.com/office/drawing/2014/main" id="{7A1E518A-7F6E-0D74-12E8-87FE65DCDC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609600"/>
            <a:ext cx="7772400" cy="1143000"/>
          </a:xfrm>
          <a:noFill/>
        </p:spPr>
        <p:txBody>
          <a:bodyPr>
            <a:normAutofit/>
          </a:bodyPr>
          <a:lstStyle/>
          <a:p>
            <a:pPr algn="ctr" eaLnBrk="1" hangingPunct="1"/>
            <a:r>
              <a:rPr lang="en-US" altLang="zh-TW" sz="3800" b="1" dirty="0">
                <a:ea typeface="PMingLiU" panose="02020500000000000000" pitchFamily="18" charset="-120"/>
              </a:rPr>
              <a:t>PREDICATE LOGIC </a:t>
            </a:r>
            <a:r>
              <a:rPr lang="en-US" altLang="zh-TW" sz="3800" dirty="0">
                <a:ea typeface="PMingLiU" panose="02020500000000000000" pitchFamily="18" charset="-120"/>
              </a:rPr>
              <a:t>(</a:t>
            </a:r>
            <a:r>
              <a:rPr lang="en-US" altLang="zh-TW" sz="3800" dirty="0" err="1">
                <a:ea typeface="PMingLiU" panose="02020500000000000000" pitchFamily="18" charset="-120"/>
              </a:rPr>
              <a:t>con’t</a:t>
            </a:r>
            <a:r>
              <a:rPr lang="en-US" altLang="zh-TW" sz="3800" dirty="0">
                <a:ea typeface="PMingLiU" panose="02020500000000000000" pitchFamily="18" charset="-120"/>
              </a:rPr>
              <a:t>)</a:t>
            </a:r>
            <a:endParaRPr lang="en-US" altLang="en-US" sz="3800" dirty="0">
              <a:ea typeface="PMingLiU" panose="02020500000000000000" pitchFamily="18" charset="-120"/>
            </a:endParaRPr>
          </a:p>
        </p:txBody>
      </p:sp>
      <p:pic>
        <p:nvPicPr>
          <p:cNvPr id="21508" name="Picture 5">
            <a:extLst>
              <a:ext uri="{FF2B5EF4-FFF2-40B4-BE49-F238E27FC236}">
                <a16:creationId xmlns:a16="http://schemas.microsoft.com/office/drawing/2014/main" id="{CC2008D3-582C-F1CF-7EBB-DF91ED06CA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3052762"/>
            <a:ext cx="4038600" cy="65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509" name="Picture 6">
            <a:extLst>
              <a:ext uri="{FF2B5EF4-FFF2-40B4-BE49-F238E27FC236}">
                <a16:creationId xmlns:a16="http://schemas.microsoft.com/office/drawing/2014/main" id="{7D063D22-1426-EAA3-B55B-6EB1D62E05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3733800"/>
            <a:ext cx="4267200" cy="266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9A259D7-CC44-F9B0-C60C-F720E1CA8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787E3D9-FD8E-C798-D1EF-ABF46089B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347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99C14-E019-120C-C46B-90AA77130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0" dirty="0">
                <a:solidFill>
                  <a:srgbClr val="273239"/>
                </a:solidFill>
                <a:effectLst/>
                <a:latin typeface="urw-din"/>
              </a:rPr>
              <a:t>Propositional vs predicate logic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2ED1D-FC2F-0928-14F8-47C4787652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46238"/>
            <a:ext cx="7886700" cy="4351338"/>
          </a:xfrm>
        </p:spPr>
        <p:txBody>
          <a:bodyPr>
            <a:normAutofit fontScale="92500" lnSpcReduction="10000"/>
          </a:bodyPr>
          <a:lstStyle/>
          <a:p>
            <a:pPr algn="l" fontAlgn="base"/>
            <a:r>
              <a:rPr lang="en-US" b="1" i="0" dirty="0">
                <a:solidFill>
                  <a:srgbClr val="273239"/>
                </a:solidFill>
                <a:effectLst/>
                <a:latin typeface="urw-din"/>
              </a:rPr>
              <a:t>Propositional Logic :</a:t>
            </a:r>
            <a:r>
              <a:rPr lang="en-US" b="1" dirty="0">
                <a:solidFill>
                  <a:srgbClr val="273239"/>
                </a:solidFill>
                <a:latin typeface="urw-din"/>
              </a:rPr>
              <a:t> </a:t>
            </a:r>
            <a:r>
              <a:rPr lang="en-US" b="0" i="0" dirty="0">
                <a:solidFill>
                  <a:srgbClr val="273239"/>
                </a:solidFill>
                <a:effectLst/>
                <a:latin typeface="urw-din"/>
              </a:rPr>
              <a:t>A </a:t>
            </a:r>
            <a:r>
              <a:rPr lang="en-US" b="1" i="0" dirty="0">
                <a:solidFill>
                  <a:srgbClr val="273239"/>
                </a:solidFill>
                <a:effectLst/>
                <a:latin typeface="urw-din"/>
              </a:rPr>
              <a:t>proposition</a:t>
            </a:r>
            <a:r>
              <a:rPr lang="en-US" b="0" i="0" dirty="0">
                <a:solidFill>
                  <a:srgbClr val="273239"/>
                </a:solidFill>
                <a:effectLst/>
                <a:latin typeface="urw-din"/>
              </a:rPr>
              <a:t> </a:t>
            </a:r>
            <a:r>
              <a:rPr lang="en-US" b="0" i="1" dirty="0">
                <a:solidFill>
                  <a:srgbClr val="273239"/>
                </a:solidFill>
                <a:effectLst/>
                <a:latin typeface="urw-din"/>
              </a:rPr>
              <a:t>is a declarative sentence that can be True or False.  </a:t>
            </a:r>
            <a:r>
              <a:rPr lang="en-US" dirty="0">
                <a:solidFill>
                  <a:srgbClr val="273239"/>
                </a:solidFill>
                <a:latin typeface="urw-din"/>
              </a:rPr>
              <a:t>For example , these are Propositional Logic statements: </a:t>
            </a:r>
          </a:p>
          <a:p>
            <a:pPr lvl="1" fontAlgn="base"/>
            <a:r>
              <a:rPr lang="en-US" dirty="0">
                <a:solidFill>
                  <a:srgbClr val="273239"/>
                </a:solidFill>
                <a:latin typeface="urw-din"/>
              </a:rPr>
              <a:t>An apple is a kind of  fruit.</a:t>
            </a:r>
          </a:p>
          <a:p>
            <a:pPr lvl="1" fontAlgn="base"/>
            <a:r>
              <a:rPr lang="en-US" b="0" i="0" dirty="0">
                <a:solidFill>
                  <a:srgbClr val="273239"/>
                </a:solidFill>
                <a:effectLst/>
                <a:latin typeface="urw-din"/>
              </a:rPr>
              <a:t>If x is real, then x</a:t>
            </a:r>
            <a:r>
              <a:rPr lang="en-US" b="0" i="0" baseline="30000" dirty="0">
                <a:solidFill>
                  <a:srgbClr val="273239"/>
                </a:solidFill>
                <a:effectLst/>
                <a:latin typeface="urw-din"/>
              </a:rPr>
              <a:t>2</a:t>
            </a:r>
            <a:r>
              <a:rPr lang="en-US" b="0" i="0" dirty="0">
                <a:solidFill>
                  <a:srgbClr val="273239"/>
                </a:solidFill>
                <a:effectLst/>
                <a:latin typeface="urw-din"/>
              </a:rPr>
              <a:t> &gt; 0</a:t>
            </a:r>
          </a:p>
          <a:p>
            <a:pPr algn="l" fontAlgn="base"/>
            <a:r>
              <a:rPr lang="en-US" b="1" i="0" dirty="0">
                <a:solidFill>
                  <a:srgbClr val="273239"/>
                </a:solidFill>
                <a:effectLst/>
                <a:latin typeface="urw-din"/>
              </a:rPr>
              <a:t>Predicate Logic :</a:t>
            </a:r>
            <a:r>
              <a:rPr lang="en-US" b="1" i="1" dirty="0">
                <a:solidFill>
                  <a:srgbClr val="273239"/>
                </a:solidFill>
                <a:effectLst/>
                <a:latin typeface="urw-din"/>
              </a:rPr>
              <a:t> </a:t>
            </a:r>
            <a:r>
              <a:rPr lang="en-US" b="0" i="1" dirty="0">
                <a:solidFill>
                  <a:srgbClr val="273239"/>
                </a:solidFill>
                <a:effectLst/>
                <a:latin typeface="urw-din"/>
              </a:rPr>
              <a:t>Predicates are properties, additional information to better express the subject of the sentence. </a:t>
            </a:r>
            <a:r>
              <a:rPr lang="en-US" dirty="0">
                <a:solidFill>
                  <a:srgbClr val="273239"/>
                </a:solidFill>
                <a:latin typeface="urw-din"/>
              </a:rPr>
              <a:t>For example, these are Predicate Logic statements: </a:t>
            </a:r>
          </a:p>
          <a:p>
            <a:pPr lvl="1" fontAlgn="base"/>
            <a:r>
              <a:rPr lang="en-US" b="0" i="1" dirty="0">
                <a:solidFill>
                  <a:srgbClr val="273239"/>
                </a:solidFill>
                <a:effectLst/>
                <a:latin typeface="urw-din"/>
              </a:rPr>
              <a:t>In P(x) : x&gt;5, x is the subject or the variable, and ‘&gt;5’ is the predicate.</a:t>
            </a:r>
          </a:p>
          <a:p>
            <a:pPr lvl="1" fontAlgn="base"/>
            <a:r>
              <a:rPr lang="en-US" b="0" i="1" dirty="0">
                <a:solidFill>
                  <a:srgbClr val="273239"/>
                </a:solidFill>
                <a:effectLst/>
                <a:latin typeface="urw-din"/>
              </a:rPr>
              <a:t>P(7) : 7&gt;5 is a proposition where we are assigning values to the variable x=7, and it has a truth value, i.e., result is True.</a:t>
            </a:r>
          </a:p>
          <a:p>
            <a:pPr fontAlgn="base"/>
            <a:endParaRPr lang="en-US" b="0" i="0" dirty="0">
              <a:solidFill>
                <a:srgbClr val="273239"/>
              </a:solidFill>
              <a:effectLst/>
              <a:latin typeface="urw-din"/>
            </a:endParaRPr>
          </a:p>
          <a:p>
            <a:pPr marL="0" indent="0" algn="l" fontAlgn="base">
              <a:buNone/>
            </a:pPr>
            <a:endParaRPr lang="en-US" b="0" i="0" dirty="0">
              <a:solidFill>
                <a:srgbClr val="273239"/>
              </a:solidFill>
              <a:effectLst/>
              <a:latin typeface="urw-din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BD8841-8A7B-A241-8B00-D6BB2B0D9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3EEB66-4141-6ADF-806B-8151AC139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38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525BFE-6052-23BD-EF80-D54085CA2721}"/>
              </a:ext>
            </a:extLst>
          </p:cNvPr>
          <p:cNvSpPr txBox="1"/>
          <p:nvPr/>
        </p:nvSpPr>
        <p:spPr>
          <a:xfrm>
            <a:off x="266249" y="5987019"/>
            <a:ext cx="8877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https://www.geeksforgeeks.org/difference-between-propositional-logic-and-predicate-logic/</a:t>
            </a:r>
          </a:p>
        </p:txBody>
      </p:sp>
    </p:spTree>
    <p:extLst>
      <p:ext uri="{BB962C8B-B14F-4D97-AF65-F5344CB8AC3E}">
        <p14:creationId xmlns:p14="http://schemas.microsoft.com/office/powerpoint/2010/main" val="4998657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DDA04-FA97-BCB1-8B6F-D98FDBF61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Proposition to Predicate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558CE-7B36-15AE-8286-EA03D3EF4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3 + 2 = 5 is a proposition. Because it is True definitely.</a:t>
            </a:r>
          </a:p>
          <a:p>
            <a:r>
              <a:rPr lang="en-US" dirty="0"/>
              <a:t>3 + 2 = 6 is a proposition. Because it is False definitely.</a:t>
            </a:r>
          </a:p>
          <a:p>
            <a:r>
              <a:rPr lang="en-US" dirty="0"/>
              <a:t>But is X + 2 = 5 a proposition? Answer: It has a variable X in it, we cannot say it is True or False. So, it is not a proposition. It is called a predicate. </a:t>
            </a:r>
          </a:p>
          <a:p>
            <a:r>
              <a:rPr lang="en-US" dirty="0"/>
              <a:t>Definition:</a:t>
            </a:r>
          </a:p>
          <a:p>
            <a:pPr lvl="1"/>
            <a:r>
              <a:rPr lang="en-US" dirty="0"/>
              <a:t>A proposition, in contrast, is not a function. It does not have any variable as argument. It is either True or False (but not both). </a:t>
            </a:r>
          </a:p>
          <a:p>
            <a:pPr lvl="1"/>
            <a:r>
              <a:rPr lang="en-US" dirty="0"/>
              <a:t>A predicate is a function. It takes some variable(s) as arguments; it returns either True or False (but not both) for each combination of the argument values.</a:t>
            </a:r>
          </a:p>
          <a:p>
            <a:r>
              <a:rPr lang="en-US" dirty="0"/>
              <a:t>The variables are always associated with a universe (or domain) of discourse, which tells us what combinations of the argument values are allowed. “</a:t>
            </a:r>
            <a:r>
              <a:rPr lang="en-US" dirty="0">
                <a:solidFill>
                  <a:srgbClr val="FF0000"/>
                </a:solidFill>
              </a:rPr>
              <a:t>Universe of discourse</a:t>
            </a:r>
            <a:r>
              <a:rPr lang="en-US" dirty="0"/>
              <a:t>” means “the set of things you want to talk about”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7F8D5E-C537-4251-AFE4-6B3DF0708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EE7095-A19C-7404-1331-CBB5A6AF5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039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F072E34-2934-1BFE-66B8-557A548053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dirty="0">
                <a:ea typeface="PMingLiU" panose="02020500000000000000" pitchFamily="18" charset="-120"/>
              </a:rPr>
              <a:t>1. PROPOSITIONAL LOGIC</a:t>
            </a:r>
            <a:r>
              <a:rPr lang="en-US" altLang="zh-TW" dirty="0">
                <a:ea typeface="PMingLiU" panose="02020500000000000000" pitchFamily="18" charset="-120"/>
              </a:rPr>
              <a:t> </a:t>
            </a:r>
            <a:endParaRPr lang="en-US" altLang="en-US" dirty="0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583B02E-19E7-11F1-473D-277D84B25C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b="0" i="1" dirty="0">
                <a:solidFill>
                  <a:srgbClr val="474747"/>
                </a:solidFill>
                <a:effectLst/>
                <a:latin typeface="Arial" panose="020B0604020202020204" pitchFamily="34" charset="0"/>
              </a:rPr>
              <a:t>Propositional logic, or sentential logic, </a:t>
            </a:r>
            <a:r>
              <a:rPr lang="en-US" b="0" i="1" dirty="0">
                <a:solidFill>
                  <a:srgbClr val="040C28"/>
                </a:solidFill>
                <a:effectLst/>
                <a:latin typeface="Arial" panose="020B0604020202020204" pitchFamily="34" charset="0"/>
              </a:rPr>
              <a:t>deals with propositions that can be either true or false and uses logical connectives to form complex expressions</a:t>
            </a:r>
            <a:r>
              <a:rPr lang="en-US" b="0" i="1" dirty="0">
                <a:solidFill>
                  <a:srgbClr val="474747"/>
                </a:solidFill>
                <a:effectLst/>
                <a:latin typeface="Arial" panose="020B0604020202020204" pitchFamily="34" charset="0"/>
              </a:rPr>
              <a:t>.</a:t>
            </a:r>
            <a:endParaRPr lang="en-US" altLang="zh-TW" b="1" i="1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b="1" dirty="0">
                <a:latin typeface="Times New Roman" panose="02020603050405020304" pitchFamily="18" charset="0"/>
                <a:ea typeface="PMingLiU" panose="02020500000000000000" pitchFamily="18" charset="-120"/>
              </a:rPr>
              <a:t>1.1 </a:t>
            </a:r>
            <a:r>
              <a:rPr lang="en-US" altLang="zh-TW" b="1" u="sng" dirty="0">
                <a:latin typeface="Times New Roman" panose="02020603050405020304" pitchFamily="18" charset="0"/>
                <a:ea typeface="PMingLiU" panose="02020500000000000000" pitchFamily="18" charset="-120"/>
              </a:rPr>
              <a:t>Examples</a:t>
            </a:r>
            <a:r>
              <a:rPr lang="en-US" altLang="zh-TW" b="1" dirty="0">
                <a:ea typeface="PMingLiU" panose="02020500000000000000" pitchFamily="18" charset="-120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>
                <a:latin typeface="Times New Roman" panose="02020603050405020304" pitchFamily="18" charset="0"/>
                <a:ea typeface="PMingLiU" panose="02020500000000000000" pitchFamily="18" charset="-120"/>
              </a:rPr>
              <a:t>Region  </a:t>
            </a:r>
            <a:r>
              <a:rPr lang="en-US" altLang="zh-TW" i="1" dirty="0">
                <a:latin typeface="Times New Roman" panose="02020603050405020304" pitchFamily="18" charset="0"/>
                <a:ea typeface="PMingLiU" panose="02020500000000000000" pitchFamily="18" charset="-120"/>
              </a:rPr>
              <a:t>K </a:t>
            </a:r>
            <a:r>
              <a:rPr lang="en-US" altLang="zh-TW" dirty="0">
                <a:latin typeface="Times New Roman" panose="02020603050405020304" pitchFamily="18" charset="0"/>
                <a:ea typeface="PMingLiU" panose="02020500000000000000" pitchFamily="18" charset="-120"/>
              </a:rPr>
              <a:t> is a swamp.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>
                <a:latin typeface="Times New Roman" panose="02020603050405020304" pitchFamily="18" charset="0"/>
                <a:ea typeface="PMingLiU" panose="02020500000000000000" pitchFamily="18" charset="-120"/>
              </a:rPr>
              <a:t>Polygon  </a:t>
            </a:r>
            <a:r>
              <a:rPr lang="en-US" altLang="zh-TW" i="1" dirty="0">
                <a:latin typeface="Times New Roman" panose="02020603050405020304" pitchFamily="18" charset="0"/>
                <a:ea typeface="PMingLiU" panose="02020500000000000000" pitchFamily="18" charset="-12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ea typeface="PMingLiU" panose="02020500000000000000" pitchFamily="18" charset="-120"/>
              </a:rPr>
              <a:t>  has a lake.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>
                <a:latin typeface="Times New Roman" panose="02020603050405020304" pitchFamily="18" charset="0"/>
                <a:ea typeface="PMingLiU" panose="02020500000000000000" pitchFamily="18" charset="-120"/>
              </a:rPr>
              <a:t>Road  </a:t>
            </a:r>
            <a:r>
              <a:rPr lang="en-US" altLang="zh-TW" i="1" dirty="0">
                <a:latin typeface="Times New Roman" panose="02020603050405020304" pitchFamily="18" charset="0"/>
                <a:ea typeface="PMingLiU" panose="02020500000000000000" pitchFamily="18" charset="-120"/>
              </a:rPr>
              <a:t>R</a:t>
            </a:r>
            <a:r>
              <a:rPr lang="en-US" altLang="zh-TW" dirty="0">
                <a:latin typeface="Times New Roman" panose="02020603050405020304" pitchFamily="18" charset="0"/>
                <a:ea typeface="PMingLiU" panose="02020500000000000000" pitchFamily="18" charset="-120"/>
              </a:rPr>
              <a:t>  is steep and winding.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>
                <a:latin typeface="Times New Roman" panose="02020603050405020304" pitchFamily="18" charset="0"/>
                <a:ea typeface="PMingLiU" panose="02020500000000000000" pitchFamily="18" charset="-120"/>
              </a:rPr>
              <a:t>Pixel  </a:t>
            </a:r>
            <a:r>
              <a:rPr lang="en-US" altLang="zh-TW" i="1" dirty="0">
                <a:latin typeface="Times New Roman" panose="02020603050405020304" pitchFamily="18" charset="0"/>
                <a:ea typeface="PMingLiU" panose="02020500000000000000" pitchFamily="18" charset="-12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ea typeface="PMingLiU" panose="02020500000000000000" pitchFamily="18" charset="-120"/>
              </a:rPr>
              <a:t>  is either a land cover or a fishpond.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>
                <a:latin typeface="Times New Roman" panose="02020603050405020304" pitchFamily="18" charset="0"/>
                <a:ea typeface="PMingLiU" panose="02020500000000000000" pitchFamily="18" charset="-120"/>
              </a:rPr>
              <a:t>Region  </a:t>
            </a:r>
            <a:r>
              <a:rPr lang="en-US" altLang="zh-TW" i="1" dirty="0">
                <a:latin typeface="Times New Roman" panose="02020603050405020304" pitchFamily="18" charset="0"/>
                <a:ea typeface="PMingLiU" panose="02020500000000000000" pitchFamily="18" charset="-120"/>
              </a:rPr>
              <a:t>Q</a:t>
            </a:r>
            <a:r>
              <a:rPr lang="en-US" altLang="zh-TW" dirty="0">
                <a:latin typeface="Times New Roman" panose="02020603050405020304" pitchFamily="18" charset="0"/>
                <a:ea typeface="PMingLiU" panose="02020500000000000000" pitchFamily="18" charset="-120"/>
              </a:rPr>
              <a:t>  is not densely populated.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>
                <a:latin typeface="Times New Roman" panose="02020603050405020304" pitchFamily="18" charset="0"/>
                <a:ea typeface="PMingLiU" panose="02020500000000000000" pitchFamily="18" charset="-120"/>
              </a:rPr>
              <a:t>Polygon  </a:t>
            </a:r>
            <a:r>
              <a:rPr lang="en-US" altLang="zh-TW" i="1" dirty="0">
                <a:latin typeface="Times New Roman" panose="02020603050405020304" pitchFamily="18" charset="0"/>
                <a:ea typeface="PMingLiU" panose="02020500000000000000" pitchFamily="18" charset="-12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ea typeface="PMingLiU" panose="02020500000000000000" pitchFamily="18" charset="-120"/>
              </a:rPr>
              <a:t>  is connected to polygon  </a:t>
            </a:r>
            <a:r>
              <a:rPr lang="en-US" altLang="zh-TW" i="1" dirty="0">
                <a:latin typeface="Times New Roman" panose="02020603050405020304" pitchFamily="18" charset="0"/>
                <a:ea typeface="PMingLiU" panose="02020500000000000000" pitchFamily="18" charset="-12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ea typeface="PMingLiU" panose="02020500000000000000" pitchFamily="18" charset="-120"/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>
                <a:latin typeface="Times New Roman" panose="02020603050405020304" pitchFamily="18" charset="0"/>
                <a:ea typeface="PMingLiU" panose="02020500000000000000" pitchFamily="18" charset="-120"/>
              </a:rPr>
              <a:t>If temperature is high, then pressure is low.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67DEBFD-978D-272E-3973-96BCE984C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00F981A-27FA-4077-E016-9E0D1A487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4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306552-AD12-B7B0-29AE-52E597121069}"/>
              </a:ext>
            </a:extLst>
          </p:cNvPr>
          <p:cNvSpPr txBox="1"/>
          <p:nvPr/>
        </p:nvSpPr>
        <p:spPr>
          <a:xfrm>
            <a:off x="628650" y="6356351"/>
            <a:ext cx="3288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K" dirty="0">
                <a:hlinkClick r:id="rId2"/>
              </a:rPr>
              <a:t>https://www.geeksforgeeks.org/</a:t>
            </a:r>
            <a:r>
              <a:rPr lang="en-HK" dirty="0"/>
              <a:t>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FFD46-179C-2585-EC6F-07B9EE04C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4"/>
            <a:ext cx="3619500" cy="1554165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Answer: Worksheet 3: Predicate logic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C28BD1-91DC-9E91-64EF-3C8F32B14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16149"/>
            <a:ext cx="8515350" cy="4351338"/>
          </a:xfrm>
        </p:spPr>
        <p:txBody>
          <a:bodyPr>
            <a:normAutofit/>
          </a:bodyPr>
          <a:lstStyle/>
          <a:p>
            <a:r>
              <a:rPr lang="en-US" dirty="0"/>
              <a:t>Suppose F(</a:t>
            </a:r>
            <a:r>
              <a:rPr lang="en-US" dirty="0" err="1"/>
              <a:t>x,y</a:t>
            </a:r>
            <a:r>
              <a:rPr lang="en-US" dirty="0"/>
              <a:t>): “</a:t>
            </a:r>
            <a:r>
              <a:rPr lang="en-US" dirty="0" err="1"/>
              <a:t>x+y</a:t>
            </a:r>
            <a:r>
              <a:rPr lang="en-US" dirty="0"/>
              <a:t> &gt;10”. Where the universe of discourse of x or y is a set of integers.</a:t>
            </a:r>
          </a:p>
          <a:p>
            <a:pPr lvl="1"/>
            <a:r>
              <a:rPr lang="en-US" dirty="0"/>
              <a:t>The colon “ : “ means such that.</a:t>
            </a:r>
          </a:p>
          <a:p>
            <a:r>
              <a:rPr lang="en-US" dirty="0"/>
              <a:t>Which of the following are proposition? If it is a proposition indicate whether it is true or false. </a:t>
            </a:r>
          </a:p>
          <a:p>
            <a:r>
              <a:rPr lang="en-US" dirty="0"/>
              <a:t>Which are predicates?</a:t>
            </a:r>
          </a:p>
          <a:p>
            <a:pPr lvl="1"/>
            <a:r>
              <a:rPr lang="en-US" sz="1800" dirty="0"/>
              <a:t>F(20,30), answer: __? (1) Proposition, false; (2 ) Proposition, true ; (3) Predicate. </a:t>
            </a:r>
          </a:p>
          <a:p>
            <a:pPr lvl="1"/>
            <a:r>
              <a:rPr lang="en-US" sz="1800" dirty="0"/>
              <a:t>F(2,3) answer: _____? (1 ) Proposition, false ; (2) Proposition, true; (3) Predicate.</a:t>
            </a:r>
          </a:p>
          <a:p>
            <a:pPr lvl="1"/>
            <a:r>
              <a:rPr lang="en-US" sz="1800" dirty="0"/>
              <a:t>F(x,3), answer: __? (1) Proposition, false; (2) Proposition, true; (3 ) Predicate . </a:t>
            </a:r>
          </a:p>
          <a:p>
            <a:pPr lvl="1"/>
            <a:r>
              <a:rPr lang="en-US" sz="1800" dirty="0"/>
              <a:t>F(4,y) answer: ____? (1) Proposition, false; (2) Proposition, true; (3 ) Predicate .</a:t>
            </a:r>
          </a:p>
          <a:p>
            <a:pPr lvl="1"/>
            <a:r>
              <a:rPr lang="en-US" sz="1800" dirty="0"/>
              <a:t>F(</a:t>
            </a:r>
            <a:r>
              <a:rPr lang="en-US" sz="1800" dirty="0" err="1"/>
              <a:t>x,y</a:t>
            </a:r>
            <a:r>
              <a:rPr lang="en-US" sz="1800" dirty="0"/>
              <a:t>) answer: ____? (1) Proposition, false; (2) Proposition, true; (3 ) Predicate .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6D46A4-6326-EAA6-8A92-DB1B799E5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BFC441-65B2-627C-42DB-4E37A64F2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40</a:t>
            </a:fld>
            <a:endParaRPr lang="en-US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3C175540-B945-6BD7-2931-A4A36899DD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5949" y="136524"/>
            <a:ext cx="2079625" cy="207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D7C0A0D2-D84A-48E9-A9A2-3CA810348E28}"/>
                  </a:ext>
                </a:extLst>
              </p14:cNvPr>
              <p14:cNvContentPartPr/>
              <p14:nvPr/>
            </p14:nvContentPartPr>
            <p14:xfrm>
              <a:off x="1399414" y="5335153"/>
              <a:ext cx="5400" cy="972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D7C0A0D2-D84A-48E9-A9A2-3CA810348E28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1390414" y="5326513"/>
                <a:ext cx="23040" cy="2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7EFCDC8D-99B0-4785-B9F8-D8A5E4F578B4}"/>
                  </a:ext>
                </a:extLst>
              </p14:cNvPr>
              <p14:cNvContentPartPr/>
              <p14:nvPr/>
            </p14:nvContentPartPr>
            <p14:xfrm>
              <a:off x="1669414" y="5716753"/>
              <a:ext cx="360" cy="360"/>
            </p14:xfrm>
          </p:contentPart>
        </mc:Choice>
        <mc:Fallback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7EFCDC8D-99B0-4785-B9F8-D8A5E4F578B4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1660414" y="5707753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4560688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FFD46-179C-2585-EC6F-07B9EE04C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Answer: Worksheet 3: Predicate logic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C28BD1-91DC-9E91-64EF-3C8F32B148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Suppose F(</a:t>
            </a:r>
            <a:r>
              <a:rPr lang="en-US" dirty="0" err="1"/>
              <a:t>x,y</a:t>
            </a:r>
            <a:r>
              <a:rPr lang="en-US" dirty="0"/>
              <a:t>): “</a:t>
            </a:r>
            <a:r>
              <a:rPr lang="en-US" dirty="0" err="1"/>
              <a:t>x+y</a:t>
            </a:r>
            <a:r>
              <a:rPr lang="en-US" dirty="0"/>
              <a:t> &gt;10”. Where the universe of discourse of x and y is  as set of integers.</a:t>
            </a:r>
          </a:p>
          <a:p>
            <a:pPr lvl="1"/>
            <a:r>
              <a:rPr lang="en-US" dirty="0"/>
              <a:t>The colon “ : “ means such that.</a:t>
            </a:r>
          </a:p>
          <a:p>
            <a:r>
              <a:rPr lang="en-US" dirty="0"/>
              <a:t>Which of the following are proposition? If it is a proposition indicate whether it is true or false. </a:t>
            </a:r>
          </a:p>
          <a:p>
            <a:r>
              <a:rPr lang="en-US" dirty="0"/>
              <a:t>Which are predicates?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F(20,30), answer: __________? Proposition, true (2)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F(2,3), answer: ____________? Proposition, false (1)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F(x,3) answer: _____________? Predicate (3)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F(4,y) answer: _____________? Predicate (3)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F(</a:t>
            </a:r>
            <a:r>
              <a:rPr lang="en-US" dirty="0" err="1">
                <a:solidFill>
                  <a:srgbClr val="FF0000"/>
                </a:solidFill>
              </a:rPr>
              <a:t>x,y</a:t>
            </a:r>
            <a:r>
              <a:rPr lang="en-US" dirty="0">
                <a:solidFill>
                  <a:srgbClr val="FF0000"/>
                </a:solidFill>
              </a:rPr>
              <a:t>) answer: _____________? Predicate (3)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6D46A4-6326-EAA6-8A92-DB1B799E5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BFC441-65B2-627C-42DB-4E37A64F2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36070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177D2-8082-E910-3B39-B647AAD7D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Universal Quantifier</a:t>
            </a:r>
            <a:br>
              <a:rPr lang="en-US" dirty="0"/>
            </a:br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938F3-63FA-A143-3BDD-7FA0506569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 sentence ∀</a:t>
            </a:r>
            <a:r>
              <a:rPr lang="en-US" sz="2400" dirty="0" err="1"/>
              <a:t>xP</a:t>
            </a:r>
            <a:r>
              <a:rPr lang="en-US" sz="2400" dirty="0"/>
              <a:t>(x) is true if and only if P(x) is true no matter what value (from the universe of discourse) is substituted for x.</a:t>
            </a:r>
          </a:p>
          <a:p>
            <a:r>
              <a:rPr lang="en-US" sz="2400" dirty="0"/>
              <a:t>∀x(x^2≥0), i.e., "the square of any number is not negative.‘’ or </a:t>
            </a:r>
            <a:r>
              <a:rPr lang="en-US" sz="2400" dirty="0">
                <a:solidFill>
                  <a:srgbClr val="0070C0"/>
                </a:solidFill>
              </a:rPr>
              <a:t>∀x(x^2≥0) is the same as ∀x:(x^2≥0) </a:t>
            </a:r>
            <a:r>
              <a:rPr lang="en-US" sz="2400" dirty="0"/>
              <a:t>. The colon “ : “ means such that.</a:t>
            </a:r>
          </a:p>
          <a:p>
            <a:r>
              <a:rPr lang="en-US" sz="2400" dirty="0"/>
              <a:t>∀</a:t>
            </a:r>
            <a:r>
              <a:rPr lang="en-US" sz="2400" dirty="0" err="1"/>
              <a:t>x∀y</a:t>
            </a:r>
            <a:r>
              <a:rPr lang="en-US" sz="2400" dirty="0"/>
              <a:t>(</a:t>
            </a:r>
            <a:r>
              <a:rPr lang="en-US" sz="2400" dirty="0" err="1"/>
              <a:t>x+y</a:t>
            </a:r>
            <a:r>
              <a:rPr lang="en-US" sz="2400" dirty="0"/>
              <a:t>=</a:t>
            </a:r>
            <a:r>
              <a:rPr lang="en-US" sz="2400" dirty="0" err="1"/>
              <a:t>y+x</a:t>
            </a:r>
            <a:r>
              <a:rPr lang="en-US" sz="2400" dirty="0"/>
              <a:t>), i.e., the commutative law of addition.</a:t>
            </a:r>
          </a:p>
          <a:p>
            <a:r>
              <a:rPr lang="en-US" sz="2400" dirty="0"/>
              <a:t>∀</a:t>
            </a:r>
            <a:r>
              <a:rPr lang="en-US" sz="2400" dirty="0" err="1"/>
              <a:t>x∀y∀z</a:t>
            </a:r>
            <a:r>
              <a:rPr lang="en-US" sz="2400" dirty="0"/>
              <a:t>((</a:t>
            </a:r>
            <a:r>
              <a:rPr lang="en-US" sz="2400" dirty="0" err="1"/>
              <a:t>x+y</a:t>
            </a:r>
            <a:r>
              <a:rPr lang="en-US" sz="2400" dirty="0"/>
              <a:t>)+z=x+(</a:t>
            </a:r>
            <a:r>
              <a:rPr lang="en-US" sz="2400" dirty="0" err="1"/>
              <a:t>y+z</a:t>
            </a:r>
            <a:r>
              <a:rPr lang="en-US" sz="2400" dirty="0"/>
              <a:t>)), i.e., the associative law of addition.</a:t>
            </a:r>
          </a:p>
          <a:p>
            <a:r>
              <a:rPr lang="en-US" sz="1400" dirty="0">
                <a:hlinkClick r:id="rId2"/>
              </a:rPr>
              <a:t>https://www.whitman.edu/mathematics/higher_math_online/section01.02.html</a:t>
            </a:r>
            <a:r>
              <a:rPr lang="en-US" sz="1400" dirty="0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5A3B75-F784-36B7-F5C4-258879E65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B740C0-E879-6E1B-61AC-0DC26E0DB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4376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AE1E7-3248-FFFC-D65D-37956BE64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Universal quantification ∀x </a:t>
            </a:r>
            <a:br>
              <a:rPr lang="en-US" dirty="0"/>
            </a:br>
            <a:r>
              <a:rPr lang="en-US" dirty="0"/>
              <a:t>(it means for all)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CEE11-FF6D-BCC5-1658-EAC69B2C7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Universal quantification is a way of converting a predicate into a proposition. </a:t>
            </a:r>
          </a:p>
          <a:p>
            <a:r>
              <a:rPr lang="en-US" dirty="0"/>
              <a:t>Definition: Suppose P(x) is a predicate on some universe of discourse. The universal quantification of P(x) is the proposition: “P(x) is true for all x in the universe of discourse”. </a:t>
            </a:r>
          </a:p>
          <a:p>
            <a:r>
              <a:rPr lang="en-US" dirty="0"/>
              <a:t>We write ∀</a:t>
            </a:r>
            <a:r>
              <a:rPr lang="en-US" dirty="0" err="1"/>
              <a:t>xP</a:t>
            </a:r>
            <a:r>
              <a:rPr lang="en-US" dirty="0"/>
              <a:t>(x), and say ”for all x, P(x)”. ∀</a:t>
            </a:r>
            <a:r>
              <a:rPr lang="en-US" dirty="0" err="1"/>
              <a:t>xP</a:t>
            </a:r>
            <a:r>
              <a:rPr lang="en-US" dirty="0"/>
              <a:t>(x) is TRUE if P(x) is true for every single x. ∀</a:t>
            </a:r>
            <a:r>
              <a:rPr lang="en-US" dirty="0" err="1"/>
              <a:t>xP</a:t>
            </a:r>
            <a:r>
              <a:rPr lang="en-US" dirty="0"/>
              <a:t>(x) is FALSE if there is an x for which P(x) is false</a:t>
            </a:r>
          </a:p>
          <a:p>
            <a:r>
              <a:rPr lang="en-US" dirty="0"/>
              <a:t>universe of discourse=the complete range of objects, events, attributes, relations, ideas, </a:t>
            </a:r>
            <a:r>
              <a:rPr lang="en-US" dirty="0" err="1"/>
              <a:t>etc</a:t>
            </a:r>
            <a:r>
              <a:rPr lang="en-US" dirty="0"/>
              <a:t>, that are expressed, assumed, or implied in a discussion</a:t>
            </a:r>
          </a:p>
          <a:p>
            <a:r>
              <a:rPr lang="en-US" dirty="0">
                <a:hlinkClick r:id="rId2"/>
              </a:rPr>
              <a:t>https://cse.buffalo.edu/~xinhe/cse191/Classnotes/note02-1x2.pdf</a:t>
            </a:r>
            <a:r>
              <a:rPr lang="en-US" dirty="0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C3F470-B443-4913-51F4-59D982EFC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E4607B-D051-483B-4A4C-7E965E1F7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18411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D88AA-B921-7A67-A659-3346F175C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Universal quantification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30A051-1D14-EC11-F9DA-A11B5EA130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P(x) : “x + 2 = 5”, universe of discourse of x is {1, 2, 3}.</a:t>
            </a:r>
          </a:p>
          <a:p>
            <a:pPr lvl="1"/>
            <a:r>
              <a:rPr lang="en-US" dirty="0"/>
              <a:t>It is not a proposition but a predicate, because x is a variable, and whether the statement is true or false depends on x.</a:t>
            </a:r>
          </a:p>
          <a:p>
            <a:pPr lvl="1"/>
            <a:r>
              <a:rPr lang="en-US" dirty="0"/>
              <a:t>“</a:t>
            </a:r>
            <a:r>
              <a:rPr lang="en-US" dirty="0">
                <a:solidFill>
                  <a:srgbClr val="FF0000"/>
                </a:solidFill>
              </a:rPr>
              <a:t>Universe of discourse</a:t>
            </a:r>
            <a:r>
              <a:rPr lang="en-US" dirty="0"/>
              <a:t>” means “the set of things you want to talk about”</a:t>
            </a:r>
          </a:p>
          <a:p>
            <a:pPr lvl="1"/>
            <a:r>
              <a:rPr lang="en-US" dirty="0"/>
              <a:t>The colon “ : “ means such that. Note:</a:t>
            </a:r>
          </a:p>
          <a:p>
            <a:pPr lvl="1"/>
            <a:r>
              <a:rPr lang="en-US" dirty="0"/>
              <a:t>P(x) : “x + 2 = 5” is the same P(x) ( x + 2 = 5)</a:t>
            </a:r>
          </a:p>
          <a:p>
            <a:r>
              <a:rPr lang="en-US" dirty="0">
                <a:solidFill>
                  <a:srgbClr val="FF0000"/>
                </a:solidFill>
              </a:rPr>
              <a:t>∀</a:t>
            </a:r>
            <a:r>
              <a:rPr lang="en-US" dirty="0"/>
              <a:t> x P(x) means: ”</a:t>
            </a:r>
            <a:r>
              <a:rPr lang="en-US" dirty="0">
                <a:solidFill>
                  <a:srgbClr val="FF0000"/>
                </a:solidFill>
              </a:rPr>
              <a:t>for all</a:t>
            </a:r>
            <a:r>
              <a:rPr lang="en-US" dirty="0"/>
              <a:t> x in {1, 2, 3}, x + 2 = 5”.</a:t>
            </a:r>
          </a:p>
          <a:p>
            <a:pPr lvl="1"/>
            <a:r>
              <a:rPr lang="en-US" dirty="0"/>
              <a:t>In other words, it means: ”1+2=5, 2+2=5, and 3+2=5”, which is false. So, </a:t>
            </a:r>
            <a:r>
              <a:rPr lang="en-US" dirty="0">
                <a:solidFill>
                  <a:srgbClr val="FF0000"/>
                </a:solidFill>
              </a:rPr>
              <a:t>it is a proposition, and is false. </a:t>
            </a:r>
            <a:r>
              <a:rPr lang="en-US" dirty="0"/>
              <a:t>If a statement is  definitely true or false, it is proposition.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45F281-725E-C4D7-AFCA-8C700C3F4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EA7464-BBDE-CBDB-0FBB-23526F337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3068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1694E-6AD3-A794-D576-925011E4B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Existential quantification ∃ x</a:t>
            </a:r>
            <a:br>
              <a:rPr lang="en-US" dirty="0"/>
            </a:br>
            <a:r>
              <a:rPr lang="en-US" dirty="0"/>
              <a:t>(it means there exists)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C1CC9-40D8-7E0E-A085-4C742FC93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Existential quantification is a way of converting a predicate into a proposition.</a:t>
            </a:r>
          </a:p>
          <a:p>
            <a:r>
              <a:rPr lang="en-US" dirty="0"/>
              <a:t>Suppose P(x) is a predicate on some universe of discourse.</a:t>
            </a:r>
          </a:p>
          <a:p>
            <a:r>
              <a:rPr lang="en-US" dirty="0"/>
              <a:t>The existential quantification of P(x) is the proposition:</a:t>
            </a:r>
          </a:p>
          <a:p>
            <a:r>
              <a:rPr lang="en-US" dirty="0"/>
              <a:t>“P(x) is true for some x in the universe of discourse.”</a:t>
            </a:r>
          </a:p>
          <a:p>
            <a:r>
              <a:rPr lang="en-US" dirty="0"/>
              <a:t>We write ∃ x P(x), and say “there exists x, P(x)”.</a:t>
            </a:r>
          </a:p>
          <a:p>
            <a:r>
              <a:rPr lang="en-US" dirty="0"/>
              <a:t>∃ x P(x) is TRUE if P(x) is true for any x.</a:t>
            </a:r>
          </a:p>
          <a:p>
            <a:r>
              <a:rPr lang="en-US" dirty="0"/>
              <a:t>∃ x P(x) is FALSE if for every x, P(x) is false.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E7B6D7-BF18-D114-4C11-4CCB6E5C2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9543DA-8B28-8B0A-5E7D-F4FD93BCF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63970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8D5C5-CA60-4747-F631-2914E6E7E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Existential quantification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46F49-D894-8758-EBE2-9B13476B5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P(x) : “x + 2 = 5”, universe of discourse: {1, 2, 3}.</a:t>
            </a:r>
          </a:p>
          <a:p>
            <a:r>
              <a:rPr lang="en-US" i="1" dirty="0"/>
              <a:t>∃ x P(x) means: “for some x in {1, 2, 3}, x + 2 = 5”.</a:t>
            </a:r>
          </a:p>
          <a:p>
            <a:r>
              <a:rPr lang="en-US" i="1" dirty="0"/>
              <a:t>In other words, it means: “1 + 2 = 5, or 2 + 2 = 5, or 3 + 2 = 5”, at least one statement is true. So, it is a proposition.</a:t>
            </a:r>
          </a:p>
          <a:p>
            <a:r>
              <a:rPr lang="en-US" dirty="0"/>
              <a:t>For the above there exist x=3, x+2=5 is true, therefore </a:t>
            </a:r>
            <a:r>
              <a:rPr lang="en-US" i="1" dirty="0"/>
              <a:t>P(x) : “x + 2 = 5”  is true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764BE4-5307-B059-A0EB-BD37265CA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C6C7F9-EC23-295F-341C-1EA12D16B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5697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FDC46-CBF0-754E-4F60-FB17BCA9C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Existential Quantifier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7276E-9DC3-EA9E-283F-8FBCE6CDF4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sentence ∃</a:t>
            </a:r>
            <a:r>
              <a:rPr lang="en-US" dirty="0" err="1"/>
              <a:t>xP</a:t>
            </a:r>
            <a:r>
              <a:rPr lang="en-US" dirty="0"/>
              <a:t>(x) is true if and only if there is at least one value of x (from the universe of discourse) that makes P(x) true.</a:t>
            </a:r>
          </a:p>
          <a:p>
            <a:r>
              <a:rPr lang="en-US" dirty="0"/>
              <a:t>Example, </a:t>
            </a:r>
            <a:r>
              <a:rPr lang="en-US" dirty="0">
                <a:solidFill>
                  <a:srgbClr val="FF0000"/>
                </a:solidFill>
              </a:rPr>
              <a:t>the universe of discourse of x and y is all integers including 0</a:t>
            </a:r>
          </a:p>
          <a:p>
            <a:r>
              <a:rPr lang="en-US" dirty="0"/>
              <a:t>∃x(x≥x^2) is true since x=0 is a solution. There are many others. Note: ∃x(x≥x^2) is the same as ∃x:(x≥x^2)</a:t>
            </a:r>
          </a:p>
          <a:p>
            <a:r>
              <a:rPr lang="en-US" dirty="0"/>
              <a:t>∃</a:t>
            </a:r>
            <a:r>
              <a:rPr lang="en-US" dirty="0" err="1"/>
              <a:t>x∃y</a:t>
            </a:r>
            <a:r>
              <a:rPr lang="en-US" dirty="0"/>
              <a:t>(x^2+y^2=2xy) is true since x=y=1 is one of many solutions.</a:t>
            </a:r>
          </a:p>
          <a:p>
            <a:r>
              <a:rPr lang="en-US" dirty="0">
                <a:hlinkClick r:id="rId2"/>
              </a:rPr>
              <a:t>https://www.whitman.edu/mathematics/higher_math_online/section01.02.html</a:t>
            </a:r>
            <a:r>
              <a:rPr lang="en-US" dirty="0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AE6375-9B49-12D6-4F68-D850A18B5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DCDE62-27C8-7161-F03E-42CDA1A87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47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06FC5D-1484-E713-17D5-CCF167B0E228}"/>
              </a:ext>
            </a:extLst>
          </p:cNvPr>
          <p:cNvSpPr txBox="1"/>
          <p:nvPr/>
        </p:nvSpPr>
        <p:spPr>
          <a:xfrm>
            <a:off x="4989526" y="2550878"/>
            <a:ext cx="316862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The colon “ : “ means such that.</a:t>
            </a:r>
          </a:p>
        </p:txBody>
      </p:sp>
    </p:spTree>
    <p:extLst>
      <p:ext uri="{BB962C8B-B14F-4D97-AF65-F5344CB8AC3E}">
        <p14:creationId xmlns:p14="http://schemas.microsoft.com/office/powerpoint/2010/main" val="281845760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D54A5-E8A8-5589-E163-95E74C128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convert predicate into a proposition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8D51A-0FDC-2F30-B53E-464600DC5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Universal quantification ∀x or ∃x is a way of converting a predicate into a proposition. </a:t>
            </a:r>
          </a:p>
          <a:p>
            <a:r>
              <a:rPr lang="en-US" dirty="0"/>
              <a:t>Example: P(x)= “x + 2 </a:t>
            </a:r>
            <a:r>
              <a:rPr lang="en-US" dirty="0">
                <a:sym typeface="Symbol" panose="05050102010706020507" pitchFamily="18" charset="2"/>
              </a:rPr>
              <a:t></a:t>
            </a:r>
            <a:r>
              <a:rPr lang="en-US" dirty="0"/>
              <a:t> 5”, is a predicate.</a:t>
            </a:r>
          </a:p>
          <a:p>
            <a:r>
              <a:rPr lang="en-US" dirty="0"/>
              <a:t>“∀x (P(x)) with universe of discourse of x is {1,2,3}” is a proposition and is true. Because when x=1,x2,x=3 P(x) is true. </a:t>
            </a:r>
          </a:p>
          <a:p>
            <a:r>
              <a:rPr lang="en-US" dirty="0"/>
              <a:t>“∀x (P(x)) with universe of discourse of x is {3,4,5}” is a proposition and is false. Because when x=4,x=5, P(x) is false. </a:t>
            </a:r>
          </a:p>
          <a:p>
            <a:r>
              <a:rPr lang="en-US" dirty="0"/>
              <a:t>“∃x (P(x)) with universe of discourse of x is {3,4,5}” is a proposition and is true. Because when x=3, P(x) is true. </a:t>
            </a:r>
          </a:p>
          <a:p>
            <a:r>
              <a:rPr lang="en-US" dirty="0"/>
              <a:t>Therefore adding ∃x , ∀x in front can turn (P(x)) into a proposition.</a:t>
            </a:r>
          </a:p>
          <a:p>
            <a:r>
              <a:rPr lang="en-US" dirty="0">
                <a:hlinkClick r:id="rId2"/>
              </a:rPr>
              <a:t>https://cse.buffalo.edu/~xinhe/cse191/Classnotes/note02-1x2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A53782-9E95-917B-DDB4-DB8CC63ED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5990C4-069E-72BB-31C4-34AF257E8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98621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60982-51A8-22D8-C375-7EC79F070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Worksheet 4: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21781F-1C16-59AF-A62C-133F9901C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300" dirty="0"/>
              <a:t>A proposition is:</a:t>
            </a:r>
          </a:p>
          <a:p>
            <a:r>
              <a:rPr lang="en-US" sz="3300" dirty="0"/>
              <a:t>A(x) : “x = 1” , B(x) : “x &gt; 2” ,C(x) : “x &lt; 2”, Universe of discourse of x is {1, 2, 3}.</a:t>
            </a:r>
          </a:p>
          <a:p>
            <a:r>
              <a:rPr lang="en-US" sz="3300" dirty="0"/>
              <a:t>MC question: Are the following propositions (1) true, or (2) false?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3000" dirty="0"/>
              <a:t>∀x (C(x)</a:t>
            </a:r>
            <a:r>
              <a:rPr lang="en-US" sz="3000" dirty="0">
                <a:sym typeface="Wingdings" panose="05000000000000000000" pitchFamily="2" charset="2"/>
              </a:rPr>
              <a:t>A(x)). Answer: (1 ) True or (2) False? 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3000" dirty="0"/>
              <a:t>∀x (C(x)  v B(x)</a:t>
            </a:r>
            <a:r>
              <a:rPr lang="en-US" sz="3000" dirty="0">
                <a:sym typeface="Wingdings" panose="05000000000000000000" pitchFamily="2" charset="2"/>
              </a:rPr>
              <a:t>). Answer: (1) True or (2 ) False?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3000" dirty="0"/>
              <a:t>∃x  (C(x)  v B(x)</a:t>
            </a:r>
            <a:r>
              <a:rPr lang="en-US" sz="3000" dirty="0">
                <a:sym typeface="Wingdings" panose="05000000000000000000" pitchFamily="2" charset="2"/>
              </a:rPr>
              <a:t>). Answer: (1 ) True or (2) False?</a:t>
            </a:r>
            <a:r>
              <a:rPr lang="en-US" sz="2600" dirty="0">
                <a:sym typeface="Wingdings" panose="05000000000000000000" pitchFamily="2" charset="2"/>
              </a:rPr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EB31DD-CF12-7A39-F84C-BA7D4B14D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CAD51D-458E-5463-B415-C523D7C61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49</a:t>
            </a:fld>
            <a:endParaRPr lang="en-US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B5147295-0A9F-E7D7-C973-9631126A35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49" y="53974"/>
            <a:ext cx="2295526" cy="2295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7125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473FF5B1-03DC-2F49-3324-4D868F1145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838200"/>
            <a:ext cx="7924800" cy="762000"/>
          </a:xfrm>
        </p:spPr>
        <p:txBody>
          <a:bodyPr/>
          <a:lstStyle/>
          <a:p>
            <a:pPr algn="ctr" eaLnBrk="1" hangingPunct="1"/>
            <a:r>
              <a:rPr lang="en-US" altLang="zh-TW" sz="3800" b="1" dirty="0">
                <a:ea typeface="PMingLiU" panose="02020500000000000000" pitchFamily="18" charset="-120"/>
                <a:cs typeface="Times New Roman" panose="02020603050405020304" pitchFamily="18" charset="0"/>
              </a:rPr>
              <a:t>1. PROPOSITIONAL LOGIC</a:t>
            </a:r>
            <a:r>
              <a:rPr lang="en-US" altLang="zh-TW" sz="3800" dirty="0">
                <a:ea typeface="PMingLiU" panose="02020500000000000000" pitchFamily="18" charset="-120"/>
                <a:cs typeface="Times New Roman" panose="02020603050405020304" pitchFamily="18" charset="0"/>
              </a:rPr>
              <a:t> (</a:t>
            </a:r>
            <a:r>
              <a:rPr lang="en-US" altLang="zh-TW" sz="3800" dirty="0" err="1">
                <a:ea typeface="PMingLiU" panose="02020500000000000000" pitchFamily="18" charset="-120"/>
                <a:cs typeface="Times New Roman" panose="02020603050405020304" pitchFamily="18" charset="0"/>
              </a:rPr>
              <a:t>con’t</a:t>
            </a:r>
            <a:r>
              <a:rPr lang="en-US" altLang="zh-TW" sz="3800" dirty="0">
                <a:ea typeface="PMingLiU" panose="02020500000000000000" pitchFamily="18" charset="-120"/>
                <a:cs typeface="Times New Roman" panose="02020603050405020304" pitchFamily="18" charset="0"/>
              </a:rPr>
              <a:t>)</a:t>
            </a:r>
            <a:endParaRPr lang="en-US" altLang="en-US" sz="3800" dirty="0">
              <a:ea typeface="PMingLiU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92A01E0-9A02-72C9-4275-BF3A7F67ED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altLang="zh-TW" b="1" dirty="0">
                <a:latin typeface="Times New Roman" panose="02020603050405020304" pitchFamily="18" charset="0"/>
                <a:ea typeface="PMingLiU" panose="02020500000000000000" pitchFamily="18" charset="-120"/>
              </a:rPr>
              <a:t>1.2 </a:t>
            </a:r>
            <a:r>
              <a:rPr lang="en-US" altLang="zh-TW" b="1" u="sng" dirty="0">
                <a:latin typeface="Times New Roman" panose="02020603050405020304" pitchFamily="18" charset="0"/>
                <a:ea typeface="PMingLiU" panose="02020500000000000000" pitchFamily="18" charset="-120"/>
              </a:rPr>
              <a:t>Basic Notions</a:t>
            </a:r>
            <a:r>
              <a:rPr lang="en-US" altLang="zh-TW" dirty="0">
                <a:ea typeface="PMingLiU" panose="02020500000000000000" pitchFamily="18" charset="-120"/>
              </a:rPr>
              <a:t> 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altLang="zh-TW" sz="2800" dirty="0">
                <a:latin typeface="Times New Roman" panose="02020603050405020304" pitchFamily="18" charset="0"/>
                <a:ea typeface="PMingLiU" panose="02020500000000000000" pitchFamily="18" charset="-120"/>
              </a:rPr>
              <a:t>SYNTAX (NOTATIONAL ASPECT)</a:t>
            </a:r>
            <a:r>
              <a:rPr lang="en-US" altLang="zh-TW" dirty="0">
                <a:ea typeface="PMingLiU" panose="02020500000000000000" pitchFamily="18" charset="-120"/>
              </a:rPr>
              <a:t> 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altLang="zh-TW" dirty="0">
              <a:ea typeface="PMingLiU" panose="02020500000000000000" pitchFamily="18" charset="-120"/>
            </a:endParaRPr>
          </a:p>
          <a:p>
            <a:pPr marL="990600" lvl="1" indent="-533400" eaLnBrk="1" hangingPunct="1">
              <a:lnSpc>
                <a:spcPct val="90000"/>
              </a:lnSpc>
              <a:buSzTx/>
              <a:buFont typeface="Wingdings" panose="05000000000000000000" pitchFamily="2" charset="2"/>
              <a:buAutoNum type="arabicParenR"/>
            </a:pPr>
            <a:r>
              <a:rPr lang="en-US" altLang="zh-TW" dirty="0">
                <a:latin typeface="Times New Roman" panose="02020603050405020304" pitchFamily="18" charset="0"/>
                <a:ea typeface="PMingLiU" panose="02020500000000000000" pitchFamily="18" charset="-120"/>
              </a:rPr>
              <a:t>A SET OF ATOMIC EXPRESSIONS</a:t>
            </a:r>
            <a:r>
              <a:rPr lang="en-US" altLang="zh-TW" dirty="0">
                <a:ea typeface="PMingLiU" panose="02020500000000000000" pitchFamily="18" charset="-120"/>
              </a:rPr>
              <a:t> 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None/>
            </a:pPr>
            <a:r>
              <a:rPr lang="en-US" altLang="zh-TW" dirty="0">
                <a:latin typeface="Times New Roman" panose="02020603050405020304" pitchFamily="18" charset="0"/>
                <a:ea typeface="PMingLiU" panose="02020500000000000000" pitchFamily="18" charset="-120"/>
              </a:rPr>
              <a:t>	well-formed-formula (</a:t>
            </a:r>
            <a:r>
              <a:rPr lang="en-US" altLang="zh-TW" dirty="0" err="1">
                <a:latin typeface="Times New Roman" panose="02020603050405020304" pitchFamily="18" charset="0"/>
                <a:ea typeface="PMingLiU" panose="02020500000000000000" pitchFamily="18" charset="-120"/>
              </a:rPr>
              <a:t>wff</a:t>
            </a:r>
            <a:r>
              <a:rPr lang="en-US" altLang="zh-TW" dirty="0">
                <a:latin typeface="Times New Roman" panose="02020603050405020304" pitchFamily="18" charset="0"/>
                <a:ea typeface="PMingLiU" panose="02020500000000000000" pitchFamily="18" charset="-120"/>
              </a:rPr>
              <a:t>): 	predicate (object)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None/>
            </a:pPr>
            <a:r>
              <a:rPr lang="en-US" altLang="zh-TW" dirty="0">
                <a:latin typeface="Times New Roman" panose="02020603050405020304" pitchFamily="18" charset="0"/>
                <a:ea typeface="PMingLiU" panose="02020500000000000000" pitchFamily="18" charset="-120"/>
              </a:rPr>
              <a:t>			pairings 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None/>
            </a:pPr>
            <a:r>
              <a:rPr lang="en-US" altLang="zh-TW" dirty="0">
                <a:latin typeface="Times New Roman" panose="02020603050405020304" pitchFamily="18" charset="0"/>
                <a:ea typeface="PMingLiU" panose="02020500000000000000" pitchFamily="18" charset="-120"/>
              </a:rPr>
              <a:t>	e.g. </a:t>
            </a:r>
            <a:r>
              <a:rPr lang="en-US" altLang="zh-TW" i="1" dirty="0">
                <a:latin typeface="Times New Roman" panose="02020603050405020304" pitchFamily="18" charset="0"/>
                <a:ea typeface="PMingLiU" panose="02020500000000000000" pitchFamily="18" charset="-120"/>
              </a:rPr>
              <a:t>p</a:t>
            </a:r>
            <a:r>
              <a:rPr lang="en-US" altLang="zh-TW" dirty="0">
                <a:latin typeface="Times New Roman" panose="02020603050405020304" pitchFamily="18" charset="0"/>
                <a:ea typeface="PMingLiU" panose="02020500000000000000" pitchFamily="18" charset="-12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ea typeface="PMingLiU" panose="02020500000000000000" pitchFamily="18" charset="-120"/>
              </a:rPr>
              <a:t>q are terms, p=q is an atomic formula</a:t>
            </a:r>
            <a:r>
              <a:rPr lang="en-US" altLang="zh-TW" dirty="0">
                <a:latin typeface="Times New Roman" panose="02020603050405020304" pitchFamily="18" charset="0"/>
                <a:ea typeface="PMingLiU" panose="02020500000000000000" pitchFamily="18" charset="-120"/>
              </a:rPr>
              <a:t> 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altLang="en-US" dirty="0">
                <a:latin typeface="Times New Roman" panose="02020603050405020304" pitchFamily="18" charset="0"/>
                <a:ea typeface="PMingLiU" panose="02020500000000000000" pitchFamily="18" charset="-120"/>
              </a:rPr>
              <a:t>	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E0A792A-A660-B098-0BEF-D8D8C2AC6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65D497-72B5-E3A6-B7A0-6292C8181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60982-51A8-22D8-C375-7EC79F070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Answer:Worksheet</a:t>
            </a:r>
            <a:r>
              <a:rPr lang="en-US" dirty="0">
                <a:solidFill>
                  <a:srgbClr val="FF0000"/>
                </a:solidFill>
              </a:rPr>
              <a:t> 4: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21781F-1C16-59AF-A62C-133F9901C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8000" dirty="0"/>
              <a:t>A proposition is:</a:t>
            </a:r>
          </a:p>
          <a:p>
            <a:r>
              <a:rPr lang="en-US" sz="8000" dirty="0"/>
              <a:t>A(x) : “x = 1” , B(x) : “x &gt; 2” ,C(x) : “x &lt; 2”, Universe of discourse of x is {1, 2, 3}.</a:t>
            </a:r>
          </a:p>
          <a:p>
            <a:r>
              <a:rPr lang="en-US" sz="8000" dirty="0"/>
              <a:t>Are the following propositions true or false?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8000" dirty="0"/>
              <a:t>∀x (C(x)</a:t>
            </a:r>
            <a:r>
              <a:rPr lang="en-US" sz="8000" dirty="0">
                <a:sym typeface="Wingdings" panose="05000000000000000000" pitchFamily="2" charset="2"/>
              </a:rPr>
              <a:t>A(x)). Answer: ___________? For all x is {1,2,3}, when c(x) is true , that means x=1, hence it can satisfy A(x),hence the answer the predicate (</a:t>
            </a:r>
            <a:r>
              <a:rPr lang="en-US" sz="8000" dirty="0"/>
              <a:t>C(x)</a:t>
            </a:r>
            <a:r>
              <a:rPr lang="en-US" sz="8000" dirty="0">
                <a:sym typeface="Wingdings" panose="05000000000000000000" pitchFamily="2" charset="2"/>
              </a:rPr>
              <a:t>A(x)) is true. </a:t>
            </a:r>
            <a:r>
              <a:rPr lang="en-US" sz="8000" dirty="0">
                <a:solidFill>
                  <a:srgbClr val="FF0000"/>
                </a:solidFill>
                <a:sym typeface="Wingdings" panose="05000000000000000000" pitchFamily="2" charset="2"/>
              </a:rPr>
              <a:t>Answer is true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8000" dirty="0"/>
              <a:t>∀x (C(x)  v B(x)</a:t>
            </a:r>
            <a:r>
              <a:rPr lang="en-US" sz="8000" dirty="0">
                <a:sym typeface="Wingdings" panose="05000000000000000000" pitchFamily="2" charset="2"/>
              </a:rPr>
              <a:t>). Answer: ___________? </a:t>
            </a:r>
            <a:r>
              <a:rPr lang="en-US" sz="8000" dirty="0">
                <a:solidFill>
                  <a:srgbClr val="FF0000"/>
                </a:solidFill>
                <a:sym typeface="Wingdings" panose="05000000000000000000" pitchFamily="2" charset="2"/>
              </a:rPr>
              <a:t>Answer is False</a:t>
            </a:r>
          </a:p>
          <a:p>
            <a:pPr lvl="1"/>
            <a:r>
              <a:rPr lang="en-US" sz="7200" dirty="0">
                <a:sym typeface="Wingdings" panose="05000000000000000000" pitchFamily="2" charset="2"/>
              </a:rPr>
              <a:t>For all values of x={1,2,3}:</a:t>
            </a:r>
          </a:p>
          <a:p>
            <a:pPr lvl="1"/>
            <a:r>
              <a:rPr lang="en-US" sz="7200" dirty="0">
                <a:sym typeface="Wingdings" panose="05000000000000000000" pitchFamily="2" charset="2"/>
              </a:rPr>
              <a:t>When x=1, (C(x)=T or  B(x)=F)  is T</a:t>
            </a:r>
          </a:p>
          <a:p>
            <a:pPr lvl="1"/>
            <a:r>
              <a:rPr lang="en-US" sz="7200" dirty="0">
                <a:sym typeface="Wingdings" panose="05000000000000000000" pitchFamily="2" charset="2"/>
              </a:rPr>
              <a:t>When x=2, (C(x)=F or  B(x)=F) is F</a:t>
            </a:r>
          </a:p>
          <a:p>
            <a:pPr lvl="1"/>
            <a:r>
              <a:rPr lang="en-US" sz="7200" dirty="0">
                <a:sym typeface="Wingdings" panose="05000000000000000000" pitchFamily="2" charset="2"/>
              </a:rPr>
              <a:t>When x=3, (C(x)=F or  B(x)=T) is T</a:t>
            </a:r>
          </a:p>
          <a:p>
            <a:pPr lvl="1"/>
            <a:r>
              <a:rPr lang="en-US" sz="7200" dirty="0">
                <a:sym typeface="Wingdings" panose="05000000000000000000" pitchFamily="2" charset="2"/>
              </a:rPr>
              <a:t>From the above it is false. Because for all values (</a:t>
            </a:r>
            <a:r>
              <a:rPr lang="en-US" sz="8000" dirty="0"/>
              <a:t>∀x ) </a:t>
            </a:r>
            <a:r>
              <a:rPr lang="en-US" sz="7200" dirty="0">
                <a:sym typeface="Wingdings" panose="05000000000000000000" pitchFamily="2" charset="2"/>
              </a:rPr>
              <a:t>of x ={1,2,3}, one of the cases is false, so you cannot say for all cases (</a:t>
            </a:r>
            <a:r>
              <a:rPr lang="en-US" sz="8000" dirty="0"/>
              <a:t>∀x ) </a:t>
            </a:r>
            <a:r>
              <a:rPr lang="en-US" sz="7200" dirty="0">
                <a:sym typeface="Wingdings" panose="05000000000000000000" pitchFamily="2" charset="2"/>
              </a:rPr>
              <a:t>is true. 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8000" dirty="0"/>
              <a:t>∃x  (C(x)  v B(x)</a:t>
            </a:r>
            <a:r>
              <a:rPr lang="en-US" sz="8000" dirty="0">
                <a:sym typeface="Wingdings" panose="05000000000000000000" pitchFamily="2" charset="2"/>
              </a:rPr>
              <a:t>). Answer: ___________? </a:t>
            </a:r>
            <a:r>
              <a:rPr lang="en-US" sz="8000" dirty="0">
                <a:solidFill>
                  <a:srgbClr val="FF0000"/>
                </a:solidFill>
                <a:sym typeface="Wingdings" panose="05000000000000000000" pitchFamily="2" charset="2"/>
              </a:rPr>
              <a:t>Answer: True</a:t>
            </a:r>
            <a:r>
              <a:rPr lang="en-US" sz="8000" dirty="0">
                <a:sym typeface="Wingdings" panose="05000000000000000000" pitchFamily="2" charset="2"/>
              </a:rPr>
              <a:t>, because there exits (</a:t>
            </a:r>
            <a:r>
              <a:rPr lang="en-US" sz="8000" dirty="0"/>
              <a:t>∃x)</a:t>
            </a:r>
            <a:r>
              <a:rPr lang="en-US" sz="8000" dirty="0">
                <a:sym typeface="Wingdings" panose="05000000000000000000" pitchFamily="2" charset="2"/>
              </a:rPr>
              <a:t> a case the predicate </a:t>
            </a:r>
            <a:r>
              <a:rPr lang="en-US" sz="8000" dirty="0"/>
              <a:t>(C(x)  v B(x)</a:t>
            </a:r>
            <a:r>
              <a:rPr lang="en-US" sz="8000" dirty="0">
                <a:sym typeface="Wingdings" panose="05000000000000000000" pitchFamily="2" charset="2"/>
              </a:rPr>
              <a:t>) is true.</a:t>
            </a:r>
          </a:p>
          <a:p>
            <a:pPr marL="571500" indent="-571500">
              <a:buFont typeface="+mj-lt"/>
              <a:buAutoNum type="romanLcPeriod"/>
            </a:pPr>
            <a:endParaRPr lang="en-US" sz="3600" dirty="0">
              <a:sym typeface="Wingdings" panose="05000000000000000000" pitchFamily="2" charset="2"/>
            </a:endParaRPr>
          </a:p>
          <a:p>
            <a:pPr marL="571500" indent="-571500">
              <a:buFont typeface="+mj-lt"/>
              <a:buAutoNum type="romanLcPeriod"/>
            </a:pPr>
            <a:endParaRPr lang="en-US" sz="3300" dirty="0">
              <a:sym typeface="Wingdings" panose="05000000000000000000" pitchFamily="2" charset="2"/>
            </a:endParaRPr>
          </a:p>
          <a:p>
            <a:pPr marL="571500" indent="-571500">
              <a:buFont typeface="+mj-lt"/>
              <a:buAutoNum type="romanLcPeriod"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EB31DD-CF12-7A39-F84C-BA7D4B14D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CAD51D-458E-5463-B415-C523D7C61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50</a:t>
            </a:fld>
            <a:endParaRPr lang="en-US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1BCF7B13-F23C-C308-7582-25470F1DB2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050" y="122236"/>
            <a:ext cx="1984374" cy="1984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295424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CFDA5-D08A-4846-63DA-4B2F1ABDC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Worksheet 5:</a:t>
            </a:r>
            <a:br>
              <a:rPr lang="en-US" dirty="0"/>
            </a:br>
            <a:r>
              <a:rPr lang="en-US" sz="1600" dirty="0">
                <a:hlinkClick r:id="rId2"/>
              </a:rPr>
              <a:t>https://math.stackexchange.com/questions/953727/translate-these-statements-into-english</a:t>
            </a:r>
            <a:r>
              <a:rPr lang="en-US" sz="1600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91386-CF69-C8D4-4FAB-75BA9F2C5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Translate the following statements into English, where </a:t>
            </a:r>
          </a:p>
          <a:p>
            <a:r>
              <a:rPr lang="en-US" dirty="0"/>
              <a:t>C(x) means 'x is a comedian’, </a:t>
            </a:r>
          </a:p>
          <a:p>
            <a:r>
              <a:rPr lang="en-US" dirty="0"/>
              <a:t>F(x) means 'x is funny' and </a:t>
            </a:r>
          </a:p>
          <a:p>
            <a:r>
              <a:rPr lang="en-US" dirty="0"/>
              <a:t>The domain x (Universe of discourse) consists of all people in </a:t>
            </a:r>
            <a:r>
              <a:rPr lang="en-US"/>
              <a:t>the world:</a:t>
            </a:r>
            <a:endParaRPr lang="en-US" dirty="0"/>
          </a:p>
          <a:p>
            <a:r>
              <a:rPr lang="en-US" dirty="0"/>
              <a:t>Write the statements for the following propositions:</a:t>
            </a:r>
          </a:p>
          <a:p>
            <a:r>
              <a:rPr lang="en-US" dirty="0"/>
              <a:t>MC question: (1)=T True; (2) F False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/>
              <a:t>a) ∀x(C(x) → F(x)). </a:t>
            </a:r>
            <a:r>
              <a:rPr lang="en-US" sz="2800" dirty="0">
                <a:sym typeface="Wingdings" panose="05000000000000000000" pitchFamily="2" charset="2"/>
              </a:rPr>
              <a:t>Answer: (1) True or (2 ) False? 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/>
              <a:t>b) ∀x(C(x) ∧ F(x)). </a:t>
            </a:r>
            <a:r>
              <a:rPr lang="en-US" sz="2800" dirty="0">
                <a:sym typeface="Wingdings" panose="05000000000000000000" pitchFamily="2" charset="2"/>
              </a:rPr>
              <a:t>Answer: (1) True or (2 ) False? 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/>
              <a:t>c) ∃x(C(x) → F(x)). </a:t>
            </a:r>
            <a:r>
              <a:rPr lang="en-US" sz="2800" dirty="0">
                <a:sym typeface="Wingdings" panose="05000000000000000000" pitchFamily="2" charset="2"/>
              </a:rPr>
              <a:t>Answer: (1) True or (2 ) False? 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/>
              <a:t>d) ∃x(C(x) ∧ F(x)). </a:t>
            </a:r>
            <a:r>
              <a:rPr lang="en-US" sz="2800" dirty="0">
                <a:sym typeface="Wingdings" panose="05000000000000000000" pitchFamily="2" charset="2"/>
              </a:rPr>
              <a:t>Answer: (1 ) True or (2) False?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4D570B-B4F8-A9D6-434B-00DE5BFCB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6FA82C-B46F-C031-C13D-B648785B8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1536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CFDA5-D08A-4846-63DA-4B2F1ABDC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Answer: Worksheet 5:</a:t>
            </a:r>
            <a:br>
              <a:rPr lang="en-US" dirty="0"/>
            </a:br>
            <a:r>
              <a:rPr lang="en-US" sz="1600" dirty="0">
                <a:hlinkClick r:id="rId2"/>
              </a:rPr>
              <a:t>https://math.stackexchange.com/questions/953727/translate-these-statements-into-english</a:t>
            </a:r>
            <a:r>
              <a:rPr lang="en-US" sz="1600" dirty="0"/>
              <a:t> </a:t>
            </a:r>
            <a:br>
              <a:rPr lang="en-US" sz="1600" dirty="0"/>
            </a:br>
            <a:r>
              <a:rPr lang="en-US" sz="1600" dirty="0">
                <a:hlinkClick r:id="rId3"/>
              </a:rPr>
              <a:t>https://www.coursehero.com/file/37745329/iTutorial03-Answerpdf/</a:t>
            </a:r>
            <a:r>
              <a:rPr lang="en-US" sz="1600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91386-CF69-C8D4-4FAB-75BA9F2C5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1558925"/>
            <a:ext cx="7886700" cy="4351338"/>
          </a:xfrm>
        </p:spPr>
        <p:txBody>
          <a:bodyPr>
            <a:noAutofit/>
          </a:bodyPr>
          <a:lstStyle/>
          <a:p>
            <a:r>
              <a:rPr lang="en-US" sz="1600" dirty="0"/>
              <a:t>Translate the following statements into English, where </a:t>
            </a:r>
          </a:p>
          <a:p>
            <a:r>
              <a:rPr lang="en-US" sz="1600" dirty="0"/>
              <a:t>C(x) means 'x is a comedian’, </a:t>
            </a:r>
          </a:p>
          <a:p>
            <a:r>
              <a:rPr lang="en-US" sz="1600" dirty="0"/>
              <a:t>F(x) means 'x is funny' and </a:t>
            </a:r>
          </a:p>
          <a:p>
            <a:r>
              <a:rPr lang="en-US" sz="1600" dirty="0"/>
              <a:t>the domain (Universe of discourse) consists of all people:</a:t>
            </a:r>
          </a:p>
          <a:p>
            <a:r>
              <a:rPr lang="en-US" sz="1600" dirty="0"/>
              <a:t>Write the English statements for the following propositions, and comment they are true or false:</a:t>
            </a:r>
          </a:p>
          <a:p>
            <a:r>
              <a:rPr lang="en-US" sz="1600" dirty="0"/>
              <a:t>a) ∀x(C(x) → F(x)).</a:t>
            </a:r>
            <a:r>
              <a:rPr lang="en-US" sz="1600" dirty="0">
                <a:sym typeface="Wingdings" panose="05000000000000000000" pitchFamily="2" charset="2"/>
              </a:rPr>
              <a:t> Answer: (1) True or (2) False? </a:t>
            </a:r>
            <a:r>
              <a:rPr lang="en-US" sz="1600" dirty="0">
                <a:solidFill>
                  <a:srgbClr val="FF0000"/>
                </a:solidFill>
              </a:rPr>
              <a:t>Answer: False</a:t>
            </a:r>
          </a:p>
          <a:p>
            <a:r>
              <a:rPr lang="en-US" sz="1600" dirty="0"/>
              <a:t>b) ∀x(C(x) ∧ F(x)). </a:t>
            </a:r>
            <a:r>
              <a:rPr lang="en-US" sz="1600" dirty="0">
                <a:sym typeface="Wingdings" panose="05000000000000000000" pitchFamily="2" charset="2"/>
              </a:rPr>
              <a:t>Answer: (1) True or (2) False?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FF0000"/>
                </a:solidFill>
              </a:rPr>
              <a:t>Answer: False</a:t>
            </a:r>
            <a:endParaRPr lang="en-US" sz="1600" dirty="0"/>
          </a:p>
          <a:p>
            <a:r>
              <a:rPr lang="en-US" sz="1600" dirty="0"/>
              <a:t>c) ∃x(C(x) → F(x)). </a:t>
            </a:r>
            <a:r>
              <a:rPr lang="en-US" sz="1600" dirty="0">
                <a:sym typeface="Wingdings" panose="05000000000000000000" pitchFamily="2" charset="2"/>
              </a:rPr>
              <a:t>Answer: (1) True or (2) False?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FF0000"/>
                </a:solidFill>
              </a:rPr>
              <a:t>Answer: False</a:t>
            </a:r>
            <a:endParaRPr lang="en-US" sz="1600" dirty="0"/>
          </a:p>
          <a:p>
            <a:r>
              <a:rPr lang="en-US" sz="1600" dirty="0"/>
              <a:t>d) ∃x(C(x) ∧ F(x)). </a:t>
            </a:r>
            <a:r>
              <a:rPr lang="en-US" sz="1600" dirty="0">
                <a:sym typeface="Wingdings" panose="05000000000000000000" pitchFamily="2" charset="2"/>
              </a:rPr>
              <a:t>Answer: (1) True or (2) False?</a:t>
            </a:r>
            <a:r>
              <a:rPr lang="en-US" sz="1600" dirty="0">
                <a:solidFill>
                  <a:srgbClr val="FF0000"/>
                </a:solidFill>
              </a:rPr>
              <a:t> Answer: True</a:t>
            </a:r>
          </a:p>
          <a:p>
            <a:r>
              <a:rPr lang="en-US" sz="1800" dirty="0"/>
              <a:t>Explanation of the answers:</a:t>
            </a:r>
          </a:p>
          <a:p>
            <a:r>
              <a:rPr lang="en-US" sz="1800" dirty="0"/>
              <a:t>(a)  Every comedian is funny, (False). </a:t>
            </a:r>
          </a:p>
          <a:p>
            <a:r>
              <a:rPr lang="en-US" sz="1800" dirty="0"/>
              <a:t>(b) Everyone is a funny comedian (False). </a:t>
            </a:r>
          </a:p>
          <a:p>
            <a:r>
              <a:rPr lang="en-US" sz="1800" dirty="0"/>
              <a:t>(c) There exists a person who is a comedian, then that person is funny. (False)</a:t>
            </a:r>
          </a:p>
          <a:p>
            <a:r>
              <a:rPr lang="en-US" sz="1800" dirty="0"/>
              <a:t>(d) There is a funny comedian, (True)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4D570B-B4F8-A9D6-434B-00DE5BFCB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6FA82C-B46F-C031-C13D-B648785B8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67168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74505B22-719B-68D6-79B8-C9B2A1E1F5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zh-TW" b="1">
                <a:ea typeface="PMingLiU" panose="02020500000000000000" pitchFamily="18" charset="-120"/>
              </a:rPr>
              <a:t>3. FUZZY LOGIC</a:t>
            </a:r>
            <a:r>
              <a:rPr lang="en-US" altLang="zh-TW">
                <a:ea typeface="PMingLiU" panose="02020500000000000000" pitchFamily="18" charset="-120"/>
              </a:rPr>
              <a:t> </a:t>
            </a:r>
            <a:endParaRPr lang="en-US" altLang="en-US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42A480C8-0200-5D09-81C1-234F676232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1752600"/>
            <a:ext cx="7772400" cy="4114800"/>
          </a:xfrm>
        </p:spPr>
        <p:txBody>
          <a:bodyPr>
            <a:normAutofit lnSpcReduction="10000"/>
          </a:bodyPr>
          <a:lstStyle/>
          <a:p>
            <a:pPr marL="519113" indent="-12700" eaLnBrk="1" hangingPunct="1">
              <a:lnSpc>
                <a:spcPct val="90000"/>
              </a:lnSpc>
              <a:buFontTx/>
              <a:buNone/>
            </a:pPr>
            <a:r>
              <a:rPr lang="en-US" altLang="zh-TW" sz="2800">
                <a:latin typeface="Times New Roman" panose="02020603050405020304" pitchFamily="18" charset="0"/>
                <a:ea typeface="PMingLiU" panose="02020500000000000000" pitchFamily="18" charset="-120"/>
              </a:rPr>
              <a:t>A non-standard logic within which an inference is a deduction of imprecise conclusion from a set of imprecise premises.</a:t>
            </a:r>
          </a:p>
          <a:p>
            <a:pPr marL="519113" indent="-12700" eaLnBrk="1" hangingPunct="1">
              <a:lnSpc>
                <a:spcPct val="90000"/>
              </a:lnSpc>
              <a:buFontTx/>
              <a:buNone/>
            </a:pPr>
            <a:endParaRPr lang="en-US" altLang="zh-TW" sz="2800"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pPr marL="519113" indent="-12700" eaLnBrk="1" hangingPunct="1">
              <a:lnSpc>
                <a:spcPct val="90000"/>
              </a:lnSpc>
            </a:pPr>
            <a:r>
              <a:rPr lang="en-US" altLang="zh-TW" sz="2800" u="sng">
                <a:latin typeface="Times New Roman" panose="02020603050405020304" pitchFamily="18" charset="0"/>
                <a:ea typeface="PMingLiU" panose="02020500000000000000" pitchFamily="18" charset="-120"/>
              </a:rPr>
              <a:t>MAIN FEATURES OF FUZZY LOGIC</a:t>
            </a:r>
            <a:r>
              <a:rPr lang="en-US" altLang="zh-TW" sz="2800">
                <a:latin typeface="Times New Roman" panose="02020603050405020304" pitchFamily="18" charset="0"/>
                <a:ea typeface="PMingLiU" panose="02020500000000000000" pitchFamily="18" charset="-120"/>
              </a:rPr>
              <a:t> </a:t>
            </a:r>
          </a:p>
          <a:p>
            <a:pPr marL="1309688" lvl="2" indent="-506413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zh-TW" sz="2000">
                <a:latin typeface="Times New Roman" panose="02020603050405020304" pitchFamily="18" charset="0"/>
                <a:ea typeface="PMingLiU" panose="02020500000000000000" pitchFamily="18" charset="-120"/>
              </a:rPr>
              <a:t>Truth-values are fuzzy</a:t>
            </a:r>
            <a:r>
              <a:rPr lang="en-US" altLang="zh-TW" sz="2000">
                <a:ea typeface="PMingLiU" panose="02020500000000000000" pitchFamily="18" charset="-120"/>
              </a:rPr>
              <a:t> </a:t>
            </a:r>
          </a:p>
          <a:p>
            <a:pPr marL="1309688" lvl="2" indent="-506413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zh-TW" sz="2000">
                <a:latin typeface="Times New Roman" panose="02020603050405020304" pitchFamily="18" charset="0"/>
                <a:ea typeface="PMingLiU" panose="02020500000000000000" pitchFamily="18" charset="-120"/>
              </a:rPr>
              <a:t>The set of linguistic truth-values is not closed under the logical connectives</a:t>
            </a:r>
            <a:r>
              <a:rPr lang="en-US" altLang="zh-TW" sz="2000">
                <a:ea typeface="PMingLiU" panose="02020500000000000000" pitchFamily="18" charset="-120"/>
              </a:rPr>
              <a:t> </a:t>
            </a:r>
          </a:p>
          <a:p>
            <a:pPr marL="1309688" lvl="2" indent="-506413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zh-TW" sz="2000">
                <a:latin typeface="Times New Roman" panose="02020603050405020304" pitchFamily="18" charset="0"/>
                <a:ea typeface="PMingLiU" panose="02020500000000000000" pitchFamily="18" charset="-120"/>
              </a:rPr>
              <a:t>Truth-values are subjective and local</a:t>
            </a:r>
            <a:r>
              <a:rPr lang="en-US" altLang="zh-TW" sz="2000">
                <a:ea typeface="PMingLiU" panose="02020500000000000000" pitchFamily="18" charset="-120"/>
              </a:rPr>
              <a:t> </a:t>
            </a:r>
          </a:p>
          <a:p>
            <a:pPr marL="1309688" lvl="2" indent="-506413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zh-TW" sz="2000">
                <a:latin typeface="Times New Roman" panose="02020603050405020304" pitchFamily="18" charset="0"/>
                <a:ea typeface="PMingLiU" panose="02020500000000000000" pitchFamily="18" charset="-120"/>
              </a:rPr>
              <a:t>Validity can only be characterized semantically</a:t>
            </a:r>
            <a:r>
              <a:rPr lang="en-US" altLang="zh-TW" sz="2000">
                <a:ea typeface="PMingLiU" panose="02020500000000000000" pitchFamily="18" charset="-120"/>
              </a:rPr>
              <a:t> </a:t>
            </a:r>
          </a:p>
          <a:p>
            <a:pPr marL="1309688" lvl="2" indent="-506413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zh-TW" sz="2000">
                <a:latin typeface="Times New Roman" panose="02020603050405020304" pitchFamily="18" charset="0"/>
                <a:ea typeface="PMingLiU" panose="02020500000000000000" pitchFamily="18" charset="-120"/>
              </a:rPr>
              <a:t>Completeness, consistency, and axiomatisation are peripheral</a:t>
            </a:r>
            <a:r>
              <a:rPr lang="en-US" altLang="zh-TW" sz="2000">
                <a:ea typeface="PMingLiU" panose="02020500000000000000" pitchFamily="18" charset="-120"/>
              </a:rPr>
              <a:t> </a:t>
            </a:r>
            <a:endParaRPr lang="en-US" altLang="en-US" sz="200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03AA820-35D8-B788-30F2-3E58650EA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62B22AB-118B-24B6-EF31-8471E55A4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53</a:t>
            </a:fld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0A256E85-29FE-FBAF-1ADE-64C5C14A78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6858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zh-TW" sz="3800" b="1">
                <a:ea typeface="PMingLiU" panose="02020500000000000000" pitchFamily="18" charset="-120"/>
              </a:rPr>
              <a:t>3. FUZZY LOGIC </a:t>
            </a:r>
            <a:r>
              <a:rPr lang="en-US" altLang="zh-TW" sz="3800">
                <a:ea typeface="PMingLiU" panose="02020500000000000000" pitchFamily="18" charset="-120"/>
              </a:rPr>
              <a:t>(con’t)</a:t>
            </a:r>
            <a:endParaRPr lang="en-US" altLang="en-US" sz="3800">
              <a:ea typeface="PMingLiU" panose="02020500000000000000" pitchFamily="18" charset="-120"/>
            </a:endParaRP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9125B323-2402-29A4-4176-D897DB1D40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1981200"/>
            <a:ext cx="7772400" cy="4114800"/>
          </a:xfrm>
        </p:spPr>
        <p:txBody>
          <a:bodyPr/>
          <a:lstStyle/>
          <a:p>
            <a:pPr marL="609600" indent="-609600" eaLnBrk="1" hangingPunct="1"/>
            <a:r>
              <a:rPr lang="en-US" altLang="zh-TW" sz="2800" u="sng" dirty="0">
                <a:latin typeface="Times New Roman" panose="02020603050405020304" pitchFamily="18" charset="0"/>
                <a:ea typeface="PMingLiU" panose="02020500000000000000" pitchFamily="18" charset="-120"/>
              </a:rPr>
              <a:t>WHY FUZZY LOGIC?</a:t>
            </a:r>
            <a:r>
              <a:rPr lang="en-US" altLang="zh-TW" sz="2800" dirty="0">
                <a:ea typeface="PMingLiU" panose="02020500000000000000" pitchFamily="18" charset="-120"/>
              </a:rPr>
              <a:t>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zh-TW" sz="2800" dirty="0">
                <a:latin typeface="Times New Roman" panose="02020603050405020304" pitchFamily="18" charset="0"/>
                <a:ea typeface="PMingLiU" panose="02020500000000000000" pitchFamily="18" charset="-120"/>
              </a:rPr>
              <a:t>Information and knowledge representations, inferences, input and output controls, and interfaces all involve the use of daily languages which are intrinsically imprecise</a:t>
            </a:r>
            <a:r>
              <a:rPr lang="en-US" altLang="zh-TW" sz="2800" dirty="0">
                <a:ea typeface="PMingLiU" panose="02020500000000000000" pitchFamily="18" charset="-120"/>
              </a:rPr>
              <a:t>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zh-TW" sz="2800" dirty="0">
                <a:latin typeface="Times New Roman" panose="02020603050405020304" pitchFamily="18" charset="0"/>
                <a:ea typeface="PMingLiU" panose="02020500000000000000" pitchFamily="18" charset="-120"/>
              </a:rPr>
              <a:t>Classification and retrieval can be done in a graded manner</a:t>
            </a:r>
            <a:r>
              <a:rPr lang="en-US" altLang="zh-TW" sz="2800" dirty="0">
                <a:ea typeface="PMingLiU" panose="02020500000000000000" pitchFamily="18" charset="-120"/>
              </a:rPr>
              <a:t>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zh-TW" sz="2800" dirty="0">
                <a:latin typeface="Times New Roman" panose="02020603050405020304" pitchFamily="18" charset="0"/>
                <a:ea typeface="PMingLiU" panose="02020500000000000000" pitchFamily="18" charset="-120"/>
              </a:rPr>
              <a:t>Flexible, natural, and informative systems</a:t>
            </a:r>
            <a:r>
              <a:rPr lang="en-US" altLang="zh-TW" sz="2800" dirty="0">
                <a:ea typeface="PMingLiU" panose="02020500000000000000" pitchFamily="18" charset="-120"/>
              </a:rPr>
              <a:t> </a:t>
            </a:r>
            <a:endParaRPr lang="en-US" altLang="en-US" sz="28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D572325-137A-BB70-E56C-98B0009F9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4B5F32F-8B0E-5980-0192-E987B7C85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54</a:t>
            </a:fld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4389E-050F-47EB-FEDF-A2A32CEF9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400" b="1" dirty="0">
                <a:ea typeface="PMingLiU" panose="02020500000000000000" pitchFamily="18" charset="-120"/>
              </a:rPr>
              <a:t>4. PRODUCTION SYSTEM </a:t>
            </a:r>
            <a:r>
              <a:rPr lang="en-US" altLang="zh-TW" sz="4400" dirty="0">
                <a:ea typeface="PMingLiU" panose="02020500000000000000" pitchFamily="18" charset="-120"/>
              </a:rPr>
              <a:t>(</a:t>
            </a:r>
            <a:r>
              <a:rPr lang="en-US" altLang="zh-TW" sz="4400" dirty="0" err="1">
                <a:ea typeface="PMingLiU" panose="02020500000000000000" pitchFamily="18" charset="-120"/>
              </a:rPr>
              <a:t>con’t</a:t>
            </a:r>
            <a:r>
              <a:rPr lang="en-US" altLang="zh-TW" sz="4400" dirty="0">
                <a:ea typeface="PMingLiU" panose="02020500000000000000" pitchFamily="18" charset="-120"/>
              </a:rPr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11EC6-AA0F-D88F-EF99-C519E9FA1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0" i="0" dirty="0">
                <a:solidFill>
                  <a:srgbClr val="161616"/>
                </a:solidFill>
                <a:effectLst/>
                <a:latin typeface="IBM Plex Sans" panose="020B0604020202020204" pitchFamily="34" charset="0"/>
              </a:rPr>
              <a:t>A rule is composed of two parts: the </a:t>
            </a:r>
            <a:r>
              <a:rPr lang="en-US" b="0" i="0" u="sng" dirty="0">
                <a:solidFill>
                  <a:srgbClr val="161616"/>
                </a:solidFill>
                <a:effectLst/>
                <a:latin typeface="IBM Plex Sans" panose="020B0604020202020204" pitchFamily="34" charset="0"/>
              </a:rPr>
              <a:t>condition part</a:t>
            </a:r>
            <a:r>
              <a:rPr lang="en-US" b="0" i="0" dirty="0">
                <a:solidFill>
                  <a:srgbClr val="161616"/>
                </a:solidFill>
                <a:effectLst/>
                <a:latin typeface="IBM Plex Sans" panose="020B0604020202020204" pitchFamily="34" charset="0"/>
              </a:rPr>
              <a:t>, which is optional, and the </a:t>
            </a:r>
            <a:r>
              <a:rPr lang="en-US" b="0" i="0" u="sng" dirty="0">
                <a:solidFill>
                  <a:srgbClr val="161616"/>
                </a:solidFill>
                <a:effectLst/>
                <a:latin typeface="IBM Plex Sans" panose="020B0604020202020204" pitchFamily="34" charset="0"/>
              </a:rPr>
              <a:t>action part</a:t>
            </a:r>
            <a:r>
              <a:rPr lang="en-US" b="0" i="0" dirty="0">
                <a:solidFill>
                  <a:srgbClr val="161616"/>
                </a:solidFill>
                <a:effectLst/>
                <a:latin typeface="IBM Plex Sans" panose="020B0604020202020204" pitchFamily="34" charset="0"/>
              </a:rPr>
              <a:t>. You use constructs to build your rules.</a:t>
            </a:r>
            <a:endParaRPr lang="en-US" dirty="0"/>
          </a:p>
          <a:p>
            <a:r>
              <a:rPr lang="en-US" dirty="0"/>
              <a:t>Condition part</a:t>
            </a:r>
          </a:p>
          <a:p>
            <a:pPr lvl="1"/>
            <a:r>
              <a:rPr lang="en-US" dirty="0"/>
              <a:t>The condition part defines a set of conditions that must be satisfied for the rule's action to be triggered. This part starts with the if keyword and can be preceded by preconditions.</a:t>
            </a:r>
          </a:p>
          <a:p>
            <a:r>
              <a:rPr lang="en-US" dirty="0"/>
              <a:t>Action part</a:t>
            </a:r>
          </a:p>
          <a:p>
            <a:pPr lvl="1"/>
            <a:r>
              <a:rPr lang="en-US" dirty="0"/>
              <a:t>The action part describes the actions that the rule completes when the conditions are met. This part might start with the then keyword and can contain an else construct.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107FEC-35C9-516F-392D-FAB9ABD91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60BCD-7A44-1E43-1B97-0B5BC5043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55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9A7216-E49A-67F7-4E9B-30593AD30B18}"/>
              </a:ext>
            </a:extLst>
          </p:cNvPr>
          <p:cNvSpPr txBox="1"/>
          <p:nvPr/>
        </p:nvSpPr>
        <p:spPr>
          <a:xfrm flipV="1">
            <a:off x="628650" y="5807631"/>
            <a:ext cx="7410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5FA74C-AE1B-F586-3BC4-185F5784613F}"/>
              </a:ext>
            </a:extLst>
          </p:cNvPr>
          <p:cNvSpPr txBox="1"/>
          <p:nvPr/>
        </p:nvSpPr>
        <p:spPr>
          <a:xfrm>
            <a:off x="628650" y="5932464"/>
            <a:ext cx="600196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hlinkClick r:id="rId2"/>
              </a:rPr>
              <a:t>https://www.ibm.com/docs/en/cloud-paks/cp-biz-automation/20.0.x?topic=reference-rule-structure</a:t>
            </a:r>
            <a:r>
              <a:rPr lang="en-US" sz="1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3315308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BF81B-749B-9458-2090-4259F39F6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400" b="1" dirty="0">
                <a:ea typeface="PMingLiU" panose="02020500000000000000" pitchFamily="18" charset="-120"/>
              </a:rPr>
              <a:t>4. PRODUCTION SYSTEM </a:t>
            </a:r>
            <a:r>
              <a:rPr lang="en-US" altLang="zh-TW" sz="4400" dirty="0">
                <a:ea typeface="PMingLiU" panose="02020500000000000000" pitchFamily="18" charset="-120"/>
              </a:rPr>
              <a:t>(</a:t>
            </a:r>
            <a:r>
              <a:rPr lang="en-US" altLang="zh-TW" sz="4400" dirty="0" err="1">
                <a:ea typeface="PMingLiU" panose="02020500000000000000" pitchFamily="18" charset="-120"/>
              </a:rPr>
              <a:t>con’t</a:t>
            </a:r>
            <a:r>
              <a:rPr lang="en-US" altLang="zh-TW" sz="4400" dirty="0">
                <a:ea typeface="PMingLiU" panose="02020500000000000000" pitchFamily="18" charset="-120"/>
              </a:rPr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279AC4-8911-1C29-9A7C-588ADCA1E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1397000"/>
            <a:ext cx="7886700" cy="4351338"/>
          </a:xfrm>
        </p:spPr>
        <p:txBody>
          <a:bodyPr>
            <a:normAutofit/>
          </a:bodyPr>
          <a:lstStyle/>
          <a:p>
            <a:r>
              <a:rPr lang="en-US" sz="16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Silahudin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D., and A. </a:t>
            </a:r>
            <a:r>
              <a:rPr lang="en-US" sz="16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Holidin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"Model expert system for diagnosis of covid-19 using naïve Bayes classifier." </a:t>
            </a:r>
            <a:r>
              <a:rPr lang="en-US" sz="16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IOP Conference Series: Materials Science and Engineering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Vol. 1007. No. 1. IOP Publishing, 2020. </a:t>
            </a:r>
            <a:r>
              <a:rPr lang="en-US" sz="1600" dirty="0">
                <a:hlinkClick r:id="rId2"/>
              </a:rPr>
              <a:t>https://iopscience.iop.org/article/10.1088/1757-899X/1007/1/012067/meta</a:t>
            </a:r>
            <a:r>
              <a:rPr lang="en-US" sz="1600" dirty="0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693244-D73F-CA50-B0AF-3298A5137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B4BF5D-1D76-BA7E-81F2-E4012F636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56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2C9C5A6-E464-2A19-9193-F93A9ED114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963" y="2370219"/>
            <a:ext cx="7005638" cy="440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21098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FB48F-4662-7BF3-9118-FFABE5082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ea typeface="PMingLiU" panose="02020500000000000000" pitchFamily="18" charset="-120"/>
              </a:rPr>
              <a:t>5. Semantic Network</a:t>
            </a:r>
            <a:r>
              <a:rPr lang="en-US" altLang="zh-TW" b="1" u="sng" dirty="0">
                <a:ea typeface="PMingLiU" panose="02020500000000000000" pitchFamily="18" charset="-120"/>
              </a:rPr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EAC5D-7A21-7CD3-4A48-84E8CBE7B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914" y="1595224"/>
            <a:ext cx="5248071" cy="4351338"/>
          </a:xfrm>
        </p:spPr>
        <p:txBody>
          <a:bodyPr>
            <a:normAutofit/>
          </a:bodyPr>
          <a:lstStyle/>
          <a:p>
            <a:pPr algn="l" fontAlgn="base"/>
            <a:r>
              <a:rPr lang="en-US" sz="3200" dirty="0"/>
              <a:t>A semantic network is a drawing to depict relations of words. It is a kind of knowledge representation scheme that ideas can be represented to solve problems.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C595AC-0B65-AB69-288D-3F9BDA7AC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C13A3B-6376-7847-77EE-0E8B7ADE8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57</a:t>
            </a:fld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FED0A9CF-1641-B611-6CEC-A27F7D3527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8367" y="1809750"/>
            <a:ext cx="3360216" cy="2689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447DC57-4C84-C081-0E5C-ED74D7EC9FFD}"/>
              </a:ext>
            </a:extLst>
          </p:cNvPr>
          <p:cNvSpPr txBox="1"/>
          <p:nvPr/>
        </p:nvSpPr>
        <p:spPr>
          <a:xfrm>
            <a:off x="555051" y="5262776"/>
            <a:ext cx="81840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https://www.ibm.com/docs/it/stafs/4.0.1?topic=techniques-semantic-networks </a:t>
            </a:r>
          </a:p>
          <a:p>
            <a:r>
              <a:rPr lang="en-US" dirty="0">
                <a:hlinkClick r:id="rId3"/>
              </a:rPr>
              <a:t>https://medium.com/nerd-for-tech/semantic-network-frame-network-c123b20fdc4c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5060247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1B4F6-6C47-6F5F-85F5-F1E2713E9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</a:t>
            </a:r>
            <a:r>
              <a:rPr lang="en-US" altLang="zh-TW" b="1" dirty="0">
                <a:ea typeface="PMingLiU" panose="02020500000000000000" pitchFamily="18" charset="-120"/>
              </a:rPr>
              <a:t>Frame  -- Hierarchical Representation of Knowledge</a:t>
            </a:r>
            <a:r>
              <a:rPr lang="en-US" altLang="zh-TW" dirty="0">
                <a:ea typeface="PMingLiU" panose="02020500000000000000" pitchFamily="18" charset="-120"/>
              </a:rPr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91D2F9-B22C-6016-0DF2-3BEC4AD18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en-US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Each piece of information about a particular frame is held in a slot. The information can contain: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Facts or Data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Values (called facets)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Procedures (also called procedural attachments)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IF-NEEDED: deferred evaluation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IF-ADDED: updates linked information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Default Values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For Data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For Procedures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Other Frames or Subframes</a:t>
            </a:r>
          </a:p>
          <a:p>
            <a:r>
              <a:rPr lang="en-US" altLang="en-US" dirty="0">
                <a:hlinkClick r:id="rId2"/>
              </a:rPr>
              <a:t>https://en.wikipedia.org/wiki/Frame_(artificial_intelligence)</a:t>
            </a:r>
            <a:r>
              <a:rPr lang="en-US" altLang="en-US" dirty="0"/>
              <a:t>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176F8F-2B50-2F01-C0F1-9F06462CB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39B985-6FAB-A9FC-BD72-5C99A6C7A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0700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033C0-10F1-75B7-6D2D-91CCB31B3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a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A24A83-3299-F5CE-7C9A-BC8331ABA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B17424-B470-A82B-C485-9D2360C89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7831DE-3275-BEB3-B953-6B3B30441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59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11AF491-2B30-385A-196A-AB47C6B55E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987" y="1400969"/>
            <a:ext cx="8410575" cy="520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223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E27E8AA9-333C-E022-E2FD-0DF2FA5562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114800"/>
          </a:xfrm>
        </p:spPr>
        <p:txBody>
          <a:bodyPr/>
          <a:lstStyle/>
          <a:p>
            <a:pPr marL="457200" lvl="1" indent="0" eaLnBrk="1" hangingPunct="1">
              <a:buSzTx/>
              <a:buNone/>
            </a:pPr>
            <a:r>
              <a:rPr lang="en-US" altLang="zh-TW" dirty="0">
                <a:latin typeface="Times New Roman" panose="02020603050405020304" pitchFamily="18" charset="0"/>
                <a:ea typeface="PMingLiU" panose="02020500000000000000" pitchFamily="18" charset="-120"/>
              </a:rPr>
              <a:t>	CONNECTIVES</a:t>
            </a:r>
            <a:r>
              <a:rPr lang="en-US" altLang="zh-TW" dirty="0">
                <a:ea typeface="PMingLiU" panose="02020500000000000000" pitchFamily="18" charset="-120"/>
              </a:rPr>
              <a:t> </a:t>
            </a:r>
          </a:p>
          <a:p>
            <a:pPr marL="990600" lvl="1" indent="-533400" eaLnBrk="1" hangingPunct="1">
              <a:buFontTx/>
              <a:buNone/>
            </a:pPr>
            <a:endParaRPr lang="en-US" altLang="en-US" dirty="0"/>
          </a:p>
        </p:txBody>
      </p:sp>
      <p:sp>
        <p:nvSpPr>
          <p:cNvPr id="9219" name="Rectangle 7">
            <a:extLst>
              <a:ext uri="{FF2B5EF4-FFF2-40B4-BE49-F238E27FC236}">
                <a16:creationId xmlns:a16="http://schemas.microsoft.com/office/drawing/2014/main" id="{C876B35C-09DB-2C72-7428-9B820FB66F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609600"/>
            <a:ext cx="7772400" cy="1143000"/>
          </a:xfrm>
          <a:noFill/>
        </p:spPr>
        <p:txBody>
          <a:bodyPr anchor="b"/>
          <a:lstStyle/>
          <a:p>
            <a:pPr algn="ctr" eaLnBrk="1" hangingPunct="1"/>
            <a:r>
              <a:rPr lang="en-US" altLang="zh-TW" sz="3800" b="1" dirty="0">
                <a:ea typeface="PMingLiU" panose="02020500000000000000" pitchFamily="18" charset="-120"/>
                <a:cs typeface="Times New Roman" panose="02020603050405020304" pitchFamily="18" charset="0"/>
              </a:rPr>
              <a:t>1. PROPOSITIONAL LOGIC</a:t>
            </a:r>
            <a:r>
              <a:rPr lang="en-US" altLang="zh-TW" sz="3800" dirty="0">
                <a:ea typeface="PMingLiU" panose="02020500000000000000" pitchFamily="18" charset="-120"/>
                <a:cs typeface="Times New Roman" panose="02020603050405020304" pitchFamily="18" charset="0"/>
              </a:rPr>
              <a:t> (</a:t>
            </a:r>
            <a:r>
              <a:rPr lang="en-US" altLang="zh-TW" sz="3800" dirty="0" err="1">
                <a:ea typeface="PMingLiU" panose="02020500000000000000" pitchFamily="18" charset="-120"/>
                <a:cs typeface="Times New Roman" panose="02020603050405020304" pitchFamily="18" charset="0"/>
              </a:rPr>
              <a:t>con’t</a:t>
            </a:r>
            <a:r>
              <a:rPr lang="en-US" altLang="zh-TW" sz="3800" dirty="0">
                <a:ea typeface="PMingLiU" panose="02020500000000000000" pitchFamily="18" charset="-120"/>
                <a:cs typeface="Times New Roman" panose="02020603050405020304" pitchFamily="18" charset="0"/>
              </a:rPr>
              <a:t>)</a:t>
            </a:r>
            <a:endParaRPr lang="en-US" altLang="en-US" sz="3800" dirty="0">
              <a:ea typeface="PMingLiU" panose="02020500000000000000" pitchFamily="18" charset="-120"/>
              <a:cs typeface="Times New Roman" panose="02020603050405020304" pitchFamily="18" charset="0"/>
            </a:endParaRPr>
          </a:p>
        </p:txBody>
      </p:sp>
      <p:pic>
        <p:nvPicPr>
          <p:cNvPr id="9220" name="Picture 8">
            <a:extLst>
              <a:ext uri="{FF2B5EF4-FFF2-40B4-BE49-F238E27FC236}">
                <a16:creationId xmlns:a16="http://schemas.microsoft.com/office/drawing/2014/main" id="{A72CD912-A037-A989-39DC-9EBF83BDD1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3263" y="2276990"/>
            <a:ext cx="5172075" cy="417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BBDCC16-BACC-CCB3-183C-A2DE06F01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7D7772B-1F1A-0C3D-6E36-ACC8F362F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6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95E811-A74E-4D44-BE43-1FF21E0882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64287" y="2593975"/>
            <a:ext cx="1122363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29A01B8-5235-AD40-82FE-F9BFA16C30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64287" y="3429000"/>
            <a:ext cx="1347788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F2739A0-0BAB-3FD4-D4C7-EC75732C03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16686" y="4923631"/>
            <a:ext cx="817563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A2C7E02-7034-B127-8024-A3FEDB34A909}"/>
              </a:ext>
            </a:extLst>
          </p:cNvPr>
          <p:cNvSpPr txBox="1"/>
          <p:nvPr/>
        </p:nvSpPr>
        <p:spPr>
          <a:xfrm>
            <a:off x="6131502" y="2092324"/>
            <a:ext cx="2119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Digital logic notation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1BFD48-C5F3-DFE7-E0D4-5618CF9FC6DB}"/>
              </a:ext>
            </a:extLst>
          </p:cNvPr>
          <p:cNvSpPr txBox="1"/>
          <p:nvPr/>
        </p:nvSpPr>
        <p:spPr>
          <a:xfrm>
            <a:off x="6038145" y="2646322"/>
            <a:ext cx="3064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</a:p>
          <a:p>
            <a:r>
              <a:rPr lang="en-US" dirty="0"/>
              <a:t>q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CD9E8C-6206-7081-09AE-C6B43BBBC5F3}"/>
              </a:ext>
            </a:extLst>
          </p:cNvPr>
          <p:cNvSpPr txBox="1"/>
          <p:nvPr/>
        </p:nvSpPr>
        <p:spPr>
          <a:xfrm>
            <a:off x="7525946" y="2801379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p^q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0E5D248-CE5F-06D8-ABEA-EAEBDD60EAFB}"/>
              </a:ext>
            </a:extLst>
          </p:cNvPr>
          <p:cNvSpPr txBox="1"/>
          <p:nvPr/>
        </p:nvSpPr>
        <p:spPr>
          <a:xfrm>
            <a:off x="7620804" y="3749953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p v q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281775-92F5-747F-5049-9DEAFE826C5F}"/>
              </a:ext>
            </a:extLst>
          </p:cNvPr>
          <p:cNvSpPr txBox="1"/>
          <p:nvPr/>
        </p:nvSpPr>
        <p:spPr>
          <a:xfrm>
            <a:off x="6058184" y="3614947"/>
            <a:ext cx="3064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</a:p>
          <a:p>
            <a:r>
              <a:rPr lang="en-US" dirty="0"/>
              <a:t>q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E743F8C-303A-C753-E430-ED8CA26A371B}"/>
              </a:ext>
            </a:extLst>
          </p:cNvPr>
          <p:cNvSpPr txBox="1"/>
          <p:nvPr/>
        </p:nvSpPr>
        <p:spPr>
          <a:xfrm>
            <a:off x="6201656" y="503825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34CFA0A-2480-A1D6-7D6E-AF01A0B20BE7}"/>
              </a:ext>
            </a:extLst>
          </p:cNvPr>
          <p:cNvSpPr txBox="1"/>
          <p:nvPr/>
        </p:nvSpPr>
        <p:spPr>
          <a:xfrm>
            <a:off x="7296022" y="4913631"/>
            <a:ext cx="151676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Symbol" panose="05050102010706020507" pitchFamily="18" charset="2"/>
              <a:buChar char="Ø"/>
            </a:pPr>
            <a:r>
              <a:rPr lang="en-US" dirty="0"/>
              <a:t>P</a:t>
            </a:r>
          </a:p>
          <a:p>
            <a:r>
              <a:rPr lang="en-US" dirty="0"/>
              <a:t>alternatively</a:t>
            </a:r>
          </a:p>
          <a:p>
            <a:r>
              <a:rPr lang="en-US" dirty="0"/>
              <a:t>not P </a:t>
            </a:r>
          </a:p>
          <a:p>
            <a:r>
              <a:rPr lang="en-US" dirty="0"/>
              <a:t>or</a:t>
            </a:r>
          </a:p>
          <a:p>
            <a:r>
              <a:rPr lang="en-US" sz="1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~p</a:t>
            </a:r>
          </a:p>
          <a:p>
            <a:r>
              <a:rPr lang="en-US" dirty="0">
                <a:solidFill>
                  <a:srgbClr val="333333"/>
                </a:solidFill>
                <a:latin typeface="Roboto" panose="02000000000000000000" pitchFamily="2" charset="0"/>
              </a:rPr>
              <a:t>are the same</a:t>
            </a:r>
            <a:endParaRPr lang="en-US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E99B983B-CF93-69D8-5625-511B5D7DA8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440738" cy="1143000"/>
          </a:xfrm>
        </p:spPr>
        <p:txBody>
          <a:bodyPr/>
          <a:lstStyle/>
          <a:p>
            <a:pPr algn="ctr" eaLnBrk="1" hangingPunct="1"/>
            <a:r>
              <a:rPr lang="en-US" altLang="zh-TW" b="1" dirty="0">
                <a:ea typeface="PMingLiU" panose="02020500000000000000" pitchFamily="18" charset="-120"/>
              </a:rPr>
              <a:t>7. Object-Oriented Programming</a:t>
            </a:r>
            <a:r>
              <a:rPr lang="en-US" altLang="zh-TW" dirty="0">
                <a:ea typeface="PMingLiU" panose="02020500000000000000" pitchFamily="18" charset="-120"/>
              </a:rPr>
              <a:t> </a:t>
            </a:r>
            <a:endParaRPr lang="en-US" altLang="en-US" dirty="0"/>
          </a:p>
        </p:txBody>
      </p:sp>
      <p:sp>
        <p:nvSpPr>
          <p:cNvPr id="49155" name="Rectangle 5">
            <a:extLst>
              <a:ext uri="{FF2B5EF4-FFF2-40B4-BE49-F238E27FC236}">
                <a16:creationId xmlns:a16="http://schemas.microsoft.com/office/drawing/2014/main" id="{744F8E53-B367-E5E4-7F99-EFF755B6A8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9275" y="1438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49156" name="Picture 4" descr="18">
            <a:extLst>
              <a:ext uri="{FF2B5EF4-FFF2-40B4-BE49-F238E27FC236}">
                <a16:creationId xmlns:a16="http://schemas.microsoft.com/office/drawing/2014/main" id="{3C683B2C-5AC9-7F99-3CC4-D6E8F7A4F2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25" y="2670175"/>
            <a:ext cx="5791200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7" name="Rectangle 3">
            <a:extLst>
              <a:ext uri="{FF2B5EF4-FFF2-40B4-BE49-F238E27FC236}">
                <a16:creationId xmlns:a16="http://schemas.microsoft.com/office/drawing/2014/main" id="{8396AD99-2EC7-A482-A5F5-557532FA21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905000"/>
            <a:ext cx="8229600" cy="4114800"/>
          </a:xfrm>
        </p:spPr>
        <p:txBody>
          <a:bodyPr/>
          <a:lstStyle/>
          <a:p>
            <a:pPr algn="just" eaLnBrk="1" hangingPunct="1"/>
            <a:r>
              <a:rPr lang="en-US" altLang="zh-TW" dirty="0">
                <a:latin typeface="Times New Roman" panose="02020603050405020304" pitchFamily="18" charset="0"/>
                <a:ea typeface="PMingLiU" panose="02020500000000000000" pitchFamily="18" charset="-120"/>
              </a:rPr>
              <a:t> Data Encapsulation</a:t>
            </a:r>
          </a:p>
          <a:p>
            <a:pPr algn="just" eaLnBrk="1" hangingPunct="1"/>
            <a:r>
              <a:rPr lang="en-US" altLang="zh-TW" dirty="0">
                <a:latin typeface="Times New Roman" panose="02020603050405020304" pitchFamily="18" charset="0"/>
                <a:ea typeface="PMingLiU" panose="02020500000000000000" pitchFamily="18" charset="-120"/>
              </a:rPr>
              <a:t> Inheritance</a:t>
            </a:r>
          </a:p>
          <a:p>
            <a:pPr marL="457200" lvl="1" indent="0" algn="just" eaLnBrk="1" hangingPunct="1"/>
            <a:r>
              <a:rPr lang="en-US" altLang="zh-TW" dirty="0">
                <a:latin typeface="Times New Roman" panose="02020603050405020304" pitchFamily="18" charset="0"/>
                <a:ea typeface="PMingLiU" panose="02020500000000000000" pitchFamily="18" charset="-120"/>
              </a:rPr>
              <a:t>An environmental example</a:t>
            </a:r>
          </a:p>
          <a:p>
            <a:pPr marL="457200" lvl="1" indent="0" algn="just" eaLnBrk="1" hangingPunct="1">
              <a:buFontTx/>
              <a:buNone/>
            </a:pPr>
            <a:endParaRPr lang="en-US" altLang="zh-TW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pPr algn="just" eaLnBrk="1" hangingPunct="1"/>
            <a:endParaRPr lang="en-US" altLang="zh-TW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pPr eaLnBrk="1" hangingPunct="1">
              <a:buFontTx/>
              <a:buNone/>
            </a:pPr>
            <a:endParaRPr lang="en-US" alt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BF5C9B8-7C89-E3C7-F48C-66B8CCC5B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53667B9-91F5-6BAA-A256-F86B6D165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60</a:t>
            </a:fld>
            <a:endParaRPr lang="en-US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6C452-A7EA-A466-F3FB-8085F3584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ea typeface="PMingLiU" panose="02020500000000000000" pitchFamily="18" charset="-120"/>
              </a:rPr>
              <a:t>7. Object-Oriented Programming</a:t>
            </a:r>
            <a:r>
              <a:rPr lang="en-US" altLang="zh-TW" dirty="0">
                <a:ea typeface="PMingLiU" panose="02020500000000000000" pitchFamily="18" charset="-120"/>
              </a:rPr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50959-9313-1291-5AE8-6E0CA4B2E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290" y="1624955"/>
            <a:ext cx="3248186" cy="4291013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zh-TW" dirty="0">
                <a:latin typeface="Times New Roman" panose="02020603050405020304" pitchFamily="18" charset="0"/>
                <a:ea typeface="PMingLiU" panose="02020500000000000000" pitchFamily="18" charset="-120"/>
              </a:rPr>
              <a:t>Data Encapsulation</a:t>
            </a:r>
          </a:p>
          <a:p>
            <a:pPr algn="just" eaLnBrk="1" hangingPunct="1"/>
            <a:r>
              <a:rPr lang="en-US" altLang="zh-TW" dirty="0">
                <a:latin typeface="Times New Roman" panose="02020603050405020304" pitchFamily="18" charset="0"/>
                <a:ea typeface="PMingLiU" panose="02020500000000000000" pitchFamily="18" charset="-120"/>
              </a:rPr>
              <a:t> Inheritance</a:t>
            </a:r>
          </a:p>
          <a:p>
            <a:pPr marL="457200" lvl="1" indent="0" eaLnBrk="1" hangingPunct="1"/>
            <a:r>
              <a:rPr lang="en-US" altLang="zh-TW" dirty="0">
                <a:latin typeface="Times New Roman" panose="02020603050405020304" pitchFamily="18" charset="0"/>
                <a:ea typeface="PMingLiU" panose="02020500000000000000" pitchFamily="18" charset="-120"/>
              </a:rPr>
              <a:t>Example: </a:t>
            </a:r>
            <a:r>
              <a:rPr lang="en-US" b="1" i="0" dirty="0">
                <a:solidFill>
                  <a:srgbClr val="1B1B1B"/>
                </a:solidFill>
                <a:effectLst/>
                <a:latin typeface="Merriweather Web"/>
              </a:rPr>
              <a:t>Non-Hazardous Materials and Waste Management Hierarchy</a:t>
            </a:r>
          </a:p>
          <a:p>
            <a:pPr marL="457200" lvl="1" indent="0" algn="just" eaLnBrk="1" hangingPunct="1"/>
            <a:endParaRPr lang="en-US" altLang="zh-TW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endParaRPr lang="en-US" b="0" i="0" dirty="0">
              <a:solidFill>
                <a:srgbClr val="505050"/>
              </a:solidFill>
              <a:effectLst/>
              <a:latin typeface="NexusSerif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97DA9E-71B3-AC66-80A4-E81F62018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34BE42-2768-301C-8367-2BA2D0965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61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4ABFCE-50D2-9363-3074-5F6B12DDD7F1}"/>
              </a:ext>
            </a:extLst>
          </p:cNvPr>
          <p:cNvSpPr txBox="1"/>
          <p:nvPr/>
        </p:nvSpPr>
        <p:spPr>
          <a:xfrm>
            <a:off x="191634" y="5233046"/>
            <a:ext cx="45232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/>
              </a:rPr>
              <a:t>https://www.epa.gov/smm/sustainable-materials-management-non-hazardous-materials-and-waste-management-hierarchy</a:t>
            </a:r>
            <a:r>
              <a:rPr lang="en-US" dirty="0"/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6C8703-B3F9-D2A4-524D-F9EB3D771608}"/>
              </a:ext>
            </a:extLst>
          </p:cNvPr>
          <p:cNvSpPr txBox="1"/>
          <p:nvPr/>
        </p:nvSpPr>
        <p:spPr>
          <a:xfrm>
            <a:off x="4369308" y="1521332"/>
            <a:ext cx="3693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0" dirty="0">
                <a:solidFill>
                  <a:srgbClr val="1B1B1B"/>
                </a:solidFill>
                <a:effectLst/>
                <a:latin typeface="Merriweather Web"/>
              </a:rPr>
              <a:t>Sustainable Materials Management: </a:t>
            </a:r>
          </a:p>
        </p:txBody>
      </p:sp>
      <p:pic>
        <p:nvPicPr>
          <p:cNvPr id="3076" name="Picture 4" descr="Hierarchy of waste Management">
            <a:extLst>
              <a:ext uri="{FF2B5EF4-FFF2-40B4-BE49-F238E27FC236}">
                <a16:creationId xmlns:a16="http://schemas.microsoft.com/office/drawing/2014/main" id="{67545925-B8D4-12D3-EDC9-5AB6183944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887" y="2042684"/>
            <a:ext cx="5866824" cy="4678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843198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5AA30408-7530-B3D8-9CB8-0F195215A1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930275"/>
            <a:ext cx="91440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zh-TW" sz="3800" b="1" dirty="0">
                <a:ea typeface="PMingLiU" panose="02020500000000000000" pitchFamily="18" charset="-120"/>
              </a:rPr>
              <a:t>8. A REMARK ON  SYMBOLIC APPROACHES</a:t>
            </a:r>
            <a:r>
              <a:rPr lang="en-US" altLang="zh-TW" dirty="0">
                <a:ea typeface="PMingLiU" panose="02020500000000000000" pitchFamily="18" charset="-120"/>
              </a:rPr>
              <a:t> </a:t>
            </a:r>
            <a:endParaRPr lang="en-US" altLang="en-US" dirty="0"/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69D36338-0466-C5FB-BCE3-1F88F1DF72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latin typeface="Times New Roman" panose="02020603050405020304" pitchFamily="18" charset="0"/>
                <a:ea typeface="PMingLiU" panose="02020500000000000000" pitchFamily="18" charset="-120"/>
              </a:rPr>
              <a:t>Advantages</a:t>
            </a:r>
            <a:r>
              <a:rPr lang="en-US" altLang="zh-TW" dirty="0">
                <a:ea typeface="PMingLiU" panose="02020500000000000000" pitchFamily="18" charset="-120"/>
              </a:rPr>
              <a:t> </a:t>
            </a:r>
          </a:p>
          <a:p>
            <a:pPr lvl="1" eaLnBrk="1" hangingPunct="1"/>
            <a:r>
              <a:rPr lang="en-US" altLang="zh-TW" dirty="0">
                <a:latin typeface="Times New Roman" panose="02020603050405020304" pitchFamily="18" charset="0"/>
                <a:ea typeface="PMingLiU" panose="02020500000000000000" pitchFamily="18" charset="-120"/>
              </a:rPr>
              <a:t>Processing elements corresponds to meaningful concepts</a:t>
            </a:r>
            <a:r>
              <a:rPr lang="en-US" altLang="zh-TW" dirty="0">
                <a:ea typeface="PMingLiU" panose="02020500000000000000" pitchFamily="18" charset="-120"/>
              </a:rPr>
              <a:t> </a:t>
            </a:r>
          </a:p>
          <a:p>
            <a:pPr lvl="1" eaLnBrk="1" hangingPunct="1"/>
            <a:r>
              <a:rPr lang="en-US" altLang="zh-TW" dirty="0">
                <a:latin typeface="Times New Roman" panose="02020603050405020304" pitchFamily="18" charset="0"/>
                <a:ea typeface="PMingLiU" panose="02020500000000000000" pitchFamily="18" charset="-120"/>
              </a:rPr>
              <a:t>Complex hierarchical structures can be efficiently represented</a:t>
            </a:r>
            <a:r>
              <a:rPr lang="en-US" altLang="zh-TW" dirty="0">
                <a:ea typeface="PMingLiU" panose="02020500000000000000" pitchFamily="18" charset="-120"/>
              </a:rPr>
              <a:t> </a:t>
            </a:r>
          </a:p>
          <a:p>
            <a:pPr lvl="1" eaLnBrk="1" hangingPunct="1"/>
            <a:r>
              <a:rPr lang="en-US" altLang="zh-TW" dirty="0">
                <a:latin typeface="Times New Roman" panose="02020603050405020304" pitchFamily="18" charset="0"/>
                <a:ea typeface="PMingLiU" panose="02020500000000000000" pitchFamily="18" charset="-120"/>
              </a:rPr>
              <a:t>Reasoning and explanations are tractable</a:t>
            </a:r>
            <a:r>
              <a:rPr lang="en-US" altLang="zh-TW" dirty="0">
                <a:ea typeface="PMingLiU" panose="02020500000000000000" pitchFamily="18" charset="-120"/>
              </a:rPr>
              <a:t> </a:t>
            </a:r>
          </a:p>
          <a:p>
            <a:pPr eaLnBrk="1" hangingPunct="1"/>
            <a:r>
              <a:rPr lang="en-US" altLang="zh-TW" dirty="0">
                <a:latin typeface="Times New Roman" panose="02020603050405020304" pitchFamily="18" charset="0"/>
                <a:ea typeface="PMingLiU" panose="02020500000000000000" pitchFamily="18" charset="-120"/>
              </a:rPr>
              <a:t>Disadvantages</a:t>
            </a:r>
            <a:r>
              <a:rPr lang="en-US" altLang="zh-TW" dirty="0">
                <a:ea typeface="PMingLiU" panose="02020500000000000000" pitchFamily="18" charset="-120"/>
              </a:rPr>
              <a:t> </a:t>
            </a:r>
          </a:p>
          <a:p>
            <a:pPr lvl="1" eaLnBrk="1" hangingPunct="1"/>
            <a:r>
              <a:rPr lang="en-US" altLang="zh-TW" dirty="0">
                <a:latin typeface="Times New Roman" panose="02020603050405020304" pitchFamily="18" charset="0"/>
                <a:ea typeface="PMingLiU" panose="02020500000000000000" pitchFamily="18" charset="-120"/>
              </a:rPr>
              <a:t>Learning (especially automatic) ability is relatively low</a:t>
            </a:r>
            <a:r>
              <a:rPr lang="en-US" altLang="zh-TW" dirty="0">
                <a:ea typeface="PMingLiU" panose="02020500000000000000" pitchFamily="18" charset="-120"/>
              </a:rPr>
              <a:t> </a:t>
            </a:r>
          </a:p>
          <a:p>
            <a:pPr lvl="1" eaLnBrk="1" hangingPunct="1"/>
            <a:r>
              <a:rPr lang="en-US" altLang="zh-TW" dirty="0">
                <a:latin typeface="Times New Roman" panose="02020603050405020304" pitchFamily="18" charset="0"/>
                <a:ea typeface="PMingLiU" panose="02020500000000000000" pitchFamily="18" charset="-120"/>
              </a:rPr>
              <a:t>Surface relations between atomic concepts are not represented</a:t>
            </a:r>
            <a:r>
              <a:rPr lang="en-US" altLang="zh-TW" dirty="0">
                <a:ea typeface="PMingLiU" panose="02020500000000000000" pitchFamily="18" charset="-120"/>
              </a:rPr>
              <a:t> </a:t>
            </a:r>
            <a:endParaRPr lang="en-US" altLang="en-US" dirty="0"/>
          </a:p>
          <a:p>
            <a:pPr lvl="1" eaLnBrk="1" hangingPunct="1"/>
            <a:endParaRPr lang="en-US" altLang="zh-TW" dirty="0">
              <a:ea typeface="PMingLiU" panose="02020500000000000000" pitchFamily="18" charset="-120"/>
            </a:endParaRPr>
          </a:p>
          <a:p>
            <a:pPr eaLnBrk="1" hangingPunct="1">
              <a:buFontTx/>
              <a:buNone/>
            </a:pPr>
            <a:endParaRPr lang="en-US" altLang="zh-TW" dirty="0">
              <a:ea typeface="PMingLiU" panose="02020500000000000000" pitchFamily="18" charset="-12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DAB315A-D07C-724B-8506-176C792C8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48FD90-2A13-0AC8-7BE1-D58841BB0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62</a:t>
            </a:fld>
            <a:endParaRPr lang="en-US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1B1E7-A827-5BF0-671F-5381E7082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1D6F35-50D8-6B84-A6D4-B0C90C5E88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b="1" i="0" u="none" strike="noStrike" dirty="0">
                <a:solidFill>
                  <a:srgbClr val="0F1111"/>
                </a:solidFill>
                <a:effectLst/>
                <a:latin typeface="Amazon Ember"/>
              </a:rPr>
              <a:t>Book: Discrete Mathematics by Example </a:t>
            </a:r>
            <a:r>
              <a:rPr lang="en-US" b="0" i="0" dirty="0">
                <a:solidFill>
                  <a:srgbClr val="0F1111"/>
                </a:solidFill>
                <a:effectLst/>
                <a:latin typeface="Amazon Ember"/>
              </a:rPr>
              <a:t>by </a:t>
            </a:r>
            <a:r>
              <a:rPr lang="en-US" b="0" i="0" u="none" strike="noStrike" dirty="0">
                <a:solidFill>
                  <a:srgbClr val="007185"/>
                </a:solidFill>
                <a:effectLst/>
                <a:latin typeface="Amazon Ember"/>
                <a:hlinkClick r:id="rId2"/>
              </a:rPr>
              <a:t>Andrew Simpson</a:t>
            </a:r>
            <a:r>
              <a:rPr lang="en-US" b="0" i="0" dirty="0">
                <a:solidFill>
                  <a:srgbClr val="0F1111"/>
                </a:solidFill>
                <a:effectLst/>
                <a:latin typeface="Amazon Ember"/>
              </a:rPr>
              <a:t> </a:t>
            </a:r>
          </a:p>
          <a:p>
            <a:pPr algn="l"/>
            <a:r>
              <a:rPr lang="en-US">
                <a:hlinkClick r:id="rId3"/>
              </a:rPr>
              <a:t>https://trutabgen.com/</a:t>
            </a:r>
            <a:r>
              <a:rPr lang="en-US"/>
              <a:t> 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8F554D-69D2-4D93-DB6B-DB6CFDCBB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642210-A066-BBC0-2145-3DC77375D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62509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77484-80C2-7CC5-B34C-3503483C4C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08A6392F-02BF-89C7-8E4F-66224BB6C5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779342-B77B-B496-B79F-850BDC817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911F83-71B0-440E-1D6C-039DF32EE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92923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9F6CB-13FE-30C8-82FF-8155B0571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notations: 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⊦, </a:t>
            </a:r>
            <a:r>
              <a:rPr lang="en-US" dirty="0"/>
              <a:t>→, ⟹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CED28-5236-11BE-15A2-434877078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⊦ </a:t>
            </a:r>
          </a:p>
          <a:p>
            <a:pPr lvl="1"/>
            <a:r>
              <a:rPr lang="en-US" dirty="0"/>
              <a:t>In metalogic, the study of formal languages; the turnstile represents syntactic consequence (or "derivability"). This is to say, that it shows that one string can be derived from another in a single step, according to the transformation rules (i.e. the syntax) of some given formal system.[3] As such, the expression P 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⊦ </a:t>
            </a:r>
            <a:r>
              <a:rPr lang="en-US" dirty="0"/>
              <a:t>Q </a:t>
            </a:r>
            <a:r>
              <a:rPr lang="en-US" dirty="0">
                <a:hlinkClick r:id="rId2"/>
              </a:rPr>
              <a:t>https://en.wikipedia.org/wiki/Turnstile_(symbol)</a:t>
            </a:r>
            <a:r>
              <a:rPr lang="en-US" dirty="0"/>
              <a:t> </a:t>
            </a:r>
          </a:p>
          <a:p>
            <a:r>
              <a:rPr lang="en-US" dirty="0"/>
              <a:t>→ and ⟹ </a:t>
            </a:r>
          </a:p>
          <a:p>
            <a:pPr lvl="1"/>
            <a:r>
              <a:rPr lang="en-US" dirty="0"/>
              <a:t> → is a logic operator, whereas ⟹ is a statement (where you know the outcome must be true). </a:t>
            </a:r>
          </a:p>
          <a:p>
            <a:pPr lvl="1"/>
            <a:r>
              <a:rPr lang="en-US" dirty="0"/>
              <a:t>→ : can have result "false".  </a:t>
            </a:r>
          </a:p>
          <a:p>
            <a:pPr lvl="1"/>
            <a:r>
              <a:rPr lang="en-US" dirty="0"/>
              <a:t>⟹ : Always true, by definition cannot be false. Not used as an operator. </a:t>
            </a:r>
            <a:r>
              <a:rPr lang="en-US" dirty="0">
                <a:hlinkClick r:id="rId3"/>
              </a:rPr>
              <a:t>https://math.stackexchange.com/questions/1015518/in-logic-do-the-longrightarrow-and-rightarrow-signify-different-things</a:t>
            </a:r>
            <a:r>
              <a:rPr lang="en-US" dirty="0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5D7F8E-69B7-96C3-BCC2-88D0B21FA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24DDAF-8A38-2461-788F-A81352515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65</a:t>
            </a:fld>
            <a:endParaRPr lang="en-US"/>
          </a:p>
        </p:txBody>
      </p:sp>
      <p:sp>
        <p:nvSpPr>
          <p:cNvPr id="9" name="AutoShape 7" descr="P\vdash Q">
            <a:extLst>
              <a:ext uri="{FF2B5EF4-FFF2-40B4-BE49-F238E27FC236}">
                <a16:creationId xmlns:a16="http://schemas.microsoft.com/office/drawing/2014/main" id="{64A8066D-36A4-3DDF-15A1-60287E05F3E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62175" y="56007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2375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DB4D9-02F0-87E5-3720-E5A40CAC0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975" y="591343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US" sz="27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Truth Table Method:</a:t>
            </a:r>
            <a:br>
              <a:rPr lang="en-US" sz="40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</a:br>
            <a:r>
              <a:rPr lang="en-US" sz="27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From the given premises p and p ⇒ q infer q</a:t>
            </a:r>
            <a:r>
              <a:rPr lang="en-US" sz="2700" dirty="0">
                <a:solidFill>
                  <a:srgbClr val="333333"/>
                </a:solidFill>
                <a:latin typeface="Roboto" panose="02000000000000000000" pitchFamily="2" charset="0"/>
              </a:rPr>
              <a:t>.</a:t>
            </a:r>
            <a:br>
              <a:rPr lang="en-US" sz="2700" dirty="0">
                <a:solidFill>
                  <a:srgbClr val="333333"/>
                </a:solidFill>
                <a:latin typeface="Roboto" panose="02000000000000000000" pitchFamily="2" charset="0"/>
              </a:rPr>
            </a:br>
            <a:r>
              <a:rPr lang="en-US" sz="2700" dirty="0">
                <a:solidFill>
                  <a:srgbClr val="333333"/>
                </a:solidFill>
                <a:latin typeface="Roboto" panose="02000000000000000000" pitchFamily="2" charset="0"/>
              </a:rPr>
              <a:t>“⇒” means logically implies</a:t>
            </a:r>
            <a:br>
              <a:rPr lang="en-US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19069-4F0B-13AF-AD91-A1EFB85EE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1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So, we have two premises </a:t>
            </a:r>
            <a:r>
              <a:rPr lang="en-US" sz="1800" b="1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p</a:t>
            </a:r>
            <a:r>
              <a:rPr lang="en-US" sz="1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 and </a:t>
            </a:r>
            <a:r>
              <a:rPr lang="en-US" sz="1800" b="1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p ⇒ q</a:t>
            </a:r>
            <a:r>
              <a:rPr lang="en-US" sz="1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. connected by an </a:t>
            </a:r>
            <a:r>
              <a:rPr lang="en-US" sz="1800" b="1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AND</a:t>
            </a:r>
            <a:r>
              <a:rPr lang="en-US" sz="1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 operator and the conclusion to be drawn is q. So we have to create a conditional</a:t>
            </a:r>
            <a:br>
              <a:rPr lang="en-US" sz="1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</a:br>
            <a:r>
              <a:rPr lang="en-US" sz="1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( p . (p ⇒ q) ) ⇒ q</a:t>
            </a:r>
            <a:br>
              <a:rPr lang="en-US" sz="1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</a:br>
            <a:r>
              <a:rPr lang="en-US" sz="1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where, . is the AND operator,</a:t>
            </a:r>
            <a:br>
              <a:rPr lang="en-US" sz="1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</a:br>
            <a:r>
              <a:rPr lang="en-US" sz="1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⇒ is the conditional operator</a:t>
            </a:r>
          </a:p>
          <a:p>
            <a:pPr algn="l"/>
            <a:r>
              <a:rPr lang="en-US" sz="1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So we have to prove ( p . (p ⇒ q) ) ⇒ q is a tautology.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1800" dirty="0">
                <a:solidFill>
                  <a:srgbClr val="333333"/>
                </a:solidFill>
                <a:latin typeface="Roboto" panose="02000000000000000000" pitchFamily="2" charset="0"/>
              </a:rPr>
              <a:t>So, ( p . (p ⇒ q) ) ⇒ q is a tautology. Hence the conclusion from the given premises can be drawn.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C5805C-2882-DFEA-03E1-E8719DD22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CACDE8-ECB3-06E1-C85B-74CBB9FFA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66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DF2C9E1-F8B2-CDD8-5AC1-282A072A51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925" y="3706128"/>
            <a:ext cx="5781675" cy="2560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9220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81166-C3E8-EDB8-0F05-AE22030FB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From the given premises x or ~x ⇒ y infer x</a:t>
            </a:r>
            <a:br>
              <a:rPr lang="en-US" sz="2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</a:br>
            <a:r>
              <a:rPr lang="en-US" sz="3100" dirty="0">
                <a:solidFill>
                  <a:srgbClr val="333333"/>
                </a:solidFill>
                <a:latin typeface="Roboto" panose="02000000000000000000" pitchFamily="2" charset="0"/>
              </a:rPr>
              <a:t>“⇒” means logically implies</a:t>
            </a:r>
            <a:br>
              <a:rPr lang="en-US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09469-F273-97D1-0F39-840CDDEFA6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20800"/>
            <a:ext cx="7886700" cy="4351338"/>
          </a:xfrm>
        </p:spPr>
        <p:txBody>
          <a:bodyPr>
            <a:normAutofit/>
          </a:bodyPr>
          <a:lstStyle/>
          <a:p>
            <a:pPr algn="l"/>
            <a:r>
              <a:rPr lang="en-US" sz="1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so, we have two premises </a:t>
            </a:r>
            <a:r>
              <a:rPr lang="en-US" sz="1800" b="1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x</a:t>
            </a:r>
            <a:r>
              <a:rPr lang="en-US" sz="1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 and </a:t>
            </a:r>
            <a:r>
              <a:rPr lang="en-US" sz="1800" b="1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~x ⇒ y</a:t>
            </a:r>
            <a:r>
              <a:rPr lang="en-US" sz="1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 connected by an </a:t>
            </a:r>
            <a:r>
              <a:rPr lang="en-US" sz="1800" b="1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OR</a:t>
            </a:r>
            <a:r>
              <a:rPr lang="en-US" sz="1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 operator and the conclusion to be drawn is x. So, we have to create a conditional</a:t>
            </a:r>
            <a:br>
              <a:rPr lang="en-US" sz="1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</a:br>
            <a:r>
              <a:rPr lang="en-US" sz="1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( x + (~x ⇒ y) ) ⇒ x</a:t>
            </a:r>
            <a:br>
              <a:rPr lang="en-US" sz="1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</a:br>
            <a:r>
              <a:rPr lang="en-US" sz="1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where, . is the AND operator,</a:t>
            </a:r>
            <a:br>
              <a:rPr lang="en-US" sz="1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</a:br>
            <a:r>
              <a:rPr lang="en-US" sz="1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+ is the OR operator,</a:t>
            </a:r>
            <a:br>
              <a:rPr lang="en-US" sz="1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</a:br>
            <a:r>
              <a:rPr lang="en-US" sz="1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~ is the NOT operator and</a:t>
            </a:r>
            <a:br>
              <a:rPr lang="en-US" sz="1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</a:br>
            <a:r>
              <a:rPr lang="en-US" sz="1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⇒ is the conditional operator</a:t>
            </a:r>
          </a:p>
          <a:p>
            <a:pPr algn="l"/>
            <a:r>
              <a:rPr lang="en-US" sz="1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So, we have to prove ( x + (~x ⇒ y) ) ⇒ x is a tautology.</a:t>
            </a:r>
          </a:p>
          <a:p>
            <a:r>
              <a:rPr lang="en-US" sz="1800" dirty="0">
                <a:solidFill>
                  <a:srgbClr val="333333"/>
                </a:solidFill>
                <a:latin typeface="Roboto" panose="02000000000000000000" pitchFamily="2" charset="0"/>
              </a:rPr>
              <a:t>So, ( x + (~x ⇒ y) ) ⇒ x is not a tautology and hence the conclusion from the given premises can’t be drawn.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54C1B-DEC8-FDA0-BF40-72FE1A4DC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8BE9F3-8322-6F74-F189-68A3573A9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67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50688E2-529D-7CD7-40B8-105134725F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2524" y="4284988"/>
            <a:ext cx="5475753" cy="2207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81519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6C5AD-356B-8226-DE1F-EC0423AF9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Truth table calculators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0590F-70F0-FD25-10A3-67BD8C3C16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https://trutabgen.com/</a:t>
            </a:r>
          </a:p>
          <a:p>
            <a:r>
              <a:rPr lang="en-US" dirty="0">
                <a:hlinkClick r:id="rId2"/>
              </a:rPr>
              <a:t>https://web.stanford.edu/class/cs103/tools/truth-table-tool/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830627-F2BA-3546-43FC-66EC00085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97EB32-3664-9927-4A79-6AA7C59F8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335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id="{FE77911D-F013-752A-D506-4A7251F430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10243" name="Picture 5">
            <a:extLst>
              <a:ext uri="{FF2B5EF4-FFF2-40B4-BE49-F238E27FC236}">
                <a16:creationId xmlns:a16="http://schemas.microsoft.com/office/drawing/2014/main" id="{9F8C0DB6-2AB0-7A78-6A6D-8A579908FF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" y="1789907"/>
            <a:ext cx="7715250" cy="447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4" name="Rectangle 6">
            <a:extLst>
              <a:ext uri="{FF2B5EF4-FFF2-40B4-BE49-F238E27FC236}">
                <a16:creationId xmlns:a16="http://schemas.microsoft.com/office/drawing/2014/main" id="{BE2AE68C-09B9-A563-AC30-FFA2E75334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990600"/>
            <a:ext cx="7772400" cy="762000"/>
          </a:xfrm>
          <a:noFill/>
        </p:spPr>
        <p:txBody>
          <a:bodyPr anchor="b"/>
          <a:lstStyle/>
          <a:p>
            <a:pPr algn="ctr" eaLnBrk="1" hangingPunct="1"/>
            <a:r>
              <a:rPr lang="en-US" altLang="zh-TW" sz="3800" b="1" dirty="0">
                <a:ea typeface="PMingLiU" panose="02020500000000000000" pitchFamily="18" charset="-120"/>
                <a:cs typeface="Times New Roman" panose="02020603050405020304" pitchFamily="18" charset="0"/>
              </a:rPr>
              <a:t>1. PROPOSITIONAL LOGIC</a:t>
            </a:r>
            <a:r>
              <a:rPr lang="en-US" altLang="zh-TW" sz="3800" dirty="0">
                <a:ea typeface="PMingLiU" panose="02020500000000000000" pitchFamily="18" charset="-120"/>
                <a:cs typeface="Times New Roman" panose="02020603050405020304" pitchFamily="18" charset="0"/>
              </a:rPr>
              <a:t> (</a:t>
            </a:r>
            <a:r>
              <a:rPr lang="en-US" altLang="zh-TW" sz="3800" dirty="0" err="1">
                <a:ea typeface="PMingLiU" panose="02020500000000000000" pitchFamily="18" charset="-120"/>
                <a:cs typeface="Times New Roman" panose="02020603050405020304" pitchFamily="18" charset="0"/>
              </a:rPr>
              <a:t>con’t</a:t>
            </a:r>
            <a:r>
              <a:rPr lang="en-US" altLang="zh-TW" sz="3800" dirty="0">
                <a:ea typeface="PMingLiU" panose="02020500000000000000" pitchFamily="18" charset="-120"/>
                <a:cs typeface="Times New Roman" panose="02020603050405020304" pitchFamily="18" charset="0"/>
              </a:rPr>
              <a:t>)</a:t>
            </a:r>
            <a:endParaRPr lang="en-US" altLang="en-US" sz="3800" dirty="0">
              <a:ea typeface="PMingLiU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1858BCF-45D3-5CA6-1BEF-64BE148AA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DB4BE20-B0F1-C0F1-4E6C-F833CFC13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>
            <a:extLst>
              <a:ext uri="{FF2B5EF4-FFF2-40B4-BE49-F238E27FC236}">
                <a16:creationId xmlns:a16="http://schemas.microsoft.com/office/drawing/2014/main" id="{97652594-85B9-62CF-1923-90F664E2DC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3000">
                <a:latin typeface="Times New Roman" panose="02020603050405020304" pitchFamily="18" charset="0"/>
                <a:ea typeface="PMingLiU" panose="02020500000000000000" pitchFamily="18" charset="-120"/>
              </a:rPr>
              <a:t>SEMANTICS (MEANING SPECIFICATION)</a:t>
            </a:r>
            <a:r>
              <a:rPr lang="en-US" altLang="zh-TW" sz="3000">
                <a:ea typeface="PMingLiU" panose="02020500000000000000" pitchFamily="18" charset="-120"/>
              </a:rPr>
              <a:t> </a:t>
            </a:r>
          </a:p>
          <a:p>
            <a:pPr lvl="1" eaLnBrk="1" hangingPunct="1"/>
            <a:r>
              <a:rPr lang="en-US" altLang="zh-TW" sz="2600">
                <a:latin typeface="Times New Roman" panose="02020603050405020304" pitchFamily="18" charset="0"/>
                <a:ea typeface="PMingLiU" panose="02020500000000000000" pitchFamily="18" charset="-120"/>
              </a:rPr>
              <a:t>for TRUTH DETERMINATION</a:t>
            </a:r>
            <a:r>
              <a:rPr lang="en-US" altLang="zh-TW" sz="2600">
                <a:ea typeface="PMingLiU" panose="02020500000000000000" pitchFamily="18" charset="-120"/>
              </a:rPr>
              <a:t> </a:t>
            </a:r>
            <a:endParaRPr lang="en-US" altLang="en-US" sz="2600"/>
          </a:p>
        </p:txBody>
      </p:sp>
      <p:sp>
        <p:nvSpPr>
          <p:cNvPr id="11267" name="Rectangle 4">
            <a:extLst>
              <a:ext uri="{FF2B5EF4-FFF2-40B4-BE49-F238E27FC236}">
                <a16:creationId xmlns:a16="http://schemas.microsoft.com/office/drawing/2014/main" id="{38E61191-45E8-B022-E46A-6E39673D0B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609600"/>
            <a:ext cx="7772400" cy="1143000"/>
          </a:xfrm>
          <a:noFill/>
        </p:spPr>
        <p:txBody>
          <a:bodyPr anchor="b"/>
          <a:lstStyle/>
          <a:p>
            <a:pPr algn="ctr" eaLnBrk="1" hangingPunct="1"/>
            <a:r>
              <a:rPr lang="en-US" altLang="zh-TW" sz="3800" b="1" dirty="0">
                <a:ea typeface="PMingLiU" panose="02020500000000000000" pitchFamily="18" charset="-120"/>
                <a:cs typeface="Times New Roman" panose="02020603050405020304" pitchFamily="18" charset="0"/>
              </a:rPr>
              <a:t>1. PROPOSITIONAL LOGIC</a:t>
            </a:r>
            <a:r>
              <a:rPr lang="en-US" altLang="zh-TW" sz="3800" dirty="0">
                <a:ea typeface="PMingLiU" panose="02020500000000000000" pitchFamily="18" charset="-120"/>
                <a:cs typeface="Times New Roman" panose="02020603050405020304" pitchFamily="18" charset="0"/>
              </a:rPr>
              <a:t> (</a:t>
            </a:r>
            <a:r>
              <a:rPr lang="en-US" altLang="zh-TW" sz="3800" dirty="0" err="1">
                <a:ea typeface="PMingLiU" panose="02020500000000000000" pitchFamily="18" charset="-120"/>
                <a:cs typeface="Times New Roman" panose="02020603050405020304" pitchFamily="18" charset="0"/>
              </a:rPr>
              <a:t>con’t</a:t>
            </a:r>
            <a:r>
              <a:rPr lang="en-US" altLang="zh-TW" sz="3800" dirty="0">
                <a:ea typeface="PMingLiU" panose="02020500000000000000" pitchFamily="18" charset="-120"/>
                <a:cs typeface="Times New Roman" panose="02020603050405020304" pitchFamily="18" charset="0"/>
              </a:rPr>
              <a:t>)</a:t>
            </a:r>
            <a:endParaRPr lang="en-US" altLang="en-US" sz="3800" dirty="0">
              <a:ea typeface="PMingLiU" panose="02020500000000000000" pitchFamily="18" charset="-120"/>
              <a:cs typeface="Times New Roman" panose="02020603050405020304" pitchFamily="18" charset="0"/>
            </a:endParaRPr>
          </a:p>
        </p:txBody>
      </p:sp>
      <p:pic>
        <p:nvPicPr>
          <p:cNvPr id="40049" name="Picture 113">
            <a:extLst>
              <a:ext uri="{FF2B5EF4-FFF2-40B4-BE49-F238E27FC236}">
                <a16:creationId xmlns:a16="http://schemas.microsoft.com/office/drawing/2014/main" id="{82F68BDF-5840-6E4D-5856-CA486FD24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3429000"/>
            <a:ext cx="9115425" cy="188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7417479-A437-5147-6043-3E4DCCB98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7143F6A-A737-3635-E76D-17D72DA50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EDF71-335D-8FB7-3EC4-02A6F16DA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List of common logical connectives</a:t>
            </a:r>
            <a:r>
              <a:rPr lang="en-US" sz="4400" dirty="0">
                <a:hlinkClick r:id="rId2"/>
              </a:rPr>
              <a:t> </a:t>
            </a:r>
            <a:r>
              <a:rPr lang="en-US" sz="2000" dirty="0">
                <a:hlinkClick r:id="rId2"/>
              </a:rPr>
              <a:t>https://en.wikipedia.org/wiki/Logical_connective</a:t>
            </a:r>
            <a:r>
              <a:rPr lang="en-US" sz="2000" dirty="0"/>
              <a:t> 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0AFEB-CFEE-DA64-16AA-D519CD647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032375"/>
          </a:xfrm>
        </p:spPr>
        <p:txBody>
          <a:bodyPr>
            <a:normAutofit/>
          </a:bodyPr>
          <a:lstStyle/>
          <a:p>
            <a:pPr algn="l"/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List of common logical connectives</a:t>
            </a:r>
          </a:p>
          <a:p>
            <a:pPr algn="l"/>
            <a:r>
              <a:rPr lang="en-US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Commonly used logical connectives include:</a:t>
            </a:r>
            <a:r>
              <a:rPr lang="en-US" sz="2400" b="0" i="0" u="none" strike="noStrike" baseline="30000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/>
              </a:rPr>
              <a:t>[2]</a:t>
            </a:r>
            <a:endParaRPr lang="en-US" sz="24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4" tooltip="Negation"/>
              </a:rPr>
              <a:t>Negation (not)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: ¬ , other notations: N (prefix), ~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5" tooltip="Logical conjunction"/>
              </a:rPr>
              <a:t>Conjunction (and)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: ∧ , other notations: K (prefix), &amp; , ∙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6" tooltip="Logical disjunction"/>
              </a:rPr>
              <a:t>Disjunction (or)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: ∨, other notations: A (prefix)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7" tooltip="Material conditional"/>
              </a:rPr>
              <a:t>Material implication (if...then)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: → , other notations: C (prefix), ⇒ , ⊃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8" tooltip="Logical biconditional"/>
              </a:rPr>
              <a:t>Biconditional (if and only if)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: ↔ , other notations: E (prefix), ≡ , =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Alternative names for biconditional are </a:t>
            </a:r>
            <a:r>
              <a:rPr lang="en-US" sz="2400" b="0" i="1" u="none" strike="noStrike" dirty="0" err="1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9" tooltip="If and only if"/>
              </a:rPr>
              <a:t>iff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sz="2400" b="0" i="1" u="none" strike="noStrike" dirty="0" err="1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0" tooltip="Xnor"/>
              </a:rPr>
              <a:t>xnor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and </a:t>
            </a:r>
            <a:r>
              <a:rPr lang="en-US" sz="2400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bi-implication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9F5DE-1F2A-02E8-7A69-A9E62189D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symbolic v250119a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7E8290-102D-3A13-9F35-B13A33A10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3134-29CA-40B2-8D6D-D3B0F461F37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007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2957</TotalTime>
  <Words>8011</Words>
  <Application>Microsoft Office PowerPoint</Application>
  <PresentationFormat>On-screen Show (4:3)</PresentationFormat>
  <Paragraphs>834</Paragraphs>
  <Slides>68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68</vt:i4>
      </vt:variant>
    </vt:vector>
  </HeadingPairs>
  <TitlesOfParts>
    <vt:vector size="92" baseType="lpstr">
      <vt:lpstr>Amazon Ember</vt:lpstr>
      <vt:lpstr>MathJax_Main</vt:lpstr>
      <vt:lpstr>MathJax_Math-italic</vt:lpstr>
      <vt:lpstr>Merriweather Web</vt:lpstr>
      <vt:lpstr>NexusSerif</vt:lpstr>
      <vt:lpstr>Nimbus Roman No9 L</vt:lpstr>
      <vt:lpstr>PMingLiU</vt:lpstr>
      <vt:lpstr>urw-din</vt:lpstr>
      <vt:lpstr>Arial</vt:lpstr>
      <vt:lpstr>Arial</vt:lpstr>
      <vt:lpstr>Calibri</vt:lpstr>
      <vt:lpstr>Calibri Light</vt:lpstr>
      <vt:lpstr>Georgia</vt:lpstr>
      <vt:lpstr>IBM Plex Sans</vt:lpstr>
      <vt:lpstr>Lato</vt:lpstr>
      <vt:lpstr>Open Sans</vt:lpstr>
      <vt:lpstr>Roboto</vt:lpstr>
      <vt:lpstr>Symbol</vt:lpstr>
      <vt:lpstr>Tahoma</vt:lpstr>
      <vt:lpstr>Times New Roman</vt:lpstr>
      <vt:lpstr>Wingdings</vt:lpstr>
      <vt:lpstr>Office Theme</vt:lpstr>
      <vt:lpstr>Equation.3</vt:lpstr>
      <vt:lpstr>Equation</vt:lpstr>
      <vt:lpstr>GISM 5033 Symbolic Approaches to Spatial Knowledge Representation and Inference</vt:lpstr>
      <vt:lpstr>Topics</vt:lpstr>
      <vt:lpstr>SYMBOLIC METHODS </vt:lpstr>
      <vt:lpstr>1. PROPOSITIONAL LOGIC </vt:lpstr>
      <vt:lpstr>1. PROPOSITIONAL LOGIC (con’t)</vt:lpstr>
      <vt:lpstr>1. PROPOSITIONAL LOGIC (con’t)</vt:lpstr>
      <vt:lpstr>1. PROPOSITIONAL LOGIC (con’t)</vt:lpstr>
      <vt:lpstr>1. PROPOSITIONAL LOGIC (con’t)</vt:lpstr>
      <vt:lpstr>List of common logical connectives https://en.wikipedia.org/wiki/Logical_connective  </vt:lpstr>
      <vt:lpstr>1a. PROPOSITIONAL LOGIC (con’t)</vt:lpstr>
      <vt:lpstr>Examples</vt:lpstr>
      <vt:lpstr>Worksheet1, Multiple choice MC questions</vt:lpstr>
      <vt:lpstr>Answer: Worksheet1</vt:lpstr>
      <vt:lpstr> Tautology  恆真式 或 套套邏輯</vt:lpstr>
      <vt:lpstr>1b. PROPOSITIONAL LOGIC (con’t)</vt:lpstr>
      <vt:lpstr>Truth table </vt:lpstr>
      <vt:lpstr>Truth table : https://sites.millersville.edu/bikenaga/math-proof/truth-tables/truth-tables.html </vt:lpstr>
      <vt:lpstr>Truth table : https://sites.millersville.edu/bikenaga/math-proof/truth-tables/truth-tables.html </vt:lpstr>
      <vt:lpstr>Note: If you have more then 2 inputs. E.g., 3 inputs, you need 2^3 rows of different combination of True/False (T/F) for each row</vt:lpstr>
      <vt:lpstr>Example of tautology</vt:lpstr>
      <vt:lpstr>Example: Use truth table to proof a tautology</vt:lpstr>
      <vt:lpstr>Worksheet 2: Use truth table to proof a tautology </vt:lpstr>
      <vt:lpstr>Answer worksheet 2: Use truth table to proof a tautology  Note: ‘~’ = ‘’</vt:lpstr>
      <vt:lpstr>Rules of Inference in propositional logic</vt:lpstr>
      <vt:lpstr>Syllogism</vt:lpstr>
      <vt:lpstr>Propositional Logic Syllogism</vt:lpstr>
      <vt:lpstr>Syllogism proof by truth table</vt:lpstr>
      <vt:lpstr>Use truth table to prove a tautology</vt:lpstr>
      <vt:lpstr>Propositional Logic Syllogism</vt:lpstr>
      <vt:lpstr>Direct reasoning  Modus ponens - Wikipedia</vt:lpstr>
      <vt:lpstr>Indirect reasoning  Modus ponens - Wikipedia</vt:lpstr>
      <vt:lpstr>Basic Logical Laws – Equivalences https://math.libretexts.org/Bookshelves/Combinatorics_and_Discrete_Mathematics/Applied_Discrete_Structures_(Doerr_and_Levasseur)/03%3A_Logic/3.04%3A_The_Laws_of_Logic  </vt:lpstr>
      <vt:lpstr>Propositional Logic Syllogism: algebraic method Propositional Logic Syllogism - Boolean Algebra - DYclassroom | Have fun learning :-) </vt:lpstr>
      <vt:lpstr>Example, step by step to proof a tautology using algebraic method https://dyclassroom.com/boolean-algebra/propositional-logic-syllogism</vt:lpstr>
      <vt:lpstr>https://math.libretexts.org/Bookshelves/Combinatorics_and_Discrete_Mathematics/Applied_Discrete_Structures_(Doerr_and_Levasseur)/03%3A_Logic/3.04%3A_The_Laws_of_Logic </vt:lpstr>
      <vt:lpstr>2. Predicate Logic</vt:lpstr>
      <vt:lpstr>PREDICATE LOGIC (con’t)</vt:lpstr>
      <vt:lpstr>Propositional vs predicate logic</vt:lpstr>
      <vt:lpstr>From Proposition to Predicate</vt:lpstr>
      <vt:lpstr>Answer: Worksheet 3: Predicate logic</vt:lpstr>
      <vt:lpstr>Answer: Worksheet 3: Predicate logic</vt:lpstr>
      <vt:lpstr>The Universal Quantifier example</vt:lpstr>
      <vt:lpstr>Universal quantification ∀x  (it means for all)</vt:lpstr>
      <vt:lpstr>Universal quantification example</vt:lpstr>
      <vt:lpstr>Existential quantification ∃ x (it means there exists) </vt:lpstr>
      <vt:lpstr>Existential quantification example</vt:lpstr>
      <vt:lpstr>The Existential Quantifier example</vt:lpstr>
      <vt:lpstr>How to convert predicate into a proposition</vt:lpstr>
      <vt:lpstr>Worksheet 4: </vt:lpstr>
      <vt:lpstr>Answer:Worksheet 4: </vt:lpstr>
      <vt:lpstr>Worksheet 5: https://math.stackexchange.com/questions/953727/translate-these-statements-into-english </vt:lpstr>
      <vt:lpstr>Answer: Worksheet 5: https://math.stackexchange.com/questions/953727/translate-these-statements-into-english  https://www.coursehero.com/file/37745329/iTutorial03-Answerpdf/ </vt:lpstr>
      <vt:lpstr>3. FUZZY LOGIC </vt:lpstr>
      <vt:lpstr>3. FUZZY LOGIC (con’t)</vt:lpstr>
      <vt:lpstr>4. PRODUCTION SYSTEM (con’t)</vt:lpstr>
      <vt:lpstr>4. PRODUCTION SYSTEM (con’t)</vt:lpstr>
      <vt:lpstr>5. Semantic Network </vt:lpstr>
      <vt:lpstr>6. Frame  -- Hierarchical Representation of Knowledge </vt:lpstr>
      <vt:lpstr>Example of a frame</vt:lpstr>
      <vt:lpstr>7. Object-Oriented Programming </vt:lpstr>
      <vt:lpstr>7. Object-Oriented Programming </vt:lpstr>
      <vt:lpstr>8. A REMARK ON  SYMBOLIC APPROACHES </vt:lpstr>
      <vt:lpstr>Reference</vt:lpstr>
      <vt:lpstr>Appendix</vt:lpstr>
      <vt:lpstr>Other notations: ⊦, →, ⟹ </vt:lpstr>
      <vt:lpstr>Truth Table Method: From the given premises p and p ⇒ q infer q. “⇒” means logically implies </vt:lpstr>
      <vt:lpstr>From the given premises x or ~x ⇒ y infer x “⇒” means logically implies </vt:lpstr>
      <vt:lpstr>Truth table calculators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Ch2 5033</dc:title>
  <dc:creator>kh</dc:creator>
  <cp:lastModifiedBy>Kin Hong Wong (CCO)</cp:lastModifiedBy>
  <cp:revision>135</cp:revision>
  <dcterms:created xsi:type="dcterms:W3CDTF">2022-10-06T01:33:29Z</dcterms:created>
  <dcterms:modified xsi:type="dcterms:W3CDTF">2025-01-18T22:39:37Z</dcterms:modified>
</cp:coreProperties>
</file>