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96" r:id="rId3"/>
    <p:sldId id="264" r:id="rId4"/>
    <p:sldId id="265" r:id="rId5"/>
    <p:sldId id="332" r:id="rId6"/>
    <p:sldId id="298" r:id="rId7"/>
    <p:sldId id="307" r:id="rId8"/>
    <p:sldId id="310" r:id="rId9"/>
    <p:sldId id="316" r:id="rId10"/>
    <p:sldId id="313" r:id="rId11"/>
    <p:sldId id="330" r:id="rId12"/>
    <p:sldId id="299" r:id="rId13"/>
    <p:sldId id="322" r:id="rId14"/>
    <p:sldId id="327" r:id="rId15"/>
    <p:sldId id="328" r:id="rId16"/>
    <p:sldId id="303" r:id="rId17"/>
    <p:sldId id="301" r:id="rId18"/>
    <p:sldId id="304" r:id="rId19"/>
    <p:sldId id="318" r:id="rId20"/>
    <p:sldId id="336" r:id="rId21"/>
    <p:sldId id="329" r:id="rId22"/>
    <p:sldId id="337" r:id="rId23"/>
    <p:sldId id="323" r:id="rId24"/>
    <p:sldId id="333" r:id="rId25"/>
    <p:sldId id="334" r:id="rId26"/>
    <p:sldId id="338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3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F68A47-3B29-4618-870B-7A3229612749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BD1E6D-F415-48C0-BB42-83E475B81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03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21B-E19D-433C-B50E-ADD25CDC4C15}" type="datetime1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Smart-city design  250423c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3134-29CA-40B2-8D6D-D3B0F461F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76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06DFD-7D7C-44FC-8214-4892571BA19F}" type="datetime1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Smart-city design  250423c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3134-29CA-40B2-8D6D-D3B0F461F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80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2A47B-79B4-4B13-A818-8975040E4B88}" type="datetime1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Smart-city design  250423c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3134-29CA-40B2-8D6D-D3B0F461F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53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B3939-2301-49B1-A3D5-BA02A90AB3B0}" type="datetime1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Smart-city design  250423c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3134-29CA-40B2-8D6D-D3B0F461F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21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0FBC7-0C19-4BCC-BEEA-AA9F24ADBEBF}" type="datetime1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Smart-city design  250423c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3134-29CA-40B2-8D6D-D3B0F461F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15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E3D31-B694-475B-8811-E13B1B30A348}" type="datetime1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Smart-city design  250423c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3134-29CA-40B2-8D6D-D3B0F461F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7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FD2B1-A5DF-42F2-9717-DEC90419024F}" type="datetime1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Smart-city design  250423c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3134-29CA-40B2-8D6D-D3B0F461F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09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2774-CA5B-4D5A-B9B1-CF8C7C73B9A1}" type="datetime1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Smart-city design  250423c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3134-29CA-40B2-8D6D-D3B0F461F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366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6E79B-AAD9-4839-9200-98C2590D95C2}" type="datetime1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Smart-city design  250423c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3134-29CA-40B2-8D6D-D3B0F461F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86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0864-4955-4556-8298-AA5076687806}" type="datetime1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Smart-city design  250423c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3134-29CA-40B2-8D6D-D3B0F461F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37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7511C-6A65-4816-A09F-77CBC90E2C7F}" type="datetime1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Smart-city design  250423c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3134-29CA-40B2-8D6D-D3B0F461F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43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7FE75-8186-4B24-BCA9-0F28FF8838DD}" type="datetime1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Smart-city design  250423c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83134-29CA-40B2-8D6D-D3B0F461F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88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e.cuhk.edu.hk/~khwong/www2/GISM5033/GISM5033.shtm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sciencedirect.com/science/article/pii/S0079672717300198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@BostonDynamics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sciencedirect.com/science/article/pii/S0341816219305387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hyperlink" Target="https://www.aimspress.com/article/doi/10.3934/mbe.202141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ba.com/what-is-supervised-learning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ragnakalp.com/demos/BERT-NLP-QnA-Demo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XHoWNfjJYM" TargetMode="External"/><Relationship Id="rId2" Type="http://schemas.openxmlformats.org/officeDocument/2006/relationships/hyperlink" Target="https://www.youtube.com/@BostonDynamic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insideevs.com/news/488991/tesla-vs-lidar-self-driving-technology/" TargetMode="External"/><Relationship Id="rId7" Type="http://schemas.openxmlformats.org/officeDocument/2006/relationships/image" Target="../media/image15.jpeg"/><Relationship Id="rId2" Type="http://schemas.openxmlformats.org/officeDocument/2006/relationships/hyperlink" Target="https://www.youtube.com/watch?v=gEy91PGGLR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hyperlink" Target="https://velodynelidar.com/blog/guide-to-lidar-wavelengths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3iOXeHL4EE" TargetMode="External"/><Relationship Id="rId7" Type="http://schemas.openxmlformats.org/officeDocument/2006/relationships/image" Target="../media/image19.png"/><Relationship Id="rId2" Type="http://schemas.openxmlformats.org/officeDocument/2006/relationships/hyperlink" Target="https://www.youtube.com/watch?v=OnjX0O9dPM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s://www.digi.com/blog/post/introduction-to-smart-transportation-benefits" TargetMode="External"/><Relationship Id="rId4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hyperlink" Target="https://www.youtube.com/watch?v=rln_kZbYaWc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youtube.com/watch?v=VOC3huqHrs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6.03762" TargetMode="External"/><Relationship Id="rId2" Type="http://schemas.openxmlformats.org/officeDocument/2006/relationships/hyperlink" Target="https://www.youtube.com/watch?v=jt4QANkZVY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sciencedirect.com/science/article/pii/S1309104219300546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mdpi.com/1424-8220/21/14/4677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acruxcs.com/en/publication/Neural-networks-for-smart-cities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fullHtml/10.1145/3309545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hyperlink" Target="https://www.youtube.com/watch?v=E-5g3lJONqs" TargetMode="External"/><Relationship Id="rId7" Type="http://schemas.openxmlformats.org/officeDocument/2006/relationships/image" Target="../media/image3.emf"/><Relationship Id="rId2" Type="http://schemas.openxmlformats.org/officeDocument/2006/relationships/hyperlink" Target="https://www.youtube.com/watch?v=eqZgxR6eRj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DjVXmB6cgEE" TargetMode="External"/><Relationship Id="rId4" Type="http://schemas.openxmlformats.org/officeDocument/2006/relationships/hyperlink" Target="https://www.nvidia.com/en-us/geforce/graphics-cards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purplepass.com/blog/3g4g-5g-internet-what-is-the-difference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61CFB-C502-F584-E5BC-BC1A91F4F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1679575"/>
            <a:ext cx="7772400" cy="2387600"/>
          </a:xfrm>
        </p:spPr>
        <p:txBody>
          <a:bodyPr>
            <a:normAutofit fontScale="90000"/>
          </a:bodyPr>
          <a:lstStyle/>
          <a:p>
            <a:br>
              <a:rPr lang="en-US" altLang="zh-TW" sz="6000" b="1" dirty="0">
                <a:latin typeface="Times New Roman" panose="02020603050405020304" pitchFamily="18" charset="0"/>
                <a:ea typeface="PMingLiU" panose="02020500000000000000" pitchFamily="18" charset="-120"/>
              </a:rPr>
            </a:br>
            <a:r>
              <a:rPr lang="en-US" altLang="zh-TW" sz="6000" b="1" dirty="0">
                <a:latin typeface="Times New Roman" panose="02020603050405020304" pitchFamily="18" charset="0"/>
                <a:ea typeface="PMingLiU" panose="02020500000000000000" pitchFamily="18" charset="-120"/>
              </a:rPr>
              <a:t>GISM5033 </a:t>
            </a:r>
            <a:br>
              <a:rPr lang="en-US" altLang="zh-TW" sz="6000" b="1" dirty="0">
                <a:latin typeface="Times New Roman" panose="02020603050405020304" pitchFamily="18" charset="0"/>
                <a:ea typeface="PMingLiU" panose="02020500000000000000" pitchFamily="18" charset="-120"/>
              </a:rPr>
            </a:br>
            <a:r>
              <a:rPr lang="en-US" altLang="zh-TW" sz="6000" b="1" dirty="0">
                <a:latin typeface="Times New Roman" panose="02020603050405020304" pitchFamily="18" charset="0"/>
                <a:ea typeface="PMingLiU" panose="02020500000000000000" pitchFamily="18" charset="-120"/>
              </a:rPr>
              <a:t>Artificial Intelligence for Smart Cities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905267-0B8C-21BD-B3E6-23D2DB4272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592638"/>
            <a:ext cx="6858000" cy="1655762"/>
          </a:xfrm>
        </p:spPr>
        <p:txBody>
          <a:bodyPr/>
          <a:lstStyle/>
          <a:p>
            <a:r>
              <a:rPr lang="en-US" dirty="0"/>
              <a:t>KH Wong</a:t>
            </a:r>
          </a:p>
          <a:p>
            <a:r>
              <a:rPr lang="en-US" dirty="0">
                <a:hlinkClick r:id="rId2"/>
              </a:rPr>
              <a:t>https://www.cse.cuhk.edu.hk/%7Ekhwong/www2/GISM5033/GISM5033.shtml</a:t>
            </a: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E139B6-F4DE-0CF7-11F7-57B868C3C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Smart-city design  250423c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36BAF6-B03C-63EB-FA0E-6C18E8BF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3134-29CA-40B2-8D6D-D3B0F461F3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48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02DC4-C695-D87C-7C42-DC522C1D4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Wi-Fi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31536-144E-593E-2A92-7D5B57347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1296988"/>
            <a:ext cx="7886700" cy="4351338"/>
          </a:xfrm>
        </p:spPr>
        <p:txBody>
          <a:bodyPr/>
          <a:lstStyle/>
          <a:p>
            <a:r>
              <a:rPr lang="en-US" i="1" dirty="0"/>
              <a:t>Standard	Band	Maximum data rate</a:t>
            </a:r>
          </a:p>
          <a:p>
            <a:pPr lvl="1"/>
            <a:r>
              <a:rPr lang="en-US" i="1" dirty="0"/>
              <a:t>802.11b	2.4 GHz	Up to 11 Mbps</a:t>
            </a:r>
          </a:p>
          <a:p>
            <a:pPr lvl="1"/>
            <a:r>
              <a:rPr lang="en-US" i="1" dirty="0"/>
              <a:t>802.11a	5 GHz		Up to 54 Mbps</a:t>
            </a:r>
          </a:p>
          <a:p>
            <a:pPr lvl="1"/>
            <a:r>
              <a:rPr lang="en-US" i="1" dirty="0"/>
              <a:t>802.11g	2.4 GHz	Up to 54 Mbps</a:t>
            </a:r>
          </a:p>
          <a:p>
            <a:pPr lvl="1"/>
            <a:r>
              <a:rPr lang="en-US" i="1" dirty="0"/>
              <a:t>802.11n</a:t>
            </a:r>
            <a:r>
              <a:rPr lang="en-US" i="1"/>
              <a:t>	2.4/5 </a:t>
            </a:r>
            <a:r>
              <a:rPr lang="en-US" i="1" dirty="0"/>
              <a:t>GHz	Up to 450 Mbps</a:t>
            </a:r>
          </a:p>
          <a:p>
            <a:r>
              <a:rPr lang="en-US" b="0" i="1" dirty="0">
                <a:solidFill>
                  <a:srgbClr val="505050"/>
                </a:solidFill>
                <a:effectLst/>
                <a:latin typeface="NexusSerif"/>
              </a:rPr>
              <a:t>Light network :A guide to wireless networking by light</a:t>
            </a:r>
          </a:p>
          <a:p>
            <a:pPr lvl="1"/>
            <a:r>
              <a:rPr lang="en-US" dirty="0">
                <a:hlinkClick r:id="rId2"/>
              </a:rPr>
              <a:t>https://www.sciencedirect.com/science/article/pii/S0079672717300198</a:t>
            </a: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28430E-36C8-01C6-75F0-778947099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Smart-city design  250423c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C078C1-F793-45B8-9D16-10A7072B6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3134-29CA-40B2-8D6D-D3B0F461F37F}" type="slidenum">
              <a:rPr lang="en-US" smtClean="0"/>
              <a:t>10</a:t>
            </a:fld>
            <a:endParaRPr lang="en-US"/>
          </a:p>
        </p:txBody>
      </p:sp>
      <p:pic>
        <p:nvPicPr>
          <p:cNvPr id="2050" name="Picture 2" descr="Fig. 1">
            <a:extLst>
              <a:ext uri="{FF2B5EF4-FFF2-40B4-BE49-F238E27FC236}">
                <a16:creationId xmlns:a16="http://schemas.microsoft.com/office/drawing/2014/main" id="{C43F8201-9B69-D901-AB0C-E9CC49F3F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606" y="4734980"/>
            <a:ext cx="2762887" cy="148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055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4DD47-9D80-1285-74F9-1F8ACD5FC1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Software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60701-6067-A5BF-FC2E-105080B476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For smart cities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30F17-568E-7B5F-CA97-5801358C6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Smart-city design  250423c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590D4-0FBC-38B5-7EC2-837A637DE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3134-29CA-40B2-8D6D-D3B0F461F3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23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557C2-D42A-C955-9243-2CDC3B41B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44217"/>
          </a:xfrm>
        </p:spPr>
        <p:txBody>
          <a:bodyPr>
            <a:normAutofit fontScale="90000"/>
          </a:bodyPr>
          <a:lstStyle/>
          <a:p>
            <a:r>
              <a:rPr lang="en-US" dirty="0"/>
              <a:t>Overview of software systems</a:t>
            </a:r>
            <a:br>
              <a:rPr lang="en-US" dirty="0"/>
            </a:br>
            <a:r>
              <a:rPr lang="en-US" sz="3100" dirty="0">
                <a:solidFill>
                  <a:srgbClr val="FF0000"/>
                </a:solidFill>
              </a:rPr>
              <a:t>Those highlighted in red will be studied in this course.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3BE35-A3A7-20A8-8945-095D81BFE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44216"/>
            <a:ext cx="7886700" cy="5913783"/>
          </a:xfrm>
        </p:spPr>
        <p:txBody>
          <a:bodyPr>
            <a:normAutofit fontScale="62500" lnSpcReduction="20000"/>
          </a:bodyPr>
          <a:lstStyle/>
          <a:p>
            <a:r>
              <a:rPr lang="en-US" sz="2900" dirty="0">
                <a:solidFill>
                  <a:srgbClr val="FF0000"/>
                </a:solidFill>
              </a:rPr>
              <a:t>Computer science basic: Symbolic Approaches to Spatial Knowledge Representation and Inference</a:t>
            </a:r>
          </a:p>
          <a:p>
            <a:r>
              <a:rPr lang="en-US" sz="2900" dirty="0"/>
              <a:t>Machine learning</a:t>
            </a:r>
          </a:p>
          <a:p>
            <a:pPr lvl="1"/>
            <a:r>
              <a:rPr lang="en-US" sz="2500" dirty="0">
                <a:solidFill>
                  <a:srgbClr val="FF0000"/>
                </a:solidFill>
              </a:rPr>
              <a:t>Supervised learning</a:t>
            </a:r>
          </a:p>
          <a:p>
            <a:pPr lvl="2"/>
            <a:r>
              <a:rPr lang="en-US" sz="2200" dirty="0">
                <a:solidFill>
                  <a:srgbClr val="FF0000"/>
                </a:solidFill>
              </a:rPr>
              <a:t>CNN Convolution  Neural networks</a:t>
            </a:r>
          </a:p>
          <a:p>
            <a:pPr lvl="2"/>
            <a:r>
              <a:rPr lang="en-US" sz="2200" dirty="0">
                <a:solidFill>
                  <a:srgbClr val="FF0000"/>
                </a:solidFill>
              </a:rPr>
              <a:t>RNN Recurrent  Neural networks</a:t>
            </a:r>
          </a:p>
          <a:p>
            <a:pPr lvl="2"/>
            <a:r>
              <a:rPr lang="en-US" sz="2200" dirty="0">
                <a:solidFill>
                  <a:srgbClr val="FF0000"/>
                </a:solidFill>
              </a:rPr>
              <a:t>Fuzzy inference system</a:t>
            </a:r>
            <a:endParaRPr lang="en-US" sz="2200" dirty="0"/>
          </a:p>
          <a:p>
            <a:pPr lvl="2"/>
            <a:r>
              <a:rPr lang="en-US" sz="2200" dirty="0"/>
              <a:t>K-means</a:t>
            </a:r>
          </a:p>
          <a:p>
            <a:pPr lvl="1"/>
            <a:r>
              <a:rPr lang="en-US" sz="2500" dirty="0"/>
              <a:t>Unsupervised learning – K-NN K-nearest Neighbor</a:t>
            </a:r>
          </a:p>
          <a:p>
            <a:pPr lvl="1"/>
            <a:r>
              <a:rPr lang="en-US" sz="2500" dirty="0"/>
              <a:t>Reinforcement learning</a:t>
            </a:r>
          </a:p>
          <a:p>
            <a:pPr lvl="2"/>
            <a:r>
              <a:rPr lang="en-US" sz="2100" dirty="0">
                <a:solidFill>
                  <a:srgbClr val="FF0000"/>
                </a:solidFill>
              </a:rPr>
              <a:t>Q learning</a:t>
            </a:r>
          </a:p>
          <a:p>
            <a:r>
              <a:rPr lang="en-US" sz="2900" dirty="0"/>
              <a:t>Classification using</a:t>
            </a:r>
            <a:r>
              <a:rPr lang="en-US" sz="2900" dirty="0">
                <a:solidFill>
                  <a:srgbClr val="FF0000"/>
                </a:solidFill>
              </a:rPr>
              <a:t> ensemble methods</a:t>
            </a:r>
          </a:p>
          <a:p>
            <a:pPr lvl="1"/>
            <a:r>
              <a:rPr lang="en-US" sz="2500" dirty="0" err="1">
                <a:solidFill>
                  <a:srgbClr val="FF0000"/>
                </a:solidFill>
              </a:rPr>
              <a:t>Adaboost</a:t>
            </a:r>
            <a:endParaRPr lang="en-US" sz="2500" dirty="0">
              <a:solidFill>
                <a:srgbClr val="FF0000"/>
              </a:solidFill>
            </a:endParaRPr>
          </a:p>
          <a:p>
            <a:pPr lvl="1"/>
            <a:r>
              <a:rPr lang="en-US" sz="2500" dirty="0">
                <a:solidFill>
                  <a:srgbClr val="FF0000"/>
                </a:solidFill>
              </a:rPr>
              <a:t>Decision tree</a:t>
            </a:r>
          </a:p>
          <a:p>
            <a:r>
              <a:rPr lang="en-US" sz="2900" dirty="0"/>
              <a:t>NLP (natural language processing)</a:t>
            </a:r>
          </a:p>
          <a:p>
            <a:pPr lvl="1"/>
            <a:r>
              <a:rPr lang="en-US" sz="2500" dirty="0">
                <a:solidFill>
                  <a:srgbClr val="FF0000"/>
                </a:solidFill>
              </a:rPr>
              <a:t>Recurrent neural networks – RNN</a:t>
            </a:r>
          </a:p>
          <a:p>
            <a:pPr lvl="1"/>
            <a:r>
              <a:rPr lang="en-US" sz="2500" dirty="0">
                <a:solidFill>
                  <a:srgbClr val="FF0000"/>
                </a:solidFill>
              </a:rPr>
              <a:t>Transformer</a:t>
            </a:r>
          </a:p>
          <a:p>
            <a:pPr lvl="1"/>
            <a:r>
              <a:rPr lang="en-US" sz="2500" dirty="0">
                <a:solidFill>
                  <a:srgbClr val="FF0000"/>
                </a:solidFill>
              </a:rPr>
              <a:t>Large Language model (LLM)</a:t>
            </a:r>
          </a:p>
          <a:p>
            <a:r>
              <a:rPr lang="en-US" sz="2900" dirty="0"/>
              <a:t>Automation and robotics </a:t>
            </a:r>
            <a:r>
              <a:rPr lang="en-US" sz="2900" dirty="0">
                <a:hlinkClick r:id="rId2"/>
              </a:rPr>
              <a:t>https://www.youtube.com/@BostonDynamics</a:t>
            </a:r>
            <a:r>
              <a:rPr lang="en-US" sz="2900" dirty="0"/>
              <a:t> </a:t>
            </a:r>
          </a:p>
          <a:p>
            <a:r>
              <a:rPr lang="en-US" sz="2900" dirty="0"/>
              <a:t>Machine vision</a:t>
            </a:r>
          </a:p>
          <a:p>
            <a:pPr lvl="1"/>
            <a:r>
              <a:rPr lang="en-US" sz="2500" dirty="0">
                <a:solidFill>
                  <a:srgbClr val="FF0000"/>
                </a:solidFill>
              </a:rPr>
              <a:t>Basic computer vision algorithm</a:t>
            </a:r>
          </a:p>
          <a:p>
            <a:pPr lvl="1"/>
            <a:r>
              <a:rPr lang="en-US" sz="2500" dirty="0">
                <a:solidFill>
                  <a:srgbClr val="FF0000"/>
                </a:solidFill>
              </a:rPr>
              <a:t>Object recognition (CNN, </a:t>
            </a:r>
            <a:r>
              <a:rPr lang="en-US" sz="2500">
                <a:solidFill>
                  <a:srgbClr val="FF0000"/>
                </a:solidFill>
              </a:rPr>
              <a:t>Unet)</a:t>
            </a:r>
            <a:endParaRPr lang="en-US" sz="2500" dirty="0">
              <a:solidFill>
                <a:srgbClr val="FF0000"/>
              </a:solidFill>
            </a:endParaRPr>
          </a:p>
          <a:p>
            <a:pPr lvl="1"/>
            <a:r>
              <a:rPr lang="en-US" sz="2500" dirty="0"/>
              <a:t>Automatic driving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7F52EF-C501-BEFC-F739-79C796036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Smart-city design  250423c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CFE87B-E335-32DE-76B8-F1770EB15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3134-29CA-40B2-8D6D-D3B0F461F3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83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11B97-B920-8D62-AFC7-797C48AF0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Ada-boost </a:t>
            </a:r>
            <a:br>
              <a:rPr lang="en-US" dirty="0"/>
            </a:br>
            <a:r>
              <a:rPr lang="en-US" dirty="0"/>
              <a:t>case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E2564-A0B4-3CA9-53C1-361795907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677150" cy="4351338"/>
          </a:xfrm>
        </p:spPr>
        <p:txBody>
          <a:bodyPr/>
          <a:lstStyle/>
          <a:p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Wu, </a:t>
            </a:r>
            <a:r>
              <a:rPr lang="en-US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Yanli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et al. "Application of alternating decision tree with AdaBoost and bagging ensembles for landslide susceptibility mapping." </a:t>
            </a:r>
            <a:r>
              <a:rPr lang="en-US" sz="2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Catena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187 (2020): 104396. </a:t>
            </a:r>
          </a:p>
          <a:p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hlinkClick r:id="rId2"/>
              </a:rPr>
              <a:t>https://www.sciencedirect.com/science/article/pii/S0341816219305387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endParaRPr lang="en-US" sz="20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1F543C-E8C5-BCA3-4D27-96FA994D6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Smart-city design  250423c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095B92-E743-F6D6-E2F1-E6B20F475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3134-29CA-40B2-8D6D-D3B0F461F37F}" type="slidenum">
              <a:rPr lang="en-US" smtClean="0"/>
              <a:t>13</a:t>
            </a:fld>
            <a:endParaRPr lang="en-US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512EA9F5-3956-C005-561A-68F3D3350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4205288"/>
            <a:ext cx="5767134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069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4252E-B67D-DEC4-49C2-AA64E39A7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Application of decision tree : Tackling pandemics in smart cities using machine </a:t>
            </a:r>
            <a:r>
              <a:rPr lang="en-US" sz="2800"/>
              <a:t>learning </a:t>
            </a:r>
            <a:r>
              <a:rPr lang="en-US" sz="2000">
                <a:hlinkClick r:id="rId2"/>
              </a:rPr>
              <a:t>https://www.aimspress.com/article/doi/10.3934/mbe.2021418</a:t>
            </a:r>
            <a:r>
              <a:rPr lang="en-US" sz="2000"/>
              <a:t> 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55C4F-D23E-BEC1-0AE2-AA500469A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10225"/>
            <a:ext cx="7886700" cy="4351338"/>
          </a:xfrm>
        </p:spPr>
        <p:txBody>
          <a:bodyPr>
            <a:normAutofit/>
          </a:bodyPr>
          <a:lstStyle/>
          <a:p>
            <a:r>
              <a:rPr lang="en-US" sz="1800" i="1" dirty="0"/>
              <a:t>This paper proposes an artificial intelligence (AI) algorithm that predicts the rate of likely survivals of COVID-19 suspected patients based on good immune system, exercises and age quantiles securely</a:t>
            </a:r>
            <a:r>
              <a:rPr lang="en-US" sz="2400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74276B-B2F9-BDFA-E88D-D828A6567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Smart-city design  250423c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596920-2F55-BCE1-1857-8689EE20C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3134-29CA-40B2-8D6D-D3B0F461F37F}" type="slidenum">
              <a:rPr lang="en-US" smtClean="0"/>
              <a:t>14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FF060C-1635-23C2-684D-3E6E3DBBA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169" y="2703933"/>
            <a:ext cx="2555314" cy="20769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BB5557-0EE7-8656-7854-0EAFEE359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934" y="4759984"/>
            <a:ext cx="6255918" cy="20682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D815CB-A24D-D7DF-E6AC-7A1C908BD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812881"/>
            <a:ext cx="2757488" cy="202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43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D539CC-2ED6-296D-54FA-C54B9CA9F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2" y="1870077"/>
            <a:ext cx="9144000" cy="39412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6E8F7C-8F8F-05EF-83BB-ACC22D396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0" dirty="0">
                <a:solidFill>
                  <a:srgbClr val="232C39"/>
                </a:solidFill>
                <a:effectLst/>
                <a:latin typeface="Nunito Sans" panose="020B0604020202020204" pitchFamily="2" charset="0"/>
              </a:rPr>
              <a:t>Types of Supervised Machine Learning Algorithm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D2F65-0541-43F4-54C6-F5685DE11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 </a:t>
            </a:r>
            <a:r>
              <a:rPr lang="en-US" sz="1800" dirty="0">
                <a:hlinkClick r:id="rId3"/>
              </a:rPr>
              <a:t>https://www.educba.com/what-is-supervised-learning/</a:t>
            </a:r>
            <a:r>
              <a:rPr lang="en-US" sz="1800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D96D5B-E5E0-2291-D290-8E4E83801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Smart-city design  250423c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E9F414-1B2D-C8AB-B123-D41BB8E2F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3134-29CA-40B2-8D6D-D3B0F461F37F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108F8A-F9C7-B263-E44E-FE83D79D61D7}"/>
              </a:ext>
            </a:extLst>
          </p:cNvPr>
          <p:cNvSpPr txBox="1"/>
          <p:nvPr/>
        </p:nvSpPr>
        <p:spPr>
          <a:xfrm>
            <a:off x="1439310" y="5015546"/>
            <a:ext cx="2904711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Reinforcement (Q) learning, learning by rewarding. Application: Robotics, Healthcare. Example:  AlphaGo, ChatGPT </a:t>
            </a:r>
            <a:endParaRPr lang="en-HK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14D321-D180-BB05-90C2-CA1BBD2CDD4B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1222513" y="3548270"/>
            <a:ext cx="216797" cy="22059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556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FEE7A-6C51-2AC7-242F-657072267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 (natural language processing)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3DBA9-E356-C3B6-57D3-478B05454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Recurrent neural networks – RNN</a:t>
            </a:r>
          </a:p>
          <a:p>
            <a:r>
              <a:rPr lang="en-US" dirty="0"/>
              <a:t>LSTM long-Short-Term-Memory model</a:t>
            </a:r>
          </a:p>
          <a:p>
            <a:r>
              <a:rPr lang="en-US" dirty="0"/>
              <a:t>Word embedding</a:t>
            </a:r>
          </a:p>
          <a:p>
            <a:r>
              <a:rPr lang="en-US" dirty="0"/>
              <a:t>Transformer: </a:t>
            </a:r>
            <a:r>
              <a:rPr lang="en-US" altLang="zh-HK" sz="2800" dirty="0"/>
              <a:t>Doing reading comprehension for you!</a:t>
            </a:r>
          </a:p>
          <a:p>
            <a:pPr lvl="1"/>
            <a:r>
              <a:rPr lang="en-US" altLang="zh-HK" sz="2400" dirty="0">
                <a:hlinkClick r:id="rId2"/>
              </a:rPr>
              <a:t>https://www.pragnakalp.com/demos/BERT-NLP-QnA-Demo/</a:t>
            </a:r>
            <a:r>
              <a:rPr lang="en-US" altLang="zh-HK" sz="2400" dirty="0"/>
              <a:t> </a:t>
            </a:r>
            <a:endParaRPr lang="en-US" dirty="0"/>
          </a:p>
          <a:p>
            <a:r>
              <a:rPr lang="en-US" dirty="0"/>
              <a:t>Used for </a:t>
            </a:r>
          </a:p>
          <a:p>
            <a:pPr lvl="1"/>
            <a:r>
              <a:rPr lang="en-US" dirty="0"/>
              <a:t>Machine translation</a:t>
            </a:r>
          </a:p>
          <a:p>
            <a:pPr lvl="1"/>
            <a:r>
              <a:rPr lang="en-US" dirty="0"/>
              <a:t>Emotion/Sentiment analysis/classification</a:t>
            </a:r>
          </a:p>
          <a:p>
            <a:pPr lvl="1"/>
            <a:r>
              <a:rPr lang="en-US" dirty="0"/>
              <a:t>Big data analysis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6693B1-E8E7-D7B7-6986-0A3B8AEA3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Smart-city design  250423c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267CE2-DE1E-A091-1475-6599EA850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3134-29CA-40B2-8D6D-D3B0F461F3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15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0CDFD-CDFA-2BAC-F83F-6E8A5C604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Automation and robotics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67713-2FCB-C747-C805-1F807CDBA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Technology</a:t>
            </a:r>
          </a:p>
          <a:p>
            <a:pPr lvl="1"/>
            <a:r>
              <a:rPr lang="en-US" dirty="0"/>
              <a:t>Proportional Integral Derivative (PID) control</a:t>
            </a:r>
          </a:p>
          <a:p>
            <a:pPr lvl="1"/>
            <a:r>
              <a:rPr lang="en-US" dirty="0"/>
              <a:t>Fuzzy logic control</a:t>
            </a:r>
          </a:p>
          <a:p>
            <a:pPr lvl="1"/>
            <a:r>
              <a:rPr lang="en-US" dirty="0"/>
              <a:t>Kalman filter and control</a:t>
            </a:r>
          </a:p>
          <a:p>
            <a:pPr lvl="1"/>
            <a:r>
              <a:rPr lang="en-US" dirty="0"/>
              <a:t>Neural network approaches</a:t>
            </a:r>
          </a:p>
          <a:p>
            <a:pPr lvl="1"/>
            <a:r>
              <a:rPr lang="en-US" dirty="0"/>
              <a:t>Reinforcement learning: learn how to walk</a:t>
            </a:r>
          </a:p>
          <a:p>
            <a:r>
              <a:rPr lang="en-US" dirty="0"/>
              <a:t>Modern robots</a:t>
            </a:r>
          </a:p>
          <a:p>
            <a:pPr lvl="1"/>
            <a:r>
              <a:rPr lang="en-US" dirty="0">
                <a:hlinkClick r:id="rId2"/>
              </a:rPr>
              <a:t>Boston Dynamics</a:t>
            </a:r>
          </a:p>
          <a:p>
            <a:pPr lvl="2"/>
            <a:r>
              <a:rPr lang="en-US" dirty="0">
                <a:hlinkClick r:id="rId2"/>
              </a:rPr>
              <a:t>https://www.youtube.com/watch?v=uhND7Mvp3f4 </a:t>
            </a:r>
          </a:p>
          <a:p>
            <a:pPr lvl="1"/>
            <a:r>
              <a:rPr lang="en-US" dirty="0"/>
              <a:t>Elon Musk reveals a humanoid robot 	</a:t>
            </a:r>
            <a:r>
              <a:rPr lang="en-US" dirty="0">
                <a:hlinkClick r:id="rId3"/>
              </a:rPr>
              <a:t>https://www.youtube.com/watch?v=UXHoWNfjJYM</a:t>
            </a:r>
            <a:r>
              <a:rPr lang="en-US" dirty="0"/>
              <a:t>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A47284-7549-EC5B-2635-BD7854718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Smart-city design  250423c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921731-6BED-E2D9-6B59-10DB137F4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3134-29CA-40B2-8D6D-D3B0F461F37F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4E6541-0592-8F7F-5C70-8A83BBC3B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5417" y="2733675"/>
            <a:ext cx="207645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95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38FAD-8FA0-521D-9704-EBE358307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781" y="163909"/>
            <a:ext cx="4405312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Machine vision and automatic driving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BFDA0-7915-5369-5758-335AECA3A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085850"/>
            <a:ext cx="4600575" cy="4709320"/>
          </a:xfrm>
        </p:spPr>
        <p:txBody>
          <a:bodyPr/>
          <a:lstStyle/>
          <a:p>
            <a:r>
              <a:rPr lang="en-US" dirty="0"/>
              <a:t>Automatic driving</a:t>
            </a:r>
          </a:p>
          <a:p>
            <a:pPr lvl="1"/>
            <a:r>
              <a:rPr lang="en-US" dirty="0"/>
              <a:t>Automatic driving using lidar</a:t>
            </a:r>
          </a:p>
          <a:p>
            <a:pPr lvl="1"/>
            <a:r>
              <a:rPr lang="en-US" sz="1600" dirty="0">
                <a:hlinkClick r:id="rId2"/>
              </a:rPr>
              <a:t>https://www.youtube.com/watch?v=gEy91PGGLR0</a:t>
            </a:r>
            <a:r>
              <a:rPr lang="en-US" sz="1600" dirty="0"/>
              <a:t> </a:t>
            </a:r>
          </a:p>
          <a:p>
            <a:r>
              <a:rPr lang="en-US" dirty="0"/>
              <a:t>Should Lidar be used?</a:t>
            </a:r>
          </a:p>
          <a:p>
            <a:pPr lvl="1"/>
            <a:r>
              <a:rPr lang="en-US" dirty="0"/>
              <a:t> </a:t>
            </a:r>
            <a:r>
              <a:rPr lang="en-US" sz="1600" dirty="0">
                <a:hlinkClick r:id="rId3"/>
              </a:rPr>
              <a:t>https://insideevs.com/news/488991/tesla-vs-lidar-self-driving-technology/</a:t>
            </a:r>
            <a:r>
              <a:rPr lang="en-US" sz="1600" dirty="0"/>
              <a:t> </a:t>
            </a:r>
          </a:p>
          <a:p>
            <a:pPr lvl="1"/>
            <a:r>
              <a:rPr lang="en-US" sz="1600" dirty="0">
                <a:hlinkClick r:id="rId4"/>
              </a:rPr>
              <a:t>https://velodynelidar.com/blog/guide-to-lidar-wavelengths/</a:t>
            </a:r>
            <a:r>
              <a:rPr lang="en-US" sz="1600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B65AB8-B071-5A93-1AD6-D89012DE1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Smart-city design  250423c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3AFBD2-8F2F-EFBF-4D2F-F6AF18643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3134-29CA-40B2-8D6D-D3B0F461F37F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44B750-9187-B4C8-54F4-0DF9D9A3B6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2410" y="4038006"/>
            <a:ext cx="3624262" cy="2157412"/>
          </a:xfrm>
          <a:prstGeom prst="rect">
            <a:avLst/>
          </a:prstGeom>
        </p:spPr>
      </p:pic>
      <p:pic>
        <p:nvPicPr>
          <p:cNvPr id="2050" name="Picture 2" descr="Point Cloud created by Velodyne Lidar's Alpha Prime sensor">
            <a:extLst>
              <a:ext uri="{FF2B5EF4-FFF2-40B4-BE49-F238E27FC236}">
                <a16:creationId xmlns:a16="http://schemas.microsoft.com/office/drawing/2014/main" id="{90BA8FFE-9153-D892-DBCC-1C5133645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058" y="163909"/>
            <a:ext cx="3485977" cy="172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">
            <a:extLst>
              <a:ext uri="{FF2B5EF4-FFF2-40B4-BE49-F238E27FC236}">
                <a16:creationId xmlns:a16="http://schemas.microsoft.com/office/drawing/2014/main" id="{C5F31BDA-E686-A9D1-4B2C-72605C780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14" y="4208463"/>
            <a:ext cx="3727579" cy="214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">
            <a:extLst>
              <a:ext uri="{FF2B5EF4-FFF2-40B4-BE49-F238E27FC236}">
                <a16:creationId xmlns:a16="http://schemas.microsoft.com/office/drawing/2014/main" id="{4A5BE9D5-FBB5-6E1B-6FD3-9C8F4C99A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138" y="1941117"/>
            <a:ext cx="3316807" cy="193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4E55581-BDFD-30BD-F804-075E71AD9576}"/>
              </a:ext>
            </a:extLst>
          </p:cNvPr>
          <p:cNvCxnSpPr/>
          <p:nvPr/>
        </p:nvCxnSpPr>
        <p:spPr>
          <a:xfrm>
            <a:off x="7486650" y="3590925"/>
            <a:ext cx="400050" cy="447081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A2393941-EC1F-ADC4-2EE1-6CD23FA940DB}"/>
              </a:ext>
            </a:extLst>
          </p:cNvPr>
          <p:cNvSpPr/>
          <p:nvPr/>
        </p:nvSpPr>
        <p:spPr>
          <a:xfrm>
            <a:off x="7781925" y="3877073"/>
            <a:ext cx="571500" cy="447081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66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8E520-B04D-445F-AB55-845895775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Smart transportation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DA936-5E06-B5D5-6559-76649960D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6" y="1193980"/>
            <a:ext cx="7886700" cy="4351338"/>
          </a:xfrm>
        </p:spPr>
        <p:txBody>
          <a:bodyPr/>
          <a:lstStyle/>
          <a:p>
            <a:r>
              <a:rPr lang="en-US" sz="1200" dirty="0">
                <a:hlinkClick r:id="rId2"/>
              </a:rPr>
              <a:t>https://www.youtube.com/watch?v=OnjX0O9dPMc</a:t>
            </a:r>
            <a:endParaRPr lang="en-US" sz="1200" dirty="0"/>
          </a:p>
          <a:p>
            <a:r>
              <a:rPr lang="en-US" sz="1200" dirty="0">
                <a:hlinkClick r:id="rId3"/>
              </a:rPr>
              <a:t>https://www.youtube.com/watch?v=23iOXeHL4EE</a:t>
            </a:r>
            <a:r>
              <a:rPr lang="en-US" sz="1200" dirty="0"/>
              <a:t> </a:t>
            </a:r>
          </a:p>
          <a:p>
            <a:r>
              <a:rPr lang="en-US" sz="1200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674AE6-15FE-DF20-416E-9EF65EC1E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Smart-city design  250423c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EB751C-29F9-25BD-8033-DBE7BFDAD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3134-29CA-40B2-8D6D-D3B0F461F37F}" type="slidenum">
              <a:rPr lang="en-US" smtClean="0"/>
              <a:t>19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CF5414-3AD0-0FD5-4FF8-A99EC97BA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307" y="4649670"/>
            <a:ext cx="3435424" cy="17912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9BB6C1-B19D-ABFF-2910-7C6D57E9F816}"/>
              </a:ext>
            </a:extLst>
          </p:cNvPr>
          <p:cNvSpPr txBox="1"/>
          <p:nvPr/>
        </p:nvSpPr>
        <p:spPr>
          <a:xfrm>
            <a:off x="4794174" y="5969329"/>
            <a:ext cx="32607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5"/>
              </a:rPr>
              <a:t>https://www.digi.com/blog/post/introduction-to-smart-transportation-benefits</a:t>
            </a:r>
            <a:r>
              <a:rPr lang="en-US" sz="1200" dirty="0"/>
              <a:t> </a:t>
            </a:r>
          </a:p>
          <a:p>
            <a:r>
              <a:rPr lang="en-US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C737E2-56A5-86EF-ECBB-9894EDCB5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424" y="1855826"/>
            <a:ext cx="6378044" cy="23883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9F0E13-84C7-02CC-F308-84977CE30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8162" y="4288166"/>
            <a:ext cx="285750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99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EA0F7-4A18-0BDA-BEB0-C271E797F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120A3-059E-C28D-88B0-E5331BA06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AI for smart cities?</a:t>
            </a:r>
          </a:p>
          <a:p>
            <a:pPr lvl="1"/>
            <a:r>
              <a:rPr lang="en-US" dirty="0"/>
              <a:t>What is AI ?</a:t>
            </a:r>
          </a:p>
          <a:p>
            <a:pPr lvl="1"/>
            <a:r>
              <a:rPr lang="en-US" dirty="0"/>
              <a:t>Hardware systems</a:t>
            </a:r>
          </a:p>
          <a:p>
            <a:pPr lvl="1"/>
            <a:r>
              <a:rPr lang="en-US" dirty="0"/>
              <a:t>Sensors</a:t>
            </a:r>
          </a:p>
          <a:p>
            <a:pPr lvl="1"/>
            <a:r>
              <a:rPr lang="en-US" dirty="0"/>
              <a:t>Internet of Things </a:t>
            </a:r>
          </a:p>
          <a:p>
            <a:pPr lvl="1"/>
            <a:r>
              <a:rPr lang="en-US" dirty="0"/>
              <a:t>Networking</a:t>
            </a:r>
          </a:p>
          <a:p>
            <a:pPr lvl="1"/>
            <a:r>
              <a:rPr lang="en-US" dirty="0"/>
              <a:t>Computers</a:t>
            </a:r>
          </a:p>
          <a:p>
            <a:r>
              <a:rPr lang="en-US" dirty="0"/>
              <a:t>Software systems</a:t>
            </a:r>
          </a:p>
          <a:p>
            <a:pPr lvl="1"/>
            <a:r>
              <a:rPr lang="en-US" dirty="0"/>
              <a:t>AI techniques and applications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B5330F-1288-A55D-0949-35A5AC271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Smart-city design  250423c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BAF345-C24B-6485-F7F1-9726B9237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3134-29CA-40B2-8D6D-D3B0F461F3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74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B5DF4-8D8E-B74D-35BF-D836D4D66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91090"/>
            <a:ext cx="7886699" cy="93268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/>
              <a:t>Application of </a:t>
            </a: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Fuzzy logic</a:t>
            </a:r>
            <a:r>
              <a:rPr lang="en-US" sz="4800" b="1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br>
              <a:rPr lang="en-US" sz="4800" b="0" i="0" dirty="0">
                <a:solidFill>
                  <a:srgbClr val="2E2E2E"/>
                </a:solidFill>
                <a:effectLst/>
                <a:latin typeface="NexusSerif"/>
              </a:rPr>
            </a:br>
            <a:r>
              <a:rPr lang="en-US" sz="4800" i="0" dirty="0">
                <a:solidFill>
                  <a:srgbClr val="2E2E2E"/>
                </a:solidFill>
                <a:effectLst/>
                <a:latin typeface="NexusSerif"/>
              </a:rPr>
              <a:t>for </a:t>
            </a:r>
            <a:r>
              <a:rPr lang="en-US" sz="4800" dirty="0">
                <a:solidFill>
                  <a:srgbClr val="2E2E2E"/>
                </a:solidFill>
                <a:latin typeface="NexusSerif"/>
              </a:rPr>
              <a:t>the </a:t>
            </a:r>
            <a:r>
              <a:rPr lang="en-US" sz="4800" b="0" i="0" dirty="0">
                <a:solidFill>
                  <a:srgbClr val="2E2E2E"/>
                </a:solidFill>
                <a:effectLst/>
                <a:latin typeface="NexusSerif"/>
              </a:rPr>
              <a:t>automatic braking system</a:t>
            </a:r>
            <a:endParaRPr lang="en-US" sz="4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F71CB-50FB-4FF5-CACA-2A70ACC80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335726"/>
            <a:ext cx="7886699" cy="42062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  <a:hlinkClick r:id="rId2"/>
              </a:rPr>
              <a:t>https://www.youtube.com/watch?v=rln_kZbYaWc</a:t>
            </a: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1134D9-2DBB-62C7-7780-A3628238B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949518"/>
            <a:ext cx="7886699" cy="426931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F72D76-0DCB-548B-7FEB-063D493CF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Smart-city design  250423c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D29C9-2C43-98A8-5BEB-2231C1768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2EE83134-29CA-40B2-8D6D-D3B0F461F37F}" type="slidenum">
              <a:rPr lang="en-US" smtClean="0"/>
              <a:pPr defTabSz="914400">
                <a:spcAft>
                  <a:spcPts val="600"/>
                </a:spcAft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57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DECF5-2504-0CD8-D7CB-72774EE41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Application of CNN </a:t>
            </a:r>
            <a:r>
              <a:rPr lang="en-US" sz="3200" b="1" dirty="0"/>
              <a:t>Neural networks </a:t>
            </a:r>
            <a:r>
              <a:rPr lang="en-US" sz="3200" dirty="0"/>
              <a:t>for object recognition</a:t>
            </a:r>
            <a:endParaRPr lang="en-US" sz="3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BCC35-B5C8-23CF-6525-4249E1109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Object recognition example: A very successful object recognition system Yolo, You only look once</a:t>
            </a:r>
            <a:endParaRPr lang="en-US" sz="1800" dirty="0">
              <a:hlinkClick r:id="rId2"/>
            </a:endParaRPr>
          </a:p>
          <a:p>
            <a:r>
              <a:rPr lang="en-US" sz="1800" dirty="0">
                <a:hlinkClick r:id="rId2"/>
              </a:rPr>
              <a:t>https://www.nature.com/articles/s41598-021-81216-5 </a:t>
            </a:r>
          </a:p>
          <a:p>
            <a:r>
              <a:rPr lang="en-US" sz="1800" dirty="0">
                <a:hlinkClick r:id="rId2"/>
              </a:rPr>
              <a:t>https://www.youtube.com/watch?v=VOC3huqHrss</a:t>
            </a:r>
            <a:r>
              <a:rPr lang="en-US" sz="1800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279CF1-E0B3-673D-6D3B-38066E1E8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Smart-city design  250423c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F75E77-B606-8DD3-34E7-B1A4D036D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3134-29CA-40B2-8D6D-D3B0F461F37F}" type="slidenum">
              <a:rPr lang="en-US" smtClean="0"/>
              <a:t>21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D25306-4881-7E4F-0605-6051E24D7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12" y="3292494"/>
            <a:ext cx="4671475" cy="19377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F024A3-0B7D-9426-E3FA-80E36813C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814" y="3512053"/>
            <a:ext cx="4954081" cy="279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04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7AADC-FF8E-E2B0-D007-01F5304DE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 of Natural Networks for Natural language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657A1-0975-E278-0639-26B347266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effectLst/>
                <a:latin typeface="Roboto" panose="02000000000000000000" pitchFamily="2" charset="0"/>
              </a:rPr>
              <a:t>Chat GPT - Will AI Replace The Human Creator? </a:t>
            </a:r>
            <a:r>
              <a:rPr lang="en-US" sz="2000" dirty="0">
                <a:hlinkClick r:id="rId2"/>
              </a:rPr>
              <a:t>https://www.youtube.com/watch?v=jt4QANkZVY4</a:t>
            </a:r>
            <a:endParaRPr lang="en-US" sz="2000" dirty="0"/>
          </a:p>
          <a:p>
            <a:r>
              <a:rPr lang="en-US" dirty="0"/>
              <a:t>Related fields:</a:t>
            </a:r>
          </a:p>
          <a:p>
            <a:pPr lvl="1"/>
            <a:r>
              <a:rPr lang="en-US" dirty="0"/>
              <a:t>Seq2seq processing , RNN</a:t>
            </a:r>
          </a:p>
          <a:p>
            <a:pPr lvl="1"/>
            <a:r>
              <a:rPr lang="en-US" dirty="0">
                <a:hlinkClick r:id="rId3"/>
              </a:rPr>
              <a:t>Transformer</a:t>
            </a:r>
            <a:endParaRPr lang="en-US" dirty="0"/>
          </a:p>
          <a:p>
            <a:pPr lvl="1"/>
            <a:r>
              <a:rPr lang="en-US" dirty="0"/>
              <a:t>Word embedding </a:t>
            </a:r>
          </a:p>
          <a:p>
            <a:pPr lvl="1"/>
            <a:r>
              <a:rPr lang="en-US" dirty="0"/>
              <a:t>ChatGPT</a:t>
            </a:r>
          </a:p>
          <a:p>
            <a:pPr lvl="1"/>
            <a:r>
              <a:rPr lang="en-US" dirty="0"/>
              <a:t>Large language Model LMM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8243BB-F8A5-2A7B-E24E-D270866FA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Smart-city design  250423c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3BA920-C885-AEFE-F3FF-5A03DBC07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3134-29CA-40B2-8D6D-D3B0F461F37F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3D063D-B04F-B9D6-7C63-3DF04844D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3943" y="2749168"/>
            <a:ext cx="2712282" cy="403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73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C022C-F1AA-9519-6F3E-902208CB7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</a:t>
            </a:r>
            <a:r>
              <a:rPr lang="en-US" b="0" i="0" dirty="0" err="1">
                <a:solidFill>
                  <a:srgbClr val="2E2E2E"/>
                </a:solidFill>
                <a:effectLst/>
                <a:latin typeface="NexusSerif"/>
              </a:rPr>
              <a:t>Adaboost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b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</a:br>
            <a:r>
              <a:rPr lang="en-US" dirty="0"/>
              <a:t>on air pollution 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8DE0D-0AD4-25A8-B6B3-12BF43EAE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76449"/>
            <a:ext cx="3929063" cy="4100513"/>
          </a:xfrm>
        </p:spPr>
        <p:txBody>
          <a:bodyPr/>
          <a:lstStyle/>
          <a:p>
            <a:r>
              <a:rPr lang="en-US" sz="2400" dirty="0">
                <a:hlinkClick r:id="rId2"/>
              </a:rPr>
              <a:t>https://www.sciencedirect.com/science/article/pii/S1309104219300546</a:t>
            </a:r>
            <a:r>
              <a:rPr lang="en-US" sz="2400" dirty="0"/>
              <a:t> </a:t>
            </a:r>
          </a:p>
          <a:p>
            <a:r>
              <a:rPr lang="en-US" b="0" i="0" dirty="0">
                <a:solidFill>
                  <a:srgbClr val="505050"/>
                </a:solidFill>
                <a:effectLst/>
                <a:latin typeface="NexusSerif"/>
              </a:rPr>
              <a:t>Air PM</a:t>
            </a:r>
            <a:r>
              <a:rPr lang="en-US" b="0" i="0" baseline="-25000" dirty="0">
                <a:solidFill>
                  <a:srgbClr val="505050"/>
                </a:solidFill>
                <a:effectLst/>
                <a:latin typeface="NexusSerif"/>
              </a:rPr>
              <a:t>2.5</a:t>
            </a:r>
            <a:r>
              <a:rPr lang="en-US" b="0" i="0" dirty="0">
                <a:solidFill>
                  <a:srgbClr val="505050"/>
                </a:solidFill>
                <a:effectLst/>
                <a:latin typeface="NexusSerif"/>
              </a:rPr>
              <a:t> concentration multi-step forecasting</a:t>
            </a:r>
          </a:p>
          <a:p>
            <a:r>
              <a:rPr lang="en-US" dirty="0">
                <a:solidFill>
                  <a:srgbClr val="505050"/>
                </a:solidFill>
                <a:latin typeface="NexusSerif"/>
              </a:rPr>
              <a:t>Others: Earthquake prediction.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DA0249-07D8-FF47-4853-187C2B73E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Smart-city design  250423c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E9E014-0607-FCC6-9B15-B70FA05C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3134-29CA-40B2-8D6D-D3B0F461F37F}" type="slidenum">
              <a:rPr lang="en-US" smtClean="0"/>
              <a:t>23</a:t>
            </a:fld>
            <a:endParaRPr lang="en-US"/>
          </a:p>
        </p:txBody>
      </p:sp>
      <p:pic>
        <p:nvPicPr>
          <p:cNvPr id="3074" name="Picture 2" descr="Image 1">
            <a:extLst>
              <a:ext uri="{FF2B5EF4-FFF2-40B4-BE49-F238E27FC236}">
                <a16:creationId xmlns:a16="http://schemas.microsoft.com/office/drawing/2014/main" id="{8571A9FC-A2F5-859E-7E1F-C47873F45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781" y="1870078"/>
            <a:ext cx="3614737" cy="430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358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40B00-9978-02CD-2214-D946F44C8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 of Decision Tree for 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en-US" dirty="0"/>
              <a:t>Smart City Networks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75F36-501A-F26A-C5EC-8CCA5B718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Comparative Study of Traffic Classification Techniques for Smart City Networks </a:t>
            </a:r>
            <a:r>
              <a:rPr lang="en-US" dirty="0" err="1"/>
              <a:t>Razan</a:t>
            </a:r>
            <a:r>
              <a:rPr lang="en-US" dirty="0"/>
              <a:t> M. </a:t>
            </a:r>
            <a:r>
              <a:rPr lang="en-US" dirty="0" err="1"/>
              <a:t>AlZoman</a:t>
            </a:r>
            <a:r>
              <a:rPr lang="en-US" dirty="0"/>
              <a:t> 1,2 and Mohammed J. F. </a:t>
            </a:r>
            <a:r>
              <a:rPr lang="en-US" dirty="0" err="1"/>
              <a:t>Alenazi</a:t>
            </a:r>
            <a:endParaRPr lang="en-US" dirty="0"/>
          </a:p>
          <a:p>
            <a:r>
              <a:rPr lang="en-US" dirty="0">
                <a:hlinkClick r:id="rId2"/>
              </a:rPr>
              <a:t>https://www.mdpi.com/1424-8220/21/14/4677</a:t>
            </a: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52A605-4B92-2D3F-E4D5-EB923E1DC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Smart-city design  250423c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36D1EA-184D-CA81-B2DF-D002F5F58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3134-29CA-40B2-8D6D-D3B0F461F37F}" type="slidenum">
              <a:rPr lang="en-US" smtClean="0"/>
              <a:t>24</a:t>
            </a:fld>
            <a:endParaRPr lang="en-US"/>
          </a:p>
        </p:txBody>
      </p:sp>
      <p:pic>
        <p:nvPicPr>
          <p:cNvPr id="2050" name="Picture 2" descr="Sensors 21 04677 g001 550">
            <a:extLst>
              <a:ext uri="{FF2B5EF4-FFF2-40B4-BE49-F238E27FC236}">
                <a16:creationId xmlns:a16="http://schemas.microsoft.com/office/drawing/2014/main" id="{7547167D-A23C-4B10-CE02-EA84E4E63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3713756"/>
            <a:ext cx="4343400" cy="25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249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68479-91D7-6F09-29E0-B870B1906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 of Neural network for </a:t>
            </a:r>
            <a:r>
              <a:rPr lang="en-US" b="0" i="0" dirty="0">
                <a:solidFill>
                  <a:srgbClr val="2E2E2E"/>
                </a:solidFill>
                <a:effectLst/>
                <a:latin typeface="NexusSerif"/>
              </a:rPr>
              <a:t> </a:t>
            </a:r>
            <a:r>
              <a:rPr lang="en-US" dirty="0"/>
              <a:t>Smart Cities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789A6-0D33-996A-E03E-D4A9E4CCF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https://acruxcs.com/en/publication/Neural-networks-for-smart-cities</a:t>
            </a: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3E2999-589C-05EA-3142-AFC16E0BF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Smart-city design  250423c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7BEB47-8393-3BBC-2614-0D3F8DC9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3134-29CA-40B2-8D6D-D3B0F461F37F}" type="slidenum">
              <a:rPr lang="en-US" smtClean="0"/>
              <a:t>25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927668B-FAE9-D4B0-622A-311EA5380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2829694"/>
            <a:ext cx="5857875" cy="298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21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BD4F1-6FDF-E768-6EAC-57D857704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3B989-1F00-7B21-C765-C02EE847A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Studied the importance of AI in smart city design</a:t>
            </a:r>
          </a:p>
          <a:p>
            <a:r>
              <a:rPr lang="en-US" dirty="0"/>
              <a:t>Studied the hardware and software techniques used in smart cities.</a:t>
            </a:r>
          </a:p>
          <a:p>
            <a:r>
              <a:rPr lang="en-US" dirty="0"/>
              <a:t>Review various artificial Intelligence techniques and their applications in smart cities.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268DB1-22B5-5BBD-1C20-AED9B93C6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Smart-city design  250423c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2671C3-403D-7B1E-45C6-FBB354126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3134-29CA-40B2-8D6D-D3B0F461F37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6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7742C-8664-A7AB-27A2-86729FAB7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AI for smart cities?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E028A-4696-65D4-8066-5251B8AC4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251" y="12954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sz="2800" b="0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Artificial intelligence (AI) is a set of computer methods that enable the  machine  to</a:t>
            </a:r>
          </a:p>
          <a:p>
            <a:pPr lvl="1"/>
            <a:r>
              <a:rPr lang="en-US" sz="2400" dirty="0">
                <a:solidFill>
                  <a:srgbClr val="474747"/>
                </a:solidFill>
                <a:latin typeface="Arial" panose="020B0604020202020204" pitchFamily="34" charset="0"/>
              </a:rPr>
              <a:t>hear</a:t>
            </a:r>
          </a:p>
          <a:p>
            <a:pPr lvl="1"/>
            <a:r>
              <a:rPr lang="en-US" sz="2400" dirty="0">
                <a:solidFill>
                  <a:srgbClr val="474747"/>
                </a:solidFill>
                <a:latin typeface="Arial" panose="020B0604020202020204" pitchFamily="34" charset="0"/>
              </a:rPr>
              <a:t>s</a:t>
            </a:r>
            <a:r>
              <a:rPr lang="en-US" sz="2400" b="0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ee</a:t>
            </a:r>
          </a:p>
          <a:p>
            <a:pPr lvl="1"/>
            <a:r>
              <a:rPr lang="en-US" sz="2400" dirty="0">
                <a:solidFill>
                  <a:srgbClr val="474747"/>
                </a:solidFill>
                <a:latin typeface="Arial" panose="020B0604020202020204" pitchFamily="34" charset="0"/>
              </a:rPr>
              <a:t>understand languages </a:t>
            </a:r>
          </a:p>
          <a:p>
            <a:pPr lvl="1"/>
            <a:r>
              <a:rPr lang="en-US" sz="2400" dirty="0">
                <a:solidFill>
                  <a:srgbClr val="474747"/>
                </a:solidFill>
                <a:latin typeface="Arial" panose="020B0604020202020204" pitchFamily="34" charset="0"/>
              </a:rPr>
              <a:t>s</a:t>
            </a:r>
            <a:r>
              <a:rPr lang="en-US" sz="2400" b="0" i="0" dirty="0">
                <a:solidFill>
                  <a:srgbClr val="474747"/>
                </a:solidFill>
                <a:effectLst/>
                <a:latin typeface="Arial" panose="020B0604020202020204" pitchFamily="34" charset="0"/>
              </a:rPr>
              <a:t>ummary data</a:t>
            </a:r>
          </a:p>
          <a:p>
            <a:pPr lvl="1"/>
            <a:r>
              <a:rPr lang="en-US" sz="2400" dirty="0">
                <a:solidFill>
                  <a:srgbClr val="474747"/>
                </a:solidFill>
                <a:latin typeface="Arial" panose="020B0604020202020204" pitchFamily="34" charset="0"/>
              </a:rPr>
              <a:t>make recommendation etc.</a:t>
            </a:r>
          </a:p>
          <a:p>
            <a:r>
              <a:rPr lang="en-US" sz="2800" dirty="0">
                <a:solidFill>
                  <a:srgbClr val="474747"/>
                </a:solidFill>
                <a:latin typeface="Arial" panose="020B0604020202020204" pitchFamily="34" charset="0"/>
              </a:rPr>
              <a:t>One approach to achieve the above is to ask the machine to learn by itself. Hence, we need to study machine learning methods.</a:t>
            </a:r>
          </a:p>
          <a:p>
            <a:r>
              <a:rPr lang="en-US" dirty="0">
                <a:solidFill>
                  <a:srgbClr val="474747"/>
                </a:solidFill>
                <a:latin typeface="Arial" panose="020B0604020202020204" pitchFamily="34" charset="0"/>
              </a:rPr>
              <a:t>These are useful methods to be employed to build smart cities.</a:t>
            </a:r>
            <a:endParaRPr lang="en-US" sz="2800" dirty="0">
              <a:solidFill>
                <a:srgbClr val="474747"/>
              </a:solidFill>
              <a:latin typeface="Arial" panose="020B0604020202020204" pitchFamily="34" charset="0"/>
            </a:endParaRPr>
          </a:p>
          <a:p>
            <a:pPr lvl="1"/>
            <a:endParaRPr lang="en-US" sz="2400" dirty="0">
              <a:solidFill>
                <a:srgbClr val="474747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940DBF-ED4E-D25F-17CF-F837CE651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Smart-city design  250423c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7E626E-0FC2-FD48-00F2-4126159C6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5396A-D636-4A8F-BA5D-839567F6BF74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2065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C9E88-86B9-82A5-2E8B-2BFE61253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Different approaches of machine learning</a:t>
            </a:r>
            <a:endParaRPr lang="en-HK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9478A-FF31-0D77-8B7F-B254D45D7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954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Supervised learning (give labels for samples)</a:t>
            </a:r>
          </a:p>
          <a:p>
            <a:pPr lvl="1"/>
            <a:r>
              <a:rPr lang="en-US" altLang="en-US" sz="2000" dirty="0"/>
              <a:t>Ensemble methods</a:t>
            </a:r>
          </a:p>
          <a:p>
            <a:pPr lvl="1"/>
            <a:r>
              <a:rPr lang="en-US" sz="2000" dirty="0"/>
              <a:t>Neural networks</a:t>
            </a:r>
          </a:p>
          <a:p>
            <a:pPr lvl="2"/>
            <a:r>
              <a:rPr lang="en-US" sz="1800" dirty="0"/>
              <a:t>Backpropagation – basic idea for most neural network training.</a:t>
            </a:r>
          </a:p>
          <a:p>
            <a:pPr lvl="2"/>
            <a:r>
              <a:rPr lang="en-US" sz="1800" dirty="0"/>
              <a:t>CNN Convolution neural networks</a:t>
            </a:r>
          </a:p>
          <a:p>
            <a:pPr lvl="2"/>
            <a:r>
              <a:rPr lang="en-US" sz="1800" dirty="0"/>
              <a:t>RNN Recurrent neural networks</a:t>
            </a:r>
          </a:p>
          <a:p>
            <a:pPr lvl="2"/>
            <a:r>
              <a:rPr lang="en-US" altLang="zh-TW" sz="1800" dirty="0"/>
              <a:t>Autoencoder</a:t>
            </a:r>
            <a:endParaRPr lang="en-US" sz="1800" dirty="0"/>
          </a:p>
          <a:p>
            <a:pPr lvl="2"/>
            <a:r>
              <a:rPr lang="en-US" sz="1800" dirty="0"/>
              <a:t>Transformer (for Large Language models)</a:t>
            </a:r>
          </a:p>
          <a:p>
            <a:pPr lvl="1"/>
            <a:r>
              <a:rPr lang="en-US" sz="2000" dirty="0"/>
              <a:t>KNN K-nearest neighbor classification</a:t>
            </a:r>
          </a:p>
          <a:p>
            <a:r>
              <a:rPr lang="en-US" sz="2400" dirty="0"/>
              <a:t>Unsupervised learning (no label for samples)</a:t>
            </a:r>
          </a:p>
          <a:p>
            <a:pPr lvl="1"/>
            <a:r>
              <a:rPr lang="en-US" sz="2000" dirty="0"/>
              <a:t>K-means clustering</a:t>
            </a:r>
          </a:p>
          <a:p>
            <a:r>
              <a:rPr lang="en-US" sz="2400" dirty="0"/>
              <a:t>Reinforcement learning (give reward if performs well)</a:t>
            </a:r>
          </a:p>
          <a:p>
            <a:pPr lvl="1"/>
            <a:r>
              <a:rPr lang="en-US" sz="2000" dirty="0"/>
              <a:t>Q learning</a:t>
            </a:r>
          </a:p>
          <a:p>
            <a:pPr lvl="1"/>
            <a:r>
              <a:rPr lang="en-US" sz="2000" dirty="0"/>
              <a:t>Deep Q learning using neural networks</a:t>
            </a:r>
          </a:p>
          <a:p>
            <a:pPr lvl="1"/>
            <a:endParaRPr lang="en-HK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EC1DC7-DCC9-7541-1495-AAAEA997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Smart-city design  250423c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18902-7D3E-83CE-845E-B30C8F340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5396A-D636-4A8F-BA5D-839567F6BF74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5100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4DD47-9D80-1285-74F9-1F8ACD5FC1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Hardware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60701-6067-A5BF-FC2E-105080B476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For smart cities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30F17-568E-7B5F-CA97-5801358C6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Smart-city design  250423c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590D4-0FBC-38B5-7EC2-837A637DE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3134-29CA-40B2-8D6D-D3B0F461F3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28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7C7FE-8195-5254-FEFE-1AF4437C9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01FA2-623D-090C-95CA-1116C6928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99303"/>
            <a:ext cx="4063215" cy="4377660"/>
          </a:xfrm>
        </p:spPr>
        <p:txBody>
          <a:bodyPr>
            <a:normAutofit/>
          </a:bodyPr>
          <a:lstStyle/>
          <a:p>
            <a:r>
              <a:rPr lang="en-US" dirty="0"/>
              <a:t>Sensors</a:t>
            </a:r>
          </a:p>
          <a:p>
            <a:pPr lvl="1"/>
            <a:r>
              <a:rPr lang="en-US" dirty="0"/>
              <a:t>Location sensors</a:t>
            </a:r>
          </a:p>
          <a:p>
            <a:pPr lvl="1"/>
            <a:r>
              <a:rPr lang="en-US" dirty="0"/>
              <a:t>Camera</a:t>
            </a:r>
          </a:p>
          <a:p>
            <a:r>
              <a:rPr lang="en-US" dirty="0"/>
              <a:t>Internet of Things </a:t>
            </a:r>
          </a:p>
          <a:p>
            <a:r>
              <a:rPr lang="en-US" dirty="0"/>
              <a:t>Networking </a:t>
            </a:r>
          </a:p>
          <a:p>
            <a:pPr lvl="1"/>
            <a:r>
              <a:rPr lang="en-US" dirty="0"/>
              <a:t>WLAN</a:t>
            </a:r>
          </a:p>
          <a:p>
            <a:pPr lvl="1"/>
            <a:r>
              <a:rPr lang="en-US" dirty="0"/>
              <a:t>WBAN</a:t>
            </a:r>
          </a:p>
          <a:p>
            <a:pPr lvl="1"/>
            <a:r>
              <a:rPr lang="en-US" dirty="0"/>
              <a:t>LPWAN</a:t>
            </a:r>
          </a:p>
          <a:p>
            <a:r>
              <a:rPr lang="en-US" dirty="0"/>
              <a:t>Computers</a:t>
            </a:r>
          </a:p>
          <a:p>
            <a:pPr lvl="1"/>
            <a:r>
              <a:rPr lang="en-US" dirty="0"/>
              <a:t>CPU/GPU</a:t>
            </a:r>
          </a:p>
          <a:p>
            <a:pPr lvl="1"/>
            <a:endParaRPr lang="en-US" dirty="0"/>
          </a:p>
        </p:txBody>
      </p:sp>
      <p:pic>
        <p:nvPicPr>
          <p:cNvPr id="1026" name="Picture 2" descr="Smart City System Design: A Comprehensive Study of the ...">
            <a:extLst>
              <a:ext uri="{FF2B5EF4-FFF2-40B4-BE49-F238E27FC236}">
                <a16:creationId xmlns:a16="http://schemas.microsoft.com/office/drawing/2014/main" id="{57057639-870D-926F-EFFD-E644729EC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919" y="1690689"/>
            <a:ext cx="5216667" cy="396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4A75C9-2BC6-439F-B686-3764D7585352}"/>
              </a:ext>
            </a:extLst>
          </p:cNvPr>
          <p:cNvSpPr txBox="1"/>
          <p:nvPr/>
        </p:nvSpPr>
        <p:spPr>
          <a:xfrm>
            <a:off x="3827206" y="6105832"/>
            <a:ext cx="4950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https://dl.acm.org/doi/fullHtml/10.1145/3309545</a:t>
            </a:r>
            <a:r>
              <a:rPr lang="en-US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A9F6A-4A16-9B2A-6CEE-DD726DF65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Smart-city design  250423c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92A08-945D-1A0F-81AD-B96987470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3134-29CA-40B2-8D6D-D3B0F461F3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01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5C409-85DD-DCED-A13E-DDA20C6A3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29C8E-605B-0146-526C-5BCC0CC9B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35150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/>
              <a:t>IoT (Internet of Things)</a:t>
            </a:r>
          </a:p>
          <a:p>
            <a:pPr lvl="1"/>
            <a:r>
              <a:rPr lang="en-US" dirty="0"/>
              <a:t>Standard – e.g., Zigbee </a:t>
            </a:r>
          </a:p>
          <a:p>
            <a:pPr lvl="1"/>
            <a:r>
              <a:rPr lang="en-US" dirty="0"/>
              <a:t>For connecting sensors</a:t>
            </a:r>
          </a:p>
          <a:p>
            <a:r>
              <a:rPr lang="en-US" dirty="0"/>
              <a:t>Internet</a:t>
            </a:r>
          </a:p>
          <a:p>
            <a:pPr lvl="1"/>
            <a:r>
              <a:rPr lang="en-US" dirty="0"/>
              <a:t>General connections</a:t>
            </a:r>
          </a:p>
          <a:p>
            <a:r>
              <a:rPr lang="en-US" dirty="0"/>
              <a:t>RFID  (Radio-frequency identification)</a:t>
            </a:r>
          </a:p>
          <a:p>
            <a:pPr lvl="1"/>
            <a:r>
              <a:rPr lang="en-US" dirty="0"/>
              <a:t>Data collection</a:t>
            </a:r>
          </a:p>
          <a:p>
            <a:r>
              <a:rPr lang="en-US" dirty="0"/>
              <a:t>Mobile network</a:t>
            </a:r>
          </a:p>
          <a:p>
            <a:pPr lvl="1"/>
            <a:r>
              <a:rPr lang="en-US" dirty="0"/>
              <a:t>5G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884691-5B95-BC13-C6D9-A03AD5424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Smart-city design  250423c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05AACB-E1DF-7851-B38A-12341A66B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3134-29CA-40B2-8D6D-D3B0F461F3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780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A7276-77A0-2023-3B33-26D510F68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DAE5F-AD40-2E2F-4337-D36192424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Mems Gyroscope for orientation sensing</a:t>
            </a:r>
          </a:p>
          <a:p>
            <a:pPr lvl="1"/>
            <a:r>
              <a:rPr lang="en-US" dirty="0">
                <a:hlinkClick r:id="rId2"/>
              </a:rPr>
              <a:t>https://www.youtube.com/watch?v=eqZgxR6eRjo</a:t>
            </a:r>
            <a:r>
              <a:rPr lang="en-US" dirty="0"/>
              <a:t> </a:t>
            </a:r>
          </a:p>
          <a:p>
            <a:r>
              <a:rPr lang="en-US" dirty="0"/>
              <a:t>Accelerometer for position sensing</a:t>
            </a:r>
          </a:p>
          <a:p>
            <a:r>
              <a:rPr lang="en-US" dirty="0"/>
              <a:t>Pressure sensor</a:t>
            </a:r>
          </a:p>
          <a:p>
            <a:pPr lvl="1"/>
            <a:r>
              <a:rPr lang="en-US" dirty="0">
                <a:hlinkClick r:id="rId3"/>
              </a:rPr>
              <a:t>https://www.youtube.com/watch?v=E-5g3lJONqs</a:t>
            </a:r>
            <a:r>
              <a:rPr lang="en-US" dirty="0"/>
              <a:t> </a:t>
            </a:r>
          </a:p>
          <a:p>
            <a:r>
              <a:rPr lang="en-US" dirty="0"/>
              <a:t>Magnetic sensor</a:t>
            </a:r>
          </a:p>
          <a:p>
            <a:r>
              <a:rPr lang="en-US" dirty="0"/>
              <a:t>Camera for machine vision</a:t>
            </a:r>
          </a:p>
          <a:p>
            <a:r>
              <a:rPr lang="en-US" dirty="0"/>
              <a:t>GPU (graphic processors) for computation</a:t>
            </a:r>
          </a:p>
          <a:p>
            <a:pPr lvl="1"/>
            <a:r>
              <a:rPr lang="en-US" dirty="0">
                <a:hlinkClick r:id="rId4"/>
              </a:rPr>
              <a:t>https://www.nvidia.com/en-us/geforce/graphics-cards/</a:t>
            </a:r>
            <a:r>
              <a:rPr lang="en-US" dirty="0"/>
              <a:t> </a:t>
            </a:r>
          </a:p>
          <a:p>
            <a:r>
              <a:rPr lang="en-US" dirty="0"/>
              <a:t>Satellite for Global monitoring</a:t>
            </a:r>
          </a:p>
          <a:p>
            <a:pPr lvl="1"/>
            <a:r>
              <a:rPr lang="en-US" dirty="0">
                <a:hlinkClick r:id="rId5"/>
              </a:rPr>
              <a:t>https://www.youtube.com/watch?v=DjVXmB6cgEE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3D4D4-7DB3-5100-1DD8-066E6CA40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Smart-city design  250423c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11C681-7E3E-507F-71A4-CBE862971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3134-29CA-40B2-8D6D-D3B0F461F37F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75EC8F-FE19-A6EB-EDD0-94DC3AAD45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1906" y="681037"/>
            <a:ext cx="2398570" cy="10771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92220A-19C6-A9A3-864D-E430F721F8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0799" y="3616095"/>
            <a:ext cx="1944403" cy="9858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7BAC97-B4BE-50BD-5D0D-FEC8D54411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1191" y="5184547"/>
            <a:ext cx="1374011" cy="88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39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95182-0ADC-11FF-C73F-27CDFFAD5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phone 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EEFF2-C646-916F-5E52-672B69143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hlinkClick r:id="rId2"/>
              </a:rPr>
              <a:t>https://www.purplepass.com/blog/3g4g-5g-internet-what-is-the-difference/</a:t>
            </a:r>
            <a:r>
              <a:rPr lang="en-US" sz="1600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59AF7-98B7-5B89-4561-E908EE27C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Smart-city design  250423c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CDC504-AEB7-7C10-6F26-8FAC4C718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83134-29CA-40B2-8D6D-D3B0F461F37F}" type="slidenum">
              <a:rPr lang="en-US" smtClean="0"/>
              <a:t>9</a:t>
            </a:fld>
            <a:endParaRPr lang="en-US"/>
          </a:p>
        </p:txBody>
      </p:sp>
      <p:pic>
        <p:nvPicPr>
          <p:cNvPr id="4098" name="Picture 2" descr="infographic about evolution of 5G">
            <a:extLst>
              <a:ext uri="{FF2B5EF4-FFF2-40B4-BE49-F238E27FC236}">
                <a16:creationId xmlns:a16="http://schemas.microsoft.com/office/drawing/2014/main" id="{458CA5ED-45A0-69A7-BE10-76FE83881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90738"/>
            <a:ext cx="8442321" cy="422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693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764</TotalTime>
  <Words>1257</Words>
  <Application>Microsoft Office PowerPoint</Application>
  <PresentationFormat>On-screen Show (4:3)</PresentationFormat>
  <Paragraphs>229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NexusSerif</vt:lpstr>
      <vt:lpstr>Arial</vt:lpstr>
      <vt:lpstr>Calibri</vt:lpstr>
      <vt:lpstr>Calibri Light</vt:lpstr>
      <vt:lpstr>Nunito Sans</vt:lpstr>
      <vt:lpstr>Roboto</vt:lpstr>
      <vt:lpstr>Times New Roman</vt:lpstr>
      <vt:lpstr>Office Theme</vt:lpstr>
      <vt:lpstr> GISM5033  Artificial Intelligence for Smart Cities</vt:lpstr>
      <vt:lpstr>Overview</vt:lpstr>
      <vt:lpstr>What is AI for smart cities?</vt:lpstr>
      <vt:lpstr>Different approaches of machine learning</vt:lpstr>
      <vt:lpstr>Hardware systems</vt:lpstr>
      <vt:lpstr>Hardware systems</vt:lpstr>
      <vt:lpstr>Hardware</vt:lpstr>
      <vt:lpstr>Sensors</vt:lpstr>
      <vt:lpstr>Mobile phone  network</vt:lpstr>
      <vt:lpstr>Wi-Fi</vt:lpstr>
      <vt:lpstr>Software systems</vt:lpstr>
      <vt:lpstr>Overview of software systems Those highlighted in red will be studied in this course.</vt:lpstr>
      <vt:lpstr>Application of Ada-boost  case studies</vt:lpstr>
      <vt:lpstr>Application of decision tree : Tackling pandemics in smart cities using machine learning https://www.aimspress.com/article/doi/10.3934/mbe.2021418 </vt:lpstr>
      <vt:lpstr>Types of Supervised Machine Learning Algorithm</vt:lpstr>
      <vt:lpstr>NLP (natural language processing) </vt:lpstr>
      <vt:lpstr>Automation and robotics </vt:lpstr>
      <vt:lpstr>Machine vision and automatic driving </vt:lpstr>
      <vt:lpstr>Smart transportation </vt:lpstr>
      <vt:lpstr>Application of Fuzzy logic  for the automatic braking system</vt:lpstr>
      <vt:lpstr>Application of CNN Neural networks for object recognition</vt:lpstr>
      <vt:lpstr>Application of Natural Networks for Natural language Processing</vt:lpstr>
      <vt:lpstr>Application of Adaboost  on air pollution monitoring</vt:lpstr>
      <vt:lpstr>Application of Decision Tree for  Smart City Networks </vt:lpstr>
      <vt:lpstr>Application of Neural network for  Smart Cities 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Ch2 5033</dc:title>
  <dc:creator>kh</dc:creator>
  <cp:lastModifiedBy>Kin Hong Wong (CCO)</cp:lastModifiedBy>
  <cp:revision>102</cp:revision>
  <dcterms:created xsi:type="dcterms:W3CDTF">2022-10-06T01:33:29Z</dcterms:created>
  <dcterms:modified xsi:type="dcterms:W3CDTF">2025-04-23T04:54:29Z</dcterms:modified>
</cp:coreProperties>
</file>