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
  </p:notesMasterIdLst>
  <p:sldIdLst>
    <p:sldId id="270" r:id="rId2"/>
    <p:sldId id="271" r:id="rId3"/>
    <p:sldId id="272" r:id="rId4"/>
    <p:sldId id="275" r:id="rId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0" d="100"/>
          <a:sy n="60" d="100"/>
        </p:scale>
        <p:origin x="148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216081-23DD-4915-A2C9-07381E195102}" type="datetimeFigureOut">
              <a:rPr lang="en-US" smtClean="0"/>
              <a:t>4/11/2025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ED8DD2-E4B5-4CA4-9C2E-60FF49A49423}" type="slidenum">
              <a:rPr lang="en-US" smtClean="0"/>
              <a:t>‹#›</a:t>
            </a:fld>
            <a:endParaRPr lang="en-US"/>
          </a:p>
        </p:txBody>
      </p:sp>
    </p:spTree>
    <p:extLst>
      <p:ext uri="{BB962C8B-B14F-4D97-AF65-F5344CB8AC3E}">
        <p14:creationId xmlns:p14="http://schemas.microsoft.com/office/powerpoint/2010/main" val="41431364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D21301C-813C-47F8-BF4F-5F3E555FD65C}" type="datetime1">
              <a:rPr lang="en-US" smtClean="0"/>
              <a:t>4/11/2025</a:t>
            </a:fld>
            <a:endParaRPr lang="en-US"/>
          </a:p>
        </p:txBody>
      </p:sp>
      <p:sp>
        <p:nvSpPr>
          <p:cNvPr id="5" name="Footer Placeholder 4"/>
          <p:cNvSpPr>
            <a:spLocks noGrp="1"/>
          </p:cNvSpPr>
          <p:nvPr>
            <p:ph type="ftr" sz="quarter" idx="11"/>
          </p:nvPr>
        </p:nvSpPr>
        <p:spPr/>
        <p:txBody>
          <a:bodyPr/>
          <a:lstStyle/>
          <a:p>
            <a:r>
              <a:rPr lang="en-US"/>
              <a:t>The use of A.I. in GECC courses   250411e2</a:t>
            </a:r>
          </a:p>
        </p:txBody>
      </p:sp>
      <p:sp>
        <p:nvSpPr>
          <p:cNvPr id="6" name="Slide Number Placeholder 5"/>
          <p:cNvSpPr>
            <a:spLocks noGrp="1"/>
          </p:cNvSpPr>
          <p:nvPr>
            <p:ph type="sldNum" sz="quarter" idx="12"/>
          </p:nvPr>
        </p:nvSpPr>
        <p:spPr/>
        <p:txBody>
          <a:bodyPr/>
          <a:lstStyle/>
          <a:p>
            <a:fld id="{EE0BB53A-CCC7-4171-9DDC-6AA7B94CC42F}" type="slidenum">
              <a:rPr lang="en-US" smtClean="0"/>
              <a:t>‹#›</a:t>
            </a:fld>
            <a:endParaRPr lang="en-US"/>
          </a:p>
        </p:txBody>
      </p:sp>
    </p:spTree>
    <p:extLst>
      <p:ext uri="{BB962C8B-B14F-4D97-AF65-F5344CB8AC3E}">
        <p14:creationId xmlns:p14="http://schemas.microsoft.com/office/powerpoint/2010/main" val="5031560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1C13164-DF6A-4FE4-AAB1-B8F5F2A2A25B}" type="datetime1">
              <a:rPr lang="en-US" smtClean="0"/>
              <a:t>4/11/2025</a:t>
            </a:fld>
            <a:endParaRPr lang="en-US"/>
          </a:p>
        </p:txBody>
      </p:sp>
      <p:sp>
        <p:nvSpPr>
          <p:cNvPr id="5" name="Footer Placeholder 4"/>
          <p:cNvSpPr>
            <a:spLocks noGrp="1"/>
          </p:cNvSpPr>
          <p:nvPr>
            <p:ph type="ftr" sz="quarter" idx="11"/>
          </p:nvPr>
        </p:nvSpPr>
        <p:spPr/>
        <p:txBody>
          <a:bodyPr/>
          <a:lstStyle/>
          <a:p>
            <a:r>
              <a:rPr lang="en-US"/>
              <a:t>The use of A.I. in GECC courses   250411e2</a:t>
            </a:r>
          </a:p>
        </p:txBody>
      </p:sp>
      <p:sp>
        <p:nvSpPr>
          <p:cNvPr id="6" name="Slide Number Placeholder 5"/>
          <p:cNvSpPr>
            <a:spLocks noGrp="1"/>
          </p:cNvSpPr>
          <p:nvPr>
            <p:ph type="sldNum" sz="quarter" idx="12"/>
          </p:nvPr>
        </p:nvSpPr>
        <p:spPr/>
        <p:txBody>
          <a:bodyPr/>
          <a:lstStyle/>
          <a:p>
            <a:fld id="{EE0BB53A-CCC7-4171-9DDC-6AA7B94CC42F}" type="slidenum">
              <a:rPr lang="en-US" smtClean="0"/>
              <a:t>‹#›</a:t>
            </a:fld>
            <a:endParaRPr lang="en-US"/>
          </a:p>
        </p:txBody>
      </p:sp>
    </p:spTree>
    <p:extLst>
      <p:ext uri="{BB962C8B-B14F-4D97-AF65-F5344CB8AC3E}">
        <p14:creationId xmlns:p14="http://schemas.microsoft.com/office/powerpoint/2010/main" val="2438394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34E298-0804-4DB8-AADB-616D50D50F2A}" type="datetime1">
              <a:rPr lang="en-US" smtClean="0"/>
              <a:t>4/11/2025</a:t>
            </a:fld>
            <a:endParaRPr lang="en-US"/>
          </a:p>
        </p:txBody>
      </p:sp>
      <p:sp>
        <p:nvSpPr>
          <p:cNvPr id="5" name="Footer Placeholder 4"/>
          <p:cNvSpPr>
            <a:spLocks noGrp="1"/>
          </p:cNvSpPr>
          <p:nvPr>
            <p:ph type="ftr" sz="quarter" idx="11"/>
          </p:nvPr>
        </p:nvSpPr>
        <p:spPr/>
        <p:txBody>
          <a:bodyPr/>
          <a:lstStyle/>
          <a:p>
            <a:r>
              <a:rPr lang="en-US"/>
              <a:t>The use of A.I. in GECC courses   250411e2</a:t>
            </a:r>
          </a:p>
        </p:txBody>
      </p:sp>
      <p:sp>
        <p:nvSpPr>
          <p:cNvPr id="6" name="Slide Number Placeholder 5"/>
          <p:cNvSpPr>
            <a:spLocks noGrp="1"/>
          </p:cNvSpPr>
          <p:nvPr>
            <p:ph type="sldNum" sz="quarter" idx="12"/>
          </p:nvPr>
        </p:nvSpPr>
        <p:spPr/>
        <p:txBody>
          <a:bodyPr/>
          <a:lstStyle/>
          <a:p>
            <a:fld id="{EE0BB53A-CCC7-4171-9DDC-6AA7B94CC42F}" type="slidenum">
              <a:rPr lang="en-US" smtClean="0"/>
              <a:t>‹#›</a:t>
            </a:fld>
            <a:endParaRPr lang="en-US"/>
          </a:p>
        </p:txBody>
      </p:sp>
    </p:spTree>
    <p:extLst>
      <p:ext uri="{BB962C8B-B14F-4D97-AF65-F5344CB8AC3E}">
        <p14:creationId xmlns:p14="http://schemas.microsoft.com/office/powerpoint/2010/main" val="24679766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136EF0A-427B-4CDD-BFE3-ED8710EC5B54}" type="datetime1">
              <a:rPr lang="en-US" smtClean="0"/>
              <a:t>4/11/2025</a:t>
            </a:fld>
            <a:endParaRPr lang="en-US"/>
          </a:p>
        </p:txBody>
      </p:sp>
      <p:sp>
        <p:nvSpPr>
          <p:cNvPr id="5" name="Footer Placeholder 4"/>
          <p:cNvSpPr>
            <a:spLocks noGrp="1"/>
          </p:cNvSpPr>
          <p:nvPr>
            <p:ph type="ftr" sz="quarter" idx="11"/>
          </p:nvPr>
        </p:nvSpPr>
        <p:spPr/>
        <p:txBody>
          <a:bodyPr/>
          <a:lstStyle/>
          <a:p>
            <a:r>
              <a:rPr lang="en-US"/>
              <a:t>The use of A.I. in GECC courses   250411e2</a:t>
            </a:r>
          </a:p>
        </p:txBody>
      </p:sp>
      <p:sp>
        <p:nvSpPr>
          <p:cNvPr id="6" name="Slide Number Placeholder 5"/>
          <p:cNvSpPr>
            <a:spLocks noGrp="1"/>
          </p:cNvSpPr>
          <p:nvPr>
            <p:ph type="sldNum" sz="quarter" idx="12"/>
          </p:nvPr>
        </p:nvSpPr>
        <p:spPr/>
        <p:txBody>
          <a:bodyPr/>
          <a:lstStyle/>
          <a:p>
            <a:fld id="{EE0BB53A-CCC7-4171-9DDC-6AA7B94CC42F}" type="slidenum">
              <a:rPr lang="en-US" smtClean="0"/>
              <a:t>‹#›</a:t>
            </a:fld>
            <a:endParaRPr lang="en-US"/>
          </a:p>
        </p:txBody>
      </p:sp>
    </p:spTree>
    <p:extLst>
      <p:ext uri="{BB962C8B-B14F-4D97-AF65-F5344CB8AC3E}">
        <p14:creationId xmlns:p14="http://schemas.microsoft.com/office/powerpoint/2010/main" val="12472807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ED982ED-6BB6-4A2C-906C-298831C3C88D}" type="datetime1">
              <a:rPr lang="en-US" smtClean="0"/>
              <a:t>4/11/2025</a:t>
            </a:fld>
            <a:endParaRPr lang="en-US"/>
          </a:p>
        </p:txBody>
      </p:sp>
      <p:sp>
        <p:nvSpPr>
          <p:cNvPr id="5" name="Footer Placeholder 4"/>
          <p:cNvSpPr>
            <a:spLocks noGrp="1"/>
          </p:cNvSpPr>
          <p:nvPr>
            <p:ph type="ftr" sz="quarter" idx="11"/>
          </p:nvPr>
        </p:nvSpPr>
        <p:spPr/>
        <p:txBody>
          <a:bodyPr/>
          <a:lstStyle/>
          <a:p>
            <a:r>
              <a:rPr lang="en-US"/>
              <a:t>The use of A.I. in GECC courses   250411e2</a:t>
            </a:r>
          </a:p>
        </p:txBody>
      </p:sp>
      <p:sp>
        <p:nvSpPr>
          <p:cNvPr id="6" name="Slide Number Placeholder 5"/>
          <p:cNvSpPr>
            <a:spLocks noGrp="1"/>
          </p:cNvSpPr>
          <p:nvPr>
            <p:ph type="sldNum" sz="quarter" idx="12"/>
          </p:nvPr>
        </p:nvSpPr>
        <p:spPr/>
        <p:txBody>
          <a:bodyPr/>
          <a:lstStyle/>
          <a:p>
            <a:fld id="{EE0BB53A-CCC7-4171-9DDC-6AA7B94CC42F}" type="slidenum">
              <a:rPr lang="en-US" smtClean="0"/>
              <a:t>‹#›</a:t>
            </a:fld>
            <a:endParaRPr lang="en-US"/>
          </a:p>
        </p:txBody>
      </p:sp>
    </p:spTree>
    <p:extLst>
      <p:ext uri="{BB962C8B-B14F-4D97-AF65-F5344CB8AC3E}">
        <p14:creationId xmlns:p14="http://schemas.microsoft.com/office/powerpoint/2010/main" val="21343379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C8C6C49-084D-4C66-AA92-6EB6E9C54F86}" type="datetime1">
              <a:rPr lang="en-US" smtClean="0"/>
              <a:t>4/11/2025</a:t>
            </a:fld>
            <a:endParaRPr lang="en-US"/>
          </a:p>
        </p:txBody>
      </p:sp>
      <p:sp>
        <p:nvSpPr>
          <p:cNvPr id="6" name="Footer Placeholder 5"/>
          <p:cNvSpPr>
            <a:spLocks noGrp="1"/>
          </p:cNvSpPr>
          <p:nvPr>
            <p:ph type="ftr" sz="quarter" idx="11"/>
          </p:nvPr>
        </p:nvSpPr>
        <p:spPr/>
        <p:txBody>
          <a:bodyPr/>
          <a:lstStyle/>
          <a:p>
            <a:r>
              <a:rPr lang="en-US"/>
              <a:t>The use of A.I. in GECC courses   250411e2</a:t>
            </a:r>
          </a:p>
        </p:txBody>
      </p:sp>
      <p:sp>
        <p:nvSpPr>
          <p:cNvPr id="7" name="Slide Number Placeholder 6"/>
          <p:cNvSpPr>
            <a:spLocks noGrp="1"/>
          </p:cNvSpPr>
          <p:nvPr>
            <p:ph type="sldNum" sz="quarter" idx="12"/>
          </p:nvPr>
        </p:nvSpPr>
        <p:spPr/>
        <p:txBody>
          <a:bodyPr/>
          <a:lstStyle/>
          <a:p>
            <a:fld id="{EE0BB53A-CCC7-4171-9DDC-6AA7B94CC42F}" type="slidenum">
              <a:rPr lang="en-US" smtClean="0"/>
              <a:t>‹#›</a:t>
            </a:fld>
            <a:endParaRPr lang="en-US"/>
          </a:p>
        </p:txBody>
      </p:sp>
    </p:spTree>
    <p:extLst>
      <p:ext uri="{BB962C8B-B14F-4D97-AF65-F5344CB8AC3E}">
        <p14:creationId xmlns:p14="http://schemas.microsoft.com/office/powerpoint/2010/main" val="2118800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0579B9F-D719-48FB-ABB9-5EAA10FEB5B9}" type="datetime1">
              <a:rPr lang="en-US" smtClean="0"/>
              <a:t>4/11/2025</a:t>
            </a:fld>
            <a:endParaRPr lang="en-US"/>
          </a:p>
        </p:txBody>
      </p:sp>
      <p:sp>
        <p:nvSpPr>
          <p:cNvPr id="8" name="Footer Placeholder 7"/>
          <p:cNvSpPr>
            <a:spLocks noGrp="1"/>
          </p:cNvSpPr>
          <p:nvPr>
            <p:ph type="ftr" sz="quarter" idx="11"/>
          </p:nvPr>
        </p:nvSpPr>
        <p:spPr/>
        <p:txBody>
          <a:bodyPr/>
          <a:lstStyle/>
          <a:p>
            <a:r>
              <a:rPr lang="en-US"/>
              <a:t>The use of A.I. in GECC courses   250411e2</a:t>
            </a:r>
          </a:p>
        </p:txBody>
      </p:sp>
      <p:sp>
        <p:nvSpPr>
          <p:cNvPr id="9" name="Slide Number Placeholder 8"/>
          <p:cNvSpPr>
            <a:spLocks noGrp="1"/>
          </p:cNvSpPr>
          <p:nvPr>
            <p:ph type="sldNum" sz="quarter" idx="12"/>
          </p:nvPr>
        </p:nvSpPr>
        <p:spPr/>
        <p:txBody>
          <a:bodyPr/>
          <a:lstStyle/>
          <a:p>
            <a:fld id="{EE0BB53A-CCC7-4171-9DDC-6AA7B94CC42F}" type="slidenum">
              <a:rPr lang="en-US" smtClean="0"/>
              <a:t>‹#›</a:t>
            </a:fld>
            <a:endParaRPr lang="en-US"/>
          </a:p>
        </p:txBody>
      </p:sp>
    </p:spTree>
    <p:extLst>
      <p:ext uri="{BB962C8B-B14F-4D97-AF65-F5344CB8AC3E}">
        <p14:creationId xmlns:p14="http://schemas.microsoft.com/office/powerpoint/2010/main" val="15173894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5BFF698-6E64-449E-B6EA-6535A8DABE74}" type="datetime1">
              <a:rPr lang="en-US" smtClean="0"/>
              <a:t>4/11/2025</a:t>
            </a:fld>
            <a:endParaRPr lang="en-US"/>
          </a:p>
        </p:txBody>
      </p:sp>
      <p:sp>
        <p:nvSpPr>
          <p:cNvPr id="4" name="Footer Placeholder 3"/>
          <p:cNvSpPr>
            <a:spLocks noGrp="1"/>
          </p:cNvSpPr>
          <p:nvPr>
            <p:ph type="ftr" sz="quarter" idx="11"/>
          </p:nvPr>
        </p:nvSpPr>
        <p:spPr/>
        <p:txBody>
          <a:bodyPr/>
          <a:lstStyle/>
          <a:p>
            <a:r>
              <a:rPr lang="en-US"/>
              <a:t>The use of A.I. in GECC courses   250411e2</a:t>
            </a:r>
          </a:p>
        </p:txBody>
      </p:sp>
      <p:sp>
        <p:nvSpPr>
          <p:cNvPr id="5" name="Slide Number Placeholder 4"/>
          <p:cNvSpPr>
            <a:spLocks noGrp="1"/>
          </p:cNvSpPr>
          <p:nvPr>
            <p:ph type="sldNum" sz="quarter" idx="12"/>
          </p:nvPr>
        </p:nvSpPr>
        <p:spPr/>
        <p:txBody>
          <a:bodyPr/>
          <a:lstStyle/>
          <a:p>
            <a:fld id="{EE0BB53A-CCC7-4171-9DDC-6AA7B94CC42F}" type="slidenum">
              <a:rPr lang="en-US" smtClean="0"/>
              <a:t>‹#›</a:t>
            </a:fld>
            <a:endParaRPr lang="en-US"/>
          </a:p>
        </p:txBody>
      </p:sp>
    </p:spTree>
    <p:extLst>
      <p:ext uri="{BB962C8B-B14F-4D97-AF65-F5344CB8AC3E}">
        <p14:creationId xmlns:p14="http://schemas.microsoft.com/office/powerpoint/2010/main" val="17853865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BAC17E-1789-4E49-A4E7-10AC128AA086}" type="datetime1">
              <a:rPr lang="en-US" smtClean="0"/>
              <a:t>4/11/2025</a:t>
            </a:fld>
            <a:endParaRPr lang="en-US"/>
          </a:p>
        </p:txBody>
      </p:sp>
      <p:sp>
        <p:nvSpPr>
          <p:cNvPr id="3" name="Footer Placeholder 2"/>
          <p:cNvSpPr>
            <a:spLocks noGrp="1"/>
          </p:cNvSpPr>
          <p:nvPr>
            <p:ph type="ftr" sz="quarter" idx="11"/>
          </p:nvPr>
        </p:nvSpPr>
        <p:spPr/>
        <p:txBody>
          <a:bodyPr/>
          <a:lstStyle/>
          <a:p>
            <a:r>
              <a:rPr lang="en-US"/>
              <a:t>The use of A.I. in GECC courses   250411e2</a:t>
            </a:r>
          </a:p>
        </p:txBody>
      </p:sp>
      <p:sp>
        <p:nvSpPr>
          <p:cNvPr id="4" name="Slide Number Placeholder 3"/>
          <p:cNvSpPr>
            <a:spLocks noGrp="1"/>
          </p:cNvSpPr>
          <p:nvPr>
            <p:ph type="sldNum" sz="quarter" idx="12"/>
          </p:nvPr>
        </p:nvSpPr>
        <p:spPr/>
        <p:txBody>
          <a:bodyPr/>
          <a:lstStyle/>
          <a:p>
            <a:fld id="{EE0BB53A-CCC7-4171-9DDC-6AA7B94CC42F}" type="slidenum">
              <a:rPr lang="en-US" smtClean="0"/>
              <a:t>‹#›</a:t>
            </a:fld>
            <a:endParaRPr lang="en-US"/>
          </a:p>
        </p:txBody>
      </p:sp>
    </p:spTree>
    <p:extLst>
      <p:ext uri="{BB962C8B-B14F-4D97-AF65-F5344CB8AC3E}">
        <p14:creationId xmlns:p14="http://schemas.microsoft.com/office/powerpoint/2010/main" val="42263707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5EDBE6-9E0A-4A8E-A2E4-362C5F75DD18}" type="datetime1">
              <a:rPr lang="en-US" smtClean="0"/>
              <a:t>4/11/2025</a:t>
            </a:fld>
            <a:endParaRPr lang="en-US"/>
          </a:p>
        </p:txBody>
      </p:sp>
      <p:sp>
        <p:nvSpPr>
          <p:cNvPr id="6" name="Footer Placeholder 5"/>
          <p:cNvSpPr>
            <a:spLocks noGrp="1"/>
          </p:cNvSpPr>
          <p:nvPr>
            <p:ph type="ftr" sz="quarter" idx="11"/>
          </p:nvPr>
        </p:nvSpPr>
        <p:spPr/>
        <p:txBody>
          <a:bodyPr/>
          <a:lstStyle/>
          <a:p>
            <a:r>
              <a:rPr lang="en-US"/>
              <a:t>The use of A.I. in GECC courses   250411e2</a:t>
            </a:r>
          </a:p>
        </p:txBody>
      </p:sp>
      <p:sp>
        <p:nvSpPr>
          <p:cNvPr id="7" name="Slide Number Placeholder 6"/>
          <p:cNvSpPr>
            <a:spLocks noGrp="1"/>
          </p:cNvSpPr>
          <p:nvPr>
            <p:ph type="sldNum" sz="quarter" idx="12"/>
          </p:nvPr>
        </p:nvSpPr>
        <p:spPr/>
        <p:txBody>
          <a:bodyPr/>
          <a:lstStyle/>
          <a:p>
            <a:fld id="{EE0BB53A-CCC7-4171-9DDC-6AA7B94CC42F}" type="slidenum">
              <a:rPr lang="en-US" smtClean="0"/>
              <a:t>‹#›</a:t>
            </a:fld>
            <a:endParaRPr lang="en-US"/>
          </a:p>
        </p:txBody>
      </p:sp>
    </p:spTree>
    <p:extLst>
      <p:ext uri="{BB962C8B-B14F-4D97-AF65-F5344CB8AC3E}">
        <p14:creationId xmlns:p14="http://schemas.microsoft.com/office/powerpoint/2010/main" val="13096631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F98E082-00A8-45DE-8321-FF80B3B31C9E}" type="datetime1">
              <a:rPr lang="en-US" smtClean="0"/>
              <a:t>4/11/2025</a:t>
            </a:fld>
            <a:endParaRPr lang="en-US"/>
          </a:p>
        </p:txBody>
      </p:sp>
      <p:sp>
        <p:nvSpPr>
          <p:cNvPr id="6" name="Footer Placeholder 5"/>
          <p:cNvSpPr>
            <a:spLocks noGrp="1"/>
          </p:cNvSpPr>
          <p:nvPr>
            <p:ph type="ftr" sz="quarter" idx="11"/>
          </p:nvPr>
        </p:nvSpPr>
        <p:spPr/>
        <p:txBody>
          <a:bodyPr/>
          <a:lstStyle/>
          <a:p>
            <a:r>
              <a:rPr lang="en-US"/>
              <a:t>The use of A.I. in GECC courses   250411e2</a:t>
            </a:r>
          </a:p>
        </p:txBody>
      </p:sp>
      <p:sp>
        <p:nvSpPr>
          <p:cNvPr id="7" name="Slide Number Placeholder 6"/>
          <p:cNvSpPr>
            <a:spLocks noGrp="1"/>
          </p:cNvSpPr>
          <p:nvPr>
            <p:ph type="sldNum" sz="quarter" idx="12"/>
          </p:nvPr>
        </p:nvSpPr>
        <p:spPr/>
        <p:txBody>
          <a:bodyPr/>
          <a:lstStyle/>
          <a:p>
            <a:fld id="{EE0BB53A-CCC7-4171-9DDC-6AA7B94CC42F}" type="slidenum">
              <a:rPr lang="en-US" smtClean="0"/>
              <a:t>‹#›</a:t>
            </a:fld>
            <a:endParaRPr lang="en-US"/>
          </a:p>
        </p:txBody>
      </p:sp>
    </p:spTree>
    <p:extLst>
      <p:ext uri="{BB962C8B-B14F-4D97-AF65-F5344CB8AC3E}">
        <p14:creationId xmlns:p14="http://schemas.microsoft.com/office/powerpoint/2010/main" val="17467536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D0C12E5-15FE-4607-9A3D-29FEF0992958}" type="datetime1">
              <a:rPr lang="en-US" smtClean="0"/>
              <a:t>4/11/2025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en-US"/>
              <a:t>The use of A.I. in GECC courses   250411e2</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E0BB53A-CCC7-4171-9DDC-6AA7B94CC42F}" type="slidenum">
              <a:rPr lang="en-US" smtClean="0"/>
              <a:t>‹#›</a:t>
            </a:fld>
            <a:endParaRPr lang="en-US"/>
          </a:p>
        </p:txBody>
      </p:sp>
    </p:spTree>
    <p:extLst>
      <p:ext uri="{BB962C8B-B14F-4D97-AF65-F5344CB8AC3E}">
        <p14:creationId xmlns:p14="http://schemas.microsoft.com/office/powerpoint/2010/main" val="41614575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chat.openai.com/chat" TargetMode="External"/><Relationship Id="rId2" Type="http://schemas.openxmlformats.org/officeDocument/2006/relationships/hyperlink" Target="https://apastyle.apa.org/blog/how-to-cite-chatgpt"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help.openai.com/en/articles/6640875-how-should-i-credit-dall-e-in-my-work" TargetMode="External"/><Relationship Id="rId2" Type="http://schemas.openxmlformats.org/officeDocument/2006/relationships/hyperlink" Target="https://www.chicagomanualofstyle.org/qanda/data/faq/topics/Documentation/faq0423.html" TargetMode="External"/><Relationship Id="rId1" Type="http://schemas.openxmlformats.org/officeDocument/2006/relationships/slideLayout" Target="../slideLayouts/slideLayout2.xml"/><Relationship Id="rId6" Type="http://schemas.openxmlformats.org/officeDocument/2006/relationships/hyperlink" Target="https://openai.com/index/dall-e/" TargetMode="External"/><Relationship Id="rId5" Type="http://schemas.openxmlformats.org/officeDocument/2006/relationships/image" Target="../media/image1.png"/><Relationship Id="rId4" Type="http://schemas.openxmlformats.org/officeDocument/2006/relationships/hyperlink" Target="https://www.chicagomanualofstyle.org/book/ed17/part1/ch03/psec029.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9F27C-2E18-8FB8-015C-EB213E9E18FC}"/>
              </a:ext>
            </a:extLst>
          </p:cNvPr>
          <p:cNvSpPr>
            <a:spLocks noGrp="1"/>
          </p:cNvSpPr>
          <p:nvPr>
            <p:ph type="ctrTitle"/>
          </p:nvPr>
        </p:nvSpPr>
        <p:spPr/>
        <p:txBody>
          <a:bodyPr>
            <a:normAutofit fontScale="90000"/>
          </a:bodyPr>
          <a:lstStyle/>
          <a:p>
            <a:r>
              <a:rPr lang="en-US" dirty="0"/>
              <a:t>The use of Artificial Intelligence A.I. tools in GECC3130 or GECC4130</a:t>
            </a:r>
          </a:p>
        </p:txBody>
      </p:sp>
      <p:sp>
        <p:nvSpPr>
          <p:cNvPr id="3" name="Subtitle 2">
            <a:extLst>
              <a:ext uri="{FF2B5EF4-FFF2-40B4-BE49-F238E27FC236}">
                <a16:creationId xmlns:a16="http://schemas.microsoft.com/office/drawing/2014/main" id="{92FA7779-0D0B-1C5C-00BC-299D6FB33967}"/>
              </a:ext>
            </a:extLst>
          </p:cNvPr>
          <p:cNvSpPr>
            <a:spLocks noGrp="1"/>
          </p:cNvSpPr>
          <p:nvPr>
            <p:ph type="subTitle" idx="1"/>
          </p:nvPr>
        </p:nvSpPr>
        <p:spPr/>
        <p:txBody>
          <a:bodyPr/>
          <a:lstStyle/>
          <a:p>
            <a:r>
              <a:rPr lang="en-US" dirty="0"/>
              <a:t>Kh Wong</a:t>
            </a:r>
          </a:p>
        </p:txBody>
      </p:sp>
      <p:sp>
        <p:nvSpPr>
          <p:cNvPr id="4" name="Footer Placeholder 3">
            <a:extLst>
              <a:ext uri="{FF2B5EF4-FFF2-40B4-BE49-F238E27FC236}">
                <a16:creationId xmlns:a16="http://schemas.microsoft.com/office/drawing/2014/main" id="{E31CA198-9695-D4EF-EDD7-C1C43F5925E2}"/>
              </a:ext>
            </a:extLst>
          </p:cNvPr>
          <p:cNvSpPr>
            <a:spLocks noGrp="1"/>
          </p:cNvSpPr>
          <p:nvPr>
            <p:ph type="ftr" sz="quarter" idx="11"/>
          </p:nvPr>
        </p:nvSpPr>
        <p:spPr/>
        <p:txBody>
          <a:bodyPr/>
          <a:lstStyle/>
          <a:p>
            <a:r>
              <a:rPr lang="en-US"/>
              <a:t>The use of A.I. in GECC courses   250411e2</a:t>
            </a:r>
          </a:p>
        </p:txBody>
      </p:sp>
      <p:sp>
        <p:nvSpPr>
          <p:cNvPr id="5" name="Slide Number Placeholder 4">
            <a:extLst>
              <a:ext uri="{FF2B5EF4-FFF2-40B4-BE49-F238E27FC236}">
                <a16:creationId xmlns:a16="http://schemas.microsoft.com/office/drawing/2014/main" id="{2EC9D55E-5F71-7C5B-FE53-E443D8DD3AAB}"/>
              </a:ext>
            </a:extLst>
          </p:cNvPr>
          <p:cNvSpPr>
            <a:spLocks noGrp="1"/>
          </p:cNvSpPr>
          <p:nvPr>
            <p:ph type="sldNum" sz="quarter" idx="12"/>
          </p:nvPr>
        </p:nvSpPr>
        <p:spPr/>
        <p:txBody>
          <a:bodyPr/>
          <a:lstStyle/>
          <a:p>
            <a:fld id="{EE0BB53A-CCC7-4171-9DDC-6AA7B94CC42F}" type="slidenum">
              <a:rPr lang="en-US" smtClean="0"/>
              <a:t>1</a:t>
            </a:fld>
            <a:endParaRPr lang="en-US"/>
          </a:p>
        </p:txBody>
      </p:sp>
    </p:spTree>
    <p:extLst>
      <p:ext uri="{BB962C8B-B14F-4D97-AF65-F5344CB8AC3E}">
        <p14:creationId xmlns:p14="http://schemas.microsoft.com/office/powerpoint/2010/main" val="8597246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F7437-6D01-492A-3843-46ECD76CF497}"/>
              </a:ext>
            </a:extLst>
          </p:cNvPr>
          <p:cNvSpPr>
            <a:spLocks noGrp="1"/>
          </p:cNvSpPr>
          <p:nvPr>
            <p:ph type="title"/>
          </p:nvPr>
        </p:nvSpPr>
        <p:spPr/>
        <p:txBody>
          <a:bodyPr/>
          <a:lstStyle/>
          <a:p>
            <a:r>
              <a:rPr lang="en-US" dirty="0"/>
              <a:t>What you cannot do</a:t>
            </a:r>
          </a:p>
        </p:txBody>
      </p:sp>
      <p:sp>
        <p:nvSpPr>
          <p:cNvPr id="3" name="Content Placeholder 2">
            <a:extLst>
              <a:ext uri="{FF2B5EF4-FFF2-40B4-BE49-F238E27FC236}">
                <a16:creationId xmlns:a16="http://schemas.microsoft.com/office/drawing/2014/main" id="{AE2B1D12-B8A7-F3E4-C3A6-AA37D0B29CBC}"/>
              </a:ext>
            </a:extLst>
          </p:cNvPr>
          <p:cNvSpPr>
            <a:spLocks noGrp="1"/>
          </p:cNvSpPr>
          <p:nvPr>
            <p:ph idx="1"/>
          </p:nvPr>
        </p:nvSpPr>
        <p:spPr/>
        <p:txBody>
          <a:bodyPr>
            <a:normAutofit/>
          </a:bodyPr>
          <a:lstStyle/>
          <a:p>
            <a:r>
              <a:rPr lang="en-US" dirty="0"/>
              <a:t>Cannot use A.I. to write or rewrite your proposal, report or presentation file (PPT).</a:t>
            </a:r>
          </a:p>
          <a:p>
            <a:r>
              <a:rPr lang="en-US" dirty="0"/>
              <a:t>Cannot use A.I. to write or rewrite your </a:t>
            </a:r>
            <a:r>
              <a:rPr lang="en-US" b="0" i="0" dirty="0">
                <a:solidFill>
                  <a:srgbClr val="000000"/>
                </a:solidFill>
                <a:effectLst/>
                <a:latin typeface="Times New Roman" panose="02020603050405020304" pitchFamily="18" charset="0"/>
              </a:rPr>
              <a:t>Reflective Essay</a:t>
            </a:r>
          </a:p>
          <a:p>
            <a:r>
              <a:rPr lang="en-US" dirty="0"/>
              <a:t>Cannot use A.I. to translate from one language to another (e.g. Chinese to English or the other way around) and insert that in your proposal, report , PPT or reflective essay.</a:t>
            </a:r>
          </a:p>
          <a:p>
            <a:r>
              <a:rPr lang="en-US" dirty="0">
                <a:solidFill>
                  <a:srgbClr val="000000"/>
                </a:solidFill>
                <a:latin typeface="Times New Roman" panose="02020603050405020304" pitchFamily="18" charset="0"/>
              </a:rPr>
              <a:t>If found it is considered as plagiarism</a:t>
            </a:r>
            <a:endParaRPr lang="en-US" b="0" i="0" dirty="0">
              <a:solidFill>
                <a:srgbClr val="000000"/>
              </a:solidFill>
              <a:effectLst/>
              <a:latin typeface="Times New Roman" panose="02020603050405020304" pitchFamily="18" charset="0"/>
            </a:endParaRPr>
          </a:p>
        </p:txBody>
      </p:sp>
      <p:sp>
        <p:nvSpPr>
          <p:cNvPr id="4" name="Footer Placeholder 3">
            <a:extLst>
              <a:ext uri="{FF2B5EF4-FFF2-40B4-BE49-F238E27FC236}">
                <a16:creationId xmlns:a16="http://schemas.microsoft.com/office/drawing/2014/main" id="{DB7DB193-0A9C-8708-B46A-52EB4389AEB4}"/>
              </a:ext>
            </a:extLst>
          </p:cNvPr>
          <p:cNvSpPr>
            <a:spLocks noGrp="1"/>
          </p:cNvSpPr>
          <p:nvPr>
            <p:ph type="ftr" sz="quarter" idx="11"/>
          </p:nvPr>
        </p:nvSpPr>
        <p:spPr/>
        <p:txBody>
          <a:bodyPr/>
          <a:lstStyle/>
          <a:p>
            <a:r>
              <a:rPr lang="en-US"/>
              <a:t>The use of A.I. in GECC courses   250411e2</a:t>
            </a:r>
          </a:p>
        </p:txBody>
      </p:sp>
      <p:sp>
        <p:nvSpPr>
          <p:cNvPr id="5" name="Slide Number Placeholder 4">
            <a:extLst>
              <a:ext uri="{FF2B5EF4-FFF2-40B4-BE49-F238E27FC236}">
                <a16:creationId xmlns:a16="http://schemas.microsoft.com/office/drawing/2014/main" id="{1078A2D2-DF40-D19B-FB43-B437E957A73D}"/>
              </a:ext>
            </a:extLst>
          </p:cNvPr>
          <p:cNvSpPr>
            <a:spLocks noGrp="1"/>
          </p:cNvSpPr>
          <p:nvPr>
            <p:ph type="sldNum" sz="quarter" idx="12"/>
          </p:nvPr>
        </p:nvSpPr>
        <p:spPr/>
        <p:txBody>
          <a:bodyPr/>
          <a:lstStyle/>
          <a:p>
            <a:fld id="{EE0BB53A-CCC7-4171-9DDC-6AA7B94CC42F}" type="slidenum">
              <a:rPr lang="en-US" smtClean="0"/>
              <a:t>2</a:t>
            </a:fld>
            <a:endParaRPr lang="en-US"/>
          </a:p>
        </p:txBody>
      </p:sp>
    </p:spTree>
    <p:extLst>
      <p:ext uri="{BB962C8B-B14F-4D97-AF65-F5344CB8AC3E}">
        <p14:creationId xmlns:p14="http://schemas.microsoft.com/office/powerpoint/2010/main" val="14438411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877EAB-CC5F-3DF3-86DB-D19ADA8E3A2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A89CEF9-E88C-80C8-C155-0020A4A53FB9}"/>
              </a:ext>
            </a:extLst>
          </p:cNvPr>
          <p:cNvSpPr>
            <a:spLocks noGrp="1"/>
          </p:cNvSpPr>
          <p:nvPr>
            <p:ph type="title"/>
          </p:nvPr>
        </p:nvSpPr>
        <p:spPr/>
        <p:txBody>
          <a:bodyPr/>
          <a:lstStyle/>
          <a:p>
            <a:r>
              <a:rPr lang="en-US" dirty="0"/>
              <a:t>What you do</a:t>
            </a:r>
          </a:p>
        </p:txBody>
      </p:sp>
      <p:sp>
        <p:nvSpPr>
          <p:cNvPr id="3" name="Content Placeholder 2">
            <a:extLst>
              <a:ext uri="{FF2B5EF4-FFF2-40B4-BE49-F238E27FC236}">
                <a16:creationId xmlns:a16="http://schemas.microsoft.com/office/drawing/2014/main" id="{863169FF-FCF7-2C6F-F161-47AFDEE312E6}"/>
              </a:ext>
            </a:extLst>
          </p:cNvPr>
          <p:cNvSpPr>
            <a:spLocks noGrp="1"/>
          </p:cNvSpPr>
          <p:nvPr>
            <p:ph idx="1"/>
          </p:nvPr>
        </p:nvSpPr>
        <p:spPr/>
        <p:txBody>
          <a:bodyPr>
            <a:normAutofit fontScale="70000" lnSpcReduction="20000"/>
          </a:bodyPr>
          <a:lstStyle/>
          <a:p>
            <a:r>
              <a:rPr lang="en-US" dirty="0"/>
              <a:t>Can use A.I. to find references and related work, but need to cite the source, e.g.</a:t>
            </a:r>
          </a:p>
          <a:p>
            <a:r>
              <a:rPr lang="en-US" dirty="0">
                <a:hlinkClick r:id="rId2"/>
              </a:rPr>
              <a:t>https://apastyle.apa.org/blog/how-to-cite-chatgpt</a:t>
            </a:r>
            <a:endParaRPr lang="en-US" dirty="0"/>
          </a:p>
          <a:p>
            <a:pPr algn="l" fontAlgn="base">
              <a:spcBef>
                <a:spcPts val="375"/>
              </a:spcBef>
              <a:spcAft>
                <a:spcPts val="750"/>
              </a:spcAft>
              <a:buNone/>
            </a:pPr>
            <a:r>
              <a:rPr lang="en-US" b="1" i="1" dirty="0">
                <a:solidFill>
                  <a:srgbClr val="000000"/>
                </a:solidFill>
                <a:effectLst/>
                <a:latin typeface="ProximaNova"/>
              </a:rPr>
              <a:t>Example in the background of your report:</a:t>
            </a:r>
            <a:endParaRPr lang="en-US" b="0" i="1" dirty="0">
              <a:solidFill>
                <a:srgbClr val="000000"/>
              </a:solidFill>
              <a:effectLst/>
              <a:latin typeface="ProximaNova"/>
            </a:endParaRPr>
          </a:p>
          <a:p>
            <a:pPr algn="l" fontAlgn="base">
              <a:spcBef>
                <a:spcPts val="375"/>
              </a:spcBef>
              <a:spcAft>
                <a:spcPts val="750"/>
              </a:spcAft>
              <a:buNone/>
            </a:pPr>
            <a:r>
              <a:rPr lang="en-US" b="0" i="1" dirty="0">
                <a:solidFill>
                  <a:srgbClr val="000000"/>
                </a:solidFill>
                <a:effectLst/>
                <a:latin typeface="ProximaNova"/>
              </a:rPr>
              <a:t>When prompted with “Is the left brain right brain divide real or a metaphor?” the ChatGPT-generated text indicated that although the two brain hemispheres are somewhat specialized, “the notation that people can be characterized as ‘left-brained’ or ‘right-brained’ is considered to be an oversimplification and a popular myth” (OpenAI, 2023).</a:t>
            </a:r>
          </a:p>
          <a:p>
            <a:pPr algn="ctr" fontAlgn="base">
              <a:spcBef>
                <a:spcPts val="375"/>
              </a:spcBef>
              <a:spcAft>
                <a:spcPts val="750"/>
              </a:spcAft>
              <a:buNone/>
            </a:pPr>
            <a:r>
              <a:rPr lang="en-US" b="1" i="1" dirty="0">
                <a:solidFill>
                  <a:srgbClr val="000000"/>
                </a:solidFill>
                <a:effectLst/>
                <a:latin typeface="ProximaNova"/>
              </a:rPr>
              <a:t>Reference</a:t>
            </a:r>
            <a:endParaRPr lang="en-US" b="0" i="1" dirty="0">
              <a:solidFill>
                <a:srgbClr val="000000"/>
              </a:solidFill>
              <a:effectLst/>
              <a:latin typeface="ProximaNova"/>
            </a:endParaRPr>
          </a:p>
          <a:p>
            <a:pPr algn="l" fontAlgn="base">
              <a:spcBef>
                <a:spcPts val="375"/>
              </a:spcBef>
              <a:spcAft>
                <a:spcPts val="750"/>
              </a:spcAft>
            </a:pPr>
            <a:r>
              <a:rPr lang="en-US" b="0" i="1" dirty="0">
                <a:solidFill>
                  <a:srgbClr val="000000"/>
                </a:solidFill>
                <a:effectLst/>
                <a:latin typeface="ProximaNova"/>
              </a:rPr>
              <a:t>OpenAI. (2023). ChatGPT (Mar 14 version) [Large language model]. </a:t>
            </a:r>
            <a:r>
              <a:rPr lang="en-US" b="0" i="1" u="sng" dirty="0">
                <a:solidFill>
                  <a:srgbClr val="000000"/>
                </a:solidFill>
                <a:effectLst/>
                <a:latin typeface="ProximaNova"/>
                <a:hlinkClick r:id="rId3"/>
              </a:rPr>
              <a:t>https://chat.openai.com/chat</a:t>
            </a:r>
            <a:endParaRPr lang="en-US" b="0" i="1" u="sng" dirty="0">
              <a:solidFill>
                <a:srgbClr val="000000"/>
              </a:solidFill>
              <a:effectLst/>
              <a:latin typeface="ProximaNova"/>
            </a:endParaRPr>
          </a:p>
          <a:p>
            <a:pPr algn="l" fontAlgn="base">
              <a:spcBef>
                <a:spcPts val="375"/>
              </a:spcBef>
              <a:spcAft>
                <a:spcPts val="750"/>
              </a:spcAft>
            </a:pPr>
            <a:r>
              <a:rPr lang="en-US" b="1" i="1" dirty="0">
                <a:solidFill>
                  <a:srgbClr val="FF0000"/>
                </a:solidFill>
                <a:latin typeface="ProximaNova"/>
              </a:rPr>
              <a:t>But you must double check the result is correct. If it is not the case, you are the one to be blamed.</a:t>
            </a:r>
            <a:endParaRPr lang="en-US" b="1" i="1" dirty="0">
              <a:solidFill>
                <a:srgbClr val="FF0000"/>
              </a:solidFill>
              <a:effectLst/>
              <a:latin typeface="ProximaNova"/>
            </a:endParaRPr>
          </a:p>
          <a:p>
            <a:endParaRPr lang="en-US" dirty="0"/>
          </a:p>
        </p:txBody>
      </p:sp>
      <p:sp>
        <p:nvSpPr>
          <p:cNvPr id="4" name="Footer Placeholder 3">
            <a:extLst>
              <a:ext uri="{FF2B5EF4-FFF2-40B4-BE49-F238E27FC236}">
                <a16:creationId xmlns:a16="http://schemas.microsoft.com/office/drawing/2014/main" id="{18DE80E5-C237-CD5A-814A-68D064419B76}"/>
              </a:ext>
            </a:extLst>
          </p:cNvPr>
          <p:cNvSpPr>
            <a:spLocks noGrp="1"/>
          </p:cNvSpPr>
          <p:nvPr>
            <p:ph type="ftr" sz="quarter" idx="11"/>
          </p:nvPr>
        </p:nvSpPr>
        <p:spPr/>
        <p:txBody>
          <a:bodyPr/>
          <a:lstStyle/>
          <a:p>
            <a:r>
              <a:rPr lang="en-US"/>
              <a:t>The use of A.I. in GECC courses   250411e2</a:t>
            </a:r>
          </a:p>
        </p:txBody>
      </p:sp>
      <p:sp>
        <p:nvSpPr>
          <p:cNvPr id="5" name="Slide Number Placeholder 4">
            <a:extLst>
              <a:ext uri="{FF2B5EF4-FFF2-40B4-BE49-F238E27FC236}">
                <a16:creationId xmlns:a16="http://schemas.microsoft.com/office/drawing/2014/main" id="{A92E89B8-B82A-626F-05C7-F56BB1FB2064}"/>
              </a:ext>
            </a:extLst>
          </p:cNvPr>
          <p:cNvSpPr>
            <a:spLocks noGrp="1"/>
          </p:cNvSpPr>
          <p:nvPr>
            <p:ph type="sldNum" sz="quarter" idx="12"/>
          </p:nvPr>
        </p:nvSpPr>
        <p:spPr/>
        <p:txBody>
          <a:bodyPr/>
          <a:lstStyle/>
          <a:p>
            <a:fld id="{EE0BB53A-CCC7-4171-9DDC-6AA7B94CC42F}" type="slidenum">
              <a:rPr lang="en-US" smtClean="0"/>
              <a:t>3</a:t>
            </a:fld>
            <a:endParaRPr lang="en-US"/>
          </a:p>
        </p:txBody>
      </p:sp>
    </p:spTree>
    <p:extLst>
      <p:ext uri="{BB962C8B-B14F-4D97-AF65-F5344CB8AC3E}">
        <p14:creationId xmlns:p14="http://schemas.microsoft.com/office/powerpoint/2010/main" val="16997865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C1804-0E24-9B7C-067D-DD16175D0C0A}"/>
              </a:ext>
            </a:extLst>
          </p:cNvPr>
          <p:cNvSpPr>
            <a:spLocks noGrp="1"/>
          </p:cNvSpPr>
          <p:nvPr>
            <p:ph type="title"/>
          </p:nvPr>
        </p:nvSpPr>
        <p:spPr/>
        <p:txBody>
          <a:bodyPr>
            <a:noAutofit/>
          </a:bodyPr>
          <a:lstStyle/>
          <a:p>
            <a:r>
              <a:rPr lang="en-US" sz="3200" dirty="0"/>
              <a:t>You can use A.I. to generate images and included them in your PPT or report. </a:t>
            </a:r>
          </a:p>
        </p:txBody>
      </p:sp>
      <p:sp>
        <p:nvSpPr>
          <p:cNvPr id="3" name="Content Placeholder 2">
            <a:extLst>
              <a:ext uri="{FF2B5EF4-FFF2-40B4-BE49-F238E27FC236}">
                <a16:creationId xmlns:a16="http://schemas.microsoft.com/office/drawing/2014/main" id="{6D41E77C-64CF-7A3C-20DD-EE9C4EAE48F8}"/>
              </a:ext>
            </a:extLst>
          </p:cNvPr>
          <p:cNvSpPr>
            <a:spLocks noGrp="1"/>
          </p:cNvSpPr>
          <p:nvPr>
            <p:ph idx="1"/>
          </p:nvPr>
        </p:nvSpPr>
        <p:spPr>
          <a:xfrm>
            <a:off x="628650" y="1690689"/>
            <a:ext cx="5602029" cy="4486274"/>
          </a:xfrm>
        </p:spPr>
        <p:txBody>
          <a:bodyPr>
            <a:normAutofit fontScale="62500" lnSpcReduction="20000"/>
          </a:bodyPr>
          <a:lstStyle/>
          <a:p>
            <a:r>
              <a:rPr lang="en-US" dirty="0"/>
              <a:t>But you need to cite the sources such as using the Chicago method as shown below:</a:t>
            </a:r>
          </a:p>
          <a:p>
            <a:r>
              <a:rPr lang="en-US" dirty="0">
                <a:hlinkClick r:id="rId2"/>
              </a:rPr>
              <a:t>https://www.chicagomanualofstyle.org/qanda/data/faq/topics/Documentation/faq0423.html</a:t>
            </a:r>
            <a:r>
              <a:rPr lang="en-US" dirty="0"/>
              <a:t> </a:t>
            </a:r>
          </a:p>
          <a:p>
            <a:pPr algn="l">
              <a:lnSpc>
                <a:spcPct val="120000"/>
              </a:lnSpc>
              <a:spcBef>
                <a:spcPts val="1200"/>
              </a:spcBef>
              <a:spcAft>
                <a:spcPts val="1200"/>
              </a:spcAft>
              <a:buNone/>
            </a:pPr>
            <a:r>
              <a:rPr lang="en-US" b="1" dirty="0">
                <a:solidFill>
                  <a:srgbClr val="000000"/>
                </a:solidFill>
                <a:latin typeface="Source Serif 4 Bold"/>
              </a:rPr>
              <a:t>    </a:t>
            </a:r>
            <a:r>
              <a:rPr lang="en-US" b="0" i="1" dirty="0">
                <a:solidFill>
                  <a:srgbClr val="000000"/>
                </a:solidFill>
                <a:effectLst/>
                <a:latin typeface="Source Serif 4 Regular"/>
              </a:rPr>
              <a:t>According to an article on the website of OpenAI, the organization responsible for DALL·E, “If you’d like to cite DALL·E, we’d recommend including wording such as ‘This image was created with the assistance of DALL·E 2’ or ‘This image was generated with the assistance of AI’ ” (see “</a:t>
            </a:r>
            <a:r>
              <a:rPr lang="en-US" b="0" i="1" u="sng" dirty="0">
                <a:solidFill>
                  <a:srgbClr val="ED0E00"/>
                </a:solidFill>
                <a:effectLst/>
                <a:latin typeface="Source Serif 4 Regular"/>
                <a:hlinkClick r:id="rId3"/>
              </a:rPr>
              <a:t>How Should I Credit DALL·E in My Work?</a:t>
            </a:r>
            <a:r>
              <a:rPr lang="en-US" b="0" i="1" dirty="0">
                <a:solidFill>
                  <a:srgbClr val="000000"/>
                </a:solidFill>
                <a:effectLst/>
                <a:latin typeface="Source Serif 4 Regular"/>
              </a:rPr>
              <a:t>,” accessed March 7, 2023).</a:t>
            </a:r>
          </a:p>
          <a:p>
            <a:pPr algn="l">
              <a:lnSpc>
                <a:spcPct val="120000"/>
              </a:lnSpc>
              <a:spcBef>
                <a:spcPts val="1200"/>
              </a:spcBef>
              <a:spcAft>
                <a:spcPts val="1200"/>
              </a:spcAft>
            </a:pPr>
            <a:r>
              <a:rPr lang="en-US" b="0" i="1" dirty="0">
                <a:solidFill>
                  <a:srgbClr val="000000"/>
                </a:solidFill>
                <a:effectLst/>
                <a:latin typeface="Source Serif 4 Regular"/>
              </a:rPr>
              <a:t>In other words, be sure to give credit to the source, as you would for any image (see </a:t>
            </a:r>
            <a:r>
              <a:rPr lang="en-US" b="0" i="1" u="sng" dirty="0">
                <a:solidFill>
                  <a:srgbClr val="ED0E00"/>
                </a:solidFill>
                <a:effectLst/>
                <a:latin typeface="Source Serif 4 Italic"/>
                <a:hlinkClick r:id="rId4"/>
              </a:rPr>
              <a:t>CMOS</a:t>
            </a:r>
            <a:r>
              <a:rPr lang="en-US" b="0" i="1" u="sng" dirty="0">
                <a:solidFill>
                  <a:srgbClr val="ED0E00"/>
                </a:solidFill>
                <a:effectLst/>
                <a:latin typeface="Source Serif 4 Regular"/>
                <a:hlinkClick r:id="rId4"/>
              </a:rPr>
              <a:t> 3.29–37</a:t>
            </a:r>
            <a:r>
              <a:rPr lang="en-US" b="0" i="1" dirty="0">
                <a:solidFill>
                  <a:srgbClr val="000000"/>
                </a:solidFill>
                <a:effectLst/>
                <a:latin typeface="Source Serif 4 Regular"/>
              </a:rPr>
              <a:t>). Here’s an image created by DALL·E 2:</a:t>
            </a:r>
          </a:p>
          <a:p>
            <a:endParaRPr lang="en-US" dirty="0"/>
          </a:p>
        </p:txBody>
      </p:sp>
      <p:sp>
        <p:nvSpPr>
          <p:cNvPr id="4" name="Footer Placeholder 3">
            <a:extLst>
              <a:ext uri="{FF2B5EF4-FFF2-40B4-BE49-F238E27FC236}">
                <a16:creationId xmlns:a16="http://schemas.microsoft.com/office/drawing/2014/main" id="{8D3AB4D6-9C23-0039-D507-1D65D45F485F}"/>
              </a:ext>
            </a:extLst>
          </p:cNvPr>
          <p:cNvSpPr>
            <a:spLocks noGrp="1"/>
          </p:cNvSpPr>
          <p:nvPr>
            <p:ph type="ftr" sz="quarter" idx="11"/>
          </p:nvPr>
        </p:nvSpPr>
        <p:spPr/>
        <p:txBody>
          <a:bodyPr/>
          <a:lstStyle/>
          <a:p>
            <a:r>
              <a:rPr lang="en-US"/>
              <a:t>The use of A.I. in GECC courses   250411e2</a:t>
            </a:r>
          </a:p>
        </p:txBody>
      </p:sp>
      <p:sp>
        <p:nvSpPr>
          <p:cNvPr id="5" name="Slide Number Placeholder 4">
            <a:extLst>
              <a:ext uri="{FF2B5EF4-FFF2-40B4-BE49-F238E27FC236}">
                <a16:creationId xmlns:a16="http://schemas.microsoft.com/office/drawing/2014/main" id="{4A41948A-FA5A-996C-D96C-542B1A874FEB}"/>
              </a:ext>
            </a:extLst>
          </p:cNvPr>
          <p:cNvSpPr>
            <a:spLocks noGrp="1"/>
          </p:cNvSpPr>
          <p:nvPr>
            <p:ph type="sldNum" sz="quarter" idx="12"/>
          </p:nvPr>
        </p:nvSpPr>
        <p:spPr/>
        <p:txBody>
          <a:bodyPr/>
          <a:lstStyle/>
          <a:p>
            <a:fld id="{EE0BB53A-CCC7-4171-9DDC-6AA7B94CC42F}" type="slidenum">
              <a:rPr lang="en-US" smtClean="0"/>
              <a:t>4</a:t>
            </a:fld>
            <a:endParaRPr lang="en-US"/>
          </a:p>
        </p:txBody>
      </p:sp>
      <p:pic>
        <p:nvPicPr>
          <p:cNvPr id="1030" name="Picture 6" descr="AI-generated image of a modern office rendered as a cubist painting">
            <a:extLst>
              <a:ext uri="{FF2B5EF4-FFF2-40B4-BE49-F238E27FC236}">
                <a16:creationId xmlns:a16="http://schemas.microsoft.com/office/drawing/2014/main" id="{323547D5-348D-40CA-6154-4A8C0515BBD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17019" y="2296633"/>
            <a:ext cx="2539262" cy="253926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3A90AAB1-002B-1F36-3872-728EEAFE8B77}"/>
              </a:ext>
            </a:extLst>
          </p:cNvPr>
          <p:cNvSpPr txBox="1"/>
          <p:nvPr/>
        </p:nvSpPr>
        <p:spPr>
          <a:xfrm>
            <a:off x="971550" y="5992297"/>
            <a:ext cx="5602029" cy="369332"/>
          </a:xfrm>
          <a:prstGeom prst="rect">
            <a:avLst/>
          </a:prstGeom>
          <a:noFill/>
        </p:spPr>
        <p:txBody>
          <a:bodyPr wrap="square" rtlCol="0">
            <a:spAutoFit/>
          </a:bodyPr>
          <a:lstStyle/>
          <a:p>
            <a:r>
              <a:rPr lang="en-US" dirty="0">
                <a:hlinkClick r:id="rId6"/>
              </a:rPr>
              <a:t>https://openai.com/index/dall-e/</a:t>
            </a:r>
            <a:r>
              <a:rPr lang="en-US" dirty="0"/>
              <a:t> </a:t>
            </a:r>
          </a:p>
        </p:txBody>
      </p:sp>
    </p:spTree>
    <p:extLst>
      <p:ext uri="{BB962C8B-B14F-4D97-AF65-F5344CB8AC3E}">
        <p14:creationId xmlns:p14="http://schemas.microsoft.com/office/powerpoint/2010/main" val="237252158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267</TotalTime>
  <Words>490</Words>
  <Application>Microsoft Office PowerPoint</Application>
  <PresentationFormat>On-screen Show (4:3)</PresentationFormat>
  <Paragraphs>29</Paragraphs>
  <Slides>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vt:i4>
      </vt:variant>
    </vt:vector>
  </HeadingPairs>
  <TitlesOfParts>
    <vt:vector size="13" baseType="lpstr">
      <vt:lpstr>ProximaNova</vt:lpstr>
      <vt:lpstr>Source Serif 4 Bold</vt:lpstr>
      <vt:lpstr>Source Serif 4 Italic</vt:lpstr>
      <vt:lpstr>Source Serif 4 Regular</vt:lpstr>
      <vt:lpstr>Aptos</vt:lpstr>
      <vt:lpstr>Aptos Display</vt:lpstr>
      <vt:lpstr>Arial</vt:lpstr>
      <vt:lpstr>Times New Roman</vt:lpstr>
      <vt:lpstr>Office Theme</vt:lpstr>
      <vt:lpstr>The use of Artificial Intelligence A.I. tools in GECC3130 or GECC4130</vt:lpstr>
      <vt:lpstr>What you cannot do</vt:lpstr>
      <vt:lpstr>What you do</vt:lpstr>
      <vt:lpstr>You can use A.I. to generate images and included them in your PPT or report.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kh wong</dc:creator>
  <cp:lastModifiedBy>kh wong</cp:lastModifiedBy>
  <cp:revision>32</cp:revision>
  <dcterms:created xsi:type="dcterms:W3CDTF">2025-04-10T01:37:44Z</dcterms:created>
  <dcterms:modified xsi:type="dcterms:W3CDTF">2025-04-11T03:50:48Z</dcterms:modified>
</cp:coreProperties>
</file>