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2"/>
  </p:notesMasterIdLst>
  <p:sldIdLst>
    <p:sldId id="256" r:id="rId2"/>
    <p:sldId id="272" r:id="rId3"/>
    <p:sldId id="257" r:id="rId4"/>
    <p:sldId id="259" r:id="rId5"/>
    <p:sldId id="260" r:id="rId6"/>
    <p:sldId id="261" r:id="rId7"/>
    <p:sldId id="262" r:id="rId8"/>
    <p:sldId id="275" r:id="rId9"/>
    <p:sldId id="263" r:id="rId10"/>
    <p:sldId id="277" r:id="rId11"/>
    <p:sldId id="276" r:id="rId12"/>
    <p:sldId id="264" r:id="rId13"/>
    <p:sldId id="265" r:id="rId14"/>
    <p:sldId id="266" r:id="rId15"/>
    <p:sldId id="267" r:id="rId16"/>
    <p:sldId id="274"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BC8B3-4B96-4785-A580-F850851821F8}" type="datetimeFigureOut">
              <a:rPr lang="en-US" smtClean="0"/>
              <a:t>12/22/2017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08EB2-4622-4E24-AD03-75C163D11A8F}" type="slidenum">
              <a:rPr lang="en-US" smtClean="0"/>
              <a:t>‹#›</a:t>
            </a:fld>
            <a:endParaRPr lang="en-US"/>
          </a:p>
        </p:txBody>
      </p:sp>
    </p:spTree>
    <p:extLst>
      <p:ext uri="{BB962C8B-B14F-4D97-AF65-F5344CB8AC3E}">
        <p14:creationId xmlns:p14="http://schemas.microsoft.com/office/powerpoint/2010/main" val="69074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09F94-6EF5-4421-AE80-6D4C8835E467}" type="datetime1">
              <a:rPr lang="en-US" smtClean="0"/>
              <a:t>12/22/2017</a:t>
            </a:fld>
            <a:endParaRPr lang="en-US"/>
          </a:p>
        </p:txBody>
      </p:sp>
      <p:sp>
        <p:nvSpPr>
          <p:cNvPr id="5" name="Footer Placeholder 4"/>
          <p:cNvSpPr>
            <a:spLocks noGrp="1"/>
          </p:cNvSpPr>
          <p:nvPr>
            <p:ph type="ftr" sz="quarter" idx="11"/>
          </p:nvPr>
        </p:nvSpPr>
        <p:spPr/>
        <p:txBody>
          <a:bodyPr/>
          <a:lstStyle/>
          <a:p>
            <a:r>
              <a:rPr lang="en-US" smtClean="0"/>
              <a:t>ICNGC2017b  A language assistant system for smart glasses v.7d</a:t>
            </a:r>
            <a:endParaRPr lang="en-US"/>
          </a:p>
        </p:txBody>
      </p:sp>
      <p:sp>
        <p:nvSpPr>
          <p:cNvPr id="6" name="Slide Number Placeholder 5"/>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203612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2AFEE-A9C7-4AA5-AEFB-A0230FD861F7}" type="datetime1">
              <a:rPr lang="en-US" smtClean="0"/>
              <a:t>12/22/2017</a:t>
            </a:fld>
            <a:endParaRPr lang="en-US"/>
          </a:p>
        </p:txBody>
      </p:sp>
      <p:sp>
        <p:nvSpPr>
          <p:cNvPr id="5" name="Footer Placeholder 4"/>
          <p:cNvSpPr>
            <a:spLocks noGrp="1"/>
          </p:cNvSpPr>
          <p:nvPr>
            <p:ph type="ftr" sz="quarter" idx="11"/>
          </p:nvPr>
        </p:nvSpPr>
        <p:spPr/>
        <p:txBody>
          <a:bodyPr/>
          <a:lstStyle/>
          <a:p>
            <a:r>
              <a:rPr lang="en-US" smtClean="0"/>
              <a:t>ICNGC2017b  A language assistant system for smart glasses v.7d</a:t>
            </a:r>
            <a:endParaRPr lang="en-US"/>
          </a:p>
        </p:txBody>
      </p:sp>
      <p:sp>
        <p:nvSpPr>
          <p:cNvPr id="6" name="Slide Number Placeholder 5"/>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71153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0ADF7-3FE4-423B-9704-91343320230C}" type="datetime1">
              <a:rPr lang="en-US" smtClean="0"/>
              <a:t>12/22/2017</a:t>
            </a:fld>
            <a:endParaRPr lang="en-US"/>
          </a:p>
        </p:txBody>
      </p:sp>
      <p:sp>
        <p:nvSpPr>
          <p:cNvPr id="5" name="Footer Placeholder 4"/>
          <p:cNvSpPr>
            <a:spLocks noGrp="1"/>
          </p:cNvSpPr>
          <p:nvPr>
            <p:ph type="ftr" sz="quarter" idx="11"/>
          </p:nvPr>
        </p:nvSpPr>
        <p:spPr/>
        <p:txBody>
          <a:bodyPr/>
          <a:lstStyle/>
          <a:p>
            <a:r>
              <a:rPr lang="en-US" smtClean="0"/>
              <a:t>ICNGC2017b  A language assistant system for smart glasses v.7d</a:t>
            </a:r>
            <a:endParaRPr lang="en-US"/>
          </a:p>
        </p:txBody>
      </p:sp>
      <p:sp>
        <p:nvSpPr>
          <p:cNvPr id="6" name="Slide Number Placeholder 5"/>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235121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90C5D-B221-4859-9411-BC6A1634BD8E}" type="datetime1">
              <a:rPr lang="en-US" smtClean="0"/>
              <a:t>12/22/2017</a:t>
            </a:fld>
            <a:endParaRPr lang="en-US"/>
          </a:p>
        </p:txBody>
      </p:sp>
      <p:sp>
        <p:nvSpPr>
          <p:cNvPr id="5" name="Footer Placeholder 4"/>
          <p:cNvSpPr>
            <a:spLocks noGrp="1"/>
          </p:cNvSpPr>
          <p:nvPr>
            <p:ph type="ftr" sz="quarter" idx="11"/>
          </p:nvPr>
        </p:nvSpPr>
        <p:spPr/>
        <p:txBody>
          <a:bodyPr/>
          <a:lstStyle/>
          <a:p>
            <a:r>
              <a:rPr lang="en-US" smtClean="0"/>
              <a:t>ICNGC2017b  A language assistant system for smart glasses v.7d</a:t>
            </a:r>
            <a:endParaRPr lang="en-US"/>
          </a:p>
        </p:txBody>
      </p:sp>
      <p:sp>
        <p:nvSpPr>
          <p:cNvPr id="6" name="Slide Number Placeholder 5"/>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167265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9CDF2-7AA3-45B9-9CE9-CFE218518318}" type="datetime1">
              <a:rPr lang="en-US" smtClean="0"/>
              <a:t>12/22/2017</a:t>
            </a:fld>
            <a:endParaRPr lang="en-US"/>
          </a:p>
        </p:txBody>
      </p:sp>
      <p:sp>
        <p:nvSpPr>
          <p:cNvPr id="5" name="Footer Placeholder 4"/>
          <p:cNvSpPr>
            <a:spLocks noGrp="1"/>
          </p:cNvSpPr>
          <p:nvPr>
            <p:ph type="ftr" sz="quarter" idx="11"/>
          </p:nvPr>
        </p:nvSpPr>
        <p:spPr/>
        <p:txBody>
          <a:bodyPr/>
          <a:lstStyle/>
          <a:p>
            <a:r>
              <a:rPr lang="en-US" smtClean="0"/>
              <a:t>ICNGC2017b  A language assistant system for smart glasses v.7d</a:t>
            </a:r>
            <a:endParaRPr lang="en-US"/>
          </a:p>
        </p:txBody>
      </p:sp>
      <p:sp>
        <p:nvSpPr>
          <p:cNvPr id="6" name="Slide Number Placeholder 5"/>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3949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E2167-F59A-4F44-9F07-5404E47FE0B7}" type="datetime1">
              <a:rPr lang="en-US" smtClean="0"/>
              <a:t>12/22/2017</a:t>
            </a:fld>
            <a:endParaRPr lang="en-US"/>
          </a:p>
        </p:txBody>
      </p:sp>
      <p:sp>
        <p:nvSpPr>
          <p:cNvPr id="6" name="Footer Placeholder 5"/>
          <p:cNvSpPr>
            <a:spLocks noGrp="1"/>
          </p:cNvSpPr>
          <p:nvPr>
            <p:ph type="ftr" sz="quarter" idx="11"/>
          </p:nvPr>
        </p:nvSpPr>
        <p:spPr/>
        <p:txBody>
          <a:bodyPr/>
          <a:lstStyle/>
          <a:p>
            <a:r>
              <a:rPr lang="en-US" smtClean="0"/>
              <a:t>ICNGC2017b  A language assistant system for smart glasses v.7d</a:t>
            </a:r>
            <a:endParaRPr lang="en-US"/>
          </a:p>
        </p:txBody>
      </p:sp>
      <p:sp>
        <p:nvSpPr>
          <p:cNvPr id="7" name="Slide Number Placeholder 6"/>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41879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C7049E-1670-48AA-8010-1A4D69FC3E6B}" type="datetime1">
              <a:rPr lang="en-US" smtClean="0"/>
              <a:t>12/22/2017</a:t>
            </a:fld>
            <a:endParaRPr lang="en-US"/>
          </a:p>
        </p:txBody>
      </p:sp>
      <p:sp>
        <p:nvSpPr>
          <p:cNvPr id="8" name="Footer Placeholder 7"/>
          <p:cNvSpPr>
            <a:spLocks noGrp="1"/>
          </p:cNvSpPr>
          <p:nvPr>
            <p:ph type="ftr" sz="quarter" idx="11"/>
          </p:nvPr>
        </p:nvSpPr>
        <p:spPr/>
        <p:txBody>
          <a:bodyPr/>
          <a:lstStyle/>
          <a:p>
            <a:r>
              <a:rPr lang="en-US" smtClean="0"/>
              <a:t>ICNGC2017b  A language assistant system for smart glasses v.7d</a:t>
            </a:r>
            <a:endParaRPr lang="en-US"/>
          </a:p>
        </p:txBody>
      </p:sp>
      <p:sp>
        <p:nvSpPr>
          <p:cNvPr id="9" name="Slide Number Placeholder 8"/>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15687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9B4F1-C7DF-4FA4-B737-2CA46F03C82B}" type="datetime1">
              <a:rPr lang="en-US" smtClean="0"/>
              <a:t>12/22/2017</a:t>
            </a:fld>
            <a:endParaRPr lang="en-US"/>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410788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E1520-88BA-40B6-BDEC-518EA98465C5}" type="datetime1">
              <a:rPr lang="en-US" smtClean="0"/>
              <a:t>12/22/2017</a:t>
            </a:fld>
            <a:endParaRPr lang="en-US"/>
          </a:p>
        </p:txBody>
      </p:sp>
      <p:sp>
        <p:nvSpPr>
          <p:cNvPr id="3" name="Footer Placeholder 2"/>
          <p:cNvSpPr>
            <a:spLocks noGrp="1"/>
          </p:cNvSpPr>
          <p:nvPr>
            <p:ph type="ftr" sz="quarter" idx="11"/>
          </p:nvPr>
        </p:nvSpPr>
        <p:spPr/>
        <p:txBody>
          <a:bodyPr/>
          <a:lstStyle/>
          <a:p>
            <a:r>
              <a:rPr lang="en-US" smtClean="0"/>
              <a:t>ICNGC2017b  A language assistant system for smart glasses v.7d</a:t>
            </a:r>
            <a:endParaRPr lang="en-US"/>
          </a:p>
        </p:txBody>
      </p:sp>
      <p:sp>
        <p:nvSpPr>
          <p:cNvPr id="4" name="Slide Number Placeholder 3"/>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226302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DE2D6-EDE0-4298-A1D3-BC7815CC6BD9}" type="datetime1">
              <a:rPr lang="en-US" smtClean="0"/>
              <a:t>12/22/2017</a:t>
            </a:fld>
            <a:endParaRPr lang="en-US"/>
          </a:p>
        </p:txBody>
      </p:sp>
      <p:sp>
        <p:nvSpPr>
          <p:cNvPr id="6" name="Footer Placeholder 5"/>
          <p:cNvSpPr>
            <a:spLocks noGrp="1"/>
          </p:cNvSpPr>
          <p:nvPr>
            <p:ph type="ftr" sz="quarter" idx="11"/>
          </p:nvPr>
        </p:nvSpPr>
        <p:spPr/>
        <p:txBody>
          <a:bodyPr/>
          <a:lstStyle/>
          <a:p>
            <a:r>
              <a:rPr lang="en-US" smtClean="0"/>
              <a:t>ICNGC2017b  A language assistant system for smart glasses v.7d</a:t>
            </a:r>
            <a:endParaRPr lang="en-US"/>
          </a:p>
        </p:txBody>
      </p:sp>
      <p:sp>
        <p:nvSpPr>
          <p:cNvPr id="7" name="Slide Number Placeholder 6"/>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279458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3B454-458E-49D3-83AD-049AFC525479}" type="datetime1">
              <a:rPr lang="en-US" smtClean="0"/>
              <a:t>12/22/2017</a:t>
            </a:fld>
            <a:endParaRPr lang="en-US"/>
          </a:p>
        </p:txBody>
      </p:sp>
      <p:sp>
        <p:nvSpPr>
          <p:cNvPr id="6" name="Footer Placeholder 5"/>
          <p:cNvSpPr>
            <a:spLocks noGrp="1"/>
          </p:cNvSpPr>
          <p:nvPr>
            <p:ph type="ftr" sz="quarter" idx="11"/>
          </p:nvPr>
        </p:nvSpPr>
        <p:spPr/>
        <p:txBody>
          <a:bodyPr/>
          <a:lstStyle/>
          <a:p>
            <a:r>
              <a:rPr lang="en-US" smtClean="0"/>
              <a:t>ICNGC2017b  A language assistant system for smart glasses v.7d</a:t>
            </a:r>
            <a:endParaRPr lang="en-US"/>
          </a:p>
        </p:txBody>
      </p:sp>
      <p:sp>
        <p:nvSpPr>
          <p:cNvPr id="7" name="Slide Number Placeholder 6"/>
          <p:cNvSpPr>
            <a:spLocks noGrp="1"/>
          </p:cNvSpPr>
          <p:nvPr>
            <p:ph type="sldNum" sz="quarter" idx="12"/>
          </p:nvPr>
        </p:nvSpPr>
        <p:spPr/>
        <p:txBody>
          <a:bodyPr/>
          <a:lstStyle/>
          <a:p>
            <a:fld id="{0B6C2106-6259-4B7C-813A-62D47A41C86D}" type="slidenum">
              <a:rPr lang="en-US" smtClean="0"/>
              <a:t>‹#›</a:t>
            </a:fld>
            <a:endParaRPr lang="en-US"/>
          </a:p>
        </p:txBody>
      </p:sp>
    </p:spTree>
    <p:extLst>
      <p:ext uri="{BB962C8B-B14F-4D97-AF65-F5344CB8AC3E}">
        <p14:creationId xmlns:p14="http://schemas.microsoft.com/office/powerpoint/2010/main" val="234744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CAEFF-AF35-4B99-BD12-84D70806B41B}" type="datetime1">
              <a:rPr lang="en-US" smtClean="0"/>
              <a:t>12/22/2017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ICNGC2017b  A language assistant system for smart glasses v.7d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C2106-6259-4B7C-813A-62D47A41C86D}" type="slidenum">
              <a:rPr lang="en-US" smtClean="0"/>
              <a:t>‹#›</a:t>
            </a:fld>
            <a:endParaRPr lang="en-US"/>
          </a:p>
        </p:txBody>
      </p:sp>
    </p:spTree>
    <p:extLst>
      <p:ext uri="{BB962C8B-B14F-4D97-AF65-F5344CB8AC3E}">
        <p14:creationId xmlns:p14="http://schemas.microsoft.com/office/powerpoint/2010/main" val="384596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and-demo.mp4"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youtu.be/qsNmY7OW5_s"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youtube.com/watch?v=diN565iTPdM" TargetMode="External"/><Relationship Id="rId2" Type="http://schemas.openxmlformats.org/officeDocument/2006/relationships/hyperlink" Target="4pt_demo.mov" TargetMode="External"/><Relationship Id="rId1" Type="http://schemas.openxmlformats.org/officeDocument/2006/relationships/slideLayout" Target="../slideLayouts/slideLayout2.xml"/><Relationship Id="rId6" Type="http://schemas.openxmlformats.org/officeDocument/2006/relationships/hyperlink" Target="https://youtu.be/1vMNN4Gbty8" TargetMode="External"/><Relationship Id="rId5" Type="http://schemas.openxmlformats.org/officeDocument/2006/relationships/image" Target="../media/image16.png"/><Relationship Id="rId4" Type="http://schemas.openxmlformats.org/officeDocument/2006/relationships/hyperlink" Target="corner_detection_demo.wm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OCR_demo.mov" TargetMode="External"/><Relationship Id="rId7" Type="http://schemas.openxmlformats.org/officeDocument/2006/relationships/hyperlink" Target="https://www.youtube.com/watch?v=cepRpxxQbDs" TargetMode="External"/><Relationship Id="rId2" Type="http://schemas.openxmlformats.org/officeDocument/2006/relationships/hyperlink" Target="https://youtu.be/ZVW7IUBM0R8"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Term%201%20ArUco%20OCR%20Demo.mp4" TargetMode="Externa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our_line_FYP_demo.mp4" TargetMode="External"/><Relationship Id="rId1" Type="http://schemas.openxmlformats.org/officeDocument/2006/relationships/slideLayout" Target="../slideLayouts/slideLayout2.xml"/><Relationship Id="rId4" Type="http://schemas.openxmlformats.org/officeDocument/2006/relationships/hyperlink" Target="https://youtu.be/aJd4BenNkT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language assistant system for smart glasses</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dirty="0"/>
              <a:t>Shi Fan Zhang, Kin Hong Wong</a:t>
            </a:r>
          </a:p>
          <a:p>
            <a:r>
              <a:rPr lang="en-US" dirty="0"/>
              <a:t>The Dept. of Computer Science and Engineering</a:t>
            </a:r>
          </a:p>
          <a:p>
            <a:r>
              <a:rPr lang="en-US" dirty="0"/>
              <a:t>The Chinese University of Hong Kong</a:t>
            </a:r>
          </a:p>
          <a:p>
            <a:r>
              <a:rPr lang="en-US" dirty="0" err="1"/>
              <a:t>Shatin</a:t>
            </a:r>
            <a:r>
              <a:rPr lang="en-US" dirty="0"/>
              <a:t>, Hong Kong</a:t>
            </a:r>
          </a:p>
          <a:p>
            <a:r>
              <a:rPr lang="en-US" dirty="0" err="1"/>
              <a:t>Email:khwong.cse.cuhk.edu.hk</a:t>
            </a:r>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a:t>
            </a:fld>
            <a:endParaRPr lang="en-US"/>
          </a:p>
        </p:txBody>
      </p:sp>
    </p:spTree>
    <p:extLst>
      <p:ext uri="{BB962C8B-B14F-4D97-AF65-F5344CB8AC3E}">
        <p14:creationId xmlns:p14="http://schemas.microsoft.com/office/powerpoint/2010/main" val="67542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Homography</a:t>
            </a:r>
            <a:r>
              <a:rPr lang="en-US" dirty="0" smtClean="0"/>
              <a:t> transform</a:t>
            </a:r>
            <a:endParaRPr lang="en-US" dirty="0"/>
          </a:p>
        </p:txBody>
      </p:sp>
      <p:sp>
        <p:nvSpPr>
          <p:cNvPr id="3" name="Content Placeholder 2"/>
          <p:cNvSpPr>
            <a:spLocks noGrp="1"/>
          </p:cNvSpPr>
          <p:nvPr>
            <p:ph idx="1"/>
          </p:nvPr>
        </p:nvSpPr>
        <p:spPr>
          <a:xfrm>
            <a:off x="415816" y="1270792"/>
            <a:ext cx="5410200" cy="4525963"/>
          </a:xfrm>
        </p:spPr>
        <p:txBody>
          <a:bodyPr>
            <a:normAutofit/>
          </a:bodyPr>
          <a:lstStyle/>
          <a:p>
            <a:r>
              <a:rPr lang="en-US" sz="2400" dirty="0" smtClean="0"/>
              <a:t>Where </a:t>
            </a:r>
            <a:r>
              <a:rPr lang="en-US" sz="2400" dirty="0"/>
              <a:t>X-Y are the coordinates to be calculated in the second reference system, given coordinates x-y in the first reference system in function of 8 transformation parameters a, b, c, d, e, f, g, h. </a:t>
            </a:r>
          </a:p>
        </p:txBody>
      </p:sp>
      <p:sp>
        <p:nvSpPr>
          <p:cNvPr id="4" name="Footer Placeholder 3"/>
          <p:cNvSpPr>
            <a:spLocks noGrp="1"/>
          </p:cNvSpPr>
          <p:nvPr>
            <p:ph type="ftr" sz="quarter" idx="11"/>
          </p:nvPr>
        </p:nvSpPr>
        <p:spPr>
          <a:xfrm>
            <a:off x="6172200" y="1295400"/>
            <a:ext cx="2895600" cy="365125"/>
          </a:xfrm>
        </p:spPr>
        <p:txBody>
          <a:bodyPr/>
          <a:lstStyle/>
          <a:p>
            <a:r>
              <a:rPr lang="en-US" dirty="0" smtClean="0"/>
              <a:t>ICNGC2017b  A language assistant system for smart glasses v.7d</a:t>
            </a:r>
            <a:endParaRPr lang="en-US" dirty="0"/>
          </a:p>
        </p:txBody>
      </p:sp>
      <p:sp>
        <p:nvSpPr>
          <p:cNvPr id="5" name="Slide Number Placeholder 4"/>
          <p:cNvSpPr>
            <a:spLocks noGrp="1"/>
          </p:cNvSpPr>
          <p:nvPr>
            <p:ph type="sldNum" sz="quarter" idx="12"/>
          </p:nvPr>
        </p:nvSpPr>
        <p:spPr/>
        <p:txBody>
          <a:bodyPr/>
          <a:lstStyle/>
          <a:p>
            <a:fld id="{0B6C2106-6259-4B7C-813A-62D47A41C86D}" type="slidenum">
              <a:rPr lang="en-US" smtClean="0"/>
              <a:t>10</a:t>
            </a:fld>
            <a:endParaRPr lang="en-US"/>
          </a:p>
        </p:txBody>
      </p:sp>
      <p:pic>
        <p:nvPicPr>
          <p:cNvPr id="1026" name="Picture 2" descr="For aerial photographic surveys the homography technique assumes the map as a perspective view of the 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055" y="3962400"/>
            <a:ext cx="2772972" cy="2315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ography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115457"/>
            <a:ext cx="476250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homography transforms a quadrilateral from one reference system into the corresponding quadrilateral in another reference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2768627" cy="1585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ography form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41" y="3686831"/>
            <a:ext cx="2895600" cy="428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0050" y="6192785"/>
            <a:ext cx="6749092" cy="646331"/>
          </a:xfrm>
          <a:prstGeom prst="rect">
            <a:avLst/>
          </a:prstGeom>
          <a:noFill/>
        </p:spPr>
        <p:txBody>
          <a:bodyPr wrap="none" rtlCol="0">
            <a:spAutoFit/>
          </a:bodyPr>
          <a:lstStyle/>
          <a:p>
            <a:r>
              <a:rPr lang="en-US" dirty="0"/>
              <a:t>http://www.corrmap.com/features/homography_transformation.php </a:t>
            </a:r>
          </a:p>
          <a:p>
            <a:endParaRPr lang="en-US" dirty="0"/>
          </a:p>
        </p:txBody>
      </p:sp>
    </p:spTree>
    <p:extLst>
      <p:ext uri="{BB962C8B-B14F-4D97-AF65-F5344CB8AC3E}">
        <p14:creationId xmlns:p14="http://schemas.microsoft.com/office/powerpoint/2010/main" val="3599967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Input</a:t>
            </a:r>
            <a:r>
              <a:rPr lang="en-US" dirty="0"/>
              <a:t>: </a:t>
            </a:r>
            <a:r>
              <a:rPr lang="en-US" dirty="0" smtClean="0"/>
              <a:t>Index of the nearest text region</a:t>
            </a:r>
          </a:p>
          <a:p>
            <a:r>
              <a:rPr lang="en-US" dirty="0" smtClean="0"/>
              <a:t>Output</a:t>
            </a:r>
            <a:r>
              <a:rPr lang="en-US" dirty="0"/>
              <a:t>: The </a:t>
            </a:r>
            <a:r>
              <a:rPr lang="en-US" dirty="0" smtClean="0"/>
              <a:t>recognized string of text</a:t>
            </a:r>
            <a:endParaRPr lang="en-US" dirty="0"/>
          </a:p>
        </p:txBody>
      </p:sp>
      <p:sp>
        <p:nvSpPr>
          <p:cNvPr id="2" name="Title 1"/>
          <p:cNvSpPr>
            <a:spLocks noGrp="1"/>
          </p:cNvSpPr>
          <p:nvPr>
            <p:ph type="title"/>
          </p:nvPr>
        </p:nvSpPr>
        <p:spPr/>
        <p:txBody>
          <a:bodyPr>
            <a:normAutofit fontScale="90000"/>
          </a:bodyPr>
          <a:lstStyle/>
          <a:p>
            <a:r>
              <a:rPr lang="en-US" altLang="zh-TW" dirty="0" err="1" smtClean="0"/>
              <a:t>homography</a:t>
            </a:r>
            <a:r>
              <a:rPr lang="en-US" altLang="zh-TW" dirty="0" smtClean="0"/>
              <a:t> transform to rectify the text</a:t>
            </a:r>
            <a:endParaRPr lang="en-US" dirty="0"/>
          </a:p>
        </p:txBody>
      </p:sp>
      <p:pic>
        <p:nvPicPr>
          <p:cNvPr id="4" name="Picture 3"/>
          <p:cNvPicPr>
            <a:picLocks noChangeAspect="1"/>
          </p:cNvPicPr>
          <p:nvPr/>
        </p:nvPicPr>
        <p:blipFill>
          <a:blip r:embed="rId2"/>
          <a:stretch>
            <a:fillRect/>
          </a:stretch>
        </p:blipFill>
        <p:spPr>
          <a:xfrm>
            <a:off x="2151304" y="3832167"/>
            <a:ext cx="3160892" cy="2826690"/>
          </a:xfrm>
          <a:prstGeom prst="rect">
            <a:avLst/>
          </a:prstGeom>
        </p:spPr>
      </p:pic>
      <p:sp>
        <p:nvSpPr>
          <p:cNvPr id="8" name="Slide Number Placeholder 7"/>
          <p:cNvSpPr>
            <a:spLocks noGrp="1"/>
          </p:cNvSpPr>
          <p:nvPr>
            <p:ph type="sldNum" sz="quarter" idx="12"/>
          </p:nvPr>
        </p:nvSpPr>
        <p:spPr>
          <a:xfrm>
            <a:off x="8631496" y="6492876"/>
            <a:ext cx="512504" cy="365125"/>
          </a:xfrm>
        </p:spPr>
        <p:txBody>
          <a:bodyPr/>
          <a:lstStyle/>
          <a:p>
            <a:fld id="{D57F1E4F-1CFF-5643-939E-217C01CDF565}" type="slidenum">
              <a:rPr lang="en-US" sz="1200" smtClean="0">
                <a:solidFill>
                  <a:schemeClr val="tx1"/>
                </a:solidFill>
              </a:rPr>
              <a:pPr/>
              <a:t>11</a:t>
            </a:fld>
            <a:endParaRPr lang="en-US" sz="1200" dirty="0">
              <a:solidFill>
                <a:schemeClr val="tx1"/>
              </a:solidFill>
            </a:endParaRPr>
          </a:p>
        </p:txBody>
      </p:sp>
      <p:sp>
        <p:nvSpPr>
          <p:cNvPr id="9" name="Footer Placeholder 8"/>
          <p:cNvSpPr>
            <a:spLocks noGrp="1"/>
          </p:cNvSpPr>
          <p:nvPr>
            <p:ph type="ftr" sz="quarter" idx="11"/>
          </p:nvPr>
        </p:nvSpPr>
        <p:spPr>
          <a:xfrm>
            <a:off x="0" y="6492876"/>
            <a:ext cx="4723209" cy="365125"/>
          </a:xfrm>
        </p:spPr>
        <p:txBody>
          <a:bodyPr/>
          <a:lstStyle/>
          <a:p>
            <a:r>
              <a:rPr lang="en-US" sz="1200" smtClean="0"/>
              <a:t>ICNGC2017b  A language assistant system for smart glasses v.7d</a:t>
            </a:r>
            <a:endParaRPr lang="en-US" sz="1200" dirty="0"/>
          </a:p>
        </p:txBody>
      </p:sp>
      <p:pic>
        <p:nvPicPr>
          <p:cNvPr id="5" name="Picture 4"/>
          <p:cNvPicPr>
            <a:picLocks noChangeAspect="1"/>
          </p:cNvPicPr>
          <p:nvPr/>
        </p:nvPicPr>
        <p:blipFill>
          <a:blip r:embed="rId3"/>
          <a:stretch>
            <a:fillRect/>
          </a:stretch>
        </p:blipFill>
        <p:spPr>
          <a:xfrm>
            <a:off x="2447105" y="3043741"/>
            <a:ext cx="2569289" cy="673332"/>
          </a:xfrm>
          <a:prstGeom prst="rect">
            <a:avLst/>
          </a:prstGeom>
        </p:spPr>
      </p:pic>
    </p:spTree>
    <p:extLst>
      <p:ext uri="{BB962C8B-B14F-4D97-AF65-F5344CB8AC3E}">
        <p14:creationId xmlns:p14="http://schemas.microsoft.com/office/powerpoint/2010/main" val="2319820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Character Recognition OCR</a:t>
            </a:r>
            <a:endParaRPr lang="en-US" dirty="0"/>
          </a:p>
        </p:txBody>
      </p:sp>
      <p:sp>
        <p:nvSpPr>
          <p:cNvPr id="3" name="Content Placeholder 2"/>
          <p:cNvSpPr>
            <a:spLocks noGrp="1"/>
          </p:cNvSpPr>
          <p:nvPr>
            <p:ph idx="1"/>
          </p:nvPr>
        </p:nvSpPr>
        <p:spPr>
          <a:xfrm>
            <a:off x="457200" y="1600200"/>
            <a:ext cx="6553200" cy="4525963"/>
          </a:xfrm>
        </p:spPr>
        <p:txBody>
          <a:bodyPr>
            <a:normAutofit fontScale="70000" lnSpcReduction="20000"/>
          </a:bodyPr>
          <a:lstStyle/>
          <a:p>
            <a:r>
              <a:rPr lang="en-US" dirty="0" smtClean="0"/>
              <a:t>Use Tesseract </a:t>
            </a:r>
            <a:r>
              <a:rPr lang="en-US" dirty="0"/>
              <a:t>for our OCR task. Tesseract [8] </a:t>
            </a:r>
            <a:endParaRPr lang="en-US" dirty="0" smtClean="0"/>
          </a:p>
          <a:p>
            <a:r>
              <a:rPr lang="en-US" dirty="0"/>
              <a:t>A</a:t>
            </a:r>
            <a:r>
              <a:rPr lang="en-US" dirty="0" smtClean="0"/>
              <a:t>chieves </a:t>
            </a:r>
            <a:r>
              <a:rPr lang="en-US" dirty="0"/>
              <a:t>high accuracy when dealing with printed English characters. </a:t>
            </a:r>
            <a:endParaRPr lang="en-US" dirty="0" smtClean="0"/>
          </a:p>
          <a:p>
            <a:r>
              <a:rPr lang="en-US" dirty="0" smtClean="0"/>
              <a:t>Since </a:t>
            </a:r>
            <a:r>
              <a:rPr lang="en-US" dirty="0"/>
              <a:t>our users may be Chinese, and we found that for the Chinese text, Tesseract performs poorly if all parameters are set to be default values. </a:t>
            </a:r>
            <a:endParaRPr lang="en-US" dirty="0" smtClean="0"/>
          </a:p>
          <a:p>
            <a:r>
              <a:rPr lang="en-US" dirty="0" smtClean="0"/>
              <a:t>Often </a:t>
            </a:r>
            <a:r>
              <a:rPr lang="en-US" dirty="0"/>
              <a:t>one Chinese character is split into two so it is obvious that Tesseract is difficult to recognize those characters with radicals (parts of a Chinese character). </a:t>
            </a:r>
            <a:endParaRPr lang="en-US" dirty="0" smtClean="0"/>
          </a:p>
          <a:p>
            <a:r>
              <a:rPr lang="en-US" dirty="0" smtClean="0"/>
              <a:t>To </a:t>
            </a:r>
            <a:r>
              <a:rPr lang="en-US" dirty="0"/>
              <a:t>fix the problem, some parameters (for instance, set </a:t>
            </a:r>
            <a:r>
              <a:rPr lang="en-US" dirty="0" err="1"/>
              <a:t>psm</a:t>
            </a:r>
            <a:r>
              <a:rPr lang="en-US" dirty="0"/>
              <a:t>=6) are adjusted to inform Tesseract that the targets are of the same shape. An example of successfully Chinese text recognition is shown in </a:t>
            </a:r>
            <a:r>
              <a:rPr lang="en-US" i="1" dirty="0"/>
              <a:t>Fig. 2</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12</a:t>
            </a:fld>
            <a:endParaRPr lang="en-US"/>
          </a:p>
        </p:txBody>
      </p:sp>
      <p:pic>
        <p:nvPicPr>
          <p:cNvPr id="6" name="Picture 5" descr="Picture1.png"/>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24200"/>
            <a:ext cx="1905000" cy="2667000"/>
          </a:xfrm>
          <a:prstGeom prst="rect">
            <a:avLst/>
          </a:prstGeom>
          <a:noFill/>
          <a:ln>
            <a:noFill/>
          </a:ln>
        </p:spPr>
      </p:pic>
    </p:spTree>
    <p:extLst>
      <p:ext uri="{BB962C8B-B14F-4D97-AF65-F5344CB8AC3E}">
        <p14:creationId xmlns:p14="http://schemas.microsoft.com/office/powerpoint/2010/main" val="43918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test</a:t>
            </a:r>
            <a:endParaRPr lang="en-US" dirty="0"/>
          </a:p>
        </p:txBody>
      </p:sp>
      <p:sp>
        <p:nvSpPr>
          <p:cNvPr id="3" name="Content Placeholder 2"/>
          <p:cNvSpPr>
            <a:spLocks noGrp="1"/>
          </p:cNvSpPr>
          <p:nvPr>
            <p:ph idx="1"/>
          </p:nvPr>
        </p:nvSpPr>
        <p:spPr/>
        <p:txBody>
          <a:bodyPr>
            <a:normAutofit fontScale="70000" lnSpcReduction="20000"/>
          </a:bodyPr>
          <a:lstStyle/>
          <a:p>
            <a:r>
              <a:rPr lang="en-US" dirty="0"/>
              <a:t>We performed the experiments using (1) default setting and (2) adjusted parameter setting; the results are shown in Table 1 and 2, respectively. From the results, it can be found that Tesseract recognizes Chinese characters precisely with adjusted parameters, regardless whether the characters are printed in standard format or some strokes are eroded to some extent.</a:t>
            </a:r>
          </a:p>
          <a:p>
            <a:r>
              <a:rPr lang="en-US" dirty="0"/>
              <a:t>It should be mentioned that Tesseract can be trained manually. Although the official dataset contains huge chunks of trained data, it may fail to completely recognize all the characters without mistake. However, related documents declare that official dataset cannot be revised. Manual training the Tesseract needs to start everything from scratch, which can be a hard task. So it may be the next target we will achieve in future.</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13</a:t>
            </a:fld>
            <a:endParaRPr lang="en-US"/>
          </a:p>
        </p:txBody>
      </p:sp>
    </p:spTree>
    <p:extLst>
      <p:ext uri="{BB962C8B-B14F-4D97-AF65-F5344CB8AC3E}">
        <p14:creationId xmlns:p14="http://schemas.microsoft.com/office/powerpoint/2010/main" val="129583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a:t>
            </a:r>
            <a:endParaRPr lang="en-US" dirty="0"/>
          </a:p>
        </p:txBody>
      </p:sp>
      <p:sp>
        <p:nvSpPr>
          <p:cNvPr id="3" name="Content Placeholder 2"/>
          <p:cNvSpPr>
            <a:spLocks noGrp="1"/>
          </p:cNvSpPr>
          <p:nvPr>
            <p:ph idx="1"/>
          </p:nvPr>
        </p:nvSpPr>
        <p:spPr/>
        <p:txBody>
          <a:bodyPr/>
          <a:lstStyle/>
          <a:p>
            <a:pPr latinLnBrk="1"/>
            <a:r>
              <a:rPr lang="en-US" dirty="0"/>
              <a:t>Table 1: Tesseract recognizes Chinese characters with default </a:t>
            </a:r>
            <a:r>
              <a:rPr lang="en-US" dirty="0" smtClean="0"/>
              <a:t>parameters</a:t>
            </a:r>
          </a:p>
          <a:p>
            <a:pPr latinLnBrk="1"/>
            <a:endParaRPr lang="en-US" dirty="0"/>
          </a:p>
          <a:p>
            <a:pPr latinLnBrk="1"/>
            <a:endParaRPr lang="en-US" dirty="0" smtClean="0"/>
          </a:p>
          <a:p>
            <a:pPr latinLnBrk="1"/>
            <a:r>
              <a:rPr lang="en-US" dirty="0"/>
              <a:t>Table 2: Tesseract recognizes Chinese characters with adjusted parameters</a:t>
            </a:r>
          </a:p>
          <a:p>
            <a:pPr latinLnBrk="1"/>
            <a:endParaRPr lang="en-US" dirty="0" smtClean="0"/>
          </a:p>
          <a:p>
            <a:pPr latinLnBrk="1"/>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56727762"/>
              </p:ext>
            </p:extLst>
          </p:nvPr>
        </p:nvGraphicFramePr>
        <p:xfrm>
          <a:off x="2819400" y="2743200"/>
          <a:ext cx="3223260" cy="1069340"/>
        </p:xfrm>
        <a:graphic>
          <a:graphicData uri="http://schemas.openxmlformats.org/drawingml/2006/table">
            <a:tbl>
              <a:tblPr firstRow="1" firstCol="1" bandRow="1">
                <a:tableStyleId>{5C22544A-7EE6-4342-B048-85BDC9FD1C3A}</a:tableStyleId>
              </a:tblPr>
              <a:tblGrid>
                <a:gridCol w="792480">
                  <a:extLst>
                    <a:ext uri="{9D8B030D-6E8A-4147-A177-3AD203B41FA5}">
                      <a16:colId xmlns:a16="http://schemas.microsoft.com/office/drawing/2014/main" val="20000"/>
                    </a:ext>
                  </a:extLst>
                </a:gridCol>
                <a:gridCol w="796290">
                  <a:extLst>
                    <a:ext uri="{9D8B030D-6E8A-4147-A177-3AD203B41FA5}">
                      <a16:colId xmlns:a16="http://schemas.microsoft.com/office/drawing/2014/main" val="20001"/>
                    </a:ext>
                  </a:extLst>
                </a:gridCol>
                <a:gridCol w="79629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0">
                <a:tc>
                  <a:txBody>
                    <a:bodyPr/>
                    <a:lstStyle/>
                    <a:p>
                      <a:pPr marL="0" marR="0" algn="ctr" latinLnBrk="1">
                        <a:spcBef>
                          <a:spcPts val="0"/>
                        </a:spcBef>
                        <a:spcAft>
                          <a:spcPts val="0"/>
                        </a:spcAft>
                      </a:pPr>
                      <a:r>
                        <a:rPr lang="en-US" sz="1000">
                          <a:effectLst/>
                        </a:rPr>
                        <a:t> </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900">
                          <a:effectLst/>
                        </a:rPr>
                        <a:t>Number of </a:t>
                      </a:r>
                      <a:endParaRPr lang="en-US" sz="1000">
                        <a:effectLst/>
                      </a:endParaRPr>
                    </a:p>
                    <a:p>
                      <a:pPr marL="0" marR="0" algn="ctr" latinLnBrk="1">
                        <a:spcBef>
                          <a:spcPts val="0"/>
                        </a:spcBef>
                        <a:spcAft>
                          <a:spcPts val="0"/>
                        </a:spcAft>
                      </a:pPr>
                      <a:r>
                        <a:rPr lang="en-US" sz="900">
                          <a:effectLst/>
                        </a:rPr>
                        <a:t>all 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900">
                          <a:effectLst/>
                        </a:rPr>
                        <a:t>Number of </a:t>
                      </a:r>
                      <a:endParaRPr lang="en-US" sz="1000">
                        <a:effectLst/>
                      </a:endParaRPr>
                    </a:p>
                    <a:p>
                      <a:pPr marL="0" marR="0" algn="ctr" latinLnBrk="1">
                        <a:spcBef>
                          <a:spcPts val="0"/>
                        </a:spcBef>
                        <a:spcAft>
                          <a:spcPts val="0"/>
                        </a:spcAft>
                      </a:pPr>
                      <a:r>
                        <a:rPr lang="en-US" sz="900">
                          <a:effectLst/>
                        </a:rPr>
                        <a:t>recognized </a:t>
                      </a:r>
                      <a:endParaRPr lang="en-US" sz="1000">
                        <a:effectLst/>
                      </a:endParaRPr>
                    </a:p>
                    <a:p>
                      <a:pPr marL="0" marR="0" algn="ctr" latinLnBrk="1">
                        <a:spcBef>
                          <a:spcPts val="0"/>
                        </a:spcBef>
                        <a:spcAft>
                          <a:spcPts val="0"/>
                        </a:spcAft>
                      </a:pPr>
                      <a:r>
                        <a:rPr lang="en-US" sz="900">
                          <a:effectLst/>
                        </a:rPr>
                        <a:t>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900">
                          <a:effectLst/>
                        </a:rPr>
                        <a:t>Overall </a:t>
                      </a:r>
                      <a:endParaRPr lang="en-US" sz="1000">
                        <a:effectLst/>
                      </a:endParaRPr>
                    </a:p>
                    <a:p>
                      <a:pPr marL="0" marR="0" algn="ctr" latinLnBrk="1">
                        <a:spcBef>
                          <a:spcPts val="0"/>
                        </a:spcBef>
                        <a:spcAft>
                          <a:spcPts val="0"/>
                        </a:spcAft>
                      </a:pPr>
                      <a:r>
                        <a:rPr lang="en-US" sz="900">
                          <a:effectLst/>
                        </a:rPr>
                        <a:t>accuracy</a:t>
                      </a:r>
                      <a:endParaRPr lang="en-US" sz="1000">
                        <a:solidFill>
                          <a:srgbClr val="000000"/>
                        </a:solidFill>
                        <a:effectLst/>
                        <a:latin typeface="Times New Roman"/>
                        <a:ea typeface="한컴바탕"/>
                        <a:cs typeface="Times New Roman"/>
                      </a:endParaRPr>
                    </a:p>
                  </a:txBody>
                  <a:tcPr marL="68580" marR="68580" marT="0" marB="0"/>
                </a:tc>
                <a:extLst>
                  <a:ext uri="{0D108BD9-81ED-4DB2-BD59-A6C34878D82A}">
                    <a16:rowId xmlns:a16="http://schemas.microsoft.com/office/drawing/2014/main" val="10000"/>
                  </a:ext>
                </a:extLst>
              </a:tr>
              <a:tr h="383540">
                <a:tc>
                  <a:txBody>
                    <a:bodyPr/>
                    <a:lstStyle/>
                    <a:p>
                      <a:pPr marL="0" marR="0" algn="ctr" latinLnBrk="1">
                        <a:spcBef>
                          <a:spcPts val="0"/>
                        </a:spcBef>
                        <a:spcAft>
                          <a:spcPts val="0"/>
                        </a:spcAft>
                      </a:pPr>
                      <a:r>
                        <a:rPr lang="en-US" sz="900">
                          <a:effectLst/>
                        </a:rPr>
                        <a:t>High quality 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75</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73</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97.3%</a:t>
                      </a:r>
                      <a:endParaRPr lang="en-US" sz="1000">
                        <a:solidFill>
                          <a:srgbClr val="000000"/>
                        </a:solidFill>
                        <a:effectLst/>
                        <a:latin typeface="Times New Roman"/>
                        <a:ea typeface="한컴바탕"/>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latinLnBrk="1">
                        <a:spcBef>
                          <a:spcPts val="0"/>
                        </a:spcBef>
                        <a:spcAft>
                          <a:spcPts val="0"/>
                        </a:spcAft>
                      </a:pPr>
                      <a:r>
                        <a:rPr lang="en-US" sz="900">
                          <a:effectLst/>
                        </a:rPr>
                        <a:t>Low quality 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264</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dirty="0">
                          <a:effectLst/>
                        </a:rPr>
                        <a:t>180</a:t>
                      </a:r>
                      <a:endParaRPr lang="en-US" sz="1000" dirty="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dirty="0">
                          <a:effectLst/>
                        </a:rPr>
                        <a:t>68.2%</a:t>
                      </a:r>
                      <a:endParaRPr lang="en-US" sz="1000" dirty="0">
                        <a:solidFill>
                          <a:srgbClr val="000000"/>
                        </a:solidFill>
                        <a:effectLst/>
                        <a:latin typeface="Times New Roman"/>
                        <a:ea typeface="한컴바탕"/>
                        <a:cs typeface="Times New Roman"/>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64836454"/>
              </p:ext>
            </p:extLst>
          </p:nvPr>
        </p:nvGraphicFramePr>
        <p:xfrm>
          <a:off x="2667000" y="4953000"/>
          <a:ext cx="3223260" cy="1069340"/>
        </p:xfrm>
        <a:graphic>
          <a:graphicData uri="http://schemas.openxmlformats.org/drawingml/2006/table">
            <a:tbl>
              <a:tblPr firstRow="1" firstCol="1" bandRow="1">
                <a:tableStyleId>{5C22544A-7EE6-4342-B048-85BDC9FD1C3A}</a:tableStyleId>
              </a:tblPr>
              <a:tblGrid>
                <a:gridCol w="792480">
                  <a:extLst>
                    <a:ext uri="{9D8B030D-6E8A-4147-A177-3AD203B41FA5}">
                      <a16:colId xmlns:a16="http://schemas.microsoft.com/office/drawing/2014/main" val="20000"/>
                    </a:ext>
                  </a:extLst>
                </a:gridCol>
                <a:gridCol w="796290">
                  <a:extLst>
                    <a:ext uri="{9D8B030D-6E8A-4147-A177-3AD203B41FA5}">
                      <a16:colId xmlns:a16="http://schemas.microsoft.com/office/drawing/2014/main" val="20001"/>
                    </a:ext>
                  </a:extLst>
                </a:gridCol>
                <a:gridCol w="79629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0">
                <a:tc>
                  <a:txBody>
                    <a:bodyPr/>
                    <a:lstStyle/>
                    <a:p>
                      <a:pPr marL="0" marR="0" algn="ctr" latinLnBrk="1">
                        <a:spcBef>
                          <a:spcPts val="0"/>
                        </a:spcBef>
                        <a:spcAft>
                          <a:spcPts val="0"/>
                        </a:spcAft>
                      </a:pPr>
                      <a:r>
                        <a:rPr lang="en-US" sz="1000">
                          <a:effectLst/>
                        </a:rPr>
                        <a:t> </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900">
                          <a:effectLst/>
                        </a:rPr>
                        <a:t>Number of </a:t>
                      </a:r>
                      <a:endParaRPr lang="en-US" sz="1000">
                        <a:effectLst/>
                      </a:endParaRPr>
                    </a:p>
                    <a:p>
                      <a:pPr marL="0" marR="0" algn="ctr" latinLnBrk="1">
                        <a:spcBef>
                          <a:spcPts val="0"/>
                        </a:spcBef>
                        <a:spcAft>
                          <a:spcPts val="0"/>
                        </a:spcAft>
                      </a:pPr>
                      <a:r>
                        <a:rPr lang="en-US" sz="900">
                          <a:effectLst/>
                        </a:rPr>
                        <a:t>all 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900">
                          <a:effectLst/>
                        </a:rPr>
                        <a:t>Number of </a:t>
                      </a:r>
                      <a:endParaRPr lang="en-US" sz="1000">
                        <a:effectLst/>
                      </a:endParaRPr>
                    </a:p>
                    <a:p>
                      <a:pPr marL="0" marR="0" algn="ctr" latinLnBrk="1">
                        <a:spcBef>
                          <a:spcPts val="0"/>
                        </a:spcBef>
                        <a:spcAft>
                          <a:spcPts val="0"/>
                        </a:spcAft>
                      </a:pPr>
                      <a:r>
                        <a:rPr lang="en-US" sz="900">
                          <a:effectLst/>
                        </a:rPr>
                        <a:t>recognized </a:t>
                      </a:r>
                      <a:endParaRPr lang="en-US" sz="1000">
                        <a:effectLst/>
                      </a:endParaRPr>
                    </a:p>
                    <a:p>
                      <a:pPr marL="0" marR="0" algn="ctr" latinLnBrk="1">
                        <a:spcBef>
                          <a:spcPts val="0"/>
                        </a:spcBef>
                        <a:spcAft>
                          <a:spcPts val="0"/>
                        </a:spcAft>
                      </a:pPr>
                      <a:r>
                        <a:rPr lang="en-US" sz="900">
                          <a:effectLst/>
                        </a:rPr>
                        <a:t>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900">
                          <a:effectLst/>
                        </a:rPr>
                        <a:t>Overall </a:t>
                      </a:r>
                      <a:endParaRPr lang="en-US" sz="1000">
                        <a:effectLst/>
                      </a:endParaRPr>
                    </a:p>
                    <a:p>
                      <a:pPr marL="0" marR="0" algn="ctr" latinLnBrk="1">
                        <a:spcBef>
                          <a:spcPts val="0"/>
                        </a:spcBef>
                        <a:spcAft>
                          <a:spcPts val="0"/>
                        </a:spcAft>
                      </a:pPr>
                      <a:r>
                        <a:rPr lang="en-US" sz="900">
                          <a:effectLst/>
                        </a:rPr>
                        <a:t>accuracy</a:t>
                      </a:r>
                      <a:endParaRPr lang="en-US" sz="1000">
                        <a:solidFill>
                          <a:srgbClr val="000000"/>
                        </a:solidFill>
                        <a:effectLst/>
                        <a:latin typeface="Times New Roman"/>
                        <a:ea typeface="한컴바탕"/>
                        <a:cs typeface="Times New Roman"/>
                      </a:endParaRPr>
                    </a:p>
                  </a:txBody>
                  <a:tcPr marL="68580" marR="68580" marT="0" marB="0"/>
                </a:tc>
                <a:extLst>
                  <a:ext uri="{0D108BD9-81ED-4DB2-BD59-A6C34878D82A}">
                    <a16:rowId xmlns:a16="http://schemas.microsoft.com/office/drawing/2014/main" val="10000"/>
                  </a:ext>
                </a:extLst>
              </a:tr>
              <a:tr h="383540">
                <a:tc>
                  <a:txBody>
                    <a:bodyPr/>
                    <a:lstStyle/>
                    <a:p>
                      <a:pPr marL="0" marR="0" algn="ctr" latinLnBrk="1">
                        <a:spcBef>
                          <a:spcPts val="0"/>
                        </a:spcBef>
                        <a:spcAft>
                          <a:spcPts val="0"/>
                        </a:spcAft>
                      </a:pPr>
                      <a:r>
                        <a:rPr lang="en-US" sz="900">
                          <a:effectLst/>
                        </a:rPr>
                        <a:t>High quality 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75</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74</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98.7%</a:t>
                      </a:r>
                      <a:endParaRPr lang="en-US" sz="1000">
                        <a:solidFill>
                          <a:srgbClr val="000000"/>
                        </a:solidFill>
                        <a:effectLst/>
                        <a:latin typeface="Times New Roman"/>
                        <a:ea typeface="한컴바탕"/>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latinLnBrk="1">
                        <a:spcBef>
                          <a:spcPts val="0"/>
                        </a:spcBef>
                        <a:spcAft>
                          <a:spcPts val="0"/>
                        </a:spcAft>
                      </a:pPr>
                      <a:r>
                        <a:rPr lang="en-US" sz="900">
                          <a:effectLst/>
                        </a:rPr>
                        <a:t>Low quality characters</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264</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a:effectLst/>
                        </a:rPr>
                        <a:t>262</a:t>
                      </a:r>
                      <a:endParaRPr lang="en-US" sz="1000">
                        <a:solidFill>
                          <a:srgbClr val="000000"/>
                        </a:solidFill>
                        <a:effectLst/>
                        <a:latin typeface="Times New Roman"/>
                        <a:ea typeface="한컴바탕"/>
                        <a:cs typeface="Times New Roman"/>
                      </a:endParaRPr>
                    </a:p>
                  </a:txBody>
                  <a:tcPr marL="68580" marR="68580" marT="0" marB="0"/>
                </a:tc>
                <a:tc>
                  <a:txBody>
                    <a:bodyPr/>
                    <a:lstStyle/>
                    <a:p>
                      <a:pPr marL="0" marR="0" algn="ctr" latinLnBrk="1">
                        <a:spcBef>
                          <a:spcPts val="0"/>
                        </a:spcBef>
                        <a:spcAft>
                          <a:spcPts val="0"/>
                        </a:spcAft>
                      </a:pPr>
                      <a:r>
                        <a:rPr lang="en-US" sz="1000" dirty="0">
                          <a:effectLst/>
                        </a:rPr>
                        <a:t>99.2%</a:t>
                      </a:r>
                      <a:endParaRPr lang="en-US" sz="1000" dirty="0">
                        <a:solidFill>
                          <a:srgbClr val="000000"/>
                        </a:solidFill>
                        <a:effectLst/>
                        <a:latin typeface="Times New Roman"/>
                        <a:ea typeface="한컴바탕"/>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273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location</a:t>
            </a:r>
            <a:endParaRPr lang="en-US" dirty="0"/>
          </a:p>
        </p:txBody>
      </p:sp>
      <p:sp>
        <p:nvSpPr>
          <p:cNvPr id="3" name="Content Placeholder 2"/>
          <p:cNvSpPr>
            <a:spLocks noGrp="1"/>
          </p:cNvSpPr>
          <p:nvPr>
            <p:ph idx="1"/>
          </p:nvPr>
        </p:nvSpPr>
        <p:spPr>
          <a:xfrm>
            <a:off x="457200" y="1600200"/>
            <a:ext cx="5715000" cy="4724400"/>
          </a:xfrm>
        </p:spPr>
        <p:txBody>
          <a:bodyPr>
            <a:normAutofit fontScale="47500" lnSpcReduction="20000"/>
          </a:bodyPr>
          <a:lstStyle/>
          <a:p>
            <a:r>
              <a:rPr lang="en-US" sz="3800" dirty="0" smtClean="0"/>
              <a:t>The </a:t>
            </a:r>
            <a:r>
              <a:rPr lang="en-US" sz="3800" dirty="0"/>
              <a:t>feature of human hand includes: </a:t>
            </a:r>
          </a:p>
          <a:p>
            <a:pPr lvl="0"/>
            <a:r>
              <a:rPr lang="en-US" sz="3800" dirty="0"/>
              <a:t>Five fingers.</a:t>
            </a:r>
          </a:p>
          <a:p>
            <a:pPr lvl="0"/>
            <a:r>
              <a:rPr lang="en-US" sz="3800" dirty="0"/>
              <a:t>Each finger is a convex polygon </a:t>
            </a:r>
          </a:p>
          <a:p>
            <a:pPr lvl="0"/>
            <a:r>
              <a:rPr lang="en-US" sz="3800" dirty="0"/>
              <a:t>The space between two adjacent fingers forms a hollow region.</a:t>
            </a:r>
          </a:p>
          <a:p>
            <a:r>
              <a:rPr lang="en-US" sz="3800" dirty="0" smtClean="0"/>
              <a:t>First</a:t>
            </a:r>
            <a:r>
              <a:rPr lang="en-US" sz="3800" dirty="0"/>
              <a:t>, the background is removed, </a:t>
            </a:r>
            <a:endParaRPr lang="en-US" sz="3800" dirty="0" smtClean="0"/>
          </a:p>
          <a:p>
            <a:r>
              <a:rPr lang="en-US" sz="3800" dirty="0" smtClean="0"/>
              <a:t>Our </a:t>
            </a:r>
            <a:r>
              <a:rPr lang="en-US" sz="3800" dirty="0"/>
              <a:t>system will perform image thresholding, contour and convex hull finding. </a:t>
            </a:r>
            <a:endParaRPr lang="en-US" sz="3800" dirty="0" smtClean="0"/>
          </a:p>
          <a:p>
            <a:r>
              <a:rPr lang="en-US" sz="3800" dirty="0" smtClean="0"/>
              <a:t>The </a:t>
            </a:r>
            <a:r>
              <a:rPr lang="en-US" sz="3800" dirty="0"/>
              <a:t>contour with maximum area (target contour) should form the image of our hand. </a:t>
            </a:r>
            <a:endParaRPr lang="en-US" sz="3800" dirty="0" smtClean="0"/>
          </a:p>
          <a:p>
            <a:r>
              <a:rPr lang="en-US" sz="3800" dirty="0" smtClean="0"/>
              <a:t>If </a:t>
            </a:r>
            <a:r>
              <a:rPr lang="en-US" sz="3800" dirty="0"/>
              <a:t>we calculate the distance between points on the contour and the convex hull, </a:t>
            </a:r>
            <a:r>
              <a:rPr lang="en-US" sz="3800" dirty="0" smtClean="0"/>
              <a:t>several </a:t>
            </a:r>
            <a:r>
              <a:rPr lang="en-US" sz="3800" dirty="0"/>
              <a:t>local maxima can be found. They correspond to the hollow region between adjacent fingers. </a:t>
            </a:r>
            <a:endParaRPr lang="en-US" sz="3800" dirty="0" smtClean="0"/>
          </a:p>
          <a:p>
            <a:r>
              <a:rPr lang="en-US" sz="3800" dirty="0" smtClean="0"/>
              <a:t>We </a:t>
            </a:r>
            <a:r>
              <a:rPr lang="en-US" sz="3800" dirty="0"/>
              <a:t>can select the top point on the target contour and it is the fingertip of the finger. </a:t>
            </a:r>
            <a:endParaRPr lang="en-US" sz="3800" dirty="0" smtClean="0"/>
          </a:p>
          <a:p>
            <a:r>
              <a:rPr lang="en-US" sz="3800" dirty="0" smtClean="0"/>
              <a:t>A </a:t>
            </a:r>
            <a:r>
              <a:rPr lang="en-US" sz="3800" dirty="0"/>
              <a:t>small image area above the fingertip which contains the target word will be selected. </a:t>
            </a:r>
            <a:endParaRPr lang="en-US" sz="38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19600"/>
            <a:ext cx="270086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958" y="1371600"/>
            <a:ext cx="28597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55049" y="3373433"/>
            <a:ext cx="3287567" cy="369332"/>
          </a:xfrm>
          <a:prstGeom prst="rect">
            <a:avLst/>
          </a:prstGeom>
          <a:noFill/>
        </p:spPr>
        <p:txBody>
          <a:bodyPr wrap="none" rtlCol="0">
            <a:spAutoFit/>
          </a:bodyPr>
          <a:lstStyle/>
          <a:p>
            <a:r>
              <a:rPr lang="en-US" dirty="0">
                <a:hlinkClick r:id="rId5"/>
              </a:rPr>
              <a:t>https://youtu.be/qsNmY7OW5_s</a:t>
            </a:r>
            <a:endParaRPr lang="en-US" dirty="0"/>
          </a:p>
        </p:txBody>
      </p:sp>
    </p:spTree>
    <p:extLst>
      <p:ext uri="{BB962C8B-B14F-4D97-AF65-F5344CB8AC3E}">
        <p14:creationId xmlns:p14="http://schemas.microsoft.com/office/powerpoint/2010/main" val="1907798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Perspective-Four-Point</a:t>
            </a:r>
            <a:endParaRPr lang="en-US" dirty="0"/>
          </a:p>
        </p:txBody>
      </p:sp>
      <p:sp>
        <p:nvSpPr>
          <p:cNvPr id="13" name="Content Placeholder 12"/>
          <p:cNvSpPr>
            <a:spLocks noGrp="1"/>
          </p:cNvSpPr>
          <p:nvPr>
            <p:ph sz="half" idx="1"/>
          </p:nvPr>
        </p:nvSpPr>
        <p:spPr/>
        <p:txBody>
          <a:bodyPr/>
          <a:lstStyle/>
          <a:p>
            <a:r>
              <a:rPr lang="en-US" dirty="0" smtClean="0"/>
              <a:t>Suppose we have </a:t>
            </a:r>
            <a:r>
              <a:rPr lang="en-US" smtClean="0"/>
              <a:t>four model </a:t>
            </a:r>
            <a:r>
              <a:rPr lang="en-US" dirty="0" smtClean="0"/>
              <a:t>points defined as t=0:</a:t>
            </a:r>
          </a:p>
          <a:p>
            <a:endParaRPr lang="en-US" dirty="0"/>
          </a:p>
          <a:p>
            <a:endParaRPr lang="en-US" dirty="0" smtClean="0"/>
          </a:p>
          <a:p>
            <a:r>
              <a:rPr lang="en-US" dirty="0" smtClean="0"/>
              <a:t>Their image projection points can be detected as:</a:t>
            </a:r>
            <a:endParaRPr lang="en-US" dirty="0"/>
          </a:p>
        </p:txBody>
      </p:sp>
      <p:pic>
        <p:nvPicPr>
          <p:cNvPr id="3" name="Picture 2"/>
          <p:cNvPicPr>
            <a:picLocks noChangeAspect="1"/>
          </p:cNvPicPr>
          <p:nvPr/>
        </p:nvPicPr>
        <p:blipFill>
          <a:blip r:embed="rId2"/>
          <a:stretch>
            <a:fillRect/>
          </a:stretch>
        </p:blipFill>
        <p:spPr>
          <a:xfrm>
            <a:off x="1312676" y="2711650"/>
            <a:ext cx="1958775" cy="626608"/>
          </a:xfrm>
          <a:prstGeom prst="rect">
            <a:avLst/>
          </a:prstGeom>
        </p:spPr>
      </p:pic>
      <p:pic>
        <p:nvPicPr>
          <p:cNvPr id="11" name="Picture 10"/>
          <p:cNvPicPr>
            <a:picLocks noChangeAspect="1"/>
          </p:cNvPicPr>
          <p:nvPr/>
        </p:nvPicPr>
        <p:blipFill>
          <a:blip r:embed="rId3"/>
          <a:stretch>
            <a:fillRect/>
          </a:stretch>
        </p:blipFill>
        <p:spPr>
          <a:xfrm>
            <a:off x="1312677" y="4840122"/>
            <a:ext cx="2134339" cy="678498"/>
          </a:xfrm>
          <a:prstGeom prst="rect">
            <a:avLst/>
          </a:prstGeom>
        </p:spPr>
      </p:pic>
      <p:pic>
        <p:nvPicPr>
          <p:cNvPr id="16" name="Content Placeholder 1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1" y="1812511"/>
            <a:ext cx="3284882" cy="3980402"/>
          </a:xfrm>
        </p:spPr>
      </p:pic>
      <p:sp>
        <p:nvSpPr>
          <p:cNvPr id="18" name="TextBox 17"/>
          <p:cNvSpPr txBox="1"/>
          <p:nvPr/>
        </p:nvSpPr>
        <p:spPr>
          <a:xfrm>
            <a:off x="282517" y="8714"/>
            <a:ext cx="1126590" cy="369332"/>
          </a:xfrm>
          <a:prstGeom prst="rect">
            <a:avLst/>
          </a:prstGeom>
          <a:noFill/>
        </p:spPr>
        <p:txBody>
          <a:bodyPr wrap="none" rtlCol="0">
            <a:spAutoFit/>
          </a:bodyPr>
          <a:lstStyle/>
          <a:p>
            <a:r>
              <a:rPr lang="en-US" dirty="0" smtClean="0">
                <a:solidFill>
                  <a:schemeClr val="bg1">
                    <a:lumMod val="75000"/>
                  </a:schemeClr>
                </a:solidFill>
              </a:rPr>
              <a:t>Objective </a:t>
            </a:r>
            <a:endParaRPr lang="en-US" dirty="0">
              <a:solidFill>
                <a:schemeClr val="bg1">
                  <a:lumMod val="75000"/>
                </a:schemeClr>
              </a:solidFill>
            </a:endParaRPr>
          </a:p>
        </p:txBody>
      </p:sp>
      <p:sp>
        <p:nvSpPr>
          <p:cNvPr id="19" name="TextBox 18"/>
          <p:cNvSpPr txBox="1"/>
          <p:nvPr/>
        </p:nvSpPr>
        <p:spPr>
          <a:xfrm>
            <a:off x="1380229" y="8714"/>
            <a:ext cx="1408847" cy="369332"/>
          </a:xfrm>
          <a:prstGeom prst="rect">
            <a:avLst/>
          </a:prstGeom>
          <a:noFill/>
        </p:spPr>
        <p:txBody>
          <a:bodyPr wrap="none" rtlCol="0">
            <a:spAutoFit/>
          </a:bodyPr>
          <a:lstStyle/>
          <a:p>
            <a:r>
              <a:rPr lang="en-US" dirty="0" smtClean="0">
                <a:solidFill>
                  <a:schemeClr val="bg1">
                    <a:lumMod val="75000"/>
                  </a:schemeClr>
                </a:solidFill>
              </a:rPr>
              <a:t>Our proposal</a:t>
            </a:r>
            <a:endParaRPr lang="en-US" dirty="0">
              <a:solidFill>
                <a:schemeClr val="bg1">
                  <a:lumMod val="75000"/>
                </a:schemeClr>
              </a:solidFill>
            </a:endParaRPr>
          </a:p>
        </p:txBody>
      </p:sp>
      <p:sp>
        <p:nvSpPr>
          <p:cNvPr id="20" name="TextBox 19"/>
          <p:cNvSpPr txBox="1"/>
          <p:nvPr/>
        </p:nvSpPr>
        <p:spPr>
          <a:xfrm>
            <a:off x="2689488" y="8714"/>
            <a:ext cx="2315186" cy="369332"/>
          </a:xfrm>
          <a:prstGeom prst="rect">
            <a:avLst/>
          </a:prstGeom>
          <a:noFill/>
        </p:spPr>
        <p:txBody>
          <a:bodyPr wrap="none" rtlCol="0">
            <a:spAutoFit/>
          </a:bodyPr>
          <a:lstStyle/>
          <a:p>
            <a:r>
              <a:rPr lang="en-US" dirty="0" smtClean="0">
                <a:solidFill>
                  <a:schemeClr val="bg1"/>
                </a:solidFill>
              </a:rPr>
              <a:t>Perspective-Four-Point</a:t>
            </a:r>
            <a:endParaRPr lang="en-US" dirty="0">
              <a:solidFill>
                <a:schemeClr val="bg1"/>
              </a:solidFill>
            </a:endParaRPr>
          </a:p>
        </p:txBody>
      </p:sp>
      <p:sp>
        <p:nvSpPr>
          <p:cNvPr id="21" name="TextBox 20"/>
          <p:cNvSpPr txBox="1"/>
          <p:nvPr/>
        </p:nvSpPr>
        <p:spPr>
          <a:xfrm>
            <a:off x="5988337" y="8714"/>
            <a:ext cx="2283254" cy="369332"/>
          </a:xfrm>
          <a:prstGeom prst="rect">
            <a:avLst/>
          </a:prstGeom>
          <a:noFill/>
        </p:spPr>
        <p:txBody>
          <a:bodyPr wrap="none" rtlCol="0">
            <a:spAutoFit/>
          </a:bodyPr>
          <a:lstStyle/>
          <a:p>
            <a:r>
              <a:rPr lang="en-US" dirty="0" smtClean="0">
                <a:solidFill>
                  <a:srgbClr val="CBCBCB"/>
                </a:solidFill>
              </a:rPr>
              <a:t>Experiments &amp; Results</a:t>
            </a:r>
            <a:endParaRPr lang="en-US" dirty="0">
              <a:solidFill>
                <a:srgbClr val="CBCBCB"/>
              </a:solidFill>
            </a:endParaRPr>
          </a:p>
        </p:txBody>
      </p:sp>
      <p:sp>
        <p:nvSpPr>
          <p:cNvPr id="22" name="TextBox 21"/>
          <p:cNvSpPr txBox="1"/>
          <p:nvPr/>
        </p:nvSpPr>
        <p:spPr>
          <a:xfrm>
            <a:off x="7953545" y="8714"/>
            <a:ext cx="1210588" cy="369332"/>
          </a:xfrm>
          <a:prstGeom prst="rect">
            <a:avLst/>
          </a:prstGeom>
          <a:noFill/>
        </p:spPr>
        <p:txBody>
          <a:bodyPr wrap="none" rtlCol="0">
            <a:spAutoFit/>
          </a:bodyPr>
          <a:lstStyle/>
          <a:p>
            <a:r>
              <a:rPr lang="en-US" dirty="0" smtClean="0">
                <a:solidFill>
                  <a:srgbClr val="CBCBCB"/>
                </a:solidFill>
              </a:rPr>
              <a:t>Conclusion</a:t>
            </a:r>
            <a:endParaRPr lang="en-US" dirty="0">
              <a:solidFill>
                <a:srgbClr val="CBCBCB"/>
              </a:solidFill>
            </a:endParaRPr>
          </a:p>
        </p:txBody>
      </p:sp>
      <p:sp>
        <p:nvSpPr>
          <p:cNvPr id="23" name="TextBox 22"/>
          <p:cNvSpPr txBox="1"/>
          <p:nvPr/>
        </p:nvSpPr>
        <p:spPr>
          <a:xfrm>
            <a:off x="4673835" y="8714"/>
            <a:ext cx="1415837" cy="369332"/>
          </a:xfrm>
          <a:prstGeom prst="rect">
            <a:avLst/>
          </a:prstGeom>
          <a:noFill/>
        </p:spPr>
        <p:txBody>
          <a:bodyPr wrap="none" rtlCol="0">
            <a:spAutoFit/>
          </a:bodyPr>
          <a:lstStyle/>
          <a:p>
            <a:r>
              <a:rPr lang="en-US" dirty="0" err="1" smtClean="0">
                <a:solidFill>
                  <a:srgbClr val="CBCBCB"/>
                </a:solidFill>
              </a:rPr>
              <a:t>Kalman</a:t>
            </a:r>
            <a:r>
              <a:rPr lang="en-US" dirty="0" smtClean="0">
                <a:solidFill>
                  <a:srgbClr val="CBCBCB"/>
                </a:solidFill>
              </a:rPr>
              <a:t> Filter</a:t>
            </a:r>
            <a:endParaRPr lang="en-US" dirty="0">
              <a:solidFill>
                <a:srgbClr val="CBCBCB"/>
              </a:solidFill>
            </a:endParaRPr>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16</a:t>
            </a:fld>
            <a:endParaRPr lang="en-US"/>
          </a:p>
        </p:txBody>
      </p:sp>
    </p:spTree>
    <p:extLst>
      <p:ext uri="{BB962C8B-B14F-4D97-AF65-F5344CB8AC3E}">
        <p14:creationId xmlns:p14="http://schemas.microsoft.com/office/powerpoint/2010/main" val="2746037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Pose Estimation for future development</a:t>
            </a:r>
            <a:endParaRPr lang="en-US" dirty="0"/>
          </a:p>
        </p:txBody>
      </p:sp>
      <p:sp>
        <p:nvSpPr>
          <p:cNvPr id="3" name="Content Placeholder 2"/>
          <p:cNvSpPr>
            <a:spLocks noGrp="1"/>
          </p:cNvSpPr>
          <p:nvPr>
            <p:ph idx="1"/>
          </p:nvPr>
        </p:nvSpPr>
        <p:spPr/>
        <p:txBody>
          <a:bodyPr>
            <a:normAutofit/>
          </a:bodyPr>
          <a:lstStyle/>
          <a:p>
            <a:r>
              <a:rPr lang="en-US" dirty="0" smtClean="0"/>
              <a:t>Pose estimation using 4 points.</a:t>
            </a:r>
          </a:p>
          <a:p>
            <a:r>
              <a:rPr lang="en-US" dirty="0" smtClean="0"/>
              <a:t>A </a:t>
            </a:r>
            <a:r>
              <a:rPr lang="en-US" dirty="0"/>
              <a:t>video demonstration of our implementation can be found at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17</a:t>
            </a:fld>
            <a:endParaRPr lang="en-US"/>
          </a:p>
        </p:txBody>
      </p:sp>
      <p:pic>
        <p:nvPicPr>
          <p:cNvPr id="6" name="Picture 5">
            <a:hlinkClick r:id="rId2" action="ppaction://hlinkfile"/>
          </p:cNvPr>
          <p:cNvPicPr/>
          <p:nvPr/>
        </p:nvPicPr>
        <p:blipFill>
          <a:blip r:embed="rId3" cstate="print">
            <a:extLst>
              <a:ext uri="{28A0092B-C50C-407E-A947-70E740481C1C}">
                <a14:useLocalDpi xmlns:a14="http://schemas.microsoft.com/office/drawing/2010/main" val="0"/>
              </a:ext>
            </a:extLst>
          </a:blip>
          <a:stretch>
            <a:fillRect/>
          </a:stretch>
        </p:blipFill>
        <p:spPr>
          <a:xfrm>
            <a:off x="5562600" y="4038600"/>
            <a:ext cx="2482850" cy="1740535"/>
          </a:xfrm>
          <a:prstGeom prst="rect">
            <a:avLst/>
          </a:prstGeom>
        </p:spPr>
      </p:pic>
      <p:pic>
        <p:nvPicPr>
          <p:cNvPr id="5122"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495754"/>
            <a:ext cx="3118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7512" y="5409803"/>
            <a:ext cx="3339376" cy="369332"/>
          </a:xfrm>
          <a:prstGeom prst="rect">
            <a:avLst/>
          </a:prstGeom>
          <a:noFill/>
        </p:spPr>
        <p:txBody>
          <a:bodyPr wrap="none" rtlCol="0">
            <a:spAutoFit/>
          </a:bodyPr>
          <a:lstStyle/>
          <a:p>
            <a:r>
              <a:rPr lang="en-US" dirty="0">
                <a:hlinkClick r:id="rId6"/>
              </a:rPr>
              <a:t>https://youtu.be/1vMNN4Gbty8</a:t>
            </a:r>
            <a:endParaRPr lang="en-US" dirty="0"/>
          </a:p>
        </p:txBody>
      </p:sp>
      <p:sp>
        <p:nvSpPr>
          <p:cNvPr id="8" name="TextBox 7"/>
          <p:cNvSpPr txBox="1"/>
          <p:nvPr/>
        </p:nvSpPr>
        <p:spPr>
          <a:xfrm>
            <a:off x="4876800" y="5715001"/>
            <a:ext cx="4038600" cy="923330"/>
          </a:xfrm>
          <a:prstGeom prst="rect">
            <a:avLst/>
          </a:prstGeom>
          <a:noFill/>
        </p:spPr>
        <p:txBody>
          <a:bodyPr wrap="square" rtlCol="0">
            <a:spAutoFit/>
          </a:bodyPr>
          <a:lstStyle/>
          <a:p>
            <a:r>
              <a:rPr lang="en-US" u="sng" dirty="0">
                <a:hlinkClick r:id="rId7"/>
              </a:rPr>
              <a:t>https://www.youtube.com/watch?v=diN565iTPdM</a:t>
            </a:r>
            <a:endParaRPr lang="en-US" dirty="0"/>
          </a:p>
          <a:p>
            <a:endParaRPr lang="en-US" dirty="0"/>
          </a:p>
        </p:txBody>
      </p:sp>
    </p:spTree>
    <p:extLst>
      <p:ext uri="{BB962C8B-B14F-4D97-AF65-F5344CB8AC3E}">
        <p14:creationId xmlns:p14="http://schemas.microsoft.com/office/powerpoint/2010/main" val="1209369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Demonstration</a:t>
            </a:r>
            <a:endParaRPr lang="en-US" dirty="0"/>
          </a:p>
        </p:txBody>
      </p:sp>
      <p:sp>
        <p:nvSpPr>
          <p:cNvPr id="3" name="Content Placeholder 2"/>
          <p:cNvSpPr>
            <a:spLocks noGrp="1"/>
          </p:cNvSpPr>
          <p:nvPr>
            <p:ph idx="1"/>
          </p:nvPr>
        </p:nvSpPr>
        <p:spPr>
          <a:xfrm>
            <a:off x="457200" y="1600200"/>
            <a:ext cx="4876800" cy="4525963"/>
          </a:xfrm>
        </p:spPr>
        <p:txBody>
          <a:bodyPr>
            <a:normAutofit fontScale="70000" lnSpcReduction="20000"/>
          </a:bodyPr>
          <a:lstStyle/>
          <a:p>
            <a:r>
              <a:rPr lang="en-US" dirty="0"/>
              <a:t>We integrated all modules </a:t>
            </a:r>
            <a:endParaRPr lang="en-US" dirty="0" smtClean="0"/>
          </a:p>
          <a:p>
            <a:r>
              <a:rPr lang="en-US" dirty="0"/>
              <a:t>T</a:t>
            </a:r>
            <a:r>
              <a:rPr lang="en-US" dirty="0" smtClean="0"/>
              <a:t>he </a:t>
            </a:r>
            <a:r>
              <a:rPr lang="en-US" dirty="0"/>
              <a:t>OCR module can look up its meaning in the dictionary and show the result on screen. </a:t>
            </a:r>
            <a:endParaRPr lang="en-US" dirty="0" smtClean="0"/>
          </a:p>
          <a:p>
            <a:r>
              <a:rPr lang="en-US" dirty="0" smtClean="0"/>
              <a:t>As </a:t>
            </a:r>
            <a:r>
              <a:rPr lang="en-US" dirty="0"/>
              <a:t>shown in </a:t>
            </a:r>
            <a:r>
              <a:rPr lang="en-US" i="1" dirty="0"/>
              <a:t>Fig.4</a:t>
            </a:r>
            <a:r>
              <a:rPr lang="en-US" dirty="0"/>
              <a:t>, the user points to a word (right window), </a:t>
            </a:r>
            <a:r>
              <a:rPr lang="en-US" dirty="0" smtClean="0"/>
              <a:t>OCR is </a:t>
            </a:r>
            <a:r>
              <a:rPr lang="en-US" dirty="0" err="1" smtClean="0"/>
              <a:t>ued</a:t>
            </a:r>
            <a:r>
              <a:rPr lang="en-US" dirty="0" smtClean="0"/>
              <a:t> </a:t>
            </a:r>
            <a:r>
              <a:rPr lang="en-US" dirty="0"/>
              <a:t>for recognition. </a:t>
            </a:r>
            <a:endParaRPr lang="en-US" dirty="0" smtClean="0"/>
          </a:p>
          <a:p>
            <a:r>
              <a:rPr lang="en-US" dirty="0" smtClean="0"/>
              <a:t>The </a:t>
            </a:r>
            <a:r>
              <a:rPr lang="en-US" dirty="0"/>
              <a:t>result is the text of the target image. </a:t>
            </a:r>
            <a:endParaRPr lang="en-US" dirty="0" smtClean="0"/>
          </a:p>
          <a:p>
            <a:r>
              <a:rPr lang="en-US" dirty="0" smtClean="0"/>
              <a:t>Then</a:t>
            </a:r>
            <a:r>
              <a:rPr lang="en-US" dirty="0"/>
              <a:t>, the recognized text is shown on screen (left window).  A video demonstration of this process running in real-time can be found at </a:t>
            </a:r>
          </a:p>
          <a:p>
            <a:r>
              <a:rPr lang="en-US" dirty="0" smtClean="0"/>
              <a:t>Our new test</a:t>
            </a:r>
            <a:endParaRPr lang="en-US" dirty="0" smtClean="0">
              <a:hlinkClick r:id="rId2"/>
            </a:endParaRPr>
          </a:p>
          <a:p>
            <a:pPr lvl="1"/>
            <a:r>
              <a:rPr lang="en-US" dirty="0" smtClean="0">
                <a:hlinkClick r:id="rId2"/>
              </a:rPr>
              <a:t>https</a:t>
            </a:r>
            <a:r>
              <a:rPr lang="en-US" dirty="0">
                <a:hlinkClick r:id="rId2"/>
              </a:rPr>
              <a:t>://youtu.be/ZVW7IUBM0R8</a:t>
            </a:r>
            <a:endParaRPr lang="en-US" dirty="0"/>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18</a:t>
            </a:fld>
            <a:endParaRPr lang="en-US"/>
          </a:p>
        </p:txBody>
      </p:sp>
      <p:pic>
        <p:nvPicPr>
          <p:cNvPr id="6" name="Picture 5">
            <a:hlinkClick r:id="rId3" action="ppaction://hlinkfile"/>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19200"/>
            <a:ext cx="3352800" cy="1600199"/>
          </a:xfrm>
          <a:prstGeom prst="rect">
            <a:avLst/>
          </a:prstGeom>
          <a:noFill/>
          <a:ln>
            <a:noFill/>
          </a:ln>
        </p:spPr>
      </p:pic>
      <p:pic>
        <p:nvPicPr>
          <p:cNvPr id="2050" name="Picture 2">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619499"/>
            <a:ext cx="3352800" cy="269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10200" y="2971800"/>
            <a:ext cx="76200" cy="369332"/>
          </a:xfrm>
          <a:prstGeom prst="rect">
            <a:avLst/>
          </a:prstGeom>
          <a:noFill/>
        </p:spPr>
        <p:txBody>
          <a:bodyPr wrap="square" rtlCol="0">
            <a:spAutoFit/>
          </a:bodyPr>
          <a:lstStyle/>
          <a:p>
            <a:endParaRPr lang="en-US" dirty="0"/>
          </a:p>
        </p:txBody>
      </p:sp>
      <p:sp>
        <p:nvSpPr>
          <p:cNvPr id="9" name="TextBox 8"/>
          <p:cNvSpPr txBox="1"/>
          <p:nvPr/>
        </p:nvSpPr>
        <p:spPr>
          <a:xfrm>
            <a:off x="5334000" y="2828217"/>
            <a:ext cx="3810000" cy="646331"/>
          </a:xfrm>
          <a:prstGeom prst="rect">
            <a:avLst/>
          </a:prstGeom>
          <a:noFill/>
        </p:spPr>
        <p:txBody>
          <a:bodyPr wrap="square" rtlCol="0">
            <a:spAutoFit/>
          </a:bodyPr>
          <a:lstStyle/>
          <a:p>
            <a:r>
              <a:rPr lang="en-US" u="sng" dirty="0">
                <a:hlinkClick r:id="rId7"/>
              </a:rPr>
              <a:t>https://www.youtube.com/watch?v=cepRpxxQbDs</a:t>
            </a:r>
            <a:endParaRPr lang="en-US" u="sng" dirty="0"/>
          </a:p>
        </p:txBody>
      </p:sp>
    </p:spTree>
    <p:extLst>
      <p:ext uri="{BB962C8B-B14F-4D97-AF65-F5344CB8AC3E}">
        <p14:creationId xmlns:p14="http://schemas.microsoft.com/office/powerpoint/2010/main" val="3884993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Discussions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From the tests, our </a:t>
            </a:r>
            <a:r>
              <a:rPr lang="en-US" dirty="0"/>
              <a:t>idea of building a language assistant for smart glass users is feasible. </a:t>
            </a:r>
            <a:endParaRPr lang="en-US" dirty="0" smtClean="0"/>
          </a:p>
          <a:p>
            <a:r>
              <a:rPr lang="en-US" dirty="0" smtClean="0"/>
              <a:t>The </a:t>
            </a:r>
            <a:r>
              <a:rPr lang="en-US" dirty="0"/>
              <a:t>camera can detect the quadrangle of the paper. Affine transform is applied successful to rectify the text of the page. </a:t>
            </a:r>
            <a:endParaRPr lang="en-US" dirty="0" smtClean="0"/>
          </a:p>
          <a:p>
            <a:r>
              <a:rPr lang="en-US" dirty="0" smtClean="0"/>
              <a:t>A </a:t>
            </a:r>
            <a:r>
              <a:rPr lang="en-US" dirty="0"/>
              <a:t>finger pointing detection system can be used to find the text to be translated. </a:t>
            </a:r>
            <a:endParaRPr lang="en-US" dirty="0" smtClean="0"/>
          </a:p>
          <a:p>
            <a:r>
              <a:rPr lang="en-US" dirty="0" smtClean="0"/>
              <a:t>An </a:t>
            </a:r>
            <a:r>
              <a:rPr lang="en-US" dirty="0"/>
              <a:t>Optical Character Recognition (OCR) system translates the word into text. </a:t>
            </a:r>
            <a:endParaRPr lang="en-US" dirty="0" smtClean="0"/>
          </a:p>
          <a:p>
            <a:r>
              <a:rPr lang="en-US" dirty="0" smtClean="0"/>
              <a:t>The </a:t>
            </a:r>
            <a:r>
              <a:rPr lang="en-US" dirty="0"/>
              <a:t>meaning of the text can be then be found by an electronic dictionary. </a:t>
            </a:r>
            <a:endParaRPr lang="en-US" dirty="0" smtClean="0"/>
          </a:p>
          <a:p>
            <a:r>
              <a:rPr lang="en-US" dirty="0" smtClean="0"/>
              <a:t>The </a:t>
            </a:r>
            <a:r>
              <a:rPr lang="en-US" dirty="0"/>
              <a:t>whole process is in real-time and can be very useful for students or travelers where instant language translation of foreign words is necessary.</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19</a:t>
            </a:fld>
            <a:endParaRPr lang="en-US"/>
          </a:p>
        </p:txBody>
      </p:sp>
    </p:spTree>
    <p:extLst>
      <p:ext uri="{BB962C8B-B14F-4D97-AF65-F5344CB8AC3E}">
        <p14:creationId xmlns:p14="http://schemas.microsoft.com/office/powerpoint/2010/main" val="262495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 and the idea</a:t>
            </a:r>
          </a:p>
          <a:p>
            <a:r>
              <a:rPr lang="en-US" dirty="0" smtClean="0"/>
              <a:t>Background</a:t>
            </a:r>
          </a:p>
          <a:p>
            <a:r>
              <a:rPr lang="en-US" dirty="0" smtClean="0"/>
              <a:t>Theory</a:t>
            </a:r>
          </a:p>
          <a:p>
            <a:r>
              <a:rPr lang="en-US" dirty="0" smtClean="0"/>
              <a:t>The algorithm</a:t>
            </a:r>
          </a:p>
          <a:p>
            <a:pPr lvl="1"/>
            <a:r>
              <a:rPr lang="en-US" dirty="0" smtClean="0"/>
              <a:t>Affine transform</a:t>
            </a:r>
          </a:p>
          <a:p>
            <a:pPr lvl="1"/>
            <a:r>
              <a:rPr lang="en-US" dirty="0" smtClean="0"/>
              <a:t>Quadrangle detection </a:t>
            </a:r>
          </a:p>
          <a:p>
            <a:pPr lvl="1"/>
            <a:r>
              <a:rPr lang="en-US" dirty="0" smtClean="0"/>
              <a:t>Affine Transformation</a:t>
            </a:r>
          </a:p>
          <a:p>
            <a:pPr lvl="1"/>
            <a:r>
              <a:rPr lang="en-US" dirty="0" smtClean="0"/>
              <a:t>Optical Character Recognition OCR</a:t>
            </a:r>
          </a:p>
          <a:p>
            <a:pPr lvl="1"/>
            <a:r>
              <a:rPr lang="en-US" dirty="0" smtClean="0"/>
              <a:t>Finger location</a:t>
            </a:r>
          </a:p>
          <a:p>
            <a:pPr lvl="1"/>
            <a:r>
              <a:rPr lang="en-US" dirty="0" smtClean="0"/>
              <a:t>Pose estimation</a:t>
            </a:r>
          </a:p>
          <a:p>
            <a:r>
              <a:rPr lang="en-US" dirty="0" smtClean="0"/>
              <a:t>Results</a:t>
            </a:r>
          </a:p>
          <a:p>
            <a:r>
              <a:rPr lang="en-US" dirty="0" smtClean="0"/>
              <a:t>Conclusions and discussions</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2</a:t>
            </a:fld>
            <a:endParaRPr lang="en-US"/>
          </a:p>
        </p:txBody>
      </p:sp>
    </p:spTree>
    <p:extLst>
      <p:ext uri="{BB962C8B-B14F-4D97-AF65-F5344CB8AC3E}">
        <p14:creationId xmlns:p14="http://schemas.microsoft.com/office/powerpoint/2010/main" val="236486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3" name="Content Placeholder 2"/>
          <p:cNvSpPr>
            <a:spLocks noGrp="1"/>
          </p:cNvSpPr>
          <p:nvPr>
            <p:ph type="subTitle" idx="1"/>
          </p:nvPr>
        </p:nvSpPr>
        <p:spPr/>
        <p:txBody>
          <a:bodyPr/>
          <a:lstStyle/>
          <a:p>
            <a:r>
              <a:rPr lang="en-US" dirty="0" smtClean="0"/>
              <a:t>Thank you</a:t>
            </a:r>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20</a:t>
            </a:fld>
            <a:endParaRPr lang="en-US"/>
          </a:p>
        </p:txBody>
      </p:sp>
    </p:spTree>
    <p:extLst>
      <p:ext uri="{BB962C8B-B14F-4D97-AF65-F5344CB8AC3E}">
        <p14:creationId xmlns:p14="http://schemas.microsoft.com/office/powerpoint/2010/main" val="2857020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Developed </a:t>
            </a:r>
            <a:r>
              <a:rPr lang="en-US" b="1" dirty="0"/>
              <a:t>a language assistant </a:t>
            </a:r>
            <a:r>
              <a:rPr lang="en-US" b="1" dirty="0" smtClean="0"/>
              <a:t>system</a:t>
            </a:r>
          </a:p>
          <a:p>
            <a:r>
              <a:rPr lang="en-US" b="1" dirty="0" smtClean="0"/>
              <a:t>May be used for people </a:t>
            </a:r>
            <a:r>
              <a:rPr lang="en-US" b="1" dirty="0"/>
              <a:t>using wearable smart glasses. </a:t>
            </a:r>
            <a:endParaRPr lang="en-US" b="1" dirty="0" smtClean="0"/>
          </a:p>
          <a:p>
            <a:r>
              <a:rPr lang="en-US" b="1" dirty="0" smtClean="0"/>
              <a:t>The </a:t>
            </a:r>
            <a:r>
              <a:rPr lang="en-US" b="1" dirty="0"/>
              <a:t>user points to a word he needs language </a:t>
            </a:r>
            <a:r>
              <a:rPr lang="en-US" b="1" dirty="0" smtClean="0"/>
              <a:t>translation, </a:t>
            </a:r>
            <a:r>
              <a:rPr lang="en-US" b="1" dirty="0"/>
              <a:t>our system will recognize the word </a:t>
            </a:r>
            <a:endParaRPr lang="en-US" b="1" dirty="0" smtClean="0"/>
          </a:p>
          <a:p>
            <a:r>
              <a:rPr lang="en-US" b="1" dirty="0" smtClean="0"/>
              <a:t>And report to the user using sound or images.</a:t>
            </a:r>
          </a:p>
          <a:p>
            <a:r>
              <a:rPr lang="en-US" b="1" dirty="0" smtClean="0"/>
              <a:t>Tested with satisfactory </a:t>
            </a:r>
            <a:r>
              <a:rPr lang="en-US" b="1" dirty="0"/>
              <a:t>results. </a:t>
            </a:r>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3</a:t>
            </a:fld>
            <a:endParaRPr lang="en-US"/>
          </a:p>
        </p:txBody>
      </p:sp>
      <p:pic>
        <p:nvPicPr>
          <p:cNvPr id="6" name="Picture 5" descr="New Pic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495800"/>
            <a:ext cx="1524000" cy="1437005"/>
          </a:xfrm>
          <a:prstGeom prst="rect">
            <a:avLst/>
          </a:prstGeom>
          <a:noFill/>
          <a:ln>
            <a:noFill/>
          </a:ln>
        </p:spPr>
      </p:pic>
    </p:spTree>
    <p:extLst>
      <p:ext uri="{BB962C8B-B14F-4D97-AF65-F5344CB8AC3E}">
        <p14:creationId xmlns:p14="http://schemas.microsoft.com/office/powerpoint/2010/main" val="3676401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pPr latinLnBrk="1"/>
            <a:r>
              <a:rPr lang="en-US" dirty="0" smtClean="0"/>
              <a:t>Smart </a:t>
            </a:r>
            <a:r>
              <a:rPr lang="en-US" dirty="0"/>
              <a:t>cameras are becoming very </a:t>
            </a:r>
            <a:r>
              <a:rPr lang="en-US" dirty="0" smtClean="0"/>
              <a:t>popular</a:t>
            </a:r>
          </a:p>
          <a:p>
            <a:pPr latinLnBrk="1"/>
            <a:r>
              <a:rPr lang="en-US" dirty="0" smtClean="0"/>
              <a:t>The </a:t>
            </a:r>
            <a:r>
              <a:rPr lang="en-US" dirty="0"/>
              <a:t>Hong Kong Police Force is also running trials on "Body Worn Video Camera" for evidence capturing and recording [2]. </a:t>
            </a:r>
            <a:endParaRPr lang="en-US" dirty="0" smtClean="0"/>
          </a:p>
          <a:p>
            <a:pPr latinLnBrk="1"/>
            <a:r>
              <a:rPr lang="en-US" dirty="0" smtClean="0"/>
              <a:t>Some </a:t>
            </a:r>
            <a:r>
              <a:rPr lang="en-US" dirty="0"/>
              <a:t>gadgets even equipped with Global Positioning System (GPS), High Density camera, Head-up-display (HUD) and smartphone connectivity. </a:t>
            </a:r>
            <a:endParaRPr lang="en-US" dirty="0" smtClean="0"/>
          </a:p>
          <a:p>
            <a:pPr latinLnBrk="1"/>
            <a:r>
              <a:rPr lang="en-US" dirty="0" smtClean="0"/>
              <a:t>Personal </a:t>
            </a:r>
            <a:r>
              <a:rPr lang="en-US" dirty="0"/>
              <a:t>communication capabilities are also included in some systems, for example, Golden-</a:t>
            </a:r>
            <a:r>
              <a:rPr lang="en-US" dirty="0" err="1"/>
              <a:t>i</a:t>
            </a:r>
            <a:r>
              <a:rPr lang="en-US" dirty="0"/>
              <a:t> [4] features a wearable computer at work, and allows users to send/receive email, or browse webpages or files. </a:t>
            </a:r>
            <a:endParaRPr lang="en-US" dirty="0" smtClean="0"/>
          </a:p>
          <a:p>
            <a:pPr latinLnBrk="1"/>
            <a:r>
              <a:rPr lang="en-US" dirty="0" smtClean="0"/>
              <a:t>The </a:t>
            </a:r>
            <a:r>
              <a:rPr lang="en-US" dirty="0"/>
              <a:t>Google Glass is also an </a:t>
            </a:r>
            <a:r>
              <a:rPr lang="en-US" dirty="0" smtClean="0"/>
              <a:t>example. It </a:t>
            </a:r>
            <a:r>
              <a:rPr lang="en-US" dirty="0"/>
              <a:t>may also handle face recognition and computer vision tasks. Some people are working in this direction and exploring new ways of using it [5].</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4</a:t>
            </a:fld>
            <a:endParaRPr lang="en-US"/>
          </a:p>
        </p:txBody>
      </p:sp>
    </p:spTree>
    <p:extLst>
      <p:ext uri="{BB962C8B-B14F-4D97-AF65-F5344CB8AC3E}">
        <p14:creationId xmlns:p14="http://schemas.microsoft.com/office/powerpoint/2010/main" val="1454685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dirty="0"/>
              <a:t>Theory and Methodology</a:t>
            </a:r>
            <a:br>
              <a:rPr lang="en-US" sz="4000" dirty="0"/>
            </a:b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Our </a:t>
            </a:r>
            <a:r>
              <a:rPr lang="en-US" dirty="0"/>
              <a:t>system will help </a:t>
            </a:r>
            <a:r>
              <a:rPr lang="en-US" dirty="0" smtClean="0"/>
              <a:t>you in Language translating </a:t>
            </a:r>
          </a:p>
          <a:p>
            <a:r>
              <a:rPr lang="en-US" dirty="0" smtClean="0"/>
              <a:t>First</a:t>
            </a:r>
            <a:r>
              <a:rPr lang="en-US" dirty="0"/>
              <a:t>, the rectangular image of the paper with the text should be detected. </a:t>
            </a:r>
            <a:endParaRPr lang="en-US" dirty="0" smtClean="0"/>
          </a:p>
          <a:p>
            <a:r>
              <a:rPr lang="en-US" dirty="0" smtClean="0"/>
              <a:t>The </a:t>
            </a:r>
            <a:r>
              <a:rPr lang="en-US" dirty="0"/>
              <a:t>paper </a:t>
            </a:r>
            <a:r>
              <a:rPr lang="en-US" dirty="0" smtClean="0"/>
              <a:t>may not </a:t>
            </a:r>
            <a:r>
              <a:rPr lang="en-US" dirty="0"/>
              <a:t>be perpendicular to the user’s view, </a:t>
            </a:r>
            <a:r>
              <a:rPr lang="en-US" dirty="0" smtClean="0"/>
              <a:t>the </a:t>
            </a:r>
            <a:r>
              <a:rPr lang="en-US" dirty="0"/>
              <a:t>text may be geometrically distorted. </a:t>
            </a:r>
            <a:endParaRPr lang="en-US" dirty="0" smtClean="0"/>
          </a:p>
          <a:p>
            <a:r>
              <a:rPr lang="en-US" dirty="0" smtClean="0"/>
              <a:t>To fix, </a:t>
            </a:r>
            <a:r>
              <a:rPr lang="en-US" dirty="0"/>
              <a:t>we </a:t>
            </a:r>
            <a:r>
              <a:rPr lang="en-US" dirty="0" smtClean="0"/>
              <a:t>recertify </a:t>
            </a:r>
            <a:r>
              <a:rPr lang="en-US" dirty="0"/>
              <a:t>the image so the texts will appear </a:t>
            </a:r>
            <a:r>
              <a:rPr lang="en-US" dirty="0" smtClean="0"/>
              <a:t>normal.</a:t>
            </a:r>
          </a:p>
          <a:p>
            <a:r>
              <a:rPr lang="en-US" dirty="0" smtClean="0"/>
              <a:t>Four </a:t>
            </a:r>
            <a:r>
              <a:rPr lang="en-US" dirty="0"/>
              <a:t>corners of the rectangular image </a:t>
            </a:r>
            <a:r>
              <a:rPr lang="en-US" dirty="0" smtClean="0"/>
              <a:t>are recognized </a:t>
            </a:r>
            <a:r>
              <a:rPr lang="en-US" dirty="0"/>
              <a:t>and then affine transformation </a:t>
            </a:r>
            <a:r>
              <a:rPr lang="en-US" dirty="0" smtClean="0"/>
              <a:t>is applied to </a:t>
            </a:r>
            <a:r>
              <a:rPr lang="en-US" dirty="0"/>
              <a:t>rectify the image. </a:t>
            </a:r>
            <a:endParaRPr lang="en-US" dirty="0" smtClean="0"/>
          </a:p>
          <a:p>
            <a:r>
              <a:rPr lang="en-US" dirty="0" smtClean="0"/>
              <a:t>Then OCR will be carried out.</a:t>
            </a:r>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5</a:t>
            </a:fld>
            <a:endParaRPr lang="en-US"/>
          </a:p>
        </p:txBody>
      </p:sp>
    </p:spTree>
    <p:extLst>
      <p:ext uri="{BB962C8B-B14F-4D97-AF65-F5344CB8AC3E}">
        <p14:creationId xmlns:p14="http://schemas.microsoft.com/office/powerpoint/2010/main" val="280185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algorithm</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Locate the quadrangle which is the boundary of the paper. Since the 3D geometry of the paper is known (assume A4 size paper), so using a pose estimation technique we can find the pose of the paper. Another approach is to use affine transform to rectify the image to the normal pose.</a:t>
            </a:r>
          </a:p>
          <a:p>
            <a:pPr lvl="0"/>
            <a:r>
              <a:rPr lang="en-US" dirty="0"/>
              <a:t>The next step is to use a finger pointing algorithm to find where the user wants the text to be located on the paper. So we should know which part of the image contains the text to be translated. </a:t>
            </a:r>
          </a:p>
          <a:p>
            <a:pPr lvl="0"/>
            <a:r>
              <a:rPr lang="en-US" dirty="0"/>
              <a:t>Use the rectified image as the input of the OCR system.</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6</a:t>
            </a:fld>
            <a:endParaRPr lang="en-US"/>
          </a:p>
        </p:txBody>
      </p:sp>
    </p:spTree>
    <p:extLst>
      <p:ext uri="{BB962C8B-B14F-4D97-AF65-F5344CB8AC3E}">
        <p14:creationId xmlns:p14="http://schemas.microsoft.com/office/powerpoint/2010/main" val="90486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smtClean="0"/>
              <a:t>Quadrangle detection </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K</a:t>
            </a:r>
            <a:r>
              <a:rPr lang="en-US" dirty="0"/>
              <a:t>. K. Lee [6] combines Randomized Hough Transform and Q-corners to facilitate multiple-quadrilateral detection. </a:t>
            </a:r>
            <a:endParaRPr lang="en-US" dirty="0" smtClean="0"/>
          </a:p>
          <a:p>
            <a:r>
              <a:rPr lang="en-US" dirty="0" smtClean="0"/>
              <a:t>A </a:t>
            </a:r>
            <a:r>
              <a:rPr lang="en-US" dirty="0"/>
              <a:t>similar idea can be applied to rectangle corner detection. </a:t>
            </a:r>
            <a:endParaRPr lang="en-US" dirty="0" smtClean="0"/>
          </a:p>
          <a:p>
            <a:r>
              <a:rPr lang="en-US" dirty="0" smtClean="0"/>
              <a:t>Our </a:t>
            </a:r>
            <a:r>
              <a:rPr lang="en-US" dirty="0"/>
              <a:t>approach is based on the method of Hough transform. First all lines inside the image are selected, our target is to find the four corners that constitute the quadrilateral of the paper. </a:t>
            </a:r>
            <a:endParaRPr lang="en-US" dirty="0" smtClean="0"/>
          </a:p>
          <a:p>
            <a:r>
              <a:rPr lang="en-US" dirty="0" smtClean="0"/>
              <a:t>In </a:t>
            </a:r>
            <a:r>
              <a:rPr lang="en-US" dirty="0"/>
              <a:t>our processing cycle, first we pick two detected lines and calculate their intersection point. If the intersection point is not out of the boundary, one score is voted for this point. We repeat the above for all line pairs, and then four points with the highest scores are the four points of the quadrangle.</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7</a:t>
            </a:fld>
            <a:endParaRPr lang="en-US"/>
          </a:p>
        </p:txBody>
      </p:sp>
    </p:spTree>
    <p:extLst>
      <p:ext uri="{BB962C8B-B14F-4D97-AF65-F5344CB8AC3E}">
        <p14:creationId xmlns:p14="http://schemas.microsoft.com/office/powerpoint/2010/main" val="3693552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8</a:t>
            </a:fld>
            <a:endParaRPr lang="en-US"/>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600200"/>
            <a:ext cx="798931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0600" y="4832088"/>
            <a:ext cx="3097964" cy="369332"/>
          </a:xfrm>
          <a:prstGeom prst="rect">
            <a:avLst/>
          </a:prstGeom>
          <a:noFill/>
        </p:spPr>
        <p:txBody>
          <a:bodyPr wrap="none" rtlCol="0">
            <a:spAutoFit/>
          </a:bodyPr>
          <a:lstStyle/>
          <a:p>
            <a:r>
              <a:rPr lang="en-US" dirty="0">
                <a:hlinkClick r:id="rId4"/>
              </a:rPr>
              <a:t>https://youtu.be/aJd4BenNkTA</a:t>
            </a:r>
            <a:endParaRPr lang="en-US" dirty="0"/>
          </a:p>
        </p:txBody>
      </p:sp>
    </p:spTree>
    <p:extLst>
      <p:ext uri="{BB962C8B-B14F-4D97-AF65-F5344CB8AC3E}">
        <p14:creationId xmlns:p14="http://schemas.microsoft.com/office/powerpoint/2010/main" val="17557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Homography</a:t>
            </a:r>
            <a:r>
              <a:rPr lang="en-US" dirty="0"/>
              <a:t> transform</a:t>
            </a:r>
          </a:p>
        </p:txBody>
      </p:sp>
      <p:sp>
        <p:nvSpPr>
          <p:cNvPr id="3" name="Content Placeholder 2"/>
          <p:cNvSpPr>
            <a:spLocks noGrp="1"/>
          </p:cNvSpPr>
          <p:nvPr>
            <p:ph idx="1"/>
          </p:nvPr>
        </p:nvSpPr>
        <p:spPr/>
        <p:txBody>
          <a:bodyPr>
            <a:normAutofit fontScale="85000" lnSpcReduction="10000"/>
          </a:bodyPr>
          <a:lstStyle/>
          <a:p>
            <a:r>
              <a:rPr lang="en-US" dirty="0"/>
              <a:t>Three conditions under which Optical Character Recognition (OCR) has excellent performance:</a:t>
            </a:r>
          </a:p>
          <a:p>
            <a:pPr lvl="0"/>
            <a:r>
              <a:rPr lang="en-US" dirty="0"/>
              <a:t>The text region is normal to the principal axis of the camera lens.</a:t>
            </a:r>
          </a:p>
          <a:p>
            <a:pPr lvl="0"/>
            <a:r>
              <a:rPr lang="en-US" dirty="0"/>
              <a:t>The text is not skewed. </a:t>
            </a:r>
          </a:p>
          <a:p>
            <a:pPr lvl="0"/>
            <a:r>
              <a:rPr lang="en-US" dirty="0"/>
              <a:t>The text is clear and distinct from the background.</a:t>
            </a:r>
          </a:p>
          <a:p>
            <a:r>
              <a:rPr lang="en-US" dirty="0"/>
              <a:t>Therefore, affine transformation is applied to rectify the frames so that the text lines are not geometrically distorted. </a:t>
            </a:r>
            <a:r>
              <a:rPr lang="en-US" dirty="0" err="1"/>
              <a:t>OpenCV</a:t>
            </a:r>
            <a:r>
              <a:rPr lang="en-US" dirty="0"/>
              <a:t> [7] provides several functions to rotate the input frames and are used in our project.</a:t>
            </a:r>
          </a:p>
          <a:p>
            <a:endParaRPr lang="en-US" dirty="0"/>
          </a:p>
        </p:txBody>
      </p:sp>
      <p:sp>
        <p:nvSpPr>
          <p:cNvPr id="4" name="Footer Placeholder 3"/>
          <p:cNvSpPr>
            <a:spLocks noGrp="1"/>
          </p:cNvSpPr>
          <p:nvPr>
            <p:ph type="ftr" sz="quarter" idx="11"/>
          </p:nvPr>
        </p:nvSpPr>
        <p:spPr/>
        <p:txBody>
          <a:bodyPr/>
          <a:lstStyle/>
          <a:p>
            <a:r>
              <a:rPr lang="en-US" smtClean="0"/>
              <a:t>ICNGC2017b  A language assistant system for smart glasses v.7d</a:t>
            </a:r>
            <a:endParaRPr lang="en-US"/>
          </a:p>
        </p:txBody>
      </p:sp>
      <p:sp>
        <p:nvSpPr>
          <p:cNvPr id="5" name="Slide Number Placeholder 4"/>
          <p:cNvSpPr>
            <a:spLocks noGrp="1"/>
          </p:cNvSpPr>
          <p:nvPr>
            <p:ph type="sldNum" sz="quarter" idx="12"/>
          </p:nvPr>
        </p:nvSpPr>
        <p:spPr/>
        <p:txBody>
          <a:bodyPr/>
          <a:lstStyle/>
          <a:p>
            <a:fld id="{0B6C2106-6259-4B7C-813A-62D47A41C86D}" type="slidenum">
              <a:rPr lang="en-US" smtClean="0"/>
              <a:t>9</a:t>
            </a:fld>
            <a:endParaRPr lang="en-US"/>
          </a:p>
        </p:txBody>
      </p:sp>
    </p:spTree>
    <p:extLst>
      <p:ext uri="{BB962C8B-B14F-4D97-AF65-F5344CB8AC3E}">
        <p14:creationId xmlns:p14="http://schemas.microsoft.com/office/powerpoint/2010/main" val="4192564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1661</Words>
  <Application>Microsoft Office PowerPoint</Application>
  <PresentationFormat>On-screen Show (4:3)</PresentationFormat>
  <Paragraphs>194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新細明體</vt:lpstr>
      <vt:lpstr>Times New Roman</vt:lpstr>
      <vt:lpstr>한컴바탕</vt:lpstr>
      <vt:lpstr>Office Theme</vt:lpstr>
      <vt:lpstr>A language assistant system for smart glasses </vt:lpstr>
      <vt:lpstr>Overview</vt:lpstr>
      <vt:lpstr>Introduction</vt:lpstr>
      <vt:lpstr>Background</vt:lpstr>
      <vt:lpstr>Theory and Methodology </vt:lpstr>
      <vt:lpstr>The algorithm</vt:lpstr>
      <vt:lpstr>Quadrangle detection </vt:lpstr>
      <vt:lpstr>Demo</vt:lpstr>
      <vt:lpstr>Homography transform</vt:lpstr>
      <vt:lpstr>Homography transform</vt:lpstr>
      <vt:lpstr>homography transform to rectify the text</vt:lpstr>
      <vt:lpstr>Optical Character Recognition OCR</vt:lpstr>
      <vt:lpstr>OCR test</vt:lpstr>
      <vt:lpstr>Test result</vt:lpstr>
      <vt:lpstr>Finger location</vt:lpstr>
      <vt:lpstr>Perspective-Four-Point</vt:lpstr>
      <vt:lpstr>Pose Estimation for future development</vt:lpstr>
      <vt:lpstr>Results and Demonstration</vt:lpstr>
      <vt:lpstr>Conclusions and Discussions</vt:lpstr>
      <vt:lpstr>Q&amp;A</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language assistant system for smart glasses</dc:title>
  <dc:creator>khwong</dc:creator>
  <cp:lastModifiedBy>khwong</cp:lastModifiedBy>
  <cp:revision>18</cp:revision>
  <dcterms:created xsi:type="dcterms:W3CDTF">2017-12-13T09:09:46Z</dcterms:created>
  <dcterms:modified xsi:type="dcterms:W3CDTF">2017-12-22T02:15:08Z</dcterms:modified>
</cp:coreProperties>
</file>