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32"/>
  </p:notesMasterIdLst>
  <p:sldIdLst>
    <p:sldId id="256" r:id="rId2"/>
    <p:sldId id="257" r:id="rId3"/>
    <p:sldId id="277" r:id="rId4"/>
    <p:sldId id="258" r:id="rId5"/>
    <p:sldId id="285" r:id="rId6"/>
    <p:sldId id="278" r:id="rId7"/>
    <p:sldId id="260" r:id="rId8"/>
    <p:sldId id="259" r:id="rId9"/>
    <p:sldId id="261" r:id="rId10"/>
    <p:sldId id="279" r:id="rId11"/>
    <p:sldId id="262" r:id="rId12"/>
    <p:sldId id="263" r:id="rId13"/>
    <p:sldId id="264" r:id="rId14"/>
    <p:sldId id="280" r:id="rId15"/>
    <p:sldId id="283" r:id="rId16"/>
    <p:sldId id="265" r:id="rId17"/>
    <p:sldId id="267" r:id="rId18"/>
    <p:sldId id="268" r:id="rId19"/>
    <p:sldId id="281" r:id="rId20"/>
    <p:sldId id="284" r:id="rId21"/>
    <p:sldId id="269" r:id="rId22"/>
    <p:sldId id="270" r:id="rId23"/>
    <p:sldId id="271" r:id="rId24"/>
    <p:sldId id="282" r:id="rId25"/>
    <p:sldId id="273" r:id="rId26"/>
    <p:sldId id="289" r:id="rId27"/>
    <p:sldId id="276" r:id="rId28"/>
    <p:sldId id="275" r:id="rId29"/>
    <p:sldId id="286" r:id="rId30"/>
    <p:sldId id="2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34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9028D9-F4A5-463C-A77A-B6B37ED84969}" type="datetimeFigureOut">
              <a:rPr lang="en-US" smtClean="0"/>
              <a:t>2/28/2018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761AD-5356-4E4A-B8E8-53AFFB011C49}" type="slidenum">
              <a:rPr lang="en-US" smtClean="0"/>
              <a:t>‹#›</a:t>
            </a:fld>
            <a:endParaRPr lang="en-US"/>
          </a:p>
        </p:txBody>
      </p:sp>
    </p:spTree>
    <p:extLst>
      <p:ext uri="{BB962C8B-B14F-4D97-AF65-F5344CB8AC3E}">
        <p14:creationId xmlns:p14="http://schemas.microsoft.com/office/powerpoint/2010/main" val="351540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B663FF-C420-4E4E-A9FA-B28A3AE9A2AC}"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511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5E19B9-7971-4B70-83E3-6F4A65DA4C63}"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843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201F0E-9612-4FA1-B49D-9F66ECBA189A}"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7038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3FD724-C875-4482-90E0-6952743BE83A}"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9048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514BBC-4719-4912-8BD6-C35A2564B414}"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9654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8D7AB3-8A10-46F5-A565-9BBF4078C353}"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69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42032F-FD63-48A6-A6CA-DCDCA2975C2B}"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77649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55D022-E9DF-4280-A9B8-5786206FD61A}"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680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EECF15-D12A-42F7-8175-EDDC7D7A6D94}"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414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D798BB-6A07-4676-B4D2-4621642DC42B}" type="datetime1">
              <a:rPr lang="en-US" smtClean="0"/>
              <a:t>2/28/2018</a:t>
            </a:fld>
            <a:endParaRPr lang="en-US" dirty="0"/>
          </a:p>
        </p:txBody>
      </p:sp>
      <p:sp>
        <p:nvSpPr>
          <p:cNvPr id="5" name="Footer Placeholder 4"/>
          <p:cNvSpPr>
            <a:spLocks noGrp="1"/>
          </p:cNvSpPr>
          <p:nvPr>
            <p:ph type="ftr" sz="quarter" idx="11"/>
          </p:nvPr>
        </p:nvSpPr>
        <p:spPr/>
        <p:txBody>
          <a:bodyPr/>
          <a:lstStyle/>
          <a:p>
            <a:r>
              <a:rPr lang="en-US" smtClean="0"/>
              <a:t>Chan Ting Kwok 1155098684</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939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5EF830F-080F-4A20-9DE9-25046CA46A78}" type="datetime1">
              <a:rPr lang="en-US" smtClean="0"/>
              <a:t>2/28/2018</a:t>
            </a:fld>
            <a:endParaRPr lang="en-US" dirty="0"/>
          </a:p>
        </p:txBody>
      </p:sp>
      <p:sp>
        <p:nvSpPr>
          <p:cNvPr id="6" name="Footer Placeholder 5"/>
          <p:cNvSpPr>
            <a:spLocks noGrp="1"/>
          </p:cNvSpPr>
          <p:nvPr>
            <p:ph type="ftr" sz="quarter" idx="11"/>
          </p:nvPr>
        </p:nvSpPr>
        <p:spPr/>
        <p:txBody>
          <a:bodyPr/>
          <a:lstStyle/>
          <a:p>
            <a:r>
              <a:rPr lang="en-US" smtClean="0"/>
              <a:t>Chan Ting Kwok 1155098684</a:t>
            </a:r>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69752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2C0D4B-219A-4F7B-BD17-51071870DCF8}" type="datetime1">
              <a:rPr lang="en-US" smtClean="0"/>
              <a:t>2/28/2018</a:t>
            </a:fld>
            <a:endParaRPr lang="en-US" dirty="0"/>
          </a:p>
        </p:txBody>
      </p:sp>
      <p:sp>
        <p:nvSpPr>
          <p:cNvPr id="8" name="Footer Placeholder 7"/>
          <p:cNvSpPr>
            <a:spLocks noGrp="1"/>
          </p:cNvSpPr>
          <p:nvPr>
            <p:ph type="ftr" sz="quarter" idx="11"/>
          </p:nvPr>
        </p:nvSpPr>
        <p:spPr/>
        <p:txBody>
          <a:bodyPr/>
          <a:lstStyle/>
          <a:p>
            <a:r>
              <a:rPr lang="en-US" smtClean="0"/>
              <a:t>Chan Ting Kwok 1155098684</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046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B32BAA-527F-41A1-AC98-746859F9988C}" type="datetime1">
              <a:rPr lang="en-US" smtClean="0"/>
              <a:t>2/28/2018</a:t>
            </a:fld>
            <a:endParaRPr lang="en-US" dirty="0"/>
          </a:p>
        </p:txBody>
      </p:sp>
      <p:sp>
        <p:nvSpPr>
          <p:cNvPr id="4" name="Footer Placeholder 3"/>
          <p:cNvSpPr>
            <a:spLocks noGrp="1"/>
          </p:cNvSpPr>
          <p:nvPr>
            <p:ph type="ftr" sz="quarter" idx="11"/>
          </p:nvPr>
        </p:nvSpPr>
        <p:spPr/>
        <p:txBody>
          <a:bodyPr/>
          <a:lstStyle/>
          <a:p>
            <a:r>
              <a:rPr lang="en-US" smtClean="0"/>
              <a:t>Chan Ting Kwok 1155098684</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7996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EF85E-D599-46F7-B62B-C49B43122001}" type="datetime1">
              <a:rPr lang="en-US" smtClean="0"/>
              <a:t>2/28/2018</a:t>
            </a:fld>
            <a:endParaRPr lang="en-US" dirty="0"/>
          </a:p>
        </p:txBody>
      </p:sp>
      <p:sp>
        <p:nvSpPr>
          <p:cNvPr id="3" name="Footer Placeholder 2"/>
          <p:cNvSpPr>
            <a:spLocks noGrp="1"/>
          </p:cNvSpPr>
          <p:nvPr>
            <p:ph type="ftr" sz="quarter" idx="11"/>
          </p:nvPr>
        </p:nvSpPr>
        <p:spPr/>
        <p:txBody>
          <a:bodyPr/>
          <a:lstStyle/>
          <a:p>
            <a:r>
              <a:rPr lang="en-US" smtClean="0"/>
              <a:t>Chan Ting Kwok 1155098684</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105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5FCBF2-AE8E-4071-8F1A-CCB6CA583192}" type="datetime1">
              <a:rPr lang="en-US" smtClean="0"/>
              <a:t>2/28/2018</a:t>
            </a:fld>
            <a:endParaRPr lang="en-US" dirty="0"/>
          </a:p>
        </p:txBody>
      </p:sp>
      <p:sp>
        <p:nvSpPr>
          <p:cNvPr id="6" name="Footer Placeholder 5"/>
          <p:cNvSpPr>
            <a:spLocks noGrp="1"/>
          </p:cNvSpPr>
          <p:nvPr>
            <p:ph type="ftr" sz="quarter" idx="11"/>
          </p:nvPr>
        </p:nvSpPr>
        <p:spPr/>
        <p:txBody>
          <a:bodyPr/>
          <a:lstStyle/>
          <a:p>
            <a:r>
              <a:rPr lang="en-US" smtClean="0"/>
              <a:t>Chan Ting Kwok 1155098684</a:t>
            </a:r>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068186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smtClean="0"/>
              <a:t>Chan Ting Kwok 1155098684</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E007FA74-49AA-4FA0-AB49-5497333118EF}" type="datetime1">
              <a:rPr lang="en-US" smtClean="0"/>
              <a:t>2/28/2018</a:t>
            </a:fld>
            <a:endParaRPr lang="en-US" dirty="0"/>
          </a:p>
        </p:txBody>
      </p:sp>
    </p:spTree>
    <p:extLst>
      <p:ext uri="{BB962C8B-B14F-4D97-AF65-F5344CB8AC3E}">
        <p14:creationId xmlns:p14="http://schemas.microsoft.com/office/powerpoint/2010/main" val="941624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570A65-B50C-4F09-BA40-F8CF28F8F7B1}" type="datetime1">
              <a:rPr lang="en-US" smtClean="0"/>
              <a:t>2/28/2018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Chan Ting Kwok 1155098684</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70509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j7t7a8maBv0"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I3bowdnqcHM" TargetMode="External"/><Relationship Id="rId2" Type="http://schemas.openxmlformats.org/officeDocument/2006/relationships/hyperlink" Target="https://www.youtube.com/watch?v=j7t7a8maBv0"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I3bowdnqcHM"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smtClean="0"/>
              <a:t>Text Detection and Marker Based</a:t>
            </a:r>
            <a:br>
              <a:rPr lang="en-US" sz="2800" dirty="0" smtClean="0"/>
            </a:br>
            <a:r>
              <a:rPr lang="en-US" sz="2800" dirty="0" smtClean="0"/>
              <a:t>Finger Tracking in Building a Language Assistant for Wearable Glasses</a:t>
            </a:r>
            <a:endParaRPr lang="en-US" sz="2800" dirty="0"/>
          </a:p>
        </p:txBody>
      </p:sp>
      <p:sp>
        <p:nvSpPr>
          <p:cNvPr id="3" name="Subtitle 2"/>
          <p:cNvSpPr>
            <a:spLocks noGrp="1"/>
          </p:cNvSpPr>
          <p:nvPr>
            <p:ph type="subTitle" idx="1"/>
          </p:nvPr>
        </p:nvSpPr>
        <p:spPr>
          <a:xfrm>
            <a:off x="1507067" y="4050834"/>
            <a:ext cx="7766936" cy="1701574"/>
          </a:xfrm>
        </p:spPr>
        <p:txBody>
          <a:bodyPr>
            <a:normAutofit/>
          </a:bodyPr>
          <a:lstStyle/>
          <a:p>
            <a:r>
              <a:rPr lang="en-US" dirty="0"/>
              <a:t>Ting Kwok Chan, Ying Kin Yu and Kin Hong Wong</a:t>
            </a:r>
          </a:p>
          <a:p>
            <a:r>
              <a:rPr lang="en-US" sz="1300" dirty="0">
                <a:solidFill>
                  <a:schemeClr val="bg2">
                    <a:lumMod val="75000"/>
                  </a:schemeClr>
                </a:solidFill>
              </a:rPr>
              <a:t>Dept. of Computer Science and Engineering</a:t>
            </a:r>
          </a:p>
          <a:p>
            <a:r>
              <a:rPr lang="en-US" sz="1300" dirty="0">
                <a:solidFill>
                  <a:schemeClr val="bg2">
                    <a:lumMod val="75000"/>
                  </a:schemeClr>
                </a:solidFill>
              </a:rPr>
              <a:t>The Chinese University of Hong Kong</a:t>
            </a:r>
          </a:p>
          <a:p>
            <a:r>
              <a:rPr lang="en-US" sz="1300" dirty="0" err="1">
                <a:solidFill>
                  <a:schemeClr val="bg2">
                    <a:lumMod val="75000"/>
                  </a:schemeClr>
                </a:solidFill>
              </a:rPr>
              <a:t>Shatin</a:t>
            </a:r>
            <a:r>
              <a:rPr lang="en-US" sz="1300" dirty="0">
                <a:solidFill>
                  <a:schemeClr val="bg2">
                    <a:lumMod val="75000"/>
                  </a:schemeClr>
                </a:solidFill>
              </a:rPr>
              <a:t>, Hong Kong</a:t>
            </a:r>
          </a:p>
          <a:p>
            <a:r>
              <a:rPr lang="en-US" sz="1300" dirty="0">
                <a:solidFill>
                  <a:schemeClr val="bg2">
                    <a:lumMod val="75000"/>
                  </a:schemeClr>
                </a:solidFill>
              </a:rPr>
              <a:t>khwong@cse.cuhk.edu.hk</a:t>
            </a:r>
          </a:p>
        </p:txBody>
      </p:sp>
      <p:sp>
        <p:nvSpPr>
          <p:cNvPr id="6" name="Slide Number Placeholder 5"/>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4180290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 and Extraction</a:t>
            </a:r>
            <a:endParaRPr lang="en-US" dirty="0"/>
          </a:p>
        </p:txBody>
      </p:sp>
      <p:sp>
        <p:nvSpPr>
          <p:cNvPr id="6" name="Slide Number Placeholder 5"/>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10</a:t>
            </a:fld>
            <a:endParaRPr lang="en-US" sz="1200" dirty="0">
              <a:solidFill>
                <a:schemeClr val="tx1"/>
              </a:solidFill>
            </a:endParaRPr>
          </a:p>
        </p:txBody>
      </p:sp>
      <p:sp>
        <p:nvSpPr>
          <p:cNvPr id="5" name="Content Placeholder 4"/>
          <p:cNvSpPr>
            <a:spLocks noGrp="1"/>
          </p:cNvSpPr>
          <p:nvPr>
            <p:ph idx="1"/>
          </p:nvPr>
        </p:nvSpPr>
        <p:spPr/>
        <p:txBody>
          <a:bodyPr/>
          <a:lstStyle/>
          <a:p>
            <a:endParaRPr lang="en-US" dirty="0"/>
          </a:p>
        </p:txBody>
      </p:sp>
      <p:pic>
        <p:nvPicPr>
          <p:cNvPr id="2050" name="Picture 2" descr="p81_03_orginal_f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005" y="1270000"/>
            <a:ext cx="52673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81_04_final_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629" y="3916105"/>
            <a:ext cx="31400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872569" y="3366978"/>
            <a:ext cx="6042937" cy="276999"/>
          </a:xfrm>
          <a:prstGeom prst="rect">
            <a:avLst/>
          </a:prstGeom>
          <a:noFill/>
        </p:spPr>
        <p:txBody>
          <a:bodyPr wrap="none" rtlCol="0">
            <a:spAutoFit/>
          </a:bodyPr>
          <a:lstStyle/>
          <a:p>
            <a:pPr algn="ctr"/>
            <a:r>
              <a:rPr lang="en-US" altLang="zh-TW" sz="1200" dirty="0" smtClean="0"/>
              <a:t>Figure 6. </a:t>
            </a:r>
            <a:r>
              <a:rPr lang="en-US" altLang="zh-TW" sz="1200" dirty="0"/>
              <a:t>The original image from the </a:t>
            </a:r>
            <a:r>
              <a:rPr lang="en-US" altLang="zh-TW" sz="1200" dirty="0" smtClean="0"/>
              <a:t>camera      Figure 7. </a:t>
            </a:r>
            <a:r>
              <a:rPr lang="en-US" altLang="zh-TW" sz="1200" dirty="0"/>
              <a:t>The potential text </a:t>
            </a:r>
            <a:r>
              <a:rPr lang="en-US" altLang="zh-TW" sz="1200" dirty="0" smtClean="0"/>
              <a:t>regions</a:t>
            </a:r>
            <a:endParaRPr lang="en-US" sz="1000" dirty="0"/>
          </a:p>
        </p:txBody>
      </p:sp>
      <p:sp>
        <p:nvSpPr>
          <p:cNvPr id="11" name="TextBox 10"/>
          <p:cNvSpPr txBox="1"/>
          <p:nvPr/>
        </p:nvSpPr>
        <p:spPr>
          <a:xfrm>
            <a:off x="3342632" y="6421180"/>
            <a:ext cx="3266087" cy="276999"/>
          </a:xfrm>
          <a:prstGeom prst="rect">
            <a:avLst/>
          </a:prstGeom>
          <a:noFill/>
        </p:spPr>
        <p:txBody>
          <a:bodyPr wrap="none" rtlCol="0">
            <a:spAutoFit/>
          </a:bodyPr>
          <a:lstStyle/>
          <a:p>
            <a:pPr algn="ctr"/>
            <a:r>
              <a:rPr lang="en-US" altLang="zh-TW" sz="1200" dirty="0" smtClean="0"/>
              <a:t>Figure 8. The finalized detected text regions</a:t>
            </a:r>
            <a:endParaRPr lang="en-US" sz="1000" dirty="0"/>
          </a:p>
        </p:txBody>
      </p:sp>
    </p:spTree>
    <p:extLst>
      <p:ext uri="{BB962C8B-B14F-4D97-AF65-F5344CB8AC3E}">
        <p14:creationId xmlns:p14="http://schemas.microsoft.com/office/powerpoint/2010/main" val="1579961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a:t>
            </a:r>
            <a:endParaRPr lang="en-US" dirty="0"/>
          </a:p>
        </p:txBody>
      </p:sp>
      <p:sp>
        <p:nvSpPr>
          <p:cNvPr id="3" name="Content Placeholder 2"/>
          <p:cNvSpPr>
            <a:spLocks noGrp="1"/>
          </p:cNvSpPr>
          <p:nvPr>
            <p:ph idx="1"/>
          </p:nvPr>
        </p:nvSpPr>
        <p:spPr/>
        <p:txBody>
          <a:bodyPr/>
          <a:lstStyle/>
          <a:p>
            <a:r>
              <a:rPr lang="en-US" altLang="zh-TW" dirty="0" smtClean="0"/>
              <a:t>From 20cm away, the algorithm can detect characters of </a:t>
            </a:r>
          </a:p>
          <a:p>
            <a:pPr lvl="1"/>
            <a:r>
              <a:rPr lang="en-US" dirty="0" smtClean="0"/>
              <a:t>3mm in height or higher</a:t>
            </a:r>
          </a:p>
          <a:p>
            <a:pPr lvl="1"/>
            <a:r>
              <a:rPr lang="en-US" dirty="0" smtClean="0"/>
              <a:t>1.1cm in width or wider</a:t>
            </a:r>
          </a:p>
          <a:p>
            <a:endParaRPr lang="en-US" dirty="0" smtClean="0"/>
          </a:p>
          <a:p>
            <a:r>
              <a:rPr lang="en-US" dirty="0" smtClean="0"/>
              <a:t>May not be able to separate words from a line for smaller font sizes</a:t>
            </a:r>
          </a:p>
        </p:txBody>
      </p:sp>
      <p:pic>
        <p:nvPicPr>
          <p:cNvPr id="7" name="Picture 6"/>
          <p:cNvPicPr/>
          <p:nvPr/>
        </p:nvPicPr>
        <p:blipFill rotWithShape="1">
          <a:blip r:embed="rId2">
            <a:extLst>
              <a:ext uri="{28A0092B-C50C-407E-A947-70E740481C1C}">
                <a14:useLocalDpi xmlns:a14="http://schemas.microsoft.com/office/drawing/2010/main" val="0"/>
              </a:ext>
            </a:extLst>
          </a:blip>
          <a:srcRect/>
          <a:stretch/>
        </p:blipFill>
        <p:spPr bwMode="auto">
          <a:xfrm>
            <a:off x="3161174" y="4376823"/>
            <a:ext cx="3628988" cy="1458711"/>
          </a:xfrm>
          <a:prstGeom prst="rect">
            <a:avLst/>
          </a:prstGeom>
          <a:ln>
            <a:noFill/>
          </a:ln>
          <a:extLst>
            <a:ext uri="{53640926-AAD7-44D8-BBD7-CCE9431645EC}">
              <a14:shadowObscured xmlns:a14="http://schemas.microsoft.com/office/drawing/2010/main"/>
            </a:ext>
          </a:extLst>
        </p:spPr>
      </p:pic>
      <p:sp>
        <p:nvSpPr>
          <p:cNvPr id="6" name="Slide Number Placeholder 5"/>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11</a:t>
            </a:fld>
            <a:endParaRPr lang="en-US" sz="1200" dirty="0">
              <a:solidFill>
                <a:schemeClr val="tx1"/>
              </a:solidFill>
            </a:endParaRPr>
          </a:p>
        </p:txBody>
      </p:sp>
      <p:sp>
        <p:nvSpPr>
          <p:cNvPr id="9" name="TextBox 8"/>
          <p:cNvSpPr txBox="1"/>
          <p:nvPr/>
        </p:nvSpPr>
        <p:spPr>
          <a:xfrm>
            <a:off x="2180460" y="5902862"/>
            <a:ext cx="5590441" cy="276999"/>
          </a:xfrm>
          <a:prstGeom prst="rect">
            <a:avLst/>
          </a:prstGeom>
          <a:noFill/>
        </p:spPr>
        <p:txBody>
          <a:bodyPr wrap="none" rtlCol="0">
            <a:spAutoFit/>
          </a:bodyPr>
          <a:lstStyle/>
          <a:p>
            <a:pPr algn="ctr"/>
            <a:r>
              <a:rPr lang="en-US" altLang="zh-TW" sz="1200" dirty="0" smtClean="0"/>
              <a:t>Figure 9. The text detection algorithm may not always be able separate words</a:t>
            </a:r>
            <a:endParaRPr lang="en-US" sz="1000" dirty="0"/>
          </a:p>
        </p:txBody>
      </p:sp>
    </p:spTree>
    <p:extLst>
      <p:ext uri="{BB962C8B-B14F-4D97-AF65-F5344CB8AC3E}">
        <p14:creationId xmlns:p14="http://schemas.microsoft.com/office/powerpoint/2010/main" val="2314621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Finger</a:t>
            </a:r>
            <a:r>
              <a:rPr lang="en-US" dirty="0" smtClean="0"/>
              <a:t> Detection</a:t>
            </a:r>
            <a:endParaRPr lang="en-US" dirty="0"/>
          </a:p>
        </p:txBody>
      </p:sp>
      <p:sp>
        <p:nvSpPr>
          <p:cNvPr id="4" name="Content Placeholder 3"/>
          <p:cNvSpPr>
            <a:spLocks noGrp="1"/>
          </p:cNvSpPr>
          <p:nvPr>
            <p:ph idx="1"/>
          </p:nvPr>
        </p:nvSpPr>
        <p:spPr/>
        <p:txBody>
          <a:bodyPr/>
          <a:lstStyle/>
          <a:p>
            <a:r>
              <a:rPr lang="en-US" dirty="0" smtClean="0"/>
              <a:t>Input: </a:t>
            </a:r>
            <a:r>
              <a:rPr lang="en-US" dirty="0"/>
              <a:t>Original image from the camera</a:t>
            </a:r>
          </a:p>
          <a:p>
            <a:r>
              <a:rPr lang="en-US" dirty="0"/>
              <a:t>Output: </a:t>
            </a:r>
            <a:r>
              <a:rPr lang="en-US" dirty="0" smtClean="0"/>
              <a:t>Coordinates of the fingertip</a:t>
            </a:r>
          </a:p>
          <a:p>
            <a:endParaRPr lang="en-US" dirty="0"/>
          </a:p>
          <a:p>
            <a:r>
              <a:rPr lang="en-US" dirty="0" smtClean="0"/>
              <a:t>2 algorithms were developed to tackle this problem</a:t>
            </a:r>
            <a:endParaRPr lang="en-US" dirty="0"/>
          </a:p>
          <a:p>
            <a:endParaRPr lang="en-US" dirty="0"/>
          </a:p>
        </p:txBody>
      </p:sp>
      <p:sp>
        <p:nvSpPr>
          <p:cNvPr id="6" name="Slide Number Placeholder 5"/>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12</a:t>
            </a:fld>
            <a:endParaRPr lang="en-US" sz="1200" dirty="0">
              <a:solidFill>
                <a:schemeClr val="tx1"/>
              </a:solidFill>
            </a:endParaRPr>
          </a:p>
        </p:txBody>
      </p:sp>
    </p:spTree>
    <p:extLst>
      <p:ext uri="{BB962C8B-B14F-4D97-AF65-F5344CB8AC3E}">
        <p14:creationId xmlns:p14="http://schemas.microsoft.com/office/powerpoint/2010/main" val="1156603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527068"/>
            <a:ext cx="8596668" cy="3514293"/>
          </a:xfrm>
        </p:spPr>
        <p:txBody>
          <a:bodyPr/>
          <a:lstStyle/>
          <a:p>
            <a:pPr>
              <a:buFont typeface="+mj-lt"/>
              <a:buAutoNum type="arabicPeriod"/>
            </a:pPr>
            <a:r>
              <a:rPr lang="en-US" dirty="0" smtClean="0"/>
              <a:t>Convert the original image from the camera into HSV color space</a:t>
            </a:r>
          </a:p>
          <a:p>
            <a:pPr>
              <a:buFont typeface="+mj-lt"/>
              <a:buAutoNum type="arabicPeriod"/>
            </a:pPr>
            <a:r>
              <a:rPr lang="en-US" dirty="0" smtClean="0"/>
              <a:t>Filter out pixels outside human hand HSV range to obtain a binary image containing the human hand’s shape</a:t>
            </a:r>
          </a:p>
          <a:p>
            <a:pPr>
              <a:buFont typeface="+mj-lt"/>
              <a:buAutoNum type="arabicPeriod"/>
            </a:pPr>
            <a:r>
              <a:rPr lang="en-US" dirty="0" smtClean="0"/>
              <a:t>Erode and dilate to clean up obtained binary image</a:t>
            </a:r>
          </a:p>
          <a:p>
            <a:pPr>
              <a:buFont typeface="+mj-lt"/>
              <a:buAutoNum type="arabicPeriod"/>
            </a:pPr>
            <a:r>
              <a:rPr lang="en-US" dirty="0" smtClean="0"/>
              <a:t>Find hand contour from binary image</a:t>
            </a:r>
          </a:p>
          <a:p>
            <a:pPr>
              <a:buFont typeface="+mj-lt"/>
              <a:buAutoNum type="arabicPeriod"/>
            </a:pPr>
            <a:r>
              <a:rPr lang="en-US" dirty="0" smtClean="0"/>
              <a:t>Select biggest contour</a:t>
            </a:r>
          </a:p>
          <a:p>
            <a:pPr>
              <a:buFont typeface="+mj-lt"/>
              <a:buAutoNum type="arabicPeriod"/>
            </a:pPr>
            <a:r>
              <a:rPr lang="en-US" dirty="0" smtClean="0"/>
              <a:t>Search fingertip by finding the point with the smallest y-coordinate from hand contour</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818573" y="1313499"/>
            <a:ext cx="4314190" cy="847090"/>
          </a:xfrm>
          <a:prstGeom prst="rect">
            <a:avLst/>
          </a:prstGeom>
        </p:spPr>
      </p:pic>
      <p:sp>
        <p:nvSpPr>
          <p:cNvPr id="7" name="Slide Number Placeholder 6"/>
          <p:cNvSpPr>
            <a:spLocks noGrp="1"/>
          </p:cNvSpPr>
          <p:nvPr>
            <p:ph type="sldNum" sz="quarter" idx="12"/>
          </p:nvPr>
        </p:nvSpPr>
        <p:spPr>
          <a:xfrm>
            <a:off x="11508661" y="6509218"/>
            <a:ext cx="683339" cy="365125"/>
          </a:xfrm>
        </p:spPr>
        <p:txBody>
          <a:bodyPr/>
          <a:lstStyle/>
          <a:p>
            <a:fld id="{D57F1E4F-1CFF-5643-939E-217C01CDF565}" type="slidenum">
              <a:rPr lang="en-US" sz="1200" smtClean="0">
                <a:solidFill>
                  <a:schemeClr val="tx1"/>
                </a:solidFill>
              </a:rPr>
              <a:pPr/>
              <a:t>13</a:t>
            </a:fld>
            <a:endParaRPr lang="en-US" sz="1200" dirty="0">
              <a:solidFill>
                <a:schemeClr val="tx1"/>
              </a:solidFill>
            </a:endParaRPr>
          </a:p>
        </p:txBody>
      </p:sp>
      <p:sp>
        <p:nvSpPr>
          <p:cNvPr id="9" name="TextBox 8"/>
          <p:cNvSpPr txBox="1"/>
          <p:nvPr/>
        </p:nvSpPr>
        <p:spPr>
          <a:xfrm>
            <a:off x="2759126" y="2160589"/>
            <a:ext cx="4433073" cy="276999"/>
          </a:xfrm>
          <a:prstGeom prst="rect">
            <a:avLst/>
          </a:prstGeom>
          <a:noFill/>
        </p:spPr>
        <p:txBody>
          <a:bodyPr wrap="none" rtlCol="0">
            <a:spAutoFit/>
          </a:bodyPr>
          <a:lstStyle/>
          <a:p>
            <a:pPr algn="ctr"/>
            <a:r>
              <a:rPr lang="en-US" altLang="zh-TW" sz="1200" dirty="0" smtClean="0"/>
              <a:t>Figure 10. </a:t>
            </a:r>
            <a:r>
              <a:rPr lang="en-US" altLang="zh-TW" sz="1200" dirty="0"/>
              <a:t>The procedure for finger detection based on colors</a:t>
            </a:r>
            <a:endParaRPr lang="en-US" sz="1000" dirty="0"/>
          </a:p>
        </p:txBody>
      </p:sp>
    </p:spTree>
    <p:extLst>
      <p:ext uri="{BB962C8B-B14F-4D97-AF65-F5344CB8AC3E}">
        <p14:creationId xmlns:p14="http://schemas.microsoft.com/office/powerpoint/2010/main" val="818867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77334" y="2159781"/>
            <a:ext cx="8596312" cy="3426455"/>
          </a:xfrm>
          <a:prstGeom prst="rect">
            <a:avLst/>
          </a:prstGeom>
        </p:spPr>
      </p:pic>
      <p:sp>
        <p:nvSpPr>
          <p:cNvPr id="7" name="Slide Number Placeholder 6"/>
          <p:cNvSpPr>
            <a:spLocks noGrp="1"/>
          </p:cNvSpPr>
          <p:nvPr>
            <p:ph type="sldNum" sz="quarter" idx="12"/>
          </p:nvPr>
        </p:nvSpPr>
        <p:spPr>
          <a:xfrm>
            <a:off x="11508661" y="6509218"/>
            <a:ext cx="683339" cy="365125"/>
          </a:xfrm>
        </p:spPr>
        <p:txBody>
          <a:bodyPr/>
          <a:lstStyle/>
          <a:p>
            <a:fld id="{D57F1E4F-1CFF-5643-939E-217C01CDF565}" type="slidenum">
              <a:rPr lang="en-US" sz="1200" smtClean="0">
                <a:solidFill>
                  <a:schemeClr val="tx1"/>
                </a:solidFill>
              </a:rPr>
              <a:pPr/>
              <a:t>14</a:t>
            </a:fld>
            <a:endParaRPr lang="en-US" sz="1200" dirty="0">
              <a:solidFill>
                <a:schemeClr val="tx1"/>
              </a:solidFill>
            </a:endParaRPr>
          </a:p>
        </p:txBody>
      </p:sp>
      <p:sp>
        <p:nvSpPr>
          <p:cNvPr id="8" name="TextBox 7"/>
          <p:cNvSpPr txBox="1"/>
          <p:nvPr/>
        </p:nvSpPr>
        <p:spPr>
          <a:xfrm>
            <a:off x="677334" y="5677117"/>
            <a:ext cx="4301990" cy="461665"/>
          </a:xfrm>
          <a:prstGeom prst="rect">
            <a:avLst/>
          </a:prstGeom>
          <a:noFill/>
        </p:spPr>
        <p:txBody>
          <a:bodyPr wrap="square" rtlCol="0">
            <a:spAutoFit/>
          </a:bodyPr>
          <a:lstStyle/>
          <a:p>
            <a:pPr algn="ctr"/>
            <a:r>
              <a:rPr lang="en-US" altLang="zh-TW" sz="1200" dirty="0" smtClean="0"/>
              <a:t>Figure 11. Original image from the camera with an overlaid red dot indicating the fingertip</a:t>
            </a:r>
            <a:endParaRPr lang="en-US" sz="1000" dirty="0"/>
          </a:p>
        </p:txBody>
      </p:sp>
      <p:sp>
        <p:nvSpPr>
          <p:cNvPr id="9" name="TextBox 8"/>
          <p:cNvSpPr txBox="1"/>
          <p:nvPr/>
        </p:nvSpPr>
        <p:spPr>
          <a:xfrm>
            <a:off x="4971656" y="5677116"/>
            <a:ext cx="4301990" cy="461665"/>
          </a:xfrm>
          <a:prstGeom prst="rect">
            <a:avLst/>
          </a:prstGeom>
          <a:noFill/>
        </p:spPr>
        <p:txBody>
          <a:bodyPr wrap="square" rtlCol="0">
            <a:spAutoFit/>
          </a:bodyPr>
          <a:lstStyle/>
          <a:p>
            <a:pPr algn="ctr"/>
            <a:r>
              <a:rPr lang="en-US" altLang="zh-TW" sz="1200" dirty="0" smtClean="0"/>
              <a:t>Figure 12. hand contour with an overlaid red dot indicating the fingertip</a:t>
            </a:r>
            <a:endParaRPr lang="en-US" sz="1000" dirty="0"/>
          </a:p>
        </p:txBody>
      </p:sp>
    </p:spTree>
    <p:extLst>
      <p:ext uri="{BB962C8B-B14F-4D97-AF65-F5344CB8AC3E}">
        <p14:creationId xmlns:p14="http://schemas.microsoft.com/office/powerpoint/2010/main" val="1700149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Demonstration</a:t>
            </a:r>
            <a:br>
              <a:rPr lang="en-US" altLang="zh-TW" dirty="0" smtClean="0"/>
            </a:br>
            <a:r>
              <a:rPr lang="en-US" altLang="zh-TW" dirty="0" smtClean="0"/>
              <a:t>(Finger Detection with HSV)</a:t>
            </a:r>
            <a:endParaRPr lang="en-US" dirty="0"/>
          </a:p>
        </p:txBody>
      </p:sp>
      <p:sp>
        <p:nvSpPr>
          <p:cNvPr id="7" name="Slide Number Placeholder 6"/>
          <p:cNvSpPr>
            <a:spLocks noGrp="1"/>
          </p:cNvSpPr>
          <p:nvPr>
            <p:ph type="sldNum" sz="quarter" idx="12"/>
          </p:nvPr>
        </p:nvSpPr>
        <p:spPr>
          <a:xfrm>
            <a:off x="11508661" y="6509218"/>
            <a:ext cx="683339" cy="365125"/>
          </a:xfrm>
        </p:spPr>
        <p:txBody>
          <a:bodyPr/>
          <a:lstStyle/>
          <a:p>
            <a:fld id="{D57F1E4F-1CFF-5643-939E-217C01CDF565}" type="slidenum">
              <a:rPr lang="en-US" sz="1200" smtClean="0">
                <a:solidFill>
                  <a:schemeClr val="tx1"/>
                </a:solidFill>
              </a:rPr>
              <a:pPr/>
              <a:t>15</a:t>
            </a:fld>
            <a:endParaRPr lang="en-US" sz="1200" dirty="0">
              <a:solidFill>
                <a:schemeClr val="tx1"/>
              </a:solidFill>
            </a:endParaRPr>
          </a:p>
        </p:txBody>
      </p:sp>
      <p:pic>
        <p:nvPicPr>
          <p:cNvPr id="4" name="OCR Dictionary (Fing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0294" y="1930400"/>
            <a:ext cx="8870747" cy="4457249"/>
          </a:xfrm>
        </p:spPr>
      </p:pic>
      <p:sp>
        <p:nvSpPr>
          <p:cNvPr id="10" name="TextBox 9"/>
          <p:cNvSpPr txBox="1"/>
          <p:nvPr/>
        </p:nvSpPr>
        <p:spPr>
          <a:xfrm>
            <a:off x="3407769" y="6386107"/>
            <a:ext cx="3135795" cy="246221"/>
          </a:xfrm>
          <a:prstGeom prst="rect">
            <a:avLst/>
          </a:prstGeom>
          <a:noFill/>
        </p:spPr>
        <p:txBody>
          <a:bodyPr wrap="none" rtlCol="0">
            <a:spAutoFit/>
          </a:bodyPr>
          <a:lstStyle/>
          <a:p>
            <a:pPr algn="ctr"/>
            <a:r>
              <a:rPr lang="en-US" sz="1000" dirty="0" smtClean="0">
                <a:hlinkClick r:id="rId5"/>
              </a:rPr>
              <a:t>https://www.youtube.com/watch?v=j7t7a8maBv0</a:t>
            </a:r>
            <a:endParaRPr lang="en-US" sz="1000" dirty="0"/>
          </a:p>
        </p:txBody>
      </p:sp>
    </p:spTree>
    <p:extLst>
      <p:ext uri="{BB962C8B-B14F-4D97-AF65-F5344CB8AC3E}">
        <p14:creationId xmlns:p14="http://schemas.microsoft.com/office/powerpoint/2010/main" val="1741800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algorithm has several problems</a:t>
            </a:r>
          </a:p>
          <a:p>
            <a:pPr lvl="1"/>
            <a:r>
              <a:rPr lang="en-US" dirty="0" smtClean="0"/>
              <a:t>Color filter is user dependent</a:t>
            </a:r>
          </a:p>
          <a:p>
            <a:pPr lvl="1"/>
            <a:r>
              <a:rPr lang="en-US" dirty="0" smtClean="0"/>
              <a:t>Need to tune the filter for different environment</a:t>
            </a:r>
          </a:p>
          <a:p>
            <a:pPr lvl="1"/>
            <a:r>
              <a:rPr lang="en-US" dirty="0" smtClean="0"/>
              <a:t>Highest point in the contour may not always mean the fingertip</a:t>
            </a:r>
          </a:p>
          <a:p>
            <a:pPr lvl="1"/>
            <a:r>
              <a:rPr lang="en-US" dirty="0" smtClean="0"/>
              <a:t>Accuracy was within 30 pixels in Euclidean distance</a:t>
            </a:r>
          </a:p>
          <a:p>
            <a:pPr lvl="1"/>
            <a:endParaRPr lang="en-US" dirty="0"/>
          </a:p>
          <a:p>
            <a:r>
              <a:rPr lang="en-US" dirty="0" smtClean="0"/>
              <a:t>There is a better solution for this problem</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color)</a:t>
            </a:r>
            <a:endParaRPr lang="en-US" dirty="0"/>
          </a:p>
        </p:txBody>
      </p:sp>
      <p:sp>
        <p:nvSpPr>
          <p:cNvPr id="6" name="Slide Number Placeholder 5"/>
          <p:cNvSpPr>
            <a:spLocks noGrp="1"/>
          </p:cNvSpPr>
          <p:nvPr>
            <p:ph type="sldNum" sz="quarter" idx="12"/>
          </p:nvPr>
        </p:nvSpPr>
        <p:spPr>
          <a:xfrm>
            <a:off x="11508661" y="6484165"/>
            <a:ext cx="683339" cy="365125"/>
          </a:xfrm>
        </p:spPr>
        <p:txBody>
          <a:bodyPr/>
          <a:lstStyle/>
          <a:p>
            <a:fld id="{D57F1E4F-1CFF-5643-939E-217C01CDF565}" type="slidenum">
              <a:rPr lang="en-US" sz="1200" smtClean="0">
                <a:solidFill>
                  <a:schemeClr val="tx1"/>
                </a:solidFill>
              </a:rPr>
              <a:pPr/>
              <a:t>16</a:t>
            </a:fld>
            <a:endParaRPr lang="en-US" sz="1200" dirty="0">
              <a:solidFill>
                <a:schemeClr val="tx1"/>
              </a:solidFill>
            </a:endParaRPr>
          </a:p>
        </p:txBody>
      </p:sp>
    </p:spTree>
    <p:extLst>
      <p:ext uri="{BB962C8B-B14F-4D97-AF65-F5344CB8AC3E}">
        <p14:creationId xmlns:p14="http://schemas.microsoft.com/office/powerpoint/2010/main" val="385575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761578"/>
            <a:ext cx="8596668" cy="3880773"/>
          </a:xfrm>
        </p:spPr>
        <p:txBody>
          <a:bodyPr/>
          <a:lstStyle/>
          <a:p>
            <a:r>
              <a:rPr lang="en-US" dirty="0" err="1" smtClean="0"/>
              <a:t>ArUco</a:t>
            </a:r>
            <a:r>
              <a:rPr lang="en-US" dirty="0" smtClean="0"/>
              <a:t> Marker</a:t>
            </a:r>
          </a:p>
          <a:p>
            <a:pPr lvl="1"/>
            <a:r>
              <a:rPr lang="en-US" dirty="0" smtClean="0"/>
              <a:t>Made of black and white squares</a:t>
            </a:r>
          </a:p>
          <a:p>
            <a:pPr lvl="1"/>
            <a:r>
              <a:rPr lang="en-US" dirty="0" smtClean="0"/>
              <a:t>Robust detection, identification and pose estimation</a:t>
            </a:r>
          </a:p>
          <a:p>
            <a:r>
              <a:rPr lang="en-US" dirty="0" smtClean="0"/>
              <a:t>The simplest 4x4x50 marker set was used for highest detection speed</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pic>
        <p:nvPicPr>
          <p:cNvPr id="2050" name="Picture 2" descr="mar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07" y="3404398"/>
            <a:ext cx="3113837" cy="2632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ustin Chan\Desktop\IMG_20171128_013511.jpg"/>
          <p:cNvPicPr/>
          <p:nvPr/>
        </p:nvPicPr>
        <p:blipFill rotWithShape="1">
          <a:blip r:embed="rId3">
            <a:extLst>
              <a:ext uri="{28A0092B-C50C-407E-A947-70E740481C1C}">
                <a14:useLocalDpi xmlns:a14="http://schemas.microsoft.com/office/drawing/2010/main" val="0"/>
              </a:ext>
            </a:extLst>
          </a:blip>
          <a:srcRect/>
          <a:stretch/>
        </p:blipFill>
        <p:spPr bwMode="auto">
          <a:xfrm>
            <a:off x="5468994" y="3553820"/>
            <a:ext cx="3648075" cy="2333625"/>
          </a:xfrm>
          <a:prstGeom prst="rect">
            <a:avLst/>
          </a:prstGeom>
          <a:noFill/>
          <a:ln>
            <a:noFill/>
          </a:ln>
          <a:extLst>
            <a:ext uri="{53640926-AAD7-44D8-BBD7-CCE9431645EC}">
              <a14:shadowObscured xmlns:a14="http://schemas.microsoft.com/office/drawing/2010/main"/>
            </a:ext>
          </a:extLst>
        </p:spPr>
      </p:pic>
      <p:sp>
        <p:nvSpPr>
          <p:cNvPr id="7" name="Slide Number Placeholder 6"/>
          <p:cNvSpPr>
            <a:spLocks noGrp="1"/>
          </p:cNvSpPr>
          <p:nvPr>
            <p:ph type="sldNum" sz="quarter" idx="12"/>
          </p:nvPr>
        </p:nvSpPr>
        <p:spPr>
          <a:xfrm>
            <a:off x="11508661" y="6509217"/>
            <a:ext cx="683339" cy="365125"/>
          </a:xfrm>
        </p:spPr>
        <p:txBody>
          <a:bodyPr/>
          <a:lstStyle/>
          <a:p>
            <a:fld id="{D57F1E4F-1CFF-5643-939E-217C01CDF565}" type="slidenum">
              <a:rPr lang="en-US" sz="1200" smtClean="0">
                <a:solidFill>
                  <a:schemeClr val="tx1"/>
                </a:solidFill>
              </a:rPr>
              <a:pPr/>
              <a:t>17</a:t>
            </a:fld>
            <a:endParaRPr lang="en-US" sz="1200" dirty="0">
              <a:solidFill>
                <a:schemeClr val="tx1"/>
              </a:solidFill>
            </a:endParaRPr>
          </a:p>
        </p:txBody>
      </p:sp>
      <p:sp>
        <p:nvSpPr>
          <p:cNvPr id="9" name="TextBox 8"/>
          <p:cNvSpPr txBox="1"/>
          <p:nvPr/>
        </p:nvSpPr>
        <p:spPr>
          <a:xfrm>
            <a:off x="677334" y="6047552"/>
            <a:ext cx="3853102" cy="276999"/>
          </a:xfrm>
          <a:prstGeom prst="rect">
            <a:avLst/>
          </a:prstGeom>
          <a:noFill/>
        </p:spPr>
        <p:txBody>
          <a:bodyPr wrap="square" rtlCol="0">
            <a:spAutoFit/>
          </a:bodyPr>
          <a:lstStyle/>
          <a:p>
            <a:pPr algn="ctr"/>
            <a:r>
              <a:rPr lang="en-US" altLang="zh-TW" sz="1200" dirty="0" smtClean="0"/>
              <a:t>Figure 13. Some example </a:t>
            </a:r>
            <a:r>
              <a:rPr lang="en-US" altLang="zh-TW" sz="1200" dirty="0" err="1" smtClean="0"/>
              <a:t>ArUco</a:t>
            </a:r>
            <a:r>
              <a:rPr lang="en-US" altLang="zh-TW" sz="1200" dirty="0" smtClean="0"/>
              <a:t> Markers</a:t>
            </a:r>
            <a:endParaRPr lang="en-US" sz="1000" dirty="0"/>
          </a:p>
        </p:txBody>
      </p:sp>
      <p:sp>
        <p:nvSpPr>
          <p:cNvPr id="10" name="TextBox 9"/>
          <p:cNvSpPr txBox="1"/>
          <p:nvPr/>
        </p:nvSpPr>
        <p:spPr>
          <a:xfrm>
            <a:off x="5468993" y="6047552"/>
            <a:ext cx="3648075" cy="461665"/>
          </a:xfrm>
          <a:prstGeom prst="rect">
            <a:avLst/>
          </a:prstGeom>
          <a:noFill/>
        </p:spPr>
        <p:txBody>
          <a:bodyPr wrap="square" rtlCol="0">
            <a:spAutoFit/>
          </a:bodyPr>
          <a:lstStyle/>
          <a:p>
            <a:pPr algn="ctr"/>
            <a:r>
              <a:rPr lang="en-US" altLang="zh-TW" sz="1200" dirty="0" smtClean="0"/>
              <a:t>Figure 14. A custom 3D-printed pointing device for our application</a:t>
            </a:r>
            <a:endParaRPr lang="en-US" sz="1000" dirty="0"/>
          </a:p>
        </p:txBody>
      </p:sp>
    </p:spTree>
    <p:extLst>
      <p:ext uri="{BB962C8B-B14F-4D97-AF65-F5344CB8AC3E}">
        <p14:creationId xmlns:p14="http://schemas.microsoft.com/office/powerpoint/2010/main" val="3595919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951018"/>
            <a:ext cx="8596668" cy="3090344"/>
          </a:xfrm>
        </p:spPr>
        <p:txBody>
          <a:bodyPr/>
          <a:lstStyle/>
          <a:p>
            <a:pPr>
              <a:buFont typeface="+mj-lt"/>
              <a:buAutoNum type="arabicPeriod"/>
            </a:pPr>
            <a:r>
              <a:rPr lang="en-US" dirty="0" smtClean="0"/>
              <a:t>Apply marker detection function by </a:t>
            </a:r>
            <a:r>
              <a:rPr lang="en-US" dirty="0" err="1" smtClean="0"/>
              <a:t>OpenCV</a:t>
            </a:r>
            <a:endParaRPr lang="en-US" dirty="0" smtClean="0"/>
          </a:p>
          <a:p>
            <a:pPr>
              <a:buFont typeface="+mj-lt"/>
              <a:buAutoNum type="arabicPeriod"/>
            </a:pPr>
            <a:r>
              <a:rPr lang="en-US" dirty="0" smtClean="0"/>
              <a:t>Select the marker with correct pattern (identification)</a:t>
            </a:r>
          </a:p>
          <a:p>
            <a:pPr>
              <a:buFont typeface="+mj-lt"/>
              <a:buAutoNum type="arabicPeriod"/>
            </a:pPr>
            <a:r>
              <a:rPr lang="en-US" dirty="0"/>
              <a:t>The coordinates of the fingertip are obtained by extrapolating the line joining the center and the mid-point of the top edge of the </a:t>
            </a:r>
            <a:r>
              <a:rPr lang="en-US" dirty="0" smtClean="0"/>
              <a:t>marker.</a:t>
            </a:r>
          </a:p>
          <a:p>
            <a:pPr>
              <a:buFont typeface="+mj-lt"/>
              <a:buAutoNum type="arabicPeriod"/>
            </a:pPr>
            <a:r>
              <a:rPr lang="en-US" dirty="0"/>
              <a:t>In some circumstances, the markers may be wrongly detected as a text region in the image. To avoid the situation, bitwise operation is applied to the text and the marker region.</a:t>
            </a:r>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sp>
        <p:nvSpPr>
          <p:cNvPr id="8" name="Slide Number Placeholder 7"/>
          <p:cNvSpPr>
            <a:spLocks noGrp="1"/>
          </p:cNvSpPr>
          <p:nvPr>
            <p:ph type="sldNum" sz="quarter" idx="12"/>
          </p:nvPr>
        </p:nvSpPr>
        <p:spPr>
          <a:xfrm>
            <a:off x="11508661" y="6517971"/>
            <a:ext cx="683339" cy="365125"/>
          </a:xfrm>
        </p:spPr>
        <p:txBody>
          <a:bodyPr/>
          <a:lstStyle/>
          <a:p>
            <a:fld id="{D57F1E4F-1CFF-5643-939E-217C01CDF565}" type="slidenum">
              <a:rPr lang="en-US" sz="1200" smtClean="0">
                <a:solidFill>
                  <a:schemeClr val="tx1"/>
                </a:solidFill>
              </a:rPr>
              <a:pPr/>
              <a:t>18</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810" y="1332134"/>
            <a:ext cx="4333234" cy="798942"/>
          </a:xfrm>
          <a:prstGeom prst="rect">
            <a:avLst/>
          </a:prstGeom>
        </p:spPr>
      </p:pic>
      <p:sp>
        <p:nvSpPr>
          <p:cNvPr id="10" name="TextBox 9"/>
          <p:cNvSpPr txBox="1"/>
          <p:nvPr/>
        </p:nvSpPr>
        <p:spPr>
          <a:xfrm>
            <a:off x="2605465" y="2160589"/>
            <a:ext cx="4740400" cy="276999"/>
          </a:xfrm>
          <a:prstGeom prst="rect">
            <a:avLst/>
          </a:prstGeom>
          <a:noFill/>
        </p:spPr>
        <p:txBody>
          <a:bodyPr wrap="none" rtlCol="0">
            <a:spAutoFit/>
          </a:bodyPr>
          <a:lstStyle/>
          <a:p>
            <a:pPr algn="ctr"/>
            <a:r>
              <a:rPr lang="en-US" altLang="zh-TW" sz="1200" dirty="0" smtClean="0"/>
              <a:t>Figure 15.  </a:t>
            </a:r>
            <a:r>
              <a:rPr lang="en-US" altLang="zh-TW" sz="1200" dirty="0"/>
              <a:t>The procedure for finger detection </a:t>
            </a:r>
            <a:r>
              <a:rPr lang="en-US" altLang="zh-TW" sz="1200" dirty="0" smtClean="0"/>
              <a:t>with </a:t>
            </a:r>
            <a:r>
              <a:rPr lang="en-US" altLang="zh-TW" sz="1200" dirty="0" err="1" smtClean="0"/>
              <a:t>ArUco</a:t>
            </a:r>
            <a:r>
              <a:rPr lang="en-US" altLang="zh-TW" sz="1200" dirty="0" smtClean="0"/>
              <a:t> Markers</a:t>
            </a:r>
            <a:endParaRPr lang="en-US" sz="1000" dirty="0"/>
          </a:p>
        </p:txBody>
      </p:sp>
    </p:spTree>
    <p:extLst>
      <p:ext uri="{BB962C8B-B14F-4D97-AF65-F5344CB8AC3E}">
        <p14:creationId xmlns:p14="http://schemas.microsoft.com/office/powerpoint/2010/main" val="32088301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401137" y="1515260"/>
            <a:ext cx="5144658" cy="4104143"/>
          </a:xfrm>
          <a:prstGeom prst="rect">
            <a:avLst/>
          </a:prstGeom>
        </p:spPr>
      </p:pic>
      <p:sp>
        <p:nvSpPr>
          <p:cNvPr id="8" name="Slide Number Placeholder 7"/>
          <p:cNvSpPr>
            <a:spLocks noGrp="1"/>
          </p:cNvSpPr>
          <p:nvPr>
            <p:ph type="sldNum" sz="quarter" idx="12"/>
          </p:nvPr>
        </p:nvSpPr>
        <p:spPr>
          <a:xfrm>
            <a:off x="11508661" y="6517971"/>
            <a:ext cx="683339" cy="365125"/>
          </a:xfrm>
        </p:spPr>
        <p:txBody>
          <a:bodyPr/>
          <a:lstStyle/>
          <a:p>
            <a:fld id="{D57F1E4F-1CFF-5643-939E-217C01CDF565}" type="slidenum">
              <a:rPr lang="en-US" sz="1200" smtClean="0">
                <a:solidFill>
                  <a:schemeClr val="tx1"/>
                </a:solidFill>
              </a:rPr>
              <a:pPr/>
              <a:t>19</a:t>
            </a:fld>
            <a:endParaRPr lang="en-US" sz="1200" dirty="0">
              <a:solidFill>
                <a:schemeClr val="tx1"/>
              </a:solidFill>
            </a:endParaRPr>
          </a:p>
        </p:txBody>
      </p:sp>
      <p:sp>
        <p:nvSpPr>
          <p:cNvPr id="9" name="TextBox 8"/>
          <p:cNvSpPr txBox="1"/>
          <p:nvPr/>
        </p:nvSpPr>
        <p:spPr>
          <a:xfrm>
            <a:off x="2170454" y="5691883"/>
            <a:ext cx="5606023" cy="461665"/>
          </a:xfrm>
          <a:prstGeom prst="rect">
            <a:avLst/>
          </a:prstGeom>
          <a:noFill/>
        </p:spPr>
        <p:txBody>
          <a:bodyPr wrap="none" rtlCol="0">
            <a:spAutoFit/>
          </a:bodyPr>
          <a:lstStyle/>
          <a:p>
            <a:pPr algn="ctr"/>
            <a:r>
              <a:rPr lang="en-US" altLang="zh-TW" sz="1200" dirty="0" smtClean="0"/>
              <a:t>Figure 16. </a:t>
            </a:r>
            <a:r>
              <a:rPr lang="en-US" altLang="zh-TW" sz="1200" dirty="0"/>
              <a:t>The </a:t>
            </a:r>
            <a:r>
              <a:rPr lang="en-US" altLang="zh-TW" sz="1200" dirty="0" err="1"/>
              <a:t>ArUco</a:t>
            </a:r>
            <a:r>
              <a:rPr lang="en-US" altLang="zh-TW" sz="1200" dirty="0"/>
              <a:t> cursor that we have </a:t>
            </a:r>
            <a:r>
              <a:rPr lang="en-US" altLang="zh-TW" sz="1200" dirty="0" smtClean="0"/>
              <a:t>implemented.</a:t>
            </a:r>
          </a:p>
          <a:p>
            <a:pPr algn="ctr"/>
            <a:r>
              <a:rPr lang="en-US" altLang="zh-TW" sz="1200" dirty="0" smtClean="0"/>
              <a:t>The </a:t>
            </a:r>
            <a:r>
              <a:rPr lang="en-US" altLang="zh-TW" sz="1200" dirty="0"/>
              <a:t>red point in the above image is the position where the user is targeted </a:t>
            </a:r>
            <a:r>
              <a:rPr lang="en-US" altLang="zh-TW" sz="1200" dirty="0" smtClean="0"/>
              <a:t>at.</a:t>
            </a:r>
            <a:endParaRPr lang="en-US" sz="1000" dirty="0"/>
          </a:p>
        </p:txBody>
      </p:sp>
    </p:spTree>
    <p:extLst>
      <p:ext uri="{BB962C8B-B14F-4D97-AF65-F5344CB8AC3E}">
        <p14:creationId xmlns:p14="http://schemas.microsoft.com/office/powerpoint/2010/main" val="1689459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Invention </a:t>
            </a:r>
            <a:r>
              <a:rPr lang="en-US" dirty="0"/>
              <a:t>of wearable smart glasses makes mobile internet computing </a:t>
            </a:r>
            <a:r>
              <a:rPr lang="en-US" dirty="0" smtClean="0"/>
              <a:t>easier</a:t>
            </a:r>
          </a:p>
          <a:p>
            <a:r>
              <a:rPr lang="en-US" dirty="0" smtClean="0"/>
              <a:t>Users </a:t>
            </a:r>
            <a:r>
              <a:rPr lang="en-US" dirty="0"/>
              <a:t>can see the world with virtual objects augmented into </a:t>
            </a:r>
            <a:r>
              <a:rPr lang="en-US" dirty="0" smtClean="0"/>
              <a:t>the real space</a:t>
            </a:r>
            <a:endParaRPr lang="en-US" dirty="0"/>
          </a:p>
        </p:txBody>
      </p:sp>
      <p:sp>
        <p:nvSpPr>
          <p:cNvPr id="6" name="Slide Number Placeholder 5"/>
          <p:cNvSpPr>
            <a:spLocks noGrp="1"/>
          </p:cNvSpPr>
          <p:nvPr>
            <p:ph type="sldNum" sz="quarter" idx="12"/>
          </p:nvPr>
        </p:nvSpPr>
        <p:spPr>
          <a:xfrm>
            <a:off x="11508661" y="6484166"/>
            <a:ext cx="683339" cy="365125"/>
          </a:xfrm>
        </p:spPr>
        <p:txBody>
          <a:bodyPr/>
          <a:lstStyle/>
          <a:p>
            <a:fld id="{D57F1E4F-1CFF-5643-939E-217C01CDF565}" type="slidenum">
              <a:rPr lang="en-US" sz="1200" smtClean="0">
                <a:solidFill>
                  <a:schemeClr val="tx1"/>
                </a:solidFill>
              </a:rPr>
              <a:pPr/>
              <a:t>2</a:t>
            </a:fld>
            <a:endParaRPr lang="en-US" sz="1200" dirty="0">
              <a:solidFill>
                <a:schemeClr val="tx1"/>
              </a:solidFill>
            </a:endParaRPr>
          </a:p>
        </p:txBody>
      </p:sp>
      <p:pic>
        <p:nvPicPr>
          <p:cNvPr id="9" name="Picture 2" descr="http://i.dailymail.co.uk/i/pix/2017/07/28/19/42C7B98700000578-4740622-Rumors_that_the_company_is_planning_to_bring_the_technology_to_t-m-39_1501268289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798" y="2894424"/>
            <a:ext cx="4721740" cy="32769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5264" y="6171342"/>
            <a:ext cx="8800807" cy="584775"/>
          </a:xfrm>
          <a:prstGeom prst="rect">
            <a:avLst/>
          </a:prstGeom>
          <a:noFill/>
        </p:spPr>
        <p:txBody>
          <a:bodyPr wrap="none" rtlCol="0">
            <a:spAutoFit/>
          </a:bodyPr>
          <a:lstStyle/>
          <a:p>
            <a:pPr algn="ctr"/>
            <a:r>
              <a:rPr lang="en-US" altLang="zh-TW" sz="1200" dirty="0" smtClean="0"/>
              <a:t>Figure 1. Apple’s smart glasses patent</a:t>
            </a:r>
            <a:r>
              <a:rPr lang="en-US" altLang="zh-TW" sz="1000" dirty="0" smtClean="0"/>
              <a:t/>
            </a:r>
            <a:br>
              <a:rPr lang="en-US" altLang="zh-TW" sz="1000" dirty="0" smtClean="0"/>
            </a:br>
            <a:r>
              <a:rPr lang="en-US" altLang="zh-TW" sz="1000" dirty="0" smtClean="0"/>
              <a:t>Patently Apple. </a:t>
            </a:r>
            <a:r>
              <a:rPr lang="en-US" altLang="zh-TW" sz="1000" dirty="0"/>
              <a:t>(2017). Apple Patent Reveals the Exciting Possibility of Augmented Reality </a:t>
            </a:r>
            <a:r>
              <a:rPr lang="en-US" altLang="zh-TW" sz="1000" dirty="0" err="1" smtClean="0"/>
              <a:t>Smartglasses</a:t>
            </a:r>
            <a:r>
              <a:rPr lang="en-US" altLang="zh-TW" sz="1000" dirty="0" smtClean="0"/>
              <a:t> [Online], Accessed: 9</a:t>
            </a:r>
            <a:r>
              <a:rPr lang="en-US" altLang="zh-TW" sz="1000" baseline="30000" dirty="0" smtClean="0"/>
              <a:t>th</a:t>
            </a:r>
            <a:r>
              <a:rPr lang="en-US" altLang="zh-TW" sz="1000" dirty="0" smtClean="0"/>
              <a:t> </a:t>
            </a:r>
            <a:r>
              <a:rPr lang="en-US" altLang="zh-TW" sz="1000" dirty="0"/>
              <a:t>December, </a:t>
            </a:r>
            <a:r>
              <a:rPr lang="en-US" altLang="zh-TW" sz="1000" dirty="0" smtClean="0"/>
              <a:t>2017,</a:t>
            </a:r>
          </a:p>
          <a:p>
            <a:r>
              <a:rPr lang="en-US" altLang="zh-TW" sz="1000" dirty="0" smtClean="0"/>
              <a:t>URL</a:t>
            </a:r>
            <a:r>
              <a:rPr lang="en-US" altLang="zh-TW" sz="1000" dirty="0"/>
              <a:t>: http://www.patentlyapple.com/patently-apple/2017/07/apple-patent-reveals-the-exciting-possibility-of-augmented-reality-smartglasses.html</a:t>
            </a:r>
            <a:endParaRPr lang="en-US" sz="1000" dirty="0"/>
          </a:p>
        </p:txBody>
      </p:sp>
    </p:spTree>
    <p:extLst>
      <p:ext uri="{BB962C8B-B14F-4D97-AF65-F5344CB8AC3E}">
        <p14:creationId xmlns:p14="http://schemas.microsoft.com/office/powerpoint/2010/main" val="1470245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044931"/>
            <a:ext cx="8596668" cy="3996431"/>
          </a:xfrm>
        </p:spPr>
        <p:txBody>
          <a:bodyPr/>
          <a:lstStyle/>
          <a:p>
            <a:r>
              <a:rPr lang="en-US" dirty="0" smtClean="0"/>
              <a:t>Although user need to wear a custom ring for this implementation</a:t>
            </a:r>
          </a:p>
          <a:p>
            <a:r>
              <a:rPr lang="en-US" dirty="0" smtClean="0"/>
              <a:t>Detection is no longer environment and user dependent and is very robust</a:t>
            </a:r>
          </a:p>
          <a:p>
            <a:r>
              <a:rPr lang="en-US" dirty="0" smtClean="0"/>
              <a:t>Accuracy is within 10 pixels in Euclidean distance</a:t>
            </a:r>
            <a:endParaRPr lang="en-US" dirty="0"/>
          </a:p>
        </p:txBody>
      </p:sp>
      <p:sp>
        <p:nvSpPr>
          <p:cNvPr id="2" name="Title 1"/>
          <p:cNvSpPr>
            <a:spLocks noGrp="1"/>
          </p:cNvSpPr>
          <p:nvPr>
            <p:ph type="title"/>
          </p:nvPr>
        </p:nvSpPr>
        <p:spPr/>
        <p:txBody>
          <a:bodyPr/>
          <a:lstStyle/>
          <a:p>
            <a:r>
              <a:rPr lang="en-US" altLang="zh-TW" dirty="0" smtClean="0"/>
              <a:t>Finger</a:t>
            </a:r>
            <a:r>
              <a:rPr lang="en-US" dirty="0" smtClean="0"/>
              <a:t> Detection (with marker)</a:t>
            </a:r>
            <a:endParaRPr lang="en-US" dirty="0"/>
          </a:p>
        </p:txBody>
      </p:sp>
      <p:sp>
        <p:nvSpPr>
          <p:cNvPr id="8" name="Slide Number Placeholder 7"/>
          <p:cNvSpPr>
            <a:spLocks noGrp="1"/>
          </p:cNvSpPr>
          <p:nvPr>
            <p:ph type="sldNum" sz="quarter" idx="12"/>
          </p:nvPr>
        </p:nvSpPr>
        <p:spPr>
          <a:xfrm>
            <a:off x="11508661" y="6517971"/>
            <a:ext cx="683339" cy="365125"/>
          </a:xfrm>
        </p:spPr>
        <p:txBody>
          <a:bodyPr/>
          <a:lstStyle/>
          <a:p>
            <a:fld id="{D57F1E4F-1CFF-5643-939E-217C01CDF565}" type="slidenum">
              <a:rPr lang="en-US" sz="1200" smtClean="0">
                <a:solidFill>
                  <a:schemeClr val="tx1"/>
                </a:solidFill>
              </a:rPr>
              <a:pPr/>
              <a:t>20</a:t>
            </a:fld>
            <a:endParaRPr lang="en-US" sz="1200" dirty="0">
              <a:solidFill>
                <a:schemeClr val="tx1"/>
              </a:solidFill>
            </a:endParaRPr>
          </a:p>
        </p:txBody>
      </p:sp>
    </p:spTree>
    <p:extLst>
      <p:ext uri="{BB962C8B-B14F-4D97-AF65-F5344CB8AC3E}">
        <p14:creationId xmlns:p14="http://schemas.microsoft.com/office/powerpoint/2010/main" val="3270412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3275215"/>
            <a:ext cx="8596668" cy="2766147"/>
          </a:xfrm>
        </p:spPr>
        <p:txBody>
          <a:bodyPr/>
          <a:lstStyle/>
          <a:p>
            <a:r>
              <a:rPr lang="en-US" dirty="0" smtClean="0"/>
              <a:t>Input: current pointing coordinates</a:t>
            </a:r>
          </a:p>
          <a:p>
            <a:r>
              <a:rPr lang="en-US" dirty="0" smtClean="0"/>
              <a:t>Output: Stable pointing coordinates</a:t>
            </a:r>
          </a:p>
          <a:p>
            <a:endParaRPr lang="en-US" dirty="0"/>
          </a:p>
          <a:p>
            <a:pPr marL="0" indent="0">
              <a:buNone/>
            </a:pPr>
            <a:r>
              <a:rPr lang="en-US" dirty="0"/>
              <a:t>The program is required to determine if the finger is moving. If so, the program will not extract the nearest text region for character recognition. If the distance between the previous and the current detected fingertip is less than a threshold within 1 second, the fingertip position retrieved is regarded as stable</a:t>
            </a:r>
          </a:p>
        </p:txBody>
      </p:sp>
      <p:sp>
        <p:nvSpPr>
          <p:cNvPr id="2" name="Title 1"/>
          <p:cNvSpPr>
            <a:spLocks noGrp="1"/>
          </p:cNvSpPr>
          <p:nvPr>
            <p:ph type="title"/>
          </p:nvPr>
        </p:nvSpPr>
        <p:spPr/>
        <p:txBody>
          <a:bodyPr/>
          <a:lstStyle/>
          <a:p>
            <a:r>
              <a:rPr lang="en-US" altLang="zh-TW" dirty="0"/>
              <a:t>Estimating the Stable Cursor Coordinates</a:t>
            </a:r>
            <a:endParaRPr lang="en-US"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969328" y="1378585"/>
            <a:ext cx="4012678" cy="1439430"/>
          </a:xfrm>
          <a:prstGeom prst="rect">
            <a:avLst/>
          </a:prstGeom>
        </p:spPr>
      </p:pic>
      <p:sp>
        <p:nvSpPr>
          <p:cNvPr id="6" name="Slide Number Placeholder 5"/>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21</a:t>
            </a:fld>
            <a:endParaRPr lang="en-US" sz="1200" dirty="0">
              <a:solidFill>
                <a:schemeClr val="tx1"/>
              </a:solidFill>
            </a:endParaRPr>
          </a:p>
        </p:txBody>
      </p:sp>
      <p:sp>
        <p:nvSpPr>
          <p:cNvPr id="9" name="TextBox 8"/>
          <p:cNvSpPr txBox="1"/>
          <p:nvPr/>
        </p:nvSpPr>
        <p:spPr>
          <a:xfrm>
            <a:off x="2606044" y="2818015"/>
            <a:ext cx="4739247" cy="276999"/>
          </a:xfrm>
          <a:prstGeom prst="rect">
            <a:avLst/>
          </a:prstGeom>
          <a:noFill/>
        </p:spPr>
        <p:txBody>
          <a:bodyPr wrap="none" rtlCol="0">
            <a:spAutoFit/>
          </a:bodyPr>
          <a:lstStyle/>
          <a:p>
            <a:pPr algn="ctr"/>
            <a:r>
              <a:rPr lang="en-US" altLang="zh-TW" sz="1200" dirty="0" smtClean="0"/>
              <a:t>Figure 17. </a:t>
            </a:r>
            <a:r>
              <a:rPr lang="en-US" altLang="zh-TW" sz="1200" dirty="0"/>
              <a:t>The procedure for finding the stable cursor coordinates</a:t>
            </a:r>
            <a:endParaRPr lang="en-US" sz="1000" dirty="0"/>
          </a:p>
        </p:txBody>
      </p:sp>
    </p:spTree>
    <p:extLst>
      <p:ext uri="{BB962C8B-B14F-4D97-AF65-F5344CB8AC3E}">
        <p14:creationId xmlns:p14="http://schemas.microsoft.com/office/powerpoint/2010/main" val="254162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3250276"/>
            <a:ext cx="8596668" cy="2791086"/>
          </a:xfrm>
        </p:spPr>
        <p:txBody>
          <a:bodyPr/>
          <a:lstStyle/>
          <a:p>
            <a:r>
              <a:rPr lang="en-US" dirty="0" smtClean="0"/>
              <a:t>Input</a:t>
            </a:r>
            <a:r>
              <a:rPr lang="en-US" dirty="0"/>
              <a:t>: Detected text regions vector, stable pointing coordinates</a:t>
            </a:r>
            <a:endParaRPr lang="en-US" dirty="0" smtClean="0"/>
          </a:p>
          <a:p>
            <a:r>
              <a:rPr lang="en-US" dirty="0" smtClean="0"/>
              <a:t>Output</a:t>
            </a:r>
            <a:r>
              <a:rPr lang="en-US" dirty="0"/>
              <a:t>: The index of the nearest text region in the detected text regions vector</a:t>
            </a:r>
          </a:p>
        </p:txBody>
      </p:sp>
      <p:sp>
        <p:nvSpPr>
          <p:cNvPr id="2" name="Title 1"/>
          <p:cNvSpPr>
            <a:spLocks noGrp="1"/>
          </p:cNvSpPr>
          <p:nvPr>
            <p:ph type="title"/>
          </p:nvPr>
        </p:nvSpPr>
        <p:spPr/>
        <p:txBody>
          <a:bodyPr/>
          <a:lstStyle/>
          <a:p>
            <a:r>
              <a:rPr lang="en-US" altLang="zh-TW" dirty="0" smtClean="0"/>
              <a:t>Finding Nearest Detected Word Region</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461871" y="1270000"/>
            <a:ext cx="3021353" cy="890589"/>
          </a:xfrm>
          <a:prstGeom prst="rect">
            <a:avLst/>
          </a:prstGeom>
        </p:spPr>
      </p:pic>
      <p:sp>
        <p:nvSpPr>
          <p:cNvPr id="7" name="Slide Number Placeholder 6"/>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22</a:t>
            </a:fld>
            <a:endParaRPr lang="en-US" sz="1200" dirty="0">
              <a:solidFill>
                <a:schemeClr val="tx1"/>
              </a:solidFill>
            </a:endParaRPr>
          </a:p>
        </p:txBody>
      </p:sp>
      <p:sp>
        <p:nvSpPr>
          <p:cNvPr id="9" name="TextBox 8"/>
          <p:cNvSpPr txBox="1"/>
          <p:nvPr/>
        </p:nvSpPr>
        <p:spPr>
          <a:xfrm>
            <a:off x="2449837" y="2198244"/>
            <a:ext cx="5045420" cy="276999"/>
          </a:xfrm>
          <a:prstGeom prst="rect">
            <a:avLst/>
          </a:prstGeom>
          <a:noFill/>
        </p:spPr>
        <p:txBody>
          <a:bodyPr wrap="none" rtlCol="0">
            <a:spAutoFit/>
          </a:bodyPr>
          <a:lstStyle/>
          <a:p>
            <a:pPr algn="ctr"/>
            <a:r>
              <a:rPr lang="en-US" altLang="zh-TW" sz="1200" dirty="0" smtClean="0"/>
              <a:t>Figure 18. </a:t>
            </a:r>
            <a:r>
              <a:rPr lang="en-US" altLang="zh-TW" sz="1200" dirty="0"/>
              <a:t>The procedure for </a:t>
            </a:r>
            <a:r>
              <a:rPr lang="en-US" altLang="zh-TW" sz="1200" dirty="0" smtClean="0"/>
              <a:t>finding </a:t>
            </a:r>
            <a:r>
              <a:rPr lang="en-US" altLang="zh-TW" sz="1200" dirty="0"/>
              <a:t>the nearest detected word region</a:t>
            </a:r>
            <a:endParaRPr lang="en-US" sz="1000" dirty="0"/>
          </a:p>
        </p:txBody>
      </p:sp>
    </p:spTree>
    <p:extLst>
      <p:ext uri="{BB962C8B-B14F-4D97-AF65-F5344CB8AC3E}">
        <p14:creationId xmlns:p14="http://schemas.microsoft.com/office/powerpoint/2010/main" val="1948667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446703"/>
            <a:ext cx="8596668" cy="3594659"/>
          </a:xfrm>
        </p:spPr>
        <p:txBody>
          <a:bodyPr/>
          <a:lstStyle/>
          <a:p>
            <a:r>
              <a:rPr lang="en-US" dirty="0" smtClean="0"/>
              <a:t>Input</a:t>
            </a:r>
            <a:r>
              <a:rPr lang="en-US" dirty="0"/>
              <a:t>: </a:t>
            </a:r>
            <a:r>
              <a:rPr lang="en-US" dirty="0" smtClean="0"/>
              <a:t>Index of the nearest text region</a:t>
            </a:r>
          </a:p>
          <a:p>
            <a:r>
              <a:rPr lang="en-US" dirty="0" smtClean="0"/>
              <a:t>Output</a:t>
            </a:r>
            <a:r>
              <a:rPr lang="en-US" dirty="0"/>
              <a:t>: The </a:t>
            </a:r>
            <a:r>
              <a:rPr lang="en-US" dirty="0" smtClean="0"/>
              <a:t>recognized string of text</a:t>
            </a:r>
          </a:p>
          <a:p>
            <a:endParaRPr lang="en-US" dirty="0"/>
          </a:p>
          <a:p>
            <a:pPr>
              <a:buFont typeface="+mj-lt"/>
              <a:buAutoNum type="arabicPeriod"/>
            </a:pPr>
            <a:r>
              <a:rPr lang="en-US" dirty="0" smtClean="0"/>
              <a:t>Perspective </a:t>
            </a:r>
            <a:r>
              <a:rPr lang="en-US" dirty="0"/>
              <a:t>transform is applied to the selected text region to warp the image view such that the shapes of the characters are not </a:t>
            </a:r>
            <a:r>
              <a:rPr lang="en-US" dirty="0" smtClean="0"/>
              <a:t>distorted</a:t>
            </a:r>
          </a:p>
          <a:p>
            <a:pPr>
              <a:buFont typeface="+mj-lt"/>
              <a:buAutoNum type="arabicPeriod"/>
            </a:pPr>
            <a:r>
              <a:rPr lang="en-US" dirty="0"/>
              <a:t>A small boundary region with white pixels is added to the extracted image to optimize the recognition performance of </a:t>
            </a:r>
            <a:r>
              <a:rPr lang="en-US" dirty="0" smtClean="0"/>
              <a:t>Tesseract</a:t>
            </a:r>
          </a:p>
          <a:p>
            <a:pPr>
              <a:buFont typeface="+mj-lt"/>
              <a:buAutoNum type="arabicPeriod"/>
            </a:pPr>
            <a:r>
              <a:rPr lang="en-US" dirty="0" smtClean="0"/>
              <a:t>The </a:t>
            </a:r>
            <a:r>
              <a:rPr lang="en-US" dirty="0"/>
              <a:t>resulting image patches are fed to Tesseract for character recognition</a:t>
            </a:r>
          </a:p>
        </p:txBody>
      </p:sp>
      <p:sp>
        <p:nvSpPr>
          <p:cNvPr id="2" name="Title 1"/>
          <p:cNvSpPr>
            <a:spLocks noGrp="1"/>
          </p:cNvSpPr>
          <p:nvPr>
            <p:ph type="title"/>
          </p:nvPr>
        </p:nvSpPr>
        <p:spPr/>
        <p:txBody>
          <a:bodyPr/>
          <a:lstStyle/>
          <a:p>
            <a:r>
              <a:rPr lang="en-US" altLang="zh-TW" dirty="0" smtClean="0"/>
              <a:t>Optical Character Recognition</a:t>
            </a:r>
            <a:endParaRPr lang="en-US" dirty="0"/>
          </a:p>
        </p:txBody>
      </p:sp>
      <p:sp>
        <p:nvSpPr>
          <p:cNvPr id="8" name="Slide Number Placeholder 7"/>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23</a:t>
            </a:fld>
            <a:endParaRPr lang="en-US" sz="12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807" y="1372163"/>
            <a:ext cx="3425718" cy="673332"/>
          </a:xfrm>
          <a:prstGeom prst="rect">
            <a:avLst/>
          </a:prstGeom>
        </p:spPr>
      </p:pic>
      <p:sp>
        <p:nvSpPr>
          <p:cNvPr id="10" name="TextBox 9"/>
          <p:cNvSpPr txBox="1"/>
          <p:nvPr/>
        </p:nvSpPr>
        <p:spPr>
          <a:xfrm>
            <a:off x="3127825" y="2050052"/>
            <a:ext cx="3695692" cy="276999"/>
          </a:xfrm>
          <a:prstGeom prst="rect">
            <a:avLst/>
          </a:prstGeom>
          <a:noFill/>
        </p:spPr>
        <p:txBody>
          <a:bodyPr wrap="none" rtlCol="0">
            <a:spAutoFit/>
          </a:bodyPr>
          <a:lstStyle/>
          <a:p>
            <a:pPr algn="ctr"/>
            <a:r>
              <a:rPr lang="en-US" altLang="zh-TW" sz="1200" dirty="0" smtClean="0"/>
              <a:t>Figure 19. </a:t>
            </a:r>
            <a:r>
              <a:rPr lang="en-US" altLang="zh-TW" sz="1200" dirty="0"/>
              <a:t>The procedure for </a:t>
            </a:r>
            <a:r>
              <a:rPr lang="en-US" altLang="zh-TW" sz="1200" dirty="0" smtClean="0"/>
              <a:t>character recognition</a:t>
            </a:r>
            <a:endParaRPr lang="en-US" sz="1000" dirty="0"/>
          </a:p>
        </p:txBody>
      </p:sp>
    </p:spTree>
    <p:extLst>
      <p:ext uri="{BB962C8B-B14F-4D97-AF65-F5344CB8AC3E}">
        <p14:creationId xmlns:p14="http://schemas.microsoft.com/office/powerpoint/2010/main" val="1546437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Optical Character Recognition</a:t>
            </a:r>
            <a:endParaRPr lang="en-US" dirty="0"/>
          </a:p>
        </p:txBody>
      </p:sp>
      <p:sp>
        <p:nvSpPr>
          <p:cNvPr id="8" name="Slide Number Placeholder 7"/>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24</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066" y="1695797"/>
            <a:ext cx="5627203" cy="3774178"/>
          </a:xfrm>
          <a:prstGeom prst="rect">
            <a:avLst/>
          </a:prstGeom>
        </p:spPr>
      </p:pic>
      <p:sp>
        <p:nvSpPr>
          <p:cNvPr id="9" name="TextBox 8"/>
          <p:cNvSpPr txBox="1"/>
          <p:nvPr/>
        </p:nvSpPr>
        <p:spPr>
          <a:xfrm>
            <a:off x="1894536" y="5561664"/>
            <a:ext cx="6162264" cy="276999"/>
          </a:xfrm>
          <a:prstGeom prst="rect">
            <a:avLst/>
          </a:prstGeom>
          <a:noFill/>
        </p:spPr>
        <p:txBody>
          <a:bodyPr wrap="none" rtlCol="0">
            <a:spAutoFit/>
          </a:bodyPr>
          <a:lstStyle/>
          <a:p>
            <a:pPr algn="ctr"/>
            <a:r>
              <a:rPr lang="en-US" altLang="zh-TW" sz="1200" dirty="0" smtClean="0"/>
              <a:t>Figure 20. </a:t>
            </a:r>
            <a:r>
              <a:rPr lang="en-US" altLang="zh-TW" sz="1200" dirty="0"/>
              <a:t>An example of perspective transformation. The word “Font” is transformed</a:t>
            </a:r>
            <a:endParaRPr lang="en-US" sz="1000" dirty="0"/>
          </a:p>
        </p:txBody>
      </p:sp>
    </p:spTree>
    <p:extLst>
      <p:ext uri="{BB962C8B-B14F-4D97-AF65-F5344CB8AC3E}">
        <p14:creationId xmlns:p14="http://schemas.microsoft.com/office/powerpoint/2010/main" val="3828665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2751512"/>
            <a:ext cx="8596668" cy="3990109"/>
          </a:xfrm>
        </p:spPr>
        <p:txBody>
          <a:bodyPr>
            <a:normAutofit/>
          </a:bodyPr>
          <a:lstStyle/>
          <a:p>
            <a:r>
              <a:rPr lang="en-US" dirty="0"/>
              <a:t>Input: The string of text from Tesseract</a:t>
            </a:r>
          </a:p>
          <a:p>
            <a:r>
              <a:rPr lang="en-US" dirty="0" smtClean="0"/>
              <a:t>Output</a:t>
            </a:r>
            <a:r>
              <a:rPr lang="en-US" dirty="0"/>
              <a:t>: The actual word indicated by the user</a:t>
            </a:r>
          </a:p>
          <a:p>
            <a:pPr marL="0" indent="0">
              <a:buNone/>
            </a:pPr>
            <a:endParaRPr lang="en-US" dirty="0" smtClean="0"/>
          </a:p>
          <a:p>
            <a:pPr marL="0" indent="0">
              <a:buNone/>
            </a:pPr>
            <a:r>
              <a:rPr lang="en-US" dirty="0"/>
              <a:t>The text detection procedure described in the previous section may not be able to separate words from a sentence when the words are small or the words are too close </a:t>
            </a:r>
            <a:r>
              <a:rPr lang="en-US" dirty="0" smtClean="0"/>
              <a:t>together</a:t>
            </a:r>
          </a:p>
          <a:p>
            <a:pPr>
              <a:buFont typeface="+mj-lt"/>
              <a:buAutoNum type="arabicPeriod"/>
            </a:pPr>
            <a:r>
              <a:rPr lang="en-US" dirty="0"/>
              <a:t>If the string returned by Tesseract contains one or more spaces, this string is decomposed into individual </a:t>
            </a:r>
            <a:r>
              <a:rPr lang="en-US" dirty="0" smtClean="0"/>
              <a:t>words</a:t>
            </a:r>
          </a:p>
          <a:p>
            <a:pPr>
              <a:buFont typeface="+mj-lt"/>
              <a:buAutoNum type="arabicPeriod"/>
            </a:pPr>
            <a:r>
              <a:rPr lang="en-US" dirty="0"/>
              <a:t>The relative position of the selected word in the extracted area is calculated in terms of the number of </a:t>
            </a:r>
            <a:r>
              <a:rPr lang="en-US" dirty="0" smtClean="0"/>
              <a:t>characters</a:t>
            </a:r>
            <a:endParaRPr lang="en-US" dirty="0"/>
          </a:p>
        </p:txBody>
      </p:sp>
      <p:sp>
        <p:nvSpPr>
          <p:cNvPr id="2" name="Title 1"/>
          <p:cNvSpPr>
            <a:spLocks noGrp="1"/>
          </p:cNvSpPr>
          <p:nvPr>
            <p:ph type="title"/>
          </p:nvPr>
        </p:nvSpPr>
        <p:spPr/>
        <p:txBody>
          <a:bodyPr/>
          <a:lstStyle/>
          <a:p>
            <a:r>
              <a:rPr lang="en-US" dirty="0" smtClean="0"/>
              <a:t>Result Clean Up</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384553" y="1315510"/>
            <a:ext cx="5180029" cy="1059938"/>
          </a:xfrm>
          <a:prstGeom prst="rect">
            <a:avLst/>
          </a:prstGeom>
        </p:spPr>
      </p:pic>
      <p:sp>
        <p:nvSpPr>
          <p:cNvPr id="7" name="Slide Number Placeholder 6"/>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25</a:t>
            </a:fld>
            <a:endParaRPr lang="en-US" sz="1200" dirty="0">
              <a:solidFill>
                <a:schemeClr val="tx1"/>
              </a:solidFill>
            </a:endParaRPr>
          </a:p>
        </p:txBody>
      </p:sp>
      <p:sp>
        <p:nvSpPr>
          <p:cNvPr id="9" name="TextBox 8"/>
          <p:cNvSpPr txBox="1"/>
          <p:nvPr/>
        </p:nvSpPr>
        <p:spPr>
          <a:xfrm>
            <a:off x="2833373" y="2381913"/>
            <a:ext cx="4282391" cy="276999"/>
          </a:xfrm>
          <a:prstGeom prst="rect">
            <a:avLst/>
          </a:prstGeom>
          <a:noFill/>
        </p:spPr>
        <p:txBody>
          <a:bodyPr wrap="none" rtlCol="0">
            <a:spAutoFit/>
          </a:bodyPr>
          <a:lstStyle/>
          <a:p>
            <a:pPr algn="ctr"/>
            <a:r>
              <a:rPr lang="en-US" altLang="zh-TW" sz="1200" dirty="0" smtClean="0"/>
              <a:t>Figure 21. </a:t>
            </a:r>
            <a:r>
              <a:rPr lang="en-US" altLang="zh-TW" sz="1200" dirty="0"/>
              <a:t>The procedure to tidy up word extraction results</a:t>
            </a:r>
            <a:endParaRPr lang="en-US" sz="1000" dirty="0"/>
          </a:p>
        </p:txBody>
      </p:sp>
    </p:spTree>
    <p:extLst>
      <p:ext uri="{BB962C8B-B14F-4D97-AF65-F5344CB8AC3E}">
        <p14:creationId xmlns:p14="http://schemas.microsoft.com/office/powerpoint/2010/main" val="4063488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Demo: Finger </a:t>
            </a:r>
            <a:r>
              <a:rPr lang="en-US" dirty="0" smtClean="0"/>
              <a:t>pointing dictionary</a:t>
            </a:r>
            <a:br>
              <a:rPr lang="en-US" dirty="0" smtClean="0"/>
            </a:br>
            <a:endParaRPr lang="en-US" dirty="0"/>
          </a:p>
        </p:txBody>
      </p:sp>
      <p:sp>
        <p:nvSpPr>
          <p:cNvPr id="3" name="Content Placeholder 2"/>
          <p:cNvSpPr>
            <a:spLocks noGrp="1"/>
          </p:cNvSpPr>
          <p:nvPr>
            <p:ph idx="1"/>
          </p:nvPr>
        </p:nvSpPr>
        <p:spPr>
          <a:xfrm>
            <a:off x="609600" y="1676401"/>
            <a:ext cx="5283200" cy="4449763"/>
          </a:xfrm>
        </p:spPr>
        <p:txBody>
          <a:bodyPr>
            <a:normAutofit/>
          </a:bodyPr>
          <a:lstStyle/>
          <a:p>
            <a:r>
              <a:rPr lang="en-US" dirty="0" smtClean="0"/>
              <a:t>OCR with finger tracking </a:t>
            </a:r>
            <a:r>
              <a:rPr lang="en-US" dirty="0" smtClean="0">
                <a:hlinkClick r:id="rId2"/>
              </a:rPr>
              <a:t>(YouTube) </a:t>
            </a:r>
            <a:endParaRPr lang="en-US" dirty="0" smtClean="0"/>
          </a:p>
          <a:p>
            <a:r>
              <a:rPr lang="en-US" sz="1600" dirty="0">
                <a:hlinkClick r:id="rId2"/>
              </a:rPr>
              <a:t>https://</a:t>
            </a:r>
            <a:r>
              <a:rPr lang="en-US" sz="1600" dirty="0" smtClean="0">
                <a:hlinkClick r:id="rId2"/>
              </a:rPr>
              <a:t>www.youtube.com/watch?v=j7t7a8maBv0</a:t>
            </a:r>
            <a:endParaRPr lang="en-US" sz="1600" dirty="0" smtClean="0"/>
          </a:p>
          <a:p>
            <a:r>
              <a:rPr lang="en-US" dirty="0" smtClean="0"/>
              <a:t>OCR </a:t>
            </a:r>
            <a:r>
              <a:rPr lang="en-US" dirty="0" smtClean="0"/>
              <a:t>with ARUCO </a:t>
            </a:r>
            <a:r>
              <a:rPr lang="en-US" dirty="0"/>
              <a:t>finger tracking </a:t>
            </a:r>
            <a:r>
              <a:rPr lang="en-US" dirty="0">
                <a:hlinkClick r:id="rId3"/>
              </a:rPr>
              <a:t>(YouTube) </a:t>
            </a:r>
            <a:endParaRPr lang="en-US" dirty="0" smtClean="0"/>
          </a:p>
          <a:p>
            <a:r>
              <a:rPr lang="en-US" dirty="0">
                <a:hlinkClick r:id="rId3"/>
              </a:rPr>
              <a:t>https://</a:t>
            </a:r>
            <a:r>
              <a:rPr lang="en-US" dirty="0" smtClean="0">
                <a:hlinkClick r:id="rId3"/>
              </a:rPr>
              <a:t>youtu.be/I3bowdnqcHM</a:t>
            </a:r>
            <a:endParaRPr lang="en-US" dirty="0" smtClean="0"/>
          </a:p>
          <a:p>
            <a:endParaRPr lang="en-US" dirty="0"/>
          </a:p>
          <a:p>
            <a:endParaRPr lang="en-US" dirty="0"/>
          </a:p>
        </p:txBody>
      </p:sp>
      <p:sp>
        <p:nvSpPr>
          <p:cNvPr id="4" name="Footer Placeholder 3"/>
          <p:cNvSpPr>
            <a:spLocks noGrp="1"/>
          </p:cNvSpPr>
          <p:nvPr>
            <p:ph type="ftr" sz="quarter" idx="11"/>
          </p:nvPr>
        </p:nvSpPr>
        <p:spPr/>
        <p:txBody>
          <a:bodyPr/>
          <a:lstStyle/>
          <a:p>
            <a:r>
              <a:rPr lang="en-US" smtClean="0"/>
              <a:t>ICIGP18 (KH Wong) v.8c</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pic>
        <p:nvPicPr>
          <p:cNvPr id="12290" name="Picture 2" descr="B:\_data\_0khwong\0papers\0_conference\2018_conf會議____conf\c181_180224-26_icigp_hk\ppt\pics\pic1_ocr_finger_pointing.png">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1"/>
            <a:ext cx="4978400" cy="197557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B:\_data\_0khwong\0papers\0_conference\2018_conf會議____conf\c181_180224-26_icigp_hk\ppt\pics\pic2_ocr_aruco_point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3886200"/>
            <a:ext cx="478554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173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677334" y="1529543"/>
            <a:ext cx="8596668" cy="4511820"/>
          </a:xfrm>
        </p:spPr>
        <p:txBody>
          <a:bodyPr/>
          <a:lstStyle/>
          <a:p>
            <a:r>
              <a:rPr lang="en-US" dirty="0" smtClean="0"/>
              <a:t>The </a:t>
            </a:r>
            <a:r>
              <a:rPr lang="en-US" dirty="0"/>
              <a:t>program could not detect words that are too small and </a:t>
            </a:r>
            <a:r>
              <a:rPr lang="en-US" dirty="0" smtClean="0"/>
              <a:t>might </a:t>
            </a:r>
            <a:r>
              <a:rPr lang="en-US" dirty="0"/>
              <a:t>not be able to separate the words from sentences. The cause of the problem was due to the use of erosion and dilation during image pre-processing</a:t>
            </a:r>
            <a:r>
              <a:rPr lang="en-US" dirty="0" smtClean="0"/>
              <a:t>.</a:t>
            </a:r>
          </a:p>
          <a:p>
            <a:r>
              <a:rPr lang="en-US" dirty="0"/>
              <a:t>The current system used a camera of fixed focus. The software had neither mechanism for detecting out of focus camera images nor ways of communicating with the camera to adjust focus, resulting in blurred </a:t>
            </a:r>
            <a:r>
              <a:rPr lang="en-US" dirty="0" smtClean="0"/>
              <a:t>images when it is aiming at farther texts.</a:t>
            </a:r>
          </a:p>
          <a:p>
            <a:r>
              <a:rPr lang="en-US" dirty="0"/>
              <a:t>The accuracy and speed of the Tesseract OCR engine were high in general. However, it is worth mentioning that it took noticeably longer time to process long sentences as well as blurred characters. This is because the engine is unable to separate words from sentences and the images captured are out of focus.</a:t>
            </a:r>
            <a:endParaRPr lang="en-US" dirty="0" smtClean="0"/>
          </a:p>
        </p:txBody>
      </p:sp>
      <p:sp>
        <p:nvSpPr>
          <p:cNvPr id="6" name="Slide Number Placeholder 5"/>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27</a:t>
            </a:fld>
            <a:endParaRPr lang="en-US" sz="1200" dirty="0">
              <a:solidFill>
                <a:schemeClr val="tx1"/>
              </a:solidFill>
            </a:endParaRPr>
          </a:p>
        </p:txBody>
      </p:sp>
    </p:spTree>
    <p:extLst>
      <p:ext uri="{BB962C8B-B14F-4D97-AF65-F5344CB8AC3E}">
        <p14:creationId xmlns:p14="http://schemas.microsoft.com/office/powerpoint/2010/main" val="25832679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Performance</a:t>
            </a:r>
            <a:endParaRPr lang="en-US" dirty="0"/>
          </a:p>
        </p:txBody>
      </p:sp>
      <p:sp>
        <p:nvSpPr>
          <p:cNvPr id="3" name="Content Placeholder 2"/>
          <p:cNvSpPr>
            <a:spLocks noGrp="1"/>
          </p:cNvSpPr>
          <p:nvPr>
            <p:ph idx="1"/>
          </p:nvPr>
        </p:nvSpPr>
        <p:spPr/>
        <p:txBody>
          <a:bodyPr/>
          <a:lstStyle/>
          <a:p>
            <a:r>
              <a:rPr lang="en-US" dirty="0" smtClean="0"/>
              <a:t>To become a wearable application, </a:t>
            </a:r>
            <a:r>
              <a:rPr lang="en-US" dirty="0"/>
              <a:t>it should not be too demanding on the computational power and memory requirement</a:t>
            </a:r>
          </a:p>
          <a:p>
            <a:r>
              <a:rPr lang="en-US" dirty="0" smtClean="0"/>
              <a:t>Our program was tested on a computer with:</a:t>
            </a:r>
          </a:p>
          <a:p>
            <a:pPr lvl="1"/>
            <a:r>
              <a:rPr lang="en-US" dirty="0" smtClean="0"/>
              <a:t>2.4GHz Core 2 Duo, 8GB RAM, No graphics card</a:t>
            </a:r>
          </a:p>
          <a:p>
            <a:pPr lvl="1"/>
            <a:r>
              <a:rPr lang="en-US" dirty="0" smtClean="0"/>
              <a:t>14-17 fps</a:t>
            </a:r>
          </a:p>
          <a:p>
            <a:r>
              <a:rPr lang="en-US" dirty="0"/>
              <a:t>Therefore, the program can probably run well on mobile devices with relatively low computation power such as smartphones and the Raspberry Pi board</a:t>
            </a:r>
          </a:p>
        </p:txBody>
      </p:sp>
      <p:sp>
        <p:nvSpPr>
          <p:cNvPr id="6" name="Slide Number Placeholder 5"/>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28</a:t>
            </a:fld>
            <a:endParaRPr lang="en-US" sz="1200" dirty="0">
              <a:solidFill>
                <a:schemeClr val="tx1"/>
              </a:solidFill>
            </a:endParaRPr>
          </a:p>
        </p:txBody>
      </p:sp>
    </p:spTree>
    <p:extLst>
      <p:ext uri="{BB962C8B-B14F-4D97-AF65-F5344CB8AC3E}">
        <p14:creationId xmlns:p14="http://schemas.microsoft.com/office/powerpoint/2010/main" val="3381392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677334" y="1354975"/>
            <a:ext cx="8596668" cy="4686387"/>
          </a:xfrm>
        </p:spPr>
        <p:txBody>
          <a:bodyPr/>
          <a:lstStyle/>
          <a:p>
            <a:r>
              <a:rPr lang="en-US" dirty="0" smtClean="0"/>
              <a:t>Described the implementation of a smart wearable glasses application that can recognize a word pointed by the user on a page of text document.</a:t>
            </a:r>
          </a:p>
          <a:p>
            <a:r>
              <a:rPr lang="en-US" dirty="0" smtClean="0"/>
              <a:t>The user wears a ring with a marker printed on it.</a:t>
            </a:r>
          </a:p>
          <a:p>
            <a:r>
              <a:rPr lang="en-US" dirty="0"/>
              <a:t>The system finds out the position of the ring from the camera </a:t>
            </a:r>
            <a:r>
              <a:rPr lang="en-US" dirty="0" smtClean="0"/>
              <a:t>images.</a:t>
            </a:r>
          </a:p>
          <a:p>
            <a:r>
              <a:rPr lang="en-US" dirty="0"/>
              <a:t>From the marker position, the word that the user is pointing at can be determined</a:t>
            </a:r>
            <a:r>
              <a:rPr lang="en-US" dirty="0" smtClean="0"/>
              <a:t>.</a:t>
            </a:r>
          </a:p>
          <a:p>
            <a:r>
              <a:rPr lang="en-US" dirty="0"/>
              <a:t>The image region containing the word is then passed to an optical character recognition engine to transform the image pattern into a character string</a:t>
            </a:r>
            <a:r>
              <a:rPr lang="en-US" dirty="0" smtClean="0"/>
              <a:t>.</a:t>
            </a:r>
            <a:endParaRPr lang="en-US" dirty="0"/>
          </a:p>
        </p:txBody>
      </p:sp>
      <p:sp>
        <p:nvSpPr>
          <p:cNvPr id="6" name="Slide Number Placeholder 5"/>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29</a:t>
            </a:fld>
            <a:endParaRPr lang="en-US" sz="1200" dirty="0">
              <a:solidFill>
                <a:schemeClr val="tx1"/>
              </a:solidFill>
            </a:endParaRPr>
          </a:p>
        </p:txBody>
      </p:sp>
    </p:spTree>
    <p:extLst>
      <p:ext uri="{BB962C8B-B14F-4D97-AF65-F5344CB8AC3E}">
        <p14:creationId xmlns:p14="http://schemas.microsoft.com/office/powerpoint/2010/main" val="1478613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a:t>Smart wearable computers are becoming popular because it is easy to use and </a:t>
            </a:r>
            <a:r>
              <a:rPr lang="en-US" dirty="0" smtClean="0"/>
              <a:t>carry</a:t>
            </a:r>
          </a:p>
          <a:p>
            <a:r>
              <a:rPr lang="en-US" dirty="0"/>
              <a:t>Wearable cameras are mobile devices that can be taken outdoors for various </a:t>
            </a:r>
            <a:r>
              <a:rPr lang="en-US" dirty="0" smtClean="0"/>
              <a:t>usages</a:t>
            </a:r>
          </a:p>
          <a:p>
            <a:pPr marL="0" indent="0">
              <a:buNone/>
            </a:pPr>
            <a:endParaRPr lang="en-US" dirty="0"/>
          </a:p>
        </p:txBody>
      </p:sp>
      <p:sp>
        <p:nvSpPr>
          <p:cNvPr id="6" name="Slide Number Placeholder 5"/>
          <p:cNvSpPr>
            <a:spLocks noGrp="1"/>
          </p:cNvSpPr>
          <p:nvPr>
            <p:ph type="sldNum" sz="quarter" idx="12"/>
          </p:nvPr>
        </p:nvSpPr>
        <p:spPr>
          <a:xfrm>
            <a:off x="11508661" y="6484166"/>
            <a:ext cx="683339" cy="365125"/>
          </a:xfrm>
        </p:spPr>
        <p:txBody>
          <a:bodyPr/>
          <a:lstStyle/>
          <a:p>
            <a:fld id="{D57F1E4F-1CFF-5643-939E-217C01CDF565}" type="slidenum">
              <a:rPr lang="en-US" sz="1200" smtClean="0">
                <a:solidFill>
                  <a:schemeClr val="tx1"/>
                </a:solidFill>
              </a:rPr>
              <a:pPr/>
              <a:t>3</a:t>
            </a:fld>
            <a:endParaRPr lang="en-US" sz="1200" dirty="0">
              <a:solidFill>
                <a:schemeClr val="tx1"/>
              </a:solidFill>
            </a:endParaRPr>
          </a:p>
        </p:txBody>
      </p:sp>
      <p:pic>
        <p:nvPicPr>
          <p:cNvPr id="1026" name="Picture 2" descr="https://3bonlp1aiidtbao4s10xacvn-wpengine.netdna-ssl.com/wp-content/uploads/2017/07/GoogleGlasses2_AG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720" y="3519078"/>
            <a:ext cx="5539894" cy="26522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74736" y="6171342"/>
            <a:ext cx="6801862" cy="584775"/>
          </a:xfrm>
          <a:prstGeom prst="rect">
            <a:avLst/>
          </a:prstGeom>
          <a:noFill/>
        </p:spPr>
        <p:txBody>
          <a:bodyPr wrap="none" rtlCol="0">
            <a:spAutoFit/>
          </a:bodyPr>
          <a:lstStyle/>
          <a:p>
            <a:pPr algn="ctr"/>
            <a:r>
              <a:rPr lang="en-US" altLang="zh-TW" sz="1200" dirty="0" smtClean="0"/>
              <a:t>Figure 2. Google Glasses</a:t>
            </a:r>
            <a:r>
              <a:rPr lang="en-US" altLang="zh-TW" sz="1000" dirty="0" smtClean="0"/>
              <a:t/>
            </a:r>
            <a:br>
              <a:rPr lang="en-US" altLang="zh-TW" sz="1000" dirty="0" smtClean="0"/>
            </a:br>
            <a:r>
              <a:rPr lang="en-US" altLang="zh-TW" sz="1000" dirty="0" err="1" smtClean="0"/>
              <a:t>Edgly</a:t>
            </a:r>
            <a:r>
              <a:rPr lang="en-US" altLang="zh-TW" sz="1000" dirty="0" smtClean="0"/>
              <a:t> Labs. </a:t>
            </a:r>
            <a:r>
              <a:rPr lang="en-US" altLang="zh-TW" sz="1000" dirty="0"/>
              <a:t>(2017). Look out! Google Glass is Back With Enterprise Edition </a:t>
            </a:r>
            <a:r>
              <a:rPr lang="en-US" altLang="zh-TW" sz="1000" dirty="0" smtClean="0"/>
              <a:t>[Online], Accessed: 27</a:t>
            </a:r>
            <a:r>
              <a:rPr lang="en-US" altLang="zh-TW" sz="1000" baseline="30000" dirty="0" smtClean="0"/>
              <a:t>th</a:t>
            </a:r>
            <a:r>
              <a:rPr lang="en-US" altLang="zh-TW" sz="1000" dirty="0" smtClean="0"/>
              <a:t> February, 2018,</a:t>
            </a:r>
          </a:p>
          <a:p>
            <a:pPr algn="ctr"/>
            <a:r>
              <a:rPr lang="en-US" altLang="zh-TW" sz="1000" dirty="0" smtClean="0"/>
              <a:t>URL</a:t>
            </a:r>
            <a:r>
              <a:rPr lang="en-US" altLang="zh-TW" sz="1000" dirty="0"/>
              <a:t>: https://edgylabs.com/google-glass-back-enterprise-edition</a:t>
            </a:r>
            <a:endParaRPr lang="en-US" sz="1000" dirty="0"/>
          </a:p>
        </p:txBody>
      </p:sp>
    </p:spTree>
    <p:extLst>
      <p:ext uri="{BB962C8B-B14F-4D97-AF65-F5344CB8AC3E}">
        <p14:creationId xmlns:p14="http://schemas.microsoft.com/office/powerpoint/2010/main" val="2148319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677334" y="1354975"/>
            <a:ext cx="8596668" cy="4686387"/>
          </a:xfrm>
        </p:spPr>
        <p:txBody>
          <a:bodyPr/>
          <a:lstStyle/>
          <a:p>
            <a:r>
              <a:rPr lang="en-US" dirty="0"/>
              <a:t>Considering the speed performance of the current implementation, the proposed system can be run in an embedded system of a wearable </a:t>
            </a:r>
            <a:r>
              <a:rPr lang="en-US" dirty="0" smtClean="0"/>
              <a:t>device.</a:t>
            </a:r>
          </a:p>
          <a:p>
            <a:r>
              <a:rPr lang="en-US" dirty="0" smtClean="0"/>
              <a:t>Our </a:t>
            </a:r>
            <a:r>
              <a:rPr lang="en-US" dirty="0"/>
              <a:t>solution is useful for a great variety of mobile applications, for example an interactive electronic dictionary.</a:t>
            </a:r>
          </a:p>
        </p:txBody>
      </p:sp>
      <p:sp>
        <p:nvSpPr>
          <p:cNvPr id="6" name="Slide Number Placeholder 5"/>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30</a:t>
            </a:fld>
            <a:endParaRPr lang="en-US" sz="1200" dirty="0">
              <a:solidFill>
                <a:schemeClr val="tx1"/>
              </a:solidFill>
            </a:endParaRPr>
          </a:p>
        </p:txBody>
      </p:sp>
    </p:spTree>
    <p:extLst>
      <p:ext uri="{BB962C8B-B14F-4D97-AF65-F5344CB8AC3E}">
        <p14:creationId xmlns:p14="http://schemas.microsoft.com/office/powerpoint/2010/main" val="5423740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Overview</a:t>
            </a:r>
            <a:endParaRPr lang="en-US" dirty="0"/>
          </a:p>
        </p:txBody>
      </p:sp>
      <p:sp>
        <p:nvSpPr>
          <p:cNvPr id="3" name="Content Placeholder 2"/>
          <p:cNvSpPr>
            <a:spLocks noGrp="1"/>
          </p:cNvSpPr>
          <p:nvPr>
            <p:ph idx="1"/>
          </p:nvPr>
        </p:nvSpPr>
        <p:spPr>
          <a:xfrm>
            <a:off x="677334" y="1613304"/>
            <a:ext cx="8596668" cy="3880773"/>
          </a:xfrm>
        </p:spPr>
        <p:txBody>
          <a:bodyPr/>
          <a:lstStyle/>
          <a:p>
            <a:r>
              <a:rPr lang="en-US" dirty="0" smtClean="0"/>
              <a:t>Recognize </a:t>
            </a:r>
            <a:r>
              <a:rPr lang="en-US" dirty="0"/>
              <a:t>the word pointed by the user’s finger based on an optical character recognition </a:t>
            </a:r>
            <a:r>
              <a:rPr lang="en-US" dirty="0" smtClean="0"/>
              <a:t>approach</a:t>
            </a:r>
          </a:p>
          <a:p>
            <a:r>
              <a:rPr lang="en-US" dirty="0" smtClean="0"/>
              <a:t>Lookup the recognized word from dictionary</a:t>
            </a:r>
          </a:p>
          <a:p>
            <a:r>
              <a:rPr lang="en-US" dirty="0" err="1"/>
              <a:t>ArUco</a:t>
            </a:r>
            <a:r>
              <a:rPr lang="en-US" dirty="0"/>
              <a:t> </a:t>
            </a:r>
            <a:r>
              <a:rPr lang="en-US" dirty="0" smtClean="0"/>
              <a:t>markers were introduced </a:t>
            </a:r>
            <a:r>
              <a:rPr lang="en-US" dirty="0"/>
              <a:t>to improve </a:t>
            </a:r>
            <a:r>
              <a:rPr lang="en-US" dirty="0" smtClean="0"/>
              <a:t>fingertip </a:t>
            </a:r>
            <a:r>
              <a:rPr lang="en-US" dirty="0"/>
              <a:t>detection performance</a:t>
            </a:r>
          </a:p>
        </p:txBody>
      </p:sp>
      <p:sp>
        <p:nvSpPr>
          <p:cNvPr id="7" name="Slide Number Placeholder 6"/>
          <p:cNvSpPr>
            <a:spLocks noGrp="1"/>
          </p:cNvSpPr>
          <p:nvPr>
            <p:ph type="sldNum" sz="quarter" idx="12"/>
          </p:nvPr>
        </p:nvSpPr>
        <p:spPr>
          <a:xfrm>
            <a:off x="11508661" y="6483173"/>
            <a:ext cx="683339" cy="365125"/>
          </a:xfrm>
        </p:spPr>
        <p:txBody>
          <a:bodyPr/>
          <a:lstStyle/>
          <a:p>
            <a:fld id="{D57F1E4F-1CFF-5643-939E-217C01CDF565}" type="slidenum">
              <a:rPr lang="en-US" sz="1200" smtClean="0">
                <a:solidFill>
                  <a:schemeClr val="tx1"/>
                </a:solidFill>
              </a:rPr>
              <a:pPr/>
              <a:t>4</a:t>
            </a:fld>
            <a:endParaRPr lang="en-US" sz="1200" dirty="0">
              <a:solidFill>
                <a:schemeClr val="tx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26716" y="3341081"/>
            <a:ext cx="8252025" cy="2900129"/>
          </a:xfrm>
          <a:prstGeom prst="rect">
            <a:avLst/>
          </a:prstGeom>
        </p:spPr>
      </p:pic>
      <p:sp>
        <p:nvSpPr>
          <p:cNvPr id="5" name="Rectangle 4"/>
          <p:cNvSpPr/>
          <p:nvPr/>
        </p:nvSpPr>
        <p:spPr>
          <a:xfrm>
            <a:off x="8063345" y="3358342"/>
            <a:ext cx="623455"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62008" y="6277759"/>
            <a:ext cx="2981457" cy="276999"/>
          </a:xfrm>
          <a:prstGeom prst="rect">
            <a:avLst/>
          </a:prstGeom>
          <a:noFill/>
        </p:spPr>
        <p:txBody>
          <a:bodyPr wrap="none" rtlCol="0">
            <a:spAutoFit/>
          </a:bodyPr>
          <a:lstStyle/>
          <a:p>
            <a:pPr algn="ctr"/>
            <a:r>
              <a:rPr lang="en-US" altLang="zh-TW" sz="1200" dirty="0" smtClean="0"/>
              <a:t>Figure 3. Our OCR Dictionary Application</a:t>
            </a:r>
            <a:endParaRPr lang="en-US" sz="1000" dirty="0"/>
          </a:p>
        </p:txBody>
      </p:sp>
    </p:spTree>
    <p:extLst>
      <p:ext uri="{BB962C8B-B14F-4D97-AF65-F5344CB8AC3E}">
        <p14:creationId xmlns:p14="http://schemas.microsoft.com/office/powerpoint/2010/main" val="19092072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Overview</a:t>
            </a:r>
            <a:endParaRPr lang="en-US" dirty="0"/>
          </a:p>
        </p:txBody>
      </p:sp>
      <p:sp>
        <p:nvSpPr>
          <p:cNvPr id="3" name="Content Placeholder 2"/>
          <p:cNvSpPr>
            <a:spLocks noGrp="1"/>
          </p:cNvSpPr>
          <p:nvPr>
            <p:ph idx="1"/>
          </p:nvPr>
        </p:nvSpPr>
        <p:spPr>
          <a:xfrm>
            <a:off x="677334" y="1613304"/>
            <a:ext cx="8596668" cy="3880773"/>
          </a:xfrm>
        </p:spPr>
        <p:txBody>
          <a:bodyPr/>
          <a:lstStyle/>
          <a:p>
            <a:r>
              <a:rPr lang="en-US" dirty="0" err="1" smtClean="0"/>
              <a:t>OpenCV</a:t>
            </a:r>
            <a:r>
              <a:rPr lang="en-US" dirty="0" smtClean="0"/>
              <a:t> was used for image processing and contour and marker detections</a:t>
            </a:r>
          </a:p>
          <a:p>
            <a:r>
              <a:rPr lang="en-US" dirty="0" smtClean="0"/>
              <a:t>Tesseract was used for optical character recognition</a:t>
            </a:r>
          </a:p>
          <a:p>
            <a:r>
              <a:rPr lang="en-US" dirty="0" smtClean="0"/>
              <a:t>Oxford dictionary was used for word definition lookup</a:t>
            </a:r>
          </a:p>
          <a:p>
            <a:r>
              <a:rPr lang="en-US" dirty="0" smtClean="0"/>
              <a:t>SAPI was used for text to speech</a:t>
            </a:r>
            <a:endParaRPr lang="en-US" dirty="0"/>
          </a:p>
        </p:txBody>
      </p:sp>
      <p:sp>
        <p:nvSpPr>
          <p:cNvPr id="7" name="Slide Number Placeholder 6"/>
          <p:cNvSpPr>
            <a:spLocks noGrp="1"/>
          </p:cNvSpPr>
          <p:nvPr>
            <p:ph type="sldNum" sz="quarter" idx="12"/>
          </p:nvPr>
        </p:nvSpPr>
        <p:spPr>
          <a:xfrm>
            <a:off x="11508661" y="6483173"/>
            <a:ext cx="683339" cy="365125"/>
          </a:xfrm>
        </p:spPr>
        <p:txBody>
          <a:bodyPr/>
          <a:lstStyle/>
          <a:p>
            <a:fld id="{D57F1E4F-1CFF-5643-939E-217C01CDF565}" type="slidenum">
              <a:rPr lang="en-US" sz="1200" smtClean="0">
                <a:solidFill>
                  <a:schemeClr val="tx1"/>
                </a:solidFill>
              </a:rPr>
              <a:pPr/>
              <a:t>5</a:t>
            </a:fld>
            <a:endParaRPr lang="en-US" sz="1200" dirty="0">
              <a:solidFill>
                <a:schemeClr val="tx1"/>
              </a:solidFill>
            </a:endParaRPr>
          </a:p>
        </p:txBody>
      </p:sp>
      <p:sp>
        <p:nvSpPr>
          <p:cNvPr id="5" name="Rectangle 4"/>
          <p:cNvSpPr/>
          <p:nvPr/>
        </p:nvSpPr>
        <p:spPr>
          <a:xfrm>
            <a:off x="8063345" y="3358342"/>
            <a:ext cx="623455"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486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a:t>
            </a:r>
            <a:endParaRPr lang="en-US" dirty="0"/>
          </a:p>
        </p:txBody>
      </p:sp>
      <p:sp>
        <p:nvSpPr>
          <p:cNvPr id="7" name="Slide Number Placeholder 6"/>
          <p:cNvSpPr>
            <a:spLocks noGrp="1"/>
          </p:cNvSpPr>
          <p:nvPr>
            <p:ph type="sldNum" sz="quarter" idx="12"/>
          </p:nvPr>
        </p:nvSpPr>
        <p:spPr>
          <a:xfrm>
            <a:off x="11508661" y="6483173"/>
            <a:ext cx="683339" cy="365125"/>
          </a:xfrm>
        </p:spPr>
        <p:txBody>
          <a:bodyPr/>
          <a:lstStyle/>
          <a:p>
            <a:fld id="{D57F1E4F-1CFF-5643-939E-217C01CDF565}" type="slidenum">
              <a:rPr lang="en-US" sz="1200" smtClean="0">
                <a:solidFill>
                  <a:schemeClr val="tx1"/>
                </a:solidFill>
              </a:rPr>
              <a:pPr/>
              <a:t>6</a:t>
            </a:fld>
            <a:endParaRPr lang="en-US" sz="1200" dirty="0">
              <a:solidFill>
                <a:schemeClr val="tx1"/>
              </a:solidFill>
            </a:endParaRPr>
          </a:p>
        </p:txBody>
      </p:sp>
      <p:sp>
        <p:nvSpPr>
          <p:cNvPr id="5" name="Rectangle 4"/>
          <p:cNvSpPr/>
          <p:nvPr/>
        </p:nvSpPr>
        <p:spPr>
          <a:xfrm>
            <a:off x="8063345" y="3358342"/>
            <a:ext cx="623455" cy="390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CR Dictionary (Aruc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8008" y="1212734"/>
            <a:ext cx="9015318" cy="4681913"/>
          </a:xfrm>
        </p:spPr>
      </p:pic>
      <p:sp>
        <p:nvSpPr>
          <p:cNvPr id="11" name="TextBox 10"/>
          <p:cNvSpPr txBox="1"/>
          <p:nvPr/>
        </p:nvSpPr>
        <p:spPr>
          <a:xfrm>
            <a:off x="3407769" y="6088214"/>
            <a:ext cx="3135795" cy="246221"/>
          </a:xfrm>
          <a:prstGeom prst="rect">
            <a:avLst/>
          </a:prstGeom>
          <a:noFill/>
        </p:spPr>
        <p:txBody>
          <a:bodyPr wrap="none" rtlCol="0">
            <a:spAutoFit/>
          </a:bodyPr>
          <a:lstStyle/>
          <a:p>
            <a:pPr algn="ctr"/>
            <a:r>
              <a:rPr lang="en-US" sz="1000" dirty="0">
                <a:hlinkClick r:id="rId5"/>
              </a:rPr>
              <a:t>https://www.youtube.com/watch?v=I3bowdnqcHM</a:t>
            </a:r>
            <a:endParaRPr lang="en-US" sz="1000" dirty="0"/>
          </a:p>
        </p:txBody>
      </p:sp>
    </p:spTree>
    <p:extLst>
      <p:ext uri="{BB962C8B-B14F-4D97-AF65-F5344CB8AC3E}">
        <p14:creationId xmlns:p14="http://schemas.microsoft.com/office/powerpoint/2010/main" val="1758393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Design</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77334" y="2160589"/>
            <a:ext cx="9903768" cy="3117993"/>
          </a:xfrm>
          <a:prstGeom prst="rect">
            <a:avLst/>
          </a:prstGeom>
        </p:spPr>
      </p:pic>
      <p:sp>
        <p:nvSpPr>
          <p:cNvPr id="7" name="Slide Number Placeholder 6"/>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7</a:t>
            </a:fld>
            <a:endParaRPr lang="en-US" sz="1200" dirty="0">
              <a:solidFill>
                <a:schemeClr val="tx1"/>
              </a:solidFill>
            </a:endParaRPr>
          </a:p>
        </p:txBody>
      </p:sp>
      <p:sp>
        <p:nvSpPr>
          <p:cNvPr id="9" name="TextBox 8"/>
          <p:cNvSpPr txBox="1"/>
          <p:nvPr/>
        </p:nvSpPr>
        <p:spPr>
          <a:xfrm>
            <a:off x="3397325" y="5382972"/>
            <a:ext cx="4463786" cy="276999"/>
          </a:xfrm>
          <a:prstGeom prst="rect">
            <a:avLst/>
          </a:prstGeom>
          <a:noFill/>
        </p:spPr>
        <p:txBody>
          <a:bodyPr wrap="none" rtlCol="0">
            <a:spAutoFit/>
          </a:bodyPr>
          <a:lstStyle/>
          <a:p>
            <a:pPr algn="ctr"/>
            <a:r>
              <a:rPr lang="en-US" altLang="zh-TW" sz="1200" dirty="0" smtClean="0"/>
              <a:t>Figure 4. </a:t>
            </a:r>
            <a:r>
              <a:rPr lang="en-US" altLang="zh-TW" sz="1200" dirty="0"/>
              <a:t>A flowchart showing the overall design of our system</a:t>
            </a:r>
            <a:endParaRPr lang="en-US" sz="1000" dirty="0"/>
          </a:p>
        </p:txBody>
      </p:sp>
    </p:spTree>
    <p:extLst>
      <p:ext uri="{BB962C8B-B14F-4D97-AF65-F5344CB8AC3E}">
        <p14:creationId xmlns:p14="http://schemas.microsoft.com/office/powerpoint/2010/main" val="1450238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The application can be divided into 3 main modules</a:t>
            </a:r>
          </a:p>
          <a:p>
            <a:pPr lvl="1"/>
            <a:r>
              <a:rPr lang="en-US" dirty="0"/>
              <a:t>Text Detection and </a:t>
            </a:r>
            <a:r>
              <a:rPr lang="en-US" dirty="0" smtClean="0"/>
              <a:t>Extraction</a:t>
            </a:r>
          </a:p>
          <a:p>
            <a:pPr lvl="1"/>
            <a:endParaRPr lang="en-US" dirty="0"/>
          </a:p>
          <a:p>
            <a:pPr lvl="1"/>
            <a:endParaRPr lang="en-US" dirty="0" smtClean="0"/>
          </a:p>
          <a:p>
            <a:pPr lvl="1"/>
            <a:r>
              <a:rPr lang="en-US" dirty="0" smtClean="0"/>
              <a:t>Finger Detection</a:t>
            </a:r>
          </a:p>
          <a:p>
            <a:pPr lvl="1"/>
            <a:endParaRPr lang="en-US" dirty="0" smtClean="0"/>
          </a:p>
          <a:p>
            <a:pPr lvl="1"/>
            <a:endParaRPr lang="en-US" dirty="0"/>
          </a:p>
          <a:p>
            <a:pPr lvl="1"/>
            <a:endParaRPr lang="en-US" dirty="0" smtClean="0"/>
          </a:p>
          <a:p>
            <a:pPr lvl="1"/>
            <a:r>
              <a:rPr lang="en-US" dirty="0" smtClean="0"/>
              <a:t>Optical Character Recognition</a:t>
            </a:r>
            <a:endParaRPr lang="en-US" dirty="0"/>
          </a:p>
        </p:txBody>
      </p:sp>
      <p:pic>
        <p:nvPicPr>
          <p:cNvPr id="5" name="Picture 4"/>
          <p:cNvPicPr/>
          <p:nvPr/>
        </p:nvPicPr>
        <p:blipFill rotWithShape="1">
          <a:blip r:embed="rId2">
            <a:extLst>
              <a:ext uri="{28A0092B-C50C-407E-A947-70E740481C1C}">
                <a14:useLocalDpi xmlns:a14="http://schemas.microsoft.com/office/drawing/2010/main" val="0"/>
              </a:ext>
            </a:extLst>
          </a:blip>
          <a:srcRect/>
          <a:stretch/>
        </p:blipFill>
        <p:spPr>
          <a:xfrm>
            <a:off x="1537854" y="2867890"/>
            <a:ext cx="2604123" cy="556953"/>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a:stretch/>
        </p:blipFill>
        <p:spPr>
          <a:xfrm>
            <a:off x="1537854" y="4051457"/>
            <a:ext cx="2281455" cy="92786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37854" y="5465735"/>
            <a:ext cx="595746" cy="280404"/>
          </a:xfrm>
          <a:prstGeom prst="rect">
            <a:avLst/>
          </a:prstGeom>
        </p:spPr>
      </p:pic>
      <p:sp>
        <p:nvSpPr>
          <p:cNvPr id="9" name="Slide Number Placeholder 8"/>
          <p:cNvSpPr>
            <a:spLocks noGrp="1"/>
          </p:cNvSpPr>
          <p:nvPr>
            <p:ph type="sldNum" sz="quarter" idx="12"/>
          </p:nvPr>
        </p:nvSpPr>
        <p:spPr>
          <a:xfrm>
            <a:off x="11508661" y="6492874"/>
            <a:ext cx="683339" cy="365125"/>
          </a:xfrm>
        </p:spPr>
        <p:txBody>
          <a:bodyPr/>
          <a:lstStyle/>
          <a:p>
            <a:fld id="{D57F1E4F-1CFF-5643-939E-217C01CDF565}" type="slidenum">
              <a:rPr lang="en-US" sz="1200" smtClean="0">
                <a:solidFill>
                  <a:schemeClr val="tx1"/>
                </a:solidFill>
              </a:rPr>
              <a:pPr/>
              <a:t>8</a:t>
            </a:fld>
            <a:endParaRPr lang="en-US" sz="1200" dirty="0">
              <a:solidFill>
                <a:schemeClr val="tx1"/>
              </a:solidFill>
            </a:endParaRPr>
          </a:p>
        </p:txBody>
      </p:sp>
    </p:spTree>
    <p:extLst>
      <p:ext uri="{BB962C8B-B14F-4D97-AF65-F5344CB8AC3E}">
        <p14:creationId xmlns:p14="http://schemas.microsoft.com/office/powerpoint/2010/main" val="3580613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Detection and Extraction</a:t>
            </a:r>
            <a:endParaRPr lang="en-US" dirty="0"/>
          </a:p>
        </p:txBody>
      </p:sp>
      <p:sp>
        <p:nvSpPr>
          <p:cNvPr id="3" name="Content Placeholder 2"/>
          <p:cNvSpPr>
            <a:spLocks noGrp="1"/>
          </p:cNvSpPr>
          <p:nvPr>
            <p:ph idx="1"/>
          </p:nvPr>
        </p:nvSpPr>
        <p:spPr>
          <a:xfrm>
            <a:off x="677334" y="2667778"/>
            <a:ext cx="8596668" cy="3373584"/>
          </a:xfrm>
        </p:spPr>
        <p:txBody>
          <a:bodyPr>
            <a:normAutofit lnSpcReduction="10000"/>
          </a:bodyPr>
          <a:lstStyle/>
          <a:p>
            <a:r>
              <a:rPr lang="en-US" dirty="0" smtClean="0"/>
              <a:t>Input: Original image from the camera</a:t>
            </a:r>
          </a:p>
          <a:p>
            <a:r>
              <a:rPr lang="en-US" dirty="0" smtClean="0"/>
              <a:t>Output: A list of 4 corners of the detected text regions</a:t>
            </a:r>
          </a:p>
          <a:p>
            <a:endParaRPr lang="en-US" dirty="0"/>
          </a:p>
          <a:p>
            <a:pPr>
              <a:buAutoNum type="arabicPeriod"/>
            </a:pPr>
            <a:r>
              <a:rPr lang="en-US" dirty="0" smtClean="0"/>
              <a:t>Stroke thickening with a series of image processing functions</a:t>
            </a:r>
          </a:p>
          <a:p>
            <a:pPr>
              <a:buAutoNum type="arabicPeriod"/>
            </a:pPr>
            <a:r>
              <a:rPr lang="en-US" dirty="0" smtClean="0"/>
              <a:t>Nearby </a:t>
            </a:r>
            <a:r>
              <a:rPr lang="en-US" dirty="0"/>
              <a:t>characters can be merged together and represented by a block of white pixels in a binary </a:t>
            </a:r>
            <a:r>
              <a:rPr lang="en-US" dirty="0" smtClean="0"/>
              <a:t>image</a:t>
            </a:r>
          </a:p>
          <a:p>
            <a:pPr>
              <a:buAutoNum type="arabicPeriod"/>
            </a:pPr>
            <a:r>
              <a:rPr lang="en-US" dirty="0" smtClean="0"/>
              <a:t>Contour detection to group pixel blocks</a:t>
            </a:r>
          </a:p>
          <a:p>
            <a:pPr>
              <a:buAutoNum type="arabicPeriod"/>
            </a:pPr>
            <a:r>
              <a:rPr lang="en-US" dirty="0" smtClean="0"/>
              <a:t>Simplify contours into rectangles by polygon approximation</a:t>
            </a:r>
          </a:p>
          <a:p>
            <a:pPr>
              <a:buAutoNum type="arabicPeriod"/>
            </a:pPr>
            <a:r>
              <a:rPr lang="en-US" dirty="0" smtClean="0"/>
              <a:t>Remove small or tall contours</a:t>
            </a:r>
          </a:p>
        </p:txBody>
      </p:sp>
      <p:sp>
        <p:nvSpPr>
          <p:cNvPr id="6" name="Slide Number Placeholder 5"/>
          <p:cNvSpPr>
            <a:spLocks noGrp="1"/>
          </p:cNvSpPr>
          <p:nvPr>
            <p:ph type="sldNum" sz="quarter" idx="12"/>
          </p:nvPr>
        </p:nvSpPr>
        <p:spPr>
          <a:xfrm>
            <a:off x="11508661" y="6492875"/>
            <a:ext cx="683339" cy="365125"/>
          </a:xfrm>
        </p:spPr>
        <p:txBody>
          <a:bodyPr/>
          <a:lstStyle/>
          <a:p>
            <a:fld id="{D57F1E4F-1CFF-5643-939E-217C01CDF565}" type="slidenum">
              <a:rPr lang="en-US" sz="1200" smtClean="0">
                <a:solidFill>
                  <a:schemeClr val="tx1"/>
                </a:solidFill>
              </a:rPr>
              <a:pPr/>
              <a:t>9</a:t>
            </a:fld>
            <a:endParaRPr lang="en-US" sz="12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52" y="1454651"/>
            <a:ext cx="6424031" cy="705938"/>
          </a:xfrm>
          <a:prstGeom prst="rect">
            <a:avLst/>
          </a:prstGeom>
        </p:spPr>
      </p:pic>
      <p:sp>
        <p:nvSpPr>
          <p:cNvPr id="9" name="TextBox 8"/>
          <p:cNvSpPr txBox="1"/>
          <p:nvPr/>
        </p:nvSpPr>
        <p:spPr>
          <a:xfrm>
            <a:off x="3415561" y="2160589"/>
            <a:ext cx="3120213" cy="276999"/>
          </a:xfrm>
          <a:prstGeom prst="rect">
            <a:avLst/>
          </a:prstGeom>
          <a:noFill/>
        </p:spPr>
        <p:txBody>
          <a:bodyPr wrap="none" rtlCol="0">
            <a:spAutoFit/>
          </a:bodyPr>
          <a:lstStyle/>
          <a:p>
            <a:pPr algn="ctr"/>
            <a:r>
              <a:rPr lang="en-US" altLang="zh-TW" sz="1200" dirty="0" smtClean="0"/>
              <a:t>Figure 5. </a:t>
            </a:r>
            <a:r>
              <a:rPr lang="en-US" altLang="zh-TW" sz="1200" dirty="0"/>
              <a:t>The procedure for text detection</a:t>
            </a:r>
            <a:endParaRPr lang="en-US" sz="1000" dirty="0"/>
          </a:p>
        </p:txBody>
      </p:sp>
    </p:spTree>
    <p:extLst>
      <p:ext uri="{BB962C8B-B14F-4D97-AF65-F5344CB8AC3E}">
        <p14:creationId xmlns:p14="http://schemas.microsoft.com/office/powerpoint/2010/main" val="3026945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723</TotalTime>
  <Words>1501</Words>
  <Application>Microsoft Office PowerPoint</Application>
  <PresentationFormat>Custom</PresentationFormat>
  <Paragraphs>189</Paragraphs>
  <Slides>30</Slides>
  <Notes>0</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Facet</vt:lpstr>
      <vt:lpstr>Text Detection and Marker Based Finger Tracking in Building a Language Assistant for Wearable Glasses</vt:lpstr>
      <vt:lpstr>Introduction</vt:lpstr>
      <vt:lpstr>Background</vt:lpstr>
      <vt:lpstr>Application Overview</vt:lpstr>
      <vt:lpstr>Application Overview</vt:lpstr>
      <vt:lpstr>Demonstration</vt:lpstr>
      <vt:lpstr>Overall Design</vt:lpstr>
      <vt:lpstr>Background</vt:lpstr>
      <vt:lpstr>Text Detection and Extraction</vt:lpstr>
      <vt:lpstr>Text Detection and Extraction</vt:lpstr>
      <vt:lpstr>Text Detection</vt:lpstr>
      <vt:lpstr>Finger Detection</vt:lpstr>
      <vt:lpstr>Finger Detection (with color)</vt:lpstr>
      <vt:lpstr>Finger Detection (with color)</vt:lpstr>
      <vt:lpstr>Demonstration (Finger Detection with HSV)</vt:lpstr>
      <vt:lpstr>Finger Detection (with color)</vt:lpstr>
      <vt:lpstr>Finger Detection (with marker)</vt:lpstr>
      <vt:lpstr>Finger Detection (with marker)</vt:lpstr>
      <vt:lpstr>Finger Detection (with marker)</vt:lpstr>
      <vt:lpstr>Finger Detection (with marker)</vt:lpstr>
      <vt:lpstr>Estimating the Stable Cursor Coordinates</vt:lpstr>
      <vt:lpstr>Finding Nearest Detected Word Region</vt:lpstr>
      <vt:lpstr>Optical Character Recognition</vt:lpstr>
      <vt:lpstr>Optical Character Recognition</vt:lpstr>
      <vt:lpstr>Result Clean Up</vt:lpstr>
      <vt:lpstr>Demo: Finger pointing dictionary </vt:lpstr>
      <vt:lpstr>Discussion</vt:lpstr>
      <vt:lpstr>Overall Performance</vt:lpstr>
      <vt:lpstr>Conclusion</vt:lpstr>
      <vt:lpstr>Conclusion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Development for Smart Wearable Glasses</dc:title>
  <dc:creator>Justin Chan</dc:creator>
  <cp:lastModifiedBy>khwong</cp:lastModifiedBy>
  <cp:revision>71</cp:revision>
  <dcterms:created xsi:type="dcterms:W3CDTF">2017-12-10T11:16:15Z</dcterms:created>
  <dcterms:modified xsi:type="dcterms:W3CDTF">2018-02-28T05:50:15Z</dcterms:modified>
</cp:coreProperties>
</file>