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87" r:id="rId32"/>
  </p:sldIdLst>
  <p:sldSz cx="9144000" cy="6858000" type="overhead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8E306F6-1D24-2F47-B978-3FF02D47962D}">
          <p14:sldIdLst>
            <p14:sldId id="256"/>
            <p14:sldId id="257"/>
          </p14:sldIdLst>
        </p14:section>
        <p14:section name="Objective" id="{DCC84D23-BA7C-4B4F-974E-F0594526C273}">
          <p14:sldIdLst>
            <p14:sldId id="258"/>
            <p14:sldId id="259"/>
            <p14:sldId id="260"/>
          </p14:sldIdLst>
        </p14:section>
        <p14:section name="Motivation" id="{C4E6DCE8-9219-F64C-805E-D62A0111C9E0}">
          <p14:sldIdLst>
            <p14:sldId id="261"/>
            <p14:sldId id="265"/>
            <p14:sldId id="264"/>
          </p14:sldIdLst>
        </p14:section>
        <p14:section name="Our proposal" id="{7E3D3205-22CE-174D-B8B9-C19B3DD6BB4E}">
          <p14:sldIdLst>
            <p14:sldId id="266"/>
            <p14:sldId id="267"/>
            <p14:sldId id="268"/>
          </p14:sldIdLst>
        </p14:section>
        <p14:section name="Prespective-Four-Point" id="{EFD34778-4CF0-DA4A-B71D-ADC26B2D9013}">
          <p14:sldIdLst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</p14:sldIdLst>
        </p14:section>
        <p14:section name="Experiments &amp; Results" id="{47016499-6173-4FE7-90BC-273AF7040907}">
          <p14:sldIdLst>
            <p14:sldId id="280"/>
            <p14:sldId id="281"/>
            <p14:sldId id="282"/>
            <p14:sldId id="283"/>
            <p14:sldId id="284"/>
          </p14:sldIdLst>
        </p14:section>
        <p14:section name="Conclusion" id="{73B70E62-340F-45A6-968F-5BFEBF3C7324}">
          <p14:sldIdLst>
            <p14:sldId id="285"/>
            <p14:sldId id="286"/>
            <p14:sldId id="288"/>
            <p14:sldId id="287"/>
          </p14:sldIdLst>
        </p14:section>
      </p14:sectionLst>
    </p:ex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M, Ho Chuen" initials="KHC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CBCB"/>
    <a:srgbClr val="E3E3E3"/>
    <a:srgbClr val="F0F0F0"/>
    <a:srgbClr val="72246C"/>
    <a:srgbClr val="C99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25"/>
    <p:restoredTop sz="94618"/>
  </p:normalViewPr>
  <p:slideViewPr>
    <p:cSldViewPr snapToGrid="0" snapToObjects="1">
      <p:cViewPr varScale="1">
        <p:scale>
          <a:sx n="126" d="100"/>
          <a:sy n="126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5" d="100"/>
          <a:sy n="75" d="100"/>
        </p:scale>
        <p:origin x="2296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D3495-AB1E-E646-A0E8-A5683B4FF552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3EE728-D963-7B42-9AE8-B5DB27126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24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EE728-D963-7B42-9AE8-B5DB271261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3758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EE728-D963-7B42-9AE8-B5DB2712618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46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EE728-D963-7B42-9AE8-B5DB271261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569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EE728-D963-7B42-9AE8-B5DB2712618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95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EE728-D963-7B42-9AE8-B5DB271261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721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EE728-D963-7B42-9AE8-B5DB2712618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238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EE728-D963-7B42-9AE8-B5DB2712618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105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EE728-D963-7B42-9AE8-B5DB2712618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42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EE728-D963-7B42-9AE8-B5DB2712618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867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3EE728-D963-7B42-9AE8-B5DB2712618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30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2475" y="704920"/>
            <a:ext cx="8319052" cy="1322663"/>
          </a:xfrm>
          <a:solidFill>
            <a:srgbClr val="72246C"/>
          </a:solidFill>
        </p:spPr>
        <p:txBody>
          <a:bodyPr anchor="b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549113"/>
            <a:ext cx="6858000" cy="338617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TW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19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4225-7FFF-457C-8782-A6593F8A0883}" type="datetime1">
              <a:rPr lang="en-HK" smtClean="0"/>
              <a:t>14/6/2017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746F-DCD4-F541-97B6-DEE539126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99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F5E84-1D40-47FD-A49D-34C35133E48F}" type="datetime1">
              <a:rPr lang="en-HK" smtClean="0"/>
              <a:t>14/6/2017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746F-DCD4-F541-97B6-DEE539126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71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" y="365126"/>
            <a:ext cx="9144000" cy="1325563"/>
          </a:xfrm>
          <a:prstGeom prst="rect">
            <a:avLst/>
          </a:prstGeom>
          <a:solidFill>
            <a:srgbClr val="7224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TW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970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538913"/>
            <a:ext cx="20574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2746F-DCD4-F541-97B6-DEE5391266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64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365126"/>
            <a:ext cx="9144000" cy="1325563"/>
          </a:xfrm>
          <a:prstGeom prst="rect">
            <a:avLst/>
          </a:prstGeom>
          <a:solidFill>
            <a:srgbClr val="7224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86094-C2FF-48C7-9F3B-22A489C0EA3B}" type="datetime1">
              <a:rPr lang="en-HK" smtClean="0"/>
              <a:t>14/6/2017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746F-DCD4-F541-97B6-DEE539126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04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365126"/>
            <a:ext cx="9144000" cy="1325563"/>
          </a:xfrm>
          <a:prstGeom prst="rect">
            <a:avLst/>
          </a:prstGeom>
          <a:solidFill>
            <a:srgbClr val="7224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6299B-D1A7-46C6-AA62-783BB2CB2300}" type="datetime1">
              <a:rPr lang="en-HK" smtClean="0"/>
              <a:t>14/6/2017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746F-DCD4-F541-97B6-DEE539126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6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365126"/>
            <a:ext cx="9144000" cy="1325563"/>
          </a:xfrm>
          <a:prstGeom prst="rect">
            <a:avLst/>
          </a:prstGeom>
          <a:solidFill>
            <a:srgbClr val="72246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4F4D6-A6E4-4493-AC76-887C4BA045F6}" type="datetime1">
              <a:rPr lang="en-HK" smtClean="0"/>
              <a:t>14/6/2017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746F-DCD4-F541-97B6-DEE539126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7245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5A78-A295-4DBD-9E22-B78B29181836}" type="datetime1">
              <a:rPr lang="en-HK" smtClean="0"/>
              <a:t>14/6/2017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746F-DCD4-F541-97B6-DEE539126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573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91445-723A-4D2A-9A07-B5957A973568}" type="datetime1">
              <a:rPr lang="en-HK" smtClean="0"/>
              <a:t>14/6/2017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746F-DCD4-F541-97B6-DEE539126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18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TW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TW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78F79-C3A4-4407-88B2-E7451490A6FC}" type="datetime1">
              <a:rPr lang="en-HK" smtClean="0"/>
              <a:t>14/6/2017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2746F-DCD4-F541-97B6-DEE539126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979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TW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163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TW" dirty="0" smtClean="0"/>
              <a:t>Click to edit Master text styles</a:t>
            </a:r>
          </a:p>
          <a:p>
            <a:pPr lvl="1"/>
            <a:r>
              <a:rPr lang="en-US" altLang="zh-TW" dirty="0" smtClean="0"/>
              <a:t>Second level</a:t>
            </a:r>
          </a:p>
          <a:p>
            <a:pPr lvl="2"/>
            <a:r>
              <a:rPr lang="en-US" altLang="zh-TW" dirty="0" smtClean="0"/>
              <a:t>Third level</a:t>
            </a:r>
          </a:p>
          <a:p>
            <a:pPr lvl="3"/>
            <a:r>
              <a:rPr lang="en-US" altLang="zh-TW" dirty="0" smtClean="0"/>
              <a:t>Fourth level</a:t>
            </a:r>
          </a:p>
          <a:p>
            <a:pPr lvl="4"/>
            <a:r>
              <a:rPr lang="en-US" altLang="zh-TW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050C3-5B83-4B96-986D-AD9204454BC9}" type="datetime1">
              <a:rPr lang="en-HK" smtClean="0"/>
              <a:t>14/6/2017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2746F-DCD4-F541-97B6-DEE5391266B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9144000" cy="365125"/>
          </a:xfrm>
          <a:prstGeom prst="rect">
            <a:avLst/>
          </a:prstGeom>
          <a:solidFill>
            <a:srgbClr val="C9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541180"/>
            <a:ext cx="9144000" cy="365125"/>
          </a:xfrm>
          <a:prstGeom prst="rect">
            <a:avLst/>
          </a:prstGeom>
          <a:solidFill>
            <a:srgbClr val="7224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</a:rPr>
              <a:t>Face pose</a:t>
            </a:r>
            <a:r>
              <a:rPr lang="en-US" baseline="0" dirty="0" smtClean="0">
                <a:solidFill>
                  <a:schemeClr val="bg1"/>
                </a:solidFill>
              </a:rPr>
              <a:t> tracking using  the four-point algorithm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192561"/>
            <a:ext cx="9144000" cy="365125"/>
          </a:xfrm>
          <a:prstGeom prst="rect">
            <a:avLst/>
          </a:prstGeom>
          <a:solidFill>
            <a:srgbClr val="C99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chemeClr val="bg1"/>
                </a:solidFill>
              </a:rPr>
              <a:t>Kin Hong Wong </a:t>
            </a:r>
            <a:r>
              <a:rPr lang="mr-IN" baseline="0" dirty="0" smtClean="0">
                <a:solidFill>
                  <a:schemeClr val="bg1"/>
                </a:solidFill>
              </a:rPr>
              <a:t>–</a:t>
            </a:r>
            <a:r>
              <a:rPr lang="en-US" baseline="0" dirty="0" smtClean="0">
                <a:solidFill>
                  <a:schemeClr val="bg1"/>
                </a:solidFill>
              </a:rPr>
              <a:t> IWPR 2017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88" y="5268780"/>
            <a:ext cx="1081440" cy="812705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7335078" y="6173899"/>
            <a:ext cx="1808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CUHK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7086600" y="6492876"/>
            <a:ext cx="2057400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C02746F-DCD4-F541-97B6-DEE5391266BB}" type="slidenum">
              <a:rPr lang="en-US" smtClean="0"/>
              <a:pPr algn="r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64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9216" userDrawn="1">
          <p15:clr>
            <a:srgbClr val="F26B43"/>
          </p15:clr>
        </p15:guide>
        <p15:guide id="2" pos="1248" userDrawn="1">
          <p15:clr>
            <a:srgbClr val="F26B43"/>
          </p15:clr>
        </p15:guide>
        <p15:guide id="3" pos="1152" userDrawn="1">
          <p15:clr>
            <a:srgbClr val="F26B43"/>
          </p15:clr>
        </p15:guide>
        <p15:guide id="4" orient="horz" pos="1368" userDrawn="1">
          <p15:clr>
            <a:srgbClr val="F26B43"/>
          </p15:clr>
        </p15:guide>
        <p15:guide id="5" orient="horz" pos="1440" userDrawn="1">
          <p15:clr>
            <a:srgbClr val="F26B43"/>
          </p15:clr>
        </p15:guide>
        <p15:guide id="6" orient="horz" pos="3696" userDrawn="1">
          <p15:clr>
            <a:srgbClr val="F26B43"/>
          </p15:clr>
        </p15:guide>
        <p15:guide id="7" orient="horz" pos="432" userDrawn="1">
          <p15:clr>
            <a:srgbClr val="F26B43"/>
          </p15:clr>
        </p15:guide>
        <p15:guide id="8" orient="horz" pos="1512" userDrawn="1">
          <p15:clr>
            <a:srgbClr val="F26B43"/>
          </p15:clr>
        </p15:guide>
        <p15:guide id="9" pos="6912" userDrawn="1">
          <p15:clr>
            <a:srgbClr val="F26B43"/>
          </p15:clr>
        </p15:guide>
        <p15:guide id="10" pos="936" userDrawn="1">
          <p15:clr>
            <a:srgbClr val="F26B43"/>
          </p15:clr>
        </p15:guide>
        <p15:guide id="11" pos="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iwpr_demo.mp4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XqvpIsX7XRg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iwpr_demo.mp4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Face pose </a:t>
            </a:r>
            <a:r>
              <a:rPr lang="en-US" dirty="0"/>
              <a:t>tracking using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</a:t>
            </a:r>
            <a:r>
              <a:rPr lang="en-US" dirty="0"/>
              <a:t>four-point algorithm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 Yin </a:t>
            </a:r>
            <a:r>
              <a:rPr lang="en-US" dirty="0" err="1"/>
              <a:t>Fung</a:t>
            </a:r>
            <a:r>
              <a:rPr lang="en-US" baseline="30000" dirty="0" err="1"/>
              <a:t>a</a:t>
            </a:r>
            <a:r>
              <a:rPr lang="en-US" dirty="0"/>
              <a:t>, </a:t>
            </a:r>
            <a:r>
              <a:rPr lang="en-US" dirty="0" smtClean="0"/>
              <a:t>Kin </a:t>
            </a:r>
            <a:r>
              <a:rPr lang="en-US" dirty="0"/>
              <a:t>Hong </a:t>
            </a:r>
            <a:r>
              <a:rPr lang="en-US" dirty="0" smtClean="0"/>
              <a:t>Wong</a:t>
            </a:r>
            <a:r>
              <a:rPr lang="en-US" baseline="30000" dirty="0" smtClean="0"/>
              <a:t>a</a:t>
            </a:r>
            <a:r>
              <a:rPr lang="en-US" dirty="0" smtClean="0"/>
              <a:t>, </a:t>
            </a:r>
            <a:r>
              <a:rPr lang="en-US" dirty="0"/>
              <a:t>Ying Kin Yu , Kwan Pang </a:t>
            </a:r>
            <a:r>
              <a:rPr lang="en-US" dirty="0" err="1" smtClean="0"/>
              <a:t>Tsui</a:t>
            </a:r>
            <a:r>
              <a:rPr lang="en-US" baseline="30000" dirty="0" err="1" smtClean="0"/>
              <a:t>b</a:t>
            </a:r>
            <a:r>
              <a:rPr lang="en-US" dirty="0" smtClean="0"/>
              <a:t>, </a:t>
            </a:r>
            <a:r>
              <a:rPr lang="en-US" dirty="0"/>
              <a:t>and Ho </a:t>
            </a:r>
            <a:r>
              <a:rPr lang="en-US" dirty="0" err="1"/>
              <a:t>Chuen</a:t>
            </a:r>
            <a:r>
              <a:rPr lang="en-US" dirty="0"/>
              <a:t> </a:t>
            </a:r>
            <a:r>
              <a:rPr lang="en-US" dirty="0" smtClean="0"/>
              <a:t>Kam</a:t>
            </a:r>
            <a:r>
              <a:rPr lang="en-US" baseline="30000" dirty="0" smtClean="0"/>
              <a:t>a</a:t>
            </a:r>
          </a:p>
          <a:p>
            <a:endParaRPr lang="en-US" baseline="30000" dirty="0" smtClean="0"/>
          </a:p>
          <a:p>
            <a:pPr>
              <a:lnSpc>
                <a:spcPts val="2800"/>
              </a:lnSpc>
              <a:spcBef>
                <a:spcPts val="0"/>
              </a:spcBef>
            </a:pPr>
            <a:r>
              <a:rPr lang="en-US" baseline="30000" dirty="0" smtClean="0"/>
              <a:t>a </a:t>
            </a:r>
            <a:r>
              <a:rPr lang="en-US" dirty="0" smtClean="0"/>
              <a:t>Department of Computer Science and Engineering,</a:t>
            </a:r>
          </a:p>
          <a:p>
            <a:pPr>
              <a:lnSpc>
                <a:spcPts val="2800"/>
              </a:lnSpc>
              <a:spcBef>
                <a:spcPts val="0"/>
              </a:spcBef>
            </a:pPr>
            <a:r>
              <a:rPr lang="en-US" dirty="0" smtClean="0"/>
              <a:t>The Chinese University of Hong Kong</a:t>
            </a:r>
          </a:p>
          <a:p>
            <a:pPr>
              <a:lnSpc>
                <a:spcPts val="2800"/>
              </a:lnSpc>
              <a:spcBef>
                <a:spcPts val="0"/>
              </a:spcBef>
            </a:pPr>
            <a:r>
              <a:rPr lang="en-US" baseline="30000" dirty="0" smtClean="0"/>
              <a:t>b </a:t>
            </a:r>
            <a:r>
              <a:rPr lang="en-US" dirty="0" smtClean="0"/>
              <a:t>Department of Mechanical Engineering, </a:t>
            </a:r>
          </a:p>
          <a:p>
            <a:pPr>
              <a:lnSpc>
                <a:spcPts val="2800"/>
              </a:lnSpc>
              <a:spcBef>
                <a:spcPts val="0"/>
              </a:spcBef>
            </a:pPr>
            <a:r>
              <a:rPr lang="en-US" dirty="0" smtClean="0"/>
              <a:t>The Chinese University of Hong Kong</a:t>
            </a:r>
          </a:p>
          <a:p>
            <a:pPr>
              <a:lnSpc>
                <a:spcPts val="28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ts val="2800"/>
              </a:lnSpc>
              <a:spcBef>
                <a:spcPts val="0"/>
              </a:spcBef>
            </a:pPr>
            <a:r>
              <a:rPr lang="en-US" b="1" dirty="0" smtClean="0"/>
              <a:t>Tuesday, 2 May 2017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Perspective-Four-Point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58443" y="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       Expr. &amp; Results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94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proposal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US" dirty="0" smtClean="0"/>
              <a:t>Our system has two components , namely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 smtClean="0"/>
              <a:t>Face detection tool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r>
              <a:rPr lang="en-US" dirty="0" smtClean="0"/>
              <a:t>Pose estimation</a:t>
            </a:r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 smtClean="0"/>
              <a:t>First a face detection library called “</a:t>
            </a:r>
            <a:r>
              <a:rPr lang="en-US" dirty="0" err="1" smtClean="0"/>
              <a:t>DLib</a:t>
            </a:r>
            <a:r>
              <a:rPr lang="en-US" dirty="0" smtClean="0"/>
              <a:t>”  is used to extract the human face and locate facial features.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Then </a:t>
            </a:r>
            <a:r>
              <a:rPr lang="en-US" u="sng" dirty="0" smtClean="0"/>
              <a:t>four</a:t>
            </a:r>
            <a:r>
              <a:rPr lang="en-US" dirty="0" smtClean="0"/>
              <a:t> of the features are selected, and are passed to the next step for </a:t>
            </a:r>
            <a:r>
              <a:rPr lang="en-US" b="1" u="sng" dirty="0" smtClean="0"/>
              <a:t>pose estimation.</a:t>
            </a:r>
            <a:endParaRPr lang="en-US" b="1" dirty="0" smtClean="0"/>
          </a:p>
          <a:p>
            <a:pPr marL="914400" lvl="1" indent="-457200">
              <a:lnSpc>
                <a:spcPct val="100000"/>
              </a:lnSpc>
              <a:buFont typeface="+mj-lt"/>
              <a:buAutoNum type="arabicPeriod"/>
            </a:pP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Our proposal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Perspective-Four-Point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297" y="2229322"/>
            <a:ext cx="1298495" cy="12354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958443" y="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       Expr. </a:t>
            </a:r>
            <a:r>
              <a:rPr lang="en-US" dirty="0" smtClean="0">
                <a:solidFill>
                  <a:srgbClr val="CBCBCB"/>
                </a:solidFill>
              </a:rPr>
              <a:t>&amp; Results</a:t>
            </a:r>
            <a:endParaRPr lang="en-US" dirty="0">
              <a:solidFill>
                <a:srgbClr val="CBCB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Face Detection &amp; Feature Extraction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DLib</a:t>
            </a:r>
            <a:r>
              <a:rPr lang="en-US" dirty="0" smtClean="0"/>
              <a:t> library can automatically detect and track faces.</a:t>
            </a:r>
          </a:p>
          <a:p>
            <a:r>
              <a:rPr lang="en-US" dirty="0" smtClean="0"/>
              <a:t>By using 68 landmark points we get features </a:t>
            </a:r>
          </a:p>
          <a:p>
            <a:r>
              <a:rPr lang="en-US" dirty="0" smtClean="0"/>
              <a:t>Our proposal only uses 4 of them.</a:t>
            </a: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57668" y="1825625"/>
            <a:ext cx="3429164" cy="43513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Our proposal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Perspective-Four-Point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5561671" y="2642840"/>
            <a:ext cx="114256" cy="156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366408" y="2642840"/>
            <a:ext cx="114256" cy="156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901315" y="4455598"/>
            <a:ext cx="114256" cy="156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094073" y="4455598"/>
            <a:ext cx="114256" cy="1561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5618799" y="2798957"/>
            <a:ext cx="57128" cy="54140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7404268" y="2851526"/>
            <a:ext cx="57128" cy="541403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5958444" y="4663808"/>
            <a:ext cx="185765" cy="63598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094073" y="4663807"/>
            <a:ext cx="41603" cy="45983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58443" y="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       Expr. </a:t>
            </a:r>
            <a:r>
              <a:rPr lang="en-US" dirty="0" smtClean="0">
                <a:solidFill>
                  <a:srgbClr val="CBCBCB"/>
                </a:solidFill>
              </a:rPr>
              <a:t>&amp; Results</a:t>
            </a:r>
            <a:endParaRPr lang="en-US" dirty="0">
              <a:solidFill>
                <a:srgbClr val="CBCB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8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 anchorCtr="0"/>
          <a:lstStyle/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/>
              <a:t>Objective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/>
              <a:t>Motivation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/>
              <a:t>Our proposal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/>
              <a:t>Perspective-Four-Points 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Experiments and Results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Perspective-Four-Point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58443" y="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       Expr. </a:t>
            </a:r>
            <a:r>
              <a:rPr lang="en-US" dirty="0" smtClean="0">
                <a:solidFill>
                  <a:srgbClr val="CBCBCB"/>
                </a:solidFill>
              </a:rPr>
              <a:t>&amp; Results</a:t>
            </a:r>
            <a:endParaRPr lang="en-US" dirty="0">
              <a:solidFill>
                <a:srgbClr val="CBCB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06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Perspective-Four-Point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Perspective-Four-Point (four-point) is an iterative algorithm.</a:t>
            </a:r>
          </a:p>
          <a:p>
            <a:endParaRPr lang="en-US" dirty="0"/>
          </a:p>
          <a:p>
            <a:r>
              <a:rPr lang="en-US" dirty="0" smtClean="0"/>
              <a:t>If we know the model of four </a:t>
            </a:r>
            <a:r>
              <a:rPr lang="en-US" b="1" dirty="0" smtClean="0"/>
              <a:t>3-D feature points</a:t>
            </a:r>
            <a:r>
              <a:rPr lang="en-US" dirty="0" smtClean="0"/>
              <a:t>, and their correspondence </a:t>
            </a:r>
            <a:r>
              <a:rPr lang="en-US" b="1" dirty="0" smtClean="0"/>
              <a:t>image points</a:t>
            </a:r>
            <a:r>
              <a:rPr lang="en-US" dirty="0" smtClean="0"/>
              <a:t>, pose of the object relative to the camera can be found.</a:t>
            </a:r>
            <a:endParaRPr lang="en-US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Perspective-Four-Point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58443" y="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       Expr. </a:t>
            </a:r>
            <a:r>
              <a:rPr lang="en-US" dirty="0" smtClean="0">
                <a:solidFill>
                  <a:srgbClr val="CBCBCB"/>
                </a:solidFill>
              </a:rPr>
              <a:t>&amp; Results</a:t>
            </a:r>
            <a:endParaRPr lang="en-US" dirty="0">
              <a:solidFill>
                <a:srgbClr val="CBCB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5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Perspective-Four-Point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Suppose we have four model points defined as t=0: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Their image projection points can be detected as:</a:t>
            </a:r>
            <a:endParaRPr lang="en-US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5625"/>
            <a:ext cx="3268448" cy="4351338"/>
          </a:xfrm>
        </p:spPr>
      </p:pic>
      <p:sp>
        <p:nvSpPr>
          <p:cNvPr id="4" name="TextBox 3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Perspective-Four-Point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676" y="3195299"/>
            <a:ext cx="1958775" cy="6266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677" y="5029048"/>
            <a:ext cx="2134339" cy="67849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58443" y="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       Expr. </a:t>
            </a:r>
            <a:r>
              <a:rPr lang="en-US" dirty="0" smtClean="0">
                <a:solidFill>
                  <a:srgbClr val="CBCBCB"/>
                </a:solidFill>
              </a:rPr>
              <a:t>&amp; Results</a:t>
            </a:r>
            <a:endParaRPr lang="en-US" dirty="0">
              <a:solidFill>
                <a:srgbClr val="CBCB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58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Perspective-Four-Point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As this is a rigid body, the relative distance among these model points at any time can be known.</a:t>
            </a:r>
            <a:endParaRPr lang="en-US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5625"/>
            <a:ext cx="3268448" cy="4351338"/>
          </a:xfrm>
        </p:spPr>
      </p:pic>
      <p:sp>
        <p:nvSpPr>
          <p:cNvPr id="4" name="TextBox 3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Perspective-Four-Point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77" y="4001294"/>
            <a:ext cx="4106735" cy="73092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58443" y="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       Expr. </a:t>
            </a:r>
            <a:r>
              <a:rPr lang="en-US" dirty="0" smtClean="0">
                <a:solidFill>
                  <a:srgbClr val="CBCBCB"/>
                </a:solidFill>
              </a:rPr>
              <a:t>&amp; Results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3" name="Right Brace 2"/>
          <p:cNvSpPr/>
          <p:nvPr/>
        </p:nvSpPr>
        <p:spPr>
          <a:xfrm rot="20512822">
            <a:off x="7573302" y="2874826"/>
            <a:ext cx="418538" cy="763259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22468" y="3289981"/>
            <a:ext cx="1385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||A(1,t)-A(4,t)||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8100150" y="2828668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 smtClean="0"/>
              <a:t>D(1,4)=</a:t>
            </a:r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8853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Perspective-Four-Point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12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With the above information + focal length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b="0" dirty="0" smtClean="0"/>
                  <a:t> ,we can determine the </a:t>
                </a:r>
                <a:r>
                  <a:rPr lang="en-US" b="1" dirty="0" smtClean="0"/>
                  <a:t>length</a:t>
                </a:r>
                <a:r>
                  <a:rPr lang="en-US" b="0" dirty="0" smtClean="0"/>
                  <a:t> between the camera center and model points.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3" name="Content Placeholder 1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2118" t="-2241" r="-3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5625"/>
            <a:ext cx="3268448" cy="4351338"/>
          </a:xfrm>
        </p:spPr>
      </p:pic>
      <p:sp>
        <p:nvSpPr>
          <p:cNvPr id="4" name="TextBox 3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Perspective-Four-Point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498" y="4792098"/>
            <a:ext cx="2840705" cy="9140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58443" y="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       Expr. </a:t>
            </a:r>
            <a:r>
              <a:rPr lang="en-US" dirty="0" smtClean="0">
                <a:solidFill>
                  <a:srgbClr val="CBCBCB"/>
                </a:solidFill>
              </a:rPr>
              <a:t>&amp; Results</a:t>
            </a:r>
            <a:endParaRPr lang="en-US" dirty="0">
              <a:solidFill>
                <a:srgbClr val="CBCBCB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3801183" y="4065679"/>
            <a:ext cx="2458206" cy="12846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433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Perspective-Four-Point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Now we can relate the 3-D Model with the length by the following vector: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Where           is the unit vector.</a:t>
            </a:r>
            <a:endParaRPr lang="en-US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5625"/>
            <a:ext cx="3268448" cy="4351338"/>
          </a:xfrm>
        </p:spPr>
      </p:pic>
      <p:sp>
        <p:nvSpPr>
          <p:cNvPr id="4" name="TextBox 3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Perspective-Four-Point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7651" y="3572875"/>
            <a:ext cx="1860257" cy="6626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8268" y="4962768"/>
            <a:ext cx="323253" cy="47244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58443" y="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       Expr. </a:t>
            </a:r>
            <a:r>
              <a:rPr lang="en-US" dirty="0" smtClean="0">
                <a:solidFill>
                  <a:srgbClr val="CBCBCB"/>
                </a:solidFill>
              </a:rPr>
              <a:t>&amp; Results</a:t>
            </a:r>
            <a:endParaRPr lang="en-US" dirty="0">
              <a:solidFill>
                <a:srgbClr val="CBCB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55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Formulation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22328" y="1752749"/>
                <a:ext cx="4086933" cy="4351338"/>
              </a:xfrm>
            </p:spPr>
            <p:txBody>
              <a:bodyPr/>
              <a:lstStyle/>
              <a:p>
                <a:r>
                  <a:rPr lang="en-US" dirty="0" smtClean="0"/>
                  <a:t>Aim: Find the Length </a:t>
                </a:r>
                <a:r>
                  <a:rPr lang="en-US" i="1" dirty="0" smtClean="0">
                    <a:latin typeface="Bell MT" panose="02020503060305020303" pitchFamily="18" charset="0"/>
                  </a:rPr>
                  <a:t>l</a:t>
                </a:r>
                <a:r>
                  <a:rPr lang="en-US" dirty="0" smtClean="0"/>
                  <a:t>.</a:t>
                </a:r>
              </a:p>
              <a:p>
                <a:endParaRPr lang="en-US" dirty="0"/>
              </a:p>
              <a:p>
                <a:r>
                  <a:rPr lang="en-US" dirty="0" smtClean="0"/>
                  <a:t>What we have:</a:t>
                </a:r>
              </a:p>
              <a:p>
                <a:pPr lvl="1"/>
                <a:r>
                  <a:rPr lang="en-US" dirty="0" smtClean="0"/>
                  <a:t>Image measurements:</a:t>
                </a:r>
              </a:p>
              <a:p>
                <a:pPr lvl="1"/>
                <a:r>
                  <a:rPr lang="en-US" dirty="0" smtClean="0"/>
                  <a:t>The model (       )</a:t>
                </a:r>
                <a:r>
                  <a:rPr lang="en-US" i="1" baseline="-25000" dirty="0" err="1" smtClean="0">
                    <a:latin typeface="Bell MT" panose="02020503060305020303" pitchFamily="18" charset="0"/>
                  </a:rPr>
                  <a:t>i</a:t>
                </a:r>
                <a:r>
                  <a:rPr lang="en-US" i="1" baseline="-25000" dirty="0" smtClean="0"/>
                  <a:t>=1,2,3,4</a:t>
                </a:r>
              </a:p>
              <a:p>
                <a:pPr lvl="1"/>
                <a:r>
                  <a:rPr lang="en-US" dirty="0" smtClean="0"/>
                  <a:t>Focal length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𝑓</m:t>
                    </m:r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22328" y="1752749"/>
                <a:ext cx="4086933" cy="4351338"/>
              </a:xfrm>
              <a:blipFill rotWithShape="1">
                <a:blip r:embed="rId3"/>
                <a:stretch>
                  <a:fillRect l="-2537" t="-2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Perspective-Four-Point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pic>
        <p:nvPicPr>
          <p:cNvPr id="12" name="Content Placeholder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5625"/>
            <a:ext cx="3268448" cy="43513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841" y="3364106"/>
            <a:ext cx="1152068" cy="3294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2425" y="3628373"/>
            <a:ext cx="305251" cy="4028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58443" y="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       Expr. </a:t>
            </a:r>
            <a:r>
              <a:rPr lang="en-US" dirty="0" smtClean="0">
                <a:solidFill>
                  <a:srgbClr val="CBCBCB"/>
                </a:solidFill>
              </a:rPr>
              <a:t>&amp; Results</a:t>
            </a:r>
            <a:endParaRPr lang="en-US" dirty="0">
              <a:solidFill>
                <a:srgbClr val="CBCB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2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Forming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By using the distances among four points        and       using cosine law: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predicted form is: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Perspective-Four-Point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pic>
        <p:nvPicPr>
          <p:cNvPr id="12" name="Content Placeholder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5625"/>
            <a:ext cx="3268448" cy="43513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851" y="2630442"/>
            <a:ext cx="305251" cy="40284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098" y="2220123"/>
            <a:ext cx="307800" cy="4372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05" y="3915875"/>
            <a:ext cx="5010744" cy="4899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517" y="5051742"/>
            <a:ext cx="4945700" cy="493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58443" y="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       Expr. </a:t>
            </a:r>
            <a:r>
              <a:rPr lang="en-US" dirty="0" smtClean="0">
                <a:solidFill>
                  <a:srgbClr val="CBCBCB"/>
                </a:solidFill>
              </a:rPr>
              <a:t>&amp; Results</a:t>
            </a:r>
            <a:endParaRPr lang="en-US" dirty="0">
              <a:solidFill>
                <a:srgbClr val="CBCB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5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 anchorCtr="0"/>
          <a:lstStyle/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/>
              <a:t>Objective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/>
              <a:t>Motivation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/>
              <a:t>Our proposal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/>
              <a:t>Perspective-Four-Points </a:t>
            </a:r>
            <a:endParaRPr lang="en-US" dirty="0"/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/>
              <a:t>Experiments and Results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/>
              <a:t>Conclusion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Perspective-Four-Point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58443" y="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       Expr. </a:t>
            </a:r>
            <a:r>
              <a:rPr lang="en-US" dirty="0" smtClean="0">
                <a:solidFill>
                  <a:srgbClr val="CBCBCB"/>
                </a:solidFill>
              </a:rPr>
              <a:t>&amp; Results</a:t>
            </a:r>
            <a:endParaRPr lang="en-US" dirty="0">
              <a:solidFill>
                <a:srgbClr val="CBCB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91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Forming Constraints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From the above formulae, the generalized error function: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With four points, we have 6 combinations of I and J.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Perspective-Four-Point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pic>
        <p:nvPicPr>
          <p:cNvPr id="12" name="Content Placeholder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25625"/>
            <a:ext cx="3268448" cy="43513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23" y="3761669"/>
            <a:ext cx="4934973" cy="84198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50667" y="3013007"/>
            <a:ext cx="922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True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2499172" y="3013007"/>
            <a:ext cx="1774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Predicted</a:t>
            </a:r>
            <a:endParaRPr lang="en-US" sz="3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85" y="5667579"/>
            <a:ext cx="3528930" cy="50938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58443" y="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       Expr. </a:t>
            </a:r>
            <a:r>
              <a:rPr lang="en-US" dirty="0" smtClean="0">
                <a:solidFill>
                  <a:srgbClr val="CBCBCB"/>
                </a:solidFill>
              </a:rPr>
              <a:t>&amp; Results</a:t>
            </a:r>
            <a:endParaRPr lang="en-US" dirty="0">
              <a:solidFill>
                <a:srgbClr val="CBCB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0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Constraint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4275534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Using the above 6 constraints is </a:t>
            </a:r>
            <a:r>
              <a:rPr lang="en-US" u="sng" dirty="0" smtClean="0"/>
              <a:t>not enough. </a:t>
            </a:r>
            <a:r>
              <a:rPr lang="en-US" dirty="0" smtClean="0"/>
              <a:t>(Liu &amp; Wong 1999).</a:t>
            </a:r>
          </a:p>
          <a:p>
            <a:r>
              <a:rPr lang="en-US" dirty="0" smtClean="0"/>
              <a:t>One more constraint is added to ensure unique solution.</a:t>
            </a:r>
          </a:p>
          <a:p>
            <a:endParaRPr lang="en-US" dirty="0"/>
          </a:p>
          <a:p>
            <a:r>
              <a:rPr lang="en-US" dirty="0" smtClean="0"/>
              <a:t>The difference of true and guessed:</a:t>
            </a:r>
            <a:endParaRPr lang="en-US" dirty="0"/>
          </a:p>
        </p:txBody>
      </p:sp>
      <p:pic>
        <p:nvPicPr>
          <p:cNvPr id="21" name="Content Placeholder 20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185" y="2796381"/>
            <a:ext cx="3336131" cy="2409825"/>
          </a:xfrm>
        </p:spPr>
      </p:pic>
      <p:sp>
        <p:nvSpPr>
          <p:cNvPr id="7" name="TextBox 6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Perspective-Four-Point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63" y="4385124"/>
            <a:ext cx="4676775" cy="363913"/>
          </a:xfrm>
          <a:prstGeom prst="rect">
            <a:avLst/>
          </a:prstGeom>
        </p:spPr>
      </p:pic>
      <p:pic>
        <p:nvPicPr>
          <p:cNvPr id="1026" name="Picture 2" descr="https://latex.codecogs.com/png.latex?%5Cdpi%7B300%7D%20%5Clarge%20%5Cbegin%7Baligned%7D%20e_7%26%3Dr-%5Chat%7Br%7D%3D%20%5C%7B%28%5Coverrightarrow%7BA_%7B4%2C3%7D%7D%5Ctimes%5Coverrightarrow%7BA_%7B3%2C1%7D%7D%29%5Cboldsymbol%7B%5Ccdot%7D%28%5Coverrightarrow%7BA_%7B3%2C2%7D%7D%29%5C%7D%20-%20%5C%7B%5B%28%5Chat%7Bl_3%7D%20%5Coverrightarrow%7Bu_3%7D%20-%20%5Chat%7Bl_4%7D%20%5Coverrightarrow%7Bu_4%7D%29%20%5Ctimes%20%28%5Chat%7Bl_1%7D%5Coverrightarrow%7Bu_1%7D%20-%20%5Chat%7Bl_3%7D%5Coverrightarrow%7Bu_3%7D%29%5D%5Cboldsymbol%7B%5Ccdot%7D%20%28%5Chat%7Bl_2%7D%5Coverrightarrow%7Bu_2%7D%20-%5Chat%7Bl_3%7D%20%5Coverrightarrow%7Bu_3%7D%29%20%5C%7D%20%5Cend%7Baligned%7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7" y="5691584"/>
            <a:ext cx="7529066" cy="41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958443" y="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       Expr. </a:t>
            </a:r>
            <a:r>
              <a:rPr lang="en-US" dirty="0" smtClean="0">
                <a:solidFill>
                  <a:srgbClr val="CBCBCB"/>
                </a:solidFill>
              </a:rPr>
              <a:t>&amp; Results</a:t>
            </a:r>
            <a:endParaRPr lang="en-US" dirty="0">
              <a:solidFill>
                <a:srgbClr val="CBCB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6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Iterative Processing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28650" y="1690689"/>
            <a:ext cx="7886700" cy="4163445"/>
          </a:xfrm>
        </p:spPr>
        <p:txBody>
          <a:bodyPr/>
          <a:lstStyle/>
          <a:p>
            <a:r>
              <a:rPr lang="en-US" dirty="0" smtClean="0"/>
              <a:t>After developing </a:t>
            </a:r>
            <a:r>
              <a:rPr lang="en-US" b="1" u="sng" dirty="0" smtClean="0"/>
              <a:t>7</a:t>
            </a:r>
            <a:r>
              <a:rPr lang="en-US" dirty="0" smtClean="0"/>
              <a:t> error functions/constraints, now we minimized the error using a </a:t>
            </a:r>
            <a:r>
              <a:rPr lang="en-US" u="sng" dirty="0" smtClean="0"/>
              <a:t>Gauss-Newton</a:t>
            </a:r>
            <a:r>
              <a:rPr lang="en-US" dirty="0"/>
              <a:t> </a:t>
            </a:r>
            <a:r>
              <a:rPr lang="en-US" dirty="0" smtClean="0"/>
              <a:t>method.</a:t>
            </a:r>
          </a:p>
          <a:p>
            <a:r>
              <a:rPr lang="en-US" dirty="0" smtClean="0"/>
              <a:t>At Initialization:</a:t>
            </a:r>
          </a:p>
          <a:p>
            <a:r>
              <a:rPr lang="en-US" dirty="0" smtClean="0"/>
              <a:t>Initial Guess: </a:t>
            </a:r>
          </a:p>
          <a:p>
            <a:r>
              <a:rPr lang="en-US" dirty="0" smtClean="0"/>
              <a:t>Iteration from k = 0 to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max</a:t>
            </a:r>
            <a:r>
              <a:rPr lang="en-US" baseline="-25000" dirty="0" smtClean="0"/>
              <a:t> :until</a:t>
            </a:r>
            <a:r>
              <a:rPr lang="en-US" dirty="0" smtClean="0"/>
              <a:t> </a:t>
            </a:r>
            <a:r>
              <a:rPr lang="en-US" dirty="0" smtClean="0">
                <a:sym typeface="Symbol"/>
              </a:rPr>
              <a:t>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L</a:t>
            </a:r>
            <a:r>
              <a:rPr lang="en-US" i="1" dirty="0" smtClean="0">
                <a:sym typeface="Symbol"/>
              </a:rPr>
              <a:t> </a:t>
            </a:r>
            <a:r>
              <a:rPr lang="en-US" dirty="0" smtClean="0">
                <a:sym typeface="Symbol"/>
              </a:rPr>
              <a:t>is very small</a:t>
            </a:r>
            <a:endParaRPr lang="en-US" baseline="-25000" dirty="0"/>
          </a:p>
        </p:txBody>
      </p:sp>
      <p:sp>
        <p:nvSpPr>
          <p:cNvPr id="6" name="TextBox 5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Perspective-Four-Point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pic>
        <p:nvPicPr>
          <p:cNvPr id="2050" name="Picture 2" descr="https://latex.codecogs.com/png.latex?%5Cdpi%7B300%7D%20%5Clarge%20L%5E%7B%28k%3D0%29%7D%3D%28%5Bl_1%2Cl_2%2Cl_3%2Cl_4%5D%5ET%29%5E%7B%28k%3D0%29%7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34" y="2601871"/>
            <a:ext cx="3518141" cy="49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latex.codecogs.com/png.latex?%5Cdpi%7B300%7D%20%5Clarge%20%5CDelta%20L%3D%5B0%2C%200%2C%200%2C%200%5D%5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57" y="3097820"/>
            <a:ext cx="1910902" cy="40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atex.codecogs.com/png.latex?%5Cdpi%7B300%7D%20%5Clarge%20%24%24L%5E%7B%28k&amp;plus;1%29%7D%3DL%5E%7B%28k%29%7D&amp;plus;%5CDelta%20L%24%24%20%5C%5C%20%24%24J%20%28%5CDelta%20l%29%3DE_7%20%24%24%20%5C%5C%20%24%24%20%5CDelta%20L%20%3D%28J%5ET%20J%29%5E%7B-1%7D%20J%5E%7BT%7D%20E_7%24%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837" y="4520229"/>
            <a:ext cx="2800201" cy="148404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latex.codecogs.com/png.latex?%5Cdpi%7B300%7D%20%5Clarge%20J%3D%5Cfrac%7B%5Cpartial%20E%7D%7B%5Cpartial%20l%7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64" y="4520229"/>
            <a:ext cx="672848" cy="56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5165770"/>
            <a:ext cx="1237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Where J is a Jacobian matrix: </a:t>
            </a:r>
            <a:endParaRPr lang="en-US" dirty="0"/>
          </a:p>
        </p:txBody>
      </p:sp>
      <p:cxnSp>
        <p:nvCxnSpPr>
          <p:cNvPr id="16" name="Straight Arrow Connector 15"/>
          <p:cNvCxnSpPr>
            <a:endCxn id="2056" idx="1"/>
          </p:cNvCxnSpPr>
          <p:nvPr/>
        </p:nvCxnSpPr>
        <p:spPr>
          <a:xfrm>
            <a:off x="1150084" y="5169005"/>
            <a:ext cx="652753" cy="932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958443" y="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       Expr. </a:t>
            </a:r>
            <a:r>
              <a:rPr lang="en-US" dirty="0" smtClean="0">
                <a:solidFill>
                  <a:srgbClr val="CBCBCB"/>
                </a:solidFill>
              </a:rPr>
              <a:t>&amp; Results</a:t>
            </a:r>
            <a:endParaRPr lang="en-US" dirty="0">
              <a:solidFill>
                <a:srgbClr val="CBCBCB"/>
              </a:solidFill>
            </a:endParaRPr>
          </a:p>
        </p:txBody>
      </p:sp>
      <p:pic>
        <p:nvPicPr>
          <p:cNvPr id="19" name="Picture 4" descr="https://latex.codecogs.com/png.latex?%5Cdpi%7B300%7D%20%5Clarge%20l_1%3Dl_2%3Dl_3%3Dl_4%3D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57" y="3549680"/>
            <a:ext cx="2019093" cy="27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5506169" y="3543313"/>
            <a:ext cx="7532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6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 anchorCtr="0"/>
          <a:lstStyle/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/>
              <a:t>Objective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/>
              <a:t>Motivation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/>
              <a:t>Our proposal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/>
              <a:t>Perspective-Four-Points 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/>
              <a:t>Experiments and Results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Perspective-Four-Point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58443" y="0"/>
            <a:ext cx="1970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       </a:t>
            </a:r>
            <a:r>
              <a:rPr lang="en-US" b="1" dirty="0" smtClean="0">
                <a:solidFill>
                  <a:schemeClr val="bg1"/>
                </a:solidFill>
              </a:rPr>
              <a:t>Expr. &amp; Results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77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17" y="1822450"/>
            <a:ext cx="7886700" cy="4163445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We performed a simulation to prove our proposed method.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4 feature points on 3-D space were created w.r.t features on face.</a:t>
            </a:r>
            <a:endParaRPr lang="en-US" dirty="0"/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Points were moved for 50 time-steps with randomness. (Model)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Random image noise with normal distribution was also added (Measurement)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Finally they are fed into the four-point algorithm to recover the </a:t>
            </a:r>
            <a:r>
              <a:rPr lang="en-US" u="sng" dirty="0" smtClean="0"/>
              <a:t>pose</a:t>
            </a:r>
            <a:r>
              <a:rPr lang="en-US" dirty="0" smtClean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Perspective-Four-Point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58443" y="0"/>
            <a:ext cx="1970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       </a:t>
            </a:r>
            <a:r>
              <a:rPr lang="en-US" b="1" dirty="0" smtClean="0">
                <a:solidFill>
                  <a:schemeClr val="bg1"/>
                </a:solidFill>
              </a:rPr>
              <a:t>Expr. &amp; Results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11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Results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Translation</a:t>
            </a:r>
            <a:endParaRPr lang="en-US" dirty="0"/>
          </a:p>
        </p:txBody>
      </p:sp>
      <p:pic>
        <p:nvPicPr>
          <p:cNvPr id="18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18" y="2505075"/>
            <a:ext cx="3684587" cy="3684588"/>
          </a:xfrm>
        </p:spPr>
      </p:pic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Rotation</a:t>
            </a:r>
            <a:endParaRPr lang="en-US" dirty="0"/>
          </a:p>
        </p:txBody>
      </p:sp>
      <p:pic>
        <p:nvPicPr>
          <p:cNvPr id="17" name="Content Placeholder 1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552" y="2505075"/>
            <a:ext cx="3684587" cy="3684588"/>
          </a:xfrm>
        </p:spPr>
      </p:pic>
      <p:sp>
        <p:nvSpPr>
          <p:cNvPr id="4" name="TextBox 3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Perspective-Four-Point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80907" y="1837918"/>
            <a:ext cx="2761333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Legend:</a:t>
            </a:r>
          </a:p>
          <a:p>
            <a:r>
              <a:rPr lang="en-US" dirty="0" smtClean="0"/>
              <a:t>‘o’: By Four-point algorithm</a:t>
            </a:r>
          </a:p>
          <a:p>
            <a:r>
              <a:rPr lang="en-US" dirty="0" smtClean="0"/>
              <a:t>‘+’: Ground Truth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58443" y="0"/>
            <a:ext cx="1970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       </a:t>
            </a:r>
            <a:r>
              <a:rPr lang="en-US" b="1" dirty="0" smtClean="0">
                <a:solidFill>
                  <a:schemeClr val="bg1"/>
                </a:solidFill>
              </a:rPr>
              <a:t>Expr. &amp; Results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2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Result - Error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82786" y="1825625"/>
            <a:ext cx="7886700" cy="4163445"/>
          </a:xfrm>
        </p:spPr>
        <p:txBody>
          <a:bodyPr/>
          <a:lstStyle/>
          <a:p>
            <a:r>
              <a:rPr lang="en-US" dirty="0" smtClean="0"/>
              <a:t>For 1000 trials:</a:t>
            </a:r>
            <a:endParaRPr lang="en-US" dirty="0"/>
          </a:p>
        </p:txBody>
      </p:sp>
      <p:pic>
        <p:nvPicPr>
          <p:cNvPr id="10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631" y="2124007"/>
            <a:ext cx="4000000" cy="400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Perspective-Four-Point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58443" y="0"/>
            <a:ext cx="1970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       </a:t>
            </a:r>
            <a:r>
              <a:rPr lang="en-US" b="1" dirty="0" smtClean="0">
                <a:solidFill>
                  <a:schemeClr val="bg1"/>
                </a:solidFill>
              </a:rPr>
              <a:t>Expr. &amp; Results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66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Experiments -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Demo video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Perspective-Four-Point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58443" y="0"/>
            <a:ext cx="1970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       </a:t>
            </a:r>
            <a:r>
              <a:rPr lang="en-US" b="1" dirty="0" smtClean="0">
                <a:solidFill>
                  <a:schemeClr val="bg1"/>
                </a:solidFill>
              </a:rPr>
              <a:t>Expr. &amp; Results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Content Placeholder 5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838" y="2150672"/>
            <a:ext cx="3886200" cy="34594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09474" y="1781340"/>
            <a:ext cx="4863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www.youtube.com/watch?v=XqvpIsX7XRg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52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 anchorCtr="0"/>
          <a:lstStyle/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/>
              <a:t>Objective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/>
              <a:t>Motivation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/>
              <a:t>Our proposal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/>
              <a:t>Perspective-Four-Points 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/>
              <a:t>Experiments and Results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/>
              <a:t>Conclusion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Perspective-Four-Point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Conclusion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58443" y="0"/>
            <a:ext cx="1970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       </a:t>
            </a:r>
            <a:r>
              <a:rPr lang="en-US" b="1" dirty="0" smtClean="0">
                <a:solidFill>
                  <a:schemeClr val="bg2"/>
                </a:solidFill>
              </a:rPr>
              <a:t>Expr. &amp; Results</a:t>
            </a:r>
            <a:endParaRPr lang="en-US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112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&amp; Conclusion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We successfully built a system to integrate face detection algorithm ‘</a:t>
            </a:r>
            <a:r>
              <a:rPr lang="en-US" dirty="0" err="1" smtClean="0"/>
              <a:t>dLib</a:t>
            </a:r>
            <a:r>
              <a:rPr lang="en-US" dirty="0" smtClean="0"/>
              <a:t>’ to a pose estimation.</a:t>
            </a:r>
          </a:p>
          <a:p>
            <a:r>
              <a:rPr lang="en-US" dirty="0" smtClean="0"/>
              <a:t>10 frames per second.</a:t>
            </a:r>
          </a:p>
          <a:p>
            <a:r>
              <a:rPr lang="en-US" dirty="0" smtClean="0"/>
              <a:t>Effective in tracking the face pose.</a:t>
            </a:r>
          </a:p>
          <a:p>
            <a:r>
              <a:rPr lang="en-US" dirty="0" smtClean="0"/>
              <a:t>Still need to improve “lost-tracking” issues.</a:t>
            </a:r>
            <a:endParaRPr lang="en-US" dirty="0"/>
          </a:p>
        </p:txBody>
      </p:sp>
      <p:pic>
        <p:nvPicPr>
          <p:cNvPr id="6" name="Content Placeholder 5">
            <a:hlinkClick r:id="rId2" action="ppaction://hlinkfile"/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150" y="2271585"/>
            <a:ext cx="3886200" cy="3459418"/>
          </a:xfrm>
        </p:spPr>
      </p:pic>
    </p:spTree>
    <p:extLst>
      <p:ext uri="{BB962C8B-B14F-4D97-AF65-F5344CB8AC3E}">
        <p14:creationId xmlns:p14="http://schemas.microsoft.com/office/powerpoint/2010/main" val="318477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 anchorCtr="0"/>
          <a:lstStyle/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/>
              <a:t>Objective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Motivation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Our proposal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Perspective-Four-Points 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Experiments and Results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Objective</a:t>
            </a:r>
            <a:r>
              <a:rPr lang="en-US" dirty="0" smtClean="0">
                <a:solidFill>
                  <a:srgbClr val="CBCBCB"/>
                </a:solidFill>
              </a:rPr>
              <a:t>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Perspective-Four-Point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58443" y="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       Expr. </a:t>
            </a:r>
            <a:r>
              <a:rPr lang="en-US" dirty="0" smtClean="0">
                <a:solidFill>
                  <a:srgbClr val="CBCBCB"/>
                </a:solidFill>
              </a:rPr>
              <a:t>&amp; Results</a:t>
            </a:r>
            <a:endParaRPr lang="en-US" dirty="0">
              <a:solidFill>
                <a:srgbClr val="CBCB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70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 smtClean="0"/>
              <a:t>[</a:t>
            </a:r>
            <a:r>
              <a:rPr lang="en-US" dirty="0"/>
              <a:t>1] Davis E. King. </a:t>
            </a:r>
            <a:r>
              <a:rPr lang="en-US" dirty="0" err="1"/>
              <a:t>Dlib</a:t>
            </a:r>
            <a:r>
              <a:rPr lang="en-US" dirty="0"/>
              <a:t>-ml: A machine learning toolkit. Journal of Machine Learning Research, 10:1755{</a:t>
            </a:r>
          </a:p>
          <a:p>
            <a:r>
              <a:rPr lang="en-US" dirty="0"/>
              <a:t>1758, 2009.</a:t>
            </a:r>
          </a:p>
          <a:p>
            <a:r>
              <a:rPr lang="en-US" dirty="0"/>
              <a:t>[2] Man Lee Liu and Kin </a:t>
            </a:r>
            <a:r>
              <a:rPr lang="en-US" dirty="0" err="1"/>
              <a:t>HongWong</a:t>
            </a:r>
            <a:r>
              <a:rPr lang="en-US" dirty="0"/>
              <a:t>. Pose estimation using four corresponding points. Pattern Recognition</a:t>
            </a:r>
          </a:p>
          <a:p>
            <a:r>
              <a:rPr lang="en-US" dirty="0"/>
              <a:t>Letters, 20(1):69{74, 1999.</a:t>
            </a:r>
          </a:p>
          <a:p>
            <a:r>
              <a:rPr lang="en-US" dirty="0"/>
              <a:t>[3] </a:t>
            </a:r>
            <a:r>
              <a:rPr lang="en-US" dirty="0" err="1"/>
              <a:t>Pengfei</a:t>
            </a:r>
            <a:r>
              <a:rPr lang="en-US" dirty="0"/>
              <a:t> Sun, </a:t>
            </a:r>
            <a:r>
              <a:rPr lang="en-US" dirty="0" err="1"/>
              <a:t>Changku</a:t>
            </a:r>
            <a:r>
              <a:rPr lang="en-US" dirty="0"/>
              <a:t> Sun, </a:t>
            </a:r>
            <a:r>
              <a:rPr lang="en-US" dirty="0" err="1"/>
              <a:t>Wenqiang</a:t>
            </a:r>
            <a:r>
              <a:rPr lang="en-US" dirty="0"/>
              <a:t> Li, and Peng Wang. A new pose estimation algorithm using a</a:t>
            </a:r>
          </a:p>
          <a:p>
            <a:r>
              <a:rPr lang="en-US" dirty="0"/>
              <a:t>perspective-ray-based scaled orthographic projection with iteration. </a:t>
            </a:r>
            <a:r>
              <a:rPr lang="en-US" dirty="0" err="1"/>
              <a:t>PloS</a:t>
            </a:r>
            <a:r>
              <a:rPr lang="en-US" dirty="0"/>
              <a:t> one, 10(7):e0134029, 2015.</a:t>
            </a:r>
          </a:p>
          <a:p>
            <a:r>
              <a:rPr lang="en-US" dirty="0"/>
              <a:t>[4] </a:t>
            </a:r>
            <a:r>
              <a:rPr lang="en-US" dirty="0" err="1"/>
              <a:t>Zimiao</a:t>
            </a:r>
            <a:r>
              <a:rPr lang="en-US" dirty="0"/>
              <a:t> Zhang, </a:t>
            </a:r>
            <a:r>
              <a:rPr lang="en-US" dirty="0" err="1"/>
              <a:t>Shihai</a:t>
            </a:r>
            <a:r>
              <a:rPr lang="en-US" dirty="0"/>
              <a:t> Zhang, and </a:t>
            </a:r>
            <a:r>
              <a:rPr lang="en-US" dirty="0" err="1"/>
              <a:t>Qiu</a:t>
            </a:r>
            <a:r>
              <a:rPr lang="en-US" dirty="0"/>
              <a:t> Li. Robust and accurate vision-based pose estimation algorithm</a:t>
            </a:r>
          </a:p>
          <a:p>
            <a:r>
              <a:rPr lang="en-US" dirty="0"/>
              <a:t>based on four coplanar feature points. Sensors, 16(12):2173, 2016.</a:t>
            </a:r>
          </a:p>
          <a:p>
            <a:r>
              <a:rPr lang="en-US" dirty="0"/>
              <a:t>[5] Alfredo </a:t>
            </a:r>
            <a:r>
              <a:rPr lang="en-US" dirty="0" err="1"/>
              <a:t>Liverani</a:t>
            </a:r>
            <a:r>
              <a:rPr lang="en-US" dirty="0"/>
              <a:t>, Alessandro </a:t>
            </a:r>
            <a:r>
              <a:rPr lang="en-US" dirty="0" err="1"/>
              <a:t>Ceruti</a:t>
            </a:r>
            <a:r>
              <a:rPr lang="en-US" dirty="0"/>
              <a:t>, and Gianni </a:t>
            </a:r>
            <a:r>
              <a:rPr lang="en-US" dirty="0" err="1"/>
              <a:t>Caligiana</a:t>
            </a:r>
            <a:r>
              <a:rPr lang="en-US" dirty="0"/>
              <a:t>. Tablet-based 3d sketching and curve reverse</a:t>
            </a:r>
          </a:p>
          <a:p>
            <a:r>
              <a:rPr lang="en-US" dirty="0"/>
              <a:t>modelling. Int. </a:t>
            </a:r>
            <a:r>
              <a:rPr lang="en-US" dirty="0" err="1"/>
              <a:t>Journ</a:t>
            </a:r>
            <a:r>
              <a:rPr lang="en-US" dirty="0"/>
              <a:t>. of Comp. Aided Engineering and Technology 8, 5(2-3):188{215, 2013.</a:t>
            </a:r>
          </a:p>
          <a:p>
            <a:r>
              <a:rPr lang="en-US" dirty="0"/>
              <a:t>[6] </a:t>
            </a:r>
            <a:r>
              <a:rPr lang="en-US" dirty="0" err="1"/>
              <a:t>Zimiao</a:t>
            </a:r>
            <a:r>
              <a:rPr lang="en-US" dirty="0"/>
              <a:t> Zhang, Bin Liu, and </a:t>
            </a:r>
            <a:r>
              <a:rPr lang="en-US" dirty="0" err="1"/>
              <a:t>Yongxiang</a:t>
            </a:r>
            <a:r>
              <a:rPr lang="en-US" dirty="0"/>
              <a:t> Jiang. A two-step pose estimation method based on four</a:t>
            </a:r>
          </a:p>
          <a:p>
            <a:r>
              <a:rPr lang="en-US" dirty="0"/>
              <a:t>non-coplanar points. </a:t>
            </a:r>
            <a:r>
              <a:rPr lang="en-US" dirty="0" err="1"/>
              <a:t>Optik</a:t>
            </a:r>
            <a:r>
              <a:rPr lang="en-US" dirty="0"/>
              <a:t>-Int. </a:t>
            </a:r>
            <a:r>
              <a:rPr lang="en-US" dirty="0" err="1"/>
              <a:t>Journ</a:t>
            </a:r>
            <a:r>
              <a:rPr lang="en-US" dirty="0"/>
              <a:t>. for Light and Electron Optics, 126(17):1520{1526, 2015.</a:t>
            </a:r>
          </a:p>
          <a:p>
            <a:r>
              <a:rPr lang="en-US" dirty="0"/>
              <a:t>[7] </a:t>
            </a:r>
            <a:r>
              <a:rPr lang="en-US" dirty="0" err="1"/>
              <a:t>Zhe</a:t>
            </a:r>
            <a:r>
              <a:rPr lang="en-US" dirty="0"/>
              <a:t> Zhang and Kin </a:t>
            </a:r>
            <a:r>
              <a:rPr lang="en-US" dirty="0" err="1"/>
              <a:t>HongWong</a:t>
            </a:r>
            <a:r>
              <a:rPr lang="en-US" dirty="0"/>
              <a:t>. A novel geometric approach for camera calibration. In Image Processing</a:t>
            </a:r>
          </a:p>
          <a:p>
            <a:r>
              <a:rPr lang="fr-FR" dirty="0"/>
              <a:t>(ICIP), 2014 IEEE Int. </a:t>
            </a:r>
            <a:r>
              <a:rPr lang="fr-FR" dirty="0" err="1"/>
              <a:t>Conf</a:t>
            </a:r>
            <a:r>
              <a:rPr lang="fr-FR" dirty="0"/>
              <a:t>. on, pages 5806{5810. IEEE, 2014.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0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4" name="Subtitle 1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Q &amp; 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Perspective-Four-Point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58443" y="0"/>
            <a:ext cx="2283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Experiments &amp; Results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74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would like to develop a head pose tracking device for virtual reality application.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478" y="2734291"/>
            <a:ext cx="4295045" cy="338971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Objective</a:t>
            </a:r>
            <a:r>
              <a:rPr lang="en-US" dirty="0" smtClean="0">
                <a:solidFill>
                  <a:srgbClr val="CBCBCB"/>
                </a:solidFill>
              </a:rPr>
              <a:t>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Perspective-Four-Point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58443" y="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       Expr. </a:t>
            </a:r>
            <a:r>
              <a:rPr lang="en-US" dirty="0" smtClean="0">
                <a:solidFill>
                  <a:srgbClr val="CBCBCB"/>
                </a:solidFill>
              </a:rPr>
              <a:t>&amp; Results</a:t>
            </a:r>
            <a:endParaRPr lang="en-US" dirty="0">
              <a:solidFill>
                <a:srgbClr val="CBCB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50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would like to develop a head pose tracking device for virtual reality </a:t>
            </a:r>
            <a:r>
              <a:rPr lang="en-US" dirty="0" smtClean="0"/>
              <a:t>applications.</a:t>
            </a:r>
          </a:p>
          <a:p>
            <a:endParaRPr lang="en-US" dirty="0"/>
          </a:p>
          <a:p>
            <a:r>
              <a:rPr lang="en-US" dirty="0" smtClean="0"/>
              <a:t>Face tracking system and the four-point algorithm are proposed and developed.</a:t>
            </a:r>
          </a:p>
          <a:p>
            <a:endParaRPr lang="en-US" dirty="0" smtClean="0"/>
          </a:p>
          <a:p>
            <a:r>
              <a:rPr lang="en-US" dirty="0" smtClean="0"/>
              <a:t>6 DOF of face pose can then be found.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Objective</a:t>
            </a:r>
            <a:r>
              <a:rPr lang="en-US" dirty="0" smtClean="0">
                <a:solidFill>
                  <a:srgbClr val="CBCBCB"/>
                </a:solidFill>
              </a:rPr>
              <a:t>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Perspective-Four-Point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47235" y="-4206"/>
            <a:ext cx="1506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Exp. &amp; Results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848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 anchorCtr="0"/>
          <a:lstStyle/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/>
              <a:t>Objective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/>
              <a:t>Motivation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Our proposal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Perspective-Four-Points 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Experiments and Results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016548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Motivation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Perspective-Four-Point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58443" y="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       Expr. </a:t>
            </a:r>
            <a:r>
              <a:rPr lang="en-US" dirty="0" smtClean="0">
                <a:solidFill>
                  <a:srgbClr val="CBCBCB"/>
                </a:solidFill>
              </a:rPr>
              <a:t>&amp; Results</a:t>
            </a:r>
            <a:endParaRPr lang="en-US" dirty="0">
              <a:solidFill>
                <a:srgbClr val="CBCB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Head pose tracking is useful in various applications.</a:t>
            </a:r>
          </a:p>
          <a:p>
            <a:endParaRPr lang="en-US" dirty="0" smtClean="0"/>
          </a:p>
          <a:p>
            <a:r>
              <a:rPr lang="en-US" dirty="0" smtClean="0"/>
              <a:t>Can be used as interactive inputs for users, even for the disabled.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128" y="2055814"/>
            <a:ext cx="3380104" cy="313821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Motivation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Perspective-Four-Point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58443" y="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       Expr. </a:t>
            </a:r>
            <a:r>
              <a:rPr lang="en-US" dirty="0" smtClean="0">
                <a:solidFill>
                  <a:srgbClr val="CBCBCB"/>
                </a:solidFill>
              </a:rPr>
              <a:t>&amp; Results</a:t>
            </a:r>
            <a:endParaRPr lang="en-US" dirty="0">
              <a:solidFill>
                <a:srgbClr val="CBCB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79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Using Inertial Measurement Unit alone can only output relative positions only.</a:t>
            </a:r>
          </a:p>
          <a:p>
            <a:endParaRPr lang="en-US" dirty="0" smtClean="0"/>
          </a:p>
          <a:p>
            <a:r>
              <a:rPr lang="en-US" dirty="0" smtClean="0"/>
              <a:t>It also has a drift problem, i.e. accumulated error from integration.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809" y="2740025"/>
            <a:ext cx="2783541" cy="171555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Motivation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Our proposal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Perspective-Four-Point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58443" y="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       Expr. </a:t>
            </a:r>
            <a:r>
              <a:rPr lang="en-US" dirty="0" smtClean="0">
                <a:solidFill>
                  <a:srgbClr val="CBCBCB"/>
                </a:solidFill>
              </a:rPr>
              <a:t>&amp; Results</a:t>
            </a:r>
            <a:endParaRPr lang="en-US" dirty="0">
              <a:solidFill>
                <a:srgbClr val="CBCB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 anchorCtr="0"/>
          <a:lstStyle/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/>
              <a:t>Objective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/>
              <a:t>Motivation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/>
              <a:t>Our proposal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Perspective-Four-Points 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Experiments and Results</a:t>
            </a:r>
          </a:p>
          <a:p>
            <a:pPr marL="514350" indent="-514350">
              <a:buClr>
                <a:srgbClr val="72246C"/>
              </a:buClr>
              <a:buFont typeface="+mj-lt"/>
              <a:buAutoNum type="arabicPeriod"/>
            </a:pP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2517" y="0"/>
            <a:ext cx="1126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Objective 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10121" y="0"/>
            <a:ext cx="121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Motivation</a:t>
            </a:r>
            <a:endParaRPr lang="en-US">
              <a:solidFill>
                <a:srgbClr val="CBCBCB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05051" y="0"/>
            <a:ext cx="1408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Our proposal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44203" y="0"/>
            <a:ext cx="231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Perspective-Four-Point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53545" y="0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BCBCB"/>
                </a:solidFill>
              </a:rPr>
              <a:t>Conclusion</a:t>
            </a:r>
            <a:endParaRPr lang="en-US" dirty="0">
              <a:solidFill>
                <a:srgbClr val="CBCBCB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58443" y="0"/>
            <a:ext cx="1933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BCBCB"/>
                </a:solidFill>
              </a:rPr>
              <a:t>       Expr. </a:t>
            </a:r>
            <a:r>
              <a:rPr lang="en-US" dirty="0" smtClean="0">
                <a:solidFill>
                  <a:srgbClr val="CBCBCB"/>
                </a:solidFill>
              </a:rPr>
              <a:t>&amp; Results</a:t>
            </a:r>
            <a:endParaRPr lang="en-US" dirty="0">
              <a:solidFill>
                <a:srgbClr val="CBCBC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3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UHK_template" id="{35DECD59-5593-C04A-B691-90FDCCFEBECA}" vid="{FD59D4F9-BF25-0844-8E62-497C572FD0C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CUHK_template</Template>
  <TotalTime>592</TotalTime>
  <Words>1312</Words>
  <Application>Microsoft Office PowerPoint</Application>
  <PresentationFormat>Overhead</PresentationFormat>
  <Paragraphs>363</Paragraphs>
  <Slides>31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Face pose tracking using  the four-point algorithm</vt:lpstr>
      <vt:lpstr>Contents</vt:lpstr>
      <vt:lpstr>Contents</vt:lpstr>
      <vt:lpstr>Objective</vt:lpstr>
      <vt:lpstr>Objective</vt:lpstr>
      <vt:lpstr>Contents</vt:lpstr>
      <vt:lpstr>Motivation</vt:lpstr>
      <vt:lpstr>Motivation</vt:lpstr>
      <vt:lpstr>Contents</vt:lpstr>
      <vt:lpstr>Our proposal</vt:lpstr>
      <vt:lpstr>Face Detection &amp; Feature Extraction</vt:lpstr>
      <vt:lpstr>Contents</vt:lpstr>
      <vt:lpstr>Perspective-Four-Point</vt:lpstr>
      <vt:lpstr>Perspective-Four-Point</vt:lpstr>
      <vt:lpstr>Perspective-Four-Point</vt:lpstr>
      <vt:lpstr>Perspective-Four-Point</vt:lpstr>
      <vt:lpstr>Perspective-Four-Point</vt:lpstr>
      <vt:lpstr>Problem Formulation</vt:lpstr>
      <vt:lpstr>Forming Constraints</vt:lpstr>
      <vt:lpstr>Forming Constraints</vt:lpstr>
      <vt:lpstr>Extra Constraint</vt:lpstr>
      <vt:lpstr>Iterative Processing</vt:lpstr>
      <vt:lpstr>Contents</vt:lpstr>
      <vt:lpstr>Simulations</vt:lpstr>
      <vt:lpstr>Simulation Results</vt:lpstr>
      <vt:lpstr>Simulation Result - Error</vt:lpstr>
      <vt:lpstr>Real Experiments - Video</vt:lpstr>
      <vt:lpstr>Contents</vt:lpstr>
      <vt:lpstr>Discussion &amp; Conclusion</vt:lpstr>
      <vt:lpstr>References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 World</dc:title>
  <dc:creator>KAM, Ho Chuen</dc:creator>
  <cp:lastModifiedBy>khwong</cp:lastModifiedBy>
  <cp:revision>100</cp:revision>
  <dcterms:created xsi:type="dcterms:W3CDTF">2017-04-23T05:47:43Z</dcterms:created>
  <dcterms:modified xsi:type="dcterms:W3CDTF">2017-06-14T04:04:20Z</dcterms:modified>
</cp:coreProperties>
</file>