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302" r:id="rId3"/>
    <p:sldId id="303" r:id="rId4"/>
    <p:sldId id="300" r:id="rId5"/>
    <p:sldId id="320" r:id="rId6"/>
    <p:sldId id="258" r:id="rId7"/>
    <p:sldId id="322" r:id="rId8"/>
    <p:sldId id="323" r:id="rId9"/>
    <p:sldId id="324" r:id="rId10"/>
    <p:sldId id="259" r:id="rId11"/>
    <p:sldId id="260" r:id="rId12"/>
    <p:sldId id="261" r:id="rId13"/>
    <p:sldId id="262" r:id="rId14"/>
    <p:sldId id="263" r:id="rId15"/>
    <p:sldId id="264" r:id="rId16"/>
    <p:sldId id="265" r:id="rId17"/>
    <p:sldId id="266" r:id="rId18"/>
    <p:sldId id="329" r:id="rId19"/>
    <p:sldId id="330" r:id="rId20"/>
    <p:sldId id="332" r:id="rId21"/>
    <p:sldId id="295" r:id="rId22"/>
    <p:sldId id="298" r:id="rId23"/>
    <p:sldId id="308" r:id="rId24"/>
    <p:sldId id="309" r:id="rId25"/>
    <p:sldId id="310" r:id="rId26"/>
    <p:sldId id="311" r:id="rId27"/>
    <p:sldId id="312" r:id="rId28"/>
    <p:sldId id="325" r:id="rId29"/>
    <p:sldId id="296" r:id="rId30"/>
    <p:sldId id="270" r:id="rId31"/>
    <p:sldId id="274" r:id="rId32"/>
    <p:sldId id="275" r:id="rId33"/>
    <p:sldId id="279" r:id="rId34"/>
    <p:sldId id="280" r:id="rId35"/>
    <p:sldId id="281" r:id="rId36"/>
    <p:sldId id="282" r:id="rId37"/>
    <p:sldId id="318" r:id="rId38"/>
    <p:sldId id="283" r:id="rId39"/>
    <p:sldId id="290" r:id="rId40"/>
    <p:sldId id="291" r:id="rId41"/>
    <p:sldId id="328" r:id="rId42"/>
    <p:sldId id="327" r:id="rId43"/>
    <p:sldId id="331" r:id="rId44"/>
    <p:sldId id="301" r:id="rId45"/>
    <p:sldId id="304" r:id="rId46"/>
    <p:sldId id="305" r:id="rId47"/>
    <p:sldId id="297" r:id="rId48"/>
  </p:sldIdLst>
  <p:sldSz cx="9144000" cy="6858000" type="overhead"/>
  <p:notesSz cx="6799263" cy="9904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34" d="100"/>
          <a:sy n="134" d="100"/>
        </p:scale>
        <p:origin x="-96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9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941"/>
          </a:xfrm>
          <a:prstGeom prst="rect">
            <a:avLst/>
          </a:prstGeom>
        </p:spPr>
        <p:txBody>
          <a:bodyPr vert="horz" lIns="91440" tIns="45720" rIns="91440" bIns="45720" rtlCol="0"/>
          <a:lstStyle>
            <a:lvl1pPr algn="r">
              <a:defRPr sz="1200"/>
            </a:lvl1pPr>
          </a:lstStyle>
          <a:p>
            <a:fld id="{FA0925E2-8E20-48B7-B73A-48D295727B83}" type="datetimeFigureOut">
              <a:rPr lang="en-US" smtClean="0"/>
              <a:t>6/14/2017</a:t>
            </a:fld>
            <a:endParaRPr lang="en-US"/>
          </a:p>
        </p:txBody>
      </p:sp>
      <p:sp>
        <p:nvSpPr>
          <p:cNvPr id="4" name="Slide Image Placeholder 3"/>
          <p:cNvSpPr>
            <a:spLocks noGrp="1" noRot="1" noChangeAspect="1"/>
          </p:cNvSpPr>
          <p:nvPr>
            <p:ph type="sldImg" idx="2"/>
          </p:nvPr>
        </p:nvSpPr>
        <p:spPr>
          <a:xfrm>
            <a:off x="1171575" y="1238250"/>
            <a:ext cx="4456113"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66499"/>
            <a:ext cx="5439410" cy="38998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7474"/>
            <a:ext cx="2946347" cy="4969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07474"/>
            <a:ext cx="2946347" cy="496940"/>
          </a:xfrm>
          <a:prstGeom prst="rect">
            <a:avLst/>
          </a:prstGeom>
        </p:spPr>
        <p:txBody>
          <a:bodyPr vert="horz" lIns="91440" tIns="45720" rIns="91440" bIns="45720" rtlCol="0" anchor="b"/>
          <a:lstStyle>
            <a:lvl1pPr algn="r">
              <a:defRPr sz="1200"/>
            </a:lvl1pPr>
          </a:lstStyle>
          <a:p>
            <a:fld id="{CCC5A2C2-50A0-47C4-BB14-7A2C2355E375}" type="slidenum">
              <a:rPr lang="en-US" smtClean="0"/>
              <a:t>‹#›</a:t>
            </a:fld>
            <a:endParaRPr lang="en-US"/>
          </a:p>
        </p:txBody>
      </p:sp>
    </p:spTree>
    <p:extLst>
      <p:ext uri="{BB962C8B-B14F-4D97-AF65-F5344CB8AC3E}">
        <p14:creationId xmlns:p14="http://schemas.microsoft.com/office/powerpoint/2010/main" val="391876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1238250"/>
            <a:ext cx="4456113" cy="3343275"/>
          </a:xfrm>
        </p:spPr>
      </p:sp>
      <p:sp>
        <p:nvSpPr>
          <p:cNvPr id="3" name="Notes Placeholder 2"/>
          <p:cNvSpPr>
            <a:spLocks noGrp="1"/>
          </p:cNvSpPr>
          <p:nvPr>
            <p:ph type="body" idx="1"/>
          </p:nvPr>
        </p:nvSpPr>
        <p:spPr/>
        <p:txBody>
          <a:bodyPr/>
          <a:lstStyle/>
          <a:p>
            <a:r>
              <a:rPr lang="en-US" dirty="0" smtClean="0"/>
              <a:t>Story-</a:t>
            </a:r>
            <a:r>
              <a:rPr lang="en-US" baseline="0" dirty="0" smtClean="0"/>
              <a:t>telling +1</a:t>
            </a:r>
            <a:endParaRPr lang="en-US" dirty="0"/>
          </a:p>
        </p:txBody>
      </p:sp>
      <p:sp>
        <p:nvSpPr>
          <p:cNvPr id="4" name="Slide Number Placeholder 3"/>
          <p:cNvSpPr>
            <a:spLocks noGrp="1"/>
          </p:cNvSpPr>
          <p:nvPr>
            <p:ph type="sldNum" sz="quarter" idx="10"/>
          </p:nvPr>
        </p:nvSpPr>
        <p:spPr/>
        <p:txBody>
          <a:bodyPr/>
          <a:lstStyle/>
          <a:p>
            <a:fld id="{41364E6C-2FF0-4A84-9698-FE0A1D4E393C}" type="slidenum">
              <a:rPr lang="en-US" smtClean="0"/>
              <a:t>33</a:t>
            </a:fld>
            <a:endParaRPr lang="en-US"/>
          </a:p>
        </p:txBody>
      </p:sp>
    </p:spTree>
    <p:extLst>
      <p:ext uri="{BB962C8B-B14F-4D97-AF65-F5344CB8AC3E}">
        <p14:creationId xmlns:p14="http://schemas.microsoft.com/office/powerpoint/2010/main" val="404450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1238250"/>
            <a:ext cx="4456113" cy="3343275"/>
          </a:xfrm>
        </p:spPr>
      </p:sp>
      <p:sp>
        <p:nvSpPr>
          <p:cNvPr id="3" name="Notes Placeholder 2"/>
          <p:cNvSpPr>
            <a:spLocks noGrp="1"/>
          </p:cNvSpPr>
          <p:nvPr>
            <p:ph type="body" idx="1"/>
          </p:nvPr>
        </p:nvSpPr>
        <p:spPr/>
        <p:txBody>
          <a:bodyPr/>
          <a:lstStyle/>
          <a:p>
            <a:r>
              <a:rPr lang="en-US" dirty="0" smtClean="0"/>
              <a:t>Story-</a:t>
            </a:r>
            <a:r>
              <a:rPr lang="en-US" baseline="0" dirty="0" smtClean="0"/>
              <a:t>telling +1</a:t>
            </a:r>
            <a:endParaRPr lang="en-US" dirty="0"/>
          </a:p>
        </p:txBody>
      </p:sp>
      <p:sp>
        <p:nvSpPr>
          <p:cNvPr id="4" name="Slide Number Placeholder 3"/>
          <p:cNvSpPr>
            <a:spLocks noGrp="1"/>
          </p:cNvSpPr>
          <p:nvPr>
            <p:ph type="sldNum" sz="quarter" idx="10"/>
          </p:nvPr>
        </p:nvSpPr>
        <p:spPr/>
        <p:txBody>
          <a:bodyPr/>
          <a:lstStyle/>
          <a:p>
            <a:fld id="{41364E6C-2FF0-4A84-9698-FE0A1D4E393C}" type="slidenum">
              <a:rPr lang="en-US" smtClean="0"/>
              <a:t>34</a:t>
            </a:fld>
            <a:endParaRPr lang="en-US"/>
          </a:p>
        </p:txBody>
      </p:sp>
    </p:spTree>
    <p:extLst>
      <p:ext uri="{BB962C8B-B14F-4D97-AF65-F5344CB8AC3E}">
        <p14:creationId xmlns:p14="http://schemas.microsoft.com/office/powerpoint/2010/main" val="109387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923925" y="742950"/>
            <a:ext cx="4951413"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79927" y="4704596"/>
            <a:ext cx="5439410" cy="4456986"/>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9E39FA-D67A-4C35-893F-22705382852C}"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3D Comp. Vision and Applications v7a</a:t>
            </a:r>
            <a:endParaRPr lang="en-US"/>
          </a:p>
        </p:txBody>
      </p:sp>
      <p:sp>
        <p:nvSpPr>
          <p:cNvPr id="6" name="Slide Number Placeholder 5"/>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2287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04574-ED43-4757-A0C5-E0D045AC66A9}"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3D Comp. Vision and Applications v7a</a:t>
            </a:r>
            <a:endParaRPr lang="en-US"/>
          </a:p>
        </p:txBody>
      </p:sp>
      <p:sp>
        <p:nvSpPr>
          <p:cNvPr id="6" name="Slide Number Placeholder 5"/>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404109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33D29-B7B5-4F5A-880F-3CAA49DE8A52}"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3D Comp. Vision and Applications v7a</a:t>
            </a:r>
            <a:endParaRPr lang="en-US"/>
          </a:p>
        </p:txBody>
      </p:sp>
      <p:sp>
        <p:nvSpPr>
          <p:cNvPr id="6" name="Slide Number Placeholder 5"/>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210479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979C556-EBB9-47F1-B1E7-F992DE3A8823}" type="datetime1">
              <a:rPr lang="en-US" altLang="en-US" smtClean="0"/>
              <a:t>6/14/2017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3D Comp. Vision and Applications v7a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BC3D9-E80C-42CC-BDBB-874C039A4D21}" type="slidenum">
              <a:rPr lang="en-US" altLang="en-US"/>
              <a:pPr>
                <a:defRPr/>
              </a:pPr>
              <a:t>‹#›</a:t>
            </a:fld>
            <a:endParaRPr lang="en-US" altLang="en-US"/>
          </a:p>
        </p:txBody>
      </p:sp>
    </p:spTree>
    <p:extLst>
      <p:ext uri="{BB962C8B-B14F-4D97-AF65-F5344CB8AC3E}">
        <p14:creationId xmlns:p14="http://schemas.microsoft.com/office/powerpoint/2010/main" val="222280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rot="10800000" flipH="1">
            <a:off x="0" y="2248000"/>
            <a:ext cx="9144000" cy="46100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471900" y="984967"/>
            <a:ext cx="8222100" cy="10236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471900" y="2558767"/>
            <a:ext cx="8222100" cy="361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523541" y="626083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zh-TW"/>
              <a:t>‹#›</a:t>
            </a:fld>
            <a:endParaRPr lang="zh-TW"/>
          </a:p>
        </p:txBody>
      </p:sp>
      <p:sp>
        <p:nvSpPr>
          <p:cNvPr id="26" name="Shape 26"/>
          <p:cNvSpPr txBox="1"/>
          <p:nvPr/>
        </p:nvSpPr>
        <p:spPr>
          <a:xfrm>
            <a:off x="71275" y="6433567"/>
            <a:ext cx="7035000" cy="354000"/>
          </a:xfrm>
          <a:prstGeom prst="rect">
            <a:avLst/>
          </a:prstGeom>
          <a:noFill/>
          <a:ln>
            <a:noFill/>
          </a:ln>
        </p:spPr>
        <p:txBody>
          <a:bodyPr lIns="91425" tIns="91425" rIns="91425" bIns="91425" anchor="t" anchorCtr="0">
            <a:noAutofit/>
          </a:bodyPr>
          <a:lstStyle/>
          <a:p>
            <a:pPr lvl="0" rtl="0">
              <a:spcBef>
                <a:spcPts val="0"/>
              </a:spcBef>
              <a:buNone/>
            </a:pPr>
            <a:r>
              <a:rPr lang="zh-TW" sz="1000"/>
              <a:t>Department of Computer Science and Engineering FYP presentation KHW1602</a:t>
            </a:r>
          </a:p>
        </p:txBody>
      </p:sp>
    </p:spTree>
    <p:extLst>
      <p:ext uri="{BB962C8B-B14F-4D97-AF65-F5344CB8AC3E}">
        <p14:creationId xmlns:p14="http://schemas.microsoft.com/office/powerpoint/2010/main" val="3819445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DC8F2329-9D6D-407E-9870-D1FF02393EB8}" type="datetime1">
              <a:rPr lang="en-US" altLang="en-US" smtClean="0"/>
              <a:t>6/14/2017</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3D Comp. Vision and Applications v7a</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BA8395F-5EDE-464D-9896-6BC7686FB06E}" type="slidenum">
              <a:rPr lang="en-US" altLang="en-US"/>
              <a:pPr>
                <a:defRPr/>
              </a:pPr>
              <a:t>‹#›</a:t>
            </a:fld>
            <a:endParaRPr lang="en-US" altLang="en-US"/>
          </a:p>
        </p:txBody>
      </p:sp>
    </p:spTree>
    <p:extLst>
      <p:ext uri="{BB962C8B-B14F-4D97-AF65-F5344CB8AC3E}">
        <p14:creationId xmlns:p14="http://schemas.microsoft.com/office/powerpoint/2010/main" val="62498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E4200-698F-46B3-92F8-3ECCCCE436CC}"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3D Comp. Vision and Applications v7a</a:t>
            </a:r>
            <a:endParaRPr lang="en-US"/>
          </a:p>
        </p:txBody>
      </p:sp>
      <p:sp>
        <p:nvSpPr>
          <p:cNvPr id="6" name="Slide Number Placeholder 5"/>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427274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38A62-80D6-48AC-B289-01D7B992B7E4}"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3D Comp. Vision and Applications v7a</a:t>
            </a:r>
            <a:endParaRPr lang="en-US"/>
          </a:p>
        </p:txBody>
      </p:sp>
      <p:sp>
        <p:nvSpPr>
          <p:cNvPr id="6" name="Slide Number Placeholder 5"/>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28838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B2208-CEEB-4DF8-ADAF-C46BA9657845}" type="datetime1">
              <a:rPr lang="en-US" smtClean="0"/>
              <a:t>6/14/2017</a:t>
            </a:fld>
            <a:endParaRPr lang="en-US"/>
          </a:p>
        </p:txBody>
      </p:sp>
      <p:sp>
        <p:nvSpPr>
          <p:cNvPr id="6" name="Footer Placeholder 5"/>
          <p:cNvSpPr>
            <a:spLocks noGrp="1"/>
          </p:cNvSpPr>
          <p:nvPr>
            <p:ph type="ftr" sz="quarter" idx="11"/>
          </p:nvPr>
        </p:nvSpPr>
        <p:spPr/>
        <p:txBody>
          <a:bodyPr/>
          <a:lstStyle/>
          <a:p>
            <a:r>
              <a:rPr lang="en-US" smtClean="0"/>
              <a:t>3D Comp. Vision and Applications v7a</a:t>
            </a:r>
            <a:endParaRPr lang="en-US"/>
          </a:p>
        </p:txBody>
      </p:sp>
      <p:sp>
        <p:nvSpPr>
          <p:cNvPr id="7" name="Slide Number Placeholder 6"/>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58037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8688E-AB21-42E5-BA2B-ADBC6C25D157}" type="datetime1">
              <a:rPr lang="en-US" smtClean="0"/>
              <a:t>6/14/2017</a:t>
            </a:fld>
            <a:endParaRPr lang="en-US"/>
          </a:p>
        </p:txBody>
      </p:sp>
      <p:sp>
        <p:nvSpPr>
          <p:cNvPr id="8" name="Footer Placeholder 7"/>
          <p:cNvSpPr>
            <a:spLocks noGrp="1"/>
          </p:cNvSpPr>
          <p:nvPr>
            <p:ph type="ftr" sz="quarter" idx="11"/>
          </p:nvPr>
        </p:nvSpPr>
        <p:spPr/>
        <p:txBody>
          <a:bodyPr/>
          <a:lstStyle/>
          <a:p>
            <a:r>
              <a:rPr lang="en-US" smtClean="0"/>
              <a:t>3D Comp. Vision and Applications v7a</a:t>
            </a:r>
            <a:endParaRPr lang="en-US"/>
          </a:p>
        </p:txBody>
      </p:sp>
      <p:sp>
        <p:nvSpPr>
          <p:cNvPr id="9" name="Slide Number Placeholder 8"/>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173824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11E4E1-7CBB-4679-B09D-CFB274722C55}" type="datetime1">
              <a:rPr lang="en-US" smtClean="0"/>
              <a:t>6/14/2017</a:t>
            </a:fld>
            <a:endParaRPr lang="en-US"/>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268480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5F633-AE0A-442D-86C6-D4837D71CAA8}" type="datetime1">
              <a:rPr lang="en-US" smtClean="0"/>
              <a:t>6/14/2017</a:t>
            </a:fld>
            <a:endParaRPr lang="en-US"/>
          </a:p>
        </p:txBody>
      </p:sp>
      <p:sp>
        <p:nvSpPr>
          <p:cNvPr id="3" name="Footer Placeholder 2"/>
          <p:cNvSpPr>
            <a:spLocks noGrp="1"/>
          </p:cNvSpPr>
          <p:nvPr>
            <p:ph type="ftr" sz="quarter" idx="11"/>
          </p:nvPr>
        </p:nvSpPr>
        <p:spPr/>
        <p:txBody>
          <a:bodyPr/>
          <a:lstStyle/>
          <a:p>
            <a:r>
              <a:rPr lang="en-US" smtClean="0"/>
              <a:t>3D Comp. Vision and Applications v7a</a:t>
            </a:r>
            <a:endParaRPr lang="en-US"/>
          </a:p>
        </p:txBody>
      </p:sp>
      <p:sp>
        <p:nvSpPr>
          <p:cNvPr id="4" name="Slide Number Placeholder 3"/>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31081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BC3A9-EDBF-436F-BF0F-F9F375B98461}" type="datetime1">
              <a:rPr lang="en-US" smtClean="0"/>
              <a:t>6/14/2017</a:t>
            </a:fld>
            <a:endParaRPr lang="en-US"/>
          </a:p>
        </p:txBody>
      </p:sp>
      <p:sp>
        <p:nvSpPr>
          <p:cNvPr id="6" name="Footer Placeholder 5"/>
          <p:cNvSpPr>
            <a:spLocks noGrp="1"/>
          </p:cNvSpPr>
          <p:nvPr>
            <p:ph type="ftr" sz="quarter" idx="11"/>
          </p:nvPr>
        </p:nvSpPr>
        <p:spPr/>
        <p:txBody>
          <a:bodyPr/>
          <a:lstStyle/>
          <a:p>
            <a:r>
              <a:rPr lang="en-US" smtClean="0"/>
              <a:t>3D Comp. Vision and Applications v7a</a:t>
            </a:r>
            <a:endParaRPr lang="en-US"/>
          </a:p>
        </p:txBody>
      </p:sp>
      <p:sp>
        <p:nvSpPr>
          <p:cNvPr id="7" name="Slide Number Placeholder 6"/>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214475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5E28E-62B3-45E3-A811-E022D03ABD01}" type="datetime1">
              <a:rPr lang="en-US" smtClean="0"/>
              <a:t>6/14/2017</a:t>
            </a:fld>
            <a:endParaRPr lang="en-US"/>
          </a:p>
        </p:txBody>
      </p:sp>
      <p:sp>
        <p:nvSpPr>
          <p:cNvPr id="6" name="Footer Placeholder 5"/>
          <p:cNvSpPr>
            <a:spLocks noGrp="1"/>
          </p:cNvSpPr>
          <p:nvPr>
            <p:ph type="ftr" sz="quarter" idx="11"/>
          </p:nvPr>
        </p:nvSpPr>
        <p:spPr/>
        <p:txBody>
          <a:bodyPr/>
          <a:lstStyle/>
          <a:p>
            <a:r>
              <a:rPr lang="en-US" smtClean="0"/>
              <a:t>3D Comp. Vision and Applications v7a</a:t>
            </a:r>
            <a:endParaRPr lang="en-US"/>
          </a:p>
        </p:txBody>
      </p:sp>
      <p:sp>
        <p:nvSpPr>
          <p:cNvPr id="7" name="Slide Number Placeholder 6"/>
          <p:cNvSpPr>
            <a:spLocks noGrp="1"/>
          </p:cNvSpPr>
          <p:nvPr>
            <p:ph type="sldNum" sz="quarter" idx="12"/>
          </p:nvPr>
        </p:nvSpPr>
        <p:spPr/>
        <p:txBody>
          <a:bodyPr/>
          <a:lstStyle/>
          <a:p>
            <a:fld id="{53484C38-4930-451E-BC1A-BAA0D5C24147}" type="slidenum">
              <a:rPr lang="en-US" smtClean="0"/>
              <a:t>‹#›</a:t>
            </a:fld>
            <a:endParaRPr lang="en-US"/>
          </a:p>
        </p:txBody>
      </p:sp>
    </p:spTree>
    <p:extLst>
      <p:ext uri="{BB962C8B-B14F-4D97-AF65-F5344CB8AC3E}">
        <p14:creationId xmlns:p14="http://schemas.microsoft.com/office/powerpoint/2010/main" val="13418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16AD5-03FB-41B3-9C40-407670CD953F}" type="datetime1">
              <a:rPr lang="en-US" smtClean="0"/>
              <a:t>6/14/2017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3D Comp. Vision and Applications v7a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84C38-4930-451E-BC1A-BAA0D5C24147}" type="slidenum">
              <a:rPr lang="en-US" smtClean="0"/>
              <a:t>‹#›</a:t>
            </a:fld>
            <a:endParaRPr lang="en-US"/>
          </a:p>
        </p:txBody>
      </p:sp>
    </p:spTree>
    <p:extLst>
      <p:ext uri="{BB962C8B-B14F-4D97-AF65-F5344CB8AC3E}">
        <p14:creationId xmlns:p14="http://schemas.microsoft.com/office/powerpoint/2010/main" val="264167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e.cuhk.edu.hk/~khwong/papers.html" TargetMode="External"/><Relationship Id="rId7" Type="http://schemas.openxmlformats.org/officeDocument/2006/relationships/hyperlink" Target="http://www.ntu.edu.sg/Pages/home.aspx" TargetMode="External"/><Relationship Id="rId2" Type="http://schemas.openxmlformats.org/officeDocument/2006/relationships/hyperlink" Target="http://www.cse.cuhk.edu.hk/~khwong/" TargetMode="External"/><Relationship Id="rId1" Type="http://schemas.openxmlformats.org/officeDocument/2006/relationships/slideLayout" Target="../slideLayouts/slideLayout1.xml"/><Relationship Id="rId6" Type="http://schemas.openxmlformats.org/officeDocument/2006/relationships/hyperlink" Target="http://www.ntu.edu.sg/nec/Pages/default.aspx" TargetMode="External"/><Relationship Id="rId5" Type="http://schemas.openxmlformats.org/officeDocument/2006/relationships/hyperlink" Target="http://www.icopr.org/sub.html" TargetMode="External"/><Relationship Id="rId4" Type="http://schemas.openxmlformats.org/officeDocument/2006/relationships/hyperlink" Target="mailto:khwong@cse.cuhk.edu.h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canyon2b2.mpg" TargetMode="External"/><Relationship Id="rId7" Type="http://schemas.openxmlformats.org/officeDocument/2006/relationships/hyperlink" Target="http://www.youtube.com/watch?v=ONx4cyYYyrI" TargetMode="External"/><Relationship Id="rId2" Type="http://schemas.openxmlformats.org/officeDocument/2006/relationships/hyperlink" Target="http://www.cse.cuhk.edu.hk/~khwong/demo/index.html" TargetMode="Externa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www.youtube.com/watch?v=xgCnV--wf2k" TargetMode="External"/><Relationship Id="rId4" Type="http://schemas.openxmlformats.org/officeDocument/2006/relationships/image" Target="../media/image17.jpeg"/><Relationship Id="rId9" Type="http://schemas.openxmlformats.org/officeDocument/2006/relationships/hyperlink" Target="http://www.cse.cuhk.edu.hk/~khwong/j2004_IEEE_chang_MM_xlowe_draf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arkalman_demo.mpeg" TargetMode="External"/><Relationship Id="rId2" Type="http://schemas.openxmlformats.org/officeDocument/2006/relationships/hyperlink" Target="../arkalman_demo.mpeg"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posega_demo.mpg"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wmf"/><Relationship Id="rId2" Type="http://schemas.openxmlformats.org/officeDocument/2006/relationships/hyperlink" Target="http://www.youtube.com/watch?v=YHhQSglmuqY&amp;feature=channel_page" TargetMode="External"/><Relationship Id="rId1" Type="http://schemas.openxmlformats.org/officeDocument/2006/relationships/slideLayout" Target="../slideLayouts/slideLayout2.xml"/><Relationship Id="rId6" Type="http://schemas.openxmlformats.org/officeDocument/2006/relationships/hyperlink" Target="cheun_projector_to_baord_demo.mp4" TargetMode="External"/><Relationship Id="rId5" Type="http://schemas.openxmlformats.org/officeDocument/2006/relationships/image" Target="../media/image23.png"/><Relationship Id="rId4" Type="http://schemas.openxmlformats.org/officeDocument/2006/relationships/hyperlink" Target="3d-without_glasses.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isqg8O9a4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youtube.com/watch?v=yVDFcZZ8g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youtube.com/watch?v=mbl-BpTnbe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e.cuhk.edu.hk/~khwong/c2008_icip2008_ragab_how_man_filters.pdf" TargetMode="External"/><Relationship Id="rId2" Type="http://schemas.openxmlformats.org/officeDocument/2006/relationships/hyperlink" Target="http://www.cse.cuhk.edu.hk/~khwong/j2004_IEEE_yu_SMC_B_kalman_draft.pdf" TargetMode="External"/><Relationship Id="rId1" Type="http://schemas.openxmlformats.org/officeDocument/2006/relationships/slideLayout" Target="../slideLayouts/slideLayout2.xml"/><Relationship Id="rId6" Type="http://schemas.openxmlformats.org/officeDocument/2006/relationships/hyperlink" Target="http://www.ieee.org/organizations/society/sp/tmm/" TargetMode="External"/><Relationship Id="rId5" Type="http://schemas.openxmlformats.org/officeDocument/2006/relationships/hyperlink" Target="http://www.cse.cuhk.edu.hk/~khwong/j2009_IEEEMM_Controlling%20Virtual%20Cameras%20Based%20on%20a%20Robust%20Model-free.pdf" TargetMode="External"/><Relationship Id="rId4" Type="http://schemas.openxmlformats.org/officeDocument/2006/relationships/hyperlink" Target="http://www.cse.cuhk.edu.hk/~khwong/j2006_IEEE_SMC_recursive_cam_motion_with_tri_focal_tensor.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hyperlink" Target="https://conferenceservice.co.jp/conference/snpd2017/" TargetMode="External"/><Relationship Id="rId5" Type="http://schemas.openxmlformats.org/officeDocument/2006/relationships/hyperlink" Target="http://www.acisinternational.org/snpd2017/"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youtu.be/i2lpo0DHaW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oculus.com/en-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store.com.hk/product/XOKinect/" TargetMode="Externa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hyperlink" Target="http://en.spacevision.tokyo/" TargetMode="External"/><Relationship Id="rId1" Type="http://schemas.openxmlformats.org/officeDocument/2006/relationships/slideLayout" Target="../slideLayouts/slideLayout1.xml"/><Relationship Id="rId6" Type="http://schemas.openxmlformats.org/officeDocument/2006/relationships/hyperlink" Target="http://structure.io/" TargetMode="External"/><Relationship Id="rId5" Type="http://schemas.openxmlformats.org/officeDocument/2006/relationships/image" Target="../media/image46.png"/><Relationship Id="rId4" Type="http://schemas.openxmlformats.org/officeDocument/2006/relationships/hyperlink" Target="http://www.creaform3d.com/zh" TargetMode="External"/><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hyperlink" Target="demo_duck_VR.mp4" TargetMode="External"/><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hyperlink" Target="https://appsrv.cse.cuhk.edu.hk/~khwong/www2/conference/2016/ICVR2016/ICVR2016.html" TargetMode="External"/><Relationship Id="rId2" Type="http://schemas.openxmlformats.org/officeDocument/2006/relationships/hyperlink" Target="mailto:khwong@cse.cuhk.edu.hk"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icvr16_avatar_video.mp4" TargetMode="Externa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hyperlink" Target="icvr16_avatar_video.mp4" TargetMode="External"/><Relationship Id="rId2" Type="http://schemas.openxmlformats.org/officeDocument/2006/relationships/hyperlink" Target="https://youtu.be/CfkP2Coajp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Wearable_Prototype.mp4" TargetMode="External"/><Relationship Id="rId7"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hyperlink" Target="FaceTracking_focus.mp4" TargetMode="External"/><Relationship Id="rId4" Type="http://schemas.openxmlformats.org/officeDocument/2006/relationships/image" Target="../media/image6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hyperlink" Target="pointcloud_mergeing_globel_rgb_color.mp4" TargetMode="External"/><Relationship Id="rId1" Type="http://schemas.openxmlformats.org/officeDocument/2006/relationships/slideLayout" Target="../slideLayouts/slideLayout2.xml"/><Relationship Id="rId6" Type="http://schemas.openxmlformats.org/officeDocument/2006/relationships/hyperlink" Target="sensor_rotate.mp4" TargetMode="External"/><Relationship Id="rId5" Type="http://schemas.openxmlformats.org/officeDocument/2006/relationships/image" Target="../media/image68.png"/><Relationship Id="rId4" Type="http://schemas.openxmlformats.org/officeDocument/2006/relationships/hyperlink" Target="car_move.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sensor_rotate.mp4" TargetMode="Externa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ntu.edu.sg/nec/Pages/default.aspx" TargetMode="External"/><Relationship Id="rId2" Type="http://schemas.openxmlformats.org/officeDocument/2006/relationships/hyperlink" Target="http://www.icopr.org/sub.html" TargetMode="Externa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www.ntu.edu.sg/Pages/home.asp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www.icmsc.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nagoya-u.ac.jp/map/higashiyama/international_conference_venues.html" TargetMode="External"/><Relationship Id="rId7" Type="http://schemas.openxmlformats.org/officeDocument/2006/relationships/image" Target="../media/image77.png"/><Relationship Id="rId2" Type="http://schemas.openxmlformats.org/officeDocument/2006/relationships/hyperlink" Target="http://www.mva-org.jp/mva2017/" TargetMode="Externa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hyperlink" Target="basketball.mp4" TargetMode="External"/><Relationship Id="rId4" Type="http://schemas.openxmlformats.org/officeDocument/2006/relationships/hyperlink" Target="https://en.wikipedia.org/wiki/Nagoy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wmf"/><Relationship Id="rId18" Type="http://schemas.openxmlformats.org/officeDocument/2006/relationships/hyperlink" Target="canyon2b2.mpg" TargetMode="External"/><Relationship Id="rId3" Type="http://schemas.openxmlformats.org/officeDocument/2006/relationships/image" Target="../media/image15.wmf"/><Relationship Id="rId21" Type="http://schemas.openxmlformats.org/officeDocument/2006/relationships/image" Target="../media/image13.wmf"/><Relationship Id="rId7" Type="http://schemas.openxmlformats.org/officeDocument/2006/relationships/image" Target="../media/image8.wmf"/><Relationship Id="rId12" Type="http://schemas.openxmlformats.org/officeDocument/2006/relationships/oleObject" Target="../embeddings/oleObject6.bin"/><Relationship Id="rId17" Type="http://schemas.openxmlformats.org/officeDocument/2006/relationships/image" Target="../media/image16.jpeg"/><Relationship Id="rId2" Type="http://schemas.openxmlformats.org/officeDocument/2006/relationships/slideLayout" Target="../slideLayouts/slideLayout2.xml"/><Relationship Id="rId16" Type="http://schemas.openxmlformats.org/officeDocument/2006/relationships/hyperlink" Target="features%20klt%20all.mp4" TargetMode="External"/><Relationship Id="rId20"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4.wmf"/><Relationship Id="rId10" Type="http://schemas.openxmlformats.org/officeDocument/2006/relationships/oleObject" Target="../embeddings/oleObject5.bin"/><Relationship Id="rId19" Type="http://schemas.openxmlformats.org/officeDocument/2006/relationships/image" Target="../media/image17.jpeg"/><Relationship Id="rId4" Type="http://schemas.openxmlformats.org/officeDocument/2006/relationships/oleObject" Target="../embeddings/oleObject2.bin"/><Relationship Id="rId9" Type="http://schemas.openxmlformats.org/officeDocument/2006/relationships/image" Target="../media/image9.wmf"/><Relationship Id="rId14" Type="http://schemas.openxmlformats.org/officeDocument/2006/relationships/oleObject" Target="../embeddings/oleObject7.bin"/><Relationship Id="rId22"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p:txBody>
          <a:bodyPr/>
          <a:lstStyle/>
          <a:p>
            <a:r>
              <a:rPr lang="en-US" altLang="zh-TW" sz="6400" dirty="0">
                <a:ea typeface="新細明體" pitchFamily="18" charset="-120"/>
              </a:rPr>
              <a:t>3D Computer Vision and Applications</a:t>
            </a:r>
            <a:endParaRPr lang="zh-TW" altLang="en-US" sz="6400" dirty="0">
              <a:ea typeface="新細明體" pitchFamily="18" charset="-120"/>
            </a:endParaRPr>
          </a:p>
        </p:txBody>
      </p:sp>
      <p:sp>
        <p:nvSpPr>
          <p:cNvPr id="22533" name="Rectangle 3"/>
          <p:cNvSpPr>
            <a:spLocks noGrp="1" noChangeArrowheads="1"/>
          </p:cNvSpPr>
          <p:nvPr>
            <p:ph type="subTitle" idx="1"/>
          </p:nvPr>
        </p:nvSpPr>
        <p:spPr/>
        <p:txBody>
          <a:bodyPr>
            <a:normAutofit fontScale="62500" lnSpcReduction="20000"/>
          </a:bodyPr>
          <a:lstStyle/>
          <a:p>
            <a:pPr eaLnBrk="1" hangingPunct="1">
              <a:lnSpc>
                <a:spcPct val="80000"/>
              </a:lnSpc>
            </a:pPr>
            <a:r>
              <a:rPr lang="en-US" altLang="zh-TW" sz="3200" dirty="0">
                <a:ea typeface="新細明體" pitchFamily="18" charset="-120"/>
              </a:rPr>
              <a:t>by Prof. K.H. Wong, </a:t>
            </a:r>
          </a:p>
          <a:p>
            <a:pPr eaLnBrk="1" hangingPunct="1">
              <a:lnSpc>
                <a:spcPct val="80000"/>
              </a:lnSpc>
            </a:pPr>
            <a:r>
              <a:rPr lang="en-US" altLang="zh-TW" sz="2600" dirty="0">
                <a:ea typeface="新細明體" pitchFamily="18" charset="-120"/>
              </a:rPr>
              <a:t>Computer Science and Engineering Dept. </a:t>
            </a:r>
            <a:r>
              <a:rPr lang="en-US" altLang="zh-TW" sz="2600" dirty="0" smtClean="0">
                <a:ea typeface="新細明體" pitchFamily="18" charset="-120"/>
              </a:rPr>
              <a:t>CUHK</a:t>
            </a:r>
          </a:p>
          <a:p>
            <a:pPr>
              <a:lnSpc>
                <a:spcPct val="80000"/>
              </a:lnSpc>
            </a:pPr>
            <a:r>
              <a:rPr lang="en-US" altLang="zh-TW" sz="2600" dirty="0">
                <a:ea typeface="新細明體" pitchFamily="18" charset="-120"/>
                <a:hlinkClick r:id="rId2"/>
              </a:rPr>
              <a:t>http://www.cse.cuhk.edu.hk/~khwong</a:t>
            </a:r>
            <a:r>
              <a:rPr lang="en-US" altLang="zh-TW" sz="2600" dirty="0" smtClean="0">
                <a:ea typeface="新細明體" pitchFamily="18" charset="-120"/>
                <a:hlinkClick r:id="rId2"/>
              </a:rPr>
              <a:t>/</a:t>
            </a:r>
            <a:endParaRPr lang="en-US" altLang="zh-TW" sz="2600" dirty="0" smtClean="0">
              <a:ea typeface="新細明體" pitchFamily="18" charset="-120"/>
            </a:endParaRPr>
          </a:p>
          <a:p>
            <a:pPr>
              <a:lnSpc>
                <a:spcPct val="80000"/>
              </a:lnSpc>
            </a:pPr>
            <a:r>
              <a:rPr lang="en-US" altLang="zh-TW" sz="2600" dirty="0">
                <a:ea typeface="新細明體" pitchFamily="18" charset="-120"/>
                <a:hlinkClick r:id="rId3"/>
              </a:rPr>
              <a:t>http://www.cse.cuhk.edu.hk/~</a:t>
            </a:r>
            <a:r>
              <a:rPr lang="en-US" altLang="zh-TW" sz="2600" dirty="0" smtClean="0">
                <a:ea typeface="新細明體" pitchFamily="18" charset="-120"/>
                <a:hlinkClick r:id="rId3"/>
              </a:rPr>
              <a:t>khwong/papers.html</a:t>
            </a:r>
            <a:endParaRPr lang="en-US" altLang="zh-TW" sz="2600" dirty="0" smtClean="0">
              <a:ea typeface="新細明體" pitchFamily="18" charset="-120"/>
            </a:endParaRPr>
          </a:p>
          <a:p>
            <a:pPr>
              <a:lnSpc>
                <a:spcPct val="80000"/>
              </a:lnSpc>
            </a:pPr>
            <a:endParaRPr lang="en-US" altLang="zh-TW" sz="2600" dirty="0">
              <a:ea typeface="新細明體" pitchFamily="18" charset="-120"/>
            </a:endParaRPr>
          </a:p>
          <a:p>
            <a:pPr eaLnBrk="1" hangingPunct="1">
              <a:lnSpc>
                <a:spcPct val="80000"/>
              </a:lnSpc>
            </a:pPr>
            <a:r>
              <a:rPr lang="en-US" altLang="zh-TW" sz="2600" dirty="0" smtClean="0">
                <a:ea typeface="新細明體" pitchFamily="18" charset="-120"/>
                <a:hlinkClick r:id="rId4"/>
              </a:rPr>
              <a:t>khwong@cse.cuhk.edu.hk</a:t>
            </a:r>
            <a:endParaRPr lang="en-US" altLang="zh-TW" sz="2600" dirty="0" smtClean="0">
              <a:ea typeface="新細明體" pitchFamily="18" charset="-120"/>
            </a:endParaRPr>
          </a:p>
          <a:p>
            <a:pPr eaLnBrk="1" hangingPunct="1">
              <a:lnSpc>
                <a:spcPct val="80000"/>
              </a:lnSpc>
            </a:pPr>
            <a:endParaRPr lang="en-US" altLang="zh-TW" sz="2600" dirty="0">
              <a:ea typeface="新細明體" pitchFamily="18" charset="-120"/>
            </a:endParaRPr>
          </a:p>
        </p:txBody>
      </p:sp>
      <p:sp>
        <p:nvSpPr>
          <p:cNvPr id="22530" name="Rectangle 5"/>
          <p:cNvSpPr>
            <a:spLocks noGrp="1" noChangeArrowheads="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2531" name="Rectangle 6"/>
          <p:cNvSpPr>
            <a:spLocks noGrp="1" noChangeArrowheads="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5E7D4D33-3C4C-4D00-BFF5-321ED082D8DE}" type="slidenum">
              <a:rPr lang="en-US" altLang="en-US" sz="1000"/>
              <a:pPr>
                <a:spcBef>
                  <a:spcPct val="0"/>
                </a:spcBef>
                <a:buClrTx/>
                <a:buSzTx/>
                <a:buFontTx/>
                <a:buNone/>
              </a:pPr>
              <a:t>1</a:t>
            </a:fld>
            <a:endParaRPr lang="en-US" altLang="en-US" sz="1000"/>
          </a:p>
        </p:txBody>
      </p:sp>
      <p:sp>
        <p:nvSpPr>
          <p:cNvPr id="2" name="TextBox 1"/>
          <p:cNvSpPr txBox="1"/>
          <p:nvPr/>
        </p:nvSpPr>
        <p:spPr>
          <a:xfrm>
            <a:off x="1630326" y="5295013"/>
            <a:ext cx="6425103" cy="1200329"/>
          </a:xfrm>
          <a:prstGeom prst="rect">
            <a:avLst/>
          </a:prstGeom>
          <a:noFill/>
        </p:spPr>
        <p:txBody>
          <a:bodyPr wrap="square" rtlCol="0">
            <a:spAutoFit/>
          </a:bodyPr>
          <a:lstStyle/>
          <a:p>
            <a:r>
              <a:rPr lang="en-US" dirty="0" smtClean="0"/>
              <a:t>Invited talk at :</a:t>
            </a:r>
          </a:p>
          <a:p>
            <a:r>
              <a:rPr lang="en-US" dirty="0" smtClean="0"/>
              <a:t>The </a:t>
            </a:r>
            <a:r>
              <a:rPr lang="en-US" dirty="0"/>
              <a:t>Second International Workshop on Pattern Recognition (</a:t>
            </a:r>
            <a:r>
              <a:rPr lang="en-US" dirty="0">
                <a:hlinkClick r:id="rId5"/>
              </a:rPr>
              <a:t>IWPR2017</a:t>
            </a:r>
            <a:r>
              <a:rPr lang="en-US" dirty="0"/>
              <a:t>), </a:t>
            </a:r>
            <a:r>
              <a:rPr lang="en-US" dirty="0">
                <a:hlinkClick r:id="rId6"/>
              </a:rPr>
              <a:t>Nanyang Executive Centre</a:t>
            </a:r>
            <a:r>
              <a:rPr lang="en-US" dirty="0"/>
              <a:t>, </a:t>
            </a:r>
            <a:r>
              <a:rPr lang="en-US" dirty="0">
                <a:hlinkClick r:id="rId7"/>
              </a:rPr>
              <a:t>Nanyang Technological University</a:t>
            </a:r>
            <a:r>
              <a:rPr lang="en-US" dirty="0"/>
              <a:t>, Singapore, May 1-3, 2017</a:t>
            </a:r>
            <a:endParaRPr lang="en-US" dirty="0"/>
          </a:p>
        </p:txBody>
      </p:sp>
    </p:spTree>
    <p:extLst>
      <p:ext uri="{BB962C8B-B14F-4D97-AF65-F5344CB8AC3E}">
        <p14:creationId xmlns:p14="http://schemas.microsoft.com/office/powerpoint/2010/main" val="130363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zh-TW" smtClean="0">
                <a:ea typeface="新細明體" pitchFamily="18" charset="-120"/>
              </a:rPr>
              <a:t>Applications</a:t>
            </a:r>
          </a:p>
        </p:txBody>
      </p:sp>
      <p:sp>
        <p:nvSpPr>
          <p:cNvPr id="24581" name="Rectangle 3"/>
          <p:cNvSpPr>
            <a:spLocks noGrp="1" noChangeArrowheads="1"/>
          </p:cNvSpPr>
          <p:nvPr>
            <p:ph idx="1"/>
          </p:nvPr>
        </p:nvSpPr>
        <p:spPr/>
        <p:txBody>
          <a:bodyPr/>
          <a:lstStyle/>
          <a:p>
            <a:r>
              <a:rPr lang="en-US" altLang="zh-TW" dirty="0">
                <a:ea typeface="新細明體" pitchFamily="18" charset="-120"/>
              </a:rPr>
              <a:t>3D models from images</a:t>
            </a:r>
          </a:p>
          <a:p>
            <a:pPr lvl="1"/>
            <a:r>
              <a:rPr lang="en-US" altLang="zh-TW" dirty="0">
                <a:ea typeface="新細明體" pitchFamily="18" charset="-120"/>
              </a:rPr>
              <a:t>Camera projection systems</a:t>
            </a:r>
          </a:p>
          <a:p>
            <a:r>
              <a:rPr lang="en-US" altLang="zh-TW" dirty="0" smtClean="0">
                <a:ea typeface="新細明體" pitchFamily="18" charset="-120"/>
              </a:rPr>
              <a:t>Some </a:t>
            </a:r>
            <a:r>
              <a:rPr lang="en-US" altLang="zh-TW" dirty="0">
                <a:ea typeface="新細明體" pitchFamily="18" charset="-120"/>
              </a:rPr>
              <a:t>recent work</a:t>
            </a:r>
          </a:p>
          <a:p>
            <a:pPr lvl="1"/>
            <a:r>
              <a:rPr lang="en-US" altLang="zh-TW" dirty="0">
                <a:ea typeface="新細明體" pitchFamily="18" charset="-120"/>
              </a:rPr>
              <a:t>Wearable </a:t>
            </a:r>
            <a:r>
              <a:rPr lang="en-US" altLang="zh-TW" dirty="0" smtClean="0">
                <a:ea typeface="新細明體" pitchFamily="18" charset="-120"/>
              </a:rPr>
              <a:t>devices</a:t>
            </a:r>
          </a:p>
          <a:p>
            <a:r>
              <a:rPr lang="en-US" altLang="zh-TW" dirty="0" smtClean="0">
                <a:ea typeface="新細明體" pitchFamily="18" charset="-120"/>
              </a:rPr>
              <a:t>Virtual tourism</a:t>
            </a:r>
            <a:endParaRPr lang="en-US" altLang="zh-TW" dirty="0">
              <a:ea typeface="新細明體" pitchFamily="18" charset="-120"/>
            </a:endParaRPr>
          </a:p>
          <a:p>
            <a:pPr lvl="1"/>
            <a:endParaRPr lang="en-US" altLang="zh-TW" dirty="0" smtClean="0">
              <a:ea typeface="新細明體" pitchFamily="18" charset="-120"/>
            </a:endParaRPr>
          </a:p>
          <a:p>
            <a:pPr eaLnBrk="1" hangingPunct="1"/>
            <a:endParaRPr lang="en-US" altLang="zh-TW" dirty="0" smtClean="0">
              <a:ea typeface="新細明體" pitchFamily="18" charset="-120"/>
            </a:endParaRPr>
          </a:p>
        </p:txBody>
      </p:sp>
      <p:sp>
        <p:nvSpPr>
          <p:cNvPr id="24578"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4579"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DCE85794-BFC3-453B-A112-8F471727BBA4}" type="slidenum">
              <a:rPr lang="en-US" altLang="en-US" sz="1000"/>
              <a:pPr>
                <a:spcBef>
                  <a:spcPct val="0"/>
                </a:spcBef>
                <a:buClrTx/>
                <a:buSzTx/>
                <a:buFontTx/>
                <a:buNone/>
              </a:pPr>
              <a:t>10</a:t>
            </a:fld>
            <a:endParaRPr lang="en-US" altLang="en-US" sz="1000"/>
          </a:p>
        </p:txBody>
      </p:sp>
    </p:spTree>
    <p:extLst>
      <p:ext uri="{BB962C8B-B14F-4D97-AF65-F5344CB8AC3E}">
        <p14:creationId xmlns:p14="http://schemas.microsoft.com/office/powerpoint/2010/main" val="792069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033131" y="277813"/>
            <a:ext cx="6567819" cy="901700"/>
          </a:xfrm>
        </p:spPr>
        <p:txBody>
          <a:bodyPr>
            <a:normAutofit fontScale="90000"/>
          </a:bodyPr>
          <a:lstStyle/>
          <a:p>
            <a:pPr eaLnBrk="1" hangingPunct="1"/>
            <a:r>
              <a:rPr lang="en-US" altLang="zh-TW" sz="2400" dirty="0">
                <a:ea typeface="新細明體" pitchFamily="18" charset="-120"/>
              </a:rPr>
              <a:t>Demo1: 3D reconstruction (see also </a:t>
            </a:r>
            <a:r>
              <a:rPr lang="en-US" altLang="zh-TW" sz="2400" dirty="0">
                <a:ea typeface="新細明體" pitchFamily="18" charset="-120"/>
                <a:hlinkClick r:id="rId2"/>
              </a:rPr>
              <a:t>http://www.cse.cuhk.edu.hk/khwong/demo/index.html)</a:t>
            </a:r>
            <a:br>
              <a:rPr lang="en-US" altLang="zh-TW" sz="2400" dirty="0">
                <a:ea typeface="新細明體" pitchFamily="18" charset="-120"/>
                <a:hlinkClick r:id="rId2"/>
              </a:rPr>
            </a:br>
            <a:endParaRPr lang="en-US" altLang="zh-TW" sz="2400" dirty="0">
              <a:ea typeface="新細明體" pitchFamily="18" charset="-120"/>
            </a:endParaRPr>
          </a:p>
        </p:txBody>
      </p:sp>
      <p:sp>
        <p:nvSpPr>
          <p:cNvPr id="25605" name="Rectangle 3"/>
          <p:cNvSpPr>
            <a:spLocks noGrp="1" noChangeArrowheads="1"/>
          </p:cNvSpPr>
          <p:nvPr>
            <p:ph type="body" sz="half" idx="1"/>
          </p:nvPr>
        </p:nvSpPr>
        <p:spPr>
          <a:xfrm>
            <a:off x="575071" y="1597543"/>
            <a:ext cx="3025379" cy="4530725"/>
          </a:xfrm>
        </p:spPr>
        <p:txBody>
          <a:bodyPr/>
          <a:lstStyle/>
          <a:p>
            <a:pPr eaLnBrk="1" hangingPunct="1"/>
            <a:r>
              <a:rPr lang="en-US" altLang="zh-TW" sz="2400" dirty="0">
                <a:ea typeface="新細明體" pitchFamily="18" charset="-120"/>
              </a:rPr>
              <a:t>Grand Canyon Demo</a:t>
            </a:r>
          </a:p>
          <a:p>
            <a:pPr eaLnBrk="1" hangingPunct="1"/>
            <a:r>
              <a:rPr lang="en-US" altLang="zh-TW" sz="2400" dirty="0">
                <a:ea typeface="新細明體" pitchFamily="18" charset="-120"/>
              </a:rPr>
              <a:t>Flask</a:t>
            </a:r>
          </a:p>
          <a:p>
            <a:pPr eaLnBrk="1" hangingPunct="1"/>
            <a:r>
              <a:rPr lang="en-US" altLang="zh-TW" sz="2400" dirty="0">
                <a:ea typeface="新細明體" pitchFamily="18" charset="-120"/>
              </a:rPr>
              <a:t>Robot</a:t>
            </a:r>
          </a:p>
        </p:txBody>
      </p:sp>
      <p:sp>
        <p:nvSpPr>
          <p:cNvPr id="25602" name="Footer Placeholder 5"/>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5603" name="Slide Number Placeholder 6"/>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0A07B31B-24B2-45F2-90FD-683734D3EF34}" type="slidenum">
              <a:rPr lang="en-US" altLang="en-US" sz="1000"/>
              <a:pPr>
                <a:spcBef>
                  <a:spcPct val="0"/>
                </a:spcBef>
                <a:buClrTx/>
                <a:buSzTx/>
                <a:buFontTx/>
                <a:buNone/>
              </a:pPr>
              <a:t>11</a:t>
            </a:fld>
            <a:endParaRPr lang="en-US" altLang="en-US" sz="1000"/>
          </a:p>
        </p:txBody>
      </p:sp>
      <p:pic>
        <p:nvPicPr>
          <p:cNvPr id="25606" name="Picture 4" descr="canyon1s">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746" y="1219202"/>
            <a:ext cx="2374383" cy="21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flask7_000">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3388" y="3150537"/>
            <a:ext cx="1158462" cy="115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 descr="robot2_first">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303" y="3115368"/>
            <a:ext cx="1228799" cy="12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7"/>
          <p:cNvSpPr txBox="1">
            <a:spLocks noChangeArrowheads="1"/>
          </p:cNvSpPr>
          <p:nvPr/>
        </p:nvSpPr>
        <p:spPr bwMode="auto">
          <a:xfrm>
            <a:off x="4302199" y="3475852"/>
            <a:ext cx="344357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50" dirty="0"/>
              <a:t>http://www.youtube.com/watch?v=2KLFRILlOjc</a:t>
            </a:r>
          </a:p>
        </p:txBody>
      </p:sp>
      <p:sp>
        <p:nvSpPr>
          <p:cNvPr id="25612" name="Text Box 10"/>
          <p:cNvSpPr txBox="1">
            <a:spLocks noChangeArrowheads="1"/>
          </p:cNvSpPr>
          <p:nvPr/>
        </p:nvSpPr>
        <p:spPr bwMode="auto">
          <a:xfrm>
            <a:off x="3371850" y="51035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dirty="0" smtClean="0"/>
          </a:p>
        </p:txBody>
      </p:sp>
      <p:sp>
        <p:nvSpPr>
          <p:cNvPr id="2" name="TextBox 1"/>
          <p:cNvSpPr txBox="1"/>
          <p:nvPr/>
        </p:nvSpPr>
        <p:spPr>
          <a:xfrm>
            <a:off x="506471" y="5844869"/>
            <a:ext cx="4834785" cy="584775"/>
          </a:xfrm>
          <a:prstGeom prst="rect">
            <a:avLst/>
          </a:prstGeom>
          <a:noFill/>
        </p:spPr>
        <p:txBody>
          <a:bodyPr wrap="square" rtlCol="0">
            <a:spAutoFit/>
          </a:bodyPr>
          <a:lstStyle/>
          <a:p>
            <a:r>
              <a:rPr lang="en-US" sz="900" dirty="0"/>
              <a:t>Michael Ming Yuen Chang and Kin Hong Wong, "</a:t>
            </a:r>
            <a:r>
              <a:rPr lang="en-US" sz="900" dirty="0">
                <a:hlinkClick r:id="rId9"/>
              </a:rPr>
              <a:t>Model reconstruction and pose acquisition using extended Lowe's method</a:t>
            </a:r>
            <a:r>
              <a:rPr lang="en-US" sz="900" dirty="0"/>
              <a:t>", IEEE Transactions on Multimedia, Volume: 7,   Issue: 2,  April 2005.</a:t>
            </a:r>
          </a:p>
          <a:p>
            <a:endParaRPr lang="en-US" sz="1400" dirty="0"/>
          </a:p>
        </p:txBody>
      </p:sp>
      <p:sp>
        <p:nvSpPr>
          <p:cNvPr id="3" name="TextBox 2"/>
          <p:cNvSpPr txBox="1"/>
          <p:nvPr/>
        </p:nvSpPr>
        <p:spPr>
          <a:xfrm>
            <a:off x="5103628" y="3813544"/>
            <a:ext cx="3696846" cy="2031325"/>
          </a:xfrm>
          <a:prstGeom prst="rect">
            <a:avLst/>
          </a:prstGeom>
          <a:noFill/>
          <a:ln>
            <a:solidFill>
              <a:schemeClr val="accent1"/>
            </a:solidFill>
          </a:ln>
        </p:spPr>
        <p:txBody>
          <a:bodyPr wrap="none" rtlCol="0">
            <a:spAutoFit/>
          </a:bodyPr>
          <a:lstStyle/>
          <a:p>
            <a:r>
              <a:rPr lang="en-US" dirty="0" smtClean="0"/>
              <a:t>2-pass bundle adjustment </a:t>
            </a:r>
          </a:p>
          <a:p>
            <a:r>
              <a:rPr lang="en-US" dirty="0" smtClean="0"/>
              <a:t>Algorithm</a:t>
            </a:r>
          </a:p>
          <a:p>
            <a:r>
              <a:rPr lang="en-US" dirty="0" smtClean="0"/>
              <a:t>Loop until converge</a:t>
            </a:r>
          </a:p>
          <a:p>
            <a:r>
              <a:rPr lang="en-US" dirty="0" smtClean="0"/>
              <a:t>{</a:t>
            </a:r>
          </a:p>
          <a:p>
            <a:r>
              <a:rPr lang="en-US" dirty="0"/>
              <a:t> </a:t>
            </a:r>
            <a:r>
              <a:rPr lang="en-US" dirty="0" smtClean="0"/>
              <a:t> Find pose based on a guessed model</a:t>
            </a:r>
          </a:p>
          <a:p>
            <a:r>
              <a:rPr lang="en-US" dirty="0" smtClean="0"/>
              <a:t>  Find model based on a guessed pose</a:t>
            </a:r>
          </a:p>
          <a:p>
            <a:r>
              <a:rPr lang="en-US" dirty="0"/>
              <a:t>}</a:t>
            </a:r>
          </a:p>
        </p:txBody>
      </p:sp>
    </p:spTree>
    <p:extLst>
      <p:ext uri="{BB962C8B-B14F-4D97-AF65-F5344CB8AC3E}">
        <p14:creationId xmlns:p14="http://schemas.microsoft.com/office/powerpoint/2010/main" val="2466344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zh-TW" sz="4000">
                <a:ea typeface="新細明體" pitchFamily="18" charset="-120"/>
              </a:rPr>
              <a:t>Demo2: augmented reality</a:t>
            </a:r>
            <a:br>
              <a:rPr lang="en-US" altLang="zh-TW" sz="4000">
                <a:ea typeface="新細明體" pitchFamily="18" charset="-120"/>
              </a:rPr>
            </a:br>
            <a:r>
              <a:rPr lang="en-US" altLang="zh-TW" sz="4000">
                <a:ea typeface="新細明體" pitchFamily="18" charset="-120"/>
              </a:rPr>
              <a:t>(Click picture to see movie) </a:t>
            </a:r>
          </a:p>
        </p:txBody>
      </p:sp>
      <p:sp>
        <p:nvSpPr>
          <p:cNvPr id="26629" name="Rectangle 3"/>
          <p:cNvSpPr>
            <a:spLocks noGrp="1" noChangeArrowheads="1"/>
          </p:cNvSpPr>
          <p:nvPr>
            <p:ph idx="1"/>
          </p:nvPr>
        </p:nvSpPr>
        <p:spPr/>
        <p:txBody>
          <a:bodyPr/>
          <a:lstStyle/>
          <a:p>
            <a:pPr eaLnBrk="1" hangingPunct="1"/>
            <a:r>
              <a:rPr lang="en-US" altLang="zh-TW" dirty="0" smtClean="0">
                <a:ea typeface="新細明體" pitchFamily="18" charset="-120"/>
                <a:hlinkClick r:id="rId2" action="ppaction://hlinkfile"/>
              </a:rPr>
              <a:t>Augmented reality demo</a:t>
            </a:r>
            <a:endParaRPr lang="en-US" altLang="zh-TW" dirty="0" smtClean="0">
              <a:ea typeface="新細明體" pitchFamily="18" charset="-120"/>
            </a:endParaRPr>
          </a:p>
        </p:txBody>
      </p:sp>
      <p:sp>
        <p:nvSpPr>
          <p:cNvPr id="26626"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6627"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CC9773E1-E1A7-40A3-8C8A-A6A688BF7ABD}" type="slidenum">
              <a:rPr lang="en-US" altLang="en-US" sz="1000"/>
              <a:pPr>
                <a:spcBef>
                  <a:spcPct val="0"/>
                </a:spcBef>
                <a:buClrTx/>
                <a:buSzTx/>
                <a:buFontTx/>
                <a:buNone/>
              </a:pPr>
              <a:t>12</a:t>
            </a:fld>
            <a:endParaRPr lang="en-US" altLang="en-US" sz="1000"/>
          </a:p>
        </p:txBody>
      </p:sp>
      <p:pic>
        <p:nvPicPr>
          <p:cNvPr id="26630" name="Picture 4" descr="lab_scene_ar">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81402"/>
            <a:ext cx="22860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IMG_0002">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590802"/>
            <a:ext cx="325755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6"/>
          <p:cNvSpPr txBox="1">
            <a:spLocks noChangeArrowheads="1"/>
          </p:cNvSpPr>
          <p:nvPr/>
        </p:nvSpPr>
        <p:spPr bwMode="auto">
          <a:xfrm>
            <a:off x="5029200" y="5999165"/>
            <a:ext cx="27414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800" dirty="0"/>
              <a:t>http://www.youtube.com/watch?v=zPbgw-ydB9Y</a:t>
            </a:r>
          </a:p>
        </p:txBody>
      </p:sp>
      <p:sp>
        <p:nvSpPr>
          <p:cNvPr id="26633" name="Text Box 7"/>
          <p:cNvSpPr txBox="1">
            <a:spLocks noChangeArrowheads="1"/>
          </p:cNvSpPr>
          <p:nvPr/>
        </p:nvSpPr>
        <p:spPr bwMode="auto">
          <a:xfrm>
            <a:off x="1416843" y="2364662"/>
            <a:ext cx="335540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dirty="0"/>
              <a:t>http://www.youtube.com/watch?v=gnnQ_OEtj-Y</a:t>
            </a:r>
          </a:p>
        </p:txBody>
      </p:sp>
    </p:spTree>
    <p:extLst>
      <p:ext uri="{BB962C8B-B14F-4D97-AF65-F5344CB8AC3E}">
        <p14:creationId xmlns:p14="http://schemas.microsoft.com/office/powerpoint/2010/main" val="1733798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pPr eaLnBrk="1" hangingPunct="1"/>
            <a:r>
              <a:rPr lang="en-US" altLang="en-US" sz="4000"/>
              <a:t>Demo3 Projector camera system (PROCAM) Click pictures to see movies</a:t>
            </a:r>
          </a:p>
        </p:txBody>
      </p:sp>
      <p:sp>
        <p:nvSpPr>
          <p:cNvPr id="27650"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7651"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CB707548-7C70-4C13-B05A-4A40A6724F71}" type="slidenum">
              <a:rPr lang="en-US" altLang="en-US" sz="1000"/>
              <a:pPr>
                <a:spcBef>
                  <a:spcPct val="0"/>
                </a:spcBef>
                <a:buClrTx/>
                <a:buSzTx/>
                <a:buFontTx/>
                <a:buNone/>
              </a:pPr>
              <a:t>13</a:t>
            </a:fld>
            <a:endParaRPr lang="en-US" altLang="en-US" sz="1000"/>
          </a:p>
        </p:txBody>
      </p:sp>
      <p:pic>
        <p:nvPicPr>
          <p:cNvPr id="27653" name="Picture 3" descr="cvpr09_Projector-based Hand-held Display System_0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676400"/>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New Picture (1)">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1295400"/>
            <a:ext cx="16287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5"/>
          <p:cNvSpPr txBox="1">
            <a:spLocks noChangeArrowheads="1"/>
          </p:cNvSpPr>
          <p:nvPr/>
        </p:nvSpPr>
        <p:spPr bwMode="auto">
          <a:xfrm>
            <a:off x="210959" y="5267920"/>
            <a:ext cx="37609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b="1" dirty="0"/>
              <a:t>CVPR </a:t>
            </a:r>
          </a:p>
          <a:p>
            <a:pPr>
              <a:spcBef>
                <a:spcPct val="0"/>
              </a:spcBef>
              <a:buClrTx/>
              <a:buSzTx/>
              <a:buFontTx/>
              <a:buNone/>
            </a:pPr>
            <a:r>
              <a:rPr lang="en-US" altLang="en-US" sz="1800" b="1" dirty="0"/>
              <a:t>A Projector-based Movable </a:t>
            </a:r>
          </a:p>
          <a:p>
            <a:pPr>
              <a:spcBef>
                <a:spcPct val="0"/>
              </a:spcBef>
              <a:buClrTx/>
              <a:buSzTx/>
              <a:buFontTx/>
              <a:buNone/>
            </a:pPr>
            <a:r>
              <a:rPr lang="en-US" altLang="en-US" sz="1800" b="1" dirty="0"/>
              <a:t>Hand-held Display System</a:t>
            </a:r>
          </a:p>
        </p:txBody>
      </p:sp>
      <p:sp>
        <p:nvSpPr>
          <p:cNvPr id="27656" name="Text Box 6"/>
          <p:cNvSpPr txBox="1">
            <a:spLocks noChangeArrowheads="1"/>
          </p:cNvSpPr>
          <p:nvPr/>
        </p:nvSpPr>
        <p:spPr bwMode="auto">
          <a:xfrm>
            <a:off x="5232798" y="5486402"/>
            <a:ext cx="3911202" cy="83099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200" dirty="0" smtClean="0"/>
              <a:t>A </a:t>
            </a:r>
            <a:r>
              <a:rPr lang="en-US" altLang="en-US" sz="1200" dirty="0"/>
              <a:t>Hand-held 3D Display </a:t>
            </a:r>
          </a:p>
          <a:p>
            <a:pPr>
              <a:spcBef>
                <a:spcPct val="0"/>
              </a:spcBef>
              <a:buClrTx/>
              <a:buSzTx/>
              <a:buFontTx/>
              <a:buNone/>
            </a:pPr>
            <a:r>
              <a:rPr lang="en-US" altLang="en-US" sz="1200" dirty="0"/>
              <a:t>System that facilities direct </a:t>
            </a:r>
          </a:p>
          <a:p>
            <a:pPr>
              <a:spcBef>
                <a:spcPct val="0"/>
              </a:spcBef>
              <a:buClrTx/>
              <a:buSzTx/>
              <a:buFontTx/>
              <a:buNone/>
            </a:pPr>
            <a:r>
              <a:rPr lang="en-US" altLang="en-US" sz="1200" dirty="0"/>
              <a:t>manipulation of 3D virtual </a:t>
            </a:r>
          </a:p>
          <a:p>
            <a:pPr>
              <a:spcBef>
                <a:spcPct val="0"/>
              </a:spcBef>
              <a:buClrTx/>
              <a:buSzTx/>
              <a:buFontTx/>
              <a:buNone/>
            </a:pPr>
            <a:r>
              <a:rPr lang="en-US" altLang="en-US" sz="1200" dirty="0"/>
              <a:t>objects</a:t>
            </a:r>
          </a:p>
        </p:txBody>
      </p:sp>
      <p:pic>
        <p:nvPicPr>
          <p:cNvPr id="27657" name="Picture 7">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6150" y="3581402"/>
            <a:ext cx="1828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8" name="Line 8"/>
          <p:cNvSpPr>
            <a:spLocks noChangeShapeType="1"/>
          </p:cNvSpPr>
          <p:nvPr/>
        </p:nvSpPr>
        <p:spPr bwMode="auto">
          <a:xfrm>
            <a:off x="3543300" y="2209800"/>
            <a:ext cx="177165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9"/>
          <p:cNvSpPr>
            <a:spLocks noChangeShapeType="1"/>
          </p:cNvSpPr>
          <p:nvPr/>
        </p:nvSpPr>
        <p:spPr bwMode="auto">
          <a:xfrm>
            <a:off x="3543300" y="2209800"/>
            <a:ext cx="857250" cy="1143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Text Box 10"/>
          <p:cNvSpPr txBox="1">
            <a:spLocks noChangeArrowheads="1"/>
          </p:cNvSpPr>
          <p:nvPr/>
        </p:nvSpPr>
        <p:spPr bwMode="auto">
          <a:xfrm>
            <a:off x="316466" y="619125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000" dirty="0"/>
          </a:p>
        </p:txBody>
      </p:sp>
      <p:sp>
        <p:nvSpPr>
          <p:cNvPr id="2" name="TextBox 1"/>
          <p:cNvSpPr txBox="1"/>
          <p:nvPr/>
        </p:nvSpPr>
        <p:spPr>
          <a:xfrm>
            <a:off x="5314950" y="6212348"/>
            <a:ext cx="2646878" cy="230832"/>
          </a:xfrm>
          <a:prstGeom prst="rect">
            <a:avLst/>
          </a:prstGeom>
          <a:noFill/>
        </p:spPr>
        <p:txBody>
          <a:bodyPr wrap="none" rtlCol="0">
            <a:spAutoFit/>
          </a:bodyPr>
          <a:lstStyle/>
          <a:p>
            <a:r>
              <a:rPr lang="en-US" sz="900" dirty="0"/>
              <a:t>https://www.youtube.com/watch?v=vVW9QXuKfoQ</a:t>
            </a:r>
          </a:p>
        </p:txBody>
      </p:sp>
    </p:spTree>
    <p:extLst>
      <p:ext uri="{BB962C8B-B14F-4D97-AF65-F5344CB8AC3E}">
        <p14:creationId xmlns:p14="http://schemas.microsoft.com/office/powerpoint/2010/main" val="3099594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altLang="en-US" smtClean="0"/>
              <a:t>Demo 4</a:t>
            </a:r>
          </a:p>
        </p:txBody>
      </p:sp>
      <p:sp>
        <p:nvSpPr>
          <p:cNvPr id="28677" name="Rectangle 3"/>
          <p:cNvSpPr>
            <a:spLocks noGrp="1" noChangeArrowheads="1"/>
          </p:cNvSpPr>
          <p:nvPr>
            <p:ph idx="1"/>
          </p:nvPr>
        </p:nvSpPr>
        <p:spPr/>
        <p:txBody>
          <a:bodyPr/>
          <a:lstStyle/>
          <a:p>
            <a:pPr eaLnBrk="1" hangingPunct="1"/>
            <a:r>
              <a:rPr lang="en-US" altLang="en-US" smtClean="0"/>
              <a:t>Flexible projected surface</a:t>
            </a:r>
          </a:p>
        </p:txBody>
      </p:sp>
      <p:sp>
        <p:nvSpPr>
          <p:cNvPr id="28674"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8675"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E71451A6-F9F6-418C-A20A-FBDBF8AEC6F9}" type="slidenum">
              <a:rPr lang="en-US" altLang="en-US" sz="1000"/>
              <a:pPr>
                <a:spcBef>
                  <a:spcPct val="0"/>
                </a:spcBef>
                <a:buClrTx/>
                <a:buSzTx/>
                <a:buFontTx/>
                <a:buNone/>
              </a:pPr>
              <a:t>14</a:t>
            </a:fld>
            <a:endParaRPr lang="en-US" altLang="en-US" sz="1000"/>
          </a:p>
        </p:txBody>
      </p:sp>
      <p:sp>
        <p:nvSpPr>
          <p:cNvPr id="28678" name="Text Box 4"/>
          <p:cNvSpPr txBox="1">
            <a:spLocks noChangeArrowheads="1"/>
          </p:cNvSpPr>
          <p:nvPr/>
        </p:nvSpPr>
        <p:spPr bwMode="auto">
          <a:xfrm>
            <a:off x="3143250" y="5594352"/>
            <a:ext cx="366959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100" dirty="0"/>
              <a:t>http://www.youtube.com/watch?v=isqg8O9a4LE</a:t>
            </a:r>
          </a:p>
        </p:txBody>
      </p:sp>
      <p:pic>
        <p:nvPicPr>
          <p:cNvPr id="28679"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286000"/>
            <a:ext cx="25717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62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en-US" smtClean="0"/>
              <a:t>Demo 5</a:t>
            </a:r>
          </a:p>
        </p:txBody>
      </p:sp>
      <p:sp>
        <p:nvSpPr>
          <p:cNvPr id="29701" name="Rectangle 3"/>
          <p:cNvSpPr>
            <a:spLocks noGrp="1" noChangeArrowheads="1"/>
          </p:cNvSpPr>
          <p:nvPr>
            <p:ph idx="1"/>
          </p:nvPr>
        </p:nvSpPr>
        <p:spPr/>
        <p:txBody>
          <a:bodyPr/>
          <a:lstStyle/>
          <a:p>
            <a:pPr eaLnBrk="1" hangingPunct="1"/>
            <a:r>
              <a:rPr lang="en-US" altLang="en-US" b="1" smtClean="0"/>
              <a:t>3-D display without the use of spectacles.</a:t>
            </a:r>
          </a:p>
          <a:p>
            <a:pPr eaLnBrk="1" hangingPunct="1"/>
            <a:endParaRPr lang="en-US" altLang="en-US" smtClean="0"/>
          </a:p>
        </p:txBody>
      </p:sp>
      <p:sp>
        <p:nvSpPr>
          <p:cNvPr id="29698"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9699"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7CF4330E-AC87-4501-A0F2-344C6D7F955D}" type="slidenum">
              <a:rPr lang="en-US" altLang="en-US" sz="1000"/>
              <a:pPr>
                <a:spcBef>
                  <a:spcPct val="0"/>
                </a:spcBef>
                <a:buClrTx/>
                <a:buSzTx/>
                <a:buFontTx/>
                <a:buNone/>
              </a:pPr>
              <a:t>15</a:t>
            </a:fld>
            <a:endParaRPr lang="en-US" altLang="en-US" sz="1000"/>
          </a:p>
        </p:txBody>
      </p:sp>
      <p:sp>
        <p:nvSpPr>
          <p:cNvPr id="29702" name="Text Box 4"/>
          <p:cNvSpPr txBox="1">
            <a:spLocks noChangeArrowheads="1"/>
          </p:cNvSpPr>
          <p:nvPr/>
        </p:nvSpPr>
        <p:spPr bwMode="auto">
          <a:xfrm>
            <a:off x="3127800" y="5308623"/>
            <a:ext cx="4063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200" dirty="0"/>
              <a:t>http://www.youtube.com/watch?v=oyxR_RT4NNc</a:t>
            </a:r>
          </a:p>
        </p:txBody>
      </p:sp>
      <p:pic>
        <p:nvPicPr>
          <p:cNvPr id="297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802"/>
            <a:ext cx="2091929"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6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en-US" smtClean="0"/>
              <a:t>Demo 6</a:t>
            </a:r>
          </a:p>
        </p:txBody>
      </p:sp>
      <p:sp>
        <p:nvSpPr>
          <p:cNvPr id="30725" name="Rectangle 3"/>
          <p:cNvSpPr>
            <a:spLocks noGrp="1" noChangeArrowheads="1"/>
          </p:cNvSpPr>
          <p:nvPr>
            <p:ph idx="1"/>
          </p:nvPr>
        </p:nvSpPr>
        <p:spPr/>
        <p:txBody>
          <a:bodyPr/>
          <a:lstStyle/>
          <a:p>
            <a:pPr eaLnBrk="1" hangingPunct="1"/>
            <a:r>
              <a:rPr lang="en-US" altLang="en-US" smtClean="0"/>
              <a:t> Spherical projected surface for 3D viewing without spectacles.</a:t>
            </a:r>
          </a:p>
        </p:txBody>
      </p:sp>
      <p:sp>
        <p:nvSpPr>
          <p:cNvPr id="30722"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30723"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3601B0B5-ED3E-4C2C-8115-93617507A618}" type="slidenum">
              <a:rPr lang="en-US" altLang="en-US" sz="1000"/>
              <a:pPr>
                <a:spcBef>
                  <a:spcPct val="0"/>
                </a:spcBef>
                <a:buClrTx/>
                <a:buSzTx/>
                <a:buFontTx/>
                <a:buNone/>
              </a:pPr>
              <a:t>16</a:t>
            </a:fld>
            <a:endParaRPr lang="en-US" altLang="en-US" sz="1000"/>
          </a:p>
        </p:txBody>
      </p:sp>
      <p:sp>
        <p:nvSpPr>
          <p:cNvPr id="30726" name="Text Box 4"/>
          <p:cNvSpPr txBox="1">
            <a:spLocks noChangeArrowheads="1"/>
          </p:cNvSpPr>
          <p:nvPr/>
        </p:nvSpPr>
        <p:spPr bwMode="auto">
          <a:xfrm>
            <a:off x="3200401" y="5230927"/>
            <a:ext cx="375615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100" dirty="0"/>
              <a:t>http://www.youtube.com/watch?v=yVDFcZZ8gDo</a:t>
            </a:r>
          </a:p>
        </p:txBody>
      </p:sp>
      <p:pic>
        <p:nvPicPr>
          <p:cNvPr id="30727"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2438400"/>
            <a:ext cx="2555081"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912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en-US" smtClean="0"/>
              <a:t>Demo 7</a:t>
            </a:r>
          </a:p>
        </p:txBody>
      </p:sp>
      <p:sp>
        <p:nvSpPr>
          <p:cNvPr id="31749" name="Rectangle 3"/>
          <p:cNvSpPr>
            <a:spLocks noGrp="1" noChangeArrowheads="1"/>
          </p:cNvSpPr>
          <p:nvPr>
            <p:ph idx="1"/>
          </p:nvPr>
        </p:nvSpPr>
        <p:spPr/>
        <p:txBody>
          <a:bodyPr/>
          <a:lstStyle/>
          <a:p>
            <a:pPr eaLnBrk="1" hangingPunct="1"/>
            <a:r>
              <a:rPr lang="en-US" altLang="en-US" smtClean="0"/>
              <a:t>A KEYSTONE-FREE HAND-HELD MOBILE PROJECTION </a:t>
            </a:r>
          </a:p>
        </p:txBody>
      </p:sp>
      <p:sp>
        <p:nvSpPr>
          <p:cNvPr id="31746"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31747"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4AAD2DA6-FE22-4E46-8AD8-66740A51075E}" type="slidenum">
              <a:rPr lang="en-US" altLang="en-US" sz="1000"/>
              <a:pPr>
                <a:spcBef>
                  <a:spcPct val="0"/>
                </a:spcBef>
                <a:buClrTx/>
                <a:buSzTx/>
                <a:buFontTx/>
                <a:buNone/>
              </a:pPr>
              <a:t>17</a:t>
            </a:fld>
            <a:endParaRPr lang="en-US" altLang="en-US" sz="1000"/>
          </a:p>
        </p:txBody>
      </p:sp>
      <p:pic>
        <p:nvPicPr>
          <p:cNvPr id="31750"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2438400"/>
            <a:ext cx="2765822"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Text Box 5"/>
          <p:cNvSpPr txBox="1">
            <a:spLocks noChangeArrowheads="1"/>
          </p:cNvSpPr>
          <p:nvPr/>
        </p:nvSpPr>
        <p:spPr bwMode="auto">
          <a:xfrm>
            <a:off x="3143251" y="5387347"/>
            <a:ext cx="37048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100" dirty="0"/>
              <a:t>http://www.youtube.com/watch?v=mbl-BpTnbeA</a:t>
            </a:r>
          </a:p>
        </p:txBody>
      </p:sp>
    </p:spTree>
    <p:extLst>
      <p:ext uri="{BB962C8B-B14F-4D97-AF65-F5344CB8AC3E}">
        <p14:creationId xmlns:p14="http://schemas.microsoft.com/office/powerpoint/2010/main" val="2096673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08" y="53237"/>
            <a:ext cx="7886700" cy="1325563"/>
          </a:xfrm>
        </p:spPr>
        <p:txBody>
          <a:bodyPr/>
          <a:lstStyle/>
          <a:p>
            <a:r>
              <a:rPr lang="en-US" dirty="0" smtClean="0"/>
              <a:t>Some theoretic work</a:t>
            </a:r>
            <a:endParaRPr lang="en-US" dirty="0"/>
          </a:p>
        </p:txBody>
      </p:sp>
      <p:sp>
        <p:nvSpPr>
          <p:cNvPr id="3" name="Content Placeholder 2"/>
          <p:cNvSpPr>
            <a:spLocks noGrp="1"/>
          </p:cNvSpPr>
          <p:nvPr>
            <p:ph idx="1"/>
          </p:nvPr>
        </p:nvSpPr>
        <p:spPr>
          <a:xfrm>
            <a:off x="571944" y="1003373"/>
            <a:ext cx="7886700" cy="4351338"/>
          </a:xfrm>
        </p:spPr>
        <p:txBody>
          <a:bodyPr>
            <a:noAutofit/>
          </a:bodyPr>
          <a:lstStyle/>
          <a:p>
            <a:r>
              <a:rPr lang="en-US" sz="2000" dirty="0" smtClean="0"/>
              <a:t>Kalman filter based SFM structure from motion</a:t>
            </a:r>
          </a:p>
          <a:p>
            <a:pPr lvl="1"/>
            <a:r>
              <a:rPr lang="en-US" sz="1600" dirty="0" smtClean="0"/>
              <a:t>Single camera</a:t>
            </a:r>
          </a:p>
          <a:p>
            <a:pPr lvl="2"/>
            <a:r>
              <a:rPr lang="en-US" sz="1400" dirty="0"/>
              <a:t>Ying Kin YU, Kin Hong Wong and Michael Ming Yuen Chang, "</a:t>
            </a:r>
            <a:r>
              <a:rPr lang="en-US" sz="1400" dirty="0">
                <a:hlinkClick r:id="rId2"/>
              </a:rPr>
              <a:t>Recursive 3D Model Reconstruction Based on Kalman Filtering</a:t>
            </a:r>
            <a:r>
              <a:rPr lang="en-US" sz="1400" dirty="0"/>
              <a:t>", IEEE Transactions on Systems, Man and Cybernetics B, Vol.35, No.3, June </a:t>
            </a:r>
            <a:r>
              <a:rPr lang="en-US" sz="1400" dirty="0" smtClean="0"/>
              <a:t>2005 </a:t>
            </a:r>
          </a:p>
          <a:p>
            <a:pPr lvl="1"/>
            <a:r>
              <a:rPr lang="en-US" sz="1600" dirty="0" smtClean="0"/>
              <a:t>Stereo camera</a:t>
            </a:r>
          </a:p>
          <a:p>
            <a:pPr lvl="2"/>
            <a:r>
              <a:rPr lang="en-US" sz="1400" dirty="0"/>
              <a:t>Mohammad </a:t>
            </a:r>
            <a:r>
              <a:rPr lang="en-US" sz="1400" dirty="0" err="1"/>
              <a:t>Ehab</a:t>
            </a:r>
            <a:r>
              <a:rPr lang="en-US" sz="1400" dirty="0"/>
              <a:t> </a:t>
            </a:r>
            <a:r>
              <a:rPr lang="en-US" sz="1400" dirty="0" err="1"/>
              <a:t>Ragab</a:t>
            </a:r>
            <a:r>
              <a:rPr lang="en-US" sz="1400" dirty="0"/>
              <a:t>, Kin Hong Wong, Jun Zhou Chen, Michael Ming-Yuen Chang, "</a:t>
            </a:r>
            <a:r>
              <a:rPr lang="en-US" sz="1400" dirty="0">
                <a:hlinkClick r:id="rId3"/>
              </a:rPr>
              <a:t>EKF Pose estimation: how many filters and cameras to use?</a:t>
            </a:r>
            <a:r>
              <a:rPr lang="en-US" sz="1400" dirty="0"/>
              <a:t>", IEEE International Conference on Image Processing (ICIP08), San Diego, California, U.S.A, October 12–15, 2008</a:t>
            </a:r>
            <a:endParaRPr lang="en-US" sz="1400" dirty="0" smtClean="0"/>
          </a:p>
          <a:p>
            <a:pPr lvl="2"/>
            <a:r>
              <a:rPr lang="en-AU" sz="1400" dirty="0"/>
              <a:t>Ying Kin Yu, Kin Hong Wong, Michael Ming Yuen Chang and Siu Hang Or, "</a:t>
            </a:r>
            <a:r>
              <a:rPr lang="en-AU" sz="1400" dirty="0">
                <a:hlinkClick r:id="rId4"/>
              </a:rPr>
              <a:t>Recursive Camera Motion Estimation with Trifocal Tensor</a:t>
            </a:r>
            <a:r>
              <a:rPr lang="en-AU" sz="1400" dirty="0"/>
              <a:t>", IEEE Transactions on Systems, Man and Cybernetics B, Volume 36,  Issue 5,  Oct. 2006 Page(s):1081 - 1090.</a:t>
            </a:r>
          </a:p>
          <a:p>
            <a:pPr lvl="1"/>
            <a:r>
              <a:rPr lang="en-US" sz="1600" dirty="0" smtClean="0"/>
              <a:t>Trifocal tensor based, used in SLAM/Tracking tool box </a:t>
            </a:r>
          </a:p>
          <a:p>
            <a:pPr lvl="2"/>
            <a:r>
              <a:rPr lang="en-US" sz="1400" dirty="0" smtClean="0"/>
              <a:t>For feature points</a:t>
            </a:r>
          </a:p>
          <a:p>
            <a:pPr lvl="3"/>
            <a:r>
              <a:rPr lang="en-US" sz="1100" dirty="0"/>
              <a:t>Ying Kin Yu, Kin Hong Wong, Siu Hang Or and </a:t>
            </a:r>
            <a:r>
              <a:rPr lang="en-US" sz="1100" dirty="0" err="1"/>
              <a:t>Junzhou</a:t>
            </a:r>
            <a:r>
              <a:rPr lang="en-US" sz="1100" dirty="0"/>
              <a:t> Chen, "</a:t>
            </a:r>
            <a:r>
              <a:rPr lang="en-US" sz="1100" dirty="0">
                <a:hlinkClick r:id="rId5"/>
              </a:rPr>
              <a:t>Controlling Virtual Cameras Based on a Robust Model-free Pose Acquisition Technique</a:t>
            </a:r>
            <a:r>
              <a:rPr lang="en-US" sz="1100" dirty="0"/>
              <a:t>",</a:t>
            </a:r>
            <a:r>
              <a:rPr lang="en-US" sz="1100" dirty="0">
                <a:hlinkClick r:id="rId6"/>
              </a:rPr>
              <a:t> </a:t>
            </a:r>
            <a:r>
              <a:rPr lang="en-US" sz="1100" dirty="0"/>
              <a:t>IEEE Transactions on Multimedia, No. 1, January 2009, pp. 184-190</a:t>
            </a:r>
            <a:r>
              <a:rPr lang="en-US" sz="1100" dirty="0" smtClean="0"/>
              <a:t>.</a:t>
            </a:r>
          </a:p>
          <a:p>
            <a:pPr lvl="2"/>
            <a:r>
              <a:rPr lang="en-US" sz="1400" dirty="0" smtClean="0"/>
              <a:t>For feature lines</a:t>
            </a:r>
          </a:p>
          <a:p>
            <a:pPr lvl="3"/>
            <a:r>
              <a:rPr lang="en-US" sz="1100" dirty="0"/>
              <a:t>LEE, Kai Ki; YU Ying Kin; WONG Kin Hong and CHANG Ming Yuen Michael "Tracking 3-D motion from straight lines with trifocal tensors." Multimedia Systems 22.2 (2016): 181-195.</a:t>
            </a:r>
            <a:endParaRPr lang="en-US" sz="1100" dirty="0" smtClean="0"/>
          </a:p>
          <a:p>
            <a:pPr lvl="2"/>
            <a:r>
              <a:rPr lang="en-US" sz="1400" dirty="0" smtClean="0"/>
              <a:t>For feature and point combined</a:t>
            </a:r>
          </a:p>
          <a:p>
            <a:pPr lvl="3"/>
            <a:r>
              <a:rPr lang="en-US" sz="1100" dirty="0"/>
              <a:t>Kai Ki LEE, Ying Kin YU, Kin Hong WONG, “ Recovering camera motion from points and lines in stereo images: </a:t>
            </a:r>
          </a:p>
          <a:p>
            <a:pPr lvl="3"/>
            <a:r>
              <a:rPr lang="en-US" sz="1100" dirty="0"/>
              <a:t>A recursive model-less approach using trifocal tensors",17th IEEE/ACIS </a:t>
            </a:r>
            <a:r>
              <a:rPr lang="en-US" sz="1100" dirty="0" smtClean="0"/>
              <a:t>(</a:t>
            </a:r>
            <a:r>
              <a:rPr lang="en-US" sz="1100" dirty="0"/>
              <a:t>SNPD 2017</a:t>
            </a:r>
            <a:r>
              <a:rPr lang="en-US" sz="1100" dirty="0" smtClean="0"/>
              <a:t>), </a:t>
            </a:r>
            <a:r>
              <a:rPr lang="en-US" sz="1100" dirty="0"/>
              <a:t>Japan, 26-26 June </a:t>
            </a:r>
            <a:r>
              <a:rPr lang="en-US" sz="1100" dirty="0" smtClean="0"/>
              <a:t>2017</a:t>
            </a:r>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18</a:t>
            </a:fld>
            <a:endParaRPr lang="en-US"/>
          </a:p>
        </p:txBody>
      </p:sp>
    </p:spTree>
    <p:extLst>
      <p:ext uri="{BB962C8B-B14F-4D97-AF65-F5344CB8AC3E}">
        <p14:creationId xmlns:p14="http://schemas.microsoft.com/office/powerpoint/2010/main" val="287054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9981"/>
            <a:ext cx="4535229" cy="1130708"/>
          </a:xfrm>
        </p:spPr>
        <p:txBody>
          <a:bodyPr>
            <a:normAutofit fontScale="90000"/>
          </a:bodyPr>
          <a:lstStyle/>
          <a:p>
            <a:r>
              <a:rPr lang="en-US" dirty="0" smtClean="0"/>
              <a:t>Recent work:</a:t>
            </a:r>
            <a:br>
              <a:rPr lang="en-US" dirty="0" smtClean="0"/>
            </a:br>
            <a:r>
              <a:rPr lang="en-US" dirty="0" smtClean="0"/>
              <a:t>Trifocal tensor Kalman point/line approach</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19</a:t>
            </a:fld>
            <a:endParaRPr lang="en-US"/>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877" y="134679"/>
            <a:ext cx="3417773" cy="2274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18" y="2290319"/>
            <a:ext cx="4382885" cy="312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879" y="2409667"/>
            <a:ext cx="3864341" cy="144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8478" y="5782592"/>
            <a:ext cx="7814960" cy="830997"/>
          </a:xfrm>
          <a:prstGeom prst="rect">
            <a:avLst/>
          </a:prstGeom>
          <a:noFill/>
        </p:spPr>
        <p:txBody>
          <a:bodyPr wrap="none" rtlCol="0">
            <a:spAutoFit/>
          </a:bodyPr>
          <a:lstStyle/>
          <a:p>
            <a:r>
              <a:rPr lang="en-US" sz="1000" dirty="0"/>
              <a:t>Kai Ki LEE, Ying Kin YU, Kin Hong WONG</a:t>
            </a:r>
            <a:r>
              <a:rPr lang="en-US" sz="1000" dirty="0" smtClean="0"/>
              <a:t>, “ Recovering </a:t>
            </a:r>
            <a:r>
              <a:rPr lang="en-US" sz="1000" dirty="0"/>
              <a:t>camera motion from points and lines in stereo images: </a:t>
            </a:r>
            <a:endParaRPr lang="en-US" sz="1000" dirty="0" smtClean="0"/>
          </a:p>
          <a:p>
            <a:r>
              <a:rPr lang="en-US" sz="1000" dirty="0" smtClean="0"/>
              <a:t>A </a:t>
            </a:r>
            <a:r>
              <a:rPr lang="en-US" sz="1000" dirty="0"/>
              <a:t>recursive model-less approach using trifocal tensors",17th IEEE/ACIS International Conference on Software Engineering, Artificial</a:t>
            </a:r>
            <a:br>
              <a:rPr lang="en-US" sz="1000" dirty="0"/>
            </a:br>
            <a:r>
              <a:rPr lang="en-US" sz="1000" dirty="0"/>
              <a:t>Intelligence, Networking and Parallel/Distributed Computing, (</a:t>
            </a:r>
            <a:r>
              <a:rPr lang="en-US" sz="1000" dirty="0">
                <a:hlinkClick r:id="rId5"/>
              </a:rPr>
              <a:t>SNPD 2017</a:t>
            </a:r>
            <a:r>
              <a:rPr lang="en-US" sz="1000" dirty="0"/>
              <a:t>), </a:t>
            </a:r>
            <a:r>
              <a:rPr lang="en-US" sz="1000" dirty="0">
                <a:hlinkClick r:id="rId6"/>
              </a:rPr>
              <a:t>Kanazawa </a:t>
            </a:r>
            <a:r>
              <a:rPr lang="en-US" sz="1000" dirty="0" err="1">
                <a:hlinkClick r:id="rId6"/>
              </a:rPr>
              <a:t>Kinrosha</a:t>
            </a:r>
            <a:r>
              <a:rPr lang="en-US" sz="1000" dirty="0">
                <a:hlinkClick r:id="rId6"/>
              </a:rPr>
              <a:t> Plaza</a:t>
            </a:r>
            <a:r>
              <a:rPr lang="en-US" sz="1000" dirty="0"/>
              <a:t>, Kanazawa, Ishikawa, Japan, 26-26 June 2017.</a:t>
            </a:r>
            <a:r>
              <a:rPr lang="en-US" dirty="0"/>
              <a:t/>
            </a:r>
            <a:br>
              <a:rPr lang="en-US" dirty="0"/>
            </a:br>
            <a:endParaRPr lang="en-US" dirty="0"/>
          </a:p>
        </p:txBody>
      </p:sp>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1900" y="4830724"/>
            <a:ext cx="4196320" cy="951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1240" y="4217579"/>
            <a:ext cx="1910882" cy="61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02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2</a:t>
            </a:fld>
            <a:endParaRPr lang="zh-TW" altLang="en-US"/>
          </a:p>
        </p:txBody>
      </p:sp>
      <p:sp>
        <p:nvSpPr>
          <p:cNvPr id="8" name="Title 9"/>
          <p:cNvSpPr txBox="1">
            <a:spLocks/>
          </p:cNvSpPr>
          <p:nvPr/>
        </p:nvSpPr>
        <p:spPr>
          <a:xfrm>
            <a:off x="1485900" y="274638"/>
            <a:ext cx="6172200" cy="1143000"/>
          </a:xfrm>
          <a:prstGeom prst="rect">
            <a:avLst/>
          </a:prstGeom>
        </p:spPr>
        <p:txBody>
          <a:bodyPr vert="horz" lIns="91440" tIns="45720" rIns="91440" bIns="45720" rtlCol="0" anchor="ctr">
            <a:normAutofit fontScale="85000" lnSpcReduction="20000"/>
          </a:bodyPr>
          <a:lstStyle/>
          <a:p>
            <a:pPr algn="ctr">
              <a:spcBef>
                <a:spcPct val="0"/>
              </a:spcBef>
              <a:defRPr/>
            </a:pPr>
            <a:r>
              <a:rPr lang="en-US" altLang="zh-TW" sz="3200" b="1" dirty="0">
                <a:latin typeface="Arial" charset="0"/>
                <a:ea typeface="宋体" pitchFamily="2" charset="-122"/>
                <a:cs typeface="+mj-cs"/>
              </a:rPr>
              <a:t>Faculty of Engineering,</a:t>
            </a:r>
            <a:r>
              <a:rPr lang="en-US" sz="3200" dirty="0">
                <a:latin typeface="+mj-lt"/>
                <a:ea typeface="+mj-ea"/>
                <a:cs typeface="+mj-cs"/>
              </a:rPr>
              <a:t> </a:t>
            </a:r>
            <a:br>
              <a:rPr lang="en-US" sz="3200" dirty="0">
                <a:latin typeface="+mj-lt"/>
                <a:ea typeface="+mj-ea"/>
                <a:cs typeface="+mj-cs"/>
              </a:rPr>
            </a:br>
            <a:r>
              <a:rPr lang="en-US" sz="3200" dirty="0">
                <a:latin typeface="+mj-lt"/>
                <a:ea typeface="+mj-ea"/>
                <a:cs typeface="+mj-cs"/>
              </a:rPr>
              <a:t>The Chinese University of Hong Kong (CUHK)</a:t>
            </a:r>
          </a:p>
        </p:txBody>
      </p:sp>
      <p:sp>
        <p:nvSpPr>
          <p:cNvPr id="9" name="Content Placeholder 2"/>
          <p:cNvSpPr txBox="1">
            <a:spLocks/>
          </p:cNvSpPr>
          <p:nvPr/>
        </p:nvSpPr>
        <p:spPr>
          <a:xfrm>
            <a:off x="748709" y="1600202"/>
            <a:ext cx="3771900" cy="4525963"/>
          </a:xfrm>
          <a:prstGeom prst="rect">
            <a:avLst/>
          </a:prstGeom>
        </p:spPr>
        <p:txBody>
          <a:bodyPr vert="horz" lIns="91440" tIns="45720" rIns="91440" bIns="45720" rtlCol="0">
            <a:normAutofit fontScale="47500" lnSpcReduction="20000"/>
          </a:bodyPr>
          <a:lstStyle/>
          <a:p>
            <a:pPr marL="514350" indent="-514350">
              <a:spcBef>
                <a:spcPct val="20000"/>
              </a:spcBef>
              <a:buFont typeface="Arial" pitchFamily="34" charset="0"/>
              <a:buChar char="•"/>
              <a:defRPr/>
            </a:pPr>
            <a:r>
              <a:rPr lang="en-US" sz="3200" dirty="0"/>
              <a:t>Electronic Engineering (since 1970)</a:t>
            </a:r>
          </a:p>
          <a:p>
            <a:pPr marL="514350" indent="-514350">
              <a:spcBef>
                <a:spcPct val="20000"/>
              </a:spcBef>
              <a:buFont typeface="Arial" pitchFamily="34" charset="0"/>
              <a:buChar char="•"/>
              <a:defRPr/>
            </a:pPr>
            <a:r>
              <a:rPr lang="en-US" sz="3200" dirty="0"/>
              <a:t>Computer Science &amp; Engineering (since 1973)</a:t>
            </a:r>
          </a:p>
          <a:p>
            <a:pPr marL="514350" indent="-514350">
              <a:spcBef>
                <a:spcPct val="20000"/>
              </a:spcBef>
              <a:buFont typeface="Arial" pitchFamily="34" charset="0"/>
              <a:buChar char="•"/>
              <a:defRPr/>
            </a:pPr>
            <a:r>
              <a:rPr lang="en-US" sz="3200" dirty="0"/>
              <a:t>Information Engineering (since 1989)</a:t>
            </a:r>
          </a:p>
          <a:p>
            <a:pPr marL="514350" indent="-514350">
              <a:spcBef>
                <a:spcPct val="20000"/>
              </a:spcBef>
              <a:buFont typeface="Arial" pitchFamily="34" charset="0"/>
              <a:buChar char="•"/>
              <a:defRPr/>
            </a:pPr>
            <a:r>
              <a:rPr lang="en-US" sz="3200" dirty="0"/>
              <a:t>Systems Engineering &amp; Engineering Management (since 1991) </a:t>
            </a:r>
          </a:p>
          <a:p>
            <a:pPr marL="514350" indent="-514350">
              <a:spcBef>
                <a:spcPct val="20000"/>
              </a:spcBef>
              <a:buFont typeface="Arial" pitchFamily="34" charset="0"/>
              <a:buChar char="•"/>
              <a:defRPr/>
            </a:pPr>
            <a:r>
              <a:rPr lang="en-US" sz="3200" dirty="0"/>
              <a:t>Electronic Engineering (since 1970)</a:t>
            </a:r>
          </a:p>
          <a:p>
            <a:pPr marL="514350" indent="-514350">
              <a:spcBef>
                <a:spcPct val="20000"/>
              </a:spcBef>
              <a:buFont typeface="Arial" pitchFamily="34" charset="0"/>
              <a:buChar char="•"/>
              <a:defRPr/>
            </a:pPr>
            <a:r>
              <a:rPr lang="en-US" sz="3200" dirty="0"/>
              <a:t>Computer Science &amp; Engineering (since 1973)</a:t>
            </a:r>
          </a:p>
          <a:p>
            <a:pPr marL="514350" indent="-514350">
              <a:spcBef>
                <a:spcPct val="20000"/>
              </a:spcBef>
              <a:buFont typeface="Arial" pitchFamily="34" charset="0"/>
              <a:buChar char="•"/>
              <a:defRPr/>
            </a:pPr>
            <a:r>
              <a:rPr lang="en-US" sz="3200" dirty="0"/>
              <a:t>Information Engineering (since 1989)</a:t>
            </a:r>
          </a:p>
          <a:p>
            <a:pPr marL="514350" indent="-514350">
              <a:spcBef>
                <a:spcPct val="20000"/>
              </a:spcBef>
              <a:buFont typeface="Arial" pitchFamily="34" charset="0"/>
              <a:buChar char="•"/>
              <a:defRPr/>
            </a:pPr>
            <a:r>
              <a:rPr lang="en-US" sz="3200" dirty="0"/>
              <a:t>Systems Engineering &amp; Engineering Management (since 1991)</a:t>
            </a:r>
          </a:p>
          <a:p>
            <a:pPr marL="514350" indent="-514350">
              <a:spcBef>
                <a:spcPct val="20000"/>
              </a:spcBef>
              <a:buFont typeface="Arial" pitchFamily="34" charset="0"/>
              <a:buChar char="•"/>
              <a:defRPr/>
            </a:pPr>
            <a:r>
              <a:rPr lang="en-US" sz="3200" dirty="0"/>
              <a:t>Mechanical and Automation Engineering (since 1994)</a:t>
            </a:r>
          </a:p>
          <a:p>
            <a:pPr marL="514350" indent="-514350">
              <a:spcBef>
                <a:spcPct val="20000"/>
              </a:spcBef>
              <a:buFont typeface="Arial" pitchFamily="34" charset="0"/>
              <a:buChar char="•"/>
              <a:defRPr/>
            </a:pPr>
            <a:r>
              <a:rPr lang="en-US" sz="3200" dirty="0"/>
              <a:t>110 faculty members</a:t>
            </a:r>
          </a:p>
          <a:p>
            <a:pPr marL="514350" indent="-514350">
              <a:spcBef>
                <a:spcPct val="20000"/>
              </a:spcBef>
              <a:buFont typeface="Arial" pitchFamily="34" charset="0"/>
              <a:buChar char="•"/>
              <a:defRPr/>
            </a:pPr>
            <a:r>
              <a:rPr lang="en-US" sz="3200" dirty="0"/>
              <a:t>2,200 undergraduates (15% non-local)</a:t>
            </a:r>
          </a:p>
          <a:p>
            <a:pPr marL="514350" indent="-514350">
              <a:spcBef>
                <a:spcPct val="20000"/>
              </a:spcBef>
              <a:buFont typeface="Arial" pitchFamily="34" charset="0"/>
              <a:buChar char="•"/>
              <a:defRPr/>
            </a:pPr>
            <a:r>
              <a:rPr lang="en-US" sz="3200" dirty="0"/>
              <a:t>800 postgraduates</a:t>
            </a:r>
          </a:p>
        </p:txBody>
      </p:sp>
      <p:pic>
        <p:nvPicPr>
          <p:cNvPr id="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100" y="1626706"/>
            <a:ext cx="221379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386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Trifocal tensor vision is used in Automatic driving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Y. K. Yu, K. H. Wong, M. M. Y. Chang, and S. H. Or</a:t>
            </a:r>
            <a:r>
              <a:rPr lang="en-US" dirty="0" smtClean="0"/>
              <a:t>, </a:t>
            </a:r>
            <a:r>
              <a:rPr lang="en-US" dirty="0"/>
              <a:t>"Recursive camera-motion estimation with the trifocal tensor." </a:t>
            </a:r>
            <a:r>
              <a:rPr lang="en-US" i="1" dirty="0"/>
              <a:t>IEEE Transactions on Systems, Man, and Cybernetics, Part B (Cybernetics)</a:t>
            </a:r>
            <a:r>
              <a:rPr lang="en-US" dirty="0"/>
              <a:t> 36.5 (2006): 1081-1090</a:t>
            </a:r>
            <a:r>
              <a:rPr lang="en-US" dirty="0" smtClean="0"/>
              <a:t>.</a:t>
            </a:r>
          </a:p>
          <a:p>
            <a:r>
              <a:rPr lang="en-US" dirty="0" smtClean="0"/>
              <a:t>Cited by the author of the </a:t>
            </a:r>
            <a:r>
              <a:rPr lang="en-US" dirty="0" err="1" smtClean="0"/>
              <a:t>Kitti</a:t>
            </a:r>
            <a:r>
              <a:rPr lang="en-US" dirty="0" smtClean="0"/>
              <a:t> dataset and used in the toolbox http://www.cvlibs.net/datasets/kitti/</a:t>
            </a:r>
          </a:p>
          <a:p>
            <a:r>
              <a:rPr lang="en-US" b="1" dirty="0" err="1" smtClean="0"/>
              <a:t>Kitt</a:t>
            </a:r>
            <a:r>
              <a:rPr lang="en-US" b="1" dirty="0" smtClean="0"/>
              <a:t>, Bernd, Andreas Geiger, and Henning </a:t>
            </a:r>
            <a:r>
              <a:rPr lang="en-US" b="1" dirty="0" err="1" smtClean="0"/>
              <a:t>Lategahn</a:t>
            </a:r>
            <a:r>
              <a:rPr lang="en-US" b="1" dirty="0" smtClean="0"/>
              <a:t>. "Visual odometry based on stereo image sequences with </a:t>
            </a:r>
            <a:r>
              <a:rPr lang="en-US" b="1" dirty="0" err="1" smtClean="0"/>
              <a:t>ransac</a:t>
            </a:r>
            <a:r>
              <a:rPr lang="en-US" b="1" dirty="0" smtClean="0"/>
              <a:t>-based outlier rejection scheme." Intelligent Vehicles Symposium (IV), 2010 IEEE. IEEE, 2010.</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a:xfrm>
            <a:off x="6486304" y="6370527"/>
            <a:ext cx="2057400" cy="365125"/>
          </a:xfrm>
        </p:spPr>
        <p:txBody>
          <a:bodyPr/>
          <a:lstStyle/>
          <a:p>
            <a:fld id="{53484C38-4930-451E-BC1A-BAA0D5C24147}" type="slidenum">
              <a:rPr lang="en-US" smtClean="0"/>
              <a:t>20</a:t>
            </a:fld>
            <a:endParaRPr lang="en-US"/>
          </a:p>
        </p:txBody>
      </p:sp>
      <p:sp>
        <p:nvSpPr>
          <p:cNvPr id="9" name="Rectangle 2"/>
          <p:cNvSpPr>
            <a:spLocks noChangeArrowheads="1"/>
          </p:cNvSpPr>
          <p:nvPr/>
        </p:nvSpPr>
        <p:spPr bwMode="auto">
          <a:xfrm>
            <a:off x="2095500" y="1882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pic>
        <p:nvPicPr>
          <p:cNvPr id="5125" name="Picture 5" descr="http://www.cvlibs.net/datasets/kitti/images/passat_sens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768" y="729160"/>
            <a:ext cx="1266848" cy="109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2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work</a:t>
            </a:r>
            <a:endParaRPr lang="en-US" dirty="0"/>
          </a:p>
        </p:txBody>
      </p:sp>
      <p:sp>
        <p:nvSpPr>
          <p:cNvPr id="3" name="Content Placeholder 2"/>
          <p:cNvSpPr>
            <a:spLocks noGrp="1"/>
          </p:cNvSpPr>
          <p:nvPr>
            <p:ph idx="1"/>
          </p:nvPr>
        </p:nvSpPr>
        <p:spPr/>
        <p:txBody>
          <a:bodyPr>
            <a:normAutofit/>
          </a:bodyPr>
          <a:lstStyle/>
          <a:p>
            <a:r>
              <a:rPr lang="en-US" altLang="zh-TW" b="1" dirty="0"/>
              <a:t>Wearable glasses and beyond</a:t>
            </a:r>
          </a:p>
          <a:p>
            <a:pPr lvl="1"/>
            <a:r>
              <a:rPr lang="en-US" altLang="zh-TW" b="1" dirty="0" smtClean="0"/>
              <a:t>Fro optical character recognition OCR</a:t>
            </a:r>
            <a:endParaRPr lang="en-US" altLang="zh-TW" b="1" dirty="0"/>
          </a:p>
          <a:p>
            <a:r>
              <a:rPr lang="en-US" altLang="zh-TW" b="1" dirty="0" smtClean="0"/>
              <a:t>Virtual </a:t>
            </a:r>
            <a:r>
              <a:rPr lang="en-US" altLang="zh-TW" b="1" dirty="0"/>
              <a:t>tourism</a:t>
            </a:r>
          </a:p>
          <a:p>
            <a:pPr lvl="1"/>
            <a:r>
              <a:rPr lang="en-US" altLang="zh-TW" b="1" dirty="0"/>
              <a:t>Calibration of Multiple Kinect Depth Sensors for Full Surface Model Reconstruction</a:t>
            </a:r>
          </a:p>
          <a:p>
            <a:pPr lvl="1"/>
            <a:r>
              <a:rPr lang="en-US" b="1" dirty="0"/>
              <a:t>Robot Avatar: a virtual tourism robot for people with disabilities </a:t>
            </a:r>
          </a:p>
          <a:p>
            <a:pPr lvl="1"/>
            <a:r>
              <a:rPr lang="en-US" altLang="zh-TW" b="1" dirty="0"/>
              <a:t>An efficient 3-D environment scanning </a:t>
            </a:r>
            <a:r>
              <a:rPr lang="en-US" altLang="zh-TW" b="1" dirty="0" smtClean="0"/>
              <a:t>method</a:t>
            </a:r>
            <a:endParaRPr lang="en-US" b="1"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21</a:t>
            </a:fld>
            <a:endParaRPr lang="en-US"/>
          </a:p>
        </p:txBody>
      </p:sp>
    </p:spTree>
    <p:extLst>
      <p:ext uri="{BB962C8B-B14F-4D97-AF65-F5344CB8AC3E}">
        <p14:creationId xmlns:p14="http://schemas.microsoft.com/office/powerpoint/2010/main" val="978929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Recent work 1</a:t>
            </a:r>
            <a:r>
              <a:rPr lang="en-US" dirty="0" smtClean="0"/>
              <a:t/>
            </a:r>
            <a:br>
              <a:rPr lang="en-US" dirty="0" smtClean="0"/>
            </a:br>
            <a:r>
              <a:rPr lang="en-US" dirty="0" smtClean="0"/>
              <a:t>Wearable glasses</a:t>
            </a:r>
            <a:endParaRPr lang="en-US" dirty="0"/>
          </a:p>
        </p:txBody>
      </p:sp>
      <p:sp>
        <p:nvSpPr>
          <p:cNvPr id="3" name="Content Placeholder 2"/>
          <p:cNvSpPr>
            <a:spLocks noGrp="1"/>
          </p:cNvSpPr>
          <p:nvPr>
            <p:ph idx="1"/>
          </p:nvPr>
        </p:nvSpPr>
        <p:spPr/>
        <p:txBody>
          <a:bodyPr/>
          <a:lstStyle/>
          <a:p>
            <a:r>
              <a:rPr lang="en-US" dirty="0" smtClean="0"/>
              <a:t>Can see through the display</a:t>
            </a:r>
          </a:p>
          <a:p>
            <a:r>
              <a:rPr lang="en-US" dirty="0" smtClean="0"/>
              <a:t>Overlay text/images with the surroundings  </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22</a:t>
            </a:fld>
            <a:endParaRPr lang="en-US"/>
          </a:p>
        </p:txBody>
      </p:sp>
      <p:pic>
        <p:nvPicPr>
          <p:cNvPr id="1026" name="Picture 2" descr="ide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39" y="2912268"/>
            <a:ext cx="3945731" cy="3945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451" y="279884"/>
            <a:ext cx="1729409" cy="17294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194" y="2958342"/>
            <a:ext cx="3580570" cy="358057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346" y="364572"/>
            <a:ext cx="1383725" cy="156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32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design of smart glasses for VR applications</a:t>
            </a:r>
            <a:br>
              <a:rPr lang="en-US" dirty="0" smtClean="0"/>
            </a:br>
            <a:r>
              <a:rPr lang="en-US" dirty="0" smtClean="0"/>
              <a:t>The CU-GLASSES</a:t>
            </a:r>
            <a:endParaRPr lang="en-US" dirty="0"/>
          </a:p>
        </p:txBody>
      </p:sp>
      <p:sp>
        <p:nvSpPr>
          <p:cNvPr id="3" name="Subtitle 2"/>
          <p:cNvSpPr>
            <a:spLocks noGrp="1"/>
          </p:cNvSpPr>
          <p:nvPr>
            <p:ph type="subTitle" idx="1"/>
          </p:nvPr>
        </p:nvSpPr>
        <p:spPr/>
        <p:txBody>
          <a:bodyPr/>
          <a:lstStyle/>
          <a:p>
            <a:r>
              <a:rPr lang="en-US" dirty="0" smtClean="0"/>
              <a:t>KH </a:t>
            </a:r>
            <a:r>
              <a:rPr lang="en-US" altLang="zh-TW" dirty="0"/>
              <a:t>W</a:t>
            </a:r>
            <a:r>
              <a:rPr lang="en-US" dirty="0" smtClean="0"/>
              <a:t>ong</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CED6BD73-4D65-488D-B0D5-B62170D9DA4E}" type="slidenum">
              <a:rPr lang="en-US" smtClean="0"/>
              <a:t>23</a:t>
            </a:fld>
            <a:endParaRPr lang="en-US"/>
          </a:p>
        </p:txBody>
      </p:sp>
    </p:spTree>
    <p:extLst>
      <p:ext uri="{BB962C8B-B14F-4D97-AF65-F5344CB8AC3E}">
        <p14:creationId xmlns:p14="http://schemas.microsoft.com/office/powerpoint/2010/main" val="2800321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User\AppData\Local\Microsoft\Windows\INetCache\IE\K7PHEAPY\11905-Blue-Human-Eye-And-Eyelashes-Clipart-Illustr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96009">
            <a:off x="7177108" y="2017747"/>
            <a:ext cx="1050159" cy="8401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AppData\Local\Microsoft\Windows\INetCache\IE\K7PHEAPY\11905-Blue-Human-Eye-And-Eyelashes-Clipart-Illustr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07067">
            <a:off x="5668414" y="2484119"/>
            <a:ext cx="1028700" cy="822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3209973" cy="4525963"/>
          </a:xfrm>
        </p:spPr>
        <p:txBody>
          <a:bodyPr>
            <a:normAutofit/>
          </a:bodyPr>
          <a:lstStyle/>
          <a:p>
            <a:r>
              <a:rPr lang="en-US" dirty="0" smtClean="0"/>
              <a:t>Be able to overlay images  or text to our normal view</a:t>
            </a:r>
          </a:p>
          <a:p>
            <a:r>
              <a:rPr lang="en-US" dirty="0" smtClean="0"/>
              <a:t>Simple, low cost and easy to build</a:t>
            </a:r>
          </a:p>
          <a:p>
            <a:r>
              <a:rPr lang="en-US" dirty="0" smtClean="0"/>
              <a:t>Can duplicate for the 2</a:t>
            </a:r>
            <a:r>
              <a:rPr lang="en-US" baseline="30000" dirty="0" smtClean="0"/>
              <a:t>nd</a:t>
            </a:r>
            <a:r>
              <a:rPr lang="en-US" dirty="0" smtClean="0"/>
              <a:t> eye</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CED6BD73-4D65-488D-B0D5-B62170D9DA4E}" type="slidenum">
              <a:rPr lang="en-US" smtClean="0"/>
              <a:t>24</a:t>
            </a:fld>
            <a:endParaRPr lang="en-US"/>
          </a:p>
        </p:txBody>
      </p:sp>
      <p:pic>
        <p:nvPicPr>
          <p:cNvPr id="1027" name="Picture 3" descr="C:\Users\User\AppData\Local\Microsoft\Windows\INetCache\IE\NWBCQN66\large-black-glasses-33.3-4917[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30847">
            <a:off x="4038600" y="2095500"/>
            <a:ext cx="4660777"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a:xfrm>
            <a:off x="4008120" y="2964180"/>
            <a:ext cx="655320" cy="1463040"/>
          </a:xfrm>
          <a:custGeom>
            <a:avLst/>
            <a:gdLst>
              <a:gd name="connsiteX0" fmla="*/ 45720 w 655320"/>
              <a:gd name="connsiteY0" fmla="*/ 0 h 1463040"/>
              <a:gd name="connsiteX1" fmla="*/ 655320 w 655320"/>
              <a:gd name="connsiteY1" fmla="*/ 320040 h 1463040"/>
              <a:gd name="connsiteX2" fmla="*/ 640080 w 655320"/>
              <a:gd name="connsiteY2" fmla="*/ 1463040 h 1463040"/>
              <a:gd name="connsiteX3" fmla="*/ 0 w 655320"/>
              <a:gd name="connsiteY3" fmla="*/ 1066800 h 1463040"/>
              <a:gd name="connsiteX4" fmla="*/ 45720 w 65532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1463040">
                <a:moveTo>
                  <a:pt x="45720" y="0"/>
                </a:moveTo>
                <a:lnTo>
                  <a:pt x="655320" y="320040"/>
                </a:lnTo>
                <a:lnTo>
                  <a:pt x="640080" y="1463040"/>
                </a:lnTo>
                <a:lnTo>
                  <a:pt x="0" y="1066800"/>
                </a:lnTo>
                <a:lnTo>
                  <a:pt x="4572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0600" y="2758440"/>
            <a:ext cx="655320" cy="1463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72200" y="2133600"/>
            <a:ext cx="899160" cy="2087880"/>
          </a:xfrm>
          <a:custGeom>
            <a:avLst/>
            <a:gdLst>
              <a:gd name="connsiteX0" fmla="*/ 868680 w 899160"/>
              <a:gd name="connsiteY0" fmla="*/ 0 h 2087880"/>
              <a:gd name="connsiteX1" fmla="*/ 0 w 899160"/>
              <a:gd name="connsiteY1" fmla="*/ 624840 h 2087880"/>
              <a:gd name="connsiteX2" fmla="*/ 30480 w 899160"/>
              <a:gd name="connsiteY2" fmla="*/ 2087880 h 2087880"/>
              <a:gd name="connsiteX3" fmla="*/ 899160 w 899160"/>
              <a:gd name="connsiteY3" fmla="*/ 1478280 h 2087880"/>
              <a:gd name="connsiteX4" fmla="*/ 868680 w 899160"/>
              <a:gd name="connsiteY4" fmla="*/ 0 h 208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 h="2087880">
                <a:moveTo>
                  <a:pt x="868680" y="0"/>
                </a:moveTo>
                <a:lnTo>
                  <a:pt x="0" y="624840"/>
                </a:lnTo>
                <a:lnTo>
                  <a:pt x="30480" y="2087880"/>
                </a:lnTo>
                <a:lnTo>
                  <a:pt x="899160" y="1478280"/>
                </a:lnTo>
                <a:lnTo>
                  <a:pt x="868680"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67173" y="4446954"/>
            <a:ext cx="1992533" cy="646331"/>
          </a:xfrm>
          <a:prstGeom prst="rect">
            <a:avLst/>
          </a:prstGeom>
          <a:noFill/>
        </p:spPr>
        <p:txBody>
          <a:bodyPr wrap="none" rtlCol="0">
            <a:spAutoFit/>
          </a:bodyPr>
          <a:lstStyle/>
          <a:p>
            <a:r>
              <a:rPr lang="en-US" dirty="0" smtClean="0"/>
              <a:t>CCD display</a:t>
            </a:r>
          </a:p>
          <a:p>
            <a:r>
              <a:rPr lang="en-US" dirty="0" smtClean="0"/>
              <a:t>For text or graphics</a:t>
            </a:r>
            <a:endParaRPr lang="en-US" dirty="0"/>
          </a:p>
        </p:txBody>
      </p:sp>
      <p:sp>
        <p:nvSpPr>
          <p:cNvPr id="14" name="TextBox 13"/>
          <p:cNvSpPr txBox="1"/>
          <p:nvPr/>
        </p:nvSpPr>
        <p:spPr>
          <a:xfrm>
            <a:off x="5019830" y="4143075"/>
            <a:ext cx="1066800" cy="646331"/>
          </a:xfrm>
          <a:prstGeom prst="rect">
            <a:avLst/>
          </a:prstGeom>
          <a:noFill/>
        </p:spPr>
        <p:txBody>
          <a:bodyPr wrap="square" rtlCol="0">
            <a:spAutoFit/>
          </a:bodyPr>
          <a:lstStyle/>
          <a:p>
            <a:r>
              <a:rPr lang="en-US" dirty="0" smtClean="0"/>
              <a:t>Close up</a:t>
            </a:r>
          </a:p>
          <a:p>
            <a:r>
              <a:rPr lang="en-US" dirty="0" smtClean="0"/>
              <a:t>Lens</a:t>
            </a:r>
            <a:endParaRPr lang="en-US" dirty="0"/>
          </a:p>
        </p:txBody>
      </p:sp>
      <p:sp>
        <p:nvSpPr>
          <p:cNvPr id="15" name="TextBox 14"/>
          <p:cNvSpPr txBox="1"/>
          <p:nvPr/>
        </p:nvSpPr>
        <p:spPr>
          <a:xfrm>
            <a:off x="6292685" y="4036814"/>
            <a:ext cx="1828834" cy="369332"/>
          </a:xfrm>
          <a:prstGeom prst="rect">
            <a:avLst/>
          </a:prstGeom>
          <a:noFill/>
        </p:spPr>
        <p:txBody>
          <a:bodyPr wrap="none" rtlCol="0">
            <a:spAutoFit/>
          </a:bodyPr>
          <a:lstStyle/>
          <a:p>
            <a:r>
              <a:rPr lang="en-US" dirty="0" smtClean="0"/>
              <a:t>See through glass</a:t>
            </a:r>
            <a:endParaRPr lang="en-US" dirty="0"/>
          </a:p>
        </p:txBody>
      </p:sp>
      <p:sp>
        <p:nvSpPr>
          <p:cNvPr id="16" name="TextBox 15"/>
          <p:cNvSpPr txBox="1"/>
          <p:nvPr/>
        </p:nvSpPr>
        <p:spPr>
          <a:xfrm>
            <a:off x="7071360" y="1413720"/>
            <a:ext cx="2100319" cy="369332"/>
          </a:xfrm>
          <a:prstGeom prst="rect">
            <a:avLst/>
          </a:prstGeom>
          <a:noFill/>
        </p:spPr>
        <p:txBody>
          <a:bodyPr wrap="none" rtlCol="0">
            <a:spAutoFit/>
          </a:bodyPr>
          <a:lstStyle/>
          <a:p>
            <a:r>
              <a:rPr lang="en-US" dirty="0" smtClean="0"/>
              <a:t>Glass frame(no lens)</a:t>
            </a:r>
            <a:endParaRPr lang="en-US" dirty="0"/>
          </a:p>
        </p:txBody>
      </p:sp>
      <p:sp>
        <p:nvSpPr>
          <p:cNvPr id="7" name="TextBox 6"/>
          <p:cNvSpPr txBox="1"/>
          <p:nvPr/>
        </p:nvSpPr>
        <p:spPr>
          <a:xfrm>
            <a:off x="6292685" y="5257800"/>
            <a:ext cx="1754968" cy="369332"/>
          </a:xfrm>
          <a:prstGeom prst="rect">
            <a:avLst/>
          </a:prstGeom>
          <a:noFill/>
        </p:spPr>
        <p:txBody>
          <a:bodyPr wrap="none" rtlCol="0">
            <a:spAutoFit/>
          </a:bodyPr>
          <a:lstStyle/>
          <a:p>
            <a:r>
              <a:rPr lang="en-US" b="1" u="sng" dirty="0" smtClean="0"/>
              <a:t>The CU-GLASSES</a:t>
            </a:r>
            <a:endParaRPr lang="en-US" b="1" u="sng" dirty="0"/>
          </a:p>
        </p:txBody>
      </p:sp>
    </p:spTree>
    <p:extLst>
      <p:ext uri="{BB962C8B-B14F-4D97-AF65-F5344CB8AC3E}">
        <p14:creationId xmlns:p14="http://schemas.microsoft.com/office/powerpoint/2010/main" val="1723629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p:txBody>
          <a:bodyPr/>
          <a:lstStyle/>
          <a:p>
            <a:r>
              <a:rPr lang="en-US" dirty="0" smtClean="0"/>
              <a:t>Top down view </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CED6BD73-4D65-488D-B0D5-B62170D9DA4E}" type="slidenum">
              <a:rPr lang="en-US" smtClean="0"/>
              <a:t>25</a:t>
            </a:fld>
            <a:endParaRPr lang="en-US"/>
          </a:p>
        </p:txBody>
      </p:sp>
      <p:cxnSp>
        <p:nvCxnSpPr>
          <p:cNvPr id="7" name="Straight Connector 6"/>
          <p:cNvCxnSpPr/>
          <p:nvPr/>
        </p:nvCxnSpPr>
        <p:spPr>
          <a:xfrm flipH="1">
            <a:off x="3429000" y="3505200"/>
            <a:ext cx="22098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3124200"/>
            <a:ext cx="2286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52600" y="3124200"/>
            <a:ext cx="152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12717" y="5619095"/>
            <a:ext cx="984565" cy="923330"/>
          </a:xfrm>
          <a:prstGeom prst="rect">
            <a:avLst/>
          </a:prstGeom>
          <a:noFill/>
        </p:spPr>
        <p:txBody>
          <a:bodyPr wrap="none" rtlCol="0">
            <a:spAutoFit/>
          </a:bodyPr>
          <a:lstStyle/>
          <a:p>
            <a:r>
              <a:rPr lang="en-US" dirty="0" smtClean="0"/>
              <a:t>Close up</a:t>
            </a:r>
          </a:p>
          <a:p>
            <a:r>
              <a:rPr lang="en-US" dirty="0" smtClean="0"/>
              <a:t>Lens</a:t>
            </a:r>
          </a:p>
          <a:p>
            <a:endParaRPr lang="en-US" dirty="0"/>
          </a:p>
        </p:txBody>
      </p:sp>
      <p:sp>
        <p:nvSpPr>
          <p:cNvPr id="12" name="TextBox 11"/>
          <p:cNvSpPr txBox="1"/>
          <p:nvPr/>
        </p:nvSpPr>
        <p:spPr>
          <a:xfrm>
            <a:off x="4343400" y="4305300"/>
            <a:ext cx="1828834" cy="369332"/>
          </a:xfrm>
          <a:prstGeom prst="rect">
            <a:avLst/>
          </a:prstGeom>
          <a:noFill/>
        </p:spPr>
        <p:txBody>
          <a:bodyPr wrap="none" rtlCol="0">
            <a:spAutoFit/>
          </a:bodyPr>
          <a:lstStyle/>
          <a:p>
            <a:r>
              <a:rPr lang="en-US" dirty="0" smtClean="0"/>
              <a:t>See through glass</a:t>
            </a:r>
            <a:endParaRPr lang="en-US" dirty="0"/>
          </a:p>
        </p:txBody>
      </p:sp>
      <p:sp>
        <p:nvSpPr>
          <p:cNvPr id="13" name="TextBox 12"/>
          <p:cNvSpPr txBox="1"/>
          <p:nvPr/>
        </p:nvSpPr>
        <p:spPr>
          <a:xfrm>
            <a:off x="228600" y="5486400"/>
            <a:ext cx="834396" cy="646331"/>
          </a:xfrm>
          <a:prstGeom prst="rect">
            <a:avLst/>
          </a:prstGeom>
          <a:noFill/>
        </p:spPr>
        <p:txBody>
          <a:bodyPr wrap="none" rtlCol="0">
            <a:spAutoFit/>
          </a:bodyPr>
          <a:lstStyle/>
          <a:p>
            <a:r>
              <a:rPr lang="en-US" dirty="0" smtClean="0"/>
              <a:t>CCD </a:t>
            </a:r>
          </a:p>
          <a:p>
            <a:r>
              <a:rPr lang="en-US" dirty="0" smtClean="0"/>
              <a:t>display</a:t>
            </a:r>
          </a:p>
        </p:txBody>
      </p:sp>
      <p:sp>
        <p:nvSpPr>
          <p:cNvPr id="11" name="Oval 10"/>
          <p:cNvSpPr/>
          <p:nvPr/>
        </p:nvSpPr>
        <p:spPr>
          <a:xfrm>
            <a:off x="4023360" y="2674620"/>
            <a:ext cx="609617"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246103" y="2263140"/>
            <a:ext cx="1082040" cy="777240"/>
          </a:xfrm>
          <a:custGeom>
            <a:avLst/>
            <a:gdLst>
              <a:gd name="connsiteX0" fmla="*/ 0 w 1082040"/>
              <a:gd name="connsiteY0" fmla="*/ 777240 h 777240"/>
              <a:gd name="connsiteX1" fmla="*/ 609600 w 1082040"/>
              <a:gd name="connsiteY1" fmla="*/ 655320 h 777240"/>
              <a:gd name="connsiteX2" fmla="*/ 838200 w 1082040"/>
              <a:gd name="connsiteY2" fmla="*/ 411480 h 777240"/>
              <a:gd name="connsiteX3" fmla="*/ 1082040 w 1082040"/>
              <a:gd name="connsiteY3" fmla="*/ 0 h 777240"/>
            </a:gdLst>
            <a:ahLst/>
            <a:cxnLst>
              <a:cxn ang="0">
                <a:pos x="connsiteX0" y="connsiteY0"/>
              </a:cxn>
              <a:cxn ang="0">
                <a:pos x="connsiteX1" y="connsiteY1"/>
              </a:cxn>
              <a:cxn ang="0">
                <a:pos x="connsiteX2" y="connsiteY2"/>
              </a:cxn>
              <a:cxn ang="0">
                <a:pos x="connsiteX3" y="connsiteY3"/>
              </a:cxn>
            </a:cxnLst>
            <a:rect l="l" t="t" r="r" b="b"/>
            <a:pathLst>
              <a:path w="1082040" h="777240">
                <a:moveTo>
                  <a:pt x="0" y="777240"/>
                </a:moveTo>
                <a:cubicBezTo>
                  <a:pt x="234950" y="746760"/>
                  <a:pt x="469900" y="716280"/>
                  <a:pt x="609600" y="655320"/>
                </a:cubicBezTo>
                <a:cubicBezTo>
                  <a:pt x="749300" y="594360"/>
                  <a:pt x="759460" y="520700"/>
                  <a:pt x="838200" y="411480"/>
                </a:cubicBezTo>
                <a:cubicBezTo>
                  <a:pt x="916940" y="302260"/>
                  <a:pt x="999490" y="151130"/>
                  <a:pt x="108204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H="1">
            <a:off x="4328143" y="2286000"/>
            <a:ext cx="1082074" cy="777240"/>
          </a:xfrm>
          <a:custGeom>
            <a:avLst/>
            <a:gdLst>
              <a:gd name="connsiteX0" fmla="*/ 0 w 1082040"/>
              <a:gd name="connsiteY0" fmla="*/ 777240 h 777240"/>
              <a:gd name="connsiteX1" fmla="*/ 609600 w 1082040"/>
              <a:gd name="connsiteY1" fmla="*/ 655320 h 777240"/>
              <a:gd name="connsiteX2" fmla="*/ 838200 w 1082040"/>
              <a:gd name="connsiteY2" fmla="*/ 411480 h 777240"/>
              <a:gd name="connsiteX3" fmla="*/ 1082040 w 1082040"/>
              <a:gd name="connsiteY3" fmla="*/ 0 h 777240"/>
            </a:gdLst>
            <a:ahLst/>
            <a:cxnLst>
              <a:cxn ang="0">
                <a:pos x="connsiteX0" y="connsiteY0"/>
              </a:cxn>
              <a:cxn ang="0">
                <a:pos x="connsiteX1" y="connsiteY1"/>
              </a:cxn>
              <a:cxn ang="0">
                <a:pos x="connsiteX2" y="connsiteY2"/>
              </a:cxn>
              <a:cxn ang="0">
                <a:pos x="connsiteX3" y="connsiteY3"/>
              </a:cxn>
            </a:cxnLst>
            <a:rect l="l" t="t" r="r" b="b"/>
            <a:pathLst>
              <a:path w="1082040" h="777240">
                <a:moveTo>
                  <a:pt x="0" y="777240"/>
                </a:moveTo>
                <a:cubicBezTo>
                  <a:pt x="234950" y="746760"/>
                  <a:pt x="469900" y="716280"/>
                  <a:pt x="609600" y="655320"/>
                </a:cubicBezTo>
                <a:cubicBezTo>
                  <a:pt x="749300" y="594360"/>
                  <a:pt x="759460" y="520700"/>
                  <a:pt x="838200" y="411480"/>
                </a:cubicBezTo>
                <a:cubicBezTo>
                  <a:pt x="916940" y="302260"/>
                  <a:pt x="999490" y="151130"/>
                  <a:pt x="108204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648200" y="2165449"/>
            <a:ext cx="515398" cy="646331"/>
          </a:xfrm>
          <a:prstGeom prst="rect">
            <a:avLst/>
          </a:prstGeom>
          <a:noFill/>
        </p:spPr>
        <p:txBody>
          <a:bodyPr wrap="none" rtlCol="0">
            <a:spAutoFit/>
          </a:bodyPr>
          <a:lstStyle/>
          <a:p>
            <a:r>
              <a:rPr lang="en-US" dirty="0" smtClean="0"/>
              <a:t>Eye</a:t>
            </a:r>
          </a:p>
          <a:p>
            <a:endParaRPr lang="en-US" dirty="0"/>
          </a:p>
        </p:txBody>
      </p:sp>
      <p:pic>
        <p:nvPicPr>
          <p:cNvPr id="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942731"/>
            <a:ext cx="2157372" cy="176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21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CED6BD73-4D65-488D-B0D5-B62170D9DA4E}" type="slidenum">
              <a:rPr lang="en-US" smtClean="0"/>
              <a:t>26</a:t>
            </a:fld>
            <a:endParaRPr lang="en-US"/>
          </a:p>
        </p:txBody>
      </p:sp>
      <p:pic>
        <p:nvPicPr>
          <p:cNvPr id="3075" name="Picture 3" descr="C:\Users\User\Downloads\IMG-20160614-WA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326" y="1905000"/>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31871"/>
            <a:ext cx="3733800" cy="306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8200" y="5486400"/>
            <a:ext cx="3144964" cy="646331"/>
          </a:xfrm>
          <a:prstGeom prst="rect">
            <a:avLst/>
          </a:prstGeom>
          <a:noFill/>
        </p:spPr>
        <p:txBody>
          <a:bodyPr wrap="none" rtlCol="0">
            <a:spAutoFit/>
          </a:bodyPr>
          <a:lstStyle/>
          <a:p>
            <a:r>
              <a:rPr lang="en-US" dirty="0" smtClean="0">
                <a:hlinkClick r:id="rId4"/>
              </a:rPr>
              <a:t>Video link</a:t>
            </a:r>
          </a:p>
          <a:p>
            <a:r>
              <a:rPr lang="en-US" dirty="0" smtClean="0">
                <a:hlinkClick r:id="rId4"/>
              </a:rPr>
              <a:t>https</a:t>
            </a:r>
            <a:r>
              <a:rPr lang="en-US" dirty="0">
                <a:hlinkClick r:id="rId4"/>
              </a:rPr>
              <a:t>://youtu.be/i2lpo0DHaWA</a:t>
            </a:r>
            <a:endParaRPr lang="en-US" dirty="0"/>
          </a:p>
        </p:txBody>
      </p:sp>
    </p:spTree>
    <p:extLst>
      <p:ext uri="{BB962C8B-B14F-4D97-AF65-F5344CB8AC3E}">
        <p14:creationId xmlns:p14="http://schemas.microsoft.com/office/powerpoint/2010/main" val="1162468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Translation</a:t>
            </a:r>
          </a:p>
          <a:p>
            <a:pPr lvl="1"/>
            <a:r>
              <a:rPr lang="en-US" dirty="0" smtClean="0"/>
              <a:t>Real time translate what you see into other languages</a:t>
            </a:r>
          </a:p>
          <a:p>
            <a:r>
              <a:rPr lang="en-US" dirty="0" smtClean="0"/>
              <a:t>Education</a:t>
            </a:r>
          </a:p>
          <a:p>
            <a:pPr lvl="1"/>
            <a:r>
              <a:rPr lang="en-US" dirty="0" smtClean="0"/>
              <a:t>Overlay more information to students when reading books </a:t>
            </a:r>
          </a:p>
          <a:p>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CED6BD73-4D65-488D-B0D5-B62170D9DA4E}" type="slidenum">
              <a:rPr lang="en-US" smtClean="0"/>
              <a:t>27</a:t>
            </a:fld>
            <a:endParaRPr lang="en-US"/>
          </a:p>
        </p:txBody>
      </p:sp>
    </p:spTree>
    <p:extLst>
      <p:ext uri="{BB962C8B-B14F-4D97-AF65-F5344CB8AC3E}">
        <p14:creationId xmlns:p14="http://schemas.microsoft.com/office/powerpoint/2010/main" val="1923569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tourism idea</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ea typeface="宋体" pitchFamily="2" charset="-122"/>
              </a:rPr>
              <a:t>If you are wearing a head mount device such as the  OCULUS (</a:t>
            </a:r>
            <a:r>
              <a:rPr lang="en-US" altLang="en-US" dirty="0">
                <a:ea typeface="宋体" pitchFamily="2" charset="-122"/>
                <a:hlinkClick r:id="rId2"/>
              </a:rPr>
              <a:t>https://www.oculus.com/en-us/</a:t>
            </a:r>
            <a:r>
              <a:rPr lang="en-US" altLang="en-US" dirty="0">
                <a:ea typeface="宋体" pitchFamily="2" charset="-122"/>
              </a:rPr>
              <a:t>), you can feel you are in anywhere you like in the virtual world. To extend it to the real world, we propose to build a robot that carries a set of cameras to capture the images in 3-D at a remote place (e.g. at Tokyo). The 3-D data will be  sent back to the user and displayed through the OCULUS  (e.g. at Hong Kong). There may be extended features, for example, the system can provide tourist or shopping information to users. This system enables users to visit other countries with little cost. Even disabled people can travel far away without leaving their homes.</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28</a:t>
            </a:fld>
            <a:endParaRPr lang="en-US"/>
          </a:p>
        </p:txBody>
      </p:sp>
    </p:spTree>
    <p:extLst>
      <p:ext uri="{BB962C8B-B14F-4D97-AF65-F5344CB8AC3E}">
        <p14:creationId xmlns:p14="http://schemas.microsoft.com/office/powerpoint/2010/main" val="250970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603" y="405788"/>
            <a:ext cx="5829300" cy="2160240"/>
          </a:xfrm>
        </p:spPr>
        <p:txBody>
          <a:bodyPr>
            <a:normAutofit fontScale="90000"/>
          </a:bodyPr>
          <a:lstStyle/>
          <a:p>
            <a:pPr algn="l"/>
            <a:r>
              <a:rPr lang="en-US" sz="3200" u="sng" dirty="0"/>
              <a:t>Recent work 2</a:t>
            </a:r>
            <a:r>
              <a:rPr lang="en-US" sz="3200" u="sng" dirty="0" smtClean="0"/>
              <a:t/>
            </a:r>
            <a:br>
              <a:rPr lang="en-US" sz="3200" u="sng" dirty="0" smtClean="0"/>
            </a:br>
            <a:r>
              <a:rPr lang="en-US" altLang="zh-TW" sz="3600" b="1" dirty="0" smtClean="0"/>
              <a:t>Calibration of Multiple Kinect Depth Sensors for Full Surface Model Reconstruction</a:t>
            </a:r>
            <a:r>
              <a:rPr lang="zh-TW" altLang="en-US" dirty="0" smtClean="0"/>
              <a:t/>
            </a:r>
            <a:br>
              <a:rPr lang="zh-TW" altLang="en-US" dirty="0" smtClean="0"/>
            </a:br>
            <a:endParaRPr lang="zh-TW" altLang="en-US" dirty="0"/>
          </a:p>
        </p:txBody>
      </p:sp>
      <p:sp>
        <p:nvSpPr>
          <p:cNvPr id="3" name="Subtitle 2"/>
          <p:cNvSpPr>
            <a:spLocks noGrp="1"/>
          </p:cNvSpPr>
          <p:nvPr>
            <p:ph type="subTitle" idx="1"/>
          </p:nvPr>
        </p:nvSpPr>
        <p:spPr>
          <a:xfrm>
            <a:off x="862793" y="2291049"/>
            <a:ext cx="6372708" cy="3816424"/>
          </a:xfrm>
        </p:spPr>
        <p:txBody>
          <a:bodyPr>
            <a:normAutofit lnSpcReduction="10000"/>
          </a:bodyPr>
          <a:lstStyle/>
          <a:p>
            <a:pPr algn="l"/>
            <a:r>
              <a:rPr lang="en-US" altLang="zh-TW" b="1" dirty="0" smtClean="0">
                <a:solidFill>
                  <a:schemeClr val="bg1">
                    <a:lumMod val="50000"/>
                  </a:schemeClr>
                </a:solidFill>
              </a:rPr>
              <a:t>2016 the first International Workshop on Pattern Recognition (IWPR 2016) </a:t>
            </a:r>
            <a:br>
              <a:rPr lang="en-US" altLang="zh-TW" b="1" dirty="0" smtClean="0">
                <a:solidFill>
                  <a:schemeClr val="bg1">
                    <a:lumMod val="50000"/>
                  </a:schemeClr>
                </a:solidFill>
              </a:rPr>
            </a:br>
            <a:r>
              <a:rPr lang="en-US" altLang="zh-TW" b="1" dirty="0" smtClean="0">
                <a:solidFill>
                  <a:schemeClr val="bg1">
                    <a:lumMod val="50000"/>
                  </a:schemeClr>
                </a:solidFill>
              </a:rPr>
              <a:t>Tokyo, Japan during May 11-13, 2016</a:t>
            </a:r>
            <a:r>
              <a:rPr lang="en-US" altLang="zh-TW" dirty="0" smtClean="0">
                <a:solidFill>
                  <a:schemeClr val="bg1">
                    <a:lumMod val="50000"/>
                  </a:schemeClr>
                </a:solidFill>
              </a:rPr>
              <a:t/>
            </a:r>
            <a:br>
              <a:rPr lang="en-US" altLang="zh-TW" dirty="0" smtClean="0">
                <a:solidFill>
                  <a:schemeClr val="bg1">
                    <a:lumMod val="50000"/>
                  </a:schemeClr>
                </a:solidFill>
              </a:rPr>
            </a:br>
            <a:r>
              <a:rPr lang="en-US" altLang="zh-TW" dirty="0" smtClean="0">
                <a:solidFill>
                  <a:schemeClr val="bg1">
                    <a:lumMod val="50000"/>
                  </a:schemeClr>
                </a:solidFill>
              </a:rPr>
              <a:t> Kwan Pang Tsui</a:t>
            </a:r>
            <a:r>
              <a:rPr lang="en-US" altLang="zh-TW" baseline="30000" dirty="0" smtClean="0">
                <a:solidFill>
                  <a:schemeClr val="bg1">
                    <a:lumMod val="50000"/>
                  </a:schemeClr>
                </a:solidFill>
              </a:rPr>
              <a:t>a</a:t>
            </a:r>
            <a:r>
              <a:rPr lang="en-US" altLang="zh-TW" dirty="0" smtClean="0">
                <a:solidFill>
                  <a:schemeClr val="bg1">
                    <a:lumMod val="50000"/>
                  </a:schemeClr>
                </a:solidFill>
              </a:rPr>
              <a:t>, Kin Hong Wong</a:t>
            </a:r>
            <a:r>
              <a:rPr lang="en-US" altLang="zh-TW" baseline="30000" dirty="0" smtClean="0">
                <a:solidFill>
                  <a:schemeClr val="bg1">
                    <a:lumMod val="50000"/>
                  </a:schemeClr>
                </a:solidFill>
              </a:rPr>
              <a:t>b</a:t>
            </a:r>
            <a:r>
              <a:rPr lang="en-US" altLang="zh-TW" dirty="0" smtClean="0">
                <a:solidFill>
                  <a:schemeClr val="bg1">
                    <a:lumMod val="50000"/>
                  </a:schemeClr>
                </a:solidFill>
              </a:rPr>
              <a:t>*, Changling Wang</a:t>
            </a:r>
            <a:r>
              <a:rPr lang="en-US" altLang="zh-TW" baseline="30000" dirty="0" smtClean="0">
                <a:solidFill>
                  <a:schemeClr val="bg1">
                    <a:lumMod val="50000"/>
                  </a:schemeClr>
                </a:solidFill>
              </a:rPr>
              <a:t>a</a:t>
            </a:r>
            <a:r>
              <a:rPr lang="en-US" altLang="zh-TW" dirty="0" smtClean="0">
                <a:solidFill>
                  <a:schemeClr val="bg1">
                    <a:lumMod val="50000"/>
                  </a:schemeClr>
                </a:solidFill>
              </a:rPr>
              <a:t>, Ho Chuen Kam</a:t>
            </a:r>
            <a:r>
              <a:rPr lang="en-US" altLang="zh-TW" baseline="30000" dirty="0" smtClean="0">
                <a:solidFill>
                  <a:schemeClr val="bg1">
                    <a:lumMod val="50000"/>
                  </a:schemeClr>
                </a:solidFill>
              </a:rPr>
              <a:t>b</a:t>
            </a:r>
            <a:r>
              <a:rPr lang="en-US" altLang="zh-TW" dirty="0" smtClean="0">
                <a:solidFill>
                  <a:schemeClr val="bg1">
                    <a:lumMod val="50000"/>
                  </a:schemeClr>
                </a:solidFill>
              </a:rPr>
              <a:t>, Hing Tuen Yau</a:t>
            </a:r>
            <a:r>
              <a:rPr lang="en-US" altLang="zh-TW" baseline="30000" dirty="0" smtClean="0">
                <a:solidFill>
                  <a:schemeClr val="bg1">
                    <a:lumMod val="50000"/>
                  </a:schemeClr>
                </a:solidFill>
              </a:rPr>
              <a:t>b</a:t>
            </a:r>
            <a:r>
              <a:rPr lang="en-US" altLang="zh-TW" dirty="0" smtClean="0">
                <a:solidFill>
                  <a:schemeClr val="bg1">
                    <a:lumMod val="50000"/>
                  </a:schemeClr>
                </a:solidFill>
              </a:rPr>
              <a:t>, and Ying Kin Yu</a:t>
            </a:r>
            <a:br>
              <a:rPr lang="en-US" altLang="zh-TW" dirty="0" smtClean="0">
                <a:solidFill>
                  <a:schemeClr val="bg1">
                    <a:lumMod val="50000"/>
                  </a:schemeClr>
                </a:solidFill>
              </a:rPr>
            </a:br>
            <a:r>
              <a:rPr lang="en-US" altLang="zh-TW" dirty="0" smtClean="0">
                <a:solidFill>
                  <a:schemeClr val="bg1">
                    <a:lumMod val="50000"/>
                  </a:schemeClr>
                </a:solidFill>
              </a:rPr>
              <a:t/>
            </a:r>
            <a:br>
              <a:rPr lang="en-US" altLang="zh-TW" dirty="0" smtClean="0">
                <a:solidFill>
                  <a:schemeClr val="bg1">
                    <a:lumMod val="50000"/>
                  </a:schemeClr>
                </a:solidFill>
              </a:rPr>
            </a:br>
            <a:r>
              <a:rPr lang="en-US" altLang="zh-TW" baseline="30000" dirty="0" smtClean="0">
                <a:solidFill>
                  <a:schemeClr val="bg1">
                    <a:lumMod val="50000"/>
                  </a:schemeClr>
                </a:solidFill>
              </a:rPr>
              <a:t>a</a:t>
            </a:r>
            <a:r>
              <a:rPr lang="en-US" altLang="zh-TW" dirty="0" smtClean="0">
                <a:solidFill>
                  <a:schemeClr val="bg1">
                    <a:lumMod val="50000"/>
                  </a:schemeClr>
                </a:solidFill>
              </a:rPr>
              <a:t>Department of Mechanical Engineering, The Chinese University of Hong Kong, Hong Kong</a:t>
            </a:r>
            <a:br>
              <a:rPr lang="en-US" altLang="zh-TW" dirty="0" smtClean="0">
                <a:solidFill>
                  <a:schemeClr val="bg1">
                    <a:lumMod val="50000"/>
                  </a:schemeClr>
                </a:solidFill>
              </a:rPr>
            </a:br>
            <a:r>
              <a:rPr lang="en-US" altLang="zh-TW" baseline="30000" dirty="0" smtClean="0">
                <a:solidFill>
                  <a:schemeClr val="bg1">
                    <a:lumMod val="50000"/>
                  </a:schemeClr>
                </a:solidFill>
              </a:rPr>
              <a:t>b</a:t>
            </a:r>
            <a:r>
              <a:rPr lang="en-US" altLang="zh-TW" dirty="0" smtClean="0">
                <a:solidFill>
                  <a:schemeClr val="bg1">
                    <a:lumMod val="50000"/>
                  </a:schemeClr>
                </a:solidFill>
              </a:rPr>
              <a:t>Department of Computer Science and Engineering, The Chinese University of Hong Kong,</a:t>
            </a:r>
            <a:br>
              <a:rPr lang="en-US" altLang="zh-TW" dirty="0" smtClean="0">
                <a:solidFill>
                  <a:schemeClr val="bg1">
                    <a:lumMod val="50000"/>
                  </a:schemeClr>
                </a:solidFill>
              </a:rPr>
            </a:br>
            <a:r>
              <a:rPr lang="en-US" altLang="zh-TW" dirty="0" smtClean="0">
                <a:solidFill>
                  <a:schemeClr val="bg1">
                    <a:lumMod val="50000"/>
                  </a:schemeClr>
                </a:solidFill>
              </a:rPr>
              <a:t>Hong Kong</a:t>
            </a:r>
            <a:endParaRPr lang="zh-TW" altLang="en-US" dirty="0"/>
          </a:p>
        </p:txBody>
      </p:sp>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29</a:t>
            </a:fld>
            <a:endParaRPr lang="zh-TW" altLang="en-US"/>
          </a:p>
        </p:txBody>
      </p:sp>
    </p:spTree>
    <p:extLst>
      <p:ext uri="{BB962C8B-B14F-4D97-AF65-F5344CB8AC3E}">
        <p14:creationId xmlns:p14="http://schemas.microsoft.com/office/powerpoint/2010/main" val="332926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3</a:t>
            </a:fld>
            <a:endParaRPr lang="zh-TW" altLang="en-US"/>
          </a:p>
        </p:txBody>
      </p:sp>
      <p:sp>
        <p:nvSpPr>
          <p:cNvPr id="12" name="Title 1"/>
          <p:cNvSpPr txBox="1">
            <a:spLocks/>
          </p:cNvSpPr>
          <p:nvPr/>
        </p:nvSpPr>
        <p:spPr>
          <a:xfrm>
            <a:off x="1485900" y="274638"/>
            <a:ext cx="6172200" cy="1143000"/>
          </a:xfrm>
          <a:prstGeom prst="rect">
            <a:avLst/>
          </a:prstGeom>
        </p:spPr>
        <p:txBody>
          <a:bodyPr vert="horz" lIns="91440" tIns="45720" rIns="91440" bIns="45720" rtlCol="0" anchor="ctr">
            <a:normAutofit fontScale="90000" lnSpcReduction="20000"/>
          </a:bodyPr>
          <a:lstStyle/>
          <a:p>
            <a:pPr algn="ctr">
              <a:spcBef>
                <a:spcPct val="0"/>
              </a:spcBef>
              <a:defRPr/>
            </a:pPr>
            <a:r>
              <a:rPr lang="en-US" sz="4400" dirty="0">
                <a:latin typeface="+mj-lt"/>
                <a:ea typeface="+mj-ea"/>
                <a:cs typeface="+mj-cs"/>
              </a:rPr>
              <a:t>The Chinese University of Hong Kong</a:t>
            </a:r>
          </a:p>
        </p:txBody>
      </p:sp>
      <p:sp>
        <p:nvSpPr>
          <p:cNvPr id="13" name="Content Placeholder 2"/>
          <p:cNvSpPr txBox="1">
            <a:spLocks/>
          </p:cNvSpPr>
          <p:nvPr/>
        </p:nvSpPr>
        <p:spPr>
          <a:xfrm>
            <a:off x="1485900" y="1600202"/>
            <a:ext cx="6172200" cy="4525963"/>
          </a:xfrm>
          <a:prstGeom prst="rect">
            <a:avLst/>
          </a:prstGeom>
        </p:spPr>
        <p:txBody>
          <a:bodyPr vert="horz" lIns="91440" tIns="45720" rIns="91440" bIns="45720" rtlCol="0">
            <a:normAutofit/>
          </a:bodyPr>
          <a:lstStyle/>
          <a:p>
            <a:pPr marL="457200" indent="-457200" algn="ctr">
              <a:spcBef>
                <a:spcPct val="20000"/>
              </a:spcBef>
              <a:buFont typeface="Arial" pitchFamily="34" charset="0"/>
              <a:buChar char="•"/>
              <a:defRPr/>
            </a:pPr>
            <a:r>
              <a:rPr lang="en-US" sz="2400" dirty="0"/>
              <a:t>Department of Computer Science and Engineering </a:t>
            </a:r>
          </a:p>
        </p:txBody>
      </p:sp>
      <p:pic>
        <p:nvPicPr>
          <p:cNvPr id="14" name="Picture 2" descr="D:\Faculty of Engineering\Publication\Faculty Brochure\2012\To Hazel 1\Photo for use\26.9photo\Copy of DSC_0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441" y="2438401"/>
            <a:ext cx="3100604" cy="308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C:\Users\Fung\Desktop\university_mall_3_high.jpg"/>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4572000" y="3200400"/>
            <a:ext cx="2857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429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30</a:t>
            </a:fld>
            <a:endParaRPr lang="zh-TW" altLang="en-US"/>
          </a:p>
        </p:txBody>
      </p:sp>
      <p:sp>
        <p:nvSpPr>
          <p:cNvPr id="8" name="Title 1"/>
          <p:cNvSpPr txBox="1">
            <a:spLocks/>
          </p:cNvSpPr>
          <p:nvPr/>
        </p:nvSpPr>
        <p:spPr>
          <a:xfrm>
            <a:off x="1485900" y="274638"/>
            <a:ext cx="6172200" cy="1143000"/>
          </a:xfrm>
          <a:prstGeom prst="rect">
            <a:avLst/>
          </a:prstGeom>
        </p:spPr>
        <p:txBody>
          <a:bodyPr vert="horz" lIns="91440" tIns="45720" rIns="91440" bIns="45720" rtlCol="0" anchor="ctr">
            <a:normAutofit/>
          </a:bodyPr>
          <a:lstStyle/>
          <a:p>
            <a:pPr algn="ctr">
              <a:spcBef>
                <a:spcPct val="0"/>
              </a:spcBef>
              <a:defRPr/>
            </a:pPr>
            <a:r>
              <a:rPr lang="en-US" sz="4400" b="1" dirty="0">
                <a:latin typeface="+mj-lt"/>
                <a:ea typeface="+mj-ea"/>
                <a:cs typeface="+mj-cs"/>
              </a:rPr>
              <a:t>3D Scanning Sensor Types</a:t>
            </a:r>
          </a:p>
        </p:txBody>
      </p:sp>
      <p:sp>
        <p:nvSpPr>
          <p:cNvPr id="9" name="Content Placeholder 2"/>
          <p:cNvSpPr txBox="1">
            <a:spLocks/>
          </p:cNvSpPr>
          <p:nvPr/>
        </p:nvSpPr>
        <p:spPr>
          <a:xfrm>
            <a:off x="497101" y="1286530"/>
            <a:ext cx="6172200" cy="4857403"/>
          </a:xfrm>
          <a:prstGeom prst="rect">
            <a:avLst/>
          </a:prstGeom>
        </p:spPr>
        <p:txBody>
          <a:bodyPr vert="horz" lIns="91440" tIns="45720" rIns="91440" bIns="45720" rtlCol="0">
            <a:noAutofit/>
          </a:bodyPr>
          <a:lstStyle/>
          <a:p>
            <a:pPr marL="342900" indent="-342900">
              <a:buFont typeface="Arial" pitchFamily="34" charset="0"/>
              <a:buChar char="•"/>
            </a:pPr>
            <a:r>
              <a:rPr lang="en-US" altLang="zh-TW" sz="2800" dirty="0"/>
              <a:t>Laser</a:t>
            </a:r>
          </a:p>
          <a:p>
            <a:pPr marL="800100" lvl="1" indent="-342900">
              <a:buFont typeface="Arial" pitchFamily="34" charset="0"/>
              <a:buChar char="•"/>
            </a:pPr>
            <a:r>
              <a:rPr lang="en-US" altLang="zh-TW" sz="2800" dirty="0"/>
              <a:t>Very Accurate</a:t>
            </a:r>
          </a:p>
          <a:p>
            <a:pPr marL="800100" lvl="1" indent="-342900">
              <a:buFont typeface="Arial" pitchFamily="34" charset="0"/>
              <a:buChar char="•"/>
            </a:pPr>
            <a:r>
              <a:rPr lang="en-US" altLang="zh-TW" sz="2800" dirty="0"/>
              <a:t>Expensive ( up to US$50,000)</a:t>
            </a:r>
          </a:p>
          <a:p>
            <a:pPr marL="800100" lvl="1" indent="-342900">
              <a:buFont typeface="Arial" pitchFamily="34" charset="0"/>
              <a:buChar char="•"/>
            </a:pPr>
            <a:r>
              <a:rPr lang="en-US" altLang="zh-TW" sz="2800" dirty="0"/>
              <a:t>Bulky</a:t>
            </a:r>
          </a:p>
          <a:p>
            <a:pPr marL="342900" indent="-342900">
              <a:buFont typeface="Arial" pitchFamily="34" charset="0"/>
              <a:buChar char="•"/>
            </a:pPr>
            <a:r>
              <a:rPr lang="en-US" altLang="zh-TW" sz="2800" dirty="0"/>
              <a:t>LED</a:t>
            </a:r>
          </a:p>
          <a:p>
            <a:pPr marL="800100" lvl="1" indent="-342900">
              <a:buFont typeface="Arial" pitchFamily="34" charset="0"/>
              <a:buChar char="•"/>
            </a:pPr>
            <a:r>
              <a:rPr lang="en-US" altLang="zh-TW" sz="2800" dirty="0"/>
              <a:t>Accurate</a:t>
            </a:r>
          </a:p>
          <a:p>
            <a:pPr marL="800100" lvl="1" indent="-342900">
              <a:buFont typeface="Arial" pitchFamily="34" charset="0"/>
              <a:buChar char="•"/>
            </a:pPr>
            <a:r>
              <a:rPr lang="en-US" altLang="zh-TW" sz="2800" dirty="0"/>
              <a:t>Mid-range price ( &gt; US$ 2000)</a:t>
            </a:r>
          </a:p>
          <a:p>
            <a:pPr marL="342900" indent="-342900">
              <a:buFont typeface="Arial" pitchFamily="34" charset="0"/>
              <a:buChar char="•"/>
            </a:pPr>
            <a:r>
              <a:rPr lang="en-US" altLang="zh-TW" sz="2800" dirty="0"/>
              <a:t>Infra-red</a:t>
            </a:r>
          </a:p>
          <a:p>
            <a:pPr marL="800100" lvl="1" indent="-342900">
              <a:buFont typeface="Arial" pitchFamily="34" charset="0"/>
              <a:buChar char="•"/>
            </a:pPr>
            <a:r>
              <a:rPr lang="en-US" altLang="zh-TW" sz="2800" dirty="0"/>
              <a:t>Microsoft Kinect, Structure Sensor</a:t>
            </a:r>
          </a:p>
          <a:p>
            <a:pPr marL="800100" lvl="1" indent="-342900">
              <a:buFont typeface="Arial" pitchFamily="34" charset="0"/>
              <a:buChar char="•"/>
            </a:pPr>
            <a:r>
              <a:rPr lang="en-US" altLang="zh-TW" sz="2800" dirty="0"/>
              <a:t>Cheap ( US$100~200)</a:t>
            </a:r>
          </a:p>
          <a:p>
            <a:pPr marL="800100" lvl="1" indent="-342900">
              <a:buFont typeface="Arial" pitchFamily="34" charset="0"/>
              <a:buChar char="•"/>
            </a:pPr>
            <a:r>
              <a:rPr lang="en-US" altLang="zh-TW" sz="2800" dirty="0"/>
              <a:t>Less accurate</a:t>
            </a:r>
            <a:br>
              <a:rPr lang="en-US" altLang="zh-TW" sz="2800" dirty="0"/>
            </a:br>
            <a:r>
              <a:rPr lang="en-US" altLang="zh-TW" sz="2800" dirty="0"/>
              <a:t/>
            </a:r>
            <a:br>
              <a:rPr lang="en-US" altLang="zh-TW" sz="2800" dirty="0"/>
            </a:br>
            <a:endParaRPr lang="en-US" sz="2800" dirty="0">
              <a:solidFill>
                <a:schemeClr val="tx1">
                  <a:tint val="75000"/>
                </a:schemeClr>
              </a:solidFill>
            </a:endParaRPr>
          </a:p>
        </p:txBody>
      </p:sp>
      <p:pic>
        <p:nvPicPr>
          <p:cNvPr id="6" name="Picture 2">
            <a:hlinkClick r:id="rId2"/>
          </p:cNvPr>
          <p:cNvPicPr>
            <a:picLocks noChangeAspect="1" noChangeArrowheads="1"/>
          </p:cNvPicPr>
          <p:nvPr/>
        </p:nvPicPr>
        <p:blipFill>
          <a:blip r:embed="rId3" cstate="print"/>
          <a:srcRect/>
          <a:stretch>
            <a:fillRect/>
          </a:stretch>
        </p:blipFill>
        <p:spPr bwMode="auto">
          <a:xfrm>
            <a:off x="5760132" y="1196752"/>
            <a:ext cx="1818339" cy="1656184"/>
          </a:xfrm>
          <a:prstGeom prst="rect">
            <a:avLst/>
          </a:prstGeom>
          <a:noFill/>
          <a:ln w="9525">
            <a:noFill/>
            <a:miter lim="800000"/>
            <a:headEnd/>
            <a:tailEnd/>
          </a:ln>
        </p:spPr>
      </p:pic>
      <p:pic>
        <p:nvPicPr>
          <p:cNvPr id="7" name="Picture 3">
            <a:hlinkClick r:id="rId4"/>
          </p:cNvPr>
          <p:cNvPicPr>
            <a:picLocks noChangeAspect="1" noChangeArrowheads="1"/>
          </p:cNvPicPr>
          <p:nvPr/>
        </p:nvPicPr>
        <p:blipFill>
          <a:blip r:embed="rId5" cstate="print"/>
          <a:srcRect/>
          <a:stretch>
            <a:fillRect/>
          </a:stretch>
        </p:blipFill>
        <p:spPr bwMode="auto">
          <a:xfrm>
            <a:off x="5868144" y="2996952"/>
            <a:ext cx="1026114" cy="1436560"/>
          </a:xfrm>
          <a:prstGeom prst="rect">
            <a:avLst/>
          </a:prstGeom>
          <a:noFill/>
          <a:ln w="9525">
            <a:noFill/>
            <a:miter lim="800000"/>
            <a:headEnd/>
            <a:tailEnd/>
          </a:ln>
        </p:spPr>
      </p:pic>
      <p:pic>
        <p:nvPicPr>
          <p:cNvPr id="10" name="Picture 6">
            <a:hlinkClick r:id="rId6"/>
          </p:cNvPr>
          <p:cNvPicPr>
            <a:picLocks noChangeAspect="1" noChangeArrowheads="1"/>
          </p:cNvPicPr>
          <p:nvPr/>
        </p:nvPicPr>
        <p:blipFill>
          <a:blip r:embed="rId7" cstate="print"/>
          <a:srcRect/>
          <a:stretch>
            <a:fillRect/>
          </a:stretch>
        </p:blipFill>
        <p:spPr bwMode="auto">
          <a:xfrm>
            <a:off x="6570223" y="5140183"/>
            <a:ext cx="1188131" cy="1097131"/>
          </a:xfrm>
          <a:prstGeom prst="rect">
            <a:avLst/>
          </a:prstGeom>
          <a:noFill/>
          <a:ln w="9525">
            <a:noFill/>
            <a:miter lim="800000"/>
            <a:headEnd/>
            <a:tailEnd/>
          </a:ln>
        </p:spPr>
      </p:pic>
      <p:pic>
        <p:nvPicPr>
          <p:cNvPr id="11" name="Picture 9">
            <a:hlinkClick r:id="rId8"/>
          </p:cNvPr>
          <p:cNvPicPr>
            <a:picLocks noChangeAspect="1" noChangeArrowheads="1"/>
          </p:cNvPicPr>
          <p:nvPr/>
        </p:nvPicPr>
        <p:blipFill>
          <a:blip r:embed="rId9" cstate="print"/>
          <a:srcRect/>
          <a:stretch>
            <a:fillRect/>
          </a:stretch>
        </p:blipFill>
        <p:spPr bwMode="auto">
          <a:xfrm>
            <a:off x="4842031" y="5157192"/>
            <a:ext cx="1704362" cy="1083568"/>
          </a:xfrm>
          <a:prstGeom prst="rect">
            <a:avLst/>
          </a:prstGeom>
          <a:noFill/>
          <a:ln w="9525">
            <a:noFill/>
            <a:miter lim="800000"/>
            <a:headEnd/>
            <a:tailEnd/>
          </a:ln>
        </p:spPr>
      </p:pic>
      <p:cxnSp>
        <p:nvCxnSpPr>
          <p:cNvPr id="17" name="Straight Arrow Connector 16"/>
          <p:cNvCxnSpPr/>
          <p:nvPr/>
        </p:nvCxnSpPr>
        <p:spPr>
          <a:xfrm>
            <a:off x="2357754" y="3212976"/>
            <a:ext cx="340237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9772" y="1556792"/>
            <a:ext cx="318635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161" y="620688"/>
            <a:ext cx="6172200" cy="1143000"/>
          </a:xfrm>
        </p:spPr>
        <p:txBody>
          <a:bodyPr>
            <a:normAutofit fontScale="90000"/>
          </a:bodyPr>
          <a:lstStyle/>
          <a:p>
            <a:pPr lvl="0"/>
            <a:r>
              <a:rPr lang="en-US" b="1" dirty="0"/>
              <a:t>Theory for method 2</a:t>
            </a:r>
            <a:br>
              <a:rPr lang="en-US" b="1" dirty="0"/>
            </a:br>
            <a:r>
              <a:rPr lang="en-US" dirty="0" smtClean="0"/>
              <a:t>Calibrate the pose between Kinect J and K first. Then  K and L etc.</a:t>
            </a:r>
            <a:endParaRPr lang="en-US" dirty="0"/>
          </a:p>
        </p:txBody>
      </p:sp>
      <p:pic>
        <p:nvPicPr>
          <p:cNvPr id="1026" name="Picture 2" descr="C:\Users\User\AppData\Local\Microsoft\Windows\INetCache\IE\5O2ERUCU\checker[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938489">
            <a:off x="3439083" y="3087691"/>
            <a:ext cx="1640916" cy="12306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ltLang="zh-TW" smtClean="0"/>
              <a:t>3D Comp. Vision and Applications v7a</a:t>
            </a:r>
            <a:endParaRPr lang="zh-TW" altLang="en-US" dirty="0"/>
          </a:p>
        </p:txBody>
      </p:sp>
      <p:sp>
        <p:nvSpPr>
          <p:cNvPr id="5" name="Slide Number Placeholder 4"/>
          <p:cNvSpPr>
            <a:spLocks noGrp="1"/>
          </p:cNvSpPr>
          <p:nvPr>
            <p:ph type="sldNum" sz="quarter" idx="12"/>
          </p:nvPr>
        </p:nvSpPr>
        <p:spPr/>
        <p:txBody>
          <a:bodyPr/>
          <a:lstStyle/>
          <a:p>
            <a:fld id="{C124BF07-64C4-4408-9459-FD4EA58B5ADC}" type="slidenum">
              <a:rPr lang="zh-TW" altLang="en-US" smtClean="0"/>
              <a:pPr/>
              <a:t>31</a:t>
            </a:fld>
            <a:endParaRPr lang="zh-TW" altLang="en-US"/>
          </a:p>
        </p:txBody>
      </p:sp>
      <p:pic>
        <p:nvPicPr>
          <p:cNvPr id="1028" name="Picture 4" descr="C:\Users\User\AppData\Local\Microsoft\Windows\INetCache\IE\Z3RZP99Y\KinectWi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162" y="2172495"/>
            <a:ext cx="1512168" cy="10001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User\AppData\Local\Microsoft\Windows\INetCache\IE\Z3RZP99Y\KinectWi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06935" y="2142015"/>
            <a:ext cx="1404156" cy="10001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User\AppData\Local\Microsoft\Windows\INetCache\IE\Z3RZP99Y\KinectWi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1563414" y="4941168"/>
            <a:ext cx="1388406"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User\AppData\Local\Microsoft\Windows\INetCache\IE\Z3RZP99Y\KinectWi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5544108" y="4828977"/>
            <a:ext cx="1674186" cy="10366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09682" y="5853576"/>
            <a:ext cx="1458162" cy="523220"/>
          </a:xfrm>
          <a:prstGeom prst="rect">
            <a:avLst/>
          </a:prstGeom>
          <a:noFill/>
        </p:spPr>
        <p:txBody>
          <a:bodyPr wrap="square" rtlCol="0">
            <a:spAutoFit/>
          </a:bodyPr>
          <a:lstStyle/>
          <a:p>
            <a:r>
              <a:rPr lang="en-US" sz="2800" dirty="0"/>
              <a:t>Kinect J</a:t>
            </a:r>
          </a:p>
        </p:txBody>
      </p:sp>
      <p:sp>
        <p:nvSpPr>
          <p:cNvPr id="13" name="TextBox 12"/>
          <p:cNvSpPr txBox="1"/>
          <p:nvPr/>
        </p:nvSpPr>
        <p:spPr>
          <a:xfrm>
            <a:off x="6163884" y="5877272"/>
            <a:ext cx="1359668" cy="523220"/>
          </a:xfrm>
          <a:prstGeom prst="rect">
            <a:avLst/>
          </a:prstGeom>
          <a:noFill/>
        </p:spPr>
        <p:txBody>
          <a:bodyPr wrap="none" rtlCol="0">
            <a:spAutoFit/>
          </a:bodyPr>
          <a:lstStyle/>
          <a:p>
            <a:r>
              <a:rPr lang="en-US" sz="2800" dirty="0"/>
              <a:t>Kinect K</a:t>
            </a:r>
          </a:p>
        </p:txBody>
      </p:sp>
      <p:sp>
        <p:nvSpPr>
          <p:cNvPr id="14" name="TextBox 13"/>
          <p:cNvSpPr txBox="1"/>
          <p:nvPr/>
        </p:nvSpPr>
        <p:spPr>
          <a:xfrm>
            <a:off x="6673759" y="3142124"/>
            <a:ext cx="1324402" cy="523220"/>
          </a:xfrm>
          <a:prstGeom prst="rect">
            <a:avLst/>
          </a:prstGeom>
          <a:noFill/>
        </p:spPr>
        <p:txBody>
          <a:bodyPr wrap="none" rtlCol="0">
            <a:spAutoFit/>
          </a:bodyPr>
          <a:lstStyle/>
          <a:p>
            <a:r>
              <a:rPr lang="en-US" sz="2800" dirty="0"/>
              <a:t>Kinect L</a:t>
            </a:r>
          </a:p>
        </p:txBody>
      </p:sp>
      <p:sp>
        <p:nvSpPr>
          <p:cNvPr id="15" name="TextBox 14"/>
          <p:cNvSpPr txBox="1"/>
          <p:nvPr/>
        </p:nvSpPr>
        <p:spPr>
          <a:xfrm>
            <a:off x="1406935" y="3179813"/>
            <a:ext cx="1481496" cy="523220"/>
          </a:xfrm>
          <a:prstGeom prst="rect">
            <a:avLst/>
          </a:prstGeom>
          <a:noFill/>
        </p:spPr>
        <p:txBody>
          <a:bodyPr wrap="none" rtlCol="0">
            <a:spAutoFit/>
          </a:bodyPr>
          <a:lstStyle/>
          <a:p>
            <a:r>
              <a:rPr lang="en-US" sz="2800" dirty="0"/>
              <a:t>Kinect M</a:t>
            </a:r>
          </a:p>
        </p:txBody>
      </p:sp>
      <p:sp>
        <p:nvSpPr>
          <p:cNvPr id="7" name="TextBox 6"/>
          <p:cNvSpPr txBox="1"/>
          <p:nvPr/>
        </p:nvSpPr>
        <p:spPr>
          <a:xfrm>
            <a:off x="3190998" y="4584612"/>
            <a:ext cx="2137086" cy="1815882"/>
          </a:xfrm>
          <a:prstGeom prst="rect">
            <a:avLst/>
          </a:prstGeom>
          <a:noFill/>
        </p:spPr>
        <p:txBody>
          <a:bodyPr wrap="square" rtlCol="0">
            <a:spAutoFit/>
          </a:bodyPr>
          <a:lstStyle/>
          <a:p>
            <a:r>
              <a:rPr lang="en-US" sz="2800" dirty="0"/>
              <a:t>Move the checker board and take samples</a:t>
            </a:r>
          </a:p>
        </p:txBody>
      </p:sp>
      <p:pic>
        <p:nvPicPr>
          <p:cNvPr id="1029" name="Picture 5" descr="C:\Users\User\AppData\Local\Microsoft\Windows\INetCache\IE\K7PHEAPY\Hand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55804">
            <a:off x="4661875" y="2822906"/>
            <a:ext cx="927077" cy="52148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hlinkClick r:id="rId8" action="ppaction://hlinkfi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71093" y="4439266"/>
            <a:ext cx="1780866" cy="100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42330" y="4160874"/>
            <a:ext cx="762516" cy="369332"/>
          </a:xfrm>
          <a:prstGeom prst="rect">
            <a:avLst/>
          </a:prstGeom>
          <a:noFill/>
        </p:spPr>
        <p:txBody>
          <a:bodyPr wrap="none" rtlCol="0">
            <a:spAutoFit/>
          </a:bodyPr>
          <a:lstStyle/>
          <a:p>
            <a:r>
              <a:rPr lang="en-US" dirty="0" smtClean="0"/>
              <a:t>Result</a:t>
            </a:r>
            <a:endParaRPr lang="en-US" dirty="0"/>
          </a:p>
        </p:txBody>
      </p:sp>
    </p:spTree>
    <p:extLst>
      <p:ext uri="{BB962C8B-B14F-4D97-AF65-F5344CB8AC3E}">
        <p14:creationId xmlns:p14="http://schemas.microsoft.com/office/powerpoint/2010/main" val="2219169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603" y="1653285"/>
            <a:ext cx="5829300" cy="1470025"/>
          </a:xfrm>
        </p:spPr>
        <p:txBody>
          <a:bodyPr>
            <a:noAutofit/>
          </a:bodyPr>
          <a:lstStyle/>
          <a:p>
            <a:pPr algn="l"/>
            <a:r>
              <a:rPr lang="en-US" sz="4000" u="sng" dirty="0"/>
              <a:t>Recent work 3</a:t>
            </a:r>
            <a:r>
              <a:rPr lang="en-US" sz="4000" u="sng" dirty="0" smtClean="0"/>
              <a:t/>
            </a:r>
            <a:br>
              <a:rPr lang="en-US" sz="4000" u="sng" dirty="0" smtClean="0"/>
            </a:br>
            <a:r>
              <a:rPr lang="en-US" sz="4000" dirty="0" smtClean="0"/>
              <a:t>Robot </a:t>
            </a:r>
            <a:r>
              <a:rPr lang="en-US" sz="4000" dirty="0"/>
              <a:t>Avatar: a virtual tourism robot for people with disabilities</a:t>
            </a:r>
            <a:br>
              <a:rPr lang="en-US" sz="4000" dirty="0"/>
            </a:br>
            <a:r>
              <a:rPr lang="en-US" sz="2800" dirty="0"/>
              <a:t>Chong Wing Cheung, Tai </a:t>
            </a:r>
            <a:r>
              <a:rPr lang="en-US" sz="2800" dirty="0" err="1"/>
              <a:t>Ip</a:t>
            </a:r>
            <a:r>
              <a:rPr lang="en-US" sz="2800" dirty="0"/>
              <a:t> Tsang, Kin Hong Wong</a:t>
            </a:r>
            <a:r>
              <a:rPr lang="en-US" sz="2800" dirty="0" smtClean="0"/>
              <a:t>*</a:t>
            </a:r>
            <a:endParaRPr lang="en-US" sz="4000" dirty="0"/>
          </a:p>
        </p:txBody>
      </p:sp>
      <p:sp>
        <p:nvSpPr>
          <p:cNvPr id="3" name="Subtitle 2"/>
          <p:cNvSpPr>
            <a:spLocks noGrp="1"/>
          </p:cNvSpPr>
          <p:nvPr>
            <p:ph type="subTitle" idx="1"/>
          </p:nvPr>
        </p:nvSpPr>
        <p:spPr>
          <a:xfrm>
            <a:off x="644421" y="3315353"/>
            <a:ext cx="5486400" cy="3073399"/>
          </a:xfrm>
        </p:spPr>
        <p:txBody>
          <a:bodyPr>
            <a:normAutofit fontScale="55000" lnSpcReduction="20000"/>
          </a:bodyPr>
          <a:lstStyle/>
          <a:p>
            <a:pPr algn="l"/>
            <a:r>
              <a:rPr lang="en-US" sz="3500" dirty="0"/>
              <a:t>The 2nd International Conference on Virtual Reality ICVR16, May 20-22, 2016, Chengdu, China. </a:t>
            </a:r>
          </a:p>
          <a:p>
            <a:pPr algn="l"/>
            <a:endParaRPr lang="en-US" sz="3500" dirty="0"/>
          </a:p>
          <a:p>
            <a:pPr algn="l"/>
            <a:r>
              <a:rPr lang="en-US" altLang="zh-TW" sz="3500" dirty="0">
                <a:solidFill>
                  <a:schemeClr val="bg1">
                    <a:lumMod val="50000"/>
                  </a:schemeClr>
                </a:solidFill>
              </a:rPr>
              <a:t>Department of Computer Science and Engineering, The Chinese University of Hong Kong, Hong Kong</a:t>
            </a:r>
          </a:p>
          <a:p>
            <a:pPr algn="l"/>
            <a:r>
              <a:rPr lang="en-US" altLang="zh-TW" sz="3500" dirty="0">
                <a:solidFill>
                  <a:schemeClr val="bg1">
                    <a:lumMod val="50000"/>
                  </a:schemeClr>
                </a:solidFill>
              </a:rPr>
              <a:t>*corresponding author (</a:t>
            </a:r>
            <a:r>
              <a:rPr lang="en-US" altLang="zh-TW" sz="3500" dirty="0">
                <a:solidFill>
                  <a:schemeClr val="bg1">
                    <a:lumMod val="50000"/>
                  </a:schemeClr>
                </a:solidFill>
                <a:hlinkClick r:id="rId2"/>
              </a:rPr>
              <a:t>khwong@cse.cuhk.edu.hk</a:t>
            </a:r>
            <a:r>
              <a:rPr lang="en-US" altLang="zh-TW" sz="3500" dirty="0">
                <a:solidFill>
                  <a:schemeClr val="bg1">
                    <a:lumMod val="50000"/>
                  </a:schemeClr>
                </a:solidFill>
              </a:rPr>
              <a:t>)</a:t>
            </a:r>
          </a:p>
          <a:p>
            <a:pPr algn="l"/>
            <a:endParaRPr lang="en-US" altLang="zh-TW" sz="2200" dirty="0">
              <a:solidFill>
                <a:schemeClr val="bg1">
                  <a:lumMod val="50000"/>
                </a:schemeClr>
              </a:solidFill>
            </a:endParaRPr>
          </a:p>
          <a:p>
            <a:pPr algn="l"/>
            <a:r>
              <a:rPr lang="en-US" altLang="zh-TW" sz="2200" dirty="0">
                <a:solidFill>
                  <a:schemeClr val="bg1">
                    <a:lumMod val="50000"/>
                  </a:schemeClr>
                </a:solidFill>
              </a:rPr>
              <a:t>Download link</a:t>
            </a:r>
          </a:p>
          <a:p>
            <a:pPr algn="l"/>
            <a:r>
              <a:rPr lang="en-US" altLang="zh-TW" sz="2200" dirty="0">
                <a:solidFill>
                  <a:schemeClr val="bg1">
                    <a:lumMod val="50000"/>
                  </a:schemeClr>
                </a:solidFill>
                <a:hlinkClick r:id="rId3"/>
              </a:rPr>
              <a:t>https://appsrv.cse.cuhk.edu.hk/~khwong/www2/conference/2016/ICVR2016/ICVR2016.html</a:t>
            </a:r>
            <a:endParaRPr lang="en-US" altLang="zh-TW" sz="2200" dirty="0">
              <a:solidFill>
                <a:schemeClr val="bg1">
                  <a:lumMod val="50000"/>
                </a:schemeClr>
              </a:solidFill>
            </a:endParaRPr>
          </a:p>
          <a:p>
            <a:pPr algn="l"/>
            <a:endParaRPr lang="en-US" altLang="zh-TW" sz="2200" dirty="0">
              <a:solidFill>
                <a:schemeClr val="bg1">
                  <a:lumMod val="50000"/>
                </a:schemeClr>
              </a:solidFill>
            </a:endParaRPr>
          </a:p>
          <a:p>
            <a:pPr algn="l"/>
            <a:endParaRPr lang="zh-TW" altLang="en-US" sz="2200" dirty="0"/>
          </a:p>
          <a:p>
            <a:endParaRPr lang="en-US" sz="1600"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32</a:t>
            </a:fld>
            <a:endParaRPr lang="en-US"/>
          </a:p>
        </p:txBody>
      </p:sp>
    </p:spTree>
    <p:extLst>
      <p:ext uri="{BB962C8B-B14F-4D97-AF65-F5344CB8AC3E}">
        <p14:creationId xmlns:p14="http://schemas.microsoft.com/office/powerpoint/2010/main" val="1926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spcBef>
                <a:spcPct val="20000"/>
              </a:spcBef>
              <a:defRPr/>
            </a:pPr>
            <a:r>
              <a:rPr lang="en-US" dirty="0"/>
              <a:t> Introduction </a:t>
            </a:r>
          </a:p>
        </p:txBody>
      </p:sp>
      <p:sp>
        <p:nvSpPr>
          <p:cNvPr id="5" name="Content Placeholder 4"/>
          <p:cNvSpPr>
            <a:spLocks noGrp="1"/>
          </p:cNvSpPr>
          <p:nvPr>
            <p:ph idx="1"/>
          </p:nvPr>
        </p:nvSpPr>
        <p:spPr/>
        <p:txBody>
          <a:bodyPr>
            <a:normAutofit/>
          </a:bodyPr>
          <a:lstStyle/>
          <a:p>
            <a:r>
              <a:rPr lang="en-US" dirty="0"/>
              <a:t>To create a robot agent aimed to help the disabled person experiencing the physical environment</a:t>
            </a:r>
          </a:p>
          <a:p>
            <a:pPr lvl="1"/>
            <a:r>
              <a:rPr lang="en-US" dirty="0"/>
              <a:t>Generic Robot that used in Virtual Tourism or Bomb detonation, etc.</a:t>
            </a:r>
          </a:p>
          <a:p>
            <a:endParaRPr lang="en-US" dirty="0"/>
          </a:p>
          <a:p>
            <a:r>
              <a:rPr lang="en-US" dirty="0"/>
              <a:t>Using Cutting Edge Virtual Reality (VR) Technology</a:t>
            </a:r>
          </a:p>
          <a:p>
            <a:pPr lvl="1"/>
            <a:r>
              <a:rPr lang="en-US" dirty="0"/>
              <a:t>Chose Oculus Rift owing to the features, cost and programmability </a:t>
            </a:r>
          </a:p>
        </p:txBody>
      </p:sp>
      <p:sp>
        <p:nvSpPr>
          <p:cNvPr id="3" name="Footer Placeholder 2"/>
          <p:cNvSpPr>
            <a:spLocks noGrp="1"/>
          </p:cNvSpPr>
          <p:nvPr>
            <p:ph type="ftr" sz="quarter" idx="11"/>
          </p:nvPr>
        </p:nvSpPr>
        <p:spPr/>
        <p:txBody>
          <a:bodyPr/>
          <a:lstStyle/>
          <a:p>
            <a:r>
              <a:rPr lang="en-US" smtClean="0"/>
              <a:t>3D Comp. Vision and Applications v7a</a:t>
            </a:r>
            <a:endParaRPr lang="en-US"/>
          </a:p>
        </p:txBody>
      </p:sp>
      <p:sp>
        <p:nvSpPr>
          <p:cNvPr id="2" name="投影片編號版面配置區 1"/>
          <p:cNvSpPr>
            <a:spLocks noGrp="1"/>
          </p:cNvSpPr>
          <p:nvPr>
            <p:ph type="sldNum" sz="quarter" idx="12"/>
          </p:nvPr>
        </p:nvSpPr>
        <p:spPr/>
        <p:txBody>
          <a:bodyPr/>
          <a:lstStyle/>
          <a:p>
            <a:fld id="{8C71CAF9-4461-454A-B702-D536C3775752}" type="slidenum">
              <a:rPr lang="en-US" smtClean="0"/>
              <a:t>33</a:t>
            </a:fld>
            <a:endParaRPr lang="en-US"/>
          </a:p>
        </p:txBody>
      </p:sp>
    </p:spTree>
    <p:extLst>
      <p:ext uri="{BB962C8B-B14F-4D97-AF65-F5344CB8AC3E}">
        <p14:creationId xmlns:p14="http://schemas.microsoft.com/office/powerpoint/2010/main" val="10991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System overview</a:t>
            </a:r>
            <a:br>
              <a:rPr lang="en-US" dirty="0" smtClean="0"/>
            </a:br>
            <a:endParaRPr lang="en-US" dirty="0"/>
          </a:p>
        </p:txBody>
      </p:sp>
      <p:sp>
        <p:nvSpPr>
          <p:cNvPr id="5" name="Content Placeholder 4"/>
          <p:cNvSpPr>
            <a:spLocks noGrp="1"/>
          </p:cNvSpPr>
          <p:nvPr>
            <p:ph idx="1"/>
          </p:nvPr>
        </p:nvSpPr>
        <p:spPr/>
        <p:txBody>
          <a:bodyPr>
            <a:normAutofit/>
          </a:bodyPr>
          <a:lstStyle/>
          <a:p>
            <a:r>
              <a:rPr lang="en-US" dirty="0" smtClean="0"/>
              <a:t> </a:t>
            </a:r>
            <a:endParaRPr lang="en-US" dirty="0"/>
          </a:p>
        </p:txBody>
      </p:sp>
      <p:sp>
        <p:nvSpPr>
          <p:cNvPr id="3" name="Footer Placeholder 2"/>
          <p:cNvSpPr>
            <a:spLocks noGrp="1"/>
          </p:cNvSpPr>
          <p:nvPr>
            <p:ph type="ftr" sz="quarter" idx="11"/>
          </p:nvPr>
        </p:nvSpPr>
        <p:spPr/>
        <p:txBody>
          <a:bodyPr/>
          <a:lstStyle/>
          <a:p>
            <a:r>
              <a:rPr lang="en-US" smtClean="0"/>
              <a:t>3D Comp. Vision and Applications v7a</a:t>
            </a:r>
            <a:endParaRPr lang="en-US"/>
          </a:p>
        </p:txBody>
      </p:sp>
      <p:sp>
        <p:nvSpPr>
          <p:cNvPr id="2" name="投影片編號版面配置區 1"/>
          <p:cNvSpPr>
            <a:spLocks noGrp="1"/>
          </p:cNvSpPr>
          <p:nvPr>
            <p:ph type="sldNum" sz="quarter" idx="12"/>
          </p:nvPr>
        </p:nvSpPr>
        <p:spPr/>
        <p:txBody>
          <a:bodyPr/>
          <a:lstStyle/>
          <a:p>
            <a:fld id="{8C71CAF9-4461-454A-B702-D536C3775752}" type="slidenum">
              <a:rPr lang="en-US" smtClean="0"/>
              <a:t>34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185" y="1060848"/>
            <a:ext cx="5668565" cy="566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92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robot with a stereo camera pair</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B28EE67D-7777-4F20-B169-40B26D4D5888}" type="slidenum">
              <a:rPr lang="en-US" smtClean="0"/>
              <a:pPr/>
              <a:t>35</a:t>
            </a:fld>
            <a:endParaRPr lang="en-US" dirty="0"/>
          </a:p>
        </p:txBody>
      </p:sp>
      <p:pic>
        <p:nvPicPr>
          <p:cNvPr id="5122"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961" y="1408535"/>
            <a:ext cx="2616549" cy="464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khwong\AppData\Local\Microsoft\Windows\Temporary Internet Files\Content.IE5\TSVFC14W\Samsungon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7871" y="1869201"/>
            <a:ext cx="2460193" cy="17479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urved Connector 6"/>
          <p:cNvCxnSpPr/>
          <p:nvPr/>
        </p:nvCxnSpPr>
        <p:spPr>
          <a:xfrm rot="10800000" flipV="1">
            <a:off x="3595625" y="1963303"/>
            <a:ext cx="1832372" cy="873999"/>
          </a:xfrm>
          <a:prstGeom prst="curvedConnector3">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1719" y="1542871"/>
            <a:ext cx="2423063" cy="1200329"/>
          </a:xfrm>
          <a:prstGeom prst="rect">
            <a:avLst/>
          </a:prstGeom>
          <a:noFill/>
        </p:spPr>
        <p:txBody>
          <a:bodyPr wrap="square" rtlCol="0">
            <a:spAutoFit/>
          </a:bodyPr>
          <a:lstStyle/>
          <a:p>
            <a:r>
              <a:rPr lang="en-US" sz="2400" dirty="0"/>
              <a:t>Head Mount Device</a:t>
            </a:r>
          </a:p>
          <a:p>
            <a:r>
              <a:rPr lang="en-US" sz="2400" dirty="0"/>
              <a:t>HMD</a:t>
            </a:r>
          </a:p>
        </p:txBody>
      </p:sp>
      <p:pic>
        <p:nvPicPr>
          <p:cNvPr id="13" name="Picture 2" descr="C:\Users\khwong\AppData\Local\Microsoft\Windows\Temporary Internet Files\Content.IE5\EMEVTH4V\hand-14886-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2127" y="4628081"/>
            <a:ext cx="1073574" cy="1167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hwong\AppData\Local\Microsoft\Windows\Temporary Internet Files\Content.IE5\EMEVTH4V\webcam[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45871" flipH="1">
            <a:off x="1890091" y="3592221"/>
            <a:ext cx="602261" cy="897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53707" y="4027916"/>
            <a:ext cx="3340338" cy="461665"/>
          </a:xfrm>
          <a:prstGeom prst="rect">
            <a:avLst/>
          </a:prstGeom>
          <a:noFill/>
        </p:spPr>
        <p:txBody>
          <a:bodyPr wrap="none" rtlCol="0">
            <a:spAutoFit/>
          </a:bodyPr>
          <a:lstStyle/>
          <a:p>
            <a:r>
              <a:rPr lang="en-US" sz="2400" dirty="0"/>
              <a:t>Hand gesture recognition</a:t>
            </a:r>
          </a:p>
        </p:txBody>
      </p:sp>
    </p:spTree>
    <p:extLst>
      <p:ext uri="{BB962C8B-B14F-4D97-AF65-F5344CB8AC3E}">
        <p14:creationId xmlns:p14="http://schemas.microsoft.com/office/powerpoint/2010/main" val="45946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Demos</a:t>
            </a:r>
            <a:endParaRPr lang="en-US" dirty="0"/>
          </a:p>
        </p:txBody>
      </p:sp>
      <p:sp>
        <p:nvSpPr>
          <p:cNvPr id="10" name="Content Placeholder 9"/>
          <p:cNvSpPr>
            <a:spLocks noGrp="1"/>
          </p:cNvSpPr>
          <p:nvPr>
            <p:ph idx="1"/>
          </p:nvPr>
        </p:nvSpPr>
        <p:spPr/>
        <p:txBody>
          <a:bodyPr/>
          <a:lstStyle/>
          <a:p>
            <a:r>
              <a:rPr lang="en-US" dirty="0" err="1"/>
              <a:t>U</a:t>
            </a:r>
            <a:r>
              <a:rPr lang="en-US" dirty="0" err="1" smtClean="0"/>
              <a:t>tube</a:t>
            </a:r>
            <a:r>
              <a:rPr lang="en-US" dirty="0" smtClean="0"/>
              <a:t> : </a:t>
            </a:r>
            <a:r>
              <a:rPr lang="en-US" dirty="0" smtClean="0">
                <a:hlinkClick r:id="rId2"/>
              </a:rPr>
              <a:t>https</a:t>
            </a:r>
            <a:r>
              <a:rPr lang="en-US" dirty="0">
                <a:hlinkClick r:id="rId2"/>
              </a:rPr>
              <a:t>://</a:t>
            </a:r>
            <a:r>
              <a:rPr lang="en-US" dirty="0" smtClean="0">
                <a:hlinkClick r:id="rId2"/>
              </a:rPr>
              <a:t>youtu.be/CfkP2Coajpk</a:t>
            </a:r>
            <a:endParaRPr lang="en-US" dirty="0" smtClean="0"/>
          </a:p>
          <a:p>
            <a:r>
              <a:rPr lang="en-US" smtClean="0">
                <a:hlinkClick r:id="rId3" action="ppaction://hlinkfile"/>
              </a:rPr>
              <a:t>icvr16_avatar_video.MP4 </a:t>
            </a:r>
            <a:endParaRPr lang="en-US" dirty="0" smtClean="0"/>
          </a:p>
          <a:p>
            <a:endParaRPr lang="en-US" dirty="0"/>
          </a:p>
        </p:txBody>
      </p:sp>
      <p:sp>
        <p:nvSpPr>
          <p:cNvPr id="7" name="Footer Placeholder 6"/>
          <p:cNvSpPr>
            <a:spLocks noGrp="1"/>
          </p:cNvSpPr>
          <p:nvPr>
            <p:ph type="ftr" sz="quarter" idx="11"/>
          </p:nvPr>
        </p:nvSpPr>
        <p:spPr/>
        <p:txBody>
          <a:bodyPr/>
          <a:lstStyle/>
          <a:p>
            <a:r>
              <a:rPr lang="en-US" smtClean="0"/>
              <a:t>3D Comp. Vision and Applications v7a</a:t>
            </a:r>
            <a:endParaRPr lang="en-US"/>
          </a:p>
        </p:txBody>
      </p:sp>
      <p:sp>
        <p:nvSpPr>
          <p:cNvPr id="8" name="Slide Number Placeholder 7"/>
          <p:cNvSpPr>
            <a:spLocks noGrp="1"/>
          </p:cNvSpPr>
          <p:nvPr>
            <p:ph type="sldNum" sz="quarter" idx="12"/>
          </p:nvPr>
        </p:nvSpPr>
        <p:spPr/>
        <p:txBody>
          <a:bodyPr/>
          <a:lstStyle/>
          <a:p>
            <a:fld id="{8C71CAF9-4461-454A-B702-D536C3775752}" type="slidenum">
              <a:rPr lang="en-US" smtClean="0"/>
              <a:t>36</a:t>
            </a:fld>
            <a:endParaRPr lang="en-US"/>
          </a:p>
        </p:txBody>
      </p:sp>
    </p:spTree>
    <p:extLst>
      <p:ext uri="{BB962C8B-B14F-4D97-AF65-F5344CB8AC3E}">
        <p14:creationId xmlns:p14="http://schemas.microsoft.com/office/powerpoint/2010/main" val="315434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71900" y="984967"/>
            <a:ext cx="8222100" cy="1023600"/>
          </a:xfrm>
          <a:prstGeom prst="rect">
            <a:avLst/>
          </a:prstGeom>
        </p:spPr>
        <p:txBody>
          <a:bodyPr lIns="91425" tIns="91425" rIns="91425" bIns="91425" anchor="b" anchorCtr="0">
            <a:noAutofit/>
          </a:bodyPr>
          <a:lstStyle/>
          <a:p>
            <a:pPr lvl="0" rtl="0">
              <a:spcBef>
                <a:spcPts val="0"/>
              </a:spcBef>
              <a:buNone/>
            </a:pPr>
            <a:r>
              <a:rPr lang="zh-TW" dirty="0"/>
              <a:t>Face </a:t>
            </a:r>
            <a:r>
              <a:rPr lang="zh-TW" dirty="0" smtClean="0"/>
              <a:t>tracking</a:t>
            </a:r>
            <a:r>
              <a:rPr lang="en-US" altLang="zh-TW" dirty="0" smtClean="0"/>
              <a:t>/following using a </a:t>
            </a:r>
            <a:r>
              <a:rPr lang="en-US" altLang="zh-TW" dirty="0"/>
              <a:t>w</a:t>
            </a:r>
            <a:r>
              <a:rPr lang="en-US" altLang="zh-TW" dirty="0" smtClean="0"/>
              <a:t>earable vision systems</a:t>
            </a:r>
            <a:endParaRPr lang="zh-TW" dirty="0"/>
          </a:p>
        </p:txBody>
      </p:sp>
      <p:sp>
        <p:nvSpPr>
          <p:cNvPr id="249" name="Shape 249"/>
          <p:cNvSpPr txBox="1">
            <a:spLocks noGrp="1"/>
          </p:cNvSpPr>
          <p:nvPr>
            <p:ph type="sldNum" idx="12"/>
          </p:nvPr>
        </p:nvSpPr>
        <p:spPr>
          <a:xfrm>
            <a:off x="8523541" y="626083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ltLang="zh-TW"/>
              <a:t>37</a:t>
            </a:fld>
            <a:endParaRPr lang="zh-TW"/>
          </a:p>
        </p:txBody>
      </p:sp>
      <p:pic>
        <p:nvPicPr>
          <p:cNvPr id="5" name="Shape 319">
            <a:hlinkClick r:id="rId3" action="ppaction://hlinkfile"/>
          </p:cNvPr>
          <p:cNvPicPr preferRelativeResize="0"/>
          <p:nvPr/>
        </p:nvPicPr>
        <p:blipFill rotWithShape="1">
          <a:blip r:embed="rId4">
            <a:alphaModFix/>
          </a:blip>
          <a:srcRect l="19575" t="17457" r="55585" b="15319"/>
          <a:stretch/>
        </p:blipFill>
        <p:spPr>
          <a:xfrm>
            <a:off x="3782063" y="3608565"/>
            <a:ext cx="1116002" cy="2407690"/>
          </a:xfrm>
          <a:prstGeom prst="rect">
            <a:avLst/>
          </a:prstGeom>
          <a:noFill/>
          <a:ln>
            <a:noFill/>
          </a:ln>
        </p:spPr>
      </p:pic>
      <p:pic>
        <p:nvPicPr>
          <p:cNvPr id="3" name="Picture 2">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219" y="3679874"/>
            <a:ext cx="2679405" cy="2007428"/>
          </a:xfrm>
          <a:prstGeom prst="rect">
            <a:avLst/>
          </a:prstGeom>
        </p:spPr>
      </p:pic>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7169" y="4772523"/>
            <a:ext cx="2307769" cy="129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925" y="3063364"/>
            <a:ext cx="2386013" cy="14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78925" y="2612572"/>
            <a:ext cx="1700402" cy="369332"/>
          </a:xfrm>
          <a:prstGeom prst="rect">
            <a:avLst/>
          </a:prstGeom>
          <a:noFill/>
        </p:spPr>
        <p:txBody>
          <a:bodyPr wrap="none" rtlCol="0">
            <a:spAutoFit/>
          </a:bodyPr>
          <a:lstStyle/>
          <a:p>
            <a:r>
              <a:rPr lang="en-US" dirty="0" smtClean="0"/>
              <a:t>Eye ball tracking</a:t>
            </a:r>
            <a:endParaRPr lang="en-US" dirty="0"/>
          </a:p>
        </p:txBody>
      </p:sp>
      <p:sp>
        <p:nvSpPr>
          <p:cNvPr id="9" name="TextBox 8"/>
          <p:cNvSpPr txBox="1"/>
          <p:nvPr/>
        </p:nvSpPr>
        <p:spPr>
          <a:xfrm>
            <a:off x="3451529" y="3065693"/>
            <a:ext cx="2182072" cy="369332"/>
          </a:xfrm>
          <a:prstGeom prst="rect">
            <a:avLst/>
          </a:prstGeom>
          <a:noFill/>
        </p:spPr>
        <p:txBody>
          <a:bodyPr wrap="none" rtlCol="0">
            <a:spAutoFit/>
          </a:bodyPr>
          <a:lstStyle/>
          <a:p>
            <a:r>
              <a:rPr lang="en-US" dirty="0" smtClean="0"/>
              <a:t>Warble extended eye</a:t>
            </a:r>
          </a:p>
        </p:txBody>
      </p:sp>
      <p:sp>
        <p:nvSpPr>
          <p:cNvPr id="10" name="TextBox 9"/>
          <p:cNvSpPr txBox="1"/>
          <p:nvPr/>
        </p:nvSpPr>
        <p:spPr>
          <a:xfrm>
            <a:off x="281219" y="3070163"/>
            <a:ext cx="2148665" cy="369332"/>
          </a:xfrm>
          <a:prstGeom prst="rect">
            <a:avLst/>
          </a:prstGeom>
          <a:noFill/>
        </p:spPr>
        <p:txBody>
          <a:bodyPr wrap="none" rtlCol="0">
            <a:spAutoFit/>
          </a:bodyPr>
          <a:lstStyle/>
          <a:p>
            <a:r>
              <a:rPr lang="en-US" dirty="0" smtClean="0"/>
              <a:t>Face </a:t>
            </a:r>
            <a:r>
              <a:rPr lang="en-US" dirty="0" err="1" smtClean="0"/>
              <a:t>folllowing</a:t>
            </a:r>
            <a:r>
              <a:rPr lang="en-US" dirty="0" smtClean="0"/>
              <a:t> robot</a:t>
            </a:r>
          </a:p>
        </p:txBody>
      </p:sp>
    </p:spTree>
    <p:extLst>
      <p:ext uri="{BB962C8B-B14F-4D97-AF65-F5344CB8AC3E}">
        <p14:creationId xmlns:p14="http://schemas.microsoft.com/office/powerpoint/2010/main" val="3094679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984" y="1341454"/>
            <a:ext cx="5829300" cy="1368152"/>
          </a:xfrm>
        </p:spPr>
        <p:txBody>
          <a:bodyPr>
            <a:noAutofit/>
          </a:bodyPr>
          <a:lstStyle/>
          <a:p>
            <a:pPr algn="l"/>
            <a:r>
              <a:rPr lang="en-US" sz="4000" u="sng" dirty="0"/>
              <a:t>Recent work 4</a:t>
            </a:r>
            <a:r>
              <a:rPr lang="en-US" sz="4000" u="sng" dirty="0" smtClean="0"/>
              <a:t/>
            </a:r>
            <a:br>
              <a:rPr lang="en-US" sz="4000" u="sng" dirty="0" smtClean="0"/>
            </a:br>
            <a:r>
              <a:rPr lang="en-US" altLang="zh-TW" sz="4000" b="1" dirty="0" smtClean="0"/>
              <a:t>An efficient 3-D environment scanning method</a:t>
            </a:r>
            <a:endParaRPr lang="zh-TW" altLang="en-US" sz="4000" dirty="0"/>
          </a:p>
        </p:txBody>
      </p:sp>
      <p:sp>
        <p:nvSpPr>
          <p:cNvPr id="3" name="Subtitle 2"/>
          <p:cNvSpPr>
            <a:spLocks noGrp="1"/>
          </p:cNvSpPr>
          <p:nvPr>
            <p:ph type="subTitle" idx="1"/>
          </p:nvPr>
        </p:nvSpPr>
        <p:spPr>
          <a:xfrm>
            <a:off x="699760" y="2929003"/>
            <a:ext cx="6372708" cy="3816424"/>
          </a:xfrm>
        </p:spPr>
        <p:txBody>
          <a:bodyPr>
            <a:normAutofit fontScale="92500" lnSpcReduction="20000"/>
          </a:bodyPr>
          <a:lstStyle/>
          <a:p>
            <a:pPr algn="l"/>
            <a:r>
              <a:rPr lang="en-US" altLang="zh-TW" b="1" dirty="0" smtClean="0"/>
              <a:t>24</a:t>
            </a:r>
            <a:r>
              <a:rPr lang="en-US" altLang="zh-TW" b="1" baseline="30000" dirty="0" smtClean="0"/>
              <a:t>th</a:t>
            </a:r>
            <a:r>
              <a:rPr lang="en-US" altLang="zh-TW" b="1" dirty="0" smtClean="0"/>
              <a:t> International Conference in Central Europe on </a:t>
            </a:r>
            <a:br>
              <a:rPr lang="en-US" altLang="zh-TW" b="1" dirty="0" smtClean="0"/>
            </a:br>
            <a:r>
              <a:rPr lang="en-US" altLang="zh-TW" b="1" dirty="0" smtClean="0"/>
              <a:t>Computer Graphics, Visualization and Computer Vision 2016</a:t>
            </a:r>
          </a:p>
          <a:p>
            <a:pPr algn="l"/>
            <a:r>
              <a:rPr lang="en-US" altLang="zh-TW" b="1" dirty="0" smtClean="0">
                <a:solidFill>
                  <a:schemeClr val="bg1">
                    <a:lumMod val="50000"/>
                  </a:schemeClr>
                </a:solidFill>
              </a:rPr>
              <a:t>(WSCG 2016) </a:t>
            </a:r>
            <a:br>
              <a:rPr lang="en-US" altLang="zh-TW" b="1" dirty="0" smtClean="0">
                <a:solidFill>
                  <a:schemeClr val="bg1">
                    <a:lumMod val="50000"/>
                  </a:schemeClr>
                </a:solidFill>
              </a:rPr>
            </a:br>
            <a:r>
              <a:rPr lang="en-US" altLang="zh-TW" b="1" dirty="0" smtClean="0">
                <a:solidFill>
                  <a:schemeClr val="bg1">
                    <a:lumMod val="50000"/>
                  </a:schemeClr>
                </a:solidFill>
              </a:rPr>
              <a:t>Venue : </a:t>
            </a:r>
            <a:r>
              <a:rPr lang="en-US" altLang="zh-TW" b="1" dirty="0" smtClean="0"/>
              <a:t>May 30 - June 3, 2016</a:t>
            </a:r>
            <a:r>
              <a:rPr lang="en-US" altLang="zh-TW" dirty="0" smtClean="0">
                <a:solidFill>
                  <a:schemeClr val="bg1">
                    <a:lumMod val="50000"/>
                  </a:schemeClr>
                </a:solidFill>
              </a:rPr>
              <a:t/>
            </a:r>
            <a:br>
              <a:rPr lang="en-US" altLang="zh-TW" dirty="0" smtClean="0">
                <a:solidFill>
                  <a:schemeClr val="bg1">
                    <a:lumMod val="50000"/>
                  </a:schemeClr>
                </a:solidFill>
              </a:rPr>
            </a:br>
            <a:r>
              <a:rPr lang="en-US" altLang="zh-TW" dirty="0" smtClean="0">
                <a:solidFill>
                  <a:schemeClr val="bg1">
                    <a:lumMod val="50000"/>
                  </a:schemeClr>
                </a:solidFill>
              </a:rPr>
              <a:t> </a:t>
            </a:r>
            <a:r>
              <a:rPr lang="en-US" altLang="zh-TW" dirty="0" smtClean="0"/>
              <a:t>Kin Hong Wong</a:t>
            </a:r>
            <a:r>
              <a:rPr lang="en-US" altLang="zh-TW" baseline="30000" dirty="0" smtClean="0">
                <a:solidFill>
                  <a:schemeClr val="bg1">
                    <a:lumMod val="50000"/>
                  </a:schemeClr>
                </a:solidFill>
              </a:rPr>
              <a:t>a</a:t>
            </a:r>
            <a:r>
              <a:rPr lang="en-US" altLang="zh-TW" dirty="0" smtClean="0">
                <a:solidFill>
                  <a:schemeClr val="bg1">
                    <a:lumMod val="50000"/>
                  </a:schemeClr>
                </a:solidFill>
              </a:rPr>
              <a:t>, </a:t>
            </a:r>
            <a:r>
              <a:rPr lang="en-US" altLang="zh-TW" dirty="0" smtClean="0"/>
              <a:t>Ho Chuen Kama</a:t>
            </a:r>
            <a:r>
              <a:rPr lang="en-US" altLang="zh-TW" baseline="30000" dirty="0" smtClean="0">
                <a:solidFill>
                  <a:schemeClr val="bg1">
                    <a:lumMod val="50000"/>
                  </a:schemeClr>
                </a:solidFill>
              </a:rPr>
              <a:t>a</a:t>
            </a:r>
            <a:r>
              <a:rPr lang="en-US" altLang="zh-TW" dirty="0" smtClean="0">
                <a:solidFill>
                  <a:schemeClr val="bg1">
                    <a:lumMod val="50000"/>
                  </a:schemeClr>
                </a:solidFill>
              </a:rPr>
              <a:t>, </a:t>
            </a:r>
            <a:r>
              <a:rPr lang="en-US" altLang="zh-TW" dirty="0" smtClean="0"/>
              <a:t>Ying Kin Yu</a:t>
            </a:r>
            <a:r>
              <a:rPr lang="en-US" altLang="zh-TW" baseline="30000" dirty="0" smtClean="0">
                <a:solidFill>
                  <a:schemeClr val="bg1">
                    <a:lumMod val="50000"/>
                  </a:schemeClr>
                </a:solidFill>
              </a:rPr>
              <a:t>a</a:t>
            </a:r>
            <a:r>
              <a:rPr lang="en-US" altLang="zh-TW" dirty="0" smtClean="0">
                <a:solidFill>
                  <a:schemeClr val="bg1">
                    <a:lumMod val="50000"/>
                  </a:schemeClr>
                </a:solidFill>
              </a:rPr>
              <a:t>, </a:t>
            </a:r>
            <a:r>
              <a:rPr lang="en-US" altLang="zh-TW" dirty="0" smtClean="0"/>
              <a:t>Sheung Lai Lo</a:t>
            </a:r>
            <a:r>
              <a:rPr lang="en-US" altLang="zh-TW" baseline="30000" dirty="0" smtClean="0"/>
              <a:t>a</a:t>
            </a:r>
            <a:r>
              <a:rPr lang="en-US" altLang="zh-TW" dirty="0" smtClean="0">
                <a:solidFill>
                  <a:schemeClr val="bg1">
                    <a:lumMod val="50000"/>
                  </a:schemeClr>
                </a:solidFill>
              </a:rPr>
              <a:t>, </a:t>
            </a:r>
            <a:r>
              <a:rPr lang="en-US" altLang="zh-TW" dirty="0" smtClean="0"/>
              <a:t>Kwan Pang Tsui</a:t>
            </a:r>
            <a:r>
              <a:rPr lang="en-US" altLang="zh-TW" baseline="30000" dirty="0" smtClean="0">
                <a:solidFill>
                  <a:schemeClr val="bg1">
                    <a:lumMod val="50000"/>
                  </a:schemeClr>
                </a:solidFill>
              </a:rPr>
              <a:t>b</a:t>
            </a:r>
            <a:r>
              <a:rPr lang="en-US" altLang="zh-TW" dirty="0" smtClean="0">
                <a:solidFill>
                  <a:schemeClr val="bg1">
                    <a:lumMod val="50000"/>
                  </a:schemeClr>
                </a:solidFill>
              </a:rPr>
              <a:t>, and </a:t>
            </a:r>
            <a:r>
              <a:rPr lang="en-US" altLang="zh-TW" dirty="0" smtClean="0"/>
              <a:t>Hing Tuen Yau</a:t>
            </a:r>
            <a:r>
              <a:rPr lang="en-US" altLang="zh-TW" baseline="30000" dirty="0" smtClean="0"/>
              <a:t>a</a:t>
            </a:r>
            <a:r>
              <a:rPr lang="en-US" altLang="zh-TW" dirty="0" smtClean="0">
                <a:solidFill>
                  <a:schemeClr val="bg1">
                    <a:lumMod val="50000"/>
                  </a:schemeClr>
                </a:solidFill>
              </a:rPr>
              <a:t/>
            </a:r>
            <a:br>
              <a:rPr lang="en-US" altLang="zh-TW" dirty="0" smtClean="0">
                <a:solidFill>
                  <a:schemeClr val="bg1">
                    <a:lumMod val="50000"/>
                  </a:schemeClr>
                </a:solidFill>
              </a:rPr>
            </a:br>
            <a:r>
              <a:rPr lang="en-US" altLang="zh-TW" dirty="0" smtClean="0">
                <a:solidFill>
                  <a:schemeClr val="bg1">
                    <a:lumMod val="50000"/>
                  </a:schemeClr>
                </a:solidFill>
              </a:rPr>
              <a:t/>
            </a:r>
            <a:br>
              <a:rPr lang="en-US" altLang="zh-TW" dirty="0" smtClean="0">
                <a:solidFill>
                  <a:schemeClr val="bg1">
                    <a:lumMod val="50000"/>
                  </a:schemeClr>
                </a:solidFill>
              </a:rPr>
            </a:br>
            <a:r>
              <a:rPr lang="en-US" altLang="zh-TW" dirty="0" smtClean="0">
                <a:solidFill>
                  <a:schemeClr val="bg1">
                    <a:lumMod val="50000"/>
                  </a:schemeClr>
                </a:solidFill>
              </a:rPr>
              <a:t/>
            </a:r>
            <a:br>
              <a:rPr lang="en-US" altLang="zh-TW" dirty="0" smtClean="0">
                <a:solidFill>
                  <a:schemeClr val="bg1">
                    <a:lumMod val="50000"/>
                  </a:schemeClr>
                </a:solidFill>
              </a:rPr>
            </a:br>
            <a:r>
              <a:rPr lang="en-US" altLang="zh-TW" baseline="30000" dirty="0" smtClean="0">
                <a:solidFill>
                  <a:schemeClr val="bg1">
                    <a:lumMod val="50000"/>
                  </a:schemeClr>
                </a:solidFill>
              </a:rPr>
              <a:t>a</a:t>
            </a:r>
            <a:r>
              <a:rPr lang="en-US" altLang="zh-TW" dirty="0" smtClean="0">
                <a:solidFill>
                  <a:schemeClr val="bg1">
                    <a:lumMod val="50000"/>
                  </a:schemeClr>
                </a:solidFill>
              </a:rPr>
              <a:t>Department of Computer Science and Engineering, The Chinese University of Hong Kong, Hong Kong</a:t>
            </a:r>
          </a:p>
          <a:p>
            <a:pPr algn="l"/>
            <a:r>
              <a:rPr lang="en-US" altLang="zh-TW" baseline="30000" dirty="0" smtClean="0">
                <a:solidFill>
                  <a:schemeClr val="bg1">
                    <a:lumMod val="50000"/>
                  </a:schemeClr>
                </a:solidFill>
              </a:rPr>
              <a:t>b</a:t>
            </a:r>
            <a:r>
              <a:rPr lang="en-US" altLang="zh-TW" dirty="0" smtClean="0">
                <a:solidFill>
                  <a:schemeClr val="bg1">
                    <a:lumMod val="50000"/>
                  </a:schemeClr>
                </a:solidFill>
              </a:rPr>
              <a:t>Department of Mechanical Engineering, The Chinese University of Hong Kong, Hong Kong</a:t>
            </a:r>
            <a:endParaRPr lang="zh-TW" altLang="en-US" dirty="0"/>
          </a:p>
        </p:txBody>
      </p:sp>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38</a:t>
            </a:fld>
            <a:endParaRPr lang="zh-TW" altLang="en-US"/>
          </a:p>
        </p:txBody>
      </p:sp>
    </p:spTree>
    <p:extLst>
      <p:ext uri="{BB962C8B-B14F-4D97-AF65-F5344CB8AC3E}">
        <p14:creationId xmlns:p14="http://schemas.microsoft.com/office/powerpoint/2010/main" val="955538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a:t>
            </a:r>
            <a:br>
              <a:rPr lang="en-US" dirty="0" smtClean="0"/>
            </a:br>
            <a:r>
              <a:rPr lang="en-US" dirty="0" smtClean="0"/>
              <a:t>idea</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altLang="zh-TW" smtClean="0"/>
              <a:t>3D Comp. Vision and Applications v7a</a:t>
            </a:r>
            <a:endParaRPr lang="zh-TW" altLang="en-US" dirty="0"/>
          </a:p>
        </p:txBody>
      </p:sp>
      <p:sp>
        <p:nvSpPr>
          <p:cNvPr id="5" name="Slide Number Placeholder 4"/>
          <p:cNvSpPr>
            <a:spLocks noGrp="1"/>
          </p:cNvSpPr>
          <p:nvPr>
            <p:ph type="sldNum" sz="quarter" idx="12"/>
          </p:nvPr>
        </p:nvSpPr>
        <p:spPr/>
        <p:txBody>
          <a:bodyPr/>
          <a:lstStyle/>
          <a:p>
            <a:fld id="{C124BF07-64C4-4408-9459-FD4EA58B5ADC}" type="slidenum">
              <a:rPr lang="zh-TW" altLang="en-US" smtClean="0"/>
              <a:pPr/>
              <a:t>39</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2411761" y="188640"/>
            <a:ext cx="5114096" cy="6120680"/>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val="364458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this seminar, I will talk about various 3-D pose estimation and structure from motion techniques in engineering applications. First, I will discuss the general approaches of feature based pose estimation and structure from motion. Then I will introduce the techniques of Kalman filtering and trifocal tensor for real time pose tracking.  Issues of 3-D vision approaches for virtual reality, projector-camera systems and automatically driving will be elaborated. During the talk, I will also give video demonstrations of some interesting vision based systems we developed in recently years. Finally the opportunities and challenges of 3-D computer vison in the modern mobile era will be discussed.</a:t>
            </a:r>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4</a:t>
            </a:fld>
            <a:endParaRPr lang="en-US"/>
          </a:p>
        </p:txBody>
      </p:sp>
    </p:spTree>
    <p:extLst>
      <p:ext uri="{BB962C8B-B14F-4D97-AF65-F5344CB8AC3E}">
        <p14:creationId xmlns:p14="http://schemas.microsoft.com/office/powerpoint/2010/main" val="2386359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40</a:t>
            </a:fld>
            <a:endParaRPr lang="zh-TW" altLang="en-US"/>
          </a:p>
        </p:txBody>
      </p:sp>
      <p:sp>
        <p:nvSpPr>
          <p:cNvPr id="8" name="Title 1"/>
          <p:cNvSpPr txBox="1">
            <a:spLocks/>
          </p:cNvSpPr>
          <p:nvPr/>
        </p:nvSpPr>
        <p:spPr>
          <a:xfrm>
            <a:off x="1709682" y="188640"/>
            <a:ext cx="5562618" cy="1066130"/>
          </a:xfrm>
          <a:prstGeom prst="rect">
            <a:avLst/>
          </a:prstGeom>
        </p:spPr>
        <p:txBody>
          <a:bodyPr vert="horz" lIns="91440" tIns="45720" rIns="91440" bIns="45720" rtlCol="0" anchor="ctr">
            <a:noAutofit/>
          </a:bodyPr>
          <a:lstStyle/>
          <a:p>
            <a:pPr algn="ctr">
              <a:spcBef>
                <a:spcPct val="0"/>
              </a:spcBef>
              <a:defRPr/>
            </a:pPr>
            <a:r>
              <a:rPr lang="en-US" sz="3200" b="1" dirty="0">
                <a:latin typeface="+mj-lt"/>
                <a:ea typeface="+mj-ea"/>
                <a:cs typeface="+mj-cs"/>
              </a:rPr>
              <a:t>3D reconstruction for each Kinect position (the standard method)</a:t>
            </a:r>
          </a:p>
        </p:txBody>
      </p:sp>
      <p:sp>
        <p:nvSpPr>
          <p:cNvPr id="9" name="Content Placeholder 2"/>
          <p:cNvSpPr txBox="1">
            <a:spLocks/>
          </p:cNvSpPr>
          <p:nvPr/>
        </p:nvSpPr>
        <p:spPr>
          <a:xfrm>
            <a:off x="1223628" y="1196753"/>
            <a:ext cx="6777372" cy="1296143"/>
          </a:xfrm>
          <a:prstGeom prst="rect">
            <a:avLst/>
          </a:prstGeom>
        </p:spPr>
        <p:txBody>
          <a:bodyPr vert="horz" lIns="91440" tIns="45720" rIns="91440" bIns="45720" rtlCol="0">
            <a:noAutofit/>
          </a:bodyPr>
          <a:lstStyle/>
          <a:p>
            <a:pPr marL="514350" indent="-514350">
              <a:spcBef>
                <a:spcPct val="20000"/>
              </a:spcBef>
              <a:buFont typeface="Arial" pitchFamily="34" charset="0"/>
              <a:buChar char="•"/>
            </a:pPr>
            <a:endParaRPr lang="en-US" altLang="zh-TW" sz="2400" dirty="0"/>
          </a:p>
          <a:p>
            <a:pPr marL="514350" indent="-514350">
              <a:spcBef>
                <a:spcPct val="20000"/>
              </a:spcBef>
              <a:buFont typeface="Arial" pitchFamily="34" charset="0"/>
              <a:buChar char="•"/>
            </a:pPr>
            <a:r>
              <a:rPr lang="en-US" altLang="zh-TW" sz="2400" dirty="0"/>
              <a:t/>
            </a:r>
            <a:br>
              <a:rPr lang="en-US" altLang="zh-TW" sz="2400" dirty="0"/>
            </a:b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3081576" y="1538168"/>
            <a:ext cx="2772318" cy="4896972"/>
          </a:xfrm>
          <a:prstGeom prst="rect">
            <a:avLst/>
          </a:prstGeom>
          <a:noFill/>
          <a:ln w="9525">
            <a:noFill/>
            <a:miter lim="800000"/>
            <a:headEnd/>
            <a:tailEnd/>
          </a:ln>
        </p:spPr>
      </p:pic>
    </p:spTree>
    <p:extLst>
      <p:ext uri="{BB962C8B-B14F-4D97-AF65-F5344CB8AC3E}">
        <p14:creationId xmlns:p14="http://schemas.microsoft.com/office/powerpoint/2010/main" val="726395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environment captured</a:t>
            </a:r>
            <a:br>
              <a:rPr lang="en-US" dirty="0" smtClean="0"/>
            </a:br>
            <a:r>
              <a:rPr lang="en-US" dirty="0" smtClean="0"/>
              <a:t>using two rotating back-to-back Kinects and Lidar</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41</a:t>
            </a:fld>
            <a:endParaRPr lang="en-US"/>
          </a:p>
        </p:txBody>
      </p:sp>
      <p:pic>
        <p:nvPicPr>
          <p:cNvPr id="5124"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76622"/>
            <a:ext cx="60896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353" y="3909162"/>
            <a:ext cx="13430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526" y="2062717"/>
            <a:ext cx="2225877" cy="142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587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Back Kinect calibration – </a:t>
            </a:r>
            <a:br>
              <a:rPr lang="en-US" dirty="0" smtClean="0"/>
            </a:br>
            <a:r>
              <a:rPr lang="en-US" dirty="0" smtClean="0"/>
              <a:t>Overview</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95" name="Picture 94"/>
          <p:cNvPicPr>
            <a:picLocks noChangeAspect="1"/>
          </p:cNvPicPr>
          <p:nvPr/>
        </p:nvPicPr>
        <p:blipFill>
          <a:blip r:embed="rId2"/>
          <a:stretch>
            <a:fillRect/>
          </a:stretch>
        </p:blipFill>
        <p:spPr>
          <a:xfrm>
            <a:off x="194040" y="1930400"/>
            <a:ext cx="7980666" cy="2718979"/>
          </a:xfrm>
          <a:prstGeom prst="rect">
            <a:avLst/>
          </a:prstGeom>
        </p:spPr>
      </p:pic>
      <p:sp>
        <p:nvSpPr>
          <p:cNvPr id="3" name="Footer Placeholder 2"/>
          <p:cNvSpPr>
            <a:spLocks noGrp="1"/>
          </p:cNvSpPr>
          <p:nvPr>
            <p:ph type="ftr" sz="quarter" idx="11"/>
          </p:nvPr>
        </p:nvSpPr>
        <p:spPr/>
        <p:txBody>
          <a:bodyPr/>
          <a:lstStyle/>
          <a:p>
            <a:r>
              <a:rPr lang="en-US" smtClean="0"/>
              <a:t>3D Comp. Vision and Applications v7a</a:t>
            </a:r>
            <a:endParaRPr lang="en-US"/>
          </a:p>
        </p:txBody>
      </p:sp>
      <p:sp>
        <p:nvSpPr>
          <p:cNvPr id="6" name="Oval 5"/>
          <p:cNvSpPr/>
          <p:nvPr/>
        </p:nvSpPr>
        <p:spPr>
          <a:xfrm>
            <a:off x="2601433" y="1930400"/>
            <a:ext cx="2268279" cy="2776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065" y="4890978"/>
            <a:ext cx="2225877" cy="142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0"/>
          </p:cNvCxnSpPr>
          <p:nvPr/>
        </p:nvCxnSpPr>
        <p:spPr>
          <a:xfrm>
            <a:off x="3615003" y="4706679"/>
            <a:ext cx="1" cy="1842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53246" y="4798828"/>
            <a:ext cx="4081054" cy="923330"/>
          </a:xfrm>
          <a:prstGeom prst="rect">
            <a:avLst/>
          </a:prstGeom>
          <a:noFill/>
        </p:spPr>
        <p:txBody>
          <a:bodyPr wrap="none" rtlCol="0">
            <a:spAutoFit/>
          </a:bodyPr>
          <a:lstStyle/>
          <a:p>
            <a:r>
              <a:rPr lang="en-US" dirty="0" smtClean="0"/>
              <a:t>Methods</a:t>
            </a:r>
          </a:p>
          <a:p>
            <a:pPr marL="285750" indent="-285750">
              <a:buFont typeface="Arial" panose="020B0604020202020204" pitchFamily="34" charset="0"/>
              <a:buChar char="•"/>
            </a:pPr>
            <a:r>
              <a:rPr lang="en-US" dirty="0" smtClean="0"/>
              <a:t>Linear method</a:t>
            </a:r>
          </a:p>
          <a:p>
            <a:pPr marL="285750" indent="-285750">
              <a:buFont typeface="Arial" panose="020B0604020202020204" pitchFamily="34" charset="0"/>
              <a:buChar char="•"/>
            </a:pPr>
            <a:r>
              <a:rPr lang="en-US" dirty="0" smtClean="0"/>
              <a:t>Non-linear method: rotation averaging</a:t>
            </a:r>
            <a:endParaRPr lang="en-US" dirty="0"/>
          </a:p>
        </p:txBody>
      </p:sp>
    </p:spTree>
    <p:extLst>
      <p:ext uri="{BB962C8B-B14F-4D97-AF65-F5344CB8AC3E}">
        <p14:creationId xmlns:p14="http://schemas.microsoft.com/office/powerpoint/2010/main" val="3688596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43000" y="6492877"/>
            <a:ext cx="5886654" cy="365125"/>
          </a:xfrm>
        </p:spPr>
        <p:txBody>
          <a:bodyPr/>
          <a:lstStyle/>
          <a:p>
            <a:r>
              <a:rPr lang="en-US" altLang="zh-TW" smtClean="0"/>
              <a:t>3D Comp. Vision and Applications v7a</a:t>
            </a:r>
            <a:endParaRPr lang="zh-TW" altLang="en-US" dirty="0"/>
          </a:p>
        </p:txBody>
      </p:sp>
      <p:sp>
        <p:nvSpPr>
          <p:cNvPr id="4" name="Slide Number Placeholder 3"/>
          <p:cNvSpPr>
            <a:spLocks noGrp="1"/>
          </p:cNvSpPr>
          <p:nvPr>
            <p:ph type="sldNum" sz="quarter" idx="12"/>
          </p:nvPr>
        </p:nvSpPr>
        <p:spPr>
          <a:xfrm>
            <a:off x="6400800" y="6492877"/>
            <a:ext cx="1600200" cy="365125"/>
          </a:xfrm>
        </p:spPr>
        <p:txBody>
          <a:bodyPr/>
          <a:lstStyle/>
          <a:p>
            <a:fld id="{C124BF07-64C4-4408-9459-FD4EA58B5ADC}" type="slidenum">
              <a:rPr lang="zh-TW" altLang="en-US" smtClean="0"/>
              <a:pPr/>
              <a:t>43</a:t>
            </a:fld>
            <a:endParaRPr lang="zh-TW" altLang="en-US"/>
          </a:p>
        </p:txBody>
      </p:sp>
      <p:sp>
        <p:nvSpPr>
          <p:cNvPr id="8" name="Title 1"/>
          <p:cNvSpPr txBox="1">
            <a:spLocks/>
          </p:cNvSpPr>
          <p:nvPr/>
        </p:nvSpPr>
        <p:spPr>
          <a:xfrm>
            <a:off x="284247" y="139021"/>
            <a:ext cx="6318702" cy="648072"/>
          </a:xfrm>
          <a:prstGeom prst="rect">
            <a:avLst/>
          </a:prstGeom>
        </p:spPr>
        <p:txBody>
          <a:bodyPr vert="horz" lIns="91440" tIns="45720" rIns="91440" bIns="45720" rtlCol="0" anchor="ctr">
            <a:normAutofit fontScale="62500" lnSpcReduction="20000"/>
          </a:bodyPr>
          <a:lstStyle/>
          <a:p>
            <a:pPr algn="ctr">
              <a:spcBef>
                <a:spcPct val="0"/>
              </a:spcBef>
              <a:defRPr/>
            </a:pPr>
            <a:r>
              <a:rPr lang="en-US" sz="4400" b="1" dirty="0">
                <a:latin typeface="+mj-lt"/>
                <a:ea typeface="+mj-ea"/>
                <a:cs typeface="+mj-cs"/>
              </a:rPr>
              <a:t>The mirror technique to solve the problem</a:t>
            </a:r>
          </a:p>
        </p:txBody>
      </p:sp>
      <p:sp>
        <p:nvSpPr>
          <p:cNvPr id="9" name="Content Placeholder 2"/>
          <p:cNvSpPr txBox="1">
            <a:spLocks/>
          </p:cNvSpPr>
          <p:nvPr/>
        </p:nvSpPr>
        <p:spPr>
          <a:xfrm>
            <a:off x="195814" y="692696"/>
            <a:ext cx="6777372" cy="4104456"/>
          </a:xfrm>
          <a:prstGeom prst="rect">
            <a:avLst/>
          </a:prstGeom>
        </p:spPr>
        <p:txBody>
          <a:bodyPr vert="horz" lIns="91440" tIns="45720" rIns="91440" bIns="45720" rtlCol="0">
            <a:noAutofit/>
          </a:bodyPr>
          <a:lstStyle/>
          <a:p>
            <a:pPr marL="514350" indent="-514350">
              <a:spcBef>
                <a:spcPct val="20000"/>
              </a:spcBef>
            </a:pPr>
            <a:r>
              <a:rPr lang="en-US" altLang="zh-TW" sz="2400" u="sng" dirty="0"/>
              <a:t>Pose computation between the dual-face checkerboard and the Kinect</a:t>
            </a:r>
            <a:endParaRPr lang="en-US" altLang="zh-TW" sz="2400" dirty="0"/>
          </a:p>
          <a:p>
            <a:pPr marL="514350" indent="-514350">
              <a:spcBef>
                <a:spcPct val="20000"/>
              </a:spcBef>
              <a:buFont typeface="Arial" pitchFamily="34" charset="0"/>
              <a:buChar char="•"/>
            </a:pPr>
            <a:r>
              <a:rPr lang="en-US" altLang="zh-TW" sz="2400" dirty="0"/>
              <a:t>Need to find out the relative pose (rotation=</a:t>
            </a:r>
            <a:r>
              <a:rPr lang="en-US" altLang="zh-TW" sz="2400" i="1" dirty="0"/>
              <a:t>R</a:t>
            </a:r>
            <a:r>
              <a:rPr lang="en-US" altLang="zh-TW" sz="2400" i="1" baseline="-25000" dirty="0"/>
              <a:t>b</a:t>
            </a:r>
            <a:r>
              <a:rPr lang="en-US" altLang="zh-TW" sz="2400" dirty="0"/>
              <a:t>, translation=</a:t>
            </a:r>
            <a:r>
              <a:rPr lang="en-US" altLang="zh-TW" sz="2400" i="1" dirty="0"/>
              <a:t>t</a:t>
            </a:r>
            <a:r>
              <a:rPr lang="en-US" altLang="zh-TW" sz="2400" i="1" baseline="-25000" dirty="0"/>
              <a:t>b</a:t>
            </a:r>
            <a:r>
              <a:rPr lang="en-US" altLang="zh-TW" sz="2400" dirty="0"/>
              <a:t>) between the dual-face checkerboard and the Kinect because they cannot be aligned perfectly</a:t>
            </a:r>
          </a:p>
          <a:p>
            <a:pPr marL="514350" indent="-514350">
              <a:spcBef>
                <a:spcPct val="20000"/>
              </a:spcBef>
            </a:pPr>
            <a:r>
              <a:rPr lang="en-US" altLang="zh-TW" sz="2400" dirty="0"/>
              <a:t>Step 1 : Pose estimation through a mirror</a:t>
            </a:r>
          </a:p>
          <a:p>
            <a:pPr marL="514350" indent="-514350">
              <a:spcBef>
                <a:spcPct val="20000"/>
              </a:spcBef>
              <a:buFont typeface="Arial" pitchFamily="34" charset="0"/>
              <a:buChar char="•"/>
            </a:pPr>
            <a:r>
              <a:rPr lang="en-US" altLang="zh-TW" sz="2400" dirty="0"/>
              <a:t>Places the mirror at </a:t>
            </a:r>
            <a:r>
              <a:rPr lang="en-US" altLang="zh-TW" sz="2400" i="1" dirty="0"/>
              <a:t>n </a:t>
            </a:r>
            <a:r>
              <a:rPr lang="en-US" altLang="zh-TW" sz="2400" dirty="0"/>
              <a:t>different positions</a:t>
            </a:r>
          </a:p>
          <a:p>
            <a:pPr marL="514350" indent="-514350">
              <a:spcBef>
                <a:spcPct val="20000"/>
              </a:spcBef>
              <a:buFont typeface="Arial" pitchFamily="34" charset="0"/>
              <a:buChar char="•"/>
            </a:pPr>
            <a:r>
              <a:rPr lang="en-US" altLang="zh-TW" sz="2400" dirty="0"/>
              <a:t>Take picture of checkerboard via mirror using Kinect RGB camera</a:t>
            </a:r>
          </a:p>
          <a:p>
            <a:pPr marL="514350" indent="-514350">
              <a:spcBef>
                <a:spcPct val="20000"/>
              </a:spcBef>
              <a:buFont typeface="Arial" pitchFamily="34" charset="0"/>
              <a:buChar char="•"/>
            </a:pPr>
            <a:r>
              <a:rPr lang="en-US" altLang="zh-TW" sz="2400" dirty="0"/>
              <a:t>Rotations </a:t>
            </a:r>
            <a:r>
              <a:rPr lang="en-US" altLang="zh-TW" sz="2400" i="1" dirty="0"/>
              <a:t>R</a:t>
            </a:r>
            <a:r>
              <a:rPr lang="en-US" altLang="zh-TW" sz="2400" i="1" baseline="-25000" dirty="0"/>
              <a:t>i</a:t>
            </a:r>
            <a:r>
              <a:rPr lang="en-US" altLang="zh-TW" sz="2400" baseline="-25000" dirty="0"/>
              <a:t>=1</a:t>
            </a:r>
            <a:r>
              <a:rPr lang="en-US" altLang="zh-TW" sz="2400" i="1" baseline="-25000" dirty="0"/>
              <a:t>,</a:t>
            </a:r>
            <a:r>
              <a:rPr lang="en-US" altLang="zh-TW" sz="2400" baseline="-25000" dirty="0"/>
              <a:t>2</a:t>
            </a:r>
            <a:r>
              <a:rPr lang="en-US" altLang="zh-TW" sz="2400" i="1" baseline="-25000" dirty="0"/>
              <a:t>,..n</a:t>
            </a:r>
            <a:r>
              <a:rPr lang="en-US" altLang="zh-TW" sz="2400" i="1" dirty="0"/>
              <a:t> </a:t>
            </a:r>
            <a:r>
              <a:rPr lang="en-US" altLang="zh-TW" sz="2400" dirty="0"/>
              <a:t>obtained via the mirrored checkerboard needed to be converted to the corresponding improper rotations </a:t>
            </a:r>
            <a:r>
              <a:rPr lang="en-US" altLang="zh-TW" i="1" dirty="0">
                <a:latin typeface="Arial"/>
                <a:cs typeface="Arial"/>
              </a:rPr>
              <a:t>Ȓ</a:t>
            </a:r>
            <a:r>
              <a:rPr lang="en-US" altLang="zh-TW" sz="2400" i="1" dirty="0"/>
              <a:t> </a:t>
            </a:r>
            <a:r>
              <a:rPr lang="en-US" altLang="zh-TW" sz="2400" i="1" baseline="-25000" dirty="0"/>
              <a:t>i</a:t>
            </a:r>
            <a:r>
              <a:rPr lang="en-US" altLang="zh-TW" sz="2400" baseline="-25000" dirty="0"/>
              <a:t>=1</a:t>
            </a:r>
            <a:r>
              <a:rPr lang="en-US" altLang="zh-TW" sz="2400" i="1" baseline="-25000" dirty="0"/>
              <a:t>,</a:t>
            </a:r>
            <a:r>
              <a:rPr lang="en-US" altLang="zh-TW" sz="2400" baseline="-25000" dirty="0"/>
              <a:t>2</a:t>
            </a:r>
            <a:r>
              <a:rPr lang="en-US" altLang="zh-TW" sz="2400" i="1" baseline="-25000" dirty="0"/>
              <a:t>,..n </a:t>
            </a:r>
            <a:r>
              <a:rPr lang="en-US" altLang="zh-TW" sz="2400" dirty="0"/>
              <a:t>using the formulas (equation 5) found in [LKL+15]</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endParaRPr lang="en-US" sz="2400" dirty="0"/>
          </a:p>
        </p:txBody>
      </p:sp>
      <p:pic>
        <p:nvPicPr>
          <p:cNvPr id="4098" name="Picture 2"/>
          <p:cNvPicPr>
            <a:picLocks noChangeAspect="1" noChangeArrowheads="1"/>
          </p:cNvPicPr>
          <p:nvPr/>
        </p:nvPicPr>
        <p:blipFill>
          <a:blip r:embed="rId2" cstate="print"/>
          <a:srcRect/>
          <a:stretch>
            <a:fillRect/>
          </a:stretch>
        </p:blipFill>
        <p:spPr bwMode="auto">
          <a:xfrm>
            <a:off x="7143708" y="3604057"/>
            <a:ext cx="1228725" cy="19240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721468" y="992656"/>
            <a:ext cx="2422532" cy="1425465"/>
          </a:xfrm>
          <a:prstGeom prst="rect">
            <a:avLst/>
          </a:prstGeom>
          <a:noFill/>
          <a:ln w="9525">
            <a:noFill/>
            <a:miter lim="800000"/>
            <a:headEnd/>
            <a:tailEnd/>
          </a:ln>
        </p:spPr>
      </p:pic>
    </p:spTree>
    <p:extLst>
      <p:ext uri="{BB962C8B-B14F-4D97-AF65-F5344CB8AC3E}">
        <p14:creationId xmlns:p14="http://schemas.microsoft.com/office/powerpoint/2010/main" val="2237127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Recent work </a:t>
            </a:r>
            <a:r>
              <a:rPr lang="en-US" u="sng" dirty="0" smtClean="0"/>
              <a:t>5</a:t>
            </a:r>
            <a:endParaRPr lang="en-US" dirty="0"/>
          </a:p>
        </p:txBody>
      </p:sp>
      <p:sp>
        <p:nvSpPr>
          <p:cNvPr id="3" name="Content Placeholder 2"/>
          <p:cNvSpPr>
            <a:spLocks noGrp="1"/>
          </p:cNvSpPr>
          <p:nvPr>
            <p:ph idx="1"/>
          </p:nvPr>
        </p:nvSpPr>
        <p:spPr/>
        <p:txBody>
          <a:bodyPr/>
          <a:lstStyle/>
          <a:p>
            <a:r>
              <a:rPr lang="en-US" dirty="0"/>
              <a:t>Ho Yin Fung, Kin Hong Wong, Ying Kin Yu, Kwan Pang </a:t>
            </a:r>
            <a:r>
              <a:rPr lang="en-US" dirty="0" err="1"/>
              <a:t>Tsui</a:t>
            </a:r>
            <a:r>
              <a:rPr lang="en-US" dirty="0"/>
              <a:t>, and Ho </a:t>
            </a:r>
            <a:r>
              <a:rPr lang="en-US" dirty="0" err="1"/>
              <a:t>Chuen</a:t>
            </a:r>
            <a:r>
              <a:rPr lang="en-US" dirty="0"/>
              <a:t> </a:t>
            </a:r>
            <a:r>
              <a:rPr lang="en-US" dirty="0" err="1"/>
              <a:t>Kam,"Face</a:t>
            </a:r>
            <a:r>
              <a:rPr lang="en-US" dirty="0"/>
              <a:t> pose tracking using the four-point pose algorithm", The Second International Workshop on Pattern Recognition (</a:t>
            </a:r>
            <a:r>
              <a:rPr lang="en-US" dirty="0">
                <a:hlinkClick r:id="rId2"/>
              </a:rPr>
              <a:t>IWPR2017</a:t>
            </a:r>
            <a:r>
              <a:rPr lang="en-US" dirty="0"/>
              <a:t>), </a:t>
            </a:r>
            <a:r>
              <a:rPr lang="en-US" dirty="0">
                <a:hlinkClick r:id="rId3"/>
              </a:rPr>
              <a:t>Nanyang Executive Centre</a:t>
            </a:r>
            <a:r>
              <a:rPr lang="en-US" dirty="0"/>
              <a:t>, </a:t>
            </a:r>
            <a:r>
              <a:rPr lang="en-US" dirty="0">
                <a:hlinkClick r:id="rId4"/>
              </a:rPr>
              <a:t>Nanyang Technological University</a:t>
            </a:r>
            <a:r>
              <a:rPr lang="en-US" dirty="0"/>
              <a:t>, Singapore, May 1-3, 2017.</a:t>
            </a:r>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44</a:t>
            </a:fld>
            <a:endParaRPr lang="en-US"/>
          </a:p>
        </p:txBody>
      </p:sp>
      <p:pic>
        <p:nvPicPr>
          <p:cNvPr id="8194" name="Picture 2" descr="C:\Users\khwong\OneDrive\__conf2017會議\170501-5_iwpr17_singapore\01b_p752_cam-rdy-IWPR17_170419_170501_spie\images\p754_4-point-fa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0927" y="4316817"/>
            <a:ext cx="2322741" cy="231922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hwong\OneDrive\__conf2017會議\170501-5_iwpr17_singapore\01b_p752_cam-rdy-IWPR17_170419_170501_spie\images\p75_real_dem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403" y="4378601"/>
            <a:ext cx="3519413" cy="180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32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work 6</a:t>
            </a:r>
            <a:endParaRPr lang="en-US" dirty="0"/>
          </a:p>
        </p:txBody>
      </p:sp>
      <p:sp>
        <p:nvSpPr>
          <p:cNvPr id="3" name="Content Placeholder 2"/>
          <p:cNvSpPr>
            <a:spLocks noGrp="1"/>
          </p:cNvSpPr>
          <p:nvPr>
            <p:ph idx="1"/>
          </p:nvPr>
        </p:nvSpPr>
        <p:spPr/>
        <p:txBody>
          <a:bodyPr/>
          <a:lstStyle/>
          <a:p>
            <a:r>
              <a:rPr lang="en-US" dirty="0"/>
              <a:t>Kin Hong Wong, Ying Kin Yu, Pang Kwan </a:t>
            </a:r>
            <a:r>
              <a:rPr lang="en-US" dirty="0" err="1"/>
              <a:t>Tsui</a:t>
            </a:r>
            <a:r>
              <a:rPr lang="en-US" dirty="0"/>
              <a:t>, Yin Fung Ho, and Ho </a:t>
            </a:r>
            <a:r>
              <a:rPr lang="en-US" dirty="0" err="1"/>
              <a:t>Chuen</a:t>
            </a:r>
            <a:r>
              <a:rPr lang="en-US" dirty="0"/>
              <a:t> </a:t>
            </a:r>
            <a:r>
              <a:rPr lang="en-US" dirty="0" err="1"/>
              <a:t>Kam,"Robust</a:t>
            </a:r>
            <a:r>
              <a:rPr lang="en-US" dirty="0"/>
              <a:t> and efficient pose tracking using perspective-four-point algorithm and Kalman filter", 2017 International Conference on Mechanical, System and Control Engineering (</a:t>
            </a:r>
            <a:r>
              <a:rPr lang="en-US" dirty="0">
                <a:hlinkClick r:id="rId2"/>
              </a:rPr>
              <a:t>ICMSC 2017</a:t>
            </a:r>
            <a:r>
              <a:rPr lang="en-US" dirty="0"/>
              <a:t>), St. Petersburg, Russia, during May 19-21, 2017</a:t>
            </a:r>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45</a:t>
            </a:fld>
            <a:endParaRPr lang="en-US"/>
          </a:p>
        </p:txBody>
      </p:sp>
      <p:pic>
        <p:nvPicPr>
          <p:cNvPr id="9218" name="Picture 2" descr="C:\Users\khwong\OneDrive\__conf2017會議\170519-21_St_Petersburge_icmsc\01c_camera_ready\p751_ICMSC_4point_kalman_final_170426a\images\p751_2_set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657" y="4442056"/>
            <a:ext cx="2051603" cy="153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65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work 8</a:t>
            </a:r>
            <a:endParaRPr lang="en-US" dirty="0"/>
          </a:p>
        </p:txBody>
      </p:sp>
      <p:sp>
        <p:nvSpPr>
          <p:cNvPr id="3" name="Content Placeholder 2"/>
          <p:cNvSpPr>
            <a:spLocks noGrp="1"/>
          </p:cNvSpPr>
          <p:nvPr>
            <p:ph idx="1"/>
          </p:nvPr>
        </p:nvSpPr>
        <p:spPr/>
        <p:txBody>
          <a:bodyPr/>
          <a:lstStyle/>
          <a:p>
            <a:r>
              <a:rPr lang="en-US" dirty="0" err="1"/>
              <a:t>Zhe</a:t>
            </a:r>
            <a:r>
              <a:rPr lang="en-US" dirty="0"/>
              <a:t> Zhang, Kin Hong Wong, </a:t>
            </a:r>
            <a:r>
              <a:rPr lang="en-US" dirty="0" err="1"/>
              <a:t>Zhiliang</a:t>
            </a:r>
            <a:r>
              <a:rPr lang="en-US" dirty="0"/>
              <a:t> Zeng, Lei </a:t>
            </a:r>
            <a:r>
              <a:rPr lang="en-US" dirty="0" err="1"/>
              <a:t>Zhu,"A</a:t>
            </a:r>
            <a:r>
              <a:rPr lang="en-US" dirty="0"/>
              <a:t> neural network approach to visual tracking", </a:t>
            </a:r>
            <a:r>
              <a:rPr lang="en-US" dirty="0">
                <a:hlinkClick r:id="rId2"/>
              </a:rPr>
              <a:t>The 15th IAPR Conference on Machine Vision Applications (MVA 2017)</a:t>
            </a:r>
            <a:r>
              <a:rPr lang="en-US" dirty="0"/>
              <a:t>,  </a:t>
            </a:r>
            <a:r>
              <a:rPr lang="en-US" dirty="0">
                <a:hlinkClick r:id="rId3"/>
              </a:rPr>
              <a:t>Nagoya University (Toyoda Auditorium)</a:t>
            </a:r>
            <a:r>
              <a:rPr lang="en-US" dirty="0"/>
              <a:t>, </a:t>
            </a:r>
            <a:r>
              <a:rPr lang="en-US" dirty="0">
                <a:hlinkClick r:id="rId4"/>
              </a:rPr>
              <a:t>Nagoya</a:t>
            </a:r>
            <a:r>
              <a:rPr lang="en-US" dirty="0"/>
              <a:t>, Japan, 8-12, May 2017,</a:t>
            </a:r>
          </a:p>
          <a:p>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46</a:t>
            </a:fld>
            <a:endParaRPr lang="en-US"/>
          </a:p>
        </p:txBody>
      </p:sp>
      <p:pic>
        <p:nvPicPr>
          <p:cNvPr id="10242" name="Picture 2">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209" y="209711"/>
            <a:ext cx="2172586" cy="161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7"/>
          <a:stretch>
            <a:fillRect/>
          </a:stretch>
        </p:blipFill>
        <p:spPr>
          <a:xfrm>
            <a:off x="777765" y="4201717"/>
            <a:ext cx="7435725" cy="1915548"/>
          </a:xfrm>
          <a:prstGeom prst="rect">
            <a:avLst/>
          </a:prstGeom>
        </p:spPr>
      </p:pic>
      <p:sp>
        <p:nvSpPr>
          <p:cNvPr id="6" name="TextBox 5"/>
          <p:cNvSpPr txBox="1"/>
          <p:nvPr/>
        </p:nvSpPr>
        <p:spPr>
          <a:xfrm>
            <a:off x="2133600" y="4201717"/>
            <a:ext cx="1266885" cy="369332"/>
          </a:xfrm>
          <a:prstGeom prst="rect">
            <a:avLst/>
          </a:prstGeom>
          <a:noFill/>
        </p:spPr>
        <p:txBody>
          <a:bodyPr wrap="none" rtlCol="0">
            <a:spAutoFit/>
          </a:bodyPr>
          <a:lstStyle/>
          <a:p>
            <a:r>
              <a:rPr lang="en-US" dirty="0" smtClean="0"/>
              <a:t>FCN tracker</a:t>
            </a:r>
            <a:endParaRPr lang="en-US" dirty="0"/>
          </a:p>
        </p:txBody>
      </p:sp>
    </p:spTree>
    <p:extLst>
      <p:ext uri="{BB962C8B-B14F-4D97-AF65-F5344CB8AC3E}">
        <p14:creationId xmlns:p14="http://schemas.microsoft.com/office/powerpoint/2010/main" val="1982679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a:t>
            </a:r>
            <a:endParaRPr lang="en-US" dirty="0"/>
          </a:p>
        </p:txBody>
      </p:sp>
      <p:sp>
        <p:nvSpPr>
          <p:cNvPr id="3" name="Content Placeholder 2"/>
          <p:cNvSpPr>
            <a:spLocks noGrp="1"/>
          </p:cNvSpPr>
          <p:nvPr>
            <p:ph type="subTitle" idx="1"/>
          </p:nvPr>
        </p:nvSpPr>
        <p:spPr/>
        <p:txBody>
          <a:bodyPr/>
          <a:lstStyle/>
          <a:p>
            <a:r>
              <a:rPr lang="en-US" dirty="0" smtClean="0"/>
              <a:t>Q&amp;A</a:t>
            </a:r>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47</a:t>
            </a:fld>
            <a:endParaRPr lang="en-US"/>
          </a:p>
        </p:txBody>
      </p:sp>
    </p:spTree>
    <p:extLst>
      <p:ext uri="{BB962C8B-B14F-4D97-AF65-F5344CB8AC3E}">
        <p14:creationId xmlns:p14="http://schemas.microsoft.com/office/powerpoint/2010/main" val="1837206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What is 3-D vision?</a:t>
            </a:r>
          </a:p>
          <a:p>
            <a:r>
              <a:rPr lang="en-US" dirty="0" smtClean="0"/>
              <a:t>How it is used?</a:t>
            </a:r>
          </a:p>
          <a:p>
            <a:r>
              <a:rPr lang="en-US" dirty="0" smtClean="0"/>
              <a:t>Some previous approaches</a:t>
            </a:r>
          </a:p>
          <a:p>
            <a:r>
              <a:rPr lang="en-US" dirty="0" smtClean="0"/>
              <a:t>Recent projects</a:t>
            </a:r>
          </a:p>
          <a:p>
            <a:pPr marL="0" indent="0">
              <a:buNone/>
            </a:pP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3D Comp. Vision and Applications v7a</a:t>
            </a:r>
            <a:endParaRPr lang="en-US"/>
          </a:p>
        </p:txBody>
      </p:sp>
      <p:sp>
        <p:nvSpPr>
          <p:cNvPr id="5" name="Slide Number Placeholder 4"/>
          <p:cNvSpPr>
            <a:spLocks noGrp="1"/>
          </p:cNvSpPr>
          <p:nvPr>
            <p:ph type="sldNum" sz="quarter" idx="12"/>
          </p:nvPr>
        </p:nvSpPr>
        <p:spPr/>
        <p:txBody>
          <a:bodyPr/>
          <a:lstStyle/>
          <a:p>
            <a:fld id="{53484C38-4930-451E-BC1A-BAA0D5C24147}" type="slidenum">
              <a:rPr lang="en-US" smtClean="0"/>
              <a:t>5</a:t>
            </a:fld>
            <a:endParaRPr lang="en-US"/>
          </a:p>
        </p:txBody>
      </p:sp>
    </p:spTree>
    <p:extLst>
      <p:ext uri="{BB962C8B-B14F-4D97-AF65-F5344CB8AC3E}">
        <p14:creationId xmlns:p14="http://schemas.microsoft.com/office/powerpoint/2010/main" val="367530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altLang="zh-TW" dirty="0" smtClean="0">
                <a:ea typeface="新細明體" pitchFamily="18" charset="-120"/>
              </a:rPr>
              <a:t>Motivation</a:t>
            </a:r>
          </a:p>
        </p:txBody>
      </p:sp>
      <p:sp>
        <p:nvSpPr>
          <p:cNvPr id="23557" name="Rectangle 3"/>
          <p:cNvSpPr>
            <a:spLocks noGrp="1" noChangeArrowheads="1"/>
          </p:cNvSpPr>
          <p:nvPr>
            <p:ph idx="1"/>
          </p:nvPr>
        </p:nvSpPr>
        <p:spPr/>
        <p:txBody>
          <a:bodyPr/>
          <a:lstStyle/>
          <a:p>
            <a:pPr eaLnBrk="1" hangingPunct="1"/>
            <a:r>
              <a:rPr lang="en-US" altLang="zh-TW" dirty="0" smtClean="0">
                <a:ea typeface="新細明體" pitchFamily="18" charset="-120"/>
              </a:rPr>
              <a:t>3D vision problems</a:t>
            </a:r>
          </a:p>
          <a:p>
            <a:pPr eaLnBrk="1" hangingPunct="1"/>
            <a:r>
              <a:rPr lang="en-US" altLang="zh-TW" dirty="0" smtClean="0">
                <a:ea typeface="新細明體" pitchFamily="18" charset="-120"/>
              </a:rPr>
              <a:t>Obtain 3D information from 2D images </a:t>
            </a:r>
          </a:p>
          <a:p>
            <a:pPr eaLnBrk="1" hangingPunct="1"/>
            <a:r>
              <a:rPr lang="en-US" altLang="zh-TW" dirty="0" smtClean="0">
                <a:ea typeface="新細明體" pitchFamily="18" charset="-120"/>
              </a:rPr>
              <a:t>Various applications</a:t>
            </a:r>
          </a:p>
          <a:p>
            <a:pPr lvl="1"/>
            <a:r>
              <a:rPr lang="en-US" altLang="zh-TW" dirty="0" smtClean="0">
                <a:ea typeface="新細明體" pitchFamily="18" charset="-120"/>
              </a:rPr>
              <a:t>Virtual reality</a:t>
            </a:r>
          </a:p>
          <a:p>
            <a:pPr lvl="1"/>
            <a:r>
              <a:rPr lang="en-US" altLang="zh-TW" dirty="0" smtClean="0">
                <a:ea typeface="新細明體" pitchFamily="18" charset="-120"/>
              </a:rPr>
              <a:t>Augmented reality</a:t>
            </a:r>
          </a:p>
          <a:p>
            <a:pPr lvl="1"/>
            <a:r>
              <a:rPr lang="en-US" altLang="zh-TW" dirty="0" smtClean="0">
                <a:ea typeface="新細明體" pitchFamily="18" charset="-120"/>
              </a:rPr>
              <a:t>Automatic driving</a:t>
            </a:r>
          </a:p>
          <a:p>
            <a:pPr lvl="1"/>
            <a:r>
              <a:rPr lang="en-US" altLang="zh-TW" dirty="0" smtClean="0">
                <a:ea typeface="新細明體" pitchFamily="18" charset="-120"/>
              </a:rPr>
              <a:t>Education and entertainment</a:t>
            </a:r>
          </a:p>
          <a:p>
            <a:pPr lvl="1"/>
            <a:endParaRPr lang="en-US" altLang="zh-TW" dirty="0" smtClean="0">
              <a:ea typeface="新細明體" pitchFamily="18" charset="-120"/>
            </a:endParaRPr>
          </a:p>
          <a:p>
            <a:pPr eaLnBrk="1" hangingPunct="1"/>
            <a:endParaRPr lang="en-US" altLang="zh-TW" dirty="0" smtClean="0">
              <a:ea typeface="新細明體" pitchFamily="18" charset="-120"/>
            </a:endParaRPr>
          </a:p>
          <a:p>
            <a:pPr eaLnBrk="1" hangingPunct="1"/>
            <a:endParaRPr lang="zh-TW" altLang="en-US" dirty="0" smtClean="0">
              <a:ea typeface="新細明體" pitchFamily="18" charset="-120"/>
            </a:endParaRPr>
          </a:p>
        </p:txBody>
      </p:sp>
      <p:sp>
        <p:nvSpPr>
          <p:cNvPr id="23554"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23555"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1FB9B973-CCB2-4C30-A4DC-59190DA16EFA}" type="slidenum">
              <a:rPr lang="en-US" altLang="en-US" sz="1000"/>
              <a:pPr>
                <a:spcBef>
                  <a:spcPct val="0"/>
                </a:spcBef>
                <a:buClrTx/>
                <a:buSzTx/>
                <a:buFontTx/>
                <a:buNone/>
              </a:pPr>
              <a:t>6</a:t>
            </a:fld>
            <a:endParaRPr lang="en-US" altLang="en-US" sz="1000"/>
          </a:p>
        </p:txBody>
      </p:sp>
    </p:spTree>
    <p:extLst>
      <p:ext uri="{BB962C8B-B14F-4D97-AF65-F5344CB8AC3E}">
        <p14:creationId xmlns:p14="http://schemas.microsoft.com/office/powerpoint/2010/main" val="358541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smtClean="0">
                <a:ea typeface="新細明體" pitchFamily="18" charset="-120"/>
              </a:rPr>
              <a:t>Motion of camera</a:t>
            </a:r>
            <a:r>
              <a:rPr lang="en-US" altLang="zh-TW" sz="3200" smtClean="0">
                <a:ea typeface="新細明體" pitchFamily="18" charset="-120"/>
              </a:rPr>
              <a:t/>
            </a:r>
            <a:br>
              <a:rPr lang="en-US" altLang="zh-TW" sz="3200" smtClean="0">
                <a:ea typeface="新細明體" pitchFamily="18" charset="-120"/>
              </a:rPr>
            </a:br>
            <a:r>
              <a:rPr lang="en-US" altLang="zh-TW" sz="3200" smtClean="0">
                <a:ea typeface="新細明體" pitchFamily="18" charset="-120"/>
              </a:rPr>
              <a:t>from world to camera coordinates</a:t>
            </a:r>
            <a:endParaRPr lang="en-US" altLang="en-US" sz="3600" smtClean="0">
              <a:ea typeface="新細明體" pitchFamily="18" charset="-120"/>
            </a:endParaRPr>
          </a:p>
        </p:txBody>
      </p:sp>
      <p:sp>
        <p:nvSpPr>
          <p:cNvPr id="40963" name="Rectangle 3"/>
          <p:cNvSpPr>
            <a:spLocks noGrp="1" noChangeArrowheads="1"/>
          </p:cNvSpPr>
          <p:nvPr>
            <p:ph type="body" sz="half" idx="1"/>
          </p:nvPr>
        </p:nvSpPr>
        <p:spPr>
          <a:xfrm>
            <a:off x="412750" y="1465263"/>
            <a:ext cx="8686800" cy="2133600"/>
          </a:xfrm>
        </p:spPr>
        <p:txBody>
          <a:bodyPr/>
          <a:lstStyle/>
          <a:p>
            <a:pPr eaLnBrk="1" hangingPunct="1"/>
            <a:r>
              <a:rPr lang="en-US" altLang="en-US" sz="2400" smtClean="0">
                <a:ea typeface="新細明體" pitchFamily="18" charset="-120"/>
              </a:rPr>
              <a:t>Camera motion (rotation=</a:t>
            </a:r>
            <a:r>
              <a:rPr lang="en-US" altLang="en-US" sz="2400" i="1" smtClean="0">
                <a:ea typeface="新細明體" pitchFamily="18" charset="-120"/>
              </a:rPr>
              <a:t>R</a:t>
            </a:r>
            <a:r>
              <a:rPr lang="en-US" altLang="en-US" sz="2400" i="1" baseline="-25000" smtClean="0">
                <a:ea typeface="新細明體" pitchFamily="18" charset="-120"/>
              </a:rPr>
              <a:t>c</a:t>
            </a:r>
            <a:r>
              <a:rPr lang="en-US" altLang="en-US" sz="2400" smtClean="0">
                <a:ea typeface="新細明體" pitchFamily="18" charset="-120"/>
              </a:rPr>
              <a:t>, translation=</a:t>
            </a:r>
            <a:r>
              <a:rPr lang="en-US" altLang="en-US" sz="2400" i="1" smtClean="0">
                <a:ea typeface="新細明體" pitchFamily="18" charset="-120"/>
              </a:rPr>
              <a:t>T</a:t>
            </a:r>
            <a:r>
              <a:rPr lang="en-US" altLang="en-US" sz="2400" i="1" baseline="-25000" smtClean="0">
                <a:ea typeface="新細明體" pitchFamily="18" charset="-120"/>
              </a:rPr>
              <a:t>c</a:t>
            </a:r>
            <a:r>
              <a:rPr lang="en-US" altLang="en-US" sz="2400" smtClean="0">
                <a:ea typeface="新細明體" pitchFamily="18" charset="-120"/>
              </a:rPr>
              <a:t>) will cause change of pixel position </a:t>
            </a:r>
            <a:r>
              <a:rPr lang="en-US" altLang="en-US" sz="2400" i="1" smtClean="0">
                <a:ea typeface="新細明體" pitchFamily="18" charset="-120"/>
              </a:rPr>
              <a:t>(x,y), See p156[1]</a:t>
            </a:r>
            <a:r>
              <a:rPr lang="en-US" altLang="en-US" sz="2400" smtClean="0">
                <a:ea typeface="新細明體" pitchFamily="18" charset="-120"/>
              </a:rPr>
              <a:t> </a:t>
            </a:r>
          </a:p>
        </p:txBody>
      </p:sp>
      <p:graphicFrame>
        <p:nvGraphicFramePr>
          <p:cNvPr id="40964" name="Object 7"/>
          <p:cNvGraphicFramePr>
            <a:graphicFrameLocks noGrp="1" noChangeAspect="1"/>
          </p:cNvGraphicFramePr>
          <p:nvPr>
            <p:ph sz="quarter" idx="2"/>
          </p:nvPr>
        </p:nvGraphicFramePr>
        <p:xfrm>
          <a:off x="5854700" y="2630488"/>
          <a:ext cx="3000375" cy="2808287"/>
        </p:xfrm>
        <a:graphic>
          <a:graphicData uri="http://schemas.openxmlformats.org/presentationml/2006/ole">
            <mc:AlternateContent xmlns:mc="http://schemas.openxmlformats.org/markup-compatibility/2006">
              <mc:Choice xmlns:v="urn:schemas-microsoft-com:vml" Requires="v">
                <p:oleObj spid="_x0000_s3120" name="Equation" r:id="rId3" imgW="1790700" imgH="1676400" progId="Equation.3">
                  <p:embed/>
                </p:oleObj>
              </mc:Choice>
              <mc:Fallback>
                <p:oleObj name="Equation" r:id="rId3" imgW="1790700" imgH="16764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2630488"/>
                        <a:ext cx="30003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5" name="Footer Placeholder 6"/>
          <p:cNvSpPr>
            <a:spLocks noGrp="1"/>
          </p:cNvSpPr>
          <p:nvPr>
            <p:ph type="ftr" sz="quarter" idx="11"/>
          </p:nvPr>
        </p:nvSpPr>
        <p:spPr>
          <a:xfrm>
            <a:off x="2667000" y="6481763"/>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40966"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78B4E6F6-568C-45F8-A35A-9EEE5858F690}" type="slidenum">
              <a:rPr lang="en-US" altLang="en-US" sz="1000"/>
              <a:pPr>
                <a:spcBef>
                  <a:spcPct val="0"/>
                </a:spcBef>
                <a:buClrTx/>
                <a:buSzTx/>
                <a:buFontTx/>
                <a:buNone/>
              </a:pPr>
              <a:t>7</a:t>
            </a:fld>
            <a:endParaRPr lang="en-US" altLang="en-US" sz="1000"/>
          </a:p>
        </p:txBody>
      </p:sp>
      <p:pic>
        <p:nvPicPr>
          <p:cNvPr id="40967" name="Picture 21" descr="D:\12temp\right_ha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5191125"/>
            <a:ext cx="12239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45"/>
          <p:cNvSpPr txBox="1">
            <a:spLocks noChangeArrowheads="1"/>
          </p:cNvSpPr>
          <p:nvPr/>
        </p:nvSpPr>
        <p:spPr bwMode="auto">
          <a:xfrm>
            <a:off x="1208088" y="64246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a:spcBef>
                <a:spcPct val="0"/>
              </a:spcBef>
              <a:buClrTx/>
              <a:buSzTx/>
              <a:buFontTx/>
              <a:buNone/>
            </a:pPr>
            <a:r>
              <a:rPr lang="en-US" altLang="en-US" sz="1200"/>
              <a:t>Cameras v.3d</a:t>
            </a:r>
          </a:p>
        </p:txBody>
      </p:sp>
      <p:sp>
        <p:nvSpPr>
          <p:cNvPr id="40969" name="Rectangle 46"/>
          <p:cNvSpPr txBox="1">
            <a:spLocks noChangeArrowheads="1"/>
          </p:cNvSpPr>
          <p:nvPr/>
        </p:nvSpPr>
        <p:spPr bwMode="auto">
          <a:xfrm>
            <a:off x="4711700" y="59658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a:spcBef>
                <a:spcPct val="0"/>
              </a:spcBef>
              <a:buClrTx/>
              <a:buSzTx/>
              <a:buFontTx/>
              <a:buNone/>
            </a:pPr>
            <a:endParaRPr lang="en-US" altLang="en-US" sz="1200"/>
          </a:p>
        </p:txBody>
      </p:sp>
      <p:sp>
        <p:nvSpPr>
          <p:cNvPr id="40970" name="Line 6"/>
          <p:cNvSpPr>
            <a:spLocks noChangeShapeType="1"/>
          </p:cNvSpPr>
          <p:nvPr/>
        </p:nvSpPr>
        <p:spPr bwMode="auto">
          <a:xfrm flipH="1" flipV="1">
            <a:off x="4848225" y="4933950"/>
            <a:ext cx="0" cy="1041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Line 7"/>
          <p:cNvSpPr>
            <a:spLocks noChangeShapeType="1"/>
          </p:cNvSpPr>
          <p:nvPr/>
        </p:nvSpPr>
        <p:spPr bwMode="auto">
          <a:xfrm flipH="1" flipV="1">
            <a:off x="3840163" y="5127625"/>
            <a:ext cx="1008062" cy="8477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Line 8"/>
          <p:cNvSpPr>
            <a:spLocks noChangeShapeType="1"/>
          </p:cNvSpPr>
          <p:nvPr/>
        </p:nvSpPr>
        <p:spPr bwMode="auto">
          <a:xfrm flipH="1">
            <a:off x="3675063" y="5975350"/>
            <a:ext cx="1173162" cy="5238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73" name="Picture 9" descr="MCj043161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88" y="2633663"/>
            <a:ext cx="1530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Line 10"/>
          <p:cNvSpPr>
            <a:spLocks noChangeShapeType="1"/>
          </p:cNvSpPr>
          <p:nvPr/>
        </p:nvSpPr>
        <p:spPr bwMode="auto">
          <a:xfrm flipH="1">
            <a:off x="141288" y="3395663"/>
            <a:ext cx="12192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5" name="Line 11"/>
          <p:cNvSpPr>
            <a:spLocks noChangeShapeType="1"/>
          </p:cNvSpPr>
          <p:nvPr/>
        </p:nvSpPr>
        <p:spPr bwMode="auto">
          <a:xfrm flipV="1">
            <a:off x="1360488" y="2557463"/>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12"/>
          <p:cNvSpPr>
            <a:spLocks noChangeShapeType="1"/>
          </p:cNvSpPr>
          <p:nvPr/>
        </p:nvSpPr>
        <p:spPr bwMode="auto">
          <a:xfrm>
            <a:off x="1360488" y="3395663"/>
            <a:ext cx="1219200" cy="10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Text Box 13"/>
          <p:cNvSpPr txBox="1">
            <a:spLocks noChangeArrowheads="1"/>
          </p:cNvSpPr>
          <p:nvPr/>
        </p:nvSpPr>
        <p:spPr bwMode="auto">
          <a:xfrm>
            <a:off x="750888" y="2197100"/>
            <a:ext cx="5286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a:t>Y</a:t>
            </a:r>
            <a:r>
              <a:rPr lang="en-US" altLang="en-US" baseline="-25000"/>
              <a:t>c</a:t>
            </a:r>
          </a:p>
        </p:txBody>
      </p:sp>
      <p:sp>
        <p:nvSpPr>
          <p:cNvPr id="40978" name="Text Box 14"/>
          <p:cNvSpPr txBox="1">
            <a:spLocks noChangeArrowheads="1"/>
          </p:cNvSpPr>
          <p:nvPr/>
        </p:nvSpPr>
        <p:spPr bwMode="auto">
          <a:xfrm>
            <a:off x="65088" y="4792663"/>
            <a:ext cx="552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a:t>Z</a:t>
            </a:r>
            <a:r>
              <a:rPr lang="en-US" altLang="en-US" baseline="-25000"/>
              <a:t>c</a:t>
            </a:r>
          </a:p>
        </p:txBody>
      </p:sp>
      <p:sp>
        <p:nvSpPr>
          <p:cNvPr id="40979" name="Text Box 15"/>
          <p:cNvSpPr txBox="1">
            <a:spLocks noChangeArrowheads="1"/>
          </p:cNvSpPr>
          <p:nvPr/>
        </p:nvSpPr>
        <p:spPr bwMode="auto">
          <a:xfrm>
            <a:off x="2303463" y="3678238"/>
            <a:ext cx="552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a:t>X</a:t>
            </a:r>
            <a:r>
              <a:rPr lang="en-US" altLang="en-US" baseline="-25000"/>
              <a:t>c</a:t>
            </a:r>
          </a:p>
        </p:txBody>
      </p:sp>
      <p:sp>
        <p:nvSpPr>
          <p:cNvPr id="40980" name="Text Box 16"/>
          <p:cNvSpPr txBox="1">
            <a:spLocks noChangeArrowheads="1"/>
          </p:cNvSpPr>
          <p:nvPr/>
        </p:nvSpPr>
        <p:spPr bwMode="auto">
          <a:xfrm>
            <a:off x="3095625" y="5975350"/>
            <a:ext cx="625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a:t>X</a:t>
            </a:r>
            <a:r>
              <a:rPr lang="en-US" altLang="en-US" baseline="-25000"/>
              <a:t>w</a:t>
            </a:r>
          </a:p>
        </p:txBody>
      </p:sp>
      <p:sp>
        <p:nvSpPr>
          <p:cNvPr id="40981" name="Text Box 17"/>
          <p:cNvSpPr txBox="1">
            <a:spLocks noChangeArrowheads="1"/>
          </p:cNvSpPr>
          <p:nvPr/>
        </p:nvSpPr>
        <p:spPr bwMode="auto">
          <a:xfrm>
            <a:off x="3221038" y="4603750"/>
            <a:ext cx="61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a:t>Z</a:t>
            </a:r>
            <a:r>
              <a:rPr lang="en-US" altLang="en-US" baseline="-25000"/>
              <a:t>w</a:t>
            </a:r>
          </a:p>
        </p:txBody>
      </p:sp>
      <p:sp>
        <p:nvSpPr>
          <p:cNvPr id="40982" name="Text Box 18"/>
          <p:cNvSpPr txBox="1">
            <a:spLocks noChangeArrowheads="1"/>
          </p:cNvSpPr>
          <p:nvPr/>
        </p:nvSpPr>
        <p:spPr bwMode="auto">
          <a:xfrm>
            <a:off x="4895850" y="4176713"/>
            <a:ext cx="600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a:t>Y</a:t>
            </a:r>
            <a:r>
              <a:rPr lang="en-US" altLang="en-US" baseline="-25000"/>
              <a:t>w</a:t>
            </a:r>
          </a:p>
        </p:txBody>
      </p:sp>
      <p:sp>
        <p:nvSpPr>
          <p:cNvPr id="40983" name="Freeform 19"/>
          <p:cNvSpPr>
            <a:spLocks/>
          </p:cNvSpPr>
          <p:nvPr/>
        </p:nvSpPr>
        <p:spPr bwMode="auto">
          <a:xfrm flipH="1">
            <a:off x="2278063" y="2800350"/>
            <a:ext cx="2381250" cy="1677988"/>
          </a:xfrm>
          <a:custGeom>
            <a:avLst/>
            <a:gdLst>
              <a:gd name="T0" fmla="*/ 0 w 3264"/>
              <a:gd name="T1" fmla="*/ 2147483647 h 1080"/>
              <a:gd name="T2" fmla="*/ 2147483647 w 3264"/>
              <a:gd name="T3" fmla="*/ 2147483647 h 1080"/>
              <a:gd name="T4" fmla="*/ 2147483647 w 3264"/>
              <a:gd name="T5" fmla="*/ 2147483647 h 1080"/>
              <a:gd name="T6" fmla="*/ 2147483647 w 3264"/>
              <a:gd name="T7" fmla="*/ 2147483647 h 1080"/>
              <a:gd name="T8" fmla="*/ 2147483647 w 3264"/>
              <a:gd name="T9" fmla="*/ 2147483647 h 1080"/>
              <a:gd name="T10" fmla="*/ 2147483647 w 3264"/>
              <a:gd name="T11" fmla="*/ 2147483647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4" h="1080">
                <a:moveTo>
                  <a:pt x="0" y="1080"/>
                </a:moveTo>
                <a:cubicBezTo>
                  <a:pt x="100" y="872"/>
                  <a:pt x="200" y="664"/>
                  <a:pt x="384" y="504"/>
                </a:cubicBezTo>
                <a:cubicBezTo>
                  <a:pt x="568" y="344"/>
                  <a:pt x="840" y="200"/>
                  <a:pt x="1104" y="120"/>
                </a:cubicBezTo>
                <a:cubicBezTo>
                  <a:pt x="1368" y="40"/>
                  <a:pt x="1688" y="40"/>
                  <a:pt x="1968" y="24"/>
                </a:cubicBezTo>
                <a:cubicBezTo>
                  <a:pt x="2248" y="8"/>
                  <a:pt x="2568" y="0"/>
                  <a:pt x="2784" y="24"/>
                </a:cubicBezTo>
                <a:cubicBezTo>
                  <a:pt x="3000" y="48"/>
                  <a:pt x="3132" y="108"/>
                  <a:pt x="3264" y="168"/>
                </a:cubicBezTo>
              </a:path>
            </a:pathLst>
          </a:custGeom>
          <a:noFill/>
          <a:ln w="571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4" name="Text Box 20"/>
          <p:cNvSpPr txBox="1">
            <a:spLocks noChangeArrowheads="1"/>
          </p:cNvSpPr>
          <p:nvPr/>
        </p:nvSpPr>
        <p:spPr bwMode="auto">
          <a:xfrm>
            <a:off x="3298825" y="3395663"/>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2400"/>
              <a:t>Rc,Tc</a:t>
            </a:r>
          </a:p>
        </p:txBody>
      </p:sp>
      <p:sp>
        <p:nvSpPr>
          <p:cNvPr id="25" name="Freeform 24"/>
          <p:cNvSpPr/>
          <p:nvPr/>
        </p:nvSpPr>
        <p:spPr>
          <a:xfrm>
            <a:off x="3830638" y="6096000"/>
            <a:ext cx="373062" cy="476250"/>
          </a:xfrm>
          <a:custGeom>
            <a:avLst/>
            <a:gdLst>
              <a:gd name="connsiteX0" fmla="*/ 0 w 279619"/>
              <a:gd name="connsiteY0" fmla="*/ 386545 h 476891"/>
              <a:gd name="connsiteX1" fmla="*/ 159657 w 279619"/>
              <a:gd name="connsiteY1" fmla="*/ 473631 h 476891"/>
              <a:gd name="connsiteX2" fmla="*/ 275771 w 279619"/>
              <a:gd name="connsiteY2" fmla="*/ 284945 h 476891"/>
              <a:gd name="connsiteX3" fmla="*/ 232228 w 279619"/>
              <a:gd name="connsiteY3" fmla="*/ 23688 h 476891"/>
              <a:gd name="connsiteX4" fmla="*/ 43543 w 279619"/>
              <a:gd name="connsiteY4" fmla="*/ 23688 h 476891"/>
              <a:gd name="connsiteX5" fmla="*/ 0 w 279619"/>
              <a:gd name="connsiteY5" fmla="*/ 125288 h 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19" h="476891">
                <a:moveTo>
                  <a:pt x="0" y="386545"/>
                </a:moveTo>
                <a:cubicBezTo>
                  <a:pt x="56847" y="438554"/>
                  <a:pt x="113695" y="490564"/>
                  <a:pt x="159657" y="473631"/>
                </a:cubicBezTo>
                <a:cubicBezTo>
                  <a:pt x="205619" y="456698"/>
                  <a:pt x="263676" y="359935"/>
                  <a:pt x="275771" y="284945"/>
                </a:cubicBezTo>
                <a:cubicBezTo>
                  <a:pt x="287866" y="209954"/>
                  <a:pt x="270933" y="67231"/>
                  <a:pt x="232228" y="23688"/>
                </a:cubicBezTo>
                <a:cubicBezTo>
                  <a:pt x="193523" y="-19855"/>
                  <a:pt x="82248" y="6755"/>
                  <a:pt x="43543" y="23688"/>
                </a:cubicBezTo>
                <a:cubicBezTo>
                  <a:pt x="4838" y="40621"/>
                  <a:pt x="2419" y="82954"/>
                  <a:pt x="0" y="125288"/>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4414838" y="4827588"/>
            <a:ext cx="776287" cy="306387"/>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4067175" y="5380038"/>
            <a:ext cx="481013" cy="393700"/>
          </a:xfrm>
          <a:custGeom>
            <a:avLst/>
            <a:gdLst>
              <a:gd name="connsiteX0" fmla="*/ 322036 w 481693"/>
              <a:gd name="connsiteY0" fmla="*/ 392192 h 394380"/>
              <a:gd name="connsiteX1" fmla="*/ 60779 w 481693"/>
              <a:gd name="connsiteY1" fmla="*/ 363164 h 394380"/>
              <a:gd name="connsiteX2" fmla="*/ 2722 w 481693"/>
              <a:gd name="connsiteY2" fmla="*/ 174478 h 394380"/>
              <a:gd name="connsiteX3" fmla="*/ 31750 w 481693"/>
              <a:gd name="connsiteY3" fmla="*/ 43849 h 394380"/>
              <a:gd name="connsiteX4" fmla="*/ 220436 w 481693"/>
              <a:gd name="connsiteY4" fmla="*/ 306 h 394380"/>
              <a:gd name="connsiteX5" fmla="*/ 438150 w 481693"/>
              <a:gd name="connsiteY5" fmla="*/ 29335 h 394380"/>
              <a:gd name="connsiteX6" fmla="*/ 467179 w 481693"/>
              <a:gd name="connsiteY6" fmla="*/ 116421 h 394380"/>
              <a:gd name="connsiteX7" fmla="*/ 481693 w 481693"/>
              <a:gd name="connsiteY7" fmla="*/ 159964 h 3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93" h="394380">
                <a:moveTo>
                  <a:pt x="322036" y="392192"/>
                </a:moveTo>
                <a:cubicBezTo>
                  <a:pt x="218017" y="395821"/>
                  <a:pt x="113998" y="399450"/>
                  <a:pt x="60779" y="363164"/>
                </a:cubicBezTo>
                <a:cubicBezTo>
                  <a:pt x="7560" y="326878"/>
                  <a:pt x="7560" y="227697"/>
                  <a:pt x="2722" y="174478"/>
                </a:cubicBezTo>
                <a:cubicBezTo>
                  <a:pt x="-2116" y="121259"/>
                  <a:pt x="-4536" y="72878"/>
                  <a:pt x="31750" y="43849"/>
                </a:cubicBezTo>
                <a:cubicBezTo>
                  <a:pt x="68036" y="14820"/>
                  <a:pt x="152703" y="2725"/>
                  <a:pt x="220436" y="306"/>
                </a:cubicBezTo>
                <a:cubicBezTo>
                  <a:pt x="288169" y="-2113"/>
                  <a:pt x="397026" y="9982"/>
                  <a:pt x="438150" y="29335"/>
                </a:cubicBezTo>
                <a:cubicBezTo>
                  <a:pt x="479274" y="48687"/>
                  <a:pt x="467179" y="116421"/>
                  <a:pt x="467179" y="116421"/>
                </a:cubicBezTo>
                <a:lnTo>
                  <a:pt x="481693" y="15996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8" name="TextBox 34"/>
          <p:cNvSpPr txBox="1">
            <a:spLocks noChangeArrowheads="1"/>
          </p:cNvSpPr>
          <p:nvPr/>
        </p:nvSpPr>
        <p:spPr bwMode="auto">
          <a:xfrm>
            <a:off x="5195888" y="4792663"/>
            <a:ext cx="75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an_y</a:t>
            </a:r>
          </a:p>
        </p:txBody>
      </p:sp>
      <p:sp>
        <p:nvSpPr>
          <p:cNvPr id="40989" name="TextBox 63"/>
          <p:cNvSpPr txBox="1">
            <a:spLocks noChangeArrowheads="1"/>
          </p:cNvSpPr>
          <p:nvPr/>
        </p:nvSpPr>
        <p:spPr bwMode="auto">
          <a:xfrm>
            <a:off x="3675063" y="5253038"/>
            <a:ext cx="738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an_z</a:t>
            </a:r>
          </a:p>
          <a:p>
            <a:pPr>
              <a:spcBef>
                <a:spcPct val="0"/>
              </a:spcBef>
              <a:buClrTx/>
              <a:buSzTx/>
              <a:buFontTx/>
              <a:buNone/>
            </a:pPr>
            <a:endParaRPr lang="en-US" altLang="en-US" sz="1800"/>
          </a:p>
        </p:txBody>
      </p:sp>
      <p:sp>
        <p:nvSpPr>
          <p:cNvPr id="40990" name="TextBox 64"/>
          <p:cNvSpPr txBox="1">
            <a:spLocks noChangeArrowheads="1"/>
          </p:cNvSpPr>
          <p:nvPr/>
        </p:nvSpPr>
        <p:spPr bwMode="auto">
          <a:xfrm>
            <a:off x="4379913" y="6486525"/>
            <a:ext cx="75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an_x</a:t>
            </a:r>
          </a:p>
        </p:txBody>
      </p:sp>
      <p:sp>
        <p:nvSpPr>
          <p:cNvPr id="40991" name="TextBox 1"/>
          <p:cNvSpPr txBox="1">
            <a:spLocks noChangeArrowheads="1"/>
          </p:cNvSpPr>
          <p:nvPr/>
        </p:nvSpPr>
        <p:spPr bwMode="auto">
          <a:xfrm>
            <a:off x="5029200" y="5967413"/>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World center</a:t>
            </a:r>
          </a:p>
        </p:txBody>
      </p:sp>
      <p:sp>
        <p:nvSpPr>
          <p:cNvPr id="40992" name="TextBox 31"/>
          <p:cNvSpPr txBox="1">
            <a:spLocks noChangeArrowheads="1"/>
          </p:cNvSpPr>
          <p:nvPr/>
        </p:nvSpPr>
        <p:spPr bwMode="auto">
          <a:xfrm>
            <a:off x="1408112" y="2373313"/>
            <a:ext cx="1890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Camera center</a:t>
            </a:r>
          </a:p>
        </p:txBody>
      </p:sp>
      <p:cxnSp>
        <p:nvCxnSpPr>
          <p:cNvPr id="4" name="Straight Arrow Connector 3"/>
          <p:cNvCxnSpPr/>
          <p:nvPr/>
        </p:nvCxnSpPr>
        <p:spPr>
          <a:xfrm flipH="1">
            <a:off x="1447800" y="2800350"/>
            <a:ext cx="4572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43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000" smtClean="0">
                <a:ea typeface="新細明體" pitchFamily="18" charset="-120"/>
              </a:rPr>
              <a:t>3D Comp. Vision and Applications v7a</a:t>
            </a:r>
            <a:endParaRPr lang="en-US" altLang="en-US" sz="1000">
              <a:ea typeface="新細明體" pitchFamily="18" charset="-120"/>
            </a:endParaRPr>
          </a:p>
        </p:txBody>
      </p:sp>
      <p:sp>
        <p:nvSpPr>
          <p:cNvPr id="41987"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847E10E4-1DA5-4D4E-BB8D-A2F2A2BCEEBB}" type="slidenum">
              <a:rPr lang="en-US" altLang="en-US" sz="1000"/>
              <a:pPr>
                <a:spcBef>
                  <a:spcPct val="0"/>
                </a:spcBef>
                <a:buClrTx/>
                <a:buSzTx/>
                <a:buFontTx/>
                <a:buNone/>
              </a:pPr>
              <a:t>8</a:t>
            </a:fld>
            <a:endParaRPr lang="en-US" altLang="en-US" sz="1000"/>
          </a:p>
        </p:txBody>
      </p:sp>
      <p:sp>
        <p:nvSpPr>
          <p:cNvPr id="41988" name="Rectangle 2"/>
          <p:cNvSpPr>
            <a:spLocks noGrp="1" noChangeArrowheads="1"/>
          </p:cNvSpPr>
          <p:nvPr>
            <p:ph type="title"/>
          </p:nvPr>
        </p:nvSpPr>
        <p:spPr/>
        <p:txBody>
          <a:bodyPr/>
          <a:lstStyle/>
          <a:p>
            <a:pPr eaLnBrk="1" hangingPunct="1"/>
            <a:r>
              <a:rPr lang="zh-TW" altLang="zh-TW" smtClean="0">
                <a:ea typeface="新細明體" pitchFamily="18" charset="-120"/>
              </a:rPr>
              <a:t>3</a:t>
            </a:r>
            <a:r>
              <a:rPr lang="en-US" altLang="zh-TW" smtClean="0">
                <a:ea typeface="新細明體" pitchFamily="18" charset="-120"/>
              </a:rPr>
              <a:t>D to 2D projection</a:t>
            </a:r>
          </a:p>
        </p:txBody>
      </p:sp>
      <p:sp>
        <p:nvSpPr>
          <p:cNvPr id="41989" name="Rectangle 3"/>
          <p:cNvSpPr>
            <a:spLocks noGrp="1" noChangeArrowheads="1"/>
          </p:cNvSpPr>
          <p:nvPr>
            <p:ph type="body" idx="1"/>
          </p:nvPr>
        </p:nvSpPr>
        <p:spPr/>
        <p:txBody>
          <a:bodyPr/>
          <a:lstStyle/>
          <a:p>
            <a:pPr eaLnBrk="1" hangingPunct="1">
              <a:spcBef>
                <a:spcPct val="0"/>
              </a:spcBef>
              <a:buClrTx/>
              <a:buFontTx/>
              <a:buNone/>
            </a:pPr>
            <a:r>
              <a:rPr lang="en-US" altLang="zh-TW" sz="3200" smtClean="0">
                <a:ea typeface="新細明體" pitchFamily="18" charset="-120"/>
              </a:rPr>
              <a:t>Perspective model</a:t>
            </a:r>
          </a:p>
          <a:p>
            <a:pPr eaLnBrk="1" hangingPunct="1">
              <a:spcBef>
                <a:spcPct val="0"/>
              </a:spcBef>
              <a:buClrTx/>
              <a:buFontTx/>
              <a:buNone/>
            </a:pPr>
            <a:r>
              <a:rPr lang="en-US" altLang="zh-TW" sz="3200" smtClean="0">
                <a:ea typeface="新細明體" pitchFamily="18" charset="-120"/>
              </a:rPr>
              <a:t>      u=F*X/z</a:t>
            </a:r>
          </a:p>
          <a:p>
            <a:pPr eaLnBrk="1" hangingPunct="1">
              <a:spcBef>
                <a:spcPct val="0"/>
              </a:spcBef>
              <a:buClrTx/>
              <a:buFontTx/>
              <a:buNone/>
            </a:pPr>
            <a:r>
              <a:rPr lang="en-US" altLang="zh-TW" sz="3200" smtClean="0">
                <a:ea typeface="新細明體" pitchFamily="18" charset="-120"/>
              </a:rPr>
              <a:t>      v=F*Y/z</a:t>
            </a:r>
          </a:p>
          <a:p>
            <a:pPr eaLnBrk="1" hangingPunct="1"/>
            <a:endParaRPr lang="zh-TW" altLang="en-US" sz="3200" smtClean="0">
              <a:ea typeface="新細明體" pitchFamily="18" charset="-120"/>
            </a:endParaRPr>
          </a:p>
        </p:txBody>
      </p:sp>
      <p:sp>
        <p:nvSpPr>
          <p:cNvPr id="41990" name="Line 4"/>
          <p:cNvSpPr>
            <a:spLocks noChangeShapeType="1"/>
          </p:cNvSpPr>
          <p:nvPr/>
        </p:nvSpPr>
        <p:spPr bwMode="auto">
          <a:xfrm>
            <a:off x="228600" y="4724400"/>
            <a:ext cx="6858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1" name="Line 5"/>
          <p:cNvSpPr>
            <a:spLocks noChangeShapeType="1"/>
          </p:cNvSpPr>
          <p:nvPr/>
        </p:nvSpPr>
        <p:spPr bwMode="auto">
          <a:xfrm>
            <a:off x="457200" y="3429000"/>
            <a:ext cx="6629400" cy="1295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Line 6"/>
          <p:cNvSpPr>
            <a:spLocks noChangeShapeType="1"/>
          </p:cNvSpPr>
          <p:nvPr/>
        </p:nvSpPr>
        <p:spPr bwMode="auto">
          <a:xfrm>
            <a:off x="5486400" y="4876800"/>
            <a:ext cx="1600200" cy="0"/>
          </a:xfrm>
          <a:prstGeom prst="line">
            <a:avLst/>
          </a:prstGeom>
          <a:noFill/>
          <a:ln w="12700">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Text Box 7"/>
          <p:cNvSpPr txBox="1">
            <a:spLocks noChangeArrowheads="1"/>
          </p:cNvSpPr>
          <p:nvPr/>
        </p:nvSpPr>
        <p:spPr bwMode="auto">
          <a:xfrm>
            <a:off x="6019800" y="4876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a:t>
            </a:r>
          </a:p>
        </p:txBody>
      </p:sp>
      <p:sp>
        <p:nvSpPr>
          <p:cNvPr id="41994" name="Line 8"/>
          <p:cNvSpPr>
            <a:spLocks noChangeShapeType="1"/>
          </p:cNvSpPr>
          <p:nvPr/>
        </p:nvSpPr>
        <p:spPr bwMode="auto">
          <a:xfrm>
            <a:off x="457200" y="5410200"/>
            <a:ext cx="66294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Text Box 9"/>
          <p:cNvSpPr txBox="1">
            <a:spLocks noChangeArrowheads="1"/>
          </p:cNvSpPr>
          <p:nvPr/>
        </p:nvSpPr>
        <p:spPr bwMode="auto">
          <a:xfrm>
            <a:off x="3352800" y="50292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Z</a:t>
            </a:r>
          </a:p>
        </p:txBody>
      </p:sp>
      <p:sp>
        <p:nvSpPr>
          <p:cNvPr id="41996" name="Text Box 10"/>
          <p:cNvSpPr txBox="1">
            <a:spLocks noChangeArrowheads="1"/>
          </p:cNvSpPr>
          <p:nvPr/>
        </p:nvSpPr>
        <p:spPr bwMode="auto">
          <a:xfrm>
            <a:off x="838200" y="3733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Y</a:t>
            </a:r>
          </a:p>
        </p:txBody>
      </p:sp>
      <p:sp>
        <p:nvSpPr>
          <p:cNvPr id="41997" name="Text Box 11"/>
          <p:cNvSpPr txBox="1">
            <a:spLocks noChangeArrowheads="1"/>
          </p:cNvSpPr>
          <p:nvPr/>
        </p:nvSpPr>
        <p:spPr bwMode="auto">
          <a:xfrm>
            <a:off x="4860925" y="4308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dirty="0">
                <a:latin typeface="Times New Roman" pitchFamily="18" charset="0"/>
              </a:rPr>
              <a:t>v</a:t>
            </a:r>
          </a:p>
        </p:txBody>
      </p:sp>
      <p:sp>
        <p:nvSpPr>
          <p:cNvPr id="41998" name="Text Box 12"/>
          <p:cNvSpPr txBox="1">
            <a:spLocks noChangeArrowheads="1"/>
          </p:cNvSpPr>
          <p:nvPr/>
        </p:nvSpPr>
        <p:spPr bwMode="auto">
          <a:xfrm>
            <a:off x="7620000" y="2971800"/>
            <a:ext cx="1038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World </a:t>
            </a:r>
          </a:p>
          <a:p>
            <a:pPr>
              <a:spcBef>
                <a:spcPct val="0"/>
              </a:spcBef>
              <a:buClrTx/>
              <a:buSzTx/>
              <a:buFontTx/>
              <a:buNone/>
            </a:pPr>
            <a:r>
              <a:rPr lang="en-US" altLang="zh-TW" sz="2400">
                <a:latin typeface="Times New Roman" pitchFamily="18" charset="0"/>
              </a:rPr>
              <a:t>center</a:t>
            </a:r>
          </a:p>
        </p:txBody>
      </p:sp>
      <p:sp>
        <p:nvSpPr>
          <p:cNvPr id="41999" name="Line 13"/>
          <p:cNvSpPr>
            <a:spLocks noChangeShapeType="1"/>
          </p:cNvSpPr>
          <p:nvPr/>
        </p:nvSpPr>
        <p:spPr bwMode="auto">
          <a:xfrm flipH="1">
            <a:off x="7239000" y="4419600"/>
            <a:ext cx="6858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4"/>
          <p:cNvSpPr>
            <a:spLocks noChangeShapeType="1"/>
          </p:cNvSpPr>
          <p:nvPr/>
        </p:nvSpPr>
        <p:spPr bwMode="auto">
          <a:xfrm>
            <a:off x="7162800" y="5105400"/>
            <a:ext cx="1524000" cy="0"/>
          </a:xfrm>
          <a:prstGeom prst="line">
            <a:avLst/>
          </a:prstGeom>
          <a:noFill/>
          <a:ln w="12700">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Text Box 15"/>
          <p:cNvSpPr txBox="1">
            <a:spLocks noChangeArrowheads="1"/>
          </p:cNvSpPr>
          <p:nvPr/>
        </p:nvSpPr>
        <p:spPr bwMode="auto">
          <a:xfrm>
            <a:off x="7620000" y="5181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F</a:t>
            </a:r>
          </a:p>
        </p:txBody>
      </p:sp>
      <p:sp>
        <p:nvSpPr>
          <p:cNvPr id="42002" name="Line 16"/>
          <p:cNvSpPr>
            <a:spLocks noChangeShapeType="1"/>
          </p:cNvSpPr>
          <p:nvPr/>
        </p:nvSpPr>
        <p:spPr bwMode="auto">
          <a:xfrm>
            <a:off x="7086600" y="4724400"/>
            <a:ext cx="1600200" cy="3048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3" name="Line 17"/>
          <p:cNvSpPr>
            <a:spLocks noChangeShapeType="1"/>
          </p:cNvSpPr>
          <p:nvPr/>
        </p:nvSpPr>
        <p:spPr bwMode="auto">
          <a:xfrm>
            <a:off x="7010400" y="4724400"/>
            <a:ext cx="1676400"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Oval 18"/>
          <p:cNvSpPr>
            <a:spLocks noChangeArrowheads="1"/>
          </p:cNvSpPr>
          <p:nvPr/>
        </p:nvSpPr>
        <p:spPr bwMode="auto">
          <a:xfrm>
            <a:off x="7086600" y="4191000"/>
            <a:ext cx="76200" cy="9906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42005" name="Text Box 19"/>
          <p:cNvSpPr txBox="1">
            <a:spLocks noChangeArrowheads="1"/>
          </p:cNvSpPr>
          <p:nvPr/>
        </p:nvSpPr>
        <p:spPr bwMode="auto">
          <a:xfrm>
            <a:off x="6096000" y="5943600"/>
            <a:ext cx="163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Thin lens</a:t>
            </a:r>
          </a:p>
          <a:p>
            <a:pPr>
              <a:spcBef>
                <a:spcPct val="0"/>
              </a:spcBef>
              <a:buClrTx/>
              <a:buSzTx/>
              <a:buFontTx/>
              <a:buNone/>
            </a:pPr>
            <a:r>
              <a:rPr lang="en-US" altLang="en-US" sz="1800"/>
              <a:t>or a pin hole</a:t>
            </a:r>
          </a:p>
        </p:txBody>
      </p:sp>
      <p:pic>
        <p:nvPicPr>
          <p:cNvPr id="42006" name="Picture 20" descr="MCj043161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33400"/>
            <a:ext cx="23622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7" name="Text Box 21"/>
          <p:cNvSpPr txBox="1">
            <a:spLocks noChangeArrowheads="1"/>
          </p:cNvSpPr>
          <p:nvPr/>
        </p:nvSpPr>
        <p:spPr bwMode="auto">
          <a:xfrm>
            <a:off x="4937125" y="2927350"/>
            <a:ext cx="10779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Virtual </a:t>
            </a:r>
          </a:p>
          <a:p>
            <a:pPr>
              <a:spcBef>
                <a:spcPct val="0"/>
              </a:spcBef>
              <a:buClrTx/>
              <a:buSzTx/>
              <a:buFontTx/>
              <a:buNone/>
            </a:pPr>
            <a:r>
              <a:rPr lang="en-US" altLang="en-US" sz="1800"/>
              <a:t>Screen</a:t>
            </a:r>
          </a:p>
          <a:p>
            <a:pPr>
              <a:spcBef>
                <a:spcPct val="0"/>
              </a:spcBef>
              <a:buClrTx/>
              <a:buSzTx/>
              <a:buFontTx/>
              <a:buNone/>
            </a:pPr>
            <a:r>
              <a:rPr lang="en-US" altLang="en-US" sz="1800"/>
              <a:t>or CCD </a:t>
            </a:r>
          </a:p>
          <a:p>
            <a:pPr>
              <a:spcBef>
                <a:spcPct val="0"/>
              </a:spcBef>
              <a:buClrTx/>
              <a:buSzTx/>
              <a:buFontTx/>
              <a:buNone/>
            </a:pPr>
            <a:r>
              <a:rPr lang="en-US" altLang="en-US" sz="1800"/>
              <a:t>sensor</a:t>
            </a:r>
          </a:p>
          <a:p>
            <a:pPr>
              <a:spcBef>
                <a:spcPct val="0"/>
              </a:spcBef>
              <a:buClrTx/>
              <a:buSzTx/>
              <a:buFontTx/>
              <a:buNone/>
            </a:pPr>
            <a:endParaRPr lang="en-US" altLang="en-US" sz="1800"/>
          </a:p>
        </p:txBody>
      </p:sp>
      <p:sp>
        <p:nvSpPr>
          <p:cNvPr id="42008" name="Text Box 22"/>
          <p:cNvSpPr txBox="1">
            <a:spLocks noChangeArrowheads="1"/>
          </p:cNvSpPr>
          <p:nvPr/>
        </p:nvSpPr>
        <p:spPr bwMode="auto">
          <a:xfrm>
            <a:off x="8077200" y="5257800"/>
            <a:ext cx="10191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a:t>Real</a:t>
            </a:r>
          </a:p>
          <a:p>
            <a:pPr>
              <a:spcBef>
                <a:spcPct val="0"/>
              </a:spcBef>
              <a:buClrTx/>
              <a:buSzTx/>
              <a:buFontTx/>
              <a:buNone/>
            </a:pPr>
            <a:r>
              <a:rPr lang="en-US" altLang="en-US" sz="1800"/>
              <a:t>Screen</a:t>
            </a:r>
          </a:p>
          <a:p>
            <a:pPr>
              <a:spcBef>
                <a:spcPct val="0"/>
              </a:spcBef>
              <a:buClrTx/>
              <a:buSzTx/>
              <a:buFontTx/>
              <a:buNone/>
            </a:pPr>
            <a:r>
              <a:rPr lang="en-US" altLang="en-US" sz="1800"/>
              <a:t>Or </a:t>
            </a:r>
          </a:p>
          <a:p>
            <a:pPr>
              <a:spcBef>
                <a:spcPct val="0"/>
              </a:spcBef>
              <a:buClrTx/>
              <a:buSzTx/>
              <a:buFontTx/>
              <a:buNone/>
            </a:pPr>
            <a:r>
              <a:rPr lang="en-US" altLang="en-US" sz="1800"/>
              <a:t>CCD </a:t>
            </a:r>
          </a:p>
          <a:p>
            <a:pPr>
              <a:spcBef>
                <a:spcPct val="0"/>
              </a:spcBef>
              <a:buClrTx/>
              <a:buSzTx/>
              <a:buFontTx/>
              <a:buNone/>
            </a:pPr>
            <a:r>
              <a:rPr lang="en-US" altLang="en-US" sz="1800"/>
              <a:t>sensor </a:t>
            </a:r>
          </a:p>
        </p:txBody>
      </p:sp>
      <p:sp>
        <p:nvSpPr>
          <p:cNvPr id="42009" name="Line 23"/>
          <p:cNvSpPr>
            <a:spLocks noChangeShapeType="1"/>
          </p:cNvSpPr>
          <p:nvPr/>
        </p:nvSpPr>
        <p:spPr bwMode="auto">
          <a:xfrm flipH="1" flipV="1">
            <a:off x="7162800" y="5334000"/>
            <a:ext cx="228600" cy="762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0" name="Tree"/>
          <p:cNvSpPr>
            <a:spLocks noEditPoints="1" noChangeArrowheads="1"/>
          </p:cNvSpPr>
          <p:nvPr/>
        </p:nvSpPr>
        <p:spPr bwMode="auto">
          <a:xfrm>
            <a:off x="0" y="3429000"/>
            <a:ext cx="914400" cy="12763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2011" name="Tree"/>
          <p:cNvSpPr>
            <a:spLocks noEditPoints="1" noChangeArrowheads="1"/>
          </p:cNvSpPr>
          <p:nvPr/>
        </p:nvSpPr>
        <p:spPr bwMode="auto">
          <a:xfrm>
            <a:off x="5334000" y="4419600"/>
            <a:ext cx="304800" cy="285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2012" name="Tree"/>
          <p:cNvSpPr>
            <a:spLocks noEditPoints="1" noChangeArrowheads="1"/>
          </p:cNvSpPr>
          <p:nvPr/>
        </p:nvSpPr>
        <p:spPr bwMode="auto">
          <a:xfrm rot="10800000">
            <a:off x="8458200" y="4724400"/>
            <a:ext cx="304800" cy="304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2013" name="Line 27"/>
          <p:cNvSpPr>
            <a:spLocks noChangeShapeType="1"/>
          </p:cNvSpPr>
          <p:nvPr/>
        </p:nvSpPr>
        <p:spPr bwMode="auto">
          <a:xfrm>
            <a:off x="457200" y="4800600"/>
            <a:ext cx="0" cy="9906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4" name="Line 28"/>
          <p:cNvSpPr>
            <a:spLocks noChangeShapeType="1"/>
          </p:cNvSpPr>
          <p:nvPr/>
        </p:nvSpPr>
        <p:spPr bwMode="auto">
          <a:xfrm flipV="1">
            <a:off x="838200" y="3429000"/>
            <a:ext cx="0" cy="1295400"/>
          </a:xfrm>
          <a:prstGeom prst="line">
            <a:avLst/>
          </a:prstGeom>
          <a:noFill/>
          <a:ln w="12700">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11"/>
          <p:cNvSpPr txBox="1">
            <a:spLocks noChangeArrowheads="1"/>
          </p:cNvSpPr>
          <p:nvPr/>
        </p:nvSpPr>
        <p:spPr bwMode="auto">
          <a:xfrm>
            <a:off x="8763000" y="4659247"/>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zh-TW" sz="2400">
                <a:latin typeface="Times New Roman" pitchFamily="18" charset="0"/>
              </a:rPr>
              <a:t>v</a:t>
            </a:r>
          </a:p>
        </p:txBody>
      </p:sp>
      <p:cxnSp>
        <p:nvCxnSpPr>
          <p:cNvPr id="3" name="Straight Arrow Connector 2"/>
          <p:cNvCxnSpPr/>
          <p:nvPr/>
        </p:nvCxnSpPr>
        <p:spPr bwMode="auto">
          <a:xfrm flipV="1">
            <a:off x="5334000" y="4419600"/>
            <a:ext cx="0" cy="28575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a:off x="8829124" y="4739514"/>
            <a:ext cx="0" cy="325372"/>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0050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96678" y="102856"/>
            <a:ext cx="7886700" cy="1325563"/>
          </a:xfrm>
        </p:spPr>
        <p:txBody>
          <a:bodyPr>
            <a:normAutofit/>
          </a:bodyPr>
          <a:lstStyle/>
          <a:p>
            <a:pPr eaLnBrk="1" hangingPunct="1"/>
            <a:r>
              <a:rPr lang="en-US" altLang="zh-HK" sz="3200" dirty="0" smtClean="0"/>
              <a:t>3D computer vision main tasks: SFM structure from motion</a:t>
            </a:r>
          </a:p>
        </p:txBody>
      </p:sp>
      <p:sp>
        <p:nvSpPr>
          <p:cNvPr id="28675" name="Rectangle 3"/>
          <p:cNvSpPr>
            <a:spLocks noGrp="1" noChangeArrowheads="1"/>
          </p:cNvSpPr>
          <p:nvPr>
            <p:ph idx="1"/>
          </p:nvPr>
        </p:nvSpPr>
        <p:spPr>
          <a:xfrm>
            <a:off x="138999" y="1183757"/>
            <a:ext cx="7066257" cy="4342629"/>
          </a:xfrm>
        </p:spPr>
        <p:txBody>
          <a:bodyPr/>
          <a:lstStyle/>
          <a:p>
            <a:r>
              <a:rPr lang="en-US" altLang="zh-HK" sz="2000" dirty="0" smtClean="0"/>
              <a:t>Input: only image feature points </a:t>
            </a:r>
            <a:r>
              <a:rPr lang="en-US" altLang="zh-HK" sz="2000" i="1" dirty="0" err="1" smtClean="0">
                <a:latin typeface="Bodoni MT" panose="02070603080606020203" pitchFamily="18" charset="0"/>
              </a:rPr>
              <a:t>x</a:t>
            </a:r>
            <a:r>
              <a:rPr lang="en-US" altLang="zh-HK" sz="2000" i="1" baseline="-25000" dirty="0" err="1" smtClean="0"/>
              <a:t>t</a:t>
            </a:r>
            <a:r>
              <a:rPr lang="en-US" altLang="zh-HK" sz="2000" i="1" baseline="-25000" dirty="0" smtClean="0"/>
              <a:t>=1</a:t>
            </a:r>
            <a:r>
              <a:rPr lang="en-US" altLang="zh-HK" sz="2000" i="1" dirty="0" smtClean="0"/>
              <a:t>,</a:t>
            </a:r>
            <a:r>
              <a:rPr lang="en-US" altLang="zh-HK" sz="2000" i="1" dirty="0" smtClean="0">
                <a:latin typeface="Bodoni MT" panose="02070603080606020203" pitchFamily="18" charset="0"/>
              </a:rPr>
              <a:t> </a:t>
            </a:r>
            <a:r>
              <a:rPr lang="en-US" altLang="zh-HK" sz="2000" i="1" dirty="0" err="1" smtClean="0">
                <a:latin typeface="Bodoni MT" panose="02070603080606020203" pitchFamily="18" charset="0"/>
              </a:rPr>
              <a:t>x</a:t>
            </a:r>
            <a:r>
              <a:rPr lang="en-US" altLang="zh-HK" sz="2000" i="1" baseline="-25000" dirty="0" err="1" smtClean="0"/>
              <a:t>t</a:t>
            </a:r>
            <a:r>
              <a:rPr lang="en-US" altLang="zh-HK" sz="2000" i="1" baseline="-25000" dirty="0" smtClean="0"/>
              <a:t>=2</a:t>
            </a:r>
            <a:r>
              <a:rPr lang="en-US" altLang="zh-HK" sz="2000" i="1" dirty="0" smtClean="0"/>
              <a:t>,</a:t>
            </a:r>
            <a:r>
              <a:rPr lang="en-US" altLang="zh-HK" sz="2000" i="1" dirty="0" smtClean="0">
                <a:latin typeface="Bodoni MT" panose="02070603080606020203" pitchFamily="18" charset="0"/>
              </a:rPr>
              <a:t> </a:t>
            </a:r>
            <a:r>
              <a:rPr lang="en-US" altLang="zh-HK" sz="2000" i="1" dirty="0" err="1" smtClean="0">
                <a:latin typeface="Bodoni MT" panose="02070603080606020203" pitchFamily="18" charset="0"/>
              </a:rPr>
              <a:t>x</a:t>
            </a:r>
            <a:r>
              <a:rPr lang="en-US" altLang="zh-HK" sz="2000" i="1" baseline="-25000" dirty="0" err="1" smtClean="0"/>
              <a:t>t</a:t>
            </a:r>
            <a:r>
              <a:rPr lang="en-US" altLang="zh-HK" sz="2000" i="1" baseline="-25000" dirty="0" smtClean="0"/>
              <a:t>=3</a:t>
            </a:r>
            <a:r>
              <a:rPr lang="en-US" altLang="zh-HK" sz="2000" i="1" dirty="0" smtClean="0"/>
              <a:t>,</a:t>
            </a:r>
          </a:p>
          <a:p>
            <a:pPr eaLnBrk="1" hangingPunct="1"/>
            <a:r>
              <a:rPr lang="en-US" altLang="zh-HK" sz="2000" dirty="0" smtClean="0"/>
              <a:t>Output : 3-D structure Model </a:t>
            </a:r>
            <a:r>
              <a:rPr lang="en-US" altLang="zh-HK" sz="2000" i="1" dirty="0" smtClean="0"/>
              <a:t>M</a:t>
            </a:r>
            <a:r>
              <a:rPr lang="en-US" altLang="zh-HK" sz="2000" dirty="0" smtClean="0"/>
              <a:t>, Motion  (Rotation </a:t>
            </a:r>
            <a:r>
              <a:rPr lang="en-US" altLang="zh-HK" sz="2000" i="1" dirty="0" err="1" smtClean="0">
                <a:solidFill>
                  <a:srgbClr val="FF0000"/>
                </a:solidFill>
              </a:rPr>
              <a:t>R</a:t>
            </a:r>
            <a:r>
              <a:rPr lang="en-US" altLang="zh-HK" sz="2000" i="1" baseline="-25000" dirty="0" err="1" smtClean="0">
                <a:solidFill>
                  <a:srgbClr val="FF0000"/>
                </a:solidFill>
              </a:rPr>
              <a:t>t</a:t>
            </a:r>
            <a:r>
              <a:rPr lang="en-US" altLang="zh-HK" sz="2000" dirty="0" smtClean="0"/>
              <a:t>, Translation </a:t>
            </a:r>
            <a:r>
              <a:rPr lang="en-US" altLang="zh-HK" sz="2000" i="1" dirty="0" smtClean="0">
                <a:solidFill>
                  <a:srgbClr val="FF0000"/>
                </a:solidFill>
              </a:rPr>
              <a:t>T</a:t>
            </a:r>
            <a:r>
              <a:rPr lang="en-US" altLang="zh-HK" sz="2000" i="1" baseline="-25000" dirty="0" smtClean="0">
                <a:solidFill>
                  <a:srgbClr val="FF0000"/>
                </a:solidFill>
              </a:rPr>
              <a:t>t</a:t>
            </a:r>
            <a:r>
              <a:rPr lang="en-US" altLang="zh-HK" sz="2000" dirty="0" smtClean="0"/>
              <a:t> of the object )</a:t>
            </a:r>
          </a:p>
          <a:p>
            <a:pPr eaLnBrk="1" hangingPunct="1"/>
            <a:r>
              <a:rPr lang="en-US" altLang="zh-HK" sz="1800" dirty="0" smtClean="0"/>
              <a:t>3D Model=</a:t>
            </a:r>
            <a:r>
              <a:rPr lang="en-US" altLang="zh-HK" sz="1800" i="1" dirty="0" err="1" smtClean="0"/>
              <a:t>X</a:t>
            </a:r>
            <a:r>
              <a:rPr lang="en-US" altLang="zh-HK" sz="1800" i="1" baseline="-25000" dirty="0" err="1" smtClean="0"/>
              <a:t>j</a:t>
            </a:r>
            <a:r>
              <a:rPr lang="en-US" altLang="zh-HK" sz="1800" i="1" baseline="-25000" dirty="0" smtClean="0"/>
              <a:t> </a:t>
            </a:r>
            <a:r>
              <a:rPr lang="en-US" altLang="zh-HK" sz="1800" dirty="0" smtClean="0"/>
              <a:t>: </a:t>
            </a:r>
            <a:r>
              <a:rPr lang="en-US" altLang="zh-HK" sz="1800" i="1" dirty="0" smtClean="0"/>
              <a:t>where  j=feature index =1,2…n</a:t>
            </a:r>
            <a:r>
              <a:rPr lang="en-US" altLang="zh-HK" sz="1800" dirty="0" smtClean="0"/>
              <a:t> features </a:t>
            </a:r>
          </a:p>
        </p:txBody>
      </p:sp>
      <p:sp>
        <p:nvSpPr>
          <p:cNvPr id="28676" name="Footer Placeholder 4"/>
          <p:cNvSpPr>
            <a:spLocks noGrp="1"/>
          </p:cNvSpPr>
          <p:nvPr>
            <p:ph type="ftr" sz="quarter" idx="11"/>
          </p:nvPr>
        </p:nvSpPr>
        <p:spPr bwMode="auto">
          <a:xfrm>
            <a:off x="68263" y="64738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200" smtClean="0">
                <a:latin typeface="Arial" charset="0"/>
                <a:ea typeface="宋体" pitchFamily="2" charset="-122"/>
              </a:rPr>
              <a:t>3D Comp. Vision and Applications v7a</a:t>
            </a:r>
          </a:p>
        </p:txBody>
      </p:sp>
      <p:sp>
        <p:nvSpPr>
          <p:cNvPr id="286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9D90F29-78F8-45C6-A22C-7472D75A10BC}" type="slidenum">
              <a:rPr lang="en-US" altLang="en-US" sz="1200" smtClean="0">
                <a:latin typeface="Arial" charset="0"/>
              </a:rPr>
              <a:pPr eaLnBrk="1" hangingPunct="1">
                <a:spcBef>
                  <a:spcPct val="0"/>
                </a:spcBef>
                <a:buFontTx/>
                <a:buNone/>
              </a:pPr>
              <a:t>9</a:t>
            </a:fld>
            <a:endParaRPr lang="en-US" altLang="en-US" sz="1200" smtClean="0">
              <a:latin typeface="Arial" charset="0"/>
            </a:endParaRPr>
          </a:p>
        </p:txBody>
      </p:sp>
      <p:pic>
        <p:nvPicPr>
          <p:cNvPr id="28678" name="Picture 63" descr="MC90001293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74981">
            <a:off x="3630180" y="5840689"/>
            <a:ext cx="108108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9" name="Group 69"/>
          <p:cNvGrpSpPr>
            <a:grpSpLocks/>
          </p:cNvGrpSpPr>
          <p:nvPr/>
        </p:nvGrpSpPr>
        <p:grpSpPr bwMode="auto">
          <a:xfrm>
            <a:off x="820331" y="2177133"/>
            <a:ext cx="7816850" cy="2568575"/>
            <a:chOff x="720" y="1192"/>
            <a:chExt cx="4924" cy="1618"/>
          </a:xfrm>
        </p:grpSpPr>
        <p:grpSp>
          <p:nvGrpSpPr>
            <p:cNvPr id="28700" name="Group 15"/>
            <p:cNvGrpSpPr>
              <a:grpSpLocks/>
            </p:cNvGrpSpPr>
            <p:nvPr/>
          </p:nvGrpSpPr>
          <p:grpSpPr bwMode="auto">
            <a:xfrm>
              <a:off x="864" y="1922"/>
              <a:ext cx="792" cy="888"/>
              <a:chOff x="1200" y="1632"/>
              <a:chExt cx="792" cy="888"/>
            </a:xfrm>
          </p:grpSpPr>
          <p:sp>
            <p:nvSpPr>
              <p:cNvPr id="28741" name="Freeform 7"/>
              <p:cNvSpPr>
                <a:spLocks/>
              </p:cNvSpPr>
              <p:nvPr/>
            </p:nvSpPr>
            <p:spPr bwMode="auto">
              <a:xfrm>
                <a:off x="1200" y="1632"/>
                <a:ext cx="792" cy="888"/>
              </a:xfrm>
              <a:custGeom>
                <a:avLst/>
                <a:gdLst>
                  <a:gd name="T0" fmla="*/ 312 w 792"/>
                  <a:gd name="T1" fmla="*/ 240 h 888"/>
                  <a:gd name="T2" fmla="*/ 168 w 792"/>
                  <a:gd name="T3" fmla="*/ 480 h 888"/>
                  <a:gd name="T4" fmla="*/ 24 w 792"/>
                  <a:gd name="T5" fmla="*/ 768 h 888"/>
                  <a:gd name="T6" fmla="*/ 312 w 792"/>
                  <a:gd name="T7" fmla="*/ 720 h 888"/>
                  <a:gd name="T8" fmla="*/ 600 w 792"/>
                  <a:gd name="T9" fmla="*/ 864 h 888"/>
                  <a:gd name="T10" fmla="*/ 792 w 792"/>
                  <a:gd name="T11" fmla="*/ 576 h 888"/>
                  <a:gd name="T12" fmla="*/ 600 w 792"/>
                  <a:gd name="T13" fmla="*/ 384 h 888"/>
                  <a:gd name="T14" fmla="*/ 696 w 792"/>
                  <a:gd name="T15" fmla="*/ 96 h 888"/>
                  <a:gd name="T16" fmla="*/ 504 w 792"/>
                  <a:gd name="T17" fmla="*/ 0 h 888"/>
                  <a:gd name="T18" fmla="*/ 312 w 792"/>
                  <a:gd name="T19" fmla="*/ 96 h 888"/>
                  <a:gd name="T20" fmla="*/ 312 w 792"/>
                  <a:gd name="T21" fmla="*/ 240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888"/>
                  <a:gd name="T35" fmla="*/ 792 w 792"/>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888">
                    <a:moveTo>
                      <a:pt x="312" y="240"/>
                    </a:moveTo>
                    <a:cubicBezTo>
                      <a:pt x="288" y="304"/>
                      <a:pt x="216" y="392"/>
                      <a:pt x="168" y="480"/>
                    </a:cubicBezTo>
                    <a:cubicBezTo>
                      <a:pt x="120" y="568"/>
                      <a:pt x="0" y="728"/>
                      <a:pt x="24" y="768"/>
                    </a:cubicBezTo>
                    <a:cubicBezTo>
                      <a:pt x="48" y="808"/>
                      <a:pt x="216" y="704"/>
                      <a:pt x="312" y="720"/>
                    </a:cubicBezTo>
                    <a:cubicBezTo>
                      <a:pt x="408" y="736"/>
                      <a:pt x="520" y="888"/>
                      <a:pt x="600" y="864"/>
                    </a:cubicBezTo>
                    <a:cubicBezTo>
                      <a:pt x="680" y="840"/>
                      <a:pt x="792" y="656"/>
                      <a:pt x="792" y="576"/>
                    </a:cubicBezTo>
                    <a:cubicBezTo>
                      <a:pt x="792" y="496"/>
                      <a:pt x="616" y="464"/>
                      <a:pt x="600" y="384"/>
                    </a:cubicBezTo>
                    <a:cubicBezTo>
                      <a:pt x="584" y="304"/>
                      <a:pt x="712" y="160"/>
                      <a:pt x="696" y="96"/>
                    </a:cubicBezTo>
                    <a:cubicBezTo>
                      <a:pt x="680" y="32"/>
                      <a:pt x="568" y="0"/>
                      <a:pt x="504" y="0"/>
                    </a:cubicBezTo>
                    <a:cubicBezTo>
                      <a:pt x="440" y="0"/>
                      <a:pt x="344" y="56"/>
                      <a:pt x="312" y="96"/>
                    </a:cubicBezTo>
                    <a:cubicBezTo>
                      <a:pt x="280" y="136"/>
                      <a:pt x="336" y="176"/>
                      <a:pt x="312" y="24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2" name="Oval 8"/>
              <p:cNvSpPr>
                <a:spLocks noChangeArrowheads="1"/>
              </p:cNvSpPr>
              <p:nvPr/>
            </p:nvSpPr>
            <p:spPr bwMode="auto">
              <a:xfrm>
                <a:off x="1344"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3" name="Oval 9"/>
              <p:cNvSpPr>
                <a:spLocks noChangeArrowheads="1"/>
              </p:cNvSpPr>
              <p:nvPr/>
            </p:nvSpPr>
            <p:spPr bwMode="auto">
              <a:xfrm>
                <a:off x="1824" y="2208"/>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4" name="Oval 10"/>
              <p:cNvSpPr>
                <a:spLocks noChangeArrowheads="1"/>
              </p:cNvSpPr>
              <p:nvPr/>
            </p:nvSpPr>
            <p:spPr bwMode="auto">
              <a:xfrm>
                <a:off x="1440"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5" name="Oval 11"/>
              <p:cNvSpPr>
                <a:spLocks noChangeArrowheads="1"/>
              </p:cNvSpPr>
              <p:nvPr/>
            </p:nvSpPr>
            <p:spPr bwMode="auto">
              <a:xfrm>
                <a:off x="1632"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6" name="Oval 12"/>
              <p:cNvSpPr>
                <a:spLocks noChangeArrowheads="1"/>
              </p:cNvSpPr>
              <p:nvPr/>
            </p:nvSpPr>
            <p:spPr bwMode="auto">
              <a:xfrm>
                <a:off x="1536" y="1920"/>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7" name="Oval 13"/>
              <p:cNvSpPr>
                <a:spLocks noChangeArrowheads="1"/>
              </p:cNvSpPr>
              <p:nvPr/>
            </p:nvSpPr>
            <p:spPr bwMode="auto">
              <a:xfrm>
                <a:off x="1680"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8" name="Oval 14"/>
              <p:cNvSpPr>
                <a:spLocks noChangeArrowheads="1"/>
              </p:cNvSpPr>
              <p:nvPr/>
            </p:nvSpPr>
            <p:spPr bwMode="auto">
              <a:xfrm>
                <a:off x="1728" y="1824"/>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grpSp>
        <p:grpSp>
          <p:nvGrpSpPr>
            <p:cNvPr id="28701" name="Group 16"/>
            <p:cNvGrpSpPr>
              <a:grpSpLocks/>
            </p:cNvGrpSpPr>
            <p:nvPr/>
          </p:nvGrpSpPr>
          <p:grpSpPr bwMode="auto">
            <a:xfrm rot="1208904">
              <a:off x="2688" y="1682"/>
              <a:ext cx="792" cy="888"/>
              <a:chOff x="1200" y="1632"/>
              <a:chExt cx="792" cy="888"/>
            </a:xfrm>
          </p:grpSpPr>
          <p:sp>
            <p:nvSpPr>
              <p:cNvPr id="28733" name="Freeform 17"/>
              <p:cNvSpPr>
                <a:spLocks/>
              </p:cNvSpPr>
              <p:nvPr/>
            </p:nvSpPr>
            <p:spPr bwMode="auto">
              <a:xfrm>
                <a:off x="1200" y="1632"/>
                <a:ext cx="792" cy="888"/>
              </a:xfrm>
              <a:custGeom>
                <a:avLst/>
                <a:gdLst>
                  <a:gd name="T0" fmla="*/ 312 w 792"/>
                  <a:gd name="T1" fmla="*/ 240 h 888"/>
                  <a:gd name="T2" fmla="*/ 168 w 792"/>
                  <a:gd name="T3" fmla="*/ 480 h 888"/>
                  <a:gd name="T4" fmla="*/ 24 w 792"/>
                  <a:gd name="T5" fmla="*/ 768 h 888"/>
                  <a:gd name="T6" fmla="*/ 312 w 792"/>
                  <a:gd name="T7" fmla="*/ 720 h 888"/>
                  <a:gd name="T8" fmla="*/ 600 w 792"/>
                  <a:gd name="T9" fmla="*/ 864 h 888"/>
                  <a:gd name="T10" fmla="*/ 792 w 792"/>
                  <a:gd name="T11" fmla="*/ 576 h 888"/>
                  <a:gd name="T12" fmla="*/ 600 w 792"/>
                  <a:gd name="T13" fmla="*/ 384 h 888"/>
                  <a:gd name="T14" fmla="*/ 696 w 792"/>
                  <a:gd name="T15" fmla="*/ 96 h 888"/>
                  <a:gd name="T16" fmla="*/ 504 w 792"/>
                  <a:gd name="T17" fmla="*/ 0 h 888"/>
                  <a:gd name="T18" fmla="*/ 312 w 792"/>
                  <a:gd name="T19" fmla="*/ 96 h 888"/>
                  <a:gd name="T20" fmla="*/ 312 w 792"/>
                  <a:gd name="T21" fmla="*/ 240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888"/>
                  <a:gd name="T35" fmla="*/ 792 w 792"/>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888">
                    <a:moveTo>
                      <a:pt x="312" y="240"/>
                    </a:moveTo>
                    <a:cubicBezTo>
                      <a:pt x="288" y="304"/>
                      <a:pt x="216" y="392"/>
                      <a:pt x="168" y="480"/>
                    </a:cubicBezTo>
                    <a:cubicBezTo>
                      <a:pt x="120" y="568"/>
                      <a:pt x="0" y="728"/>
                      <a:pt x="24" y="768"/>
                    </a:cubicBezTo>
                    <a:cubicBezTo>
                      <a:pt x="48" y="808"/>
                      <a:pt x="216" y="704"/>
                      <a:pt x="312" y="720"/>
                    </a:cubicBezTo>
                    <a:cubicBezTo>
                      <a:pt x="408" y="736"/>
                      <a:pt x="520" y="888"/>
                      <a:pt x="600" y="864"/>
                    </a:cubicBezTo>
                    <a:cubicBezTo>
                      <a:pt x="680" y="840"/>
                      <a:pt x="792" y="656"/>
                      <a:pt x="792" y="576"/>
                    </a:cubicBezTo>
                    <a:cubicBezTo>
                      <a:pt x="792" y="496"/>
                      <a:pt x="616" y="464"/>
                      <a:pt x="600" y="384"/>
                    </a:cubicBezTo>
                    <a:cubicBezTo>
                      <a:pt x="584" y="304"/>
                      <a:pt x="712" y="160"/>
                      <a:pt x="696" y="96"/>
                    </a:cubicBezTo>
                    <a:cubicBezTo>
                      <a:pt x="680" y="32"/>
                      <a:pt x="568" y="0"/>
                      <a:pt x="504" y="0"/>
                    </a:cubicBezTo>
                    <a:cubicBezTo>
                      <a:pt x="440" y="0"/>
                      <a:pt x="344" y="56"/>
                      <a:pt x="312" y="96"/>
                    </a:cubicBezTo>
                    <a:cubicBezTo>
                      <a:pt x="280" y="136"/>
                      <a:pt x="336" y="176"/>
                      <a:pt x="312" y="24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Oval 18"/>
              <p:cNvSpPr>
                <a:spLocks noChangeArrowheads="1"/>
              </p:cNvSpPr>
              <p:nvPr/>
            </p:nvSpPr>
            <p:spPr bwMode="auto">
              <a:xfrm>
                <a:off x="1344"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5" name="Oval 19"/>
              <p:cNvSpPr>
                <a:spLocks noChangeArrowheads="1"/>
              </p:cNvSpPr>
              <p:nvPr/>
            </p:nvSpPr>
            <p:spPr bwMode="auto">
              <a:xfrm>
                <a:off x="1824" y="2208"/>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6" name="Oval 20"/>
              <p:cNvSpPr>
                <a:spLocks noChangeArrowheads="1"/>
              </p:cNvSpPr>
              <p:nvPr/>
            </p:nvSpPr>
            <p:spPr bwMode="auto">
              <a:xfrm>
                <a:off x="1440"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7" name="Oval 21"/>
              <p:cNvSpPr>
                <a:spLocks noChangeArrowheads="1"/>
              </p:cNvSpPr>
              <p:nvPr/>
            </p:nvSpPr>
            <p:spPr bwMode="auto">
              <a:xfrm>
                <a:off x="1632"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8" name="Oval 22"/>
              <p:cNvSpPr>
                <a:spLocks noChangeArrowheads="1"/>
              </p:cNvSpPr>
              <p:nvPr/>
            </p:nvSpPr>
            <p:spPr bwMode="auto">
              <a:xfrm>
                <a:off x="1536" y="1920"/>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9" name="Oval 23"/>
              <p:cNvSpPr>
                <a:spLocks noChangeArrowheads="1"/>
              </p:cNvSpPr>
              <p:nvPr/>
            </p:nvSpPr>
            <p:spPr bwMode="auto">
              <a:xfrm>
                <a:off x="1680"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40" name="Oval 24"/>
              <p:cNvSpPr>
                <a:spLocks noChangeArrowheads="1"/>
              </p:cNvSpPr>
              <p:nvPr/>
            </p:nvSpPr>
            <p:spPr bwMode="auto">
              <a:xfrm>
                <a:off x="1728" y="1824"/>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grpSp>
        <p:grpSp>
          <p:nvGrpSpPr>
            <p:cNvPr id="28702" name="Group 25"/>
            <p:cNvGrpSpPr>
              <a:grpSpLocks/>
            </p:cNvGrpSpPr>
            <p:nvPr/>
          </p:nvGrpSpPr>
          <p:grpSpPr bwMode="auto">
            <a:xfrm rot="2771266">
              <a:off x="1920" y="1296"/>
              <a:ext cx="792" cy="888"/>
              <a:chOff x="1200" y="1632"/>
              <a:chExt cx="792" cy="888"/>
            </a:xfrm>
          </p:grpSpPr>
          <p:sp>
            <p:nvSpPr>
              <p:cNvPr id="28725" name="Freeform 26"/>
              <p:cNvSpPr>
                <a:spLocks/>
              </p:cNvSpPr>
              <p:nvPr/>
            </p:nvSpPr>
            <p:spPr bwMode="auto">
              <a:xfrm>
                <a:off x="1200" y="1632"/>
                <a:ext cx="792" cy="888"/>
              </a:xfrm>
              <a:custGeom>
                <a:avLst/>
                <a:gdLst>
                  <a:gd name="T0" fmla="*/ 312 w 792"/>
                  <a:gd name="T1" fmla="*/ 240 h 888"/>
                  <a:gd name="T2" fmla="*/ 168 w 792"/>
                  <a:gd name="T3" fmla="*/ 480 h 888"/>
                  <a:gd name="T4" fmla="*/ 24 w 792"/>
                  <a:gd name="T5" fmla="*/ 768 h 888"/>
                  <a:gd name="T6" fmla="*/ 312 w 792"/>
                  <a:gd name="T7" fmla="*/ 720 h 888"/>
                  <a:gd name="T8" fmla="*/ 600 w 792"/>
                  <a:gd name="T9" fmla="*/ 864 h 888"/>
                  <a:gd name="T10" fmla="*/ 792 w 792"/>
                  <a:gd name="T11" fmla="*/ 576 h 888"/>
                  <a:gd name="T12" fmla="*/ 600 w 792"/>
                  <a:gd name="T13" fmla="*/ 384 h 888"/>
                  <a:gd name="T14" fmla="*/ 696 w 792"/>
                  <a:gd name="T15" fmla="*/ 96 h 888"/>
                  <a:gd name="T16" fmla="*/ 504 w 792"/>
                  <a:gd name="T17" fmla="*/ 0 h 888"/>
                  <a:gd name="T18" fmla="*/ 312 w 792"/>
                  <a:gd name="T19" fmla="*/ 96 h 888"/>
                  <a:gd name="T20" fmla="*/ 312 w 792"/>
                  <a:gd name="T21" fmla="*/ 240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888"/>
                  <a:gd name="T35" fmla="*/ 792 w 792"/>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888">
                    <a:moveTo>
                      <a:pt x="312" y="240"/>
                    </a:moveTo>
                    <a:cubicBezTo>
                      <a:pt x="288" y="304"/>
                      <a:pt x="216" y="392"/>
                      <a:pt x="168" y="480"/>
                    </a:cubicBezTo>
                    <a:cubicBezTo>
                      <a:pt x="120" y="568"/>
                      <a:pt x="0" y="728"/>
                      <a:pt x="24" y="768"/>
                    </a:cubicBezTo>
                    <a:cubicBezTo>
                      <a:pt x="48" y="808"/>
                      <a:pt x="216" y="704"/>
                      <a:pt x="312" y="720"/>
                    </a:cubicBezTo>
                    <a:cubicBezTo>
                      <a:pt x="408" y="736"/>
                      <a:pt x="520" y="888"/>
                      <a:pt x="600" y="864"/>
                    </a:cubicBezTo>
                    <a:cubicBezTo>
                      <a:pt x="680" y="840"/>
                      <a:pt x="792" y="656"/>
                      <a:pt x="792" y="576"/>
                    </a:cubicBezTo>
                    <a:cubicBezTo>
                      <a:pt x="792" y="496"/>
                      <a:pt x="616" y="464"/>
                      <a:pt x="600" y="384"/>
                    </a:cubicBezTo>
                    <a:cubicBezTo>
                      <a:pt x="584" y="304"/>
                      <a:pt x="712" y="160"/>
                      <a:pt x="696" y="96"/>
                    </a:cubicBezTo>
                    <a:cubicBezTo>
                      <a:pt x="680" y="32"/>
                      <a:pt x="568" y="0"/>
                      <a:pt x="504" y="0"/>
                    </a:cubicBezTo>
                    <a:cubicBezTo>
                      <a:pt x="440" y="0"/>
                      <a:pt x="344" y="56"/>
                      <a:pt x="312" y="96"/>
                    </a:cubicBezTo>
                    <a:cubicBezTo>
                      <a:pt x="280" y="136"/>
                      <a:pt x="336" y="176"/>
                      <a:pt x="312" y="24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6" name="Oval 27"/>
              <p:cNvSpPr>
                <a:spLocks noChangeArrowheads="1"/>
              </p:cNvSpPr>
              <p:nvPr/>
            </p:nvSpPr>
            <p:spPr bwMode="auto">
              <a:xfrm>
                <a:off x="1344"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7" name="Oval 28"/>
              <p:cNvSpPr>
                <a:spLocks noChangeArrowheads="1"/>
              </p:cNvSpPr>
              <p:nvPr/>
            </p:nvSpPr>
            <p:spPr bwMode="auto">
              <a:xfrm>
                <a:off x="1824" y="2208"/>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8" name="Oval 29"/>
              <p:cNvSpPr>
                <a:spLocks noChangeArrowheads="1"/>
              </p:cNvSpPr>
              <p:nvPr/>
            </p:nvSpPr>
            <p:spPr bwMode="auto">
              <a:xfrm>
                <a:off x="1440"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9" name="Oval 30"/>
              <p:cNvSpPr>
                <a:spLocks noChangeArrowheads="1"/>
              </p:cNvSpPr>
              <p:nvPr/>
            </p:nvSpPr>
            <p:spPr bwMode="auto">
              <a:xfrm>
                <a:off x="1632"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0" name="Oval 31"/>
              <p:cNvSpPr>
                <a:spLocks noChangeArrowheads="1"/>
              </p:cNvSpPr>
              <p:nvPr/>
            </p:nvSpPr>
            <p:spPr bwMode="auto">
              <a:xfrm>
                <a:off x="1536" y="1920"/>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1" name="Oval 32"/>
              <p:cNvSpPr>
                <a:spLocks noChangeArrowheads="1"/>
              </p:cNvSpPr>
              <p:nvPr/>
            </p:nvSpPr>
            <p:spPr bwMode="auto">
              <a:xfrm>
                <a:off x="1680"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32" name="Oval 33"/>
              <p:cNvSpPr>
                <a:spLocks noChangeArrowheads="1"/>
              </p:cNvSpPr>
              <p:nvPr/>
            </p:nvSpPr>
            <p:spPr bwMode="auto">
              <a:xfrm>
                <a:off x="1728" y="1824"/>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grpSp>
        <p:grpSp>
          <p:nvGrpSpPr>
            <p:cNvPr id="28703" name="Group 34"/>
            <p:cNvGrpSpPr>
              <a:grpSpLocks/>
            </p:cNvGrpSpPr>
            <p:nvPr/>
          </p:nvGrpSpPr>
          <p:grpSpPr bwMode="auto">
            <a:xfrm rot="-1150106">
              <a:off x="4224" y="1730"/>
              <a:ext cx="792" cy="888"/>
              <a:chOff x="1200" y="1632"/>
              <a:chExt cx="792" cy="888"/>
            </a:xfrm>
          </p:grpSpPr>
          <p:sp>
            <p:nvSpPr>
              <p:cNvPr id="28717" name="Freeform 35"/>
              <p:cNvSpPr>
                <a:spLocks/>
              </p:cNvSpPr>
              <p:nvPr/>
            </p:nvSpPr>
            <p:spPr bwMode="auto">
              <a:xfrm>
                <a:off x="1200" y="1632"/>
                <a:ext cx="792" cy="888"/>
              </a:xfrm>
              <a:custGeom>
                <a:avLst/>
                <a:gdLst>
                  <a:gd name="T0" fmla="*/ 312 w 792"/>
                  <a:gd name="T1" fmla="*/ 240 h 888"/>
                  <a:gd name="T2" fmla="*/ 168 w 792"/>
                  <a:gd name="T3" fmla="*/ 480 h 888"/>
                  <a:gd name="T4" fmla="*/ 24 w 792"/>
                  <a:gd name="T5" fmla="*/ 768 h 888"/>
                  <a:gd name="T6" fmla="*/ 312 w 792"/>
                  <a:gd name="T7" fmla="*/ 720 h 888"/>
                  <a:gd name="T8" fmla="*/ 600 w 792"/>
                  <a:gd name="T9" fmla="*/ 864 h 888"/>
                  <a:gd name="T10" fmla="*/ 792 w 792"/>
                  <a:gd name="T11" fmla="*/ 576 h 888"/>
                  <a:gd name="T12" fmla="*/ 600 w 792"/>
                  <a:gd name="T13" fmla="*/ 384 h 888"/>
                  <a:gd name="T14" fmla="*/ 696 w 792"/>
                  <a:gd name="T15" fmla="*/ 96 h 888"/>
                  <a:gd name="T16" fmla="*/ 504 w 792"/>
                  <a:gd name="T17" fmla="*/ 0 h 888"/>
                  <a:gd name="T18" fmla="*/ 312 w 792"/>
                  <a:gd name="T19" fmla="*/ 96 h 888"/>
                  <a:gd name="T20" fmla="*/ 312 w 792"/>
                  <a:gd name="T21" fmla="*/ 240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888"/>
                  <a:gd name="T35" fmla="*/ 792 w 792"/>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888">
                    <a:moveTo>
                      <a:pt x="312" y="240"/>
                    </a:moveTo>
                    <a:cubicBezTo>
                      <a:pt x="288" y="304"/>
                      <a:pt x="216" y="392"/>
                      <a:pt x="168" y="480"/>
                    </a:cubicBezTo>
                    <a:cubicBezTo>
                      <a:pt x="120" y="568"/>
                      <a:pt x="0" y="728"/>
                      <a:pt x="24" y="768"/>
                    </a:cubicBezTo>
                    <a:cubicBezTo>
                      <a:pt x="48" y="808"/>
                      <a:pt x="216" y="704"/>
                      <a:pt x="312" y="720"/>
                    </a:cubicBezTo>
                    <a:cubicBezTo>
                      <a:pt x="408" y="736"/>
                      <a:pt x="520" y="888"/>
                      <a:pt x="600" y="864"/>
                    </a:cubicBezTo>
                    <a:cubicBezTo>
                      <a:pt x="680" y="840"/>
                      <a:pt x="792" y="656"/>
                      <a:pt x="792" y="576"/>
                    </a:cubicBezTo>
                    <a:cubicBezTo>
                      <a:pt x="792" y="496"/>
                      <a:pt x="616" y="464"/>
                      <a:pt x="600" y="384"/>
                    </a:cubicBezTo>
                    <a:cubicBezTo>
                      <a:pt x="584" y="304"/>
                      <a:pt x="712" y="160"/>
                      <a:pt x="696" y="96"/>
                    </a:cubicBezTo>
                    <a:cubicBezTo>
                      <a:pt x="680" y="32"/>
                      <a:pt x="568" y="0"/>
                      <a:pt x="504" y="0"/>
                    </a:cubicBezTo>
                    <a:cubicBezTo>
                      <a:pt x="440" y="0"/>
                      <a:pt x="344" y="56"/>
                      <a:pt x="312" y="96"/>
                    </a:cubicBezTo>
                    <a:cubicBezTo>
                      <a:pt x="280" y="136"/>
                      <a:pt x="336" y="176"/>
                      <a:pt x="312" y="240"/>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8" name="Oval 36"/>
              <p:cNvSpPr>
                <a:spLocks noChangeArrowheads="1"/>
              </p:cNvSpPr>
              <p:nvPr/>
            </p:nvSpPr>
            <p:spPr bwMode="auto">
              <a:xfrm>
                <a:off x="1344"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19" name="Oval 37"/>
              <p:cNvSpPr>
                <a:spLocks noChangeArrowheads="1"/>
              </p:cNvSpPr>
              <p:nvPr/>
            </p:nvSpPr>
            <p:spPr bwMode="auto">
              <a:xfrm>
                <a:off x="1824" y="2208"/>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0" name="Oval 38"/>
              <p:cNvSpPr>
                <a:spLocks noChangeArrowheads="1"/>
              </p:cNvSpPr>
              <p:nvPr/>
            </p:nvSpPr>
            <p:spPr bwMode="auto">
              <a:xfrm>
                <a:off x="1440"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1" name="Oval 39"/>
              <p:cNvSpPr>
                <a:spLocks noChangeArrowheads="1"/>
              </p:cNvSpPr>
              <p:nvPr/>
            </p:nvSpPr>
            <p:spPr bwMode="auto">
              <a:xfrm>
                <a:off x="1632" y="2112"/>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2" name="Oval 40"/>
              <p:cNvSpPr>
                <a:spLocks noChangeArrowheads="1"/>
              </p:cNvSpPr>
              <p:nvPr/>
            </p:nvSpPr>
            <p:spPr bwMode="auto">
              <a:xfrm>
                <a:off x="1536" y="1920"/>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3" name="Oval 41"/>
              <p:cNvSpPr>
                <a:spLocks noChangeArrowheads="1"/>
              </p:cNvSpPr>
              <p:nvPr/>
            </p:nvSpPr>
            <p:spPr bwMode="auto">
              <a:xfrm>
                <a:off x="1680" y="2256"/>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sp>
            <p:nvSpPr>
              <p:cNvPr id="28724" name="Oval 42"/>
              <p:cNvSpPr>
                <a:spLocks noChangeArrowheads="1"/>
              </p:cNvSpPr>
              <p:nvPr/>
            </p:nvSpPr>
            <p:spPr bwMode="auto">
              <a:xfrm>
                <a:off x="1728" y="1824"/>
                <a:ext cx="48" cy="4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HK" altLang="zh-HK" sz="1800">
                  <a:latin typeface="Arial" charset="0"/>
                </a:endParaRPr>
              </a:p>
            </p:txBody>
          </p:sp>
        </p:grpSp>
        <p:sp>
          <p:nvSpPr>
            <p:cNvPr id="28704" name="Line 45"/>
            <p:cNvSpPr>
              <a:spLocks noChangeShapeType="1"/>
            </p:cNvSpPr>
            <p:nvPr/>
          </p:nvSpPr>
          <p:spPr bwMode="auto">
            <a:xfrm flipV="1">
              <a:off x="720" y="2594"/>
              <a:ext cx="288" cy="192"/>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5" name="Line 46"/>
            <p:cNvSpPr>
              <a:spLocks noChangeShapeType="1"/>
            </p:cNvSpPr>
            <p:nvPr/>
          </p:nvSpPr>
          <p:spPr bwMode="auto">
            <a:xfrm>
              <a:off x="1008" y="1826"/>
              <a:ext cx="384" cy="288"/>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6" name="Line 48"/>
            <p:cNvSpPr>
              <a:spLocks noChangeShapeType="1"/>
            </p:cNvSpPr>
            <p:nvPr/>
          </p:nvSpPr>
          <p:spPr bwMode="auto">
            <a:xfrm>
              <a:off x="720" y="2354"/>
              <a:ext cx="384" cy="96"/>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7" name="Line 49"/>
            <p:cNvSpPr>
              <a:spLocks noChangeShapeType="1"/>
            </p:cNvSpPr>
            <p:nvPr/>
          </p:nvSpPr>
          <p:spPr bwMode="auto">
            <a:xfrm>
              <a:off x="864" y="1248"/>
              <a:ext cx="45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8" name="Text Box 50"/>
            <p:cNvSpPr txBox="1">
              <a:spLocks noChangeArrowheads="1"/>
            </p:cNvSpPr>
            <p:nvPr/>
          </p:nvSpPr>
          <p:spPr bwMode="auto">
            <a:xfrm>
              <a:off x="5040" y="1253"/>
              <a:ext cx="6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Arial" charset="0"/>
                </a:rPr>
                <a:t>Time </a:t>
              </a:r>
              <a:r>
                <a:rPr lang="en-US" altLang="zh-HK" sz="1800" i="1">
                  <a:latin typeface="Arial" charset="0"/>
                </a:rPr>
                <a:t>(i)</a:t>
              </a:r>
            </a:p>
          </p:txBody>
        </p:sp>
        <p:sp>
          <p:nvSpPr>
            <p:cNvPr id="28709" name="Freeform 58"/>
            <p:cNvSpPr>
              <a:spLocks/>
            </p:cNvSpPr>
            <p:nvPr/>
          </p:nvSpPr>
          <p:spPr bwMode="auto">
            <a:xfrm>
              <a:off x="1392" y="1634"/>
              <a:ext cx="480" cy="192"/>
            </a:xfrm>
            <a:custGeom>
              <a:avLst/>
              <a:gdLst>
                <a:gd name="T0" fmla="*/ 0 w 480"/>
                <a:gd name="T1" fmla="*/ 192 h 192"/>
                <a:gd name="T2" fmla="*/ 192 w 480"/>
                <a:gd name="T3" fmla="*/ 48 h 192"/>
                <a:gd name="T4" fmla="*/ 480 w 480"/>
                <a:gd name="T5" fmla="*/ 0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192"/>
                  </a:moveTo>
                  <a:cubicBezTo>
                    <a:pt x="56" y="136"/>
                    <a:pt x="112" y="80"/>
                    <a:pt x="192" y="48"/>
                  </a:cubicBezTo>
                  <a:cubicBezTo>
                    <a:pt x="272" y="16"/>
                    <a:pt x="376" y="8"/>
                    <a:pt x="480" y="0"/>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0" name="Freeform 60"/>
            <p:cNvSpPr>
              <a:spLocks/>
            </p:cNvSpPr>
            <p:nvPr/>
          </p:nvSpPr>
          <p:spPr bwMode="auto">
            <a:xfrm>
              <a:off x="3408" y="1962"/>
              <a:ext cx="288" cy="104"/>
            </a:xfrm>
            <a:custGeom>
              <a:avLst/>
              <a:gdLst>
                <a:gd name="T0" fmla="*/ 0 w 288"/>
                <a:gd name="T1" fmla="*/ 104 h 104"/>
                <a:gd name="T2" fmla="*/ 240 w 288"/>
                <a:gd name="T3" fmla="*/ 8 h 104"/>
                <a:gd name="T4" fmla="*/ 288 w 288"/>
                <a:gd name="T5" fmla="*/ 56 h 104"/>
                <a:gd name="T6" fmla="*/ 0 60000 65536"/>
                <a:gd name="T7" fmla="*/ 0 60000 65536"/>
                <a:gd name="T8" fmla="*/ 0 60000 65536"/>
                <a:gd name="T9" fmla="*/ 0 w 288"/>
                <a:gd name="T10" fmla="*/ 0 h 104"/>
                <a:gd name="T11" fmla="*/ 288 w 288"/>
                <a:gd name="T12" fmla="*/ 104 h 104"/>
              </a:gdLst>
              <a:ahLst/>
              <a:cxnLst>
                <a:cxn ang="T6">
                  <a:pos x="T0" y="T1"/>
                </a:cxn>
                <a:cxn ang="T7">
                  <a:pos x="T2" y="T3"/>
                </a:cxn>
                <a:cxn ang="T8">
                  <a:pos x="T4" y="T5"/>
                </a:cxn>
              </a:cxnLst>
              <a:rect l="T9" t="T10" r="T11" b="T12"/>
              <a:pathLst>
                <a:path w="288" h="104">
                  <a:moveTo>
                    <a:pt x="0" y="104"/>
                  </a:moveTo>
                  <a:cubicBezTo>
                    <a:pt x="96" y="60"/>
                    <a:pt x="192" y="16"/>
                    <a:pt x="240" y="8"/>
                  </a:cubicBezTo>
                  <a:cubicBezTo>
                    <a:pt x="288" y="0"/>
                    <a:pt x="288" y="28"/>
                    <a:pt x="288" y="5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1" name="Freeform 61"/>
            <p:cNvSpPr>
              <a:spLocks/>
            </p:cNvSpPr>
            <p:nvPr/>
          </p:nvSpPr>
          <p:spPr bwMode="auto">
            <a:xfrm>
              <a:off x="3840" y="2018"/>
              <a:ext cx="480" cy="192"/>
            </a:xfrm>
            <a:custGeom>
              <a:avLst/>
              <a:gdLst>
                <a:gd name="T0" fmla="*/ 0 w 480"/>
                <a:gd name="T1" fmla="*/ 0 h 192"/>
                <a:gd name="T2" fmla="*/ 384 w 480"/>
                <a:gd name="T3" fmla="*/ 96 h 192"/>
                <a:gd name="T4" fmla="*/ 480 w 480"/>
                <a:gd name="T5" fmla="*/ 192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cubicBezTo>
                    <a:pt x="152" y="32"/>
                    <a:pt x="304" y="64"/>
                    <a:pt x="384" y="96"/>
                  </a:cubicBezTo>
                  <a:cubicBezTo>
                    <a:pt x="464" y="128"/>
                    <a:pt x="472" y="160"/>
                    <a:pt x="480" y="19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Line 62"/>
            <p:cNvSpPr>
              <a:spLocks noChangeShapeType="1"/>
            </p:cNvSpPr>
            <p:nvPr/>
          </p:nvSpPr>
          <p:spPr bwMode="auto">
            <a:xfrm>
              <a:off x="2640" y="1922"/>
              <a:ext cx="144" cy="4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3" name="Line 65"/>
            <p:cNvSpPr>
              <a:spLocks noChangeShapeType="1"/>
            </p:cNvSpPr>
            <p:nvPr/>
          </p:nvSpPr>
          <p:spPr bwMode="auto">
            <a:xfrm>
              <a:off x="4685" y="119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Text Box 66"/>
            <p:cNvSpPr txBox="1">
              <a:spLocks noChangeArrowheads="1"/>
            </p:cNvSpPr>
            <p:nvPr/>
          </p:nvSpPr>
          <p:spPr bwMode="auto">
            <a:xfrm>
              <a:off x="4742" y="1221"/>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Arial" charset="0"/>
                  <a:sym typeface="Symbol" pitchFamily="18" charset="2"/>
                </a:rPr>
                <a:t></a:t>
              </a:r>
            </a:p>
          </p:txBody>
        </p:sp>
        <p:sp>
          <p:nvSpPr>
            <p:cNvPr id="28715" name="Line 67"/>
            <p:cNvSpPr>
              <a:spLocks noChangeShapeType="1"/>
            </p:cNvSpPr>
            <p:nvPr/>
          </p:nvSpPr>
          <p:spPr bwMode="auto">
            <a:xfrm>
              <a:off x="1248" y="120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Text Box 68"/>
            <p:cNvSpPr txBox="1">
              <a:spLocks noChangeArrowheads="1"/>
            </p:cNvSpPr>
            <p:nvPr/>
          </p:nvSpPr>
          <p:spPr bwMode="auto">
            <a:xfrm>
              <a:off x="1248" y="1342"/>
              <a:ext cx="21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Arial" charset="0"/>
                </a:rPr>
                <a:t>1                2                       3 …</a:t>
              </a:r>
            </a:p>
          </p:txBody>
        </p:sp>
      </p:grpSp>
      <p:graphicFrame>
        <p:nvGraphicFramePr>
          <p:cNvPr id="28690" name="Object 2"/>
          <p:cNvGraphicFramePr>
            <a:graphicFrameLocks noChangeAspect="1"/>
          </p:cNvGraphicFramePr>
          <p:nvPr>
            <p:extLst>
              <p:ext uri="{D42A27DB-BD31-4B8C-83A1-F6EECF244321}">
                <p14:modId xmlns:p14="http://schemas.microsoft.com/office/powerpoint/2010/main" val="1671963756"/>
              </p:ext>
            </p:extLst>
          </p:nvPr>
        </p:nvGraphicFramePr>
        <p:xfrm>
          <a:off x="2339975" y="4503738"/>
          <a:ext cx="488950" cy="461962"/>
        </p:xfrm>
        <a:graphic>
          <a:graphicData uri="http://schemas.openxmlformats.org/presentationml/2006/ole">
            <mc:AlternateContent xmlns:mc="http://schemas.openxmlformats.org/markup-compatibility/2006">
              <mc:Choice xmlns:v="urn:schemas-microsoft-com:vml" Requires="v">
                <p:oleObj spid="_x0000_s4482"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2339975" y="4503738"/>
                        <a:ext cx="48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93" name="Object 10"/>
          <p:cNvGraphicFramePr>
            <a:graphicFrameLocks noChangeAspect="1"/>
          </p:cNvGraphicFramePr>
          <p:nvPr>
            <p:extLst>
              <p:ext uri="{D42A27DB-BD31-4B8C-83A1-F6EECF244321}">
                <p14:modId xmlns:p14="http://schemas.microsoft.com/office/powerpoint/2010/main" val="2307377007"/>
              </p:ext>
            </p:extLst>
          </p:nvPr>
        </p:nvGraphicFramePr>
        <p:xfrm>
          <a:off x="5800803" y="5641449"/>
          <a:ext cx="3242930" cy="702714"/>
        </p:xfrm>
        <a:graphic>
          <a:graphicData uri="http://schemas.openxmlformats.org/presentationml/2006/ole">
            <mc:AlternateContent xmlns:mc="http://schemas.openxmlformats.org/markup-compatibility/2006">
              <mc:Choice xmlns:v="urn:schemas-microsoft-com:vml" Requires="v">
                <p:oleObj spid="_x0000_s4483" name="Equation" r:id="rId6" imgW="3213000" imgH="698400" progId="Equation.3">
                  <p:embed/>
                </p:oleObj>
              </mc:Choice>
              <mc:Fallback>
                <p:oleObj name="Equation" r:id="rId6" imgW="3213000" imgH="698400" progId="Equation.3">
                  <p:embed/>
                  <p:pic>
                    <p:nvPicPr>
                      <p:cNvPr id="0" name=""/>
                      <p:cNvPicPr>
                        <a:picLocks noChangeAspect="1" noChangeArrowheads="1"/>
                      </p:cNvPicPr>
                      <p:nvPr/>
                    </p:nvPicPr>
                    <p:blipFill>
                      <a:blip r:embed="rId7"/>
                      <a:srcRect/>
                      <a:stretch>
                        <a:fillRect/>
                      </a:stretch>
                    </p:blipFill>
                    <p:spPr bwMode="auto">
                      <a:xfrm>
                        <a:off x="5800803" y="5641449"/>
                        <a:ext cx="3242930" cy="702714"/>
                      </a:xfrm>
                      <a:prstGeom prst="rect">
                        <a:avLst/>
                      </a:prstGeom>
                      <a:noFill/>
                      <a:ln w="9525">
                        <a:solidFill>
                          <a:schemeClr val="accent1"/>
                        </a:solidFill>
                        <a:miter lim="800000"/>
                        <a:headEnd/>
                        <a:tailEnd/>
                      </a:ln>
                      <a:extLst/>
                    </p:spPr>
                  </p:pic>
                </p:oleObj>
              </mc:Fallback>
            </mc:AlternateContent>
          </a:graphicData>
        </a:graphic>
      </p:graphicFrame>
      <p:graphicFrame>
        <p:nvGraphicFramePr>
          <p:cNvPr id="28695" name="Object 12"/>
          <p:cNvGraphicFramePr>
            <a:graphicFrameLocks noChangeAspect="1"/>
          </p:cNvGraphicFramePr>
          <p:nvPr/>
        </p:nvGraphicFramePr>
        <p:xfrm>
          <a:off x="206375" y="2979738"/>
          <a:ext cx="835025" cy="758825"/>
        </p:xfrm>
        <a:graphic>
          <a:graphicData uri="http://schemas.openxmlformats.org/presentationml/2006/ole">
            <mc:AlternateContent xmlns:mc="http://schemas.openxmlformats.org/markup-compatibility/2006">
              <mc:Choice xmlns:v="urn:schemas-microsoft-com:vml" Requires="v">
                <p:oleObj spid="_x0000_s4484" name="公式" r:id="rId8" imgW="279279" imgH="253890" progId="Equation.3">
                  <p:embed/>
                </p:oleObj>
              </mc:Choice>
              <mc:Fallback>
                <p:oleObj name="公式" r:id="rId8" imgW="279279"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 y="2979738"/>
                        <a:ext cx="8350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96" name="Object 13"/>
          <p:cNvGraphicFramePr>
            <a:graphicFrameLocks noChangeAspect="1"/>
          </p:cNvGraphicFramePr>
          <p:nvPr/>
        </p:nvGraphicFramePr>
        <p:xfrm>
          <a:off x="344488" y="4110038"/>
          <a:ext cx="760412" cy="758825"/>
        </p:xfrm>
        <a:graphic>
          <a:graphicData uri="http://schemas.openxmlformats.org/presentationml/2006/ole">
            <mc:AlternateContent xmlns:mc="http://schemas.openxmlformats.org/markup-compatibility/2006">
              <mc:Choice xmlns:v="urn:schemas-microsoft-com:vml" Requires="v">
                <p:oleObj spid="_x0000_s4485" name="公式" r:id="rId10" imgW="253780" imgH="253780" progId="Equation.3">
                  <p:embed/>
                </p:oleObj>
              </mc:Choice>
              <mc:Fallback>
                <p:oleObj name="公式" r:id="rId10" imgW="253780" imgH="2537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488" y="4110038"/>
                        <a:ext cx="7604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97" name="Object 14"/>
          <p:cNvGraphicFramePr>
            <a:graphicFrameLocks noChangeAspect="1"/>
          </p:cNvGraphicFramePr>
          <p:nvPr>
            <p:extLst>
              <p:ext uri="{D42A27DB-BD31-4B8C-83A1-F6EECF244321}">
                <p14:modId xmlns:p14="http://schemas.microsoft.com/office/powerpoint/2010/main" val="2741385508"/>
              </p:ext>
            </p:extLst>
          </p:nvPr>
        </p:nvGraphicFramePr>
        <p:xfrm>
          <a:off x="840636" y="2476803"/>
          <a:ext cx="835025" cy="758825"/>
        </p:xfrm>
        <a:graphic>
          <a:graphicData uri="http://schemas.openxmlformats.org/presentationml/2006/ole">
            <mc:AlternateContent xmlns:mc="http://schemas.openxmlformats.org/markup-compatibility/2006">
              <mc:Choice xmlns:v="urn:schemas-microsoft-com:vml" Requires="v">
                <p:oleObj spid="_x0000_s4486" name="公式" r:id="rId12" imgW="279279" imgH="253890" progId="Equation.3">
                  <p:embed/>
                </p:oleObj>
              </mc:Choice>
              <mc:Fallback>
                <p:oleObj name="公式" r:id="rId12" imgW="279279" imgH="25389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636" y="2476803"/>
                        <a:ext cx="8350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98" name="Object 15"/>
          <p:cNvGraphicFramePr>
            <a:graphicFrameLocks noChangeAspect="1"/>
          </p:cNvGraphicFramePr>
          <p:nvPr>
            <p:extLst>
              <p:ext uri="{D42A27DB-BD31-4B8C-83A1-F6EECF244321}">
                <p14:modId xmlns:p14="http://schemas.microsoft.com/office/powerpoint/2010/main" val="3619520207"/>
              </p:ext>
            </p:extLst>
          </p:nvPr>
        </p:nvGraphicFramePr>
        <p:xfrm>
          <a:off x="8191653" y="2806902"/>
          <a:ext cx="835025" cy="758825"/>
        </p:xfrm>
        <a:graphic>
          <a:graphicData uri="http://schemas.openxmlformats.org/presentationml/2006/ole">
            <mc:AlternateContent xmlns:mc="http://schemas.openxmlformats.org/markup-compatibility/2006">
              <mc:Choice xmlns:v="urn:schemas-microsoft-com:vml" Requires="v">
                <p:oleObj spid="_x0000_s4487" name="公式" r:id="rId14" imgW="279279" imgH="253890" progId="Equation.3">
                  <p:embed/>
                </p:oleObj>
              </mc:Choice>
              <mc:Fallback>
                <p:oleObj name="公式" r:id="rId14" imgW="279279" imgH="25389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91653" y="2806902"/>
                        <a:ext cx="8350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9" name="Line 46"/>
          <p:cNvSpPr>
            <a:spLocks noChangeShapeType="1"/>
          </p:cNvSpPr>
          <p:nvPr/>
        </p:nvSpPr>
        <p:spPr bwMode="auto">
          <a:xfrm flipH="1">
            <a:off x="7469188" y="2692400"/>
            <a:ext cx="323850" cy="204788"/>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7" name="Picture 4" descr="untitled">
            <a:hlinkClick r:id="rId16" action="ppaction://hlinkfil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60584" y="884206"/>
            <a:ext cx="1862138"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41805" y="5409406"/>
            <a:ext cx="45719" cy="369332"/>
          </a:xfrm>
          <a:prstGeom prst="rect">
            <a:avLst/>
          </a:prstGeom>
          <a:noFill/>
        </p:spPr>
        <p:txBody>
          <a:bodyPr wrap="square" rtlCol="0">
            <a:spAutoFit/>
          </a:bodyPr>
          <a:lstStyle/>
          <a:p>
            <a:endParaRPr lang="en-US" dirty="0"/>
          </a:p>
        </p:txBody>
      </p:sp>
      <p:sp>
        <p:nvSpPr>
          <p:cNvPr id="3" name="TextBox 2"/>
          <p:cNvSpPr txBox="1"/>
          <p:nvPr/>
        </p:nvSpPr>
        <p:spPr>
          <a:xfrm>
            <a:off x="5920108" y="5096125"/>
            <a:ext cx="3005951" cy="600164"/>
          </a:xfrm>
          <a:prstGeom prst="rect">
            <a:avLst/>
          </a:prstGeom>
          <a:noFill/>
        </p:spPr>
        <p:txBody>
          <a:bodyPr wrap="none" rtlCol="0">
            <a:spAutoFit/>
          </a:bodyPr>
          <a:lstStyle/>
          <a:p>
            <a:r>
              <a:rPr lang="en-US" altLang="en-US" sz="1100" dirty="0"/>
              <a:t>http://www.youtube.com/watch?v=2KLFRILlOjc</a:t>
            </a:r>
          </a:p>
          <a:p>
            <a:r>
              <a:rPr lang="en-US" altLang="zh-TW" sz="1100" dirty="0"/>
              <a:t>http://www.youtube.com/watch?v=RXpX9TJlpd0</a:t>
            </a:r>
            <a:endParaRPr lang="zh-TW" altLang="en-US" sz="1100" dirty="0"/>
          </a:p>
          <a:p>
            <a:endParaRPr lang="en-US" sz="1100" dirty="0"/>
          </a:p>
        </p:txBody>
      </p:sp>
      <p:pic>
        <p:nvPicPr>
          <p:cNvPr id="79" name="Picture 4" descr="canyon1s">
            <a:hlinkClick r:id="rId18" action="ppaction://hlinkfil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93038" y="3918523"/>
            <a:ext cx="1282775" cy="115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95376" y="3042876"/>
            <a:ext cx="621709" cy="369332"/>
          </a:xfrm>
          <a:prstGeom prst="rect">
            <a:avLst/>
          </a:prstGeom>
          <a:noFill/>
        </p:spPr>
        <p:txBody>
          <a:bodyPr wrap="none" rtlCol="0">
            <a:spAutoFit/>
          </a:bodyPr>
          <a:lstStyle/>
          <a:p>
            <a:r>
              <a:rPr lang="en-US" i="1" dirty="0" smtClean="0">
                <a:solidFill>
                  <a:srgbClr val="FF0000"/>
                </a:solidFill>
              </a:rPr>
              <a:t>R</a:t>
            </a:r>
            <a:r>
              <a:rPr lang="en-US" i="1" baseline="-25000" dirty="0" smtClean="0">
                <a:solidFill>
                  <a:srgbClr val="FF0000"/>
                </a:solidFill>
              </a:rPr>
              <a:t>1</a:t>
            </a:r>
            <a:r>
              <a:rPr lang="en-US" i="1" dirty="0" smtClean="0">
                <a:solidFill>
                  <a:srgbClr val="FF0000"/>
                </a:solidFill>
              </a:rPr>
              <a:t>,T</a:t>
            </a:r>
            <a:r>
              <a:rPr lang="en-US" i="1" baseline="-25000" dirty="0" smtClean="0">
                <a:solidFill>
                  <a:srgbClr val="FF0000"/>
                </a:solidFill>
              </a:rPr>
              <a:t>1</a:t>
            </a:r>
            <a:endParaRPr lang="en-US" i="1" baseline="-25000" dirty="0">
              <a:solidFill>
                <a:srgbClr val="FF0000"/>
              </a:solidFill>
            </a:endParaRPr>
          </a:p>
        </p:txBody>
      </p:sp>
      <p:sp>
        <p:nvSpPr>
          <p:cNvPr id="81" name="TextBox 80"/>
          <p:cNvSpPr txBox="1"/>
          <p:nvPr/>
        </p:nvSpPr>
        <p:spPr>
          <a:xfrm>
            <a:off x="4000879" y="3025221"/>
            <a:ext cx="620619" cy="369332"/>
          </a:xfrm>
          <a:prstGeom prst="rect">
            <a:avLst/>
          </a:prstGeom>
          <a:noFill/>
        </p:spPr>
        <p:txBody>
          <a:bodyPr wrap="none" rtlCol="0">
            <a:spAutoFit/>
          </a:bodyPr>
          <a:lstStyle/>
          <a:p>
            <a:r>
              <a:rPr lang="en-US" i="1" dirty="0" smtClean="0">
                <a:solidFill>
                  <a:srgbClr val="FF0000"/>
                </a:solidFill>
              </a:rPr>
              <a:t>R</a:t>
            </a:r>
            <a:r>
              <a:rPr lang="en-US" i="1" baseline="-25000" dirty="0" smtClean="0">
                <a:solidFill>
                  <a:srgbClr val="FF0000"/>
                </a:solidFill>
              </a:rPr>
              <a:t>2</a:t>
            </a:r>
            <a:r>
              <a:rPr lang="en-US" i="1" dirty="0" smtClean="0">
                <a:solidFill>
                  <a:srgbClr val="FF0000"/>
                </a:solidFill>
              </a:rPr>
              <a:t>,T</a:t>
            </a:r>
            <a:r>
              <a:rPr lang="en-US" i="1" baseline="-25000" dirty="0" smtClean="0">
                <a:solidFill>
                  <a:srgbClr val="FF0000"/>
                </a:solidFill>
              </a:rPr>
              <a:t>2</a:t>
            </a:r>
            <a:endParaRPr lang="en-US" i="1" baseline="-25000" dirty="0">
              <a:solidFill>
                <a:srgbClr val="FF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37903724"/>
              </p:ext>
            </p:extLst>
          </p:nvPr>
        </p:nvGraphicFramePr>
        <p:xfrm>
          <a:off x="3036888" y="3735388"/>
          <a:ext cx="512762" cy="461962"/>
        </p:xfrm>
        <a:graphic>
          <a:graphicData uri="http://schemas.openxmlformats.org/presentationml/2006/ole">
            <mc:AlternateContent xmlns:mc="http://schemas.openxmlformats.org/markup-compatibility/2006">
              <mc:Choice xmlns:v="urn:schemas-microsoft-com:vml" Requires="v">
                <p:oleObj spid="_x0000_s4488" name="Equation" r:id="rId20" imgW="253800" imgH="228600" progId="Equation.3">
                  <p:embed/>
                </p:oleObj>
              </mc:Choice>
              <mc:Fallback>
                <p:oleObj name="Equation" r:id="rId20" imgW="253800" imgH="228600" progId="Equation.3">
                  <p:embed/>
                  <p:pic>
                    <p:nvPicPr>
                      <p:cNvPr id="0" name="Object 2"/>
                      <p:cNvPicPr>
                        <a:picLocks noChangeAspect="1" noChangeArrowheads="1"/>
                      </p:cNvPicPr>
                      <p:nvPr/>
                    </p:nvPicPr>
                    <p:blipFill>
                      <a:blip r:embed="rId21"/>
                      <a:srcRect/>
                      <a:stretch>
                        <a:fillRect/>
                      </a:stretch>
                    </p:blipFill>
                    <p:spPr bwMode="auto">
                      <a:xfrm>
                        <a:off x="3036888" y="3735388"/>
                        <a:ext cx="512762" cy="46196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8514834"/>
              </p:ext>
            </p:extLst>
          </p:nvPr>
        </p:nvGraphicFramePr>
        <p:xfrm>
          <a:off x="4445000" y="4402138"/>
          <a:ext cx="514350" cy="461962"/>
        </p:xfrm>
        <a:graphic>
          <a:graphicData uri="http://schemas.openxmlformats.org/presentationml/2006/ole">
            <mc:AlternateContent xmlns:mc="http://schemas.openxmlformats.org/markup-compatibility/2006">
              <mc:Choice xmlns:v="urn:schemas-microsoft-com:vml" Requires="v">
                <p:oleObj spid="_x0000_s4489" name="Equation" r:id="rId22" imgW="253800" imgH="228600" progId="Equation.3">
                  <p:embed/>
                </p:oleObj>
              </mc:Choice>
              <mc:Fallback>
                <p:oleObj name="Equation" r:id="rId22" imgW="253800" imgH="228600" progId="Equation.3">
                  <p:embed/>
                  <p:pic>
                    <p:nvPicPr>
                      <p:cNvPr id="0" name="Object 2"/>
                      <p:cNvPicPr>
                        <a:picLocks noChangeAspect="1" noChangeArrowheads="1"/>
                      </p:cNvPicPr>
                      <p:nvPr/>
                    </p:nvPicPr>
                    <p:blipFill>
                      <a:blip r:embed="rId23"/>
                      <a:srcRect/>
                      <a:stretch>
                        <a:fillRect/>
                      </a:stretch>
                    </p:blipFill>
                    <p:spPr bwMode="auto">
                      <a:xfrm>
                        <a:off x="4445000" y="4402138"/>
                        <a:ext cx="51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6000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1653</TotalTime>
  <Words>1806</Words>
  <Application>Microsoft Office PowerPoint</Application>
  <PresentationFormat>Overhead</PresentationFormat>
  <Paragraphs>379</Paragraphs>
  <Slides>47</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Equation</vt:lpstr>
      <vt:lpstr>公式</vt:lpstr>
      <vt:lpstr>3D Computer Vision and Applications</vt:lpstr>
      <vt:lpstr>PowerPoint Presentation</vt:lpstr>
      <vt:lpstr>PowerPoint Presentation</vt:lpstr>
      <vt:lpstr>Abstract</vt:lpstr>
      <vt:lpstr>Overview</vt:lpstr>
      <vt:lpstr>Motivation</vt:lpstr>
      <vt:lpstr>Motion of camera from world to camera coordinates</vt:lpstr>
      <vt:lpstr>3D to 2D projection</vt:lpstr>
      <vt:lpstr>3D computer vision main tasks: SFM structure from motion</vt:lpstr>
      <vt:lpstr>Applications</vt:lpstr>
      <vt:lpstr>Demo1: 3D reconstruction (see also http://www.cse.cuhk.edu.hk/khwong/demo/index.html) </vt:lpstr>
      <vt:lpstr>Demo2: augmented reality (Click picture to see movie) </vt:lpstr>
      <vt:lpstr>Demo3 Projector camera system (PROCAM) Click pictures to see movies</vt:lpstr>
      <vt:lpstr>Demo 4</vt:lpstr>
      <vt:lpstr>Demo 5</vt:lpstr>
      <vt:lpstr>Demo 6</vt:lpstr>
      <vt:lpstr>Demo 7</vt:lpstr>
      <vt:lpstr>Some theoretic work</vt:lpstr>
      <vt:lpstr>Recent work: Trifocal tensor Kalman point/line approach</vt:lpstr>
      <vt:lpstr>Trifocal tensor vision is used in Automatic driving</vt:lpstr>
      <vt:lpstr>Recent work</vt:lpstr>
      <vt:lpstr>Recent work 1 Wearable glasses</vt:lpstr>
      <vt:lpstr>The design of smart glasses for VR applications The CU-GLASSES</vt:lpstr>
      <vt:lpstr>Introduction</vt:lpstr>
      <vt:lpstr>The idea</vt:lpstr>
      <vt:lpstr>Tests</vt:lpstr>
      <vt:lpstr>Applications</vt:lpstr>
      <vt:lpstr>Virtual tourism idea</vt:lpstr>
      <vt:lpstr>Recent work 2 Calibration of Multiple Kinect Depth Sensors for Full Surface Model Reconstruction </vt:lpstr>
      <vt:lpstr>PowerPoint Presentation</vt:lpstr>
      <vt:lpstr>Theory for method 2 Calibrate the pose between Kinect J and K first. Then  K and L etc.</vt:lpstr>
      <vt:lpstr>Recent work 3 Robot Avatar: a virtual tourism robot for people with disabilities Chong Wing Cheung, Tai Ip Tsang, Kin Hong Wong*</vt:lpstr>
      <vt:lpstr> Introduction </vt:lpstr>
      <vt:lpstr>System overview </vt:lpstr>
      <vt:lpstr>The robot with a stereo camera pair</vt:lpstr>
      <vt:lpstr>Demos</vt:lpstr>
      <vt:lpstr>Face tracking/following using a wearable vision systems</vt:lpstr>
      <vt:lpstr>Recent work 4 An efficient 3-D environment scanning method</vt:lpstr>
      <vt:lpstr>The  idea</vt:lpstr>
      <vt:lpstr>PowerPoint Presentation</vt:lpstr>
      <vt:lpstr>3D environment captured using two rotating back-to-back Kinects and Lidar</vt:lpstr>
      <vt:lpstr>Back to Back Kinect calibration –  Overview</vt:lpstr>
      <vt:lpstr>PowerPoint Presentation</vt:lpstr>
      <vt:lpstr>Recent work 5</vt:lpstr>
      <vt:lpstr>Recent work 6</vt:lpstr>
      <vt:lpstr>Recent work 8</vt:lpstr>
      <vt:lpstr>End</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khwong</dc:creator>
  <cp:lastModifiedBy>khwong</cp:lastModifiedBy>
  <cp:revision>67</cp:revision>
  <cp:lastPrinted>2017-04-27T07:15:51Z</cp:lastPrinted>
  <dcterms:created xsi:type="dcterms:W3CDTF">2016-07-10T12:58:25Z</dcterms:created>
  <dcterms:modified xsi:type="dcterms:W3CDTF">2017-06-14T04:18:19Z</dcterms:modified>
</cp:coreProperties>
</file>