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6" r:id="rId2"/>
    <p:sldId id="341" r:id="rId3"/>
    <p:sldId id="257" r:id="rId4"/>
    <p:sldId id="323" r:id="rId5"/>
    <p:sldId id="340" r:id="rId6"/>
    <p:sldId id="342" r:id="rId7"/>
    <p:sldId id="356" r:id="rId8"/>
    <p:sldId id="357" r:id="rId9"/>
    <p:sldId id="358" r:id="rId10"/>
    <p:sldId id="343" r:id="rId11"/>
    <p:sldId id="344" r:id="rId12"/>
    <p:sldId id="361" r:id="rId13"/>
    <p:sldId id="345" r:id="rId14"/>
    <p:sldId id="346" r:id="rId15"/>
    <p:sldId id="347" r:id="rId16"/>
    <p:sldId id="348" r:id="rId17"/>
    <p:sldId id="349" r:id="rId18"/>
    <p:sldId id="350" r:id="rId19"/>
    <p:sldId id="290" r:id="rId20"/>
    <p:sldId id="291" r:id="rId21"/>
    <p:sldId id="292" r:id="rId22"/>
    <p:sldId id="270" r:id="rId23"/>
    <p:sldId id="351" r:id="rId24"/>
    <p:sldId id="352" r:id="rId25"/>
    <p:sldId id="354" r:id="rId26"/>
    <p:sldId id="295" r:id="rId27"/>
    <p:sldId id="284" r:id="rId28"/>
    <p:sldId id="263" r:id="rId29"/>
    <p:sldId id="296" r:id="rId30"/>
    <p:sldId id="314" r:id="rId31"/>
    <p:sldId id="274" r:id="rId32"/>
    <p:sldId id="297" r:id="rId33"/>
    <p:sldId id="301" r:id="rId34"/>
    <p:sldId id="275" r:id="rId35"/>
    <p:sldId id="298" r:id="rId36"/>
    <p:sldId id="299" r:id="rId37"/>
    <p:sldId id="276" r:id="rId38"/>
    <p:sldId id="286" r:id="rId39"/>
    <p:sldId id="336" r:id="rId40"/>
    <p:sldId id="335" r:id="rId41"/>
    <p:sldId id="287" r:id="rId42"/>
    <p:sldId id="277" r:id="rId43"/>
    <p:sldId id="285" r:id="rId44"/>
    <p:sldId id="278" r:id="rId45"/>
    <p:sldId id="279" r:id="rId46"/>
    <p:sldId id="280" r:id="rId47"/>
    <p:sldId id="302" r:id="rId48"/>
    <p:sldId id="281" r:id="rId49"/>
    <p:sldId id="315" r:id="rId50"/>
    <p:sldId id="310" r:id="rId51"/>
    <p:sldId id="311" r:id="rId52"/>
    <p:sldId id="312" r:id="rId53"/>
    <p:sldId id="316" r:id="rId54"/>
    <p:sldId id="317" r:id="rId55"/>
    <p:sldId id="318" r:id="rId56"/>
    <p:sldId id="359" r:id="rId57"/>
    <p:sldId id="360" r:id="rId58"/>
    <p:sldId id="362" r:id="rId59"/>
    <p:sldId id="283" r:id="rId60"/>
    <p:sldId id="337" r:id="rId61"/>
    <p:sldId id="303" r:id="rId62"/>
    <p:sldId id="305" r:id="rId63"/>
    <p:sldId id="306" r:id="rId64"/>
    <p:sldId id="308" r:id="rId65"/>
    <p:sldId id="307" r:id="rId66"/>
    <p:sldId id="338" r:id="rId67"/>
    <p:sldId id="289" r:id="rId68"/>
    <p:sldId id="320" r:id="rId69"/>
    <p:sldId id="304" r:id="rId70"/>
    <p:sldId id="309" r:id="rId71"/>
    <p:sldId id="355" r:id="rId72"/>
    <p:sldId id="321" r:id="rId73"/>
  </p:sldIdLst>
  <p:sldSz cx="9144000" cy="6858000" type="screen4x3"/>
  <p:notesSz cx="6662738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18" autoAdjust="0"/>
    <p:restoredTop sz="94630" autoAdjust="0"/>
  </p:normalViewPr>
  <p:slideViewPr>
    <p:cSldViewPr snapToObjects="1">
      <p:cViewPr varScale="1">
        <p:scale>
          <a:sx n="111" d="100"/>
          <a:sy n="111" d="100"/>
        </p:scale>
        <p:origin x="96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41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913" cy="4979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3270" y="0"/>
            <a:ext cx="2887913" cy="4979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BF97F-CB7C-45B6-BF50-EB2430406929}" type="datetimeFigureOut">
              <a:rPr lang="zh-HK" altLang="en-US" smtClean="0"/>
              <a:t>19/09/24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710"/>
            <a:ext cx="2887913" cy="4979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3270" y="9428710"/>
            <a:ext cx="2887913" cy="4979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7D3CB-BC61-48D9-9F5C-11B9E35D204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15189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887913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47" tIns="45873" rIns="91747" bIns="4587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3270" y="1"/>
            <a:ext cx="2887913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47" tIns="45873" rIns="91747" bIns="4587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0900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5963" y="4715951"/>
            <a:ext cx="5330813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47" tIns="45873" rIns="91747" bIns="458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/>
              <a:t>Click to edit Master text styles</a:t>
            </a:r>
          </a:p>
          <a:p>
            <a:pPr lvl="1"/>
            <a:r>
              <a:rPr lang="en-US" altLang="zh-TW" noProof="0"/>
              <a:t>Second level</a:t>
            </a:r>
          </a:p>
          <a:p>
            <a:pPr lvl="2"/>
            <a:r>
              <a:rPr lang="en-US" altLang="zh-TW" noProof="0"/>
              <a:t>Third level</a:t>
            </a:r>
          </a:p>
          <a:p>
            <a:pPr lvl="3"/>
            <a:r>
              <a:rPr lang="en-US" altLang="zh-TW" noProof="0"/>
              <a:t>Fourth level</a:t>
            </a:r>
          </a:p>
          <a:p>
            <a:pPr lvl="4"/>
            <a:r>
              <a:rPr lang="en-US" altLang="zh-TW" noProof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711"/>
            <a:ext cx="2887913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47" tIns="45873" rIns="91747" bIns="4587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3270" y="9428711"/>
            <a:ext cx="2887913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47" tIns="45873" rIns="91747" bIns="4587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562263D-0906-4A3B-990B-562EE6562A84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598512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538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6175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4963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375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095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815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535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55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ED19CE5-2C4F-4BAF-A7B7-DBB708ECB528}" type="slidenum">
              <a:rPr kumimoji="0" lang="zh-TW" altLang="en-US"/>
              <a:pPr>
                <a:spcBef>
                  <a:spcPct val="0"/>
                </a:spcBef>
              </a:pPr>
              <a:t>1</a:t>
            </a:fld>
            <a:endParaRPr kumimoji="0" lang="en-US" altLang="zh-TW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7677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538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6175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4963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375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095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815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535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55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70B373-D5DC-4DC2-AC22-2139B8F089F4}" type="slidenum">
              <a:rPr kumimoji="0" lang="zh-TW" altLang="en-US"/>
              <a:pPr>
                <a:spcBef>
                  <a:spcPct val="0"/>
                </a:spcBef>
              </a:pPr>
              <a:t>2</a:t>
            </a:fld>
            <a:endParaRPr kumimoji="0" lang="en-US" altLang="zh-TW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963" y="4714355"/>
            <a:ext cx="5330813" cy="4468583"/>
          </a:xfrm>
          <a:noFill/>
        </p:spPr>
        <p:txBody>
          <a:bodyPr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3483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538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6175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4963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375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095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815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535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55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2EE9387-FC08-44CB-A6D2-330AF0E32267}" type="slidenum">
              <a:rPr kumimoji="0" lang="zh-TW" altLang="en-US"/>
              <a:pPr>
                <a:spcBef>
                  <a:spcPct val="0"/>
                </a:spcBef>
              </a:pPr>
              <a:t>3</a:t>
            </a:fld>
            <a:endParaRPr kumimoji="0" lang="en-US" altLang="zh-TW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45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538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6175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4963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375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095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815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535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55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70B373-D5DC-4DC2-AC22-2139B8F089F4}" type="slidenum">
              <a:rPr kumimoji="0" lang="zh-TW" altLang="en-US"/>
              <a:pPr>
                <a:spcBef>
                  <a:spcPct val="0"/>
                </a:spcBef>
              </a:pPr>
              <a:t>22</a:t>
            </a:fld>
            <a:endParaRPr kumimoji="0" lang="en-US" altLang="zh-TW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963" y="4714355"/>
            <a:ext cx="5330813" cy="4468583"/>
          </a:xfrm>
          <a:noFill/>
        </p:spPr>
        <p:txBody>
          <a:bodyPr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5579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538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6175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4963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375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095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815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535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55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CCDEC2-AF51-4099-852E-9024600CE837}" type="slidenum">
              <a:rPr kumimoji="0" lang="zh-TW" altLang="en-US"/>
              <a:pPr>
                <a:spcBef>
                  <a:spcPct val="0"/>
                </a:spcBef>
              </a:pPr>
              <a:t>28</a:t>
            </a:fld>
            <a:endParaRPr kumimoji="0" lang="en-US" altLang="zh-TW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8885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mbo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ltGray">
          <a:xfrm>
            <a:off x="6292850" y="-1588"/>
            <a:ext cx="28575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158875"/>
            <a:ext cx="6248400" cy="14319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TW" noProof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429000"/>
            <a:ext cx="6019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zh-TW" noProof="0"/>
              <a:t>Click to edit Master subtitle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257175" y="6248400"/>
            <a:ext cx="16224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108200" y="6248400"/>
            <a:ext cx="299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772400" y="6400800"/>
            <a:ext cx="1371600" cy="457200"/>
          </a:xfrm>
        </p:spPr>
        <p:txBody>
          <a:bodyPr/>
          <a:lstStyle>
            <a:lvl1pPr>
              <a:defRPr/>
            </a:lvl1pPr>
          </a:lstStyle>
          <a:p>
            <a:fld id="{0AF16AC0-9D4A-4ACE-8E2D-7BED3424695C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83542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F24D36-7C45-48B1-AA31-B2A8DFF03941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72795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6450" y="320675"/>
            <a:ext cx="1885950" cy="5775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320675"/>
            <a:ext cx="5505450" cy="5775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5317B9-0759-4E45-9594-26A55D49471D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26617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14465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3pPr marL="1143000" indent="-2286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20D926-FB13-4294-8BB0-801C30C539BD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878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0A0B02-7FA7-484B-A592-2BFCAB9E729D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00019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67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B90465-2EE7-433B-BB7A-D0341CD45CC5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6383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82FFF3-0BDA-40EB-869B-937F051550ED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7878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230CA-2CA6-4905-A1CC-799E96B7CBDA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80640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2F0E8F-32C6-431C-B5DD-28DF8F306BB0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96620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60625-2919-48F4-9B45-67BDDF3C5C09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3327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E7E029-CDAE-4349-B6D4-34F3E3CB41AD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10592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bamboo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ltGray">
          <a:xfrm>
            <a:off x="7353300" y="0"/>
            <a:ext cx="1790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320675"/>
            <a:ext cx="7467600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2484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9800" y="62484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20000" y="64008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defRPr>
            </a:lvl1pPr>
          </a:lstStyle>
          <a:p>
            <a:fld id="{31F194E3-00BA-4FA7-982C-D44D78F00895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e.cuhk.edu.hk/~yclaw/ipl_latex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yclaw@cse.cuhk.edu.hk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e.cuhk.edu.hk/~yclaw/ipl_latex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www.miktex.org/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://www.overleaf.com/" TargetMode="External"/><Relationship Id="rId4" Type="http://schemas.openxmlformats.org/officeDocument/2006/relationships/hyperlink" Target="http://www.tug.org/mactex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tan.org/tex-archive/support/excel2latex/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if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verleaf.com/learn/latex/Chinese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BibTeX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google.com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overleaf.com/edu/cuhk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1155xxxxxx@link.cuhk.edu.hk" TargetMode="External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488950"/>
            <a:ext cx="6248400" cy="2101850"/>
          </a:xfrm>
        </p:spPr>
        <p:txBody>
          <a:bodyPr/>
          <a:lstStyle/>
          <a:p>
            <a:pPr eaLnBrk="1" hangingPunct="1"/>
            <a:r>
              <a:rPr lang="en-US" altLang="zh-TW">
                <a:ea typeface="新細明體" pitchFamily="18" charset="-120"/>
              </a:rPr>
              <a:t>Improving Postgraduate Learning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429000"/>
            <a:ext cx="6427788" cy="2133600"/>
          </a:xfrm>
        </p:spPr>
        <p:txBody>
          <a:bodyPr/>
          <a:lstStyle/>
          <a:p>
            <a:pPr eaLnBrk="1" hangingPunct="1"/>
            <a:r>
              <a:rPr lang="en-US" altLang="zh-TW" dirty="0" err="1">
                <a:ea typeface="新細明體" pitchFamily="18" charset="-120"/>
              </a:rPr>
              <a:t>LaTeX</a:t>
            </a:r>
            <a:r>
              <a:rPr lang="en-US" altLang="zh-TW" dirty="0">
                <a:ea typeface="新細明體" pitchFamily="18" charset="-120"/>
              </a:rPr>
              <a:t> Advanced –</a:t>
            </a:r>
          </a:p>
          <a:p>
            <a:pPr eaLnBrk="1" hangingPunct="1"/>
            <a:r>
              <a:rPr lang="en-US" altLang="zh-TW" dirty="0">
                <a:ea typeface="新細明體" pitchFamily="18" charset="-120"/>
              </a:rPr>
              <a:t>Thesis Preparation</a:t>
            </a:r>
          </a:p>
          <a:p>
            <a:pPr eaLnBrk="1" hangingPunct="1"/>
            <a:r>
              <a:rPr lang="en-HK" altLang="zh-TW" sz="2400" dirty="0">
                <a:ea typeface="新細明體" pitchFamily="18" charset="-120"/>
                <a:hlinkClick r:id="rId3"/>
              </a:rPr>
              <a:t>http://www.cse.cuhk.edu.hk/~yclaw/ipl_latex/</a:t>
            </a:r>
            <a:endParaRPr lang="en-US" altLang="zh-TW" sz="2400" dirty="0">
              <a:ea typeface="新細明體" pitchFamily="18" charset="-120"/>
            </a:endParaRPr>
          </a:p>
          <a:p>
            <a:pPr eaLnBrk="1" hangingPunct="1"/>
            <a:r>
              <a:rPr lang="en-US" altLang="zh-TW" sz="2400" dirty="0">
                <a:ea typeface="新細明體" pitchFamily="18" charset="-120"/>
              </a:rPr>
              <a:t>Dr. Yat-</a:t>
            </a:r>
            <a:r>
              <a:rPr lang="en-US" altLang="zh-TW" sz="2400" dirty="0" err="1">
                <a:ea typeface="新細明體" pitchFamily="18" charset="-120"/>
              </a:rPr>
              <a:t>chiu</a:t>
            </a:r>
            <a:r>
              <a:rPr lang="en-US" altLang="zh-TW" sz="2400" dirty="0">
                <a:ea typeface="新細明體" pitchFamily="18" charset="-120"/>
              </a:rPr>
              <a:t> LAW* (</a:t>
            </a:r>
            <a:r>
              <a:rPr lang="en-US" altLang="zh-TW" sz="2400" dirty="0">
                <a:ea typeface="新細明體" pitchFamily="18" charset="-120"/>
                <a:hlinkClick r:id="rId4"/>
              </a:rPr>
              <a:t>yclaw@cse.cuhk.edu.hk</a:t>
            </a:r>
            <a:r>
              <a:rPr lang="en-US" altLang="zh-TW" sz="2400" dirty="0">
                <a:ea typeface="新細明體" pitchFamily="18" charset="-120"/>
              </a:rPr>
              <a:t>)</a:t>
            </a:r>
          </a:p>
          <a:p>
            <a:pPr eaLnBrk="1" hangingPunct="1"/>
            <a:r>
              <a:rPr lang="en-US" altLang="zh-TW" sz="2400">
                <a:ea typeface="新細明體" pitchFamily="18" charset="-120"/>
              </a:rPr>
              <a:t>Senior Lecturer</a:t>
            </a:r>
            <a:r>
              <a:rPr lang="en-US" altLang="zh-TW" sz="2400" dirty="0">
                <a:ea typeface="新細明體" pitchFamily="18" charset="-120"/>
              </a:rPr>
              <a:t>, Dept of Comp. Sci. &amp; </a:t>
            </a:r>
            <a:r>
              <a:rPr lang="en-US" altLang="zh-TW" sz="2400" dirty="0" err="1">
                <a:ea typeface="新細明體" pitchFamily="18" charset="-120"/>
              </a:rPr>
              <a:t>Engg</a:t>
            </a:r>
            <a:r>
              <a:rPr lang="en-US" altLang="zh-TW" sz="2400" dirty="0">
                <a:ea typeface="新細明體" pitchFamily="18" charset="-12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211888"/>
            <a:ext cx="694848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dirty="0">
                <a:latin typeface="+mn-lt"/>
              </a:rPr>
              <a:t>*Acknowledgment to </a:t>
            </a:r>
            <a:r>
              <a:rPr lang="en-US" sz="1800" dirty="0" err="1">
                <a:latin typeface="+mn-lt"/>
              </a:rPr>
              <a:t>Mr</a:t>
            </a:r>
            <a:r>
              <a:rPr lang="en-US" sz="1800" dirty="0">
                <a:latin typeface="+mn-lt"/>
              </a:rPr>
              <a:t> Michael Fung, who allowed me to adopt and adapt his slides for this workshop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D0462E1-BD16-4EA8-82D9-F355E027D6FA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02F376-1EFD-BC7D-379A-A0F0CAE46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23142"/>
            <a:ext cx="7772400" cy="51348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Simple Document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D926-FB13-4294-8BB0-801C30C539BD}" type="slidenum">
              <a:rPr lang="zh-TW" altLang="en-US" smtClean="0"/>
              <a:pPr/>
              <a:t>10</a:t>
            </a:fld>
            <a:endParaRPr lang="en-US" altLang="zh-TW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FA6793F-EABB-41D7-BABE-2B71AD2AC32F}"/>
              </a:ext>
            </a:extLst>
          </p:cNvPr>
          <p:cNvSpPr/>
          <p:nvPr/>
        </p:nvSpPr>
        <p:spPr bwMode="auto">
          <a:xfrm>
            <a:off x="6732136" y="2564904"/>
            <a:ext cx="504825" cy="50323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dirty="0">
                <a:latin typeface="+mn-lt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296A7BC-C42B-4586-A0E4-20CB1E95D8A1}"/>
              </a:ext>
            </a:extLst>
          </p:cNvPr>
          <p:cNvSpPr/>
          <p:nvPr/>
        </p:nvSpPr>
        <p:spPr bwMode="auto">
          <a:xfrm>
            <a:off x="210399" y="2508786"/>
            <a:ext cx="504825" cy="50323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dirty="0">
                <a:latin typeface="+mn-lt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D196437-7894-4194-9271-C9A516C7813D}"/>
              </a:ext>
            </a:extLst>
          </p:cNvPr>
          <p:cNvSpPr/>
          <p:nvPr/>
        </p:nvSpPr>
        <p:spPr bwMode="auto">
          <a:xfrm>
            <a:off x="394767" y="3069778"/>
            <a:ext cx="504825" cy="50323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dirty="0">
                <a:latin typeface="+mn-lt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AF66B25-4019-4933-8B0A-16C81DE48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352" y="1988840"/>
            <a:ext cx="936000" cy="576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56B5115-2538-4194-868A-716631C53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3" y="2671200"/>
            <a:ext cx="1007707" cy="288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C4BE86F-F208-4269-B4F5-28284CDF1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2952000"/>
            <a:ext cx="1044000" cy="288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714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Simple Document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D926-FB13-4294-8BB0-801C30C539BD}" type="slidenum">
              <a:rPr lang="zh-TW" altLang="en-US" smtClean="0"/>
              <a:pPr/>
              <a:t>11</a:t>
            </a:fld>
            <a:endParaRPr lang="en-US" altLang="zh-TW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8" y="2330814"/>
            <a:ext cx="9108504" cy="2196373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 bwMode="auto">
          <a:xfrm>
            <a:off x="1259632" y="4725144"/>
            <a:ext cx="3627438" cy="920750"/>
          </a:xfrm>
          <a:prstGeom prst="wedgeRoundRectCallout">
            <a:avLst>
              <a:gd name="adj1" fmla="val -17721"/>
              <a:gd name="adj2" fmla="val -170845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latin typeface="+mn-lt"/>
              </a:rPr>
              <a:t>1. Type project name as</a:t>
            </a:r>
          </a:p>
          <a:p>
            <a:pPr algn="ctr" eaLnBrk="1" hangingPunct="1">
              <a:defRPr/>
            </a:pPr>
            <a:r>
              <a:rPr lang="en-US" dirty="0">
                <a:latin typeface="+mn-lt"/>
              </a:rPr>
              <a:t>“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simple</a:t>
            </a:r>
            <a:r>
              <a:rPr lang="en-US" dirty="0">
                <a:latin typeface="+mn-lt"/>
              </a:rPr>
              <a:t>” (without quotes)</a:t>
            </a:r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5508104" y="5208406"/>
            <a:ext cx="1241425" cy="511175"/>
          </a:xfrm>
          <a:prstGeom prst="wedgeRoundRectCallout">
            <a:avLst>
              <a:gd name="adj1" fmla="val 54497"/>
              <a:gd name="adj2" fmla="val -210507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+mn-lt"/>
              </a:rPr>
              <a:t>2. Click</a:t>
            </a:r>
          </a:p>
        </p:txBody>
      </p:sp>
    </p:spTree>
    <p:extLst>
      <p:ext uri="{BB962C8B-B14F-4D97-AF65-F5344CB8AC3E}">
        <p14:creationId xmlns:p14="http://schemas.microsoft.com/office/powerpoint/2010/main" val="907416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ED288C-A9D4-948D-E360-38915172C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Simple Document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82AF0-CE09-905B-6309-6A7CEB7C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D926-FB13-4294-8BB0-801C30C539BD}" type="slidenum">
              <a:rPr lang="zh-TW" altLang="en-US" smtClean="0"/>
              <a:pPr/>
              <a:t>12</a:t>
            </a:fld>
            <a:endParaRPr lang="en-US" altLang="zh-T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D22CD9-7675-6B3C-4AD0-1A1105DC2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14" y="1986280"/>
            <a:ext cx="6959600" cy="464312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C5A19FA-36FD-8C59-0595-295D9FC95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2000" y="2708920"/>
            <a:ext cx="576000" cy="576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B0941DAB-FBEC-42BF-BFD0-D472C197D1CA}"/>
              </a:ext>
            </a:extLst>
          </p:cNvPr>
          <p:cNvSpPr/>
          <p:nvPr/>
        </p:nvSpPr>
        <p:spPr bwMode="auto">
          <a:xfrm>
            <a:off x="4701909" y="4285065"/>
            <a:ext cx="3556181" cy="510778"/>
          </a:xfrm>
          <a:prstGeom prst="wedgeRoundRectCallout">
            <a:avLst>
              <a:gd name="adj1" fmla="val 820"/>
              <a:gd name="adj2" fmla="val -289261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Click here if you see this</a:t>
            </a:r>
          </a:p>
        </p:txBody>
      </p:sp>
    </p:spTree>
    <p:extLst>
      <p:ext uri="{BB962C8B-B14F-4D97-AF65-F5344CB8AC3E}">
        <p14:creationId xmlns:p14="http://schemas.microsoft.com/office/powerpoint/2010/main" val="651819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dirty="0">
                <a:ea typeface="新細明體" pitchFamily="18" charset="-120"/>
              </a:rPr>
              <a:t>A file named </a:t>
            </a:r>
            <a:r>
              <a:rPr lang="en-US" altLang="zh-HK" dirty="0" err="1">
                <a:solidFill>
                  <a:srgbClr val="FF0000"/>
                </a:solidFill>
                <a:ea typeface="新細明體" pitchFamily="18" charset="-120"/>
              </a:rPr>
              <a:t>main.tex</a:t>
            </a:r>
            <a:r>
              <a:rPr lang="en-US" altLang="zh-HK" dirty="0">
                <a:ea typeface="新細明體" pitchFamily="18" charset="-120"/>
              </a:rPr>
              <a:t> is created for you with some default contents</a:t>
            </a:r>
          </a:p>
        </p:txBody>
      </p:sp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1446213"/>
          </a:xfrm>
        </p:spPr>
        <p:txBody>
          <a:bodyPr/>
          <a:lstStyle/>
          <a:p>
            <a:r>
              <a:rPr lang="en-US" altLang="en-US" dirty="0"/>
              <a:t>Your First Document</a:t>
            </a:r>
            <a:endParaRPr lang="en-US" altLang="zh-HK" dirty="0">
              <a:ea typeface="新細明體" pitchFamily="18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58B75C5-369E-41C9-A144-558AB60080F3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228B8B-130B-B2B7-9BE0-6FB752A53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3016"/>
            <a:ext cx="9144000" cy="2117491"/>
          </a:xfrm>
          <a:prstGeom prst="rect">
            <a:avLst/>
          </a:prstGeom>
        </p:spPr>
      </p:pic>
      <p:sp>
        <p:nvSpPr>
          <p:cNvPr id="12294" name="Oval 4"/>
          <p:cNvSpPr>
            <a:spLocks noChangeArrowheads="1"/>
          </p:cNvSpPr>
          <p:nvPr/>
        </p:nvSpPr>
        <p:spPr bwMode="auto">
          <a:xfrm>
            <a:off x="0" y="3933056"/>
            <a:ext cx="1319213" cy="4318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zh-HK" sz="2400">
              <a:latin typeface="Times New Roman" panose="02020603050405020304" pitchFamily="18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5523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28600" y="764704"/>
            <a:ext cx="7543800" cy="4114800"/>
          </a:xfrm>
        </p:spPr>
        <p:txBody>
          <a:bodyPr/>
          <a:lstStyle/>
          <a:p>
            <a:r>
              <a:rPr lang="en-US" altLang="zh-HK" dirty="0">
                <a:ea typeface="新細明體" pitchFamily="18" charset="-120"/>
              </a:rPr>
              <a:t>Type the following contents exactly: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E027CD-7E56-E337-6DCA-E70077BC2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83" y="1342800"/>
            <a:ext cx="7903435" cy="5515200"/>
          </a:xfrm>
          <a:prstGeom prst="rect">
            <a:avLst/>
          </a:prstGeom>
        </p:spPr>
      </p:pic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467600" cy="769938"/>
          </a:xfrm>
        </p:spPr>
        <p:txBody>
          <a:bodyPr/>
          <a:lstStyle/>
          <a:p>
            <a:r>
              <a:rPr lang="en-US" altLang="en-US" dirty="0"/>
              <a:t>Edit Your Document</a:t>
            </a:r>
            <a:endParaRPr lang="en-US" altLang="zh-HK" dirty="0">
              <a:ea typeface="新細明體" pitchFamily="18" charset="-12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521E275-2EC8-48A6-BF01-7EFACF2885D8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7" name="Rectangle 3"/>
          <p:cNvSpPr>
            <a:spLocks noChangeArrowheads="1"/>
          </p:cNvSpPr>
          <p:nvPr/>
        </p:nvSpPr>
        <p:spPr bwMode="auto">
          <a:xfrm>
            <a:off x="3330440" y="2061336"/>
            <a:ext cx="5202000" cy="479666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zh-HK" sz="2400">
              <a:latin typeface="Times New Roman" panose="02020603050405020304" pitchFamily="18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60799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B3175A-8D3E-860E-AB54-A12F348CD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848"/>
            <a:ext cx="9144000" cy="974134"/>
          </a:xfrm>
          <a:prstGeom prst="rect">
            <a:avLst/>
          </a:prstGeom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769938"/>
          </a:xfrm>
        </p:spPr>
        <p:txBody>
          <a:bodyPr/>
          <a:lstStyle/>
          <a:p>
            <a:r>
              <a:rPr lang="en-US" altLang="zh-HK" dirty="0">
                <a:ea typeface="新細明體" pitchFamily="18" charset="-120"/>
              </a:rPr>
              <a:t>Typeset / Compile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7543800" cy="4114800"/>
          </a:xfrm>
        </p:spPr>
        <p:txBody>
          <a:bodyPr/>
          <a:lstStyle/>
          <a:p>
            <a:r>
              <a:rPr lang="en-US" altLang="zh-HK" dirty="0">
                <a:ea typeface="新細明體" pitchFamily="18" charset="-120"/>
              </a:rPr>
              <a:t>Click “</a:t>
            </a:r>
            <a:r>
              <a:rPr lang="en-US" altLang="zh-HK" dirty="0">
                <a:solidFill>
                  <a:srgbClr val="FF0000"/>
                </a:solidFill>
                <a:ea typeface="新細明體" pitchFamily="18" charset="-120"/>
              </a:rPr>
              <a:t>Recompile</a:t>
            </a:r>
            <a:r>
              <a:rPr lang="en-US" altLang="zh-HK" dirty="0">
                <a:ea typeface="新細明體" pitchFamily="18" charset="-120"/>
              </a:rPr>
              <a:t>” to do the first typeset. You should see the following: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982D56A-561A-434E-B01D-00A6FAA1E5AB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2" name="Oval 7"/>
          <p:cNvSpPr>
            <a:spLocks noChangeArrowheads="1"/>
          </p:cNvSpPr>
          <p:nvPr/>
        </p:nvSpPr>
        <p:spPr bwMode="auto">
          <a:xfrm>
            <a:off x="6959872" y="1314000"/>
            <a:ext cx="1500560" cy="43078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321974-A963-81D0-55D4-7B339735E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009600"/>
            <a:ext cx="5428993" cy="384840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F3B5469-5A9D-698D-696A-34353BAE471D}"/>
              </a:ext>
            </a:extLst>
          </p:cNvPr>
          <p:cNvSpPr/>
          <p:nvPr/>
        </p:nvSpPr>
        <p:spPr bwMode="auto">
          <a:xfrm>
            <a:off x="5919097" y="4596863"/>
            <a:ext cx="3224903" cy="1640449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Hotkeys to compile:</a:t>
            </a:r>
          </a:p>
          <a:p>
            <a:pPr marL="0" marR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+mn-lt"/>
              </a:rPr>
              <a:t>Windows:</a:t>
            </a:r>
          </a:p>
          <a:p>
            <a:pPr marL="0" marR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+mn-lt"/>
              </a:rPr>
              <a:t>macOS: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2A63EF-C258-D8B5-0E51-3D5C257630DA}"/>
              </a:ext>
            </a:extLst>
          </p:cNvPr>
          <p:cNvGrpSpPr/>
          <p:nvPr/>
        </p:nvGrpSpPr>
        <p:grpSpPr>
          <a:xfrm>
            <a:off x="7452320" y="5253633"/>
            <a:ext cx="1616400" cy="442674"/>
            <a:chOff x="0" y="5710833"/>
            <a:chExt cx="1616400" cy="44267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469F17D-E8B8-E0EA-E7D0-C614C1241742}"/>
                </a:ext>
              </a:extLst>
            </p:cNvPr>
            <p:cNvSpPr txBox="1"/>
            <p:nvPr/>
          </p:nvSpPr>
          <p:spPr>
            <a:xfrm>
              <a:off x="0" y="5710833"/>
              <a:ext cx="623337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+mn-lt"/>
                </a:rPr>
                <a:t>Ctrl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63F3DBA-6B26-13A1-BC61-52C5854ECBE0}"/>
                </a:ext>
              </a:extLst>
            </p:cNvPr>
            <p:cNvSpPr txBox="1"/>
            <p:nvPr/>
          </p:nvSpPr>
          <p:spPr>
            <a:xfrm>
              <a:off x="993600" y="5710833"/>
              <a:ext cx="622800" cy="43493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+mn-lt"/>
                </a:rPr>
                <a:t>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DA90F2-9E12-520E-3B10-53C40EF85A9B}"/>
                </a:ext>
              </a:extLst>
            </p:cNvPr>
            <p:cNvSpPr txBox="1"/>
            <p:nvPr/>
          </p:nvSpPr>
          <p:spPr>
            <a:xfrm>
              <a:off x="622800" y="5710833"/>
              <a:ext cx="369251" cy="434935"/>
            </a:xfrm>
            <a:prstGeom prst="round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+mn-lt"/>
                </a:rPr>
                <a:t>+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50177DA-04E6-5835-D740-2AE06904AE80}"/>
              </a:ext>
            </a:extLst>
          </p:cNvPr>
          <p:cNvGrpSpPr/>
          <p:nvPr/>
        </p:nvGrpSpPr>
        <p:grpSpPr>
          <a:xfrm>
            <a:off x="7452320" y="5733256"/>
            <a:ext cx="1616400" cy="442674"/>
            <a:chOff x="0" y="6415326"/>
            <a:chExt cx="1616400" cy="44267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EC624-9A73-EC30-9425-74206A60A792}"/>
                </a:ext>
              </a:extLst>
            </p:cNvPr>
            <p:cNvSpPr txBox="1"/>
            <p:nvPr/>
          </p:nvSpPr>
          <p:spPr>
            <a:xfrm>
              <a:off x="0" y="6415326"/>
              <a:ext cx="62280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+mn-lt"/>
                </a:rPr>
                <a:t>⌘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8D77B2-9371-2FE3-6115-9C38D15C763C}"/>
                </a:ext>
              </a:extLst>
            </p:cNvPr>
            <p:cNvSpPr txBox="1"/>
            <p:nvPr/>
          </p:nvSpPr>
          <p:spPr>
            <a:xfrm>
              <a:off x="993600" y="6423065"/>
              <a:ext cx="622800" cy="43493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+mn-lt"/>
                </a:rPr>
                <a:t>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AE8828-5676-5D00-02F7-47DD76A7E6C3}"/>
                </a:ext>
              </a:extLst>
            </p:cNvPr>
            <p:cNvSpPr txBox="1"/>
            <p:nvPr/>
          </p:nvSpPr>
          <p:spPr>
            <a:xfrm>
              <a:off x="622800" y="6423065"/>
              <a:ext cx="369251" cy="434935"/>
            </a:xfrm>
            <a:prstGeom prst="round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+mn-lt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821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852AC3-4497-F4D1-C00D-0D712F8CF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8723"/>
            <a:ext cx="9144000" cy="4669277"/>
          </a:xfrm>
          <a:prstGeom prst="rect">
            <a:avLst/>
          </a:prstGeom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769938"/>
          </a:xfrm>
        </p:spPr>
        <p:txBody>
          <a:bodyPr/>
          <a:lstStyle/>
          <a:p>
            <a:r>
              <a:rPr lang="en-US" altLang="zh-HK">
                <a:ea typeface="新細明體" pitchFamily="18" charset="-120"/>
              </a:rPr>
              <a:t>Error Message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0" y="1092670"/>
            <a:ext cx="5256000" cy="2592000"/>
          </a:xfrm>
          <a:solidFill>
            <a:schemeClr val="bg1"/>
          </a:solidFill>
        </p:spPr>
        <p:txBody>
          <a:bodyPr/>
          <a:lstStyle/>
          <a:p>
            <a:r>
              <a:rPr lang="en-US" altLang="zh-HK" dirty="0">
                <a:ea typeface="新細明體" pitchFamily="18" charset="-120"/>
              </a:rPr>
              <a:t>If you type wrongly and then compile, you may see some error messages</a:t>
            </a:r>
          </a:p>
          <a:p>
            <a:r>
              <a:rPr lang="en-US" altLang="zh-HK" dirty="0">
                <a:ea typeface="新細明體" pitchFamily="18" charset="-120"/>
              </a:rPr>
              <a:t>Fix your error. Then </a:t>
            </a:r>
            <a:r>
              <a:rPr lang="en-US" altLang="zh-HK" dirty="0">
                <a:solidFill>
                  <a:srgbClr val="FF0000"/>
                </a:solidFill>
                <a:ea typeface="新細明體" pitchFamily="18" charset="-120"/>
              </a:rPr>
              <a:t>Recompile</a:t>
            </a:r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826776" y="5949328"/>
            <a:ext cx="468000" cy="43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06DF5CC-3DC4-4C26-90E0-3506F9D2687F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008" y="4193437"/>
            <a:ext cx="2880000" cy="6969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Straight Connector 11"/>
          <p:cNvCxnSpPr>
            <a:stCxn id="17" idx="3"/>
            <a:endCxn id="6" idx="6"/>
          </p:cNvCxnSpPr>
          <p:nvPr/>
        </p:nvCxnSpPr>
        <p:spPr bwMode="auto">
          <a:xfrm flipH="1">
            <a:off x="1294776" y="4688791"/>
            <a:ext cx="2932298" cy="147653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4158537" y="4320056"/>
            <a:ext cx="468000" cy="43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1D175AA1-1EF8-A210-DD63-3A8453FF4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6136" y="6133643"/>
            <a:ext cx="1500560" cy="43078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44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7543800" cy="4114800"/>
          </a:xfrm>
        </p:spPr>
        <p:txBody>
          <a:bodyPr/>
          <a:lstStyle/>
          <a:p>
            <a:r>
              <a:rPr lang="en-US" altLang="zh-HK" dirty="0">
                <a:ea typeface="新細明體" pitchFamily="18" charset="-120"/>
              </a:rPr>
              <a:t>When you complete your editing, you can download your pdf after compile</a:t>
            </a:r>
          </a:p>
        </p:txBody>
      </p:sp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769938"/>
          </a:xfrm>
        </p:spPr>
        <p:txBody>
          <a:bodyPr/>
          <a:lstStyle/>
          <a:p>
            <a:r>
              <a:rPr lang="en-US" altLang="zh-HK">
                <a:ea typeface="新細明體" pitchFamily="18" charset="-120"/>
              </a:rPr>
              <a:t>Final Document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F07D0B7-9742-4A43-9C6C-9109225DA6C6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F30072-476C-AEB7-89E9-A84F7F468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004" y="3009600"/>
            <a:ext cx="5428993" cy="3848400"/>
          </a:xfrm>
          <a:prstGeom prst="rect">
            <a:avLst/>
          </a:prstGeom>
        </p:spPr>
      </p:pic>
      <p:sp>
        <p:nvSpPr>
          <p:cNvPr id="16389" name="Oval 7"/>
          <p:cNvSpPr>
            <a:spLocks noChangeArrowheads="1"/>
          </p:cNvSpPr>
          <p:nvPr/>
        </p:nvSpPr>
        <p:spPr bwMode="auto">
          <a:xfrm>
            <a:off x="3858072" y="3541514"/>
            <a:ext cx="569912" cy="4635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156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>
                <a:ea typeface="新細明體" pitchFamily="18" charset="-120"/>
              </a:rPr>
              <a:t>Simple LaTeX Editing Cycle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495675" y="2493963"/>
            <a:ext cx="2152650" cy="46037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+mn-lt"/>
              </a:rPr>
              <a:t>Edit document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229806" y="3636963"/>
            <a:ext cx="2684389" cy="46166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+mn-lt"/>
              </a:rPr>
              <a:t>Typeset (Compile)</a:t>
            </a:r>
          </a:p>
        </p:txBody>
      </p:sp>
      <p:sp>
        <p:nvSpPr>
          <p:cNvPr id="8" name="Flowchart: Decision 7"/>
          <p:cNvSpPr/>
          <p:nvPr/>
        </p:nvSpPr>
        <p:spPr bwMode="auto">
          <a:xfrm>
            <a:off x="1851014" y="4779963"/>
            <a:ext cx="5441973" cy="733663"/>
          </a:xfrm>
          <a:prstGeom prst="flowChartDecisi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+mn-lt"/>
              </a:rPr>
              <a:t>Error? Not finished?</a:t>
            </a:r>
          </a:p>
        </p:txBody>
      </p:sp>
      <p:cxnSp>
        <p:nvCxnSpPr>
          <p:cNvPr id="17414" name="Straight Arrow Connector 10"/>
          <p:cNvCxnSpPr>
            <a:cxnSpLocks noChangeShapeType="1"/>
            <a:endCxn id="5" idx="0"/>
          </p:cNvCxnSpPr>
          <p:nvPr/>
        </p:nvCxnSpPr>
        <p:spPr bwMode="auto">
          <a:xfrm flipH="1">
            <a:off x="4572000" y="2060575"/>
            <a:ext cx="0" cy="4333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415" name="Straight Arrow Connector 11"/>
          <p:cNvCxnSpPr>
            <a:cxnSpLocks noChangeShapeType="1"/>
            <a:stCxn id="5" idx="2"/>
            <a:endCxn id="6" idx="0"/>
          </p:cNvCxnSpPr>
          <p:nvPr/>
        </p:nvCxnSpPr>
        <p:spPr bwMode="auto">
          <a:xfrm>
            <a:off x="4572000" y="2954338"/>
            <a:ext cx="1" cy="68262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416" name="Straight Arrow Connector 14"/>
          <p:cNvCxnSpPr>
            <a:cxnSpLocks noChangeShapeType="1"/>
            <a:stCxn id="6" idx="2"/>
            <a:endCxn id="8" idx="0"/>
          </p:cNvCxnSpPr>
          <p:nvPr/>
        </p:nvCxnSpPr>
        <p:spPr bwMode="auto">
          <a:xfrm>
            <a:off x="4572001" y="4098628"/>
            <a:ext cx="0" cy="68133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417" name="Straight Arrow Connector 17"/>
          <p:cNvCxnSpPr>
            <a:cxnSpLocks noChangeShapeType="1"/>
          </p:cNvCxnSpPr>
          <p:nvPr/>
        </p:nvCxnSpPr>
        <p:spPr bwMode="auto">
          <a:xfrm>
            <a:off x="4572000" y="5513388"/>
            <a:ext cx="0" cy="68103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3393633" y="6194425"/>
            <a:ext cx="235673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+mn-lt"/>
              </a:rPr>
              <a:t>Done. Get a pdf</a:t>
            </a:r>
          </a:p>
        </p:txBody>
      </p:sp>
      <p:cxnSp>
        <p:nvCxnSpPr>
          <p:cNvPr id="17419" name="Elbow Connector 23"/>
          <p:cNvCxnSpPr>
            <a:cxnSpLocks noChangeShapeType="1"/>
          </p:cNvCxnSpPr>
          <p:nvPr/>
        </p:nvCxnSpPr>
        <p:spPr bwMode="auto">
          <a:xfrm rot="10800000" flipH="1">
            <a:off x="1851014" y="2724151"/>
            <a:ext cx="1644660" cy="2422644"/>
          </a:xfrm>
          <a:prstGeom prst="bentConnector4">
            <a:avLst>
              <a:gd name="adj1" fmla="val -13900"/>
              <a:gd name="adj2" fmla="val 99966"/>
            </a:avLst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1229147" y="4684713"/>
            <a:ext cx="39052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+mn-lt"/>
              </a:rPr>
              <a:t>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572000" y="5513388"/>
            <a:ext cx="407988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+mn-lt"/>
              </a:rPr>
              <a:t>N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233E68C-1BF4-4FDF-B688-E5AF03022E06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171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28600" y="982663"/>
            <a:ext cx="7467600" cy="769937"/>
          </a:xfrm>
        </p:spPr>
        <p:txBody>
          <a:bodyPr/>
          <a:lstStyle/>
          <a:p>
            <a:pPr eaLnBrk="1" hangingPunct="1"/>
            <a:r>
              <a:rPr lang="en-US" altLang="en-US"/>
              <a:t>Thesis Preparation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7543800" cy="4114800"/>
          </a:xfrm>
        </p:spPr>
        <p:txBody>
          <a:bodyPr/>
          <a:lstStyle/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Before we </a:t>
            </a:r>
            <a:r>
              <a:rPr lang="en-US" altLang="en-US" i="1" dirty="0"/>
              <a:t>really</a:t>
            </a:r>
            <a:r>
              <a:rPr lang="en-US" altLang="en-US" dirty="0"/>
              <a:t> start…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What should be in a thesis?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99570EC-0CE7-41E1-956C-0DD0B451F479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FE78FE-6114-C19C-67CA-C395A16F2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1981200"/>
            <a:ext cx="5219700" cy="1016000"/>
          </a:xfrm>
          <a:prstGeom prst="rect">
            <a:avLst/>
          </a:prstGeom>
        </p:spPr>
      </p:pic>
      <p:sp>
        <p:nvSpPr>
          <p:cNvPr id="4" name="Oval 7">
            <a:extLst>
              <a:ext uri="{FF2B5EF4-FFF2-40B4-BE49-F238E27FC236}">
                <a16:creationId xmlns:a16="http://schemas.microsoft.com/office/drawing/2014/main" id="{83DC7D5E-0C57-3AB1-EAAD-6EC2E2163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840" y="1981199"/>
            <a:ext cx="633600" cy="43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20675"/>
            <a:ext cx="7467600" cy="1446213"/>
          </a:xfrm>
        </p:spPr>
        <p:txBody>
          <a:bodyPr/>
          <a:lstStyle/>
          <a:p>
            <a:pPr eaLnBrk="1" hangingPunct="1"/>
            <a:r>
              <a:rPr lang="en-US" altLang="zh-TW">
                <a:ea typeface="新細明體" pitchFamily="18" charset="-120"/>
              </a:rPr>
              <a:t>Get Course Material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81200"/>
            <a:ext cx="7632000" cy="4114800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altLang="zh-TW" sz="2800" dirty="0">
                <a:ea typeface="新細明體" pitchFamily="18" charset="-120"/>
              </a:rPr>
              <a:t>Visit: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zh-TW" sz="2800" dirty="0">
                <a:ea typeface="新細明體" pitchFamily="18" charset="-120"/>
              </a:rPr>
              <a:t>    </a:t>
            </a:r>
            <a:r>
              <a:rPr lang="en-US" altLang="zh-TW" sz="2800" dirty="0">
                <a:ea typeface="新細明體" pitchFamily="18" charset="-120"/>
                <a:hlinkClick r:id="rId3"/>
              </a:rPr>
              <a:t>http://www.cse.cuhk.edu.hk/~yclaw/ipl_latex/</a:t>
            </a:r>
            <a:endParaRPr lang="en-US" altLang="zh-TW" sz="2800" dirty="0">
              <a:ea typeface="新細明體" pitchFamily="18" charset="-12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altLang="zh-TW" sz="2800" b="1" dirty="0">
              <a:ea typeface="新細明體" pitchFamily="18" charset="-12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zh-TW" sz="2800" b="1" dirty="0">
                <a:ea typeface="新細明體" pitchFamily="18" charset="-120"/>
              </a:rPr>
              <a:t>Download</a:t>
            </a:r>
            <a:r>
              <a:rPr lang="en-US" altLang="zh-TW" sz="2800" dirty="0">
                <a:ea typeface="新細明體" pitchFamily="18" charset="-120"/>
              </a:rPr>
              <a:t> the “Lab Materials”</a:t>
            </a:r>
            <a:endParaRPr lang="en-US" altLang="zh-TW" sz="2800" dirty="0">
              <a:solidFill>
                <a:schemeClr val="hlink"/>
              </a:solidFill>
              <a:ea typeface="新細明體" pitchFamily="18" charset="-120"/>
            </a:endParaRPr>
          </a:p>
          <a:p>
            <a:pPr marL="457200" lvl="1" indent="0" algn="ctr" eaLnBrk="1" hangingPunct="1">
              <a:buFontTx/>
              <a:buNone/>
              <a:defRPr/>
            </a:pPr>
            <a:r>
              <a:rPr lang="en-US" altLang="zh-TW" sz="2400" dirty="0">
                <a:solidFill>
                  <a:schemeClr val="hlink"/>
                </a:solidFill>
                <a:ea typeface="新細明體" pitchFamily="18" charset="-120"/>
              </a:rPr>
              <a:t>IPL_LaTeX_Advanced_lab.zip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altLang="zh-TW" sz="2800" dirty="0">
              <a:solidFill>
                <a:schemeClr val="hlink"/>
              </a:solidFill>
              <a:ea typeface="新細明體" pitchFamily="18" charset="-12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zh-TW" sz="2800" b="1" dirty="0">
                <a:ea typeface="新細明體" pitchFamily="18" charset="-120"/>
              </a:rPr>
              <a:t>Extract</a:t>
            </a:r>
            <a:r>
              <a:rPr lang="en-US" altLang="zh-TW" sz="2800" dirty="0">
                <a:ea typeface="新細明體" pitchFamily="18" charset="-120"/>
              </a:rPr>
              <a:t> the content of the zip file</a:t>
            </a:r>
            <a:endParaRPr lang="en-US" altLang="zh-TW" sz="2800" dirty="0">
              <a:solidFill>
                <a:schemeClr val="hlink"/>
              </a:solidFill>
              <a:ea typeface="新細明體" pitchFamily="18" charset="-12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364859A-C4C2-460F-ACD1-F2739E36B23E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751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28600" y="982663"/>
            <a:ext cx="7467600" cy="769937"/>
          </a:xfrm>
        </p:spPr>
        <p:txBody>
          <a:bodyPr/>
          <a:lstStyle/>
          <a:p>
            <a:pPr eaLnBrk="1" hangingPunct="1"/>
            <a:r>
              <a:rPr lang="en-US" altLang="en-US"/>
              <a:t>Thesis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Title page</a:t>
            </a:r>
          </a:p>
          <a:p>
            <a:pPr eaLnBrk="1" hangingPunct="1"/>
            <a:r>
              <a:rPr lang="en-US" altLang="en-US"/>
              <a:t>Abstract</a:t>
            </a:r>
          </a:p>
          <a:p>
            <a:pPr eaLnBrk="1" hangingPunct="1"/>
            <a:r>
              <a:rPr lang="en-US" altLang="en-US"/>
              <a:t>Table of Contents</a:t>
            </a:r>
          </a:p>
          <a:p>
            <a:pPr eaLnBrk="1" hangingPunct="1"/>
            <a:r>
              <a:rPr lang="en-US" altLang="en-US"/>
              <a:t>List of Figures</a:t>
            </a:r>
          </a:p>
          <a:p>
            <a:pPr eaLnBrk="1" hangingPunct="1"/>
            <a:r>
              <a:rPr lang="en-US" altLang="en-US"/>
              <a:t>List of Tables</a:t>
            </a:r>
          </a:p>
          <a:p>
            <a:pPr eaLnBrk="1" hangingPunct="1"/>
            <a:r>
              <a:rPr lang="en-US" altLang="en-US"/>
              <a:t>Text… (the Beef)</a:t>
            </a:r>
          </a:p>
          <a:p>
            <a:pPr eaLnBrk="1" hangingPunct="1"/>
            <a:r>
              <a:rPr lang="en-US" altLang="en-US"/>
              <a:t>Bibliography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29CE361-FB00-4DD6-B2B9-2FD6B4CCD47C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28600" y="982663"/>
            <a:ext cx="7467600" cy="769937"/>
          </a:xfrm>
        </p:spPr>
        <p:txBody>
          <a:bodyPr/>
          <a:lstStyle/>
          <a:p>
            <a:pPr eaLnBrk="1" hangingPunct="1"/>
            <a:r>
              <a:rPr lang="en-US" altLang="en-US"/>
              <a:t>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7543800" cy="476091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/>
              <a:t>Title page</a:t>
            </a:r>
          </a:p>
          <a:p>
            <a:pPr eaLnBrk="1" hangingPunct="1">
              <a:defRPr/>
            </a:pPr>
            <a:r>
              <a:rPr lang="en-US" dirty="0"/>
              <a:t>Abstract</a:t>
            </a:r>
          </a:p>
          <a:p>
            <a:pPr eaLnBrk="1" hangingPunct="1">
              <a:defRPr/>
            </a:pPr>
            <a:r>
              <a:rPr lang="en-US" i="1" dirty="0">
                <a:solidFill>
                  <a:srgbClr val="FF0000"/>
                </a:solidFill>
              </a:rPr>
              <a:t>[Acknowledgments]		(Optional)</a:t>
            </a:r>
          </a:p>
          <a:p>
            <a:pPr eaLnBrk="1" hangingPunct="1">
              <a:defRPr/>
            </a:pPr>
            <a:r>
              <a:rPr lang="en-US" dirty="0"/>
              <a:t>Table of Contents</a:t>
            </a:r>
          </a:p>
          <a:p>
            <a:pPr eaLnBrk="1" hangingPunct="1">
              <a:defRPr/>
            </a:pPr>
            <a:r>
              <a:rPr lang="en-US" dirty="0"/>
              <a:t>List of Figures</a:t>
            </a:r>
          </a:p>
          <a:p>
            <a:pPr eaLnBrk="1" hangingPunct="1">
              <a:defRPr/>
            </a:pPr>
            <a:r>
              <a:rPr lang="en-US" dirty="0"/>
              <a:t>List of Tables</a:t>
            </a:r>
          </a:p>
          <a:p>
            <a:pPr eaLnBrk="1" hangingPunct="1">
              <a:defRPr/>
            </a:pPr>
            <a:r>
              <a:rPr lang="en-US" dirty="0"/>
              <a:t>Text… (the Beef)</a:t>
            </a:r>
          </a:p>
          <a:p>
            <a:pPr eaLnBrk="1" hangingPunct="1">
              <a:defRPr/>
            </a:pPr>
            <a:r>
              <a:rPr lang="en-US" i="1" dirty="0">
                <a:solidFill>
                  <a:srgbClr val="FF0000"/>
                </a:solidFill>
              </a:rPr>
              <a:t>[Appendices]			(Optional)</a:t>
            </a:r>
          </a:p>
          <a:p>
            <a:pPr eaLnBrk="1" hangingPunct="1">
              <a:defRPr/>
            </a:pPr>
            <a:r>
              <a:rPr lang="en-US" dirty="0"/>
              <a:t>Bibliography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16A9B97-5082-4AD5-97FA-E47536EAAF55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20675"/>
            <a:ext cx="7467600" cy="769441"/>
          </a:xfrm>
        </p:spPr>
        <p:txBody>
          <a:bodyPr/>
          <a:lstStyle/>
          <a:p>
            <a:pPr eaLnBrk="1" hangingPunct="1"/>
            <a:r>
              <a:rPr lang="en-US" altLang="zh-TW" dirty="0">
                <a:ea typeface="新細明體" pitchFamily="18" charset="-120"/>
              </a:rPr>
              <a:t>Course Material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81200"/>
            <a:ext cx="7632000" cy="4114800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altLang="zh-TW" sz="2800" dirty="0">
                <a:ea typeface="新細明體" pitchFamily="18" charset="-120"/>
              </a:rPr>
              <a:t>Recall the “Lab Materials” that you downloaded</a:t>
            </a:r>
            <a:endParaRPr lang="en-US" altLang="zh-TW" sz="2800" dirty="0">
              <a:solidFill>
                <a:schemeClr val="hlink"/>
              </a:solidFill>
              <a:ea typeface="新細明體" pitchFamily="18" charset="-120"/>
            </a:endParaRPr>
          </a:p>
          <a:p>
            <a:pPr marL="457200" lvl="1" indent="0" algn="ctr" eaLnBrk="1" hangingPunct="1">
              <a:buFontTx/>
              <a:buNone/>
              <a:defRPr/>
            </a:pPr>
            <a:r>
              <a:rPr lang="en-US" altLang="zh-TW" sz="2400" dirty="0">
                <a:solidFill>
                  <a:schemeClr val="hlink"/>
                </a:solidFill>
                <a:ea typeface="新細明體" pitchFamily="18" charset="-120"/>
              </a:rPr>
              <a:t>IPL_LaTeX_Advanced_lab.zip</a:t>
            </a:r>
            <a:endParaRPr lang="en-US" altLang="zh-TW" sz="1600" dirty="0">
              <a:solidFill>
                <a:schemeClr val="hlink"/>
              </a:solidFill>
              <a:ea typeface="新細明體" pitchFamily="18" charset="-120"/>
            </a:endParaRPr>
          </a:p>
          <a:p>
            <a:pPr lvl="8">
              <a:buFont typeface="Arial" charset="0"/>
              <a:buChar char="•"/>
              <a:defRPr/>
            </a:pPr>
            <a:endParaRPr lang="en-US" altLang="zh-TW" sz="1600" b="1" dirty="0">
              <a:ea typeface="新細明體" pitchFamily="18" charset="-12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zh-TW" sz="2800" b="1" dirty="0">
                <a:ea typeface="新細明體" pitchFamily="18" charset="-120"/>
              </a:rPr>
              <a:t>Extract</a:t>
            </a:r>
            <a:r>
              <a:rPr lang="en-US" altLang="zh-TW" sz="2800" dirty="0">
                <a:ea typeface="新細明體" pitchFamily="18" charset="-120"/>
              </a:rPr>
              <a:t> the zip content, you’ll see two more zip files</a:t>
            </a:r>
          </a:p>
          <a:p>
            <a:pPr marL="457200" lvl="1" indent="0" algn="ctr" eaLnBrk="1" hangingPunct="1">
              <a:buNone/>
              <a:defRPr/>
            </a:pPr>
            <a:r>
              <a:rPr lang="en-US" altLang="zh-TW" sz="2400" dirty="0">
                <a:solidFill>
                  <a:schemeClr val="hlink"/>
                </a:solidFill>
                <a:ea typeface="新細明體" pitchFamily="18" charset="-120"/>
              </a:rPr>
              <a:t>thesis_start.zip</a:t>
            </a:r>
            <a:r>
              <a:rPr lang="en-US" altLang="zh-TW" sz="2400" dirty="0"/>
              <a:t> and </a:t>
            </a:r>
            <a:r>
              <a:rPr lang="en-US" altLang="zh-TW" sz="2400" dirty="0">
                <a:solidFill>
                  <a:schemeClr val="hlink"/>
                </a:solidFill>
                <a:ea typeface="新細明體" pitchFamily="18" charset="-120"/>
              </a:rPr>
              <a:t>thesis_finish.zip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zh-TW" sz="2400" dirty="0">
                <a:ea typeface="新細明體" pitchFamily="18" charset="-120"/>
              </a:rPr>
              <a:t>(</a:t>
            </a:r>
            <a:r>
              <a:rPr lang="en-US" altLang="zh-TW" sz="2400" i="1" u="sng" dirty="0">
                <a:ea typeface="新細明體" pitchFamily="18" charset="-120"/>
              </a:rPr>
              <a:t>No need</a:t>
            </a:r>
            <a:r>
              <a:rPr lang="en-US" altLang="zh-TW" sz="2400" dirty="0">
                <a:ea typeface="新細明體" pitchFamily="18" charset="-120"/>
              </a:rPr>
              <a:t> to further extract these two zip files)</a:t>
            </a:r>
          </a:p>
          <a:p>
            <a:pPr lvl="8">
              <a:buFont typeface="Arial" charset="0"/>
              <a:buChar char="•"/>
              <a:defRPr/>
            </a:pPr>
            <a:endParaRPr lang="en-US" altLang="zh-TW" sz="1600" dirty="0">
              <a:ea typeface="新細明體" pitchFamily="18" charset="-12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zh-TW" sz="2800" dirty="0">
                <a:ea typeface="新細明體" pitchFamily="18" charset="-120"/>
              </a:rPr>
              <a:t>The file </a:t>
            </a:r>
            <a:r>
              <a:rPr lang="en-US" altLang="zh-TW" sz="2800" dirty="0">
                <a:solidFill>
                  <a:srgbClr val="FF0000"/>
                </a:solidFill>
                <a:ea typeface="新細明體" pitchFamily="18" charset="-120"/>
              </a:rPr>
              <a:t>thesis_start.zip</a:t>
            </a:r>
            <a:r>
              <a:rPr lang="en-US" altLang="zh-TW" sz="2800" dirty="0">
                <a:ea typeface="新細明體" pitchFamily="18" charset="-120"/>
              </a:rPr>
              <a:t> contains a LaTeX template for a thesis</a:t>
            </a:r>
            <a:endParaRPr lang="en-US" altLang="zh-TW" sz="2400" dirty="0">
              <a:solidFill>
                <a:schemeClr val="hlink"/>
              </a:solidFill>
              <a:ea typeface="新細明體" pitchFamily="18" charset="-12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364859A-C4C2-460F-ACD1-F2739E36B23E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5E2C8-7796-4676-943B-4461B1E42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Upload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0E2D6-0AF7-4020-9D2F-F6B2DA014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D926-FB13-4294-8BB0-801C30C539BD}" type="slidenum">
              <a:rPr lang="zh-TW" altLang="en-US" smtClean="0"/>
              <a:pPr/>
              <a:t>23</a:t>
            </a:fld>
            <a:endParaRPr lang="en-US" altLang="zh-TW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2F3C1A-9908-496C-B2CE-3A66ADEF41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5363"/>
            <a:ext cx="9144000" cy="488079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6626384-CE93-432C-80FB-C56E903F5698}"/>
              </a:ext>
            </a:extLst>
          </p:cNvPr>
          <p:cNvSpPr/>
          <p:nvPr/>
        </p:nvSpPr>
        <p:spPr bwMode="auto">
          <a:xfrm>
            <a:off x="1042577" y="1370471"/>
            <a:ext cx="504825" cy="50323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dirty="0">
                <a:latin typeface="+mn-lt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76CD01D-F102-45C3-AB6B-23273A574142}"/>
              </a:ext>
            </a:extLst>
          </p:cNvPr>
          <p:cNvSpPr/>
          <p:nvPr/>
        </p:nvSpPr>
        <p:spPr bwMode="auto">
          <a:xfrm>
            <a:off x="1386986" y="2369901"/>
            <a:ext cx="504825" cy="50323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dirty="0">
                <a:latin typeface="+mn-lt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354BC6A-76FF-48AC-ADCD-47071B504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95" y="1828877"/>
            <a:ext cx="1224000" cy="432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9395534-0DD4-4492-8AF6-5C43846DD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2851277"/>
            <a:ext cx="1548000" cy="360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B3994D-8D8B-4A5B-A2DD-1F384620F8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1556792"/>
            <a:ext cx="5526000" cy="4363603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6A118D7-0D37-4FB4-BC13-6BC6447EB56F}"/>
              </a:ext>
            </a:extLst>
          </p:cNvPr>
          <p:cNvSpPr/>
          <p:nvPr/>
        </p:nvSpPr>
        <p:spPr bwMode="auto">
          <a:xfrm>
            <a:off x="2699792" y="5056299"/>
            <a:ext cx="3554563" cy="510778"/>
          </a:xfrm>
          <a:prstGeom prst="wedgeRoundRectCallout">
            <a:avLst>
              <a:gd name="adj1" fmla="val -7731"/>
              <a:gd name="adj2" fmla="val -328900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latin typeface="+mn-lt"/>
              </a:rPr>
              <a:t>3. Select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thesis_start.zip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5B379AE-6667-400B-9B53-35D3ADD14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814000"/>
            <a:ext cx="7543800" cy="1044000"/>
          </a:xfrm>
        </p:spPr>
        <p:txBody>
          <a:bodyPr/>
          <a:lstStyle/>
          <a:p>
            <a:r>
              <a:rPr lang="en-US" dirty="0"/>
              <a:t>The file </a:t>
            </a:r>
            <a:r>
              <a:rPr lang="en-US" dirty="0">
                <a:solidFill>
                  <a:srgbClr val="FF0000"/>
                </a:solidFill>
              </a:rPr>
              <a:t>thesis_start.zip</a:t>
            </a:r>
            <a:r>
              <a:rPr lang="en-US" dirty="0"/>
              <a:t> can be uploaded to Overleaf</a:t>
            </a:r>
          </a:p>
        </p:txBody>
      </p:sp>
    </p:spTree>
    <p:extLst>
      <p:ext uri="{BB962C8B-B14F-4D97-AF65-F5344CB8AC3E}">
        <p14:creationId xmlns:p14="http://schemas.microsoft.com/office/powerpoint/2010/main" val="2735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AC84B-6D1A-4A97-8653-DE7CFE183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769441"/>
          </a:xfrm>
        </p:spPr>
        <p:txBody>
          <a:bodyPr/>
          <a:lstStyle/>
          <a:p>
            <a:r>
              <a:rPr lang="en-US" dirty="0"/>
              <a:t>Thesis Template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F61A03-150E-4ACD-9CBF-CC78185BE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230CA-2CA6-4905-A1CC-799E96B7CBDA}" type="slidenum">
              <a:rPr lang="zh-TW" altLang="en-US" smtClean="0"/>
              <a:pPr/>
              <a:t>24</a:t>
            </a:fld>
            <a:endParaRPr lang="en-US" altLang="zh-TW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5157D7-10FF-4A88-AC0E-4053ECCA21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231" y="1052736"/>
            <a:ext cx="7795539" cy="574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89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Thesis Template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1630008" y="1981200"/>
            <a:ext cx="6142391" cy="4114800"/>
          </a:xfrm>
        </p:spPr>
        <p:txBody>
          <a:bodyPr/>
          <a:lstStyle/>
          <a:p>
            <a:pPr eaLnBrk="1" hangingPunct="1"/>
            <a:r>
              <a:rPr lang="en-US" altLang="en-US" dirty="0"/>
              <a:t>When working on big documents (like your thesis), it is a </a:t>
            </a:r>
            <a:r>
              <a:rPr lang="en-US" altLang="en-US" i="1" u="sng" dirty="0"/>
              <a:t>good practice</a:t>
            </a:r>
            <a:r>
              <a:rPr lang="en-US" altLang="en-US" dirty="0"/>
              <a:t> to split the input file into several </a:t>
            </a:r>
            <a:r>
              <a:rPr lang="en-US" altLang="en-US" dirty="0">
                <a:solidFill>
                  <a:srgbClr val="FF0000"/>
                </a:solidFill>
              </a:rPr>
              <a:t>.</a:t>
            </a:r>
            <a:r>
              <a:rPr lang="en-US" altLang="en-US" dirty="0" err="1">
                <a:solidFill>
                  <a:srgbClr val="FF0000"/>
                </a:solidFill>
              </a:rPr>
              <a:t>tex</a:t>
            </a:r>
            <a:r>
              <a:rPr lang="en-US" altLang="en-US" dirty="0"/>
              <a:t> files for easier management</a:t>
            </a:r>
          </a:p>
          <a:p>
            <a:pPr lvl="1" eaLnBrk="1" hangingPunct="1"/>
            <a:r>
              <a:rPr lang="en-US" altLang="en-US" dirty="0"/>
              <a:t>E.g., put each of your thesis chapters in its own sub-folder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B01380F-6166-4F67-BD0F-1B26B30E703E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32457D-15F9-4B0E-A107-D3E61524D8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6000"/>
            <a:ext cx="1630011" cy="5832000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F6C60A3A-F88A-4016-B0F6-EB776ED5E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18" y="1628800"/>
            <a:ext cx="1655762" cy="316835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4659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769938"/>
          </a:xfrm>
        </p:spPr>
        <p:txBody>
          <a:bodyPr/>
          <a:lstStyle/>
          <a:p>
            <a:pPr eaLnBrk="1" hangingPunct="1"/>
            <a:r>
              <a:rPr lang="en-US" altLang="en-US"/>
              <a:t>Check Your Files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7285389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HK" sz="2700" dirty="0">
                <a:ea typeface="新細明體" pitchFamily="18" charset="-120"/>
              </a:rPr>
              <a:t>Each chapter is written in one </a:t>
            </a:r>
            <a:r>
              <a:rPr lang="en-US" altLang="zh-HK" sz="2700" dirty="0">
                <a:solidFill>
                  <a:srgbClr val="FF0000"/>
                </a:solidFill>
                <a:ea typeface="新細明體" pitchFamily="18" charset="-120"/>
              </a:rPr>
              <a:t>.</a:t>
            </a:r>
            <a:r>
              <a:rPr lang="en-US" altLang="zh-HK" sz="2700" dirty="0" err="1">
                <a:solidFill>
                  <a:srgbClr val="FF0000"/>
                </a:solidFill>
                <a:ea typeface="新細明體" pitchFamily="18" charset="-120"/>
              </a:rPr>
              <a:t>tex</a:t>
            </a:r>
            <a:r>
              <a:rPr lang="en-US" altLang="zh-HK" sz="2700" dirty="0">
                <a:ea typeface="新細明體" pitchFamily="18" charset="-120"/>
              </a:rPr>
              <a:t> file</a:t>
            </a:r>
          </a:p>
          <a:p>
            <a:pPr eaLnBrk="1" hangingPunct="1">
              <a:lnSpc>
                <a:spcPct val="80000"/>
              </a:lnSpc>
            </a:pPr>
            <a:endParaRPr lang="en-US" altLang="zh-HK" sz="2700" dirty="0">
              <a:ea typeface="新細明體" pitchFamily="18" charset="-12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HK" sz="2700" dirty="0">
                <a:ea typeface="新細明體" pitchFamily="18" charset="-120"/>
              </a:rPr>
              <a:t>We assume that the thesis text, figures, tables, etc. have been prepared beforehand already</a:t>
            </a:r>
          </a:p>
          <a:p>
            <a:pPr eaLnBrk="1" hangingPunct="1">
              <a:lnSpc>
                <a:spcPct val="80000"/>
              </a:lnSpc>
            </a:pPr>
            <a:endParaRPr lang="en-US" altLang="zh-HK" sz="2700" dirty="0">
              <a:ea typeface="新細明體" pitchFamily="18" charset="-12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HK" sz="2700" dirty="0">
                <a:ea typeface="新細明體" pitchFamily="18" charset="-120"/>
              </a:rPr>
              <a:t>We are now going to bind them together into a thesis</a:t>
            </a:r>
          </a:p>
          <a:p>
            <a:pPr eaLnBrk="1" hangingPunct="1">
              <a:lnSpc>
                <a:spcPct val="80000"/>
              </a:lnSpc>
            </a:pPr>
            <a:endParaRPr lang="en-US" altLang="zh-HK" sz="2700" dirty="0">
              <a:ea typeface="新細明體" pitchFamily="18" charset="-12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HK" sz="2700" dirty="0">
                <a:ea typeface="新細明體" pitchFamily="18" charset="-120"/>
              </a:rPr>
              <a:t>The file </a:t>
            </a:r>
            <a:r>
              <a:rPr lang="en-US" altLang="zh-HK" sz="2700" dirty="0" err="1">
                <a:solidFill>
                  <a:srgbClr val="FF0000"/>
                </a:solidFill>
                <a:ea typeface="新細明體" pitchFamily="18" charset="-120"/>
              </a:rPr>
              <a:t>thesis.tex</a:t>
            </a:r>
            <a:r>
              <a:rPr lang="en-US" altLang="zh-HK" sz="2700" dirty="0">
                <a:ea typeface="新細明體" pitchFamily="18" charset="-120"/>
              </a:rPr>
              <a:t> will be the </a:t>
            </a:r>
            <a:r>
              <a:rPr lang="en-US" altLang="zh-HK" sz="2700" u="sng" dirty="0">
                <a:ea typeface="新細明體" pitchFamily="18" charset="-120"/>
              </a:rPr>
              <a:t>port of entry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0AD5F6A-A6FF-4B37-9334-3C4AFEDF7AE6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F08C49-D9B5-48C7-E192-488B212620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3989" y="1026000"/>
            <a:ext cx="1630011" cy="5832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CB07520-FCB9-A441-1397-F9B443000011}"/>
              </a:ext>
            </a:extLst>
          </p:cNvPr>
          <p:cNvSpPr/>
          <p:nvPr/>
        </p:nvSpPr>
        <p:spPr bwMode="auto">
          <a:xfrm>
            <a:off x="7513989" y="6597352"/>
            <a:ext cx="1630011" cy="2606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A3A1FD-A849-93D9-16DB-3FE2B371BFD3}"/>
              </a:ext>
            </a:extLst>
          </p:cNvPr>
          <p:cNvCxnSpPr>
            <a:endCxn id="4" idx="2"/>
          </p:cNvCxnSpPr>
          <p:nvPr/>
        </p:nvCxnSpPr>
        <p:spPr bwMode="auto">
          <a:xfrm>
            <a:off x="3347864" y="5832000"/>
            <a:ext cx="4166125" cy="89567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ea typeface="新細明體" pitchFamily="18" charset="-120"/>
              </a:rPr>
              <a:t>Look at the Master File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idx="1"/>
          </p:nvPr>
        </p:nvSpPr>
        <p:spPr>
          <a:xfrm>
            <a:off x="1630010" y="1981200"/>
            <a:ext cx="6142389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dirty="0">
                <a:ea typeface="新細明體" pitchFamily="18" charset="-120"/>
              </a:rPr>
              <a:t>Select </a:t>
            </a:r>
            <a:r>
              <a:rPr lang="en-US" altLang="zh-TW" dirty="0" err="1">
                <a:solidFill>
                  <a:srgbClr val="FF0000"/>
                </a:solidFill>
                <a:ea typeface="新細明體" pitchFamily="18" charset="-120"/>
              </a:rPr>
              <a:t>thesis.tex</a:t>
            </a:r>
            <a:endParaRPr lang="en-US" altLang="zh-TW" dirty="0">
              <a:ea typeface="新細明體" pitchFamily="18" charset="-120"/>
            </a:endParaRPr>
          </a:p>
          <a:p>
            <a:pPr lvl="8">
              <a:lnSpc>
                <a:spcPct val="90000"/>
              </a:lnSpc>
            </a:pPr>
            <a:endParaRPr lang="en-US" altLang="zh-TW" dirty="0">
              <a:ea typeface="新細明體" pitchFamily="18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dirty="0">
                <a:ea typeface="新細明體" pitchFamily="18" charset="-120"/>
              </a:rPr>
              <a:t>This is our </a:t>
            </a:r>
            <a:r>
              <a:rPr lang="en-US" altLang="zh-TW" b="1" dirty="0">
                <a:ea typeface="新細明體" pitchFamily="18" charset="-120"/>
              </a:rPr>
              <a:t>master file</a:t>
            </a:r>
          </a:p>
          <a:p>
            <a:pPr lvl="8">
              <a:lnSpc>
                <a:spcPct val="90000"/>
              </a:lnSpc>
            </a:pPr>
            <a:endParaRPr lang="en-US" altLang="zh-TW" dirty="0">
              <a:ea typeface="新細明體" pitchFamily="18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dirty="0">
                <a:ea typeface="新細明體" pitchFamily="18" charset="-120"/>
              </a:rPr>
              <a:t>Let's start </a:t>
            </a:r>
            <a:r>
              <a:rPr lang="en-US" altLang="zh-TW" b="1" dirty="0">
                <a:ea typeface="新細明體" pitchFamily="18" charset="-120"/>
              </a:rPr>
              <a:t>putting in the ingredients</a:t>
            </a:r>
            <a:r>
              <a:rPr lang="en-US" altLang="zh-TW" dirty="0">
                <a:ea typeface="新細明體" pitchFamily="18" charset="-120"/>
              </a:rPr>
              <a:t> to make our sandwich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0146704-FA42-4E02-8D2B-37A600E357B3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8B6CF0-F9AB-46E4-B886-E994728660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6000"/>
            <a:ext cx="1630011" cy="58320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ED9B1507-374A-4E21-AC22-FEDE7A94B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18" y="6570000"/>
            <a:ext cx="1655762" cy="2880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6629" name="Line 6"/>
          <p:cNvSpPr>
            <a:spLocks noChangeShapeType="1"/>
          </p:cNvSpPr>
          <p:nvPr/>
        </p:nvSpPr>
        <p:spPr bwMode="auto">
          <a:xfrm flipH="1">
            <a:off x="1032563" y="6339325"/>
            <a:ext cx="396000" cy="396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20675"/>
            <a:ext cx="4607939" cy="1446213"/>
          </a:xfrm>
        </p:spPr>
        <p:txBody>
          <a:bodyPr/>
          <a:lstStyle/>
          <a:p>
            <a:pPr eaLnBrk="1" hangingPunct="1"/>
            <a:r>
              <a:rPr lang="en-US" altLang="zh-TW" dirty="0">
                <a:ea typeface="新細明體" pitchFamily="18" charset="-120"/>
              </a:rPr>
              <a:t>The Meat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CC73795-89F3-49D0-AAD2-E4FACBAEC8B5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412875"/>
            <a:ext cx="4677715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TW" sz="2800" dirty="0">
                <a:ea typeface="新細明體" pitchFamily="18" charset="-120"/>
              </a:rPr>
              <a:t>The Master file glues other parts together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800" dirty="0">
                <a:ea typeface="新細明體" pitchFamily="18" charset="-120"/>
              </a:rPr>
              <a:t>Check the left pane for other files</a:t>
            </a:r>
          </a:p>
          <a:p>
            <a:pPr eaLnBrk="1" hangingPunct="1">
              <a:lnSpc>
                <a:spcPct val="80000"/>
              </a:lnSpc>
            </a:pPr>
            <a:endParaRPr lang="en-US" altLang="zh-TW" sz="2800" dirty="0">
              <a:ea typeface="新細明體" pitchFamily="18" charset="-12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TW" sz="2800" dirty="0">
                <a:ea typeface="新細明體" pitchFamily="18" charset="-120"/>
              </a:rPr>
              <a:t>Cover Page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800" dirty="0">
                <a:ea typeface="新細明體" pitchFamily="18" charset="-120"/>
              </a:rPr>
              <a:t>Thesis Chapters</a:t>
            </a: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rgbClr val="0000FF"/>
                </a:solidFill>
                <a:ea typeface="新細明體" pitchFamily="18" charset="-120"/>
              </a:rPr>
              <a:t>\chapter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800" dirty="0">
                <a:ea typeface="新細明體" pitchFamily="18" charset="-120"/>
              </a:rPr>
              <a:t>Preamble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800" dirty="0">
                <a:ea typeface="新細明體" pitchFamily="18" charset="-120"/>
              </a:rPr>
              <a:t>Page Numbering and Style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800" dirty="0">
                <a:ea typeface="新細明體" pitchFamily="18" charset="-120"/>
              </a:rPr>
              <a:t>Appendix</a:t>
            </a:r>
          </a:p>
        </p:txBody>
      </p:sp>
      <p:sp>
        <p:nvSpPr>
          <p:cNvPr id="27654" name="Rectangle 2"/>
          <p:cNvSpPr>
            <a:spLocks noChangeArrowheads="1"/>
          </p:cNvSpPr>
          <p:nvPr/>
        </p:nvSpPr>
        <p:spPr bwMode="auto">
          <a:xfrm>
            <a:off x="3639490" y="6197600"/>
            <a:ext cx="1266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00" dirty="0" err="1">
                <a:solidFill>
                  <a:srgbClr val="FF0000"/>
                </a:solidFill>
                <a:ea typeface="新細明體" pitchFamily="18" charset="-120"/>
              </a:rPr>
              <a:t>thesis.tex</a:t>
            </a:r>
            <a:endParaRPr lang="en-US" altLang="zh-HK" sz="2000" dirty="0">
              <a:ea typeface="新細明體" pitchFamily="18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EA9315-44A3-4498-AD06-6F5119A557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315" y="0"/>
            <a:ext cx="4237685" cy="6624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dirty="0"/>
              <a:t>Preamble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144000" y="1772816"/>
            <a:ext cx="5004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HK" dirty="0">
                <a:solidFill>
                  <a:srgbClr val="0000FF"/>
                </a:solidFill>
                <a:ea typeface="新細明體" pitchFamily="18" charset="-120"/>
              </a:rPr>
              <a:t>\</a:t>
            </a:r>
            <a:r>
              <a:rPr lang="en-US" altLang="zh-HK" dirty="0" err="1">
                <a:solidFill>
                  <a:srgbClr val="0000FF"/>
                </a:solidFill>
                <a:ea typeface="新細明體" pitchFamily="18" charset="-120"/>
              </a:rPr>
              <a:t>documentclass</a:t>
            </a:r>
            <a:r>
              <a:rPr lang="en-US" altLang="zh-HK" dirty="0">
                <a:ea typeface="新細明體" pitchFamily="18" charset="-120"/>
              </a:rPr>
              <a:t> is now “report” (instead of “article”)</a:t>
            </a:r>
          </a:p>
          <a:p>
            <a:pPr lvl="8">
              <a:lnSpc>
                <a:spcPct val="90000"/>
              </a:lnSpc>
            </a:pPr>
            <a:endParaRPr lang="en-US" altLang="zh-HK" dirty="0">
              <a:ea typeface="新細明體" pitchFamily="18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HK" dirty="0">
                <a:ea typeface="新細明體" pitchFamily="18" charset="-120"/>
              </a:rPr>
              <a:t>Use the “thesis” package (</a:t>
            </a:r>
            <a:r>
              <a:rPr lang="en-US" altLang="zh-HK" dirty="0" err="1">
                <a:solidFill>
                  <a:srgbClr val="FF0000"/>
                </a:solidFill>
                <a:ea typeface="新細明體" pitchFamily="18" charset="-120"/>
              </a:rPr>
              <a:t>thesis.sty</a:t>
            </a:r>
            <a:r>
              <a:rPr lang="en-US" altLang="zh-HK" dirty="0">
                <a:ea typeface="新細明體" pitchFamily="18" charset="-120"/>
              </a:rPr>
              <a:t>)</a:t>
            </a:r>
          </a:p>
          <a:p>
            <a:pPr lvl="4" eaLnBrk="1" hangingPunct="1">
              <a:lnSpc>
                <a:spcPct val="90000"/>
              </a:lnSpc>
            </a:pPr>
            <a:endParaRPr lang="en-US" altLang="zh-HK" dirty="0">
              <a:ea typeface="新細明體" pitchFamily="18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HK" dirty="0">
                <a:ea typeface="新細明體" pitchFamily="18" charset="-120"/>
              </a:rPr>
              <a:t>Recall that </a:t>
            </a:r>
            <a:r>
              <a:rPr lang="en-US" altLang="zh-HK" dirty="0">
                <a:solidFill>
                  <a:srgbClr val="007300"/>
                </a:solidFill>
                <a:ea typeface="新細明體" pitchFamily="18" charset="-120"/>
              </a:rPr>
              <a:t>%</a:t>
            </a:r>
            <a:r>
              <a:rPr lang="en-US" altLang="zh-HK" dirty="0">
                <a:ea typeface="新細明體" pitchFamily="18" charset="-120"/>
              </a:rPr>
              <a:t> means “comments” (i.e., skipped from typesetting)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2AA5884-3159-40BB-83A6-3E397A35B379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en-US" altLang="zh-TW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C21F0E-01E2-4016-9316-DBB64A0E21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101" y="18000"/>
            <a:ext cx="3860899" cy="6624000"/>
          </a:xfrm>
          <a:prstGeom prst="rect">
            <a:avLst/>
          </a:prstGeom>
        </p:spPr>
      </p:pic>
      <p:sp>
        <p:nvSpPr>
          <p:cNvPr id="28677" name="Oval 7"/>
          <p:cNvSpPr>
            <a:spLocks noChangeArrowheads="1"/>
          </p:cNvSpPr>
          <p:nvPr/>
        </p:nvSpPr>
        <p:spPr bwMode="auto">
          <a:xfrm>
            <a:off x="6588224" y="18000"/>
            <a:ext cx="647700" cy="223838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8678" name="Oval 7"/>
          <p:cNvSpPr>
            <a:spLocks noChangeArrowheads="1"/>
          </p:cNvSpPr>
          <p:nvPr/>
        </p:nvSpPr>
        <p:spPr bwMode="auto">
          <a:xfrm>
            <a:off x="6012532" y="686470"/>
            <a:ext cx="647700" cy="22225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ea typeface="新細明體" pitchFamily="18" charset="-120"/>
              </a:rPr>
              <a:t>LaTeX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a typeface="新細明體" pitchFamily="18" charset="-120"/>
              </a:rPr>
              <a:t>A typesetting system for professional writing and publication</a:t>
            </a:r>
          </a:p>
          <a:p>
            <a:pPr eaLnBrk="1" hangingPunct="1"/>
            <a:r>
              <a:rPr lang="en-US" altLang="zh-TW" dirty="0">
                <a:ea typeface="新細明體" pitchFamily="18" charset="-120"/>
              </a:rPr>
              <a:t>FREE open source software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zh-TW" dirty="0" err="1">
                <a:ea typeface="新細明體" pitchFamily="18" charset="-120"/>
              </a:rPr>
              <a:t>MiKT</a:t>
            </a:r>
            <a:r>
              <a:rPr lang="en-US" altLang="zh-TW" sz="4000" baseline="-15000" dirty="0" err="1">
                <a:ea typeface="新細明體" pitchFamily="18" charset="-120"/>
              </a:rPr>
              <a:t>E</a:t>
            </a:r>
            <a:r>
              <a:rPr lang="en-US" altLang="zh-TW" dirty="0" err="1">
                <a:ea typeface="新細明體" pitchFamily="18" charset="-120"/>
              </a:rPr>
              <a:t>X</a:t>
            </a:r>
            <a:r>
              <a:rPr lang="en-US" altLang="zh-TW" dirty="0">
                <a:ea typeface="新細明體" pitchFamily="18" charset="-120"/>
              </a:rPr>
              <a:t> (</a:t>
            </a:r>
            <a:r>
              <a:rPr lang="en-US" altLang="zh-TW" dirty="0">
                <a:ea typeface="新細明體" pitchFamily="18" charset="-120"/>
                <a:hlinkClick r:id="rId3"/>
              </a:rPr>
              <a:t>www.miktex.org</a:t>
            </a:r>
            <a:r>
              <a:rPr lang="en-US" altLang="zh-TW" dirty="0">
                <a:ea typeface="新細明體" pitchFamily="18" charset="-120"/>
              </a:rPr>
              <a:t>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zh-TW" dirty="0" err="1">
                <a:ea typeface="新細明體" pitchFamily="18" charset="-120"/>
              </a:rPr>
              <a:t>MacT</a:t>
            </a:r>
            <a:r>
              <a:rPr lang="en-US" altLang="zh-TW" sz="4000" baseline="-15000" dirty="0" err="1">
                <a:ea typeface="新細明體" pitchFamily="18" charset="-120"/>
              </a:rPr>
              <a:t>E</a:t>
            </a:r>
            <a:r>
              <a:rPr lang="en-US" altLang="zh-TW" dirty="0" err="1">
                <a:ea typeface="新細明體" pitchFamily="18" charset="-120"/>
              </a:rPr>
              <a:t>X</a:t>
            </a:r>
            <a:r>
              <a:rPr lang="en-US" altLang="zh-TW" dirty="0">
                <a:ea typeface="新細明體" pitchFamily="18" charset="-120"/>
              </a:rPr>
              <a:t> (</a:t>
            </a:r>
            <a:r>
              <a:rPr lang="en-US" altLang="zh-TW" dirty="0">
                <a:ea typeface="新細明體" pitchFamily="18" charset="-120"/>
                <a:hlinkClick r:id="rId4"/>
              </a:rPr>
              <a:t>www.tug.org/mactex/</a:t>
            </a:r>
            <a:r>
              <a:rPr lang="en-US" altLang="zh-TW" dirty="0">
                <a:ea typeface="新細明體" pitchFamily="18" charset="-120"/>
              </a:rPr>
              <a:t>)</a:t>
            </a:r>
          </a:p>
          <a:p>
            <a:pPr eaLnBrk="1" hangingPunct="1"/>
            <a:r>
              <a:rPr lang="en-US" altLang="zh-TW" dirty="0">
                <a:ea typeface="新細明體" pitchFamily="18" charset="-120"/>
              </a:rPr>
              <a:t>Online</a:t>
            </a:r>
          </a:p>
          <a:p>
            <a:pPr lvl="1" eaLnBrk="1" hangingPunct="1"/>
            <a:r>
              <a:rPr lang="en-US" altLang="zh-TW" dirty="0">
                <a:ea typeface="新細明體" pitchFamily="18" charset="-120"/>
              </a:rPr>
              <a:t>Overleaf (</a:t>
            </a:r>
            <a:r>
              <a:rPr lang="en-US" altLang="zh-TW" dirty="0">
                <a:ea typeface="新細明體" pitchFamily="18" charset="-120"/>
                <a:hlinkClick r:id="rId5"/>
              </a:rPr>
              <a:t>www.overleaf.com</a:t>
            </a:r>
            <a:r>
              <a:rPr lang="en-US" altLang="zh-TW" dirty="0">
                <a:ea typeface="新細明體" pitchFamily="18" charset="-120"/>
              </a:rPr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35884F1-068D-431E-9658-A0D30BDB9B66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24" name="Picture 5" descr="MiKTEX_icon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760" y="3717032"/>
            <a:ext cx="1614488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7"/>
          <p:cNvSpPr>
            <a:spLocks noChangeArrowheads="1"/>
          </p:cNvSpPr>
          <p:nvPr/>
        </p:nvSpPr>
        <p:spPr bwMode="auto">
          <a:xfrm>
            <a:off x="5867400" y="3500438"/>
            <a:ext cx="792163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5126" name="Picture 9" descr="mactexlogoX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3406" y="4221088"/>
            <a:ext cx="15906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746" y="5301208"/>
            <a:ext cx="828000" cy="82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228600" y="320675"/>
            <a:ext cx="3437698" cy="1446213"/>
          </a:xfrm>
        </p:spPr>
        <p:txBody>
          <a:bodyPr/>
          <a:lstStyle/>
          <a:p>
            <a:r>
              <a:rPr lang="en-US" altLang="en-US" dirty="0"/>
              <a:t>Style File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0" y="1484313"/>
            <a:ext cx="3666298" cy="4114800"/>
          </a:xfrm>
        </p:spPr>
        <p:txBody>
          <a:bodyPr/>
          <a:lstStyle/>
          <a:p>
            <a:r>
              <a:rPr lang="en-US" altLang="en-US" dirty="0"/>
              <a:t>Going to the style file </a:t>
            </a:r>
            <a:r>
              <a:rPr lang="en-US" altLang="en-US" dirty="0" err="1">
                <a:solidFill>
                  <a:srgbClr val="FF0000"/>
                </a:solidFill>
              </a:rPr>
              <a:t>thesis.sty</a:t>
            </a:r>
            <a:r>
              <a:rPr lang="en-US" altLang="en-US" dirty="0"/>
              <a:t>, you see many commands that help set your thesis layout properly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034B7D0-8838-42F5-A7A1-08B568843ACC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68313" y="5635625"/>
            <a:ext cx="2303462" cy="92075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latin typeface="+mn-lt"/>
              </a:rPr>
              <a:t>Do </a:t>
            </a:r>
            <a:r>
              <a:rPr lang="en-US" i="1" u="sng" dirty="0">
                <a:solidFill>
                  <a:srgbClr val="FF0000"/>
                </a:solidFill>
                <a:latin typeface="+mn-lt"/>
              </a:rPr>
              <a:t>NOT</a:t>
            </a:r>
            <a:r>
              <a:rPr lang="en-US" dirty="0">
                <a:latin typeface="+mn-lt"/>
              </a:rPr>
              <a:t> modify this file!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914487-F510-4138-AAC3-7129EC48F8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298" y="0"/>
            <a:ext cx="5477702" cy="6624000"/>
          </a:xfrm>
          <a:prstGeom prst="rect">
            <a:avLst/>
          </a:prstGeom>
        </p:spPr>
      </p:pic>
      <p:sp>
        <p:nvSpPr>
          <p:cNvPr id="30727" name="Oval 7"/>
          <p:cNvSpPr>
            <a:spLocks noChangeArrowheads="1"/>
          </p:cNvSpPr>
          <p:nvPr/>
        </p:nvSpPr>
        <p:spPr bwMode="auto">
          <a:xfrm>
            <a:off x="3563888" y="5445224"/>
            <a:ext cx="1368152" cy="360039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20675"/>
            <a:ext cx="7467600" cy="1446213"/>
          </a:xfrm>
        </p:spPr>
        <p:txBody>
          <a:bodyPr/>
          <a:lstStyle/>
          <a:p>
            <a:pPr eaLnBrk="1" hangingPunct="1"/>
            <a:r>
              <a:rPr lang="en-US" altLang="zh-TW">
                <a:ea typeface="新細明體" pitchFamily="18" charset="-120"/>
              </a:rPr>
              <a:t>Cover Page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28775"/>
            <a:ext cx="7543800" cy="44672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zh-TW" dirty="0">
                <a:ea typeface="新細明體" charset="-120"/>
              </a:rPr>
              <a:t>Go back to </a:t>
            </a:r>
            <a:r>
              <a:rPr lang="en-US" altLang="zh-TW" dirty="0" err="1">
                <a:solidFill>
                  <a:srgbClr val="FF0000"/>
                </a:solidFill>
                <a:ea typeface="新細明體" charset="-120"/>
              </a:rPr>
              <a:t>thesis.tex</a:t>
            </a:r>
            <a:r>
              <a:rPr lang="en-US" altLang="zh-TW" dirty="0">
                <a:ea typeface="新細明體" charset="-120"/>
              </a:rPr>
              <a:t>.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zh-TW" dirty="0">
                <a:ea typeface="新細明體" charset="-120"/>
              </a:rPr>
              <a:t>Insert the following under         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ea typeface="新細明體" charset="-120"/>
              </a:rPr>
              <a:t>“%cover page information</a:t>
            </a:r>
            <a:r>
              <a:rPr lang="en-US" altLang="zh-TW" dirty="0">
                <a:ea typeface="新細明體" charset="-120"/>
              </a:rPr>
              <a:t>":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dirty="0">
                <a:ea typeface="新細明體" charset="-120"/>
              </a:rPr>
              <a:t>Title:			</a:t>
            </a: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\</a:t>
            </a:r>
            <a:r>
              <a:rPr lang="en-US" altLang="zh-TW" dirty="0" err="1">
                <a:solidFill>
                  <a:srgbClr val="0000FF"/>
                </a:solidFill>
                <a:ea typeface="新細明體" charset="-120"/>
              </a:rPr>
              <a:t>thesistitle</a:t>
            </a: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{…}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dirty="0">
                <a:ea typeface="新細明體" charset="-120"/>
              </a:rPr>
              <a:t>Author:		</a:t>
            </a: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\</a:t>
            </a:r>
            <a:r>
              <a:rPr lang="en-US" altLang="zh-TW" dirty="0" err="1">
                <a:solidFill>
                  <a:srgbClr val="0000FF"/>
                </a:solidFill>
                <a:ea typeface="新細明體" charset="-120"/>
              </a:rPr>
              <a:t>authorname</a:t>
            </a: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{…}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dirty="0">
                <a:ea typeface="新細明體" charset="-120"/>
              </a:rPr>
              <a:t>Degree:		</a:t>
            </a: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\degree{…}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dirty="0" err="1">
                <a:ea typeface="新細明體" charset="-120"/>
              </a:rPr>
              <a:t>Programme</a:t>
            </a:r>
            <a:r>
              <a:rPr lang="en-US" altLang="zh-TW" dirty="0">
                <a:ea typeface="新細明體" charset="-120"/>
              </a:rPr>
              <a:t>:		</a:t>
            </a: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\</a:t>
            </a:r>
            <a:r>
              <a:rPr lang="en-US" altLang="zh-TW" dirty="0" err="1">
                <a:solidFill>
                  <a:srgbClr val="0000FF"/>
                </a:solidFill>
                <a:ea typeface="新細明體" charset="-120"/>
              </a:rPr>
              <a:t>programme</a:t>
            </a: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{…}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dirty="0">
                <a:ea typeface="新細明體" charset="-120"/>
              </a:rPr>
              <a:t>Your boss:		</a:t>
            </a: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\supervisor{…}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dirty="0">
                <a:ea typeface="新細明體" charset="-120"/>
              </a:rPr>
              <a:t>Date:			</a:t>
            </a: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\</a:t>
            </a:r>
            <a:r>
              <a:rPr lang="en-US" altLang="zh-TW" dirty="0" err="1">
                <a:solidFill>
                  <a:srgbClr val="0000FF"/>
                </a:solidFill>
                <a:ea typeface="新細明體" charset="-120"/>
              </a:rPr>
              <a:t>submitdate</a:t>
            </a: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{…}</a:t>
            </a:r>
          </a:p>
          <a:p>
            <a:pPr lvl="4">
              <a:lnSpc>
                <a:spcPct val="90000"/>
              </a:lnSpc>
              <a:defRPr/>
            </a:pPr>
            <a:endParaRPr lang="en-US" altLang="zh-TW" dirty="0">
              <a:ea typeface="新細明體" charset="-120"/>
            </a:endParaRP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\</a:t>
            </a:r>
            <a:r>
              <a:rPr lang="en-US" altLang="zh-TW" dirty="0" err="1">
                <a:solidFill>
                  <a:srgbClr val="0000FF"/>
                </a:solidFill>
                <a:ea typeface="新細明體" charset="-120"/>
              </a:rPr>
              <a:t>coverpage</a:t>
            </a:r>
            <a:endParaRPr lang="en-US" altLang="zh-TW" dirty="0">
              <a:solidFill>
                <a:srgbClr val="0000FF"/>
              </a:solidFill>
              <a:ea typeface="新細明體" charset="-12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65FE8DB-A921-4BC3-BB29-397F94BC189D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769938"/>
          </a:xfrm>
        </p:spPr>
        <p:txBody>
          <a:bodyPr/>
          <a:lstStyle/>
          <a:p>
            <a:pPr eaLnBrk="1" hangingPunct="1"/>
            <a:r>
              <a:rPr lang="en-US" altLang="en-US"/>
              <a:t>Cover Page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/>
              <a:t>Recompile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dirty="0"/>
              <a:t>(</a:t>
            </a:r>
            <a:r>
              <a:rPr lang="en-US" altLang="en-US" dirty="0" err="1"/>
              <a:t>Ctrl+S</a:t>
            </a:r>
            <a:r>
              <a:rPr lang="en-US" altLang="en-US" dirty="0"/>
              <a:t>)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dirty="0"/>
              <a:t>(⌘+S)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F9680EE-A702-44C2-98F3-1B0785E6B180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BC9562-79CD-BC08-8517-16F9434CC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752" y="1022400"/>
            <a:ext cx="4512513" cy="58356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20675"/>
            <a:ext cx="7467600" cy="1446213"/>
          </a:xfrm>
        </p:spPr>
        <p:txBody>
          <a:bodyPr/>
          <a:lstStyle/>
          <a:p>
            <a:pPr eaLnBrk="1" hangingPunct="1"/>
            <a:r>
              <a:rPr lang="en-US" altLang="zh-TW">
                <a:ea typeface="新細明體" pitchFamily="18" charset="-120"/>
              </a:rPr>
              <a:t>Style File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altLang="zh-TW" dirty="0">
                <a:ea typeface="新細明體" charset="-120"/>
              </a:rPr>
              <a:t>The previous commands (</a:t>
            </a: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\</a:t>
            </a:r>
            <a:r>
              <a:rPr lang="en-US" altLang="zh-TW" dirty="0" err="1">
                <a:solidFill>
                  <a:srgbClr val="0000FF"/>
                </a:solidFill>
                <a:ea typeface="新細明體" charset="-120"/>
              </a:rPr>
              <a:t>thesistitle</a:t>
            </a:r>
            <a:r>
              <a:rPr lang="en-US" altLang="zh-TW" dirty="0">
                <a:ea typeface="新細明體" charset="-120"/>
              </a:rPr>
              <a:t>, </a:t>
            </a: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\</a:t>
            </a:r>
            <a:r>
              <a:rPr lang="en-US" altLang="zh-TW" dirty="0" err="1">
                <a:solidFill>
                  <a:srgbClr val="0000FF"/>
                </a:solidFill>
                <a:ea typeface="新細明體" charset="-120"/>
              </a:rPr>
              <a:t>authorname</a:t>
            </a:r>
            <a:r>
              <a:rPr lang="en-US" altLang="zh-TW" dirty="0">
                <a:ea typeface="新細明體" charset="-120"/>
              </a:rPr>
              <a:t>, etc.), and more coming, are non-standard </a:t>
            </a:r>
            <a:r>
              <a:rPr lang="en-US" altLang="zh-TW" dirty="0" err="1">
                <a:ea typeface="新細明體" charset="-120"/>
              </a:rPr>
              <a:t>LaTeX</a:t>
            </a:r>
            <a:r>
              <a:rPr lang="en-US" altLang="zh-TW" dirty="0">
                <a:ea typeface="新細明體" charset="-120"/>
              </a:rPr>
              <a:t> commands, self-defined in the thesis </a:t>
            </a:r>
            <a:r>
              <a:rPr lang="en-US" altLang="zh-TW" i="1" dirty="0">
                <a:solidFill>
                  <a:schemeClr val="accent1">
                    <a:lumMod val="75000"/>
                  </a:schemeClr>
                </a:solidFill>
                <a:ea typeface="新細明體" charset="-120"/>
              </a:rPr>
              <a:t>style file</a:t>
            </a:r>
            <a:r>
              <a:rPr lang="en-US" altLang="zh-TW" dirty="0">
                <a:ea typeface="新細明體" charset="-120"/>
              </a:rPr>
              <a:t> (</a:t>
            </a:r>
            <a:r>
              <a:rPr lang="en-US" altLang="zh-TW" dirty="0" err="1">
                <a:solidFill>
                  <a:srgbClr val="FF0000"/>
                </a:solidFill>
                <a:ea typeface="新細明體" charset="-120"/>
              </a:rPr>
              <a:t>thesis.sty</a:t>
            </a:r>
            <a:r>
              <a:rPr lang="en-US" altLang="zh-TW" dirty="0">
                <a:ea typeface="新細明體" charset="-120"/>
              </a:rPr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D9EA2C1-D7A2-4FF3-A7A3-F036F20FAF01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20675"/>
            <a:ext cx="7467600" cy="1446213"/>
          </a:xfrm>
        </p:spPr>
        <p:txBody>
          <a:bodyPr/>
          <a:lstStyle/>
          <a:p>
            <a:pPr eaLnBrk="1" hangingPunct="1"/>
            <a:r>
              <a:rPr lang="en-US" altLang="zh-TW">
                <a:ea typeface="新細明體" pitchFamily="18" charset="-120"/>
              </a:rPr>
              <a:t>Thesis Chapters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ea typeface="新細明體" charset="-120"/>
              </a:rPr>
              <a:t>Recall our good practice:</a:t>
            </a:r>
          </a:p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TW" i="1" dirty="0">
                <a:solidFill>
                  <a:srgbClr val="FF0000"/>
                </a:solidFill>
                <a:ea typeface="新細明體" charset="-120"/>
              </a:rPr>
              <a:t>Write each chapter in a separate file</a:t>
            </a:r>
          </a:p>
          <a:p>
            <a:pPr lvl="4" eaLnBrk="1" hangingPunct="1">
              <a:buFont typeface="Arial" panose="020B0604020202020204" pitchFamily="34" charset="0"/>
              <a:buChar char="•"/>
              <a:defRPr/>
            </a:pPr>
            <a:endParaRPr lang="en-US" altLang="zh-TW" dirty="0">
              <a:ea typeface="新細明體" charset="-120"/>
            </a:endParaRPr>
          </a:p>
          <a:p>
            <a:pPr eaLnBrk="1" hangingPunct="1">
              <a:defRPr/>
            </a:pPr>
            <a:r>
              <a:rPr lang="en-US" altLang="zh-TW" dirty="0">
                <a:ea typeface="新細明體" charset="-120"/>
              </a:rPr>
              <a:t>Let’s insert the chapters one-by-one</a:t>
            </a:r>
          </a:p>
          <a:p>
            <a:pPr lvl="4" eaLnBrk="1" hangingPunct="1">
              <a:buFont typeface="Arial" panose="020B0604020202020204" pitchFamily="34" charset="0"/>
              <a:buChar char="•"/>
              <a:defRPr/>
            </a:pPr>
            <a:endParaRPr lang="en-US" altLang="zh-TW" dirty="0">
              <a:ea typeface="新細明體" charset="-120"/>
            </a:endParaRPr>
          </a:p>
          <a:p>
            <a:pPr eaLnBrk="1" hangingPunct="1">
              <a:defRPr/>
            </a:pPr>
            <a:r>
              <a:rPr lang="en-US" altLang="zh-TW" dirty="0">
                <a:ea typeface="新細明體" charset="-120"/>
              </a:rPr>
              <a:t>Under “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ea typeface="新細明體" charset="-120"/>
              </a:rPr>
              <a:t>%insert the chapters</a:t>
            </a:r>
            <a:r>
              <a:rPr lang="en-US" altLang="zh-TW" dirty="0">
                <a:ea typeface="新細明體" charset="-120"/>
              </a:rPr>
              <a:t>”, type: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	\input{introduction/</a:t>
            </a:r>
            <a:r>
              <a:rPr lang="en-US" altLang="zh-TW" dirty="0" err="1">
                <a:solidFill>
                  <a:srgbClr val="0000FF"/>
                </a:solidFill>
                <a:ea typeface="新細明體" charset="-120"/>
              </a:rPr>
              <a:t>introduction.tex</a:t>
            </a: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}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en-US" altLang="zh-TW" dirty="0">
                <a:ea typeface="新細明體" charset="-120"/>
              </a:rPr>
              <a:t>or:		</a:t>
            </a: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\input introduction/</a:t>
            </a:r>
            <a:r>
              <a:rPr lang="en-US" altLang="zh-TW" dirty="0" err="1">
                <a:solidFill>
                  <a:srgbClr val="0000FF"/>
                </a:solidFill>
                <a:ea typeface="新細明體" charset="-120"/>
              </a:rPr>
              <a:t>introduction.tex</a:t>
            </a:r>
            <a:endParaRPr lang="en-US" altLang="zh-TW" dirty="0">
              <a:ea typeface="新細明體" charset="-12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894D1D5-A2CC-4E7F-9F71-9FA4C24EC9FA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\input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7042990" cy="4114800"/>
          </a:xfrm>
        </p:spPr>
        <p:txBody>
          <a:bodyPr/>
          <a:lstStyle/>
          <a:p>
            <a:pPr eaLnBrk="1" hangingPunct="1"/>
            <a:r>
              <a:rPr lang="en-US" altLang="zh-HK" dirty="0">
                <a:solidFill>
                  <a:srgbClr val="0000FF"/>
                </a:solidFill>
                <a:ea typeface="新細明體" pitchFamily="18" charset="-120"/>
              </a:rPr>
              <a:t>\input{</a:t>
            </a:r>
            <a:r>
              <a:rPr lang="en-US" altLang="zh-HK" i="1" dirty="0" err="1">
                <a:solidFill>
                  <a:srgbClr val="FF0000"/>
                </a:solidFill>
                <a:ea typeface="新細明體" pitchFamily="18" charset="-120"/>
              </a:rPr>
              <a:t>filename.tex</a:t>
            </a:r>
            <a:r>
              <a:rPr lang="en-US" altLang="zh-HK" dirty="0">
                <a:solidFill>
                  <a:srgbClr val="0000FF"/>
                </a:solidFill>
                <a:ea typeface="新細明體" pitchFamily="18" charset="-120"/>
              </a:rPr>
              <a:t>}</a:t>
            </a:r>
          </a:p>
          <a:p>
            <a:pPr lvl="1" eaLnBrk="1" hangingPunct="1"/>
            <a:r>
              <a:rPr lang="en-US" altLang="zh-HK" dirty="0">
                <a:ea typeface="新細明體" pitchFamily="18" charset="-120"/>
              </a:rPr>
              <a:t>Inserts the contents of another file named </a:t>
            </a:r>
            <a:r>
              <a:rPr lang="en-US" altLang="zh-HK" i="1" dirty="0" err="1">
                <a:solidFill>
                  <a:srgbClr val="FF0000"/>
                </a:solidFill>
                <a:ea typeface="新細明體" pitchFamily="18" charset="-120"/>
              </a:rPr>
              <a:t>filename.tex</a:t>
            </a:r>
            <a:r>
              <a:rPr lang="en-US" altLang="zh-HK" dirty="0">
                <a:ea typeface="新細明體" pitchFamily="18" charset="-120"/>
              </a:rPr>
              <a:t> to your document</a:t>
            </a:r>
          </a:p>
          <a:p>
            <a:pPr lvl="1" eaLnBrk="1" hangingPunct="1"/>
            <a:r>
              <a:rPr lang="en-US" altLang="zh-HK" dirty="0">
                <a:ea typeface="新細明體" pitchFamily="18" charset="-120"/>
              </a:rPr>
              <a:t>E.g.:</a:t>
            </a:r>
          </a:p>
          <a:p>
            <a:pPr marL="914400" lvl="2" indent="0" eaLnBrk="1" hangingPunct="1">
              <a:buNone/>
            </a:pPr>
            <a:r>
              <a:rPr lang="en-US" altLang="zh-HK" dirty="0">
                <a:solidFill>
                  <a:srgbClr val="0000FF"/>
                </a:solidFill>
                <a:ea typeface="新細明體" pitchFamily="18" charset="-120"/>
              </a:rPr>
              <a:t>\input{ introduction/</a:t>
            </a:r>
            <a:r>
              <a:rPr lang="en-US" altLang="zh-HK" dirty="0" err="1">
                <a:solidFill>
                  <a:srgbClr val="0000FF"/>
                </a:solidFill>
                <a:ea typeface="新細明體" pitchFamily="18" charset="-120"/>
              </a:rPr>
              <a:t>introduction.tex</a:t>
            </a:r>
            <a:r>
              <a:rPr lang="en-US" altLang="zh-HK" dirty="0">
                <a:solidFill>
                  <a:srgbClr val="0000FF"/>
                </a:solidFill>
                <a:ea typeface="新細明體" pitchFamily="18" charset="-120"/>
              </a:rPr>
              <a:t> }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8BB5F84-DD46-427C-A186-4DE783F8EA29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12691" y="4793729"/>
            <a:ext cx="2170112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+mn-lt"/>
              </a:rPr>
              <a:t>path separator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5616" y="4793729"/>
            <a:ext cx="181292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+mn-lt"/>
              </a:rPr>
              <a:t>folder name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66953" y="4793729"/>
            <a:ext cx="143510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+mn-lt"/>
              </a:rPr>
              <a:t>file name</a:t>
            </a:r>
          </a:p>
        </p:txBody>
      </p:sp>
      <p:cxnSp>
        <p:nvCxnSpPr>
          <p:cNvPr id="35854" name="Straight Arrow Connector 18"/>
          <p:cNvCxnSpPr>
            <a:cxnSpLocks noChangeShapeType="1"/>
          </p:cNvCxnSpPr>
          <p:nvPr/>
        </p:nvCxnSpPr>
        <p:spPr bwMode="auto">
          <a:xfrm flipV="1">
            <a:off x="2488332" y="4365104"/>
            <a:ext cx="288627" cy="5652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855" name="Straight Arrow Connector 21"/>
          <p:cNvCxnSpPr>
            <a:cxnSpLocks noChangeShapeType="1"/>
          </p:cNvCxnSpPr>
          <p:nvPr/>
        </p:nvCxnSpPr>
        <p:spPr bwMode="auto">
          <a:xfrm flipH="1" flipV="1">
            <a:off x="3749095" y="4365104"/>
            <a:ext cx="72000" cy="5652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856" name="Straight Arrow Connector 23"/>
          <p:cNvCxnSpPr>
            <a:cxnSpLocks noChangeShapeType="1"/>
          </p:cNvCxnSpPr>
          <p:nvPr/>
        </p:nvCxnSpPr>
        <p:spPr bwMode="auto">
          <a:xfrm flipH="1" flipV="1">
            <a:off x="4961533" y="4365104"/>
            <a:ext cx="1125537" cy="5652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0CF759E-1090-4A83-86AC-EE01C28512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07"/>
          <a:stretch/>
        </p:blipFill>
        <p:spPr>
          <a:xfrm>
            <a:off x="7271590" y="371475"/>
            <a:ext cx="1872410" cy="6252525"/>
          </a:xfrm>
          <a:prstGeom prst="rect">
            <a:avLst/>
          </a:prstGeom>
        </p:spPr>
      </p:pic>
      <p:sp>
        <p:nvSpPr>
          <p:cNvPr id="35845" name="Rectangle 4"/>
          <p:cNvSpPr>
            <a:spLocks noChangeArrowheads="1"/>
          </p:cNvSpPr>
          <p:nvPr/>
        </p:nvSpPr>
        <p:spPr bwMode="auto">
          <a:xfrm>
            <a:off x="7235425" y="2492896"/>
            <a:ext cx="1872410" cy="64807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769938"/>
          </a:xfrm>
        </p:spPr>
        <p:txBody>
          <a:bodyPr/>
          <a:lstStyle/>
          <a:p>
            <a:pPr eaLnBrk="1" hangingPunct="1"/>
            <a:r>
              <a:rPr lang="en-US" altLang="en-US"/>
              <a:t>Thesis Chapters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“report” document class allows an additional top-level sectioning command for chapters:</a:t>
            </a:r>
          </a:p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\chapter{…}</a:t>
            </a:r>
            <a:endParaRPr lang="en-US" altLang="en-US"/>
          </a:p>
          <a:p>
            <a:pPr lvl="1" eaLnBrk="1" hangingPunct="1"/>
            <a:r>
              <a:rPr lang="en-US" altLang="en-US">
                <a:solidFill>
                  <a:srgbClr val="0000FF"/>
                </a:solidFill>
                <a:sym typeface="Wingdings" panose="05000000000000000000" pitchFamily="2" charset="2"/>
              </a:rPr>
              <a:t>\section{…}</a:t>
            </a:r>
            <a:r>
              <a:rPr lang="en-US" altLang="en-US">
                <a:sym typeface="Wingdings" panose="05000000000000000000" pitchFamily="2" charset="2"/>
              </a:rPr>
              <a:t> </a:t>
            </a:r>
          </a:p>
          <a:p>
            <a:pPr lvl="2" eaLnBrk="1" hangingPunct="1"/>
            <a:r>
              <a:rPr lang="en-US" altLang="en-US">
                <a:solidFill>
                  <a:srgbClr val="0000FF"/>
                </a:solidFill>
                <a:sym typeface="Wingdings" panose="05000000000000000000" pitchFamily="2" charset="2"/>
              </a:rPr>
              <a:t>\subsecton{…}</a:t>
            </a:r>
            <a:r>
              <a:rPr lang="en-US" altLang="en-US">
                <a:sym typeface="Wingdings" panose="05000000000000000000" pitchFamily="2" charset="2"/>
              </a:rPr>
              <a:t> </a:t>
            </a:r>
          </a:p>
          <a:p>
            <a:pPr lvl="3" eaLnBrk="1" hangingPunct="1"/>
            <a:r>
              <a:rPr lang="en-US" altLang="en-US">
                <a:solidFill>
                  <a:srgbClr val="0000FF"/>
                </a:solidFill>
                <a:sym typeface="Wingdings" panose="05000000000000000000" pitchFamily="2" charset="2"/>
              </a:rPr>
              <a:t>\subsubsection{…}</a:t>
            </a:r>
          </a:p>
          <a:p>
            <a:pPr lvl="4" eaLnBrk="1" hangingPunct="1"/>
            <a:r>
              <a:rPr lang="en-US" altLang="en-US">
                <a:solidFill>
                  <a:srgbClr val="0000FF"/>
                </a:solidFill>
                <a:sym typeface="Wingdings" panose="05000000000000000000" pitchFamily="2" charset="2"/>
              </a:rPr>
              <a:t>\paragraph{…}</a:t>
            </a:r>
            <a:endParaRPr lang="en-US" altLang="en-US">
              <a:solidFill>
                <a:srgbClr val="0000FF"/>
              </a:solidFill>
            </a:endParaRP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9851" y="3006000"/>
            <a:ext cx="2688493" cy="3852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 bwMode="auto">
          <a:xfrm>
            <a:off x="0" y="5938838"/>
            <a:ext cx="3563938" cy="91916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\chapter</a:t>
            </a:r>
            <a:r>
              <a:rPr lang="en-US" b="1" dirty="0">
                <a:solidFill>
                  <a:srgbClr val="0000FF"/>
                </a:solidFill>
                <a:latin typeface="+mn-lt"/>
              </a:rPr>
              <a:t>*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{…}</a:t>
            </a:r>
            <a:r>
              <a:rPr lang="en-US" dirty="0">
                <a:latin typeface="+mn-lt"/>
              </a:rPr>
              <a:t> for a chapter without number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43A56C7-99F7-41C5-A4E9-E0711D1208E5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20675"/>
            <a:ext cx="7467600" cy="1446213"/>
          </a:xfrm>
        </p:spPr>
        <p:txBody>
          <a:bodyPr/>
          <a:lstStyle/>
          <a:p>
            <a:pPr eaLnBrk="1" hangingPunct="1"/>
            <a:r>
              <a:rPr lang="en-US" altLang="zh-TW">
                <a:ea typeface="新細明體" pitchFamily="18" charset="-120"/>
              </a:rPr>
              <a:t>Thesis Chapters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ea typeface="新細明體" pitchFamily="18" charset="-120"/>
              </a:rPr>
              <a:t>Let’s go to the first chapter (</a:t>
            </a:r>
            <a:r>
              <a:rPr lang="en-US" altLang="zh-TW">
                <a:solidFill>
                  <a:srgbClr val="FF0000"/>
                </a:solidFill>
                <a:ea typeface="新細明體" pitchFamily="18" charset="-120"/>
              </a:rPr>
              <a:t>introduction.tex</a:t>
            </a:r>
            <a:r>
              <a:rPr lang="en-US" altLang="zh-TW">
                <a:ea typeface="新細明體" pitchFamily="18" charset="-120"/>
              </a:rPr>
              <a:t>) and start it with: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zh-TW">
                <a:solidFill>
                  <a:srgbClr val="0000FF"/>
                </a:solidFill>
                <a:ea typeface="新細明體" pitchFamily="18" charset="-120"/>
              </a:rPr>
              <a:t>\chapter{Introduction}</a:t>
            </a:r>
          </a:p>
          <a:p>
            <a:pPr eaLnBrk="1" hangingPunct="1"/>
            <a:endParaRPr lang="en-US" altLang="zh-TW">
              <a:ea typeface="新細明體" pitchFamily="18" charset="-120"/>
            </a:endParaRPr>
          </a:p>
          <a:p>
            <a:pPr eaLnBrk="1" hangingPunct="1"/>
            <a:r>
              <a:rPr lang="en-US" altLang="zh-TW" i="1">
                <a:solidFill>
                  <a:srgbClr val="FF0000"/>
                </a:solidFill>
                <a:ea typeface="新細明體" pitchFamily="18" charset="-120"/>
              </a:rPr>
              <a:t>Optionally</a:t>
            </a:r>
            <a:r>
              <a:rPr lang="en-US" altLang="zh-TW">
                <a:ea typeface="新細明體" pitchFamily="18" charset="-120"/>
              </a:rPr>
              <a:t>, end each chapter with: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zh-TW">
                <a:solidFill>
                  <a:srgbClr val="0000FF"/>
                </a:solidFill>
                <a:ea typeface="新細明體" pitchFamily="18" charset="-120"/>
              </a:rPr>
              <a:t>\chapterend</a:t>
            </a:r>
            <a:endParaRPr lang="en-US" altLang="zh-TW">
              <a:ea typeface="新細明體" pitchFamily="18" charset="-12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7E32440-2004-478A-9F51-90B52E67DF10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000" y="1278728"/>
            <a:ext cx="2340000" cy="531862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7894" name="Oval 5"/>
          <p:cNvSpPr>
            <a:spLocks noChangeArrowheads="1"/>
          </p:cNvSpPr>
          <p:nvPr/>
        </p:nvSpPr>
        <p:spPr bwMode="auto">
          <a:xfrm>
            <a:off x="6660232" y="1844824"/>
            <a:ext cx="1871663" cy="7921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7895" name="Oval 5"/>
          <p:cNvSpPr>
            <a:spLocks noChangeArrowheads="1"/>
          </p:cNvSpPr>
          <p:nvPr/>
        </p:nvSpPr>
        <p:spPr bwMode="auto">
          <a:xfrm>
            <a:off x="6858000" y="5627588"/>
            <a:ext cx="2286000" cy="5048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20675"/>
            <a:ext cx="7467600" cy="1446213"/>
          </a:xfrm>
        </p:spPr>
        <p:txBody>
          <a:bodyPr/>
          <a:lstStyle/>
          <a:p>
            <a:pPr eaLnBrk="1" hangingPunct="1"/>
            <a:r>
              <a:rPr lang="en-US" altLang="zh-TW">
                <a:ea typeface="新細明體" pitchFamily="18" charset="-120"/>
              </a:rPr>
              <a:t>Thesis Chapters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a typeface="新細明體" pitchFamily="18" charset="-120"/>
              </a:rPr>
              <a:t>Go back to </a:t>
            </a:r>
            <a:r>
              <a:rPr lang="en-US" altLang="zh-TW" dirty="0" err="1">
                <a:solidFill>
                  <a:srgbClr val="FF0000"/>
                </a:solidFill>
                <a:ea typeface="新細明體" pitchFamily="18" charset="-120"/>
              </a:rPr>
              <a:t>thesis.tex</a:t>
            </a:r>
            <a:endParaRPr lang="en-US" altLang="zh-TW" dirty="0">
              <a:solidFill>
                <a:srgbClr val="FF0000"/>
              </a:solidFill>
              <a:ea typeface="新細明體" pitchFamily="18" charset="-120"/>
            </a:endParaRPr>
          </a:p>
          <a:p>
            <a:pPr lvl="8"/>
            <a:endParaRPr lang="en-US" altLang="zh-TW" dirty="0">
              <a:ea typeface="新細明體" pitchFamily="18" charset="-120"/>
            </a:endParaRPr>
          </a:p>
          <a:p>
            <a:pPr eaLnBrk="1" hangingPunct="1"/>
            <a:r>
              <a:rPr lang="en-US" altLang="zh-TW" dirty="0">
                <a:ea typeface="新細明體" pitchFamily="18" charset="-120"/>
              </a:rPr>
              <a:t>Further insert the chapters in </a:t>
            </a:r>
            <a:r>
              <a:rPr lang="en-US" altLang="zh-TW" dirty="0" err="1">
                <a:solidFill>
                  <a:srgbClr val="FF0000"/>
                </a:solidFill>
                <a:ea typeface="新細明體" pitchFamily="18" charset="-120"/>
              </a:rPr>
              <a:t>background.tex</a:t>
            </a:r>
            <a:r>
              <a:rPr lang="en-US" altLang="zh-TW" dirty="0">
                <a:ea typeface="新細明體" pitchFamily="18" charset="-120"/>
              </a:rPr>
              <a:t>, </a:t>
            </a:r>
            <a:r>
              <a:rPr lang="en-US" altLang="zh-TW" dirty="0" err="1">
                <a:solidFill>
                  <a:srgbClr val="FF0000"/>
                </a:solidFill>
                <a:ea typeface="新細明體" pitchFamily="18" charset="-120"/>
              </a:rPr>
              <a:t>anti.tex</a:t>
            </a:r>
            <a:r>
              <a:rPr lang="en-US" altLang="zh-TW" dirty="0">
                <a:ea typeface="新細明體" pitchFamily="18" charset="-120"/>
              </a:rPr>
              <a:t>, and </a:t>
            </a:r>
            <a:r>
              <a:rPr lang="en-US" altLang="zh-TW" dirty="0" err="1">
                <a:solidFill>
                  <a:srgbClr val="FF0000"/>
                </a:solidFill>
                <a:ea typeface="新細明體" pitchFamily="18" charset="-120"/>
              </a:rPr>
              <a:t>conclusion.tex</a:t>
            </a:r>
            <a:endParaRPr lang="en-US" altLang="zh-TW" dirty="0">
              <a:solidFill>
                <a:srgbClr val="FF0000"/>
              </a:solidFill>
              <a:ea typeface="新細明體" pitchFamily="18" charset="-120"/>
            </a:endParaRPr>
          </a:p>
          <a:p>
            <a:pPr lvl="8"/>
            <a:endParaRPr lang="en-US" altLang="zh-TW" dirty="0">
              <a:solidFill>
                <a:srgbClr val="FF0000"/>
              </a:solidFill>
              <a:ea typeface="新細明體" pitchFamily="18" charset="-120"/>
            </a:endParaRPr>
          </a:p>
          <a:p>
            <a:pPr eaLnBrk="1" hangingPunct="1"/>
            <a:r>
              <a:rPr lang="en-US" altLang="zh-TW" dirty="0">
                <a:ea typeface="新細明體" pitchFamily="18" charset="-120"/>
              </a:rPr>
              <a:t>Add the chapter sectioning also (</a:t>
            </a:r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\section{…}</a:t>
            </a:r>
            <a:r>
              <a:rPr lang="en-US" altLang="zh-TW" dirty="0">
                <a:ea typeface="新細明體" pitchFamily="18" charset="-120"/>
              </a:rPr>
              <a:t>, </a:t>
            </a:r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\subsection{…}</a:t>
            </a:r>
            <a:r>
              <a:rPr lang="en-US" altLang="zh-TW" dirty="0">
                <a:ea typeface="新細明體" pitchFamily="18" charset="-120"/>
              </a:rPr>
              <a:t>, …)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9F52436-D664-440A-BB9A-FC54424A0951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4"/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769441"/>
          </a:xfrm>
        </p:spPr>
        <p:txBody>
          <a:bodyPr/>
          <a:lstStyle/>
          <a:p>
            <a:r>
              <a:rPr lang="en-US" altLang="zh-HK" dirty="0">
                <a:ea typeface="新細明體" pitchFamily="18" charset="-120"/>
              </a:rPr>
              <a:t>Cross-References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C314EFF-49D2-43B3-B78A-DF5B502EDA54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1125" y="2276475"/>
            <a:ext cx="5516563" cy="135731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16075" y="1412875"/>
            <a:ext cx="5046663" cy="8302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+mn-lt"/>
              </a:rPr>
              <a:t>\subsection{Load State Monitoring}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00FF"/>
                </a:solidFill>
                <a:latin typeface="+mn-lt"/>
              </a:rPr>
              <a:t>\label{</a:t>
            </a:r>
            <a:r>
              <a:rPr lang="en-US" dirty="0" err="1">
                <a:solidFill>
                  <a:srgbClr val="0000FF"/>
                </a:solidFill>
                <a:latin typeface="+mn-lt"/>
              </a:rPr>
              <a:t>sec:anti.basic.monitor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}</a:t>
            </a:r>
          </a:p>
        </p:txBody>
      </p:sp>
      <p:sp>
        <p:nvSpPr>
          <p:cNvPr id="41990" name="Rectangle 7"/>
          <p:cNvSpPr>
            <a:spLocks noChangeArrowheads="1"/>
          </p:cNvSpPr>
          <p:nvPr/>
        </p:nvSpPr>
        <p:spPr bwMode="auto">
          <a:xfrm>
            <a:off x="871538" y="4365625"/>
            <a:ext cx="6535737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HK" sz="2400" dirty="0">
                <a:ea typeface="新細明體" pitchFamily="18" charset="-120"/>
              </a:rPr>
              <a:t>According to the load state definitions given in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HK" sz="2400" dirty="0">
                <a:ea typeface="新細明體" pitchFamily="18" charset="-120"/>
              </a:rPr>
              <a:t>Section~</a:t>
            </a:r>
            <a:r>
              <a:rPr lang="en-US" altLang="zh-HK" sz="2400" dirty="0">
                <a:solidFill>
                  <a:srgbClr val="0000FF"/>
                </a:solidFill>
                <a:ea typeface="新細明體" pitchFamily="18" charset="-120"/>
              </a:rPr>
              <a:t>\ref{</a:t>
            </a:r>
            <a:r>
              <a:rPr lang="en-US" altLang="zh-HK" sz="2400" dirty="0" err="1">
                <a:solidFill>
                  <a:srgbClr val="0000FF"/>
                </a:solidFill>
                <a:ea typeface="新細明體" pitchFamily="18" charset="-120"/>
              </a:rPr>
              <a:t>sec:anti.basic.monitor</a:t>
            </a:r>
            <a:r>
              <a:rPr lang="en-US" altLang="zh-HK" sz="2400" dirty="0">
                <a:ea typeface="新細明體" pitchFamily="18" charset="-120"/>
              </a:rPr>
              <a:t>},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HK" sz="2400" dirty="0">
                <a:ea typeface="新細明體" pitchFamily="18" charset="-120"/>
              </a:rPr>
              <a:t>the workload of creator node …</a:t>
            </a:r>
          </a:p>
        </p:txBody>
      </p:sp>
      <p:pic>
        <p:nvPicPr>
          <p:cNvPr id="419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450" y="5626100"/>
            <a:ext cx="6919913" cy="12319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1992" name="Oval 5"/>
          <p:cNvSpPr>
            <a:spLocks noChangeArrowheads="1"/>
          </p:cNvSpPr>
          <p:nvPr/>
        </p:nvSpPr>
        <p:spPr bwMode="auto">
          <a:xfrm>
            <a:off x="1187450" y="2708275"/>
            <a:ext cx="3600450" cy="50482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HK" sz="2400">
              <a:ea typeface="新細明體" pitchFamily="18" charset="-120"/>
            </a:endParaRPr>
          </a:p>
        </p:txBody>
      </p:sp>
      <p:sp>
        <p:nvSpPr>
          <p:cNvPr id="41993" name="Rectangle 8"/>
          <p:cNvSpPr>
            <a:spLocks noChangeArrowheads="1"/>
          </p:cNvSpPr>
          <p:nvPr/>
        </p:nvSpPr>
        <p:spPr bwMode="auto">
          <a:xfrm>
            <a:off x="611188" y="5986463"/>
            <a:ext cx="7056437" cy="504825"/>
          </a:xfrm>
          <a:prstGeom prst="rect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HK" sz="2400">
              <a:ea typeface="新細明體" pitchFamily="18" charset="-120"/>
            </a:endParaRPr>
          </a:p>
        </p:txBody>
      </p:sp>
      <p:sp>
        <p:nvSpPr>
          <p:cNvPr id="41994" name="Oval 10"/>
          <p:cNvSpPr>
            <a:spLocks noChangeArrowheads="1"/>
          </p:cNvSpPr>
          <p:nvPr/>
        </p:nvSpPr>
        <p:spPr bwMode="auto">
          <a:xfrm>
            <a:off x="4427538" y="6165850"/>
            <a:ext cx="647700" cy="3587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HK" sz="2400">
              <a:ea typeface="新細明體" pitchFamily="18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5862" y="1412875"/>
            <a:ext cx="1010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000" dirty="0" err="1">
                <a:solidFill>
                  <a:srgbClr val="FF0000"/>
                </a:solidFill>
                <a:latin typeface="+mn-lt"/>
              </a:rPr>
              <a:t>anti.tex</a:t>
            </a:r>
            <a:endParaRPr lang="zh-HK" alt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1538" y="3965515"/>
            <a:ext cx="1010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000" dirty="0" err="1">
                <a:solidFill>
                  <a:srgbClr val="FF0000"/>
                </a:solidFill>
                <a:latin typeface="+mn-lt"/>
              </a:rPr>
              <a:t>anti.tex</a:t>
            </a:r>
            <a:endParaRPr lang="zh-HK" altLang="en-US" sz="20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7704000" cy="4114800"/>
          </a:xfrm>
        </p:spPr>
        <p:txBody>
          <a:bodyPr/>
          <a:lstStyle/>
          <a:p>
            <a:endParaRPr lang="en-US" altLang="en-US" u="sng" dirty="0"/>
          </a:p>
          <a:p>
            <a:endParaRPr lang="en-US" altLang="en-US" u="sng" dirty="0"/>
          </a:p>
          <a:p>
            <a:endParaRPr lang="en-US" altLang="en-US" u="sng" dirty="0"/>
          </a:p>
          <a:p>
            <a:endParaRPr lang="en-US" altLang="en-US" u="sng" dirty="0"/>
          </a:p>
          <a:p>
            <a:pPr lvl="1"/>
            <a:endParaRPr lang="en-US" altLang="en-US" u="sng" dirty="0"/>
          </a:p>
          <a:p>
            <a:pPr lvl="8"/>
            <a:endParaRPr lang="en-US" altLang="en-US" u="sng" dirty="0"/>
          </a:p>
          <a:p>
            <a:r>
              <a:rPr lang="en-US" altLang="en-US" dirty="0"/>
              <a:t>👍: Free of $ (open source). Extensible</a:t>
            </a:r>
          </a:p>
          <a:p>
            <a:r>
              <a:rPr lang="en-US" altLang="en-US" dirty="0"/>
              <a:t>👎: Install and setup yourselves in your own computers</a:t>
            </a:r>
          </a:p>
        </p:txBody>
      </p:sp>
      <p:pic>
        <p:nvPicPr>
          <p:cNvPr id="70658" name="Picture 2">
            <a:extLst>
              <a:ext uri="{FF2B5EF4-FFF2-40B4-BE49-F238E27FC236}">
                <a16:creationId xmlns:a16="http://schemas.microsoft.com/office/drawing/2014/main" id="{738F91BD-4FEB-BD71-2ED7-6631B320E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286" y="1052736"/>
            <a:ext cx="7687428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MiKT</a:t>
            </a:r>
            <a:r>
              <a:rPr lang="en-US" altLang="en-US" baseline="-15000" dirty="0" err="1"/>
              <a:t>E</a:t>
            </a:r>
            <a:r>
              <a:rPr lang="en-US" altLang="en-US" dirty="0" err="1"/>
              <a:t>X</a:t>
            </a:r>
            <a:r>
              <a:rPr lang="en-US" altLang="en-US" dirty="0"/>
              <a:t> and </a:t>
            </a:r>
            <a:r>
              <a:rPr lang="en-US" altLang="en-US" dirty="0" err="1"/>
              <a:t>TeXworks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6AD6A2B-5FE8-4610-8B82-378431AE1E43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769938"/>
          </a:xfrm>
        </p:spPr>
        <p:txBody>
          <a:bodyPr/>
          <a:lstStyle/>
          <a:p>
            <a:r>
              <a:rPr lang="en-US" altLang="zh-HK" dirty="0">
                <a:ea typeface="新細明體" pitchFamily="18" charset="-120"/>
              </a:rPr>
              <a:t>\label and \ref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>
                <a:solidFill>
                  <a:srgbClr val="0000FF"/>
                </a:solidFill>
                <a:ea typeface="新細明體" pitchFamily="18" charset="-120"/>
              </a:rPr>
              <a:t>\label{…}</a:t>
            </a:r>
            <a:r>
              <a:rPr lang="en-US" altLang="zh-HK">
                <a:ea typeface="新細明體" pitchFamily="18" charset="-120"/>
              </a:rPr>
              <a:t>: Setting a reference marker</a:t>
            </a:r>
          </a:p>
          <a:p>
            <a:pPr lvl="1"/>
            <a:r>
              <a:rPr lang="en-US" altLang="zh-HK">
                <a:ea typeface="新細明體" pitchFamily="18" charset="-120"/>
              </a:rPr>
              <a:t>E.g., in </a:t>
            </a:r>
            <a:r>
              <a:rPr lang="en-US" altLang="zh-HK">
                <a:solidFill>
                  <a:srgbClr val="FF0000"/>
                </a:solidFill>
                <a:ea typeface="新細明體" pitchFamily="18" charset="-120"/>
              </a:rPr>
              <a:t>anti.tex</a:t>
            </a:r>
            <a:r>
              <a:rPr lang="en-US" altLang="zh-HK">
                <a:ea typeface="新細明體" pitchFamily="18" charset="-120"/>
              </a:rPr>
              <a:t>:</a:t>
            </a:r>
          </a:p>
          <a:p>
            <a:endParaRPr lang="en-US" altLang="zh-HK">
              <a:ea typeface="新細明體" pitchFamily="18" charset="-120"/>
            </a:endParaRPr>
          </a:p>
          <a:p>
            <a:endParaRPr lang="en-US" altLang="zh-HK">
              <a:ea typeface="新細明體" pitchFamily="18" charset="-120"/>
            </a:endParaRPr>
          </a:p>
          <a:p>
            <a:r>
              <a:rPr lang="en-US" altLang="zh-HK">
                <a:solidFill>
                  <a:srgbClr val="0000FF"/>
                </a:solidFill>
                <a:ea typeface="新細明體" pitchFamily="18" charset="-120"/>
              </a:rPr>
              <a:t>\ref{…}</a:t>
            </a:r>
            <a:r>
              <a:rPr lang="en-US" altLang="zh-HK">
                <a:ea typeface="新細明體" pitchFamily="18" charset="-120"/>
              </a:rPr>
              <a:t>: Referencing to a marker:</a:t>
            </a:r>
          </a:p>
          <a:p>
            <a:pPr lvl="1"/>
            <a:r>
              <a:rPr lang="en-US" altLang="zh-HK">
                <a:ea typeface="新細明體" pitchFamily="18" charset="-120"/>
              </a:rPr>
              <a:t>E.g., in </a:t>
            </a:r>
            <a:r>
              <a:rPr lang="en-US" altLang="zh-HK">
                <a:solidFill>
                  <a:srgbClr val="FF0000"/>
                </a:solidFill>
                <a:ea typeface="新細明體" pitchFamily="18" charset="-120"/>
              </a:rPr>
              <a:t>anti.tex</a:t>
            </a:r>
            <a:r>
              <a:rPr lang="en-US" altLang="zh-HK">
                <a:ea typeface="新細明體" pitchFamily="18" charset="-120"/>
              </a:rPr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A7E448E-1181-4A99-96BC-043A39E5229A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49463" y="3068638"/>
            <a:ext cx="5045075" cy="8318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+mn-lt"/>
              </a:rPr>
              <a:t>\subsection{Load State Monitoring}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00FF"/>
                </a:solidFill>
                <a:latin typeface="+mn-lt"/>
              </a:rPr>
              <a:t>\label{</a:t>
            </a:r>
            <a:r>
              <a:rPr lang="en-US" dirty="0" err="1">
                <a:solidFill>
                  <a:srgbClr val="0000FF"/>
                </a:solidFill>
                <a:latin typeface="+mn-lt"/>
              </a:rPr>
              <a:t>sec:anti.basic.monitor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}</a:t>
            </a:r>
          </a:p>
        </p:txBody>
      </p:sp>
      <p:sp>
        <p:nvSpPr>
          <p:cNvPr id="40966" name="Rectangle 5"/>
          <p:cNvSpPr>
            <a:spLocks noChangeArrowheads="1"/>
          </p:cNvSpPr>
          <p:nvPr/>
        </p:nvSpPr>
        <p:spPr bwMode="auto">
          <a:xfrm>
            <a:off x="1303338" y="5373688"/>
            <a:ext cx="6537325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HK" sz="2400">
                <a:ea typeface="新細明體" pitchFamily="18" charset="-120"/>
              </a:rPr>
              <a:t>According to the load state definitions given in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HK" sz="2400">
                <a:ea typeface="新細明體" pitchFamily="18" charset="-120"/>
              </a:rPr>
              <a:t>Section~</a:t>
            </a:r>
            <a:r>
              <a:rPr lang="en-US" altLang="zh-HK" sz="2400">
                <a:solidFill>
                  <a:srgbClr val="0000FF"/>
                </a:solidFill>
                <a:ea typeface="新細明體" pitchFamily="18" charset="-120"/>
              </a:rPr>
              <a:t>\ref{sec:anti.basic.monitor</a:t>
            </a:r>
            <a:r>
              <a:rPr lang="en-US" altLang="zh-HK" sz="2400">
                <a:ea typeface="新細明體" pitchFamily="18" charset="-120"/>
              </a:rPr>
              <a:t>},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HK" sz="2400">
                <a:ea typeface="新細明體" pitchFamily="18" charset="-120"/>
              </a:rPr>
              <a:t>the workload of creator node …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990600"/>
            <a:ext cx="7467600" cy="762000"/>
          </a:xfrm>
        </p:spPr>
        <p:txBody>
          <a:bodyPr/>
          <a:lstStyle/>
          <a:p>
            <a:pPr eaLnBrk="1" hangingPunct="1"/>
            <a:r>
              <a:rPr lang="en-US" altLang="zh-TW">
                <a:ea typeface="新細明體" pitchFamily="18" charset="-120"/>
              </a:rPr>
              <a:t>Chapter Outline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ea typeface="新細明體" pitchFamily="18" charset="-120"/>
              </a:rPr>
              <a:t>Some people would like to add, at the beginning of each chapter, a chapter outline</a:t>
            </a:r>
          </a:p>
          <a:p>
            <a:pPr eaLnBrk="1" hangingPunct="1"/>
            <a:endParaRPr lang="en-US" altLang="zh-TW">
              <a:ea typeface="新細明體" pitchFamily="18" charset="-120"/>
            </a:endParaRPr>
          </a:p>
          <a:p>
            <a:pPr eaLnBrk="1" hangingPunct="1"/>
            <a:r>
              <a:rPr lang="en-US" altLang="zh-TW">
                <a:ea typeface="新細明體" pitchFamily="18" charset="-120"/>
              </a:rPr>
              <a:t>E.g., in </a:t>
            </a:r>
            <a:r>
              <a:rPr lang="en-US" altLang="zh-TW">
                <a:solidFill>
                  <a:srgbClr val="FF0000"/>
                </a:solidFill>
                <a:ea typeface="新細明體" pitchFamily="18" charset="-120"/>
              </a:rPr>
              <a:t>anti.tex</a:t>
            </a:r>
            <a:r>
              <a:rPr lang="en-US" altLang="zh-TW">
                <a:ea typeface="新細明體" pitchFamily="18" charset="-120"/>
              </a:rPr>
              <a:t>, try adding:</a:t>
            </a:r>
          </a:p>
          <a:p>
            <a:pPr lvl="1" eaLnBrk="1" hangingPunct="1"/>
            <a:r>
              <a:rPr lang="en-US" altLang="zh-TW">
                <a:solidFill>
                  <a:srgbClr val="0000FF"/>
                </a:solidFill>
                <a:ea typeface="新細明體" pitchFamily="18" charset="-120"/>
              </a:rPr>
              <a:t>\note{Chapter Outline}{…}</a:t>
            </a:r>
          </a:p>
        </p:txBody>
      </p:sp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3003550"/>
            <a:ext cx="3359150" cy="38544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3013" name="Right Arrow 1"/>
          <p:cNvSpPr>
            <a:spLocks noChangeArrowheads="1"/>
          </p:cNvSpPr>
          <p:nvPr/>
        </p:nvSpPr>
        <p:spPr bwMode="auto">
          <a:xfrm rot="6404791">
            <a:off x="7332663" y="3652838"/>
            <a:ext cx="979487" cy="484187"/>
          </a:xfrm>
          <a:prstGeom prst="rightArrow">
            <a:avLst>
              <a:gd name="adj1" fmla="val 50000"/>
              <a:gd name="adj2" fmla="val 5010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A95F413-4E23-40F7-9949-21ED27AA5E18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ea typeface="新細明體" pitchFamily="18" charset="-120"/>
              </a:rPr>
              <a:t>Preamble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81200"/>
            <a:ext cx="5256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dirty="0">
                <a:ea typeface="新細明體" pitchFamily="18" charset="-120"/>
              </a:rPr>
              <a:t>Go back to </a:t>
            </a:r>
            <a:r>
              <a:rPr lang="en-US" altLang="zh-TW" dirty="0" err="1">
                <a:solidFill>
                  <a:srgbClr val="FF0000"/>
                </a:solidFill>
                <a:ea typeface="新細明體" pitchFamily="18" charset="-120"/>
              </a:rPr>
              <a:t>thesis.tex</a:t>
            </a:r>
            <a:r>
              <a:rPr lang="en-US" altLang="zh-TW" dirty="0">
                <a:ea typeface="新細明體" pitchFamily="18" charset="-120"/>
              </a:rPr>
              <a:t>, type: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dirty="0">
                <a:ea typeface="新細明體" pitchFamily="18" charset="-120"/>
              </a:rPr>
              <a:t>Abstract: </a:t>
            </a:r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\</a:t>
            </a:r>
            <a:r>
              <a:rPr lang="en-US" altLang="zh-TW" dirty="0" err="1">
                <a:solidFill>
                  <a:srgbClr val="0000FF"/>
                </a:solidFill>
                <a:ea typeface="新細明體" pitchFamily="18" charset="-120"/>
              </a:rPr>
              <a:t>abstractpage</a:t>
            </a:r>
            <a:endParaRPr lang="en-US" altLang="zh-TW" dirty="0">
              <a:solidFill>
                <a:srgbClr val="0000FF"/>
              </a:solidFill>
              <a:ea typeface="新細明體" pitchFamily="18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dirty="0">
                <a:ea typeface="新細明體" pitchFamily="18" charset="-120"/>
              </a:rPr>
              <a:t>Acknowledgment: </a:t>
            </a:r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\</a:t>
            </a:r>
            <a:r>
              <a:rPr lang="en-US" altLang="zh-TW" dirty="0" err="1">
                <a:solidFill>
                  <a:srgbClr val="0000FF"/>
                </a:solidFill>
                <a:ea typeface="新細明體" pitchFamily="18" charset="-120"/>
              </a:rPr>
              <a:t>acknowledgementpage</a:t>
            </a:r>
            <a:endParaRPr lang="en-US" altLang="zh-TW" dirty="0">
              <a:solidFill>
                <a:srgbClr val="0000FF"/>
              </a:solidFill>
              <a:ea typeface="新細明體" pitchFamily="18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dirty="0">
                <a:ea typeface="新細明體" pitchFamily="18" charset="-120"/>
              </a:rPr>
              <a:t>Dedication: </a:t>
            </a:r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\</a:t>
            </a:r>
            <a:r>
              <a:rPr lang="en-US" altLang="zh-TW" dirty="0" err="1">
                <a:solidFill>
                  <a:srgbClr val="0000FF"/>
                </a:solidFill>
                <a:ea typeface="新細明體" pitchFamily="18" charset="-120"/>
              </a:rPr>
              <a:t>dedicationpage</a:t>
            </a:r>
            <a:endParaRPr lang="en-US" altLang="zh-TW" dirty="0">
              <a:solidFill>
                <a:srgbClr val="0000FF"/>
              </a:solidFill>
              <a:ea typeface="新細明體" pitchFamily="18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dirty="0">
                <a:ea typeface="新細明體" pitchFamily="18" charset="-120"/>
              </a:rPr>
              <a:t>Check files: </a:t>
            </a:r>
            <a:r>
              <a:rPr lang="en-US" altLang="zh-TW" dirty="0" err="1">
                <a:solidFill>
                  <a:srgbClr val="FF0000"/>
                </a:solidFill>
                <a:ea typeface="新細明體" pitchFamily="18" charset="-120"/>
              </a:rPr>
              <a:t>abstract.tex</a:t>
            </a:r>
            <a:r>
              <a:rPr lang="en-US" altLang="zh-TW" dirty="0">
                <a:ea typeface="新細明體" pitchFamily="18" charset="-120"/>
              </a:rPr>
              <a:t>, </a:t>
            </a:r>
            <a:r>
              <a:rPr lang="en-US" altLang="zh-TW" dirty="0" err="1">
                <a:solidFill>
                  <a:srgbClr val="FF0000"/>
                </a:solidFill>
                <a:ea typeface="新細明體" pitchFamily="18" charset="-120"/>
              </a:rPr>
              <a:t>acknowledgement.tex</a:t>
            </a:r>
            <a:r>
              <a:rPr lang="en-US" altLang="zh-TW" dirty="0">
                <a:ea typeface="新細明體" pitchFamily="18" charset="-120"/>
              </a:rPr>
              <a:t>, and </a:t>
            </a:r>
            <a:r>
              <a:rPr lang="en-US" altLang="zh-TW" dirty="0" err="1">
                <a:solidFill>
                  <a:srgbClr val="FF0000"/>
                </a:solidFill>
                <a:ea typeface="新細明體" pitchFamily="18" charset="-120"/>
              </a:rPr>
              <a:t>dedication.tex</a:t>
            </a:r>
            <a:endParaRPr lang="en-US" altLang="zh-TW" dirty="0">
              <a:solidFill>
                <a:srgbClr val="FF0000"/>
              </a:solidFill>
              <a:ea typeface="新細明體" pitchFamily="18" charset="-12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CFC0002-F5D8-4EEB-960D-F0A28861972A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4413" y="3256538"/>
            <a:ext cx="3049587" cy="121761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03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4413" y="4653136"/>
            <a:ext cx="2533650" cy="55086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6649DB-AB46-C88B-98A5-509BE25B6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1490052"/>
            <a:ext cx="4597400" cy="1587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990600"/>
            <a:ext cx="7467600" cy="762000"/>
          </a:xfrm>
        </p:spPr>
        <p:txBody>
          <a:bodyPr/>
          <a:lstStyle/>
          <a:p>
            <a:pPr eaLnBrk="1" hangingPunct="1"/>
            <a:r>
              <a:rPr lang="en-US" altLang="zh-TW">
                <a:ea typeface="新細明體" pitchFamily="18" charset="-120"/>
              </a:rPr>
              <a:t>Preamble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zh-TW" dirty="0">
                <a:ea typeface="新細明體" pitchFamily="18" charset="-120"/>
              </a:rPr>
              <a:t>Type under 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ea typeface="新細明體" pitchFamily="18" charset="-120"/>
              </a:rPr>
              <a:t>%preamble sections</a:t>
            </a:r>
            <a:r>
              <a:rPr lang="en-US" altLang="zh-TW" dirty="0">
                <a:ea typeface="新細明體" pitchFamily="18" charset="-120"/>
              </a:rPr>
              <a:t>: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zh-TW" dirty="0">
                <a:ea typeface="新細明體" pitchFamily="18" charset="-120"/>
              </a:rPr>
              <a:t>Table of Contents: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zh-TW" dirty="0">
                <a:ea typeface="新細明體" pitchFamily="18" charset="-120"/>
              </a:rPr>
              <a:t>	</a:t>
            </a:r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\</a:t>
            </a:r>
            <a:r>
              <a:rPr lang="en-US" altLang="zh-TW" dirty="0" err="1">
                <a:solidFill>
                  <a:srgbClr val="0000FF"/>
                </a:solidFill>
                <a:ea typeface="新細明體" pitchFamily="18" charset="-120"/>
              </a:rPr>
              <a:t>tableofcontents</a:t>
            </a:r>
            <a:endParaRPr lang="en-US" altLang="zh-TW" dirty="0">
              <a:solidFill>
                <a:srgbClr val="0000FF"/>
              </a:solidFill>
              <a:ea typeface="新細明體" pitchFamily="18" charset="-120"/>
            </a:endParaRPr>
          </a:p>
          <a:p>
            <a:pPr lvl="4" eaLnBrk="1" hangingPunct="1">
              <a:lnSpc>
                <a:spcPct val="90000"/>
              </a:lnSpc>
              <a:defRPr/>
            </a:pPr>
            <a:endParaRPr lang="en-US" altLang="zh-TW" dirty="0">
              <a:ea typeface="新細明體" pitchFamily="18" charset="-120"/>
            </a:endParaRP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zh-TW" dirty="0">
                <a:ea typeface="新細明體" pitchFamily="18" charset="-120"/>
              </a:rPr>
              <a:t>List of Figures: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zh-TW" dirty="0">
                <a:ea typeface="新細明體" pitchFamily="18" charset="-120"/>
              </a:rPr>
              <a:t>	</a:t>
            </a:r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\</a:t>
            </a:r>
            <a:r>
              <a:rPr lang="en-US" altLang="zh-TW" dirty="0" err="1">
                <a:solidFill>
                  <a:srgbClr val="0000FF"/>
                </a:solidFill>
                <a:ea typeface="新細明體" pitchFamily="18" charset="-120"/>
              </a:rPr>
              <a:t>listoffigures</a:t>
            </a:r>
            <a:endParaRPr lang="en-US" altLang="zh-TW" dirty="0">
              <a:ea typeface="新細明體" pitchFamily="18" charset="-120"/>
            </a:endParaRPr>
          </a:p>
          <a:p>
            <a:pPr lvl="4" eaLnBrk="1" hangingPunct="1">
              <a:lnSpc>
                <a:spcPct val="90000"/>
              </a:lnSpc>
              <a:defRPr/>
            </a:pPr>
            <a:endParaRPr lang="en-US" altLang="zh-TW" dirty="0">
              <a:ea typeface="新細明體" pitchFamily="18" charset="-120"/>
            </a:endParaRP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zh-TW" dirty="0">
                <a:ea typeface="新細明體" pitchFamily="18" charset="-120"/>
              </a:rPr>
              <a:t>List of Tables: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	\</a:t>
            </a:r>
            <a:r>
              <a:rPr lang="en-US" altLang="zh-TW" dirty="0" err="1">
                <a:solidFill>
                  <a:srgbClr val="0000FF"/>
                </a:solidFill>
                <a:ea typeface="新細明體" pitchFamily="18" charset="-120"/>
              </a:rPr>
              <a:t>listoftables</a:t>
            </a:r>
            <a:endParaRPr lang="en-US" altLang="zh-TW" dirty="0">
              <a:solidFill>
                <a:srgbClr val="0000FF"/>
              </a:solidFill>
              <a:ea typeface="新細明體" pitchFamily="18" charset="-12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D5429CD-82F7-4899-8905-DC30B2AD71B6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506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8600" y="2420888"/>
            <a:ext cx="3511550" cy="211931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7650" y="4213200"/>
            <a:ext cx="3473450" cy="157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06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0825" y="5461000"/>
            <a:ext cx="3467100" cy="1397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20675"/>
            <a:ext cx="7467600" cy="1446213"/>
          </a:xfrm>
        </p:spPr>
        <p:txBody>
          <a:bodyPr/>
          <a:lstStyle/>
          <a:p>
            <a:pPr eaLnBrk="1" hangingPunct="1"/>
            <a:r>
              <a:rPr lang="en-US" altLang="zh-TW">
                <a:ea typeface="新細明體" pitchFamily="18" charset="-120"/>
              </a:rPr>
              <a:t>Page Numbering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dirty="0">
                <a:ea typeface="新細明體" pitchFamily="18" charset="-120"/>
              </a:rPr>
              <a:t>Roman number system, usually for the preamble</a:t>
            </a:r>
          </a:p>
          <a:p>
            <a:pPr lvl="4" eaLnBrk="1" hangingPunct="1">
              <a:lnSpc>
                <a:spcPct val="90000"/>
              </a:lnSpc>
            </a:pPr>
            <a:endParaRPr lang="en-US" altLang="zh-TW" dirty="0">
              <a:ea typeface="新細明體" pitchFamily="18" charset="-12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TW" dirty="0">
                <a:ea typeface="新細明體" pitchFamily="18" charset="-120"/>
              </a:rPr>
              <a:t>	</a:t>
            </a:r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\</a:t>
            </a:r>
            <a:r>
              <a:rPr lang="en-US" altLang="zh-TW" dirty="0" err="1">
                <a:solidFill>
                  <a:srgbClr val="0000FF"/>
                </a:solidFill>
                <a:ea typeface="新細明體" pitchFamily="18" charset="-120"/>
              </a:rPr>
              <a:t>pagenumbering</a:t>
            </a:r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{roman}</a:t>
            </a:r>
          </a:p>
          <a:p>
            <a:pPr lvl="4" eaLnBrk="1" hangingPunct="1">
              <a:lnSpc>
                <a:spcPct val="90000"/>
              </a:lnSpc>
            </a:pPr>
            <a:endParaRPr lang="zh-TW" altLang="en-US" dirty="0">
              <a:solidFill>
                <a:srgbClr val="0000FF"/>
              </a:solidFill>
              <a:ea typeface="新細明體" pitchFamily="18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dirty="0">
                <a:ea typeface="新細明體" pitchFamily="18" charset="-120"/>
              </a:rPr>
              <a:t>Arabic number system, usually for the main text</a:t>
            </a:r>
          </a:p>
          <a:p>
            <a:pPr lvl="4" eaLnBrk="1" hangingPunct="1">
              <a:lnSpc>
                <a:spcPct val="90000"/>
              </a:lnSpc>
            </a:pPr>
            <a:endParaRPr lang="en-US" altLang="zh-TW" dirty="0">
              <a:ea typeface="新細明體" pitchFamily="18" charset="-12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TW" dirty="0">
                <a:ea typeface="新細明體" pitchFamily="18" charset="-120"/>
              </a:rPr>
              <a:t>	</a:t>
            </a:r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\</a:t>
            </a:r>
            <a:r>
              <a:rPr lang="en-US" altLang="zh-TW" dirty="0" err="1">
                <a:solidFill>
                  <a:srgbClr val="0000FF"/>
                </a:solidFill>
                <a:ea typeface="新細明體" pitchFamily="18" charset="-120"/>
              </a:rPr>
              <a:t>newpage</a:t>
            </a:r>
            <a:endParaRPr lang="en-US" altLang="zh-TW" dirty="0">
              <a:solidFill>
                <a:srgbClr val="0000FF"/>
              </a:solidFill>
              <a:ea typeface="新細明體" pitchFamily="18" charset="-12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	\</a:t>
            </a:r>
            <a:r>
              <a:rPr lang="en-US" altLang="zh-TW" dirty="0" err="1">
                <a:solidFill>
                  <a:srgbClr val="0000FF"/>
                </a:solidFill>
                <a:ea typeface="新細明體" pitchFamily="18" charset="-120"/>
              </a:rPr>
              <a:t>pagenumbering</a:t>
            </a:r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{</a:t>
            </a:r>
            <a:r>
              <a:rPr lang="en-US" altLang="zh-TW" dirty="0" err="1">
                <a:solidFill>
                  <a:srgbClr val="0000FF"/>
                </a:solidFill>
                <a:ea typeface="新細明體" pitchFamily="18" charset="-120"/>
              </a:rPr>
              <a:t>arabic</a:t>
            </a:r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}</a:t>
            </a:r>
          </a:p>
        </p:txBody>
      </p:sp>
      <p:sp>
        <p:nvSpPr>
          <p:cNvPr id="2" name="Left Arrow 1"/>
          <p:cNvSpPr/>
          <p:nvPr/>
        </p:nvSpPr>
        <p:spPr bwMode="auto">
          <a:xfrm>
            <a:off x="5389563" y="3068638"/>
            <a:ext cx="3575050" cy="91757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+mn-lt"/>
              </a:rPr>
              <a:t>Put this before Abstract</a:t>
            </a:r>
          </a:p>
        </p:txBody>
      </p:sp>
      <p:sp>
        <p:nvSpPr>
          <p:cNvPr id="7" name="Left Arrow 6"/>
          <p:cNvSpPr/>
          <p:nvPr/>
        </p:nvSpPr>
        <p:spPr bwMode="auto">
          <a:xfrm>
            <a:off x="5024438" y="5516563"/>
            <a:ext cx="4119562" cy="91757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+mn-lt"/>
              </a:rPr>
              <a:t>Put them under Initialization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24E50FA-D46C-4BE2-A87A-1C51C7412D24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20675"/>
            <a:ext cx="7467600" cy="1446213"/>
          </a:xfrm>
        </p:spPr>
        <p:txBody>
          <a:bodyPr/>
          <a:lstStyle/>
          <a:p>
            <a:pPr eaLnBrk="1" hangingPunct="1"/>
            <a:r>
              <a:rPr lang="en-US" altLang="zh-TW">
                <a:ea typeface="新細明體" pitchFamily="18" charset="-120"/>
              </a:rPr>
              <a:t>Page Numbering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ea typeface="新細明體" charset="-120"/>
              </a:rPr>
              <a:t>If you want to set your own page number, use:</a:t>
            </a:r>
          </a:p>
          <a:p>
            <a:pPr lvl="4" eaLnBrk="1" hangingPunct="1">
              <a:defRPr/>
            </a:pPr>
            <a:endParaRPr lang="en-US" altLang="zh-TW" dirty="0">
              <a:ea typeface="新細明體" charset="-12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zh-TW" dirty="0">
                <a:ea typeface="新細明體" charset="-120"/>
              </a:rPr>
              <a:t>	</a:t>
            </a: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\</a:t>
            </a:r>
            <a:r>
              <a:rPr lang="en-US" altLang="zh-TW" dirty="0" err="1">
                <a:solidFill>
                  <a:srgbClr val="0000FF"/>
                </a:solidFill>
                <a:ea typeface="新細明體" charset="-120"/>
              </a:rPr>
              <a:t>setcounter</a:t>
            </a: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{page}{</a:t>
            </a:r>
            <a:r>
              <a:rPr lang="en-US" altLang="zh-TW" i="1" dirty="0">
                <a:solidFill>
                  <a:schemeClr val="accent1">
                    <a:lumMod val="75000"/>
                  </a:schemeClr>
                </a:solidFill>
                <a:ea typeface="新細明體" charset="-120"/>
              </a:rPr>
              <a:t>x</a:t>
            </a: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}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zh-TW" dirty="0">
              <a:solidFill>
                <a:srgbClr val="0000FF"/>
              </a:solidFill>
              <a:ea typeface="新細明體" charset="-12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zh-TW" dirty="0">
                <a:ea typeface="新細明體" charset="-120"/>
              </a:rPr>
              <a:t>	(where </a:t>
            </a:r>
            <a:r>
              <a:rPr lang="en-US" altLang="zh-TW" i="1" dirty="0">
                <a:solidFill>
                  <a:schemeClr val="accent1">
                    <a:lumMod val="75000"/>
                  </a:schemeClr>
                </a:solidFill>
                <a:ea typeface="新細明體" charset="-120"/>
              </a:rPr>
              <a:t>x</a:t>
            </a:r>
            <a:r>
              <a:rPr lang="en-US" altLang="zh-TW" dirty="0">
                <a:ea typeface="新細明體" charset="-120"/>
              </a:rPr>
              <a:t> is some number)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0386EC7-C354-4B73-82CC-4892F94A5C2F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20675"/>
            <a:ext cx="7467600" cy="769938"/>
          </a:xfrm>
        </p:spPr>
        <p:txBody>
          <a:bodyPr/>
          <a:lstStyle/>
          <a:p>
            <a:pPr eaLnBrk="1" hangingPunct="1"/>
            <a:r>
              <a:rPr lang="en-US" altLang="zh-TW">
                <a:ea typeface="新細明體" pitchFamily="18" charset="-120"/>
              </a:rPr>
              <a:t>Page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zh-TW" dirty="0">
                <a:ea typeface="新細明體" pitchFamily="18" charset="-120"/>
              </a:rPr>
              <a:t>Control how the headers and footers look like. Try (under 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ea typeface="新細明體" pitchFamily="18" charset="-120"/>
              </a:rPr>
              <a:t>%initialization</a:t>
            </a:r>
            <a:r>
              <a:rPr lang="en-US" altLang="zh-TW" dirty="0">
                <a:ea typeface="新細明體" pitchFamily="18" charset="-120"/>
              </a:rPr>
              <a:t>) these one by one: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\</a:t>
            </a:r>
            <a:r>
              <a:rPr lang="en-US" altLang="zh-TW" dirty="0" err="1">
                <a:solidFill>
                  <a:srgbClr val="0000FF"/>
                </a:solidFill>
                <a:ea typeface="新細明體" pitchFamily="18" charset="-120"/>
              </a:rPr>
              <a:t>pagestyle</a:t>
            </a:r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{headings}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\</a:t>
            </a:r>
            <a:r>
              <a:rPr lang="en-US" altLang="zh-TW" dirty="0" err="1">
                <a:solidFill>
                  <a:srgbClr val="0000FF"/>
                </a:solidFill>
                <a:ea typeface="新細明體" pitchFamily="18" charset="-120"/>
              </a:rPr>
              <a:t>pagestyle</a:t>
            </a:r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{plain}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\</a:t>
            </a:r>
            <a:r>
              <a:rPr lang="en-US" altLang="zh-TW" dirty="0" err="1">
                <a:solidFill>
                  <a:srgbClr val="0000FF"/>
                </a:solidFill>
                <a:ea typeface="新細明體" pitchFamily="18" charset="-120"/>
              </a:rPr>
              <a:t>pagestyle</a:t>
            </a:r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{empty}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A3E6029-D02A-486B-95F2-5F133F550AD3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20675"/>
            <a:ext cx="7467600" cy="769938"/>
          </a:xfrm>
        </p:spPr>
        <p:txBody>
          <a:bodyPr/>
          <a:lstStyle/>
          <a:p>
            <a:pPr eaLnBrk="1" hangingPunct="1"/>
            <a:r>
              <a:rPr lang="en-US" altLang="zh-TW">
                <a:ea typeface="新細明體" pitchFamily="18" charset="-120"/>
              </a:rPr>
              <a:t>Line Spacing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zh-TW" dirty="0">
                <a:ea typeface="新細明體" pitchFamily="18" charset="-120"/>
              </a:rPr>
              <a:t>Control line spacing. Try (under 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ea typeface="新細明體" pitchFamily="18" charset="-120"/>
              </a:rPr>
              <a:t>%initialization</a:t>
            </a:r>
            <a:r>
              <a:rPr lang="en-US" altLang="zh-TW" dirty="0">
                <a:ea typeface="新細明體" pitchFamily="18" charset="-120"/>
              </a:rPr>
              <a:t>):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\</a:t>
            </a:r>
            <a:r>
              <a:rPr lang="en-US" altLang="zh-TW" dirty="0" err="1">
                <a:solidFill>
                  <a:srgbClr val="0000FF"/>
                </a:solidFill>
                <a:ea typeface="新細明體" pitchFamily="18" charset="-120"/>
              </a:rPr>
              <a:t>singlespacing</a:t>
            </a:r>
            <a:endParaRPr lang="en-US" altLang="zh-TW" dirty="0">
              <a:solidFill>
                <a:srgbClr val="0000FF"/>
              </a:solidFill>
              <a:ea typeface="新細明體" pitchFamily="18" charset="-12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\</a:t>
            </a:r>
            <a:r>
              <a:rPr lang="en-US" altLang="zh-TW" dirty="0" err="1">
                <a:solidFill>
                  <a:srgbClr val="0000FF"/>
                </a:solidFill>
                <a:ea typeface="新細明體" pitchFamily="18" charset="-120"/>
              </a:rPr>
              <a:t>onehalfspacing</a:t>
            </a:r>
            <a:endParaRPr lang="en-US" altLang="zh-TW" dirty="0">
              <a:solidFill>
                <a:srgbClr val="0000FF"/>
              </a:solidFill>
              <a:ea typeface="新細明體" pitchFamily="18" charset="-12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\</a:t>
            </a:r>
            <a:r>
              <a:rPr lang="en-US" altLang="zh-TW" dirty="0" err="1">
                <a:solidFill>
                  <a:srgbClr val="0000FF"/>
                </a:solidFill>
                <a:ea typeface="新細明體" pitchFamily="18" charset="-120"/>
              </a:rPr>
              <a:t>doublespacing</a:t>
            </a:r>
            <a:endParaRPr lang="en-US" altLang="zh-TW" dirty="0">
              <a:solidFill>
                <a:srgbClr val="0000FF"/>
              </a:solidFill>
              <a:ea typeface="新細明體" pitchFamily="18" charset="-12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FAAA297-E857-4276-A448-A0CFA8DAC6E3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47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20675"/>
            <a:ext cx="7467600" cy="1446213"/>
          </a:xfrm>
        </p:spPr>
        <p:txBody>
          <a:bodyPr/>
          <a:lstStyle/>
          <a:p>
            <a:pPr eaLnBrk="1" hangingPunct="1"/>
            <a:r>
              <a:rPr lang="en-US" altLang="zh-TW">
                <a:ea typeface="新細明體" pitchFamily="18" charset="-120"/>
              </a:rPr>
              <a:t>Appendix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73238"/>
            <a:ext cx="7543800" cy="4114800"/>
          </a:xfrm>
        </p:spPr>
        <p:txBody>
          <a:bodyPr/>
          <a:lstStyle/>
          <a:p>
            <a:pPr eaLnBrk="1" hangingPunct="1"/>
            <a:r>
              <a:rPr lang="en-US" altLang="zh-TW" dirty="0">
                <a:ea typeface="新細明體" pitchFamily="18" charset="-120"/>
              </a:rPr>
              <a:t>To start producing appendixes: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TW" dirty="0">
                <a:solidFill>
                  <a:srgbClr val="0000FF"/>
                </a:solidFill>
                <a:ea typeface="新細明體" pitchFamily="18" charset="-120"/>
              </a:rPr>
              <a:t>	\appendix</a:t>
            </a:r>
          </a:p>
          <a:p>
            <a:pPr lvl="4" eaLnBrk="1" hangingPunct="1"/>
            <a:endParaRPr lang="en-US" altLang="zh-TW" dirty="0">
              <a:ea typeface="新細明體" pitchFamily="18" charset="-120"/>
            </a:endParaRPr>
          </a:p>
          <a:p>
            <a:pPr eaLnBrk="1" hangingPunct="1"/>
            <a:r>
              <a:rPr lang="en-US" altLang="zh-TW" dirty="0">
                <a:ea typeface="新細明體" pitchFamily="18" charset="-120"/>
              </a:rPr>
              <a:t>Section/chapter numbering will be automatically </a:t>
            </a:r>
            <a:r>
              <a:rPr lang="en-US" altLang="zh-TW" i="1" dirty="0">
                <a:solidFill>
                  <a:srgbClr val="FF0000"/>
                </a:solidFill>
                <a:ea typeface="新細明體" pitchFamily="18" charset="-120"/>
              </a:rPr>
              <a:t>restarted</a:t>
            </a:r>
            <a:r>
              <a:rPr lang="en-US" altLang="zh-TW" dirty="0">
                <a:ea typeface="新細明體" pitchFamily="18" charset="-120"/>
              </a:rPr>
              <a:t> and changed to </a:t>
            </a:r>
            <a:r>
              <a:rPr lang="en-US" altLang="zh-TW" dirty="0">
                <a:solidFill>
                  <a:srgbClr val="FF0000"/>
                </a:solidFill>
                <a:ea typeface="新細明體" pitchFamily="18" charset="-120"/>
              </a:rPr>
              <a:t>alphabetic</a:t>
            </a:r>
          </a:p>
          <a:p>
            <a:pPr lvl="1" eaLnBrk="1" hangingPunct="1"/>
            <a:r>
              <a:rPr lang="en-US" altLang="zh-TW" dirty="0">
                <a:ea typeface="新細明體" pitchFamily="18" charset="-120"/>
              </a:rPr>
              <a:t>E.g., Appendix A, Appendix B, …</a:t>
            </a:r>
          </a:p>
          <a:p>
            <a:pPr lvl="4" eaLnBrk="1" hangingPunct="1"/>
            <a:endParaRPr lang="en-US" altLang="zh-TW" dirty="0">
              <a:ea typeface="新細明體" pitchFamily="18" charset="-120"/>
            </a:endParaRPr>
          </a:p>
          <a:p>
            <a:pPr eaLnBrk="1" hangingPunct="1"/>
            <a:r>
              <a:rPr lang="en-US" altLang="zh-TW" dirty="0">
                <a:ea typeface="新細明體" pitchFamily="18" charset="-120"/>
              </a:rPr>
              <a:t>Try including </a:t>
            </a:r>
            <a:r>
              <a:rPr lang="en-US" altLang="zh-TW" dirty="0" err="1">
                <a:solidFill>
                  <a:srgbClr val="FF0000"/>
                </a:solidFill>
                <a:ea typeface="新細明體" pitchFamily="18" charset="-120"/>
              </a:rPr>
              <a:t>whatis.tex</a:t>
            </a:r>
            <a:r>
              <a:rPr lang="en-US" altLang="zh-TW" dirty="0">
                <a:ea typeface="新細明體" pitchFamily="18" charset="-120"/>
              </a:rPr>
              <a:t> to see the effect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F33ACC2-45CA-4F2C-8D2C-BA53665E10F6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48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Appendix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4E22660-6EB5-4D3C-B04D-295D72430800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49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613" y="2565400"/>
            <a:ext cx="6122987" cy="385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MacTeX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D926-FB13-4294-8BB0-801C30C539BD}" type="slidenum">
              <a:rPr lang="zh-TW" altLang="en-US" smtClean="0"/>
              <a:pPr/>
              <a:t>5</a:t>
            </a:fld>
            <a:endParaRPr lang="en-US" altLang="zh-TW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5202000"/>
            <a:ext cx="7543800" cy="1656000"/>
          </a:xfrm>
        </p:spPr>
        <p:txBody>
          <a:bodyPr/>
          <a:lstStyle/>
          <a:p>
            <a:r>
              <a:rPr lang="en-US" altLang="en-US" dirty="0"/>
              <a:t>👍: Free of $. Extensible</a:t>
            </a:r>
          </a:p>
          <a:p>
            <a:r>
              <a:rPr lang="en-US" altLang="en-US" dirty="0"/>
              <a:t>👎: macOS only. Install and setup yourselves. Less powerful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70A4C6-E94E-F7A1-5606-B61B3CFA8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31" y="1133308"/>
            <a:ext cx="4511040" cy="30708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1D7603-C272-C4E0-2522-7A0EC882D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1708760"/>
            <a:ext cx="3749040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812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769938"/>
          </a:xfrm>
        </p:spPr>
        <p:txBody>
          <a:bodyPr/>
          <a:lstStyle/>
          <a:p>
            <a:r>
              <a:rPr lang="en-US" altLang="en-US"/>
              <a:t>Tables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228600" y="1700213"/>
            <a:ext cx="5581650" cy="4114800"/>
          </a:xfrm>
        </p:spPr>
        <p:txBody>
          <a:bodyPr/>
          <a:lstStyle/>
          <a:p>
            <a:r>
              <a:rPr lang="en-US" altLang="en-US" dirty="0"/>
              <a:t>In LaTeX, tables can easily grow beyond the margins</a:t>
            </a:r>
          </a:p>
          <a:p>
            <a:pPr lvl="4"/>
            <a:endParaRPr lang="en-US" altLang="en-US" dirty="0"/>
          </a:p>
          <a:p>
            <a:r>
              <a:rPr lang="en-US" altLang="en-US" dirty="0"/>
              <a:t>Tables can be resized using the </a:t>
            </a:r>
            <a:r>
              <a:rPr lang="en-US" altLang="en-US" dirty="0">
                <a:solidFill>
                  <a:srgbClr val="0000FF"/>
                </a:solidFill>
              </a:rPr>
              <a:t>\</a:t>
            </a:r>
            <a:r>
              <a:rPr lang="en-US" altLang="en-US" dirty="0" err="1">
                <a:solidFill>
                  <a:srgbClr val="0000FF"/>
                </a:solidFill>
              </a:rPr>
              <a:t>resizebox</a:t>
            </a:r>
            <a:r>
              <a:rPr lang="en-US" altLang="en-US" dirty="0"/>
              <a:t> command:</a:t>
            </a:r>
          </a:p>
          <a:p>
            <a:pPr lvl="1"/>
            <a:endParaRPr lang="en-US" altLang="en-US" dirty="0"/>
          </a:p>
          <a:p>
            <a:pPr lvl="4"/>
            <a:endParaRPr lang="en-US" altLang="en-US" dirty="0"/>
          </a:p>
          <a:p>
            <a:r>
              <a:rPr lang="en-US" altLang="en-US" dirty="0"/>
              <a:t>Have to use the “</a:t>
            </a:r>
            <a:r>
              <a:rPr lang="en-US" altLang="en-US" dirty="0" err="1"/>
              <a:t>graphicx</a:t>
            </a:r>
            <a:r>
              <a:rPr lang="en-US" altLang="en-US" dirty="0"/>
              <a:t>” package at the preamble:</a:t>
            </a:r>
          </a:p>
          <a:p>
            <a:pPr lvl="1"/>
            <a:r>
              <a:rPr lang="en-US" altLang="en-US" dirty="0">
                <a:solidFill>
                  <a:srgbClr val="0000FF"/>
                </a:solidFill>
              </a:rPr>
              <a:t>\</a:t>
            </a:r>
            <a:r>
              <a:rPr lang="en-US" altLang="en-US" dirty="0" err="1">
                <a:solidFill>
                  <a:srgbClr val="0000FF"/>
                </a:solidFill>
              </a:rPr>
              <a:t>usepackage</a:t>
            </a:r>
            <a:r>
              <a:rPr lang="en-US" altLang="en-US" dirty="0">
                <a:solidFill>
                  <a:srgbClr val="0000FF"/>
                </a:solidFill>
              </a:rPr>
              <a:t>{</a:t>
            </a:r>
            <a:r>
              <a:rPr lang="en-US" altLang="en-US" dirty="0" err="1">
                <a:solidFill>
                  <a:srgbClr val="0000FF"/>
                </a:solidFill>
              </a:rPr>
              <a:t>graphicx</a:t>
            </a:r>
            <a:r>
              <a:rPr lang="en-US" altLang="en-US" dirty="0">
                <a:solidFill>
                  <a:srgbClr val="0000FF"/>
                </a:solidFill>
              </a:rPr>
              <a:t>}</a:t>
            </a: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0000" y="1871662"/>
            <a:ext cx="3384000" cy="399312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0965" name="Oval 5"/>
          <p:cNvSpPr>
            <a:spLocks noChangeArrowheads="1"/>
          </p:cNvSpPr>
          <p:nvPr/>
        </p:nvSpPr>
        <p:spPr bwMode="auto">
          <a:xfrm>
            <a:off x="8388350" y="1822450"/>
            <a:ext cx="647700" cy="17272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0063" y="1409700"/>
            <a:ext cx="23241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+mn-lt"/>
              </a:rPr>
              <a:t>Table in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anti.tex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2231" name="Rectangle 8"/>
          <p:cNvSpPr>
            <a:spLocks noChangeArrowheads="1"/>
          </p:cNvSpPr>
          <p:nvPr/>
        </p:nvSpPr>
        <p:spPr bwMode="auto">
          <a:xfrm>
            <a:off x="482600" y="4221163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HK" sz="2800" dirty="0">
                <a:solidFill>
                  <a:srgbClr val="0000FF"/>
                </a:solidFill>
                <a:ea typeface="新細明體" pitchFamily="18" charset="-120"/>
              </a:rPr>
              <a:t>\</a:t>
            </a:r>
            <a:r>
              <a:rPr lang="en-US" altLang="zh-HK" sz="2800" dirty="0" err="1">
                <a:solidFill>
                  <a:srgbClr val="0000FF"/>
                </a:solidFill>
                <a:ea typeface="新細明體" pitchFamily="18" charset="-120"/>
              </a:rPr>
              <a:t>resizebox</a:t>
            </a:r>
            <a:r>
              <a:rPr lang="en-US" altLang="zh-HK" sz="2800" dirty="0">
                <a:solidFill>
                  <a:srgbClr val="0000FF"/>
                </a:solidFill>
                <a:ea typeface="新細明體" pitchFamily="18" charset="-120"/>
              </a:rPr>
              <a:t>{</a:t>
            </a:r>
            <a:r>
              <a:rPr lang="en-US" altLang="zh-HK" sz="2800" i="1" dirty="0">
                <a:solidFill>
                  <a:srgbClr val="FF0000"/>
                </a:solidFill>
                <a:ea typeface="新細明體" pitchFamily="18" charset="-120"/>
              </a:rPr>
              <a:t>width</a:t>
            </a:r>
            <a:r>
              <a:rPr lang="en-US" altLang="zh-HK" sz="2800" dirty="0">
                <a:solidFill>
                  <a:srgbClr val="0000FF"/>
                </a:solidFill>
                <a:ea typeface="新細明體" pitchFamily="18" charset="-120"/>
              </a:rPr>
              <a:t>}{</a:t>
            </a:r>
            <a:r>
              <a:rPr lang="en-US" altLang="zh-HK" sz="2800" i="1" dirty="0">
                <a:solidFill>
                  <a:srgbClr val="FF0000"/>
                </a:solidFill>
                <a:ea typeface="新細明體" pitchFamily="18" charset="-120"/>
              </a:rPr>
              <a:t>height</a:t>
            </a:r>
            <a:r>
              <a:rPr lang="en-US" altLang="zh-HK" sz="2800" dirty="0">
                <a:solidFill>
                  <a:srgbClr val="0000FF"/>
                </a:solidFill>
                <a:ea typeface="新細明體" pitchFamily="18" charset="-120"/>
              </a:rPr>
              <a:t>}{</a:t>
            </a:r>
            <a:r>
              <a:rPr lang="en-US" altLang="zh-HK" sz="2800" i="1" dirty="0">
                <a:solidFill>
                  <a:srgbClr val="FF0000"/>
                </a:solidFill>
                <a:ea typeface="新細明體" pitchFamily="18" charset="-120"/>
              </a:rPr>
              <a:t>object</a:t>
            </a:r>
            <a:r>
              <a:rPr lang="en-US" altLang="zh-HK" sz="2800" dirty="0">
                <a:solidFill>
                  <a:srgbClr val="0000FF"/>
                </a:solidFill>
                <a:ea typeface="新細明體" pitchFamily="18" charset="-120"/>
              </a:rPr>
              <a:t>}</a:t>
            </a:r>
            <a:endParaRPr lang="en-US" altLang="zh-HK" sz="2800" dirty="0">
              <a:latin typeface="Times New Roman" panose="02020603050405020304" pitchFamily="18" charset="0"/>
              <a:ea typeface="新細明體" pitchFamily="18" charset="-12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DED7DC1-3339-4FC7-AED5-555516FE5372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50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52233" name="Straight Connector 5"/>
          <p:cNvCxnSpPr>
            <a:cxnSpLocks noChangeShapeType="1"/>
          </p:cNvCxnSpPr>
          <p:nvPr/>
        </p:nvCxnSpPr>
        <p:spPr bwMode="auto">
          <a:xfrm>
            <a:off x="8459788" y="1439863"/>
            <a:ext cx="0" cy="3890962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4841875" y="6165850"/>
            <a:ext cx="302358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latin typeface="+mn-lt"/>
              </a:rPr>
              <a:t>(add in </a:t>
            </a:r>
            <a:r>
              <a:rPr lang="en-US" sz="2800" dirty="0" err="1">
                <a:solidFill>
                  <a:srgbClr val="FF0000"/>
                </a:solidFill>
                <a:latin typeface="+mn-lt"/>
              </a:rPr>
              <a:t>thesis.tex</a:t>
            </a:r>
            <a:r>
              <a:rPr lang="en-US" sz="2800" dirty="0">
                <a:latin typeface="+mn-lt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769938"/>
          </a:xfrm>
        </p:spPr>
        <p:txBody>
          <a:bodyPr/>
          <a:lstStyle/>
          <a:p>
            <a:r>
              <a:rPr lang="en-US" altLang="en-US"/>
              <a:t>Resizing Tables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228600" y="1090613"/>
            <a:ext cx="4986338" cy="5005387"/>
          </a:xfrm>
        </p:spPr>
        <p:txBody>
          <a:bodyPr/>
          <a:lstStyle/>
          <a:p>
            <a:r>
              <a:rPr lang="en-US" altLang="zh-HK" dirty="0">
                <a:ea typeface="新細明體" pitchFamily="18" charset="-120"/>
              </a:rPr>
              <a:t>Find out the second table (</a:t>
            </a:r>
            <a:r>
              <a:rPr lang="en-US" altLang="zh-HK" dirty="0">
                <a:solidFill>
                  <a:srgbClr val="0000FF"/>
                </a:solidFill>
                <a:ea typeface="新細明體" pitchFamily="18" charset="-120"/>
              </a:rPr>
              <a:t>{tabular}</a:t>
            </a:r>
            <a:r>
              <a:rPr lang="en-US" altLang="zh-HK" dirty="0">
                <a:ea typeface="新細明體" pitchFamily="18" charset="-120"/>
              </a:rPr>
              <a:t>) in </a:t>
            </a:r>
            <a:r>
              <a:rPr lang="en-US" altLang="zh-HK" dirty="0" err="1">
                <a:solidFill>
                  <a:srgbClr val="FF0000"/>
                </a:solidFill>
                <a:ea typeface="新細明體" pitchFamily="18" charset="-120"/>
              </a:rPr>
              <a:t>anti.tex</a:t>
            </a:r>
            <a:r>
              <a:rPr lang="en-US" altLang="zh-HK" dirty="0">
                <a:ea typeface="新細明體" pitchFamily="18" charset="-120"/>
              </a:rPr>
              <a:t>, and type:</a:t>
            </a:r>
          </a:p>
          <a:p>
            <a:endParaRPr lang="en-US" altLang="zh-HK" dirty="0">
              <a:ea typeface="新細明體" pitchFamily="18" charset="-120"/>
            </a:endParaRPr>
          </a:p>
          <a:p>
            <a:endParaRPr lang="en-US" altLang="zh-HK" dirty="0">
              <a:ea typeface="新細明體" pitchFamily="18" charset="-120"/>
            </a:endParaRPr>
          </a:p>
          <a:p>
            <a:endParaRPr lang="en-US" altLang="zh-HK" dirty="0">
              <a:ea typeface="新細明體" pitchFamily="18" charset="-120"/>
            </a:endParaRPr>
          </a:p>
          <a:p>
            <a:pPr lvl="3"/>
            <a:endParaRPr lang="en-US" altLang="zh-HK" dirty="0">
              <a:ea typeface="新細明體" pitchFamily="18" charset="-12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HK" i="1" dirty="0">
                <a:solidFill>
                  <a:srgbClr val="B98A00"/>
                </a:solidFill>
                <a:ea typeface="新細明體" pitchFamily="18" charset="-120"/>
              </a:rPr>
              <a:t>“Scale the whole table so that its width is the same as the text width, with the aspect ratio kept (!)”</a:t>
            </a:r>
          </a:p>
        </p:txBody>
      </p:sp>
      <p:sp>
        <p:nvSpPr>
          <p:cNvPr id="53252" name="Rectangle 3"/>
          <p:cNvSpPr>
            <a:spLocks noChangeArrowheads="1"/>
          </p:cNvSpPr>
          <p:nvPr/>
        </p:nvSpPr>
        <p:spPr bwMode="auto">
          <a:xfrm>
            <a:off x="642938" y="2641600"/>
            <a:ext cx="3486150" cy="1939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HK" sz="2400" dirty="0">
                <a:solidFill>
                  <a:srgbClr val="0000FF"/>
                </a:solidFill>
                <a:ea typeface="新細明體" pitchFamily="18" charset="-120"/>
              </a:rPr>
              <a:t>\</a:t>
            </a:r>
            <a:r>
              <a:rPr lang="en-US" altLang="zh-HK" sz="2400" dirty="0" err="1">
                <a:solidFill>
                  <a:srgbClr val="0000FF"/>
                </a:solidFill>
                <a:ea typeface="新細明體" pitchFamily="18" charset="-120"/>
              </a:rPr>
              <a:t>resizebox</a:t>
            </a:r>
            <a:r>
              <a:rPr lang="en-US" altLang="zh-HK" sz="2400" dirty="0">
                <a:solidFill>
                  <a:srgbClr val="0000FF"/>
                </a:solidFill>
                <a:ea typeface="新細明體" pitchFamily="18" charset="-120"/>
              </a:rPr>
              <a:t>{\</a:t>
            </a:r>
            <a:r>
              <a:rPr lang="en-US" altLang="zh-HK" sz="2400" dirty="0" err="1">
                <a:solidFill>
                  <a:srgbClr val="0000FF"/>
                </a:solidFill>
                <a:ea typeface="新細明體" pitchFamily="18" charset="-120"/>
              </a:rPr>
              <a:t>textwidth</a:t>
            </a:r>
            <a:r>
              <a:rPr lang="en-US" altLang="zh-HK" sz="2400" dirty="0">
                <a:solidFill>
                  <a:srgbClr val="0000FF"/>
                </a:solidFill>
                <a:ea typeface="新細明體" pitchFamily="18" charset="-120"/>
              </a:rPr>
              <a:t>}{!}{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HK" sz="2400" dirty="0">
                <a:ea typeface="新細明體" pitchFamily="18" charset="-120"/>
              </a:rPr>
              <a:t>\begin{tabular}{…}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HK" sz="2400" dirty="0">
                <a:ea typeface="新細明體" pitchFamily="18" charset="-120"/>
              </a:rPr>
              <a:t>…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HK" sz="2400" dirty="0">
                <a:ea typeface="新細明體" pitchFamily="18" charset="-120"/>
              </a:rPr>
              <a:t>\end{tabular}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HK" sz="2400" dirty="0">
                <a:solidFill>
                  <a:srgbClr val="0000FF"/>
                </a:solidFill>
                <a:ea typeface="新細明體" pitchFamily="18" charset="-120"/>
              </a:rPr>
              <a:t>}</a:t>
            </a:r>
          </a:p>
        </p:txBody>
      </p:sp>
      <p:pic>
        <p:nvPicPr>
          <p:cNvPr id="5325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966"/>
          <a:stretch/>
        </p:blipFill>
        <p:spPr bwMode="auto">
          <a:xfrm>
            <a:off x="5184000" y="1094814"/>
            <a:ext cx="3960000" cy="529808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3254" name="Straight Connector 5"/>
          <p:cNvCxnSpPr>
            <a:cxnSpLocks noChangeShapeType="1"/>
          </p:cNvCxnSpPr>
          <p:nvPr/>
        </p:nvCxnSpPr>
        <p:spPr bwMode="auto">
          <a:xfrm>
            <a:off x="8748464" y="1196752"/>
            <a:ext cx="0" cy="3890962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9A660F8-840F-45DB-B6DE-47A781470D2B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51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769938"/>
          </a:xfrm>
        </p:spPr>
        <p:txBody>
          <a:bodyPr/>
          <a:lstStyle/>
          <a:p>
            <a:r>
              <a:rPr lang="en-US" altLang="en-US"/>
              <a:t>Tables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It is sometimes inconvenient to prepare </a:t>
            </a:r>
            <a:r>
              <a:rPr lang="en-US" altLang="en-US" dirty="0" err="1"/>
              <a:t>LaTeX</a:t>
            </a:r>
            <a:r>
              <a:rPr lang="en-US" altLang="en-US" dirty="0"/>
              <a:t> tables</a:t>
            </a:r>
          </a:p>
          <a:p>
            <a:r>
              <a:rPr lang="en-US" altLang="en-US" dirty="0"/>
              <a:t>Excel spreadsheets can be exported to </a:t>
            </a:r>
            <a:r>
              <a:rPr lang="en-US" altLang="en-US" dirty="0" err="1"/>
              <a:t>LaTeX</a:t>
            </a:r>
            <a:r>
              <a:rPr lang="en-US" altLang="en-US" dirty="0"/>
              <a:t> easily by using the following MS Office add-in:</a:t>
            </a:r>
          </a:p>
          <a:p>
            <a:pPr lvl="1"/>
            <a:r>
              <a:rPr lang="en-US" altLang="en-US" dirty="0"/>
              <a:t>Excel2LaTeX</a:t>
            </a:r>
          </a:p>
          <a:p>
            <a:pPr lvl="2"/>
            <a:r>
              <a:rPr lang="en-US" altLang="en-US" dirty="0">
                <a:hlinkClick r:id="rId2"/>
              </a:rPr>
              <a:t>http://www.ctan.org/tex-archive/support/excel2latex/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FC9ACE4-72B6-4D19-9998-6D160B0BC360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52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Download the file </a:t>
            </a:r>
            <a:r>
              <a:rPr lang="en-US" altLang="en-US" dirty="0">
                <a:solidFill>
                  <a:srgbClr val="FF0000"/>
                </a:solidFill>
              </a:rPr>
              <a:t>Excel2LaTeX.xla</a:t>
            </a:r>
            <a:r>
              <a:rPr lang="en-US" altLang="en-US" dirty="0"/>
              <a:t> and open it in Excel</a:t>
            </a:r>
          </a:p>
          <a:p>
            <a:r>
              <a:rPr lang="en-US" altLang="en-US" dirty="0"/>
              <a:t>If prompted, enable the macro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669" y="3573376"/>
            <a:ext cx="4254662" cy="3240000"/>
          </a:xfrm>
          <a:prstGeom prst="rect">
            <a:avLst/>
          </a:prstGeom>
        </p:spPr>
      </p:pic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769938"/>
          </a:xfrm>
        </p:spPr>
        <p:txBody>
          <a:bodyPr/>
          <a:lstStyle/>
          <a:p>
            <a:r>
              <a:rPr lang="en-US" altLang="en-US"/>
              <a:t>Excel2LaTeX</a:t>
            </a:r>
          </a:p>
        </p:txBody>
      </p:sp>
      <p:sp>
        <p:nvSpPr>
          <p:cNvPr id="55301" name="Oval 5"/>
          <p:cNvSpPr>
            <a:spLocks noChangeArrowheads="1"/>
          </p:cNvSpPr>
          <p:nvPr/>
        </p:nvSpPr>
        <p:spPr bwMode="auto">
          <a:xfrm>
            <a:off x="4176191" y="6276801"/>
            <a:ext cx="1331913" cy="5365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C778A61-B2D8-4002-AA21-BD0F6A5278C6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53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Create a table in Excel</a:t>
            </a:r>
          </a:p>
          <a:p>
            <a:r>
              <a:rPr lang="en-US" altLang="en-US" dirty="0"/>
              <a:t>Switch to the “Add-Ins” menu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3068960"/>
            <a:ext cx="7394690" cy="3780000"/>
          </a:xfrm>
          <a:prstGeom prst="rect">
            <a:avLst/>
          </a:prstGeom>
        </p:spPr>
      </p:pic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769938"/>
          </a:xfrm>
        </p:spPr>
        <p:txBody>
          <a:bodyPr/>
          <a:lstStyle/>
          <a:p>
            <a:r>
              <a:rPr lang="en-US" altLang="en-US"/>
              <a:t>Excel2LaTeX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7A6C394-0070-4AEE-A303-373000476D51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54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25" name="Oval 5"/>
          <p:cNvSpPr>
            <a:spLocks noChangeArrowheads="1"/>
          </p:cNvSpPr>
          <p:nvPr/>
        </p:nvSpPr>
        <p:spPr bwMode="auto">
          <a:xfrm>
            <a:off x="6048399" y="3324473"/>
            <a:ext cx="1331913" cy="5365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6326" name="Oval 6"/>
          <p:cNvSpPr>
            <a:spLocks noChangeArrowheads="1"/>
          </p:cNvSpPr>
          <p:nvPr/>
        </p:nvSpPr>
        <p:spPr bwMode="auto">
          <a:xfrm>
            <a:off x="323528" y="3888000"/>
            <a:ext cx="2124000" cy="432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6328" name="Rounded Rectangle 8"/>
          <p:cNvSpPr>
            <a:spLocks noChangeArrowheads="1"/>
          </p:cNvSpPr>
          <p:nvPr/>
        </p:nvSpPr>
        <p:spPr bwMode="auto">
          <a:xfrm>
            <a:off x="755576" y="5400000"/>
            <a:ext cx="4500000" cy="14400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6327" name="Rounded Rectangular Callout 3"/>
          <p:cNvSpPr>
            <a:spLocks noChangeArrowheads="1"/>
          </p:cNvSpPr>
          <p:nvPr/>
        </p:nvSpPr>
        <p:spPr bwMode="auto">
          <a:xfrm>
            <a:off x="6048821" y="4321175"/>
            <a:ext cx="2987675" cy="1736725"/>
          </a:xfrm>
          <a:prstGeom prst="wedgeRoundRectCallout">
            <a:avLst>
              <a:gd name="adj1" fmla="val -80532"/>
              <a:gd name="adj2" fmla="val 48866"/>
              <a:gd name="adj3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HK" sz="2400" dirty="0">
                <a:ea typeface="新細明體" pitchFamily="18" charset="-120"/>
              </a:rPr>
              <a:t>1. Select the cells of your table and then click “Convert table to </a:t>
            </a:r>
            <a:r>
              <a:rPr lang="en-US" altLang="zh-HK" sz="2400" dirty="0" err="1">
                <a:ea typeface="新細明體" pitchFamily="18" charset="-120"/>
              </a:rPr>
              <a:t>LaTeX</a:t>
            </a:r>
            <a:r>
              <a:rPr lang="en-US" altLang="zh-HK" sz="2400" dirty="0">
                <a:ea typeface="新細明體" pitchFamily="18" charset="-120"/>
              </a:rPr>
              <a:t>”</a:t>
            </a:r>
          </a:p>
        </p:txBody>
      </p:sp>
      <p:sp>
        <p:nvSpPr>
          <p:cNvPr id="3" name="Rounded Rectangular Callout 2"/>
          <p:cNvSpPr/>
          <p:nvPr/>
        </p:nvSpPr>
        <p:spPr bwMode="auto">
          <a:xfrm>
            <a:off x="5161230" y="3900686"/>
            <a:ext cx="488077" cy="506313"/>
          </a:xfrm>
          <a:prstGeom prst="wedgeRoundRectCallout">
            <a:avLst>
              <a:gd name="adj1" fmla="val 137966"/>
              <a:gd name="adj2" fmla="val -78540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2.</a:t>
            </a:r>
          </a:p>
        </p:txBody>
      </p:sp>
      <p:sp>
        <p:nvSpPr>
          <p:cNvPr id="11" name="Rounded Rectangular Callout 10"/>
          <p:cNvSpPr/>
          <p:nvPr/>
        </p:nvSpPr>
        <p:spPr bwMode="auto">
          <a:xfrm>
            <a:off x="2967987" y="3981324"/>
            <a:ext cx="488077" cy="506313"/>
          </a:xfrm>
          <a:prstGeom prst="wedgeRoundRectCallout">
            <a:avLst>
              <a:gd name="adj1" fmla="val -142163"/>
              <a:gd name="adj2" fmla="val -23500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3.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769938"/>
          </a:xfrm>
        </p:spPr>
        <p:txBody>
          <a:bodyPr/>
          <a:lstStyle/>
          <a:p>
            <a:r>
              <a:rPr lang="en-US" altLang="en-US"/>
              <a:t>Excel2LaTeX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228600" y="1773238"/>
            <a:ext cx="7543800" cy="4114800"/>
          </a:xfrm>
        </p:spPr>
        <p:txBody>
          <a:bodyPr/>
          <a:lstStyle/>
          <a:p>
            <a:r>
              <a:rPr lang="en-US" altLang="en-US" dirty="0"/>
              <a:t>You can then copy the </a:t>
            </a:r>
            <a:r>
              <a:rPr lang="en-US" altLang="en-US" dirty="0" err="1"/>
              <a:t>LaTeX</a:t>
            </a:r>
            <a:r>
              <a:rPr lang="en-US" altLang="en-US" dirty="0"/>
              <a:t> table and paste to your thesis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ABFA0D-FE7C-4B1E-BF83-8CEBEF47CEB7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55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724" y="2790000"/>
            <a:ext cx="6217553" cy="406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D5B247-3DC6-0744-89A9-9065644774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505" y="1026000"/>
            <a:ext cx="1630011" cy="583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637DB3-52FE-E88B-E71F-563CC95EE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448" y="1022400"/>
            <a:ext cx="2479936" cy="5835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4B551A-408E-3B40-9899-BD80979BA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769441"/>
          </a:xfrm>
        </p:spPr>
        <p:txBody>
          <a:bodyPr/>
          <a:lstStyle/>
          <a:p>
            <a:r>
              <a:rPr lang="en-US" dirty="0"/>
              <a:t>Chinese Editing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09E20-F0FE-D54B-9630-B4AA6EA23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981200"/>
            <a:ext cx="4596905" cy="4114800"/>
          </a:xfrm>
        </p:spPr>
        <p:txBody>
          <a:bodyPr/>
          <a:lstStyle/>
          <a:p>
            <a:r>
              <a:rPr lang="en-US" dirty="0"/>
              <a:t>Sometimes you may need some Chinese text in your document</a:t>
            </a:r>
          </a:p>
          <a:p>
            <a:r>
              <a:rPr lang="en-US" dirty="0"/>
              <a:t>First, change the typesetting engine to “</a:t>
            </a:r>
            <a:r>
              <a:rPr lang="en-US" dirty="0" err="1"/>
              <a:t>XeLaTeX</a:t>
            </a:r>
            <a:r>
              <a:rPr lang="en-US" dirty="0"/>
              <a:t>”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Menu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&gt;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Compiler</a:t>
            </a:r>
            <a:r>
              <a:rPr lang="en-US" dirty="0">
                <a:sym typeface="Wingdings" pitchFamily="2" charset="2"/>
              </a:rPr>
              <a:t> &gt; </a:t>
            </a:r>
            <a:r>
              <a:rPr lang="en-US" dirty="0" err="1">
                <a:solidFill>
                  <a:srgbClr val="FF0000"/>
                </a:solidFill>
                <a:sym typeface="Wingdings" pitchFamily="2" charset="2"/>
              </a:rPr>
              <a:t>XeLaTeX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8D946-6030-F34F-B8C0-DC61E4B09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D926-FB13-4294-8BB0-801C30C539BD}" type="slidenum">
              <a:rPr lang="zh-TW" altLang="en-US" smtClean="0"/>
              <a:pPr/>
              <a:t>56</a:t>
            </a:fld>
            <a:endParaRPr lang="en-US" altLang="zh-TW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7AC127-01F2-204B-9DD0-D380E1155688}"/>
              </a:ext>
            </a:extLst>
          </p:cNvPr>
          <p:cNvSpPr/>
          <p:nvPr/>
        </p:nvSpPr>
        <p:spPr bwMode="auto">
          <a:xfrm>
            <a:off x="4213053" y="1090116"/>
            <a:ext cx="504825" cy="50323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dirty="0">
                <a:latin typeface="+mn-lt"/>
              </a:rPr>
              <a:t>1</a:t>
            </a:r>
          </a:p>
        </p:txBody>
      </p:sp>
      <p:sp>
        <p:nvSpPr>
          <p:cNvPr id="13" name="Oval 5">
            <a:extLst>
              <a:ext uri="{FF2B5EF4-FFF2-40B4-BE49-F238E27FC236}">
                <a16:creationId xmlns:a16="http://schemas.microsoft.com/office/drawing/2014/main" id="{064CECFB-BDD9-6841-928C-27DF45516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024" y="980728"/>
            <a:ext cx="684000" cy="396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A89C09-4DBA-6F46-87B4-37CC37C5B7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4509120"/>
            <a:ext cx="896400" cy="741567"/>
          </a:xfrm>
          <a:prstGeom prst="rect">
            <a:avLst/>
          </a:prstGeom>
        </p:spPr>
      </p:pic>
      <p:sp>
        <p:nvSpPr>
          <p:cNvPr id="15" name="Oval 5">
            <a:extLst>
              <a:ext uri="{FF2B5EF4-FFF2-40B4-BE49-F238E27FC236}">
                <a16:creationId xmlns:a16="http://schemas.microsoft.com/office/drawing/2014/main" id="{C5212440-4563-C54C-887B-57BB63106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1612" y="4418723"/>
            <a:ext cx="810588" cy="396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6" name="Oval 5">
            <a:extLst>
              <a:ext uri="{FF2B5EF4-FFF2-40B4-BE49-F238E27FC236}">
                <a16:creationId xmlns:a16="http://schemas.microsoft.com/office/drawing/2014/main" id="{D8179819-93F8-3941-9E1E-2E6C9F1D5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7756" y="4761192"/>
            <a:ext cx="810588" cy="396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03CCE2F-E723-F044-8247-73E625B33FB3}"/>
              </a:ext>
            </a:extLst>
          </p:cNvPr>
          <p:cNvSpPr/>
          <p:nvPr/>
        </p:nvSpPr>
        <p:spPr bwMode="auto">
          <a:xfrm>
            <a:off x="5147295" y="4365104"/>
            <a:ext cx="504825" cy="50323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dirty="0">
                <a:latin typeface="+mn-lt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7884036-149F-2E44-B864-B1A3DDCF11D4}"/>
              </a:ext>
            </a:extLst>
          </p:cNvPr>
          <p:cNvSpPr/>
          <p:nvPr/>
        </p:nvSpPr>
        <p:spPr bwMode="auto">
          <a:xfrm>
            <a:off x="7740352" y="4797152"/>
            <a:ext cx="504825" cy="50323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dirty="0">
                <a:latin typeface="+mn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5949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6" grpId="0" animBg="1"/>
      <p:bldP spid="11" grpId="0" animBg="1"/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B551A-408E-3B40-9899-BD80979BA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769441"/>
          </a:xfrm>
        </p:spPr>
        <p:txBody>
          <a:bodyPr/>
          <a:lstStyle/>
          <a:p>
            <a:r>
              <a:rPr lang="en-US" dirty="0"/>
              <a:t>Chinese Editing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09E20-F0FE-D54B-9630-B4AA6EA23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Then, use the “</a:t>
            </a:r>
            <a:r>
              <a:rPr lang="en-US" dirty="0" err="1"/>
              <a:t>xeCJK</a:t>
            </a:r>
            <a:r>
              <a:rPr lang="en-US" dirty="0"/>
              <a:t>” package: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\</a:t>
            </a:r>
            <a:r>
              <a:rPr lang="en-US" dirty="0" err="1">
                <a:solidFill>
                  <a:srgbClr val="0000FF"/>
                </a:solidFill>
              </a:rPr>
              <a:t>usepackage</a:t>
            </a:r>
            <a:r>
              <a:rPr lang="en-US" dirty="0">
                <a:solidFill>
                  <a:srgbClr val="0000FF"/>
                </a:solidFill>
              </a:rPr>
              <a:t>{</a:t>
            </a:r>
            <a:r>
              <a:rPr lang="en-US" dirty="0" err="1">
                <a:solidFill>
                  <a:srgbClr val="0000FF"/>
                </a:solidFill>
              </a:rPr>
              <a:t>xeCJK</a:t>
            </a:r>
            <a:r>
              <a:rPr lang="en-US" dirty="0">
                <a:solidFill>
                  <a:srgbClr val="0000FF"/>
                </a:solidFill>
              </a:rPr>
              <a:t>}</a:t>
            </a:r>
            <a:r>
              <a:rPr lang="en-US" dirty="0"/>
              <a:t> (add in </a:t>
            </a:r>
            <a:r>
              <a:rPr lang="en-US" dirty="0" err="1">
                <a:solidFill>
                  <a:srgbClr val="FF0000"/>
                </a:solidFill>
              </a:rPr>
              <a:t>thesis.tex</a:t>
            </a:r>
            <a:r>
              <a:rPr lang="en-US" dirty="0"/>
              <a:t>)</a:t>
            </a:r>
          </a:p>
          <a:p>
            <a:r>
              <a:rPr lang="en-US" dirty="0"/>
              <a:t>Lastly, type Chinese text in your document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8D946-6030-F34F-B8C0-DC61E4B09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D926-FB13-4294-8BB0-801C30C539BD}" type="slidenum">
              <a:rPr lang="zh-TW" altLang="en-US" smtClean="0"/>
              <a:pPr/>
              <a:t>57</a:t>
            </a:fld>
            <a:endParaRPr lang="en-US" altLang="zh-TW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8A7E45-7FD1-3DE3-BF26-C531673A8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9080"/>
            <a:ext cx="9144000" cy="22734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BCB3CA-588D-8C41-B4C4-D37DC16F9CCE}"/>
              </a:ext>
            </a:extLst>
          </p:cNvPr>
          <p:cNvSpPr txBox="1"/>
          <p:nvPr/>
        </p:nvSpPr>
        <p:spPr>
          <a:xfrm>
            <a:off x="348883" y="6166105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+mn-lt"/>
              </a:rPr>
              <a:t>abstract.tex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88838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1D015-4684-BCA6-3B34-2F972B03C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769441"/>
          </a:xfrm>
        </p:spPr>
        <p:txBody>
          <a:bodyPr/>
          <a:lstStyle/>
          <a:p>
            <a:r>
              <a:rPr lang="en-US" dirty="0"/>
              <a:t>Chinese Editing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786FA-6DB9-04DB-30FD-2AFE7929B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packages supporting CJK are available…</a:t>
            </a:r>
          </a:p>
          <a:p>
            <a:pPr lvl="1"/>
            <a:r>
              <a:rPr lang="en-US" dirty="0" err="1"/>
              <a:t>xeCJK</a:t>
            </a:r>
            <a:r>
              <a:rPr lang="en-US" dirty="0"/>
              <a:t>, CJKutf8, …</a:t>
            </a:r>
          </a:p>
          <a:p>
            <a:pPr lvl="8"/>
            <a:endParaRPr lang="en-US" dirty="0"/>
          </a:p>
          <a:p>
            <a:r>
              <a:rPr lang="en-US" dirty="0"/>
              <a:t>Learn more on typesetting Chinese documents on Overleaf:</a:t>
            </a:r>
          </a:p>
          <a:p>
            <a:pPr lvl="1"/>
            <a:r>
              <a:rPr lang="en-US" dirty="0">
                <a:hlinkClick r:id="rId2"/>
              </a:rPr>
              <a:t>https://www.overleaf.com/learn/latex/Chinese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263B5-1A24-0F7B-A886-91B283CD1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D926-FB13-4294-8BB0-801C30C539BD}" type="slidenum">
              <a:rPr lang="zh-TW" altLang="en-US" smtClean="0"/>
              <a:pPr/>
              <a:t>58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464084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20675"/>
            <a:ext cx="7467600" cy="769938"/>
          </a:xfrm>
        </p:spPr>
        <p:txBody>
          <a:bodyPr/>
          <a:lstStyle/>
          <a:p>
            <a:pPr eaLnBrk="1" hangingPunct="1"/>
            <a:r>
              <a:rPr lang="en-US" altLang="zh-TW">
                <a:ea typeface="新細明體" pitchFamily="18" charset="-120"/>
              </a:rPr>
              <a:t>Bibliography - BibTeX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dirty="0" err="1">
                <a:ea typeface="新細明體" pitchFamily="18" charset="-120"/>
              </a:rPr>
              <a:t>BibTeX</a:t>
            </a:r>
            <a:r>
              <a:rPr lang="en-US" altLang="zh-TW" dirty="0">
                <a:ea typeface="新細明體" pitchFamily="18" charset="-120"/>
              </a:rPr>
              <a:t> is a popular reference management tool for formatting list of references</a:t>
            </a:r>
          </a:p>
          <a:p>
            <a:pPr lvl="4" eaLnBrk="1" hangingPunct="1"/>
            <a:endParaRPr lang="en-US" altLang="zh-TW" dirty="0">
              <a:ea typeface="新細明體" pitchFamily="18" charset="-120"/>
            </a:endParaRPr>
          </a:p>
          <a:p>
            <a:pPr eaLnBrk="1" hangingPunct="1"/>
            <a:r>
              <a:rPr lang="en-US" altLang="zh-TW" dirty="0">
                <a:ea typeface="新細明體" pitchFamily="18" charset="-120"/>
              </a:rPr>
              <a:t>You have to prepare a “database” file (</a:t>
            </a:r>
            <a:r>
              <a:rPr lang="en-US" altLang="zh-TW" dirty="0">
                <a:solidFill>
                  <a:srgbClr val="FF0000"/>
                </a:solidFill>
                <a:ea typeface="新細明體" pitchFamily="18" charset="-120"/>
              </a:rPr>
              <a:t>.bib</a:t>
            </a:r>
            <a:r>
              <a:rPr lang="en-US" altLang="zh-TW" dirty="0">
                <a:ea typeface="新細明體" pitchFamily="18" charset="-120"/>
              </a:rPr>
              <a:t>) to contain the references you want to include in your document</a:t>
            </a:r>
            <a:endParaRPr lang="zh-TW" altLang="en-US" dirty="0">
              <a:ea typeface="新細明體" pitchFamily="18" charset="-12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8F36441-194F-4645-8069-55176D17C0A4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59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20675"/>
            <a:ext cx="7884000" cy="769441"/>
          </a:xfrm>
        </p:spPr>
        <p:txBody>
          <a:bodyPr/>
          <a:lstStyle/>
          <a:p>
            <a:r>
              <a:rPr lang="en-US" dirty="0"/>
              <a:t>Overleaf (This Workshop)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130000"/>
            <a:ext cx="7632000" cy="1728000"/>
          </a:xfrm>
        </p:spPr>
        <p:txBody>
          <a:bodyPr/>
          <a:lstStyle/>
          <a:p>
            <a:r>
              <a:rPr lang="en-US" altLang="en-US" dirty="0"/>
              <a:t>👍: Cloud-based. No install. Collaborative. CUHK subscription</a:t>
            </a:r>
          </a:p>
          <a:p>
            <a:r>
              <a:rPr lang="en-US" altLang="en-US" dirty="0"/>
              <a:t>👎: Security and privacy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D926-FB13-4294-8BB0-801C30C539BD}" type="slidenum">
              <a:rPr lang="zh-TW" altLang="en-US" smtClean="0"/>
              <a:pPr/>
              <a:t>6</a:t>
            </a:fld>
            <a:endParaRPr lang="en-US" altLang="zh-TW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7C6FAA-56E4-5BA3-6CD3-07287D5331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451"/>
          <a:stretch/>
        </p:blipFill>
        <p:spPr>
          <a:xfrm>
            <a:off x="298794" y="1015747"/>
            <a:ext cx="7743613" cy="41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558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5653C3-FE1B-47F8-8B0E-11F7E95E61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59" y="1033200"/>
            <a:ext cx="6732879" cy="5824800"/>
          </a:xfrm>
          <a:prstGeom prst="rect">
            <a:avLst/>
          </a:prstGeom>
        </p:spPr>
      </p:pic>
      <p:sp>
        <p:nvSpPr>
          <p:cNvPr id="60418" name="Title 4"/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769938"/>
          </a:xfrm>
        </p:spPr>
        <p:txBody>
          <a:bodyPr/>
          <a:lstStyle/>
          <a:p>
            <a:r>
              <a:rPr lang="en-US" altLang="zh-TW">
                <a:ea typeface="新細明體" pitchFamily="18" charset="-120"/>
              </a:rPr>
              <a:t>Bibliography - BibTeX</a:t>
            </a:r>
            <a:endParaRPr lang="en-US" altLang="zh-HK">
              <a:ea typeface="新細明體" pitchFamily="18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42014A9-8B65-4BB5-A1CB-F3F76E3BA9BD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60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21" name="Oval 5"/>
          <p:cNvSpPr>
            <a:spLocks noChangeArrowheads="1"/>
          </p:cNvSpPr>
          <p:nvPr/>
        </p:nvSpPr>
        <p:spPr bwMode="auto">
          <a:xfrm>
            <a:off x="899720" y="4680000"/>
            <a:ext cx="1152000" cy="3095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0422" name="Rectangle 5"/>
          <p:cNvSpPr>
            <a:spLocks noChangeArrowheads="1"/>
          </p:cNvSpPr>
          <p:nvPr/>
        </p:nvSpPr>
        <p:spPr bwMode="auto">
          <a:xfrm>
            <a:off x="2915816" y="1033200"/>
            <a:ext cx="4536925" cy="1603638"/>
          </a:xfrm>
          <a:prstGeom prst="rect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HK" sz="2400">
              <a:ea typeface="新細明體" pitchFamily="18" charset="-120"/>
            </a:endParaRPr>
          </a:p>
        </p:txBody>
      </p:sp>
      <p:sp>
        <p:nvSpPr>
          <p:cNvPr id="60423" name="Rectangle 8"/>
          <p:cNvSpPr>
            <a:spLocks noChangeArrowheads="1"/>
          </p:cNvSpPr>
          <p:nvPr/>
        </p:nvSpPr>
        <p:spPr bwMode="auto">
          <a:xfrm>
            <a:off x="2915816" y="2745482"/>
            <a:ext cx="4536925" cy="1080000"/>
          </a:xfrm>
          <a:prstGeom prst="rect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HK" sz="2400">
              <a:ea typeface="新細明體" pitchFamily="18" charset="-120"/>
            </a:endParaRPr>
          </a:p>
        </p:txBody>
      </p:sp>
      <p:sp>
        <p:nvSpPr>
          <p:cNvPr id="60424" name="Rectangle 9"/>
          <p:cNvSpPr>
            <a:spLocks noChangeArrowheads="1"/>
          </p:cNvSpPr>
          <p:nvPr/>
        </p:nvSpPr>
        <p:spPr bwMode="auto">
          <a:xfrm>
            <a:off x="2915816" y="4139999"/>
            <a:ext cx="4536925" cy="1260000"/>
          </a:xfrm>
          <a:prstGeom prst="rect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HK" sz="2400">
              <a:ea typeface="新細明體" pitchFamily="18" charset="-120"/>
            </a:endParaRPr>
          </a:p>
        </p:txBody>
      </p:sp>
      <p:sp>
        <p:nvSpPr>
          <p:cNvPr id="60425" name="Rectangle 10"/>
          <p:cNvSpPr>
            <a:spLocks noChangeArrowheads="1"/>
          </p:cNvSpPr>
          <p:nvPr/>
        </p:nvSpPr>
        <p:spPr bwMode="auto">
          <a:xfrm>
            <a:off x="2915816" y="5526000"/>
            <a:ext cx="4536925" cy="1332000"/>
          </a:xfrm>
          <a:prstGeom prst="rect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HK" sz="2400">
              <a:ea typeface="新細明體" pitchFamily="18" charset="-12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7523510" y="3605213"/>
            <a:ext cx="1152525" cy="51117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latin typeface="+mn-lt"/>
              </a:rPr>
              <a:t>entries</a:t>
            </a:r>
          </a:p>
        </p:txBody>
      </p:sp>
      <p:cxnSp>
        <p:nvCxnSpPr>
          <p:cNvPr id="60427" name="Straight Arrow Connector 12"/>
          <p:cNvCxnSpPr>
            <a:cxnSpLocks noChangeShapeType="1"/>
            <a:stCxn id="8" idx="0"/>
          </p:cNvCxnSpPr>
          <p:nvPr/>
        </p:nvCxnSpPr>
        <p:spPr bwMode="auto">
          <a:xfrm flipH="1" flipV="1">
            <a:off x="7020272" y="2097088"/>
            <a:ext cx="1079500" cy="150812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28" name="Straight Arrow Connector 14"/>
          <p:cNvCxnSpPr>
            <a:cxnSpLocks noChangeShapeType="1"/>
            <a:stCxn id="8" idx="1"/>
          </p:cNvCxnSpPr>
          <p:nvPr/>
        </p:nvCxnSpPr>
        <p:spPr bwMode="auto">
          <a:xfrm flipH="1" flipV="1">
            <a:off x="7020272" y="3285482"/>
            <a:ext cx="503238" cy="575319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29" name="Straight Arrow Connector 15"/>
          <p:cNvCxnSpPr>
            <a:cxnSpLocks noChangeShapeType="1"/>
            <a:stCxn id="8" idx="1"/>
          </p:cNvCxnSpPr>
          <p:nvPr/>
        </p:nvCxnSpPr>
        <p:spPr bwMode="auto">
          <a:xfrm flipH="1">
            <a:off x="7020272" y="3860801"/>
            <a:ext cx="503238" cy="90919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30" name="Straight Arrow Connector 16"/>
          <p:cNvCxnSpPr>
            <a:cxnSpLocks noChangeShapeType="1"/>
            <a:stCxn id="8" idx="2"/>
          </p:cNvCxnSpPr>
          <p:nvPr/>
        </p:nvCxnSpPr>
        <p:spPr bwMode="auto">
          <a:xfrm flipH="1">
            <a:off x="7020272" y="4116388"/>
            <a:ext cx="1079501" cy="207561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FD983-A359-4B39-B6F8-3B9DB4C86C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052736"/>
            <a:ext cx="6647195" cy="37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769938"/>
          </a:xfrm>
        </p:spPr>
        <p:txBody>
          <a:bodyPr/>
          <a:lstStyle/>
          <a:p>
            <a:pPr eaLnBrk="1" hangingPunct="1"/>
            <a:r>
              <a:rPr lang="en-US" altLang="zh-TW">
                <a:ea typeface="新細明體" pitchFamily="18" charset="-120"/>
              </a:rPr>
              <a:t>Bibliography - BibTeX</a:t>
            </a:r>
            <a:endParaRPr lang="en-US" altLang="en-US"/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228600" y="2410544"/>
            <a:ext cx="7543800" cy="4114800"/>
          </a:xfrm>
        </p:spPr>
        <p:txBody>
          <a:bodyPr/>
          <a:lstStyle/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An entry in the database does not necessarily appear in your document’s bibliography section</a:t>
            </a:r>
          </a:p>
          <a:p>
            <a:pPr eaLnBrk="1" hangingPunct="1"/>
            <a:r>
              <a:rPr lang="en-US" altLang="en-US" dirty="0"/>
              <a:t>You have to “</a:t>
            </a:r>
            <a:r>
              <a:rPr lang="en-US" altLang="en-US" dirty="0">
                <a:solidFill>
                  <a:srgbClr val="0000FF"/>
                </a:solidFill>
              </a:rPr>
              <a:t>\cite</a:t>
            </a:r>
            <a:r>
              <a:rPr lang="en-US" altLang="en-US" dirty="0"/>
              <a:t>” it in order to appear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9938" y="1700213"/>
            <a:ext cx="3232150" cy="917575"/>
          </a:xfrm>
          <a:prstGeom prst="lef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+mn-lt"/>
              </a:rPr>
              <a:t>A journal paper entry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64163" y="3146152"/>
            <a:ext cx="2384425" cy="1651000"/>
          </a:xfrm>
          <a:prstGeom prst="leftArrow">
            <a:avLst>
              <a:gd name="adj1" fmla="val 50000"/>
              <a:gd name="adj2" fmla="val 48633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+mn-lt"/>
              </a:rPr>
              <a:t>A conference</a:t>
            </a:r>
          </a:p>
          <a:p>
            <a:pPr eaLnBrk="1" hangingPunct="1">
              <a:defRPr/>
            </a:pPr>
            <a:r>
              <a:rPr lang="en-US" dirty="0">
                <a:latin typeface="+mn-lt"/>
              </a:rPr>
              <a:t>paper entry</a:t>
            </a:r>
          </a:p>
        </p:txBody>
      </p:sp>
      <p:sp>
        <p:nvSpPr>
          <p:cNvPr id="61447" name="Rectangle 4"/>
          <p:cNvSpPr>
            <a:spLocks noChangeArrowheads="1"/>
          </p:cNvSpPr>
          <p:nvPr/>
        </p:nvSpPr>
        <p:spPr bwMode="auto">
          <a:xfrm>
            <a:off x="395288" y="1018506"/>
            <a:ext cx="936625" cy="32226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1448" name="Rectangle 4"/>
          <p:cNvSpPr>
            <a:spLocks noChangeArrowheads="1"/>
          </p:cNvSpPr>
          <p:nvPr/>
        </p:nvSpPr>
        <p:spPr bwMode="auto">
          <a:xfrm>
            <a:off x="395139" y="3212976"/>
            <a:ext cx="1152525" cy="32226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 bwMode="auto">
          <a:xfrm>
            <a:off x="2383160" y="2919412"/>
            <a:ext cx="1828800" cy="509588"/>
          </a:xfrm>
          <a:prstGeom prst="wedgeRoundRectCallout">
            <a:avLst>
              <a:gd name="adj1" fmla="val -64137"/>
              <a:gd name="adj2" fmla="val 27335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+mn-lt"/>
              </a:rPr>
              <a:t>Citation key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70B51B8-2690-4146-9D30-C63D56FB768F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61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769938"/>
          </a:xfrm>
        </p:spPr>
        <p:txBody>
          <a:bodyPr/>
          <a:lstStyle/>
          <a:p>
            <a:r>
              <a:rPr lang="en-US" altLang="en-US"/>
              <a:t>BibTeX Entry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7543800" cy="4114800"/>
          </a:xfrm>
        </p:spPr>
        <p:txBody>
          <a:bodyPr/>
          <a:lstStyle/>
          <a:p>
            <a:endParaRPr lang="en-US" altLang="en-US" dirty="0"/>
          </a:p>
          <a:p>
            <a:endParaRPr lang="en-US" altLang="en-US" dirty="0"/>
          </a:p>
          <a:p>
            <a:pPr lvl="8"/>
            <a:endParaRPr lang="en-US" altLang="en-US" dirty="0"/>
          </a:p>
          <a:p>
            <a:r>
              <a:rPr lang="en-US" altLang="en-US" dirty="0"/>
              <a:t>Each </a:t>
            </a:r>
            <a:r>
              <a:rPr lang="en-US" altLang="en-US" u="sng" dirty="0"/>
              <a:t>entry type</a:t>
            </a:r>
            <a:r>
              <a:rPr lang="en-US" altLang="en-US" dirty="0"/>
              <a:t> has its own </a:t>
            </a:r>
            <a:r>
              <a:rPr lang="en-US" altLang="en-US" u="sng" dirty="0"/>
              <a:t>fields</a:t>
            </a:r>
          </a:p>
          <a:p>
            <a:r>
              <a:rPr lang="en-US" altLang="en-US" dirty="0"/>
              <a:t>E.g.: </a:t>
            </a:r>
            <a:r>
              <a:rPr lang="en-US" altLang="en-US" dirty="0">
                <a:solidFill>
                  <a:srgbClr val="FF0000"/>
                </a:solidFill>
              </a:rPr>
              <a:t>article</a:t>
            </a:r>
            <a:r>
              <a:rPr lang="en-US" altLang="en-US" dirty="0"/>
              <a:t> type (for a journal or magazine article)</a:t>
            </a:r>
          </a:p>
          <a:p>
            <a:pPr lvl="1"/>
            <a:r>
              <a:rPr lang="en-US" altLang="en-US" dirty="0"/>
              <a:t>Required fields: </a:t>
            </a:r>
            <a:r>
              <a:rPr lang="en-US" altLang="en-US" dirty="0">
                <a:solidFill>
                  <a:srgbClr val="0000FF"/>
                </a:solidFill>
              </a:rPr>
              <a:t>author</a:t>
            </a:r>
            <a:r>
              <a:rPr lang="en-US" altLang="en-US" dirty="0"/>
              <a:t>, </a:t>
            </a:r>
            <a:r>
              <a:rPr lang="en-US" altLang="en-US" dirty="0">
                <a:solidFill>
                  <a:srgbClr val="0000FF"/>
                </a:solidFill>
              </a:rPr>
              <a:t>title</a:t>
            </a:r>
            <a:r>
              <a:rPr lang="en-US" altLang="en-US" dirty="0"/>
              <a:t>, </a:t>
            </a:r>
            <a:r>
              <a:rPr lang="en-US" altLang="en-US" dirty="0">
                <a:solidFill>
                  <a:srgbClr val="0000FF"/>
                </a:solidFill>
              </a:rPr>
              <a:t>journal</a:t>
            </a:r>
            <a:r>
              <a:rPr lang="en-US" altLang="en-US" dirty="0"/>
              <a:t>, </a:t>
            </a:r>
            <a:r>
              <a:rPr lang="en-US" altLang="en-US" dirty="0">
                <a:solidFill>
                  <a:srgbClr val="0000FF"/>
                </a:solidFill>
              </a:rPr>
              <a:t>year</a:t>
            </a:r>
          </a:p>
          <a:p>
            <a:pPr lvl="1"/>
            <a:r>
              <a:rPr lang="en-US" altLang="en-US" dirty="0"/>
              <a:t>Optional fields: </a:t>
            </a:r>
            <a:r>
              <a:rPr lang="en-US" altLang="en-US" dirty="0">
                <a:solidFill>
                  <a:srgbClr val="0000FF"/>
                </a:solidFill>
              </a:rPr>
              <a:t>volume</a:t>
            </a:r>
            <a:r>
              <a:rPr lang="en-US" altLang="en-US" dirty="0"/>
              <a:t>, </a:t>
            </a:r>
            <a:r>
              <a:rPr lang="en-US" altLang="en-US" dirty="0">
                <a:solidFill>
                  <a:srgbClr val="0000FF"/>
                </a:solidFill>
              </a:rPr>
              <a:t>number</a:t>
            </a:r>
            <a:r>
              <a:rPr lang="en-US" altLang="en-US" dirty="0"/>
              <a:t>, </a:t>
            </a:r>
            <a:r>
              <a:rPr lang="en-US" altLang="en-US" dirty="0">
                <a:solidFill>
                  <a:srgbClr val="0000FF"/>
                </a:solidFill>
              </a:rPr>
              <a:t>pages</a:t>
            </a:r>
            <a:r>
              <a:rPr lang="en-US" altLang="en-US" dirty="0"/>
              <a:t>, </a:t>
            </a:r>
            <a:r>
              <a:rPr lang="en-US" altLang="en-US" dirty="0">
                <a:solidFill>
                  <a:srgbClr val="0000FF"/>
                </a:solidFill>
              </a:rPr>
              <a:t>month</a:t>
            </a:r>
            <a:r>
              <a:rPr lang="en-US" altLang="en-US" dirty="0"/>
              <a:t>, </a:t>
            </a:r>
            <a:r>
              <a:rPr lang="en-US" altLang="en-US" dirty="0">
                <a:solidFill>
                  <a:srgbClr val="0000FF"/>
                </a:solidFill>
              </a:rPr>
              <a:t>note</a:t>
            </a:r>
            <a:r>
              <a:rPr lang="en-US" altLang="en-US" dirty="0"/>
              <a:t>, </a:t>
            </a:r>
            <a:r>
              <a:rPr lang="en-US" altLang="en-US" dirty="0">
                <a:solidFill>
                  <a:srgbClr val="0000FF"/>
                </a:solidFill>
              </a:rPr>
              <a:t>key</a:t>
            </a:r>
          </a:p>
          <a:p>
            <a:pPr lvl="1"/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268413"/>
            <a:ext cx="13366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Entry type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0538" y="2256867"/>
            <a:ext cx="869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Fields</a:t>
            </a:r>
          </a:p>
        </p:txBody>
      </p:sp>
      <p:cxnSp>
        <p:nvCxnSpPr>
          <p:cNvPr id="62471" name="Straight Arrow Connector 7"/>
          <p:cNvCxnSpPr>
            <a:cxnSpLocks noChangeShapeType="1"/>
            <a:stCxn id="5" idx="3"/>
          </p:cNvCxnSpPr>
          <p:nvPr/>
        </p:nvCxnSpPr>
        <p:spPr bwMode="auto">
          <a:xfrm flipV="1">
            <a:off x="1336675" y="1440002"/>
            <a:ext cx="361950" cy="28436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472" name="Left Brace 11"/>
          <p:cNvSpPr>
            <a:spLocks/>
          </p:cNvSpPr>
          <p:nvPr/>
        </p:nvSpPr>
        <p:spPr bwMode="auto">
          <a:xfrm>
            <a:off x="1360488" y="1628800"/>
            <a:ext cx="338137" cy="1656184"/>
          </a:xfrm>
          <a:prstGeom prst="leftBrace">
            <a:avLst>
              <a:gd name="adj1" fmla="val 34064"/>
              <a:gd name="adj2" fmla="val 50000"/>
            </a:avLst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6777F85-2759-47F3-BB19-CEA0DE1FD343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62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480775-B05D-40DA-A956-2DE8A284B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000" y="1339846"/>
            <a:ext cx="7416000" cy="19845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769938"/>
          </a:xfrm>
        </p:spPr>
        <p:txBody>
          <a:bodyPr/>
          <a:lstStyle/>
          <a:p>
            <a:r>
              <a:rPr lang="en-US" altLang="en-US"/>
              <a:t>BibTeX Entry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7799388" cy="4114800"/>
          </a:xfrm>
        </p:spPr>
        <p:txBody>
          <a:bodyPr/>
          <a:lstStyle/>
          <a:p>
            <a:endParaRPr lang="en-US" altLang="en-US" dirty="0"/>
          </a:p>
          <a:p>
            <a:pPr lvl="2"/>
            <a:endParaRPr lang="en-US" altLang="en-US" dirty="0"/>
          </a:p>
          <a:p>
            <a:r>
              <a:rPr lang="en-US" altLang="en-US" dirty="0"/>
              <a:t>Each </a:t>
            </a:r>
            <a:r>
              <a:rPr lang="en-US" altLang="en-US" u="sng" dirty="0"/>
              <a:t>entry type</a:t>
            </a:r>
            <a:r>
              <a:rPr lang="en-US" altLang="en-US" dirty="0"/>
              <a:t> has its own </a:t>
            </a:r>
            <a:r>
              <a:rPr lang="en-US" altLang="en-US" u="sng" dirty="0"/>
              <a:t>fields</a:t>
            </a:r>
          </a:p>
          <a:p>
            <a:r>
              <a:rPr lang="en-US" altLang="en-US" dirty="0"/>
              <a:t>E.g.: </a:t>
            </a:r>
            <a:r>
              <a:rPr lang="en-US" altLang="en-US" dirty="0">
                <a:solidFill>
                  <a:srgbClr val="FF0000"/>
                </a:solidFill>
              </a:rPr>
              <a:t>conference</a:t>
            </a:r>
            <a:r>
              <a:rPr lang="en-US" altLang="en-US" dirty="0"/>
              <a:t> type (for a paper in a conference proceedings)</a:t>
            </a:r>
          </a:p>
          <a:p>
            <a:pPr lvl="1"/>
            <a:r>
              <a:rPr lang="en-US" altLang="en-US" dirty="0"/>
              <a:t>Required fields: </a:t>
            </a:r>
            <a:r>
              <a:rPr lang="en-US" altLang="en-US" dirty="0">
                <a:solidFill>
                  <a:srgbClr val="0000FF"/>
                </a:solidFill>
              </a:rPr>
              <a:t>author</a:t>
            </a:r>
            <a:r>
              <a:rPr lang="en-US" altLang="en-US" dirty="0"/>
              <a:t>, </a:t>
            </a:r>
            <a:r>
              <a:rPr lang="en-US" altLang="en-US" dirty="0">
                <a:solidFill>
                  <a:srgbClr val="0000FF"/>
                </a:solidFill>
              </a:rPr>
              <a:t>title</a:t>
            </a:r>
            <a:r>
              <a:rPr lang="en-US" altLang="en-US" dirty="0"/>
              <a:t>, </a:t>
            </a:r>
            <a:r>
              <a:rPr lang="en-US" altLang="en-US" dirty="0" err="1">
                <a:solidFill>
                  <a:srgbClr val="0000FF"/>
                </a:solidFill>
              </a:rPr>
              <a:t>booktitle</a:t>
            </a:r>
            <a:r>
              <a:rPr lang="en-US" altLang="en-US" dirty="0"/>
              <a:t>, </a:t>
            </a:r>
            <a:r>
              <a:rPr lang="en-US" altLang="en-US" dirty="0">
                <a:solidFill>
                  <a:srgbClr val="0000FF"/>
                </a:solidFill>
              </a:rPr>
              <a:t>year</a:t>
            </a:r>
          </a:p>
          <a:p>
            <a:pPr lvl="1"/>
            <a:r>
              <a:rPr lang="en-US" altLang="en-US" dirty="0"/>
              <a:t>Optional fields: </a:t>
            </a:r>
            <a:r>
              <a:rPr lang="en-US" altLang="en-US" dirty="0">
                <a:solidFill>
                  <a:srgbClr val="0000FF"/>
                </a:solidFill>
              </a:rPr>
              <a:t>editor</a:t>
            </a:r>
            <a:r>
              <a:rPr lang="en-US" altLang="en-US" dirty="0"/>
              <a:t>, </a:t>
            </a:r>
            <a:r>
              <a:rPr lang="en-US" altLang="en-US" dirty="0">
                <a:solidFill>
                  <a:srgbClr val="0000FF"/>
                </a:solidFill>
              </a:rPr>
              <a:t>volume</a:t>
            </a:r>
            <a:r>
              <a:rPr lang="en-US" altLang="en-US" dirty="0"/>
              <a:t>/</a:t>
            </a:r>
            <a:r>
              <a:rPr lang="en-US" altLang="en-US" dirty="0">
                <a:solidFill>
                  <a:srgbClr val="0000FF"/>
                </a:solidFill>
              </a:rPr>
              <a:t>number</a:t>
            </a:r>
            <a:r>
              <a:rPr lang="en-US" altLang="en-US" dirty="0"/>
              <a:t>, </a:t>
            </a:r>
            <a:r>
              <a:rPr lang="en-US" altLang="en-US" dirty="0">
                <a:solidFill>
                  <a:srgbClr val="0000FF"/>
                </a:solidFill>
              </a:rPr>
              <a:t>series</a:t>
            </a:r>
            <a:r>
              <a:rPr lang="en-US" altLang="en-US" dirty="0"/>
              <a:t>, </a:t>
            </a:r>
            <a:r>
              <a:rPr lang="en-US" altLang="en-US" dirty="0">
                <a:solidFill>
                  <a:srgbClr val="0000FF"/>
                </a:solidFill>
              </a:rPr>
              <a:t>pages</a:t>
            </a:r>
            <a:r>
              <a:rPr lang="en-US" altLang="en-US" dirty="0"/>
              <a:t>, </a:t>
            </a:r>
            <a:r>
              <a:rPr lang="en-US" altLang="en-US" dirty="0">
                <a:solidFill>
                  <a:srgbClr val="0000FF"/>
                </a:solidFill>
              </a:rPr>
              <a:t>address</a:t>
            </a:r>
            <a:r>
              <a:rPr lang="en-US" altLang="en-US" dirty="0"/>
              <a:t>, </a:t>
            </a:r>
            <a:r>
              <a:rPr lang="en-US" altLang="en-US" dirty="0">
                <a:solidFill>
                  <a:srgbClr val="0000FF"/>
                </a:solidFill>
              </a:rPr>
              <a:t>month</a:t>
            </a:r>
            <a:r>
              <a:rPr lang="en-US" altLang="en-US" dirty="0"/>
              <a:t>, </a:t>
            </a:r>
            <a:r>
              <a:rPr lang="en-US" altLang="en-US" dirty="0">
                <a:solidFill>
                  <a:srgbClr val="0000FF"/>
                </a:solidFill>
              </a:rPr>
              <a:t>organization</a:t>
            </a:r>
            <a:r>
              <a:rPr lang="en-US" altLang="en-US" dirty="0"/>
              <a:t>, </a:t>
            </a:r>
            <a:r>
              <a:rPr lang="en-US" altLang="en-US" dirty="0">
                <a:solidFill>
                  <a:srgbClr val="0000FF"/>
                </a:solidFill>
              </a:rPr>
              <a:t>publisher</a:t>
            </a:r>
            <a:r>
              <a:rPr lang="en-US" altLang="en-US" dirty="0"/>
              <a:t>, </a:t>
            </a:r>
            <a:r>
              <a:rPr lang="en-US" altLang="en-US" dirty="0">
                <a:solidFill>
                  <a:srgbClr val="0000FF"/>
                </a:solidFill>
              </a:rPr>
              <a:t>note</a:t>
            </a:r>
            <a:r>
              <a:rPr lang="en-US" altLang="en-US" dirty="0"/>
              <a:t>, </a:t>
            </a:r>
            <a:r>
              <a:rPr lang="en-US" altLang="en-US" dirty="0">
                <a:solidFill>
                  <a:srgbClr val="0000FF"/>
                </a:solidFill>
              </a:rPr>
              <a:t>key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268413"/>
            <a:ext cx="13366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Entry type</a:t>
            </a:r>
          </a:p>
        </p:txBody>
      </p:sp>
      <p:cxnSp>
        <p:nvCxnSpPr>
          <p:cNvPr id="63494" name="Straight Arrow Connector 7"/>
          <p:cNvCxnSpPr>
            <a:cxnSpLocks noChangeShapeType="1"/>
            <a:stCxn id="5" idx="3"/>
          </p:cNvCxnSpPr>
          <p:nvPr/>
        </p:nvCxnSpPr>
        <p:spPr bwMode="auto">
          <a:xfrm flipV="1">
            <a:off x="1336675" y="1412875"/>
            <a:ext cx="361950" cy="555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DF4D407-A358-4DC3-B480-5F85A69ACD69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63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0538" y="2076845"/>
            <a:ext cx="869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Fields</a:t>
            </a:r>
          </a:p>
        </p:txBody>
      </p:sp>
      <p:sp>
        <p:nvSpPr>
          <p:cNvPr id="11" name="Left Brace 11"/>
          <p:cNvSpPr>
            <a:spLocks/>
          </p:cNvSpPr>
          <p:nvPr/>
        </p:nvSpPr>
        <p:spPr bwMode="auto">
          <a:xfrm>
            <a:off x="1360488" y="1556790"/>
            <a:ext cx="338137" cy="1440161"/>
          </a:xfrm>
          <a:prstGeom prst="leftBrace">
            <a:avLst>
              <a:gd name="adj1" fmla="val 34064"/>
              <a:gd name="adj2" fmla="val 50000"/>
            </a:avLst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FE0C38-BCC5-4566-AF85-5D91853FEC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8000" y="1298575"/>
            <a:ext cx="5364280" cy="17364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769938"/>
          </a:xfrm>
        </p:spPr>
        <p:txBody>
          <a:bodyPr/>
          <a:lstStyle/>
          <a:p>
            <a:r>
              <a:rPr lang="en-US" altLang="en-US"/>
              <a:t>BibTeX Entry Types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Available entry types: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</a:rPr>
              <a:t>article</a:t>
            </a:r>
            <a:r>
              <a:rPr lang="en-US" altLang="en-US" dirty="0"/>
              <a:t>, </a:t>
            </a:r>
            <a:r>
              <a:rPr lang="en-US" altLang="en-US" dirty="0">
                <a:solidFill>
                  <a:srgbClr val="FF0000"/>
                </a:solidFill>
              </a:rPr>
              <a:t>book</a:t>
            </a:r>
            <a:r>
              <a:rPr lang="en-US" altLang="en-US" dirty="0"/>
              <a:t>, </a:t>
            </a:r>
            <a:r>
              <a:rPr lang="en-US" altLang="en-US" dirty="0">
                <a:solidFill>
                  <a:srgbClr val="FF0000"/>
                </a:solidFill>
              </a:rPr>
              <a:t>booklet</a:t>
            </a:r>
            <a:r>
              <a:rPr lang="en-US" altLang="en-US" dirty="0"/>
              <a:t>, </a:t>
            </a:r>
            <a:r>
              <a:rPr lang="en-US" altLang="en-US" dirty="0">
                <a:solidFill>
                  <a:srgbClr val="FF0000"/>
                </a:solidFill>
              </a:rPr>
              <a:t>conference</a:t>
            </a:r>
            <a:r>
              <a:rPr lang="en-US" altLang="en-US" dirty="0"/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incollection</a:t>
            </a:r>
            <a:r>
              <a:rPr lang="en-US" altLang="en-US" dirty="0"/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inproceedings</a:t>
            </a:r>
            <a:r>
              <a:rPr lang="en-US" altLang="en-US" dirty="0"/>
              <a:t>, </a:t>
            </a:r>
            <a:r>
              <a:rPr lang="en-US" altLang="en-US" dirty="0">
                <a:solidFill>
                  <a:srgbClr val="FF0000"/>
                </a:solidFill>
              </a:rPr>
              <a:t>manual</a:t>
            </a:r>
            <a:r>
              <a:rPr lang="en-US" altLang="en-US" dirty="0"/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mastersthesis</a:t>
            </a:r>
            <a:r>
              <a:rPr lang="en-US" altLang="en-US" dirty="0"/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misc</a:t>
            </a:r>
            <a:r>
              <a:rPr lang="en-US" altLang="en-US" dirty="0"/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phdthesis</a:t>
            </a:r>
            <a:r>
              <a:rPr lang="en-US" altLang="en-US" dirty="0"/>
              <a:t>, </a:t>
            </a:r>
            <a:r>
              <a:rPr lang="en-US" altLang="en-US" dirty="0">
                <a:solidFill>
                  <a:srgbClr val="FF0000"/>
                </a:solidFill>
              </a:rPr>
              <a:t>proceedings</a:t>
            </a:r>
            <a:r>
              <a:rPr lang="en-US" altLang="en-US" dirty="0"/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techreport</a:t>
            </a:r>
            <a:r>
              <a:rPr lang="en-US" altLang="en-US" dirty="0"/>
              <a:t>, </a:t>
            </a:r>
            <a:r>
              <a:rPr lang="en-US" altLang="en-US" dirty="0">
                <a:solidFill>
                  <a:srgbClr val="FF0000"/>
                </a:solidFill>
              </a:rPr>
              <a:t>unpublished</a:t>
            </a:r>
          </a:p>
          <a:p>
            <a:r>
              <a:rPr lang="en-US" altLang="en-US" dirty="0"/>
              <a:t>Different entry types have different required and optional fields</a:t>
            </a:r>
          </a:p>
          <a:p>
            <a:pPr lvl="1"/>
            <a:r>
              <a:rPr lang="en-US" altLang="en-US" dirty="0"/>
              <a:t>See: </a:t>
            </a:r>
            <a:r>
              <a:rPr lang="en-US" altLang="en-US" dirty="0">
                <a:hlinkClick r:id="rId2"/>
              </a:rPr>
              <a:t>https://en.wikipedia.org/wiki/BibTeX</a:t>
            </a:r>
            <a:endParaRPr lang="en-US" altLang="en-US" dirty="0"/>
          </a:p>
          <a:p>
            <a:pPr lvl="1"/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C8AC0F1-A6E3-46D4-BCCF-E2A07C439B53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64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20675"/>
            <a:ext cx="7467600" cy="769938"/>
          </a:xfrm>
        </p:spPr>
        <p:txBody>
          <a:bodyPr/>
          <a:lstStyle/>
          <a:p>
            <a:pPr eaLnBrk="1" hangingPunct="1"/>
            <a:r>
              <a:rPr lang="en-US" altLang="zh-TW">
                <a:ea typeface="新細明體" pitchFamily="18" charset="-120"/>
              </a:rPr>
              <a:t>Bibliography - BibTeX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ea typeface="新細明體" charset="-120"/>
              </a:rPr>
              <a:t>To use </a:t>
            </a:r>
            <a:r>
              <a:rPr lang="en-US" altLang="zh-TW" dirty="0" err="1">
                <a:ea typeface="新細明體" charset="-120"/>
              </a:rPr>
              <a:t>BibTeX</a:t>
            </a:r>
            <a:r>
              <a:rPr lang="en-US" altLang="zh-TW" dirty="0">
                <a:ea typeface="新細明體" charset="-120"/>
              </a:rPr>
              <a:t> in your thesis, go back to the master file </a:t>
            </a:r>
            <a:r>
              <a:rPr lang="en-US" altLang="zh-TW" dirty="0" err="1">
                <a:solidFill>
                  <a:srgbClr val="FF0000"/>
                </a:solidFill>
                <a:ea typeface="新細明體" charset="-120"/>
              </a:rPr>
              <a:t>thesis.tex</a:t>
            </a:r>
            <a:endParaRPr lang="en-US" altLang="zh-TW" dirty="0">
              <a:solidFill>
                <a:srgbClr val="FF0000"/>
              </a:solidFill>
              <a:ea typeface="新細明體" charset="-120"/>
            </a:endParaRPr>
          </a:p>
          <a:p>
            <a:pPr eaLnBrk="1" hangingPunct="1">
              <a:defRPr/>
            </a:pPr>
            <a:r>
              <a:rPr lang="en-US" altLang="zh-TW" dirty="0">
                <a:ea typeface="新細明體" charset="-120"/>
              </a:rPr>
              <a:t>Type under “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ea typeface="新細明體" charset="-120"/>
              </a:rPr>
              <a:t>%bibliography</a:t>
            </a:r>
            <a:r>
              <a:rPr lang="en-US" altLang="zh-TW" dirty="0">
                <a:ea typeface="新細明體" charset="-120"/>
              </a:rPr>
              <a:t>”:</a:t>
            </a:r>
          </a:p>
          <a:p>
            <a:pPr lvl="1" eaLnBrk="1" hangingPunct="1">
              <a:buFontTx/>
              <a:buNone/>
              <a:defRPr/>
            </a:pP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\</a:t>
            </a:r>
            <a:r>
              <a:rPr lang="en-US" altLang="zh-TW" dirty="0" err="1">
                <a:solidFill>
                  <a:srgbClr val="0000FF"/>
                </a:solidFill>
                <a:ea typeface="新細明體" charset="-120"/>
              </a:rPr>
              <a:t>newpage</a:t>
            </a:r>
            <a:endParaRPr lang="en-US" altLang="zh-TW" dirty="0">
              <a:solidFill>
                <a:srgbClr val="0000FF"/>
              </a:solidFill>
              <a:ea typeface="新細明體" charset="-120"/>
            </a:endParaRPr>
          </a:p>
          <a:p>
            <a:pPr lvl="1" eaLnBrk="1" hangingPunct="1">
              <a:buFontTx/>
              <a:buNone/>
              <a:defRPr/>
            </a:pP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\</a:t>
            </a:r>
            <a:r>
              <a:rPr lang="en-US" altLang="zh-TW" dirty="0" err="1">
                <a:solidFill>
                  <a:srgbClr val="0000FF"/>
                </a:solidFill>
                <a:ea typeface="新細明體" charset="-120"/>
              </a:rPr>
              <a:t>addcontentsline</a:t>
            </a: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{</a:t>
            </a:r>
            <a:r>
              <a:rPr lang="en-US" altLang="zh-TW" dirty="0" err="1">
                <a:solidFill>
                  <a:srgbClr val="0000FF"/>
                </a:solidFill>
                <a:ea typeface="新細明體" charset="-120"/>
              </a:rPr>
              <a:t>toc</a:t>
            </a: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}{chapter}{Bibliography}</a:t>
            </a:r>
          </a:p>
          <a:p>
            <a:pPr lvl="1" eaLnBrk="1" hangingPunct="1">
              <a:buFontTx/>
              <a:buNone/>
              <a:defRPr/>
            </a:pP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\</a:t>
            </a:r>
            <a:r>
              <a:rPr lang="en-US" altLang="zh-TW" dirty="0" err="1">
                <a:solidFill>
                  <a:srgbClr val="0000FF"/>
                </a:solidFill>
                <a:ea typeface="新細明體" charset="-120"/>
              </a:rPr>
              <a:t>bibliographystyle</a:t>
            </a: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{</a:t>
            </a:r>
            <a:r>
              <a:rPr lang="en-US" altLang="zh-TW" dirty="0" err="1">
                <a:solidFill>
                  <a:srgbClr val="0000FF"/>
                </a:solidFill>
                <a:ea typeface="新細明體" charset="-120"/>
              </a:rPr>
              <a:t>ieee</a:t>
            </a: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}</a:t>
            </a:r>
          </a:p>
          <a:p>
            <a:pPr lvl="1" eaLnBrk="1" hangingPunct="1">
              <a:buFontTx/>
              <a:buNone/>
              <a:defRPr/>
            </a:pP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\bibliography{database}</a:t>
            </a:r>
          </a:p>
          <a:p>
            <a:pPr eaLnBrk="1" hangingPunct="1">
              <a:defRPr/>
            </a:pPr>
            <a:endParaRPr lang="zh-TW" altLang="en-US" dirty="0">
              <a:ea typeface="新細明體" charset="-120"/>
            </a:endParaRPr>
          </a:p>
        </p:txBody>
      </p:sp>
      <p:sp>
        <p:nvSpPr>
          <p:cNvPr id="2" name="Rounded Rectangular Callout 1"/>
          <p:cNvSpPr/>
          <p:nvPr/>
        </p:nvSpPr>
        <p:spPr bwMode="auto">
          <a:xfrm>
            <a:off x="6084888" y="4868863"/>
            <a:ext cx="1984375" cy="511175"/>
          </a:xfrm>
          <a:prstGeom prst="wedgeRoundRectCallout">
            <a:avLst>
              <a:gd name="adj1" fmla="val -128969"/>
              <a:gd name="adj2" fmla="val -35002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+mn-lt"/>
              </a:rPr>
              <a:t>Citation style</a:t>
            </a: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5508625" y="5732463"/>
            <a:ext cx="2921000" cy="920750"/>
          </a:xfrm>
          <a:prstGeom prst="wedgeRoundRectCallout">
            <a:avLst>
              <a:gd name="adj1" fmla="val -84104"/>
              <a:gd name="adj2" fmla="val -66890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+mn-lt"/>
              </a:rPr>
              <a:t>Database file name</a:t>
            </a:r>
          </a:p>
          <a:p>
            <a:pPr eaLnBrk="1" hangingPunct="1">
              <a:defRPr/>
            </a:pPr>
            <a:r>
              <a:rPr lang="en-US" dirty="0">
                <a:latin typeface="+mn-lt"/>
              </a:rPr>
              <a:t>(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.bib</a:t>
            </a:r>
            <a:r>
              <a:rPr lang="en-US" dirty="0">
                <a:latin typeface="+mn-lt"/>
              </a:rPr>
              <a:t> by default)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658D896-F669-4953-889C-6862805CD948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65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1446213"/>
          </a:xfrm>
        </p:spPr>
        <p:txBody>
          <a:bodyPr/>
          <a:lstStyle/>
          <a:p>
            <a:r>
              <a:rPr lang="en-US" altLang="zh-HK">
                <a:ea typeface="新細明體" pitchFamily="18" charset="-120"/>
              </a:rPr>
              <a:t>Bibliography - BibTeX</a:t>
            </a:r>
            <a:endParaRPr lang="zh-HK" altLang="en-US">
              <a:ea typeface="新細明體" pitchFamily="18" charset="-120"/>
            </a:endParaRP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228600" y="1341438"/>
            <a:ext cx="7632700" cy="4114800"/>
          </a:xfrm>
        </p:spPr>
        <p:txBody>
          <a:bodyPr/>
          <a:lstStyle/>
          <a:p>
            <a:r>
              <a:rPr lang="en-US" altLang="zh-HK" dirty="0">
                <a:ea typeface="新細明體" pitchFamily="18" charset="-120"/>
              </a:rPr>
              <a:t>Adding a “Bibliography” entry to the Table of Contents (toc)</a:t>
            </a:r>
          </a:p>
          <a:p>
            <a:pPr marL="457200" lvl="1" indent="0">
              <a:buFontTx/>
              <a:buNone/>
            </a:pPr>
            <a:r>
              <a:rPr lang="en-US" altLang="zh-HK" dirty="0">
                <a:solidFill>
                  <a:srgbClr val="0000FF"/>
                </a:solidFill>
                <a:ea typeface="新細明體" pitchFamily="18" charset="-120"/>
              </a:rPr>
              <a:t>\</a:t>
            </a:r>
            <a:r>
              <a:rPr lang="en-US" altLang="zh-HK" dirty="0" err="1">
                <a:solidFill>
                  <a:srgbClr val="0000FF"/>
                </a:solidFill>
                <a:ea typeface="新細明體" pitchFamily="18" charset="-120"/>
              </a:rPr>
              <a:t>addcontentsline</a:t>
            </a:r>
            <a:r>
              <a:rPr lang="en-US" altLang="zh-HK" dirty="0">
                <a:solidFill>
                  <a:srgbClr val="0000FF"/>
                </a:solidFill>
                <a:ea typeface="新細明體" pitchFamily="18" charset="-120"/>
              </a:rPr>
              <a:t>{toc}{chapter}{Bibliography}</a:t>
            </a:r>
          </a:p>
          <a:p>
            <a:r>
              <a:rPr lang="en-US" altLang="zh-HK" dirty="0">
                <a:ea typeface="新細明體" pitchFamily="18" charset="-120"/>
              </a:rPr>
              <a:t>Bibliography style:</a:t>
            </a:r>
          </a:p>
          <a:p>
            <a:pPr marL="457200" lvl="1" indent="0"/>
            <a:r>
              <a:rPr lang="en-US" altLang="zh-HK" dirty="0">
                <a:solidFill>
                  <a:srgbClr val="0000FF"/>
                </a:solidFill>
                <a:ea typeface="新細明體" pitchFamily="18" charset="-120"/>
              </a:rPr>
              <a:t>\</a:t>
            </a:r>
            <a:r>
              <a:rPr lang="en-US" altLang="zh-HK" dirty="0" err="1">
                <a:solidFill>
                  <a:srgbClr val="0000FF"/>
                </a:solidFill>
                <a:ea typeface="新細明體" pitchFamily="18" charset="-120"/>
              </a:rPr>
              <a:t>bibliographystyle</a:t>
            </a:r>
            <a:r>
              <a:rPr lang="en-US" altLang="zh-HK" dirty="0">
                <a:solidFill>
                  <a:srgbClr val="0000FF"/>
                </a:solidFill>
                <a:ea typeface="新細明體" pitchFamily="18" charset="-120"/>
              </a:rPr>
              <a:t>{</a:t>
            </a:r>
            <a:r>
              <a:rPr lang="en-US" altLang="zh-HK" dirty="0" err="1">
                <a:solidFill>
                  <a:srgbClr val="0000FF"/>
                </a:solidFill>
                <a:ea typeface="新細明體" pitchFamily="18" charset="-120"/>
              </a:rPr>
              <a:t>ieee</a:t>
            </a:r>
            <a:r>
              <a:rPr lang="en-US" altLang="zh-HK" dirty="0">
                <a:solidFill>
                  <a:srgbClr val="0000FF"/>
                </a:solidFill>
                <a:ea typeface="新細明體" pitchFamily="18" charset="-120"/>
              </a:rPr>
              <a:t>}</a:t>
            </a:r>
          </a:p>
          <a:p>
            <a:pPr marL="457200" lvl="1" indent="0"/>
            <a:r>
              <a:rPr lang="en-US" altLang="zh-HK" dirty="0">
                <a:ea typeface="新細明體" pitchFamily="18" charset="-120"/>
              </a:rPr>
              <a:t>Requires the style file </a:t>
            </a:r>
            <a:r>
              <a:rPr lang="en-US" altLang="zh-HK" dirty="0" err="1">
                <a:solidFill>
                  <a:srgbClr val="FF0000"/>
                </a:solidFill>
                <a:ea typeface="新細明體" pitchFamily="18" charset="-120"/>
              </a:rPr>
              <a:t>ieee.bst</a:t>
            </a:r>
            <a:endParaRPr lang="en-US" altLang="zh-HK" dirty="0">
              <a:solidFill>
                <a:srgbClr val="FF0000"/>
              </a:solidFill>
              <a:ea typeface="新細明體" pitchFamily="18" charset="-120"/>
            </a:endParaRPr>
          </a:p>
          <a:p>
            <a:pPr marL="457200" lvl="1" indent="0"/>
            <a:r>
              <a:rPr lang="en-US" altLang="zh-HK" dirty="0">
                <a:ea typeface="新細明體" pitchFamily="18" charset="-120"/>
              </a:rPr>
              <a:t>(Try using </a:t>
            </a:r>
            <a:r>
              <a:rPr lang="en-US" altLang="zh-HK" dirty="0">
                <a:solidFill>
                  <a:srgbClr val="0000FF"/>
                </a:solidFill>
                <a:ea typeface="新細明體" pitchFamily="18" charset="-120"/>
              </a:rPr>
              <a:t>{</a:t>
            </a:r>
            <a:r>
              <a:rPr lang="en-US" altLang="zh-HK" dirty="0" err="1">
                <a:solidFill>
                  <a:srgbClr val="0000FF"/>
                </a:solidFill>
                <a:ea typeface="新細明體" pitchFamily="18" charset="-120"/>
              </a:rPr>
              <a:t>ieee_lastname_comes_first</a:t>
            </a:r>
            <a:r>
              <a:rPr lang="en-US" altLang="zh-HK" dirty="0">
                <a:solidFill>
                  <a:srgbClr val="0000FF"/>
                </a:solidFill>
                <a:ea typeface="新細明體" pitchFamily="18" charset="-120"/>
              </a:rPr>
              <a:t>}</a:t>
            </a:r>
            <a:r>
              <a:rPr lang="en-US" altLang="zh-HK" dirty="0">
                <a:ea typeface="新細明體" pitchFamily="18" charset="-120"/>
              </a:rPr>
              <a:t>)</a:t>
            </a:r>
          </a:p>
          <a:p>
            <a:r>
              <a:rPr lang="en-US" altLang="zh-HK" dirty="0">
                <a:ea typeface="新細明體" pitchFamily="18" charset="-120"/>
              </a:rPr>
              <a:t>Database file</a:t>
            </a:r>
          </a:p>
          <a:p>
            <a:pPr marL="457200" lvl="1" indent="0"/>
            <a:r>
              <a:rPr lang="en-US" altLang="zh-HK" dirty="0">
                <a:solidFill>
                  <a:srgbClr val="0000FF"/>
                </a:solidFill>
                <a:ea typeface="新細明體" pitchFamily="18" charset="-120"/>
              </a:rPr>
              <a:t>\bibliography{database}</a:t>
            </a:r>
          </a:p>
          <a:p>
            <a:pPr marL="457200" lvl="1" indent="0"/>
            <a:r>
              <a:rPr lang="en-US" altLang="zh-HK" dirty="0">
                <a:ea typeface="新細明體" pitchFamily="18" charset="-120"/>
              </a:rPr>
              <a:t>Reads the database file </a:t>
            </a:r>
            <a:r>
              <a:rPr lang="en-US" altLang="zh-HK" dirty="0" err="1">
                <a:solidFill>
                  <a:srgbClr val="FF0000"/>
                </a:solidFill>
                <a:ea typeface="新細明體" pitchFamily="18" charset="-120"/>
              </a:rPr>
              <a:t>database.bib</a:t>
            </a:r>
            <a:endParaRPr lang="zh-HK" altLang="en-US" dirty="0">
              <a:solidFill>
                <a:srgbClr val="FF0000"/>
              </a:solidFill>
              <a:ea typeface="新細明體" pitchFamily="18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69C1D46-0E74-4755-9920-C67583C23A84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66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ea typeface="新細明體" pitchFamily="18" charset="-120"/>
              </a:rPr>
              <a:t>BibTeX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zh-TW" dirty="0">
                <a:ea typeface="新細明體" charset="-120"/>
                <a:sym typeface="Wingdings" pitchFamily="2" charset="2"/>
              </a:rPr>
              <a:t>To cite an entry in the database: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\cite{</a:t>
            </a:r>
            <a:r>
              <a:rPr lang="en-US" altLang="zh-TW" i="1" dirty="0">
                <a:solidFill>
                  <a:srgbClr val="FF0000"/>
                </a:solidFill>
                <a:ea typeface="新細明體" charset="-120"/>
              </a:rPr>
              <a:t>citation-key</a:t>
            </a: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}</a:t>
            </a:r>
            <a:r>
              <a:rPr lang="en-US" altLang="zh-TW" dirty="0">
                <a:ea typeface="新細明體" charset="-120"/>
              </a:rPr>
              <a:t> or </a:t>
            </a: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\cite{</a:t>
            </a:r>
            <a:r>
              <a:rPr lang="en-US" altLang="zh-TW" i="1" dirty="0">
                <a:solidFill>
                  <a:srgbClr val="FF0000"/>
                </a:solidFill>
                <a:ea typeface="新細明體" charset="-120"/>
              </a:rPr>
              <a:t>key1</a:t>
            </a: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,</a:t>
            </a:r>
            <a:r>
              <a:rPr lang="en-US" altLang="zh-TW" i="1" dirty="0">
                <a:solidFill>
                  <a:srgbClr val="FF0000"/>
                </a:solidFill>
                <a:ea typeface="新細明體" charset="-120"/>
              </a:rPr>
              <a:t>key2</a:t>
            </a:r>
            <a:r>
              <a:rPr lang="en-US" altLang="zh-TW" dirty="0">
                <a:solidFill>
                  <a:srgbClr val="0000FF"/>
                </a:solidFill>
                <a:ea typeface="新細明體" charset="-120"/>
              </a:rPr>
              <a:t>,…}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TW" dirty="0">
                <a:ea typeface="新細明體" charset="-120"/>
              </a:rPr>
              <a:t>   (See </a:t>
            </a:r>
            <a:r>
              <a:rPr lang="en-US" altLang="zh-TW" dirty="0" err="1">
                <a:solidFill>
                  <a:srgbClr val="FF0000"/>
                </a:solidFill>
                <a:ea typeface="新細明體" charset="-120"/>
              </a:rPr>
              <a:t>introduction.tex</a:t>
            </a:r>
            <a:r>
              <a:rPr lang="en-US" altLang="zh-TW" dirty="0">
                <a:ea typeface="新細明體" charset="-120"/>
              </a:rPr>
              <a:t> for examples)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5A76E04-7517-48F3-9F09-4779895B4636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67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589" name="Rounded Rectangular Callout 1"/>
          <p:cNvSpPr>
            <a:spLocks noChangeArrowheads="1"/>
          </p:cNvSpPr>
          <p:nvPr/>
        </p:nvSpPr>
        <p:spPr bwMode="auto">
          <a:xfrm>
            <a:off x="6618288" y="1213693"/>
            <a:ext cx="2519362" cy="919163"/>
          </a:xfrm>
          <a:prstGeom prst="wedgeRoundRectCallout">
            <a:avLst>
              <a:gd name="adj1" fmla="val -45185"/>
              <a:gd name="adj2" fmla="val 116083"/>
              <a:gd name="adj3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HK" sz="2400">
                <a:ea typeface="新細明體" pitchFamily="18" charset="-120"/>
              </a:rPr>
              <a:t>No space before and after “,”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113194-863E-49AB-97FC-7493E65631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95139"/>
            <a:ext cx="9144000" cy="1522093"/>
          </a:xfrm>
          <a:prstGeom prst="rect">
            <a:avLst/>
          </a:prstGeom>
        </p:spPr>
      </p:pic>
      <p:sp>
        <p:nvSpPr>
          <p:cNvPr id="67593" name="Rectangle 8"/>
          <p:cNvSpPr>
            <a:spLocks noChangeArrowheads="1"/>
          </p:cNvSpPr>
          <p:nvPr/>
        </p:nvSpPr>
        <p:spPr bwMode="auto">
          <a:xfrm>
            <a:off x="2843684" y="4392000"/>
            <a:ext cx="5076000" cy="288000"/>
          </a:xfrm>
          <a:prstGeom prst="rect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HK" sz="2400">
              <a:ea typeface="新細明體" pitchFamily="18" charset="-120"/>
            </a:endParaRPr>
          </a:p>
        </p:txBody>
      </p:sp>
      <p:sp>
        <p:nvSpPr>
          <p:cNvPr id="67594" name="Oval 9"/>
          <p:cNvSpPr>
            <a:spLocks noChangeArrowheads="1"/>
          </p:cNvSpPr>
          <p:nvPr/>
        </p:nvSpPr>
        <p:spPr bwMode="auto">
          <a:xfrm>
            <a:off x="228600" y="5010721"/>
            <a:ext cx="1823120" cy="434503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HK" sz="2400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BibTeX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24C4F7A-021C-46F9-831A-A8FE04907DE8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68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397" y="1339464"/>
            <a:ext cx="4312381" cy="540190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86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9175" y="1339463"/>
            <a:ext cx="4251428" cy="531809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8614" name="Oval 5"/>
          <p:cNvSpPr>
            <a:spLocks noChangeArrowheads="1"/>
          </p:cNvSpPr>
          <p:nvPr/>
        </p:nvSpPr>
        <p:spPr bwMode="auto">
          <a:xfrm>
            <a:off x="539552" y="3913188"/>
            <a:ext cx="1728788" cy="379413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8615" name="Oval 6"/>
          <p:cNvSpPr>
            <a:spLocks noChangeArrowheads="1"/>
          </p:cNvSpPr>
          <p:nvPr/>
        </p:nvSpPr>
        <p:spPr bwMode="auto">
          <a:xfrm>
            <a:off x="4680000" y="2060848"/>
            <a:ext cx="566737" cy="3816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96177"/>
            <a:ext cx="4644008" cy="4661823"/>
          </a:xfrm>
          <a:prstGeom prst="rect">
            <a:avLst/>
          </a:prstGeom>
        </p:spPr>
      </p:pic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Google Scholar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228600" y="1042392"/>
            <a:ext cx="7543800" cy="41148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Google Scholar (</a:t>
            </a:r>
            <a:r>
              <a:rPr lang="en-US" altLang="en-US" sz="2800" dirty="0">
                <a:hlinkClick r:id="rId3"/>
              </a:rPr>
              <a:t>https://scholar.google.com</a:t>
            </a:r>
            <a:r>
              <a:rPr lang="en-US" altLang="en-US" sz="2800" dirty="0"/>
              <a:t>) can help prepare the database!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1F543B2-45FD-42F8-B14B-E6D21C62CB4A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69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1055490" y="6381006"/>
            <a:ext cx="576262" cy="36036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39552" y="6200031"/>
            <a:ext cx="503238" cy="503237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dirty="0">
                <a:latin typeface="+mn-lt"/>
              </a:rPr>
              <a:t>2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465271"/>
              </p:ext>
            </p:extLst>
          </p:nvPr>
        </p:nvGraphicFramePr>
        <p:xfrm>
          <a:off x="5076056" y="4978400"/>
          <a:ext cx="3778250" cy="154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5396825" imgH="2209524" progId="Photoshop.Image.9">
                  <p:embed/>
                </p:oleObj>
              </mc:Choice>
              <mc:Fallback>
                <p:oleObj name="Image" r:id="rId4" imgW="5396825" imgH="2209524" progId="Photoshop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4978400"/>
                        <a:ext cx="3778250" cy="1546225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CAC031C-777A-9D3E-02E7-1C118D72E7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9872" y="1938948"/>
            <a:ext cx="5724128" cy="25926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3923927" y="4268226"/>
            <a:ext cx="576000" cy="36036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427723" y="3792035"/>
            <a:ext cx="504825" cy="50323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dirty="0">
                <a:latin typeface="+mn-lt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9" grpId="0" animBg="1"/>
      <p:bldP spid="10" grpId="0" animBg="1"/>
      <p:bldP spid="69638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B3F1E67-2111-0941-8634-FBBEB7375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14400"/>
            <a:ext cx="7543800" cy="4114800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https://www.overleaf.com/edu/cuhk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3C7D2F-B60B-C24D-B78D-89C1005BB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769441"/>
          </a:xfrm>
        </p:spPr>
        <p:txBody>
          <a:bodyPr/>
          <a:lstStyle/>
          <a:p>
            <a:r>
              <a:rPr lang="en-US" dirty="0"/>
              <a:t>Visit CUHK on Overleaf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5EBDCB-75B8-0515-F186-E961BD149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7107"/>
            <a:ext cx="9144000" cy="512089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503A305-6F80-944C-9761-44A750D41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000" y="6165376"/>
            <a:ext cx="2880000" cy="648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zh-HK" sz="2400">
              <a:latin typeface="Times New Roman" panose="02020603050405020304" pitchFamily="18" charset="0"/>
              <a:ea typeface="新細明體" pitchFamily="18" charset="-12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EF50637-9712-F745-BC14-DCD9B12581CE}"/>
              </a:ext>
            </a:extLst>
          </p:cNvPr>
          <p:cNvCxnSpPr/>
          <p:nvPr/>
        </p:nvCxnSpPr>
        <p:spPr bwMode="auto">
          <a:xfrm flipV="1">
            <a:off x="2771800" y="6474070"/>
            <a:ext cx="1224136" cy="284040"/>
          </a:xfrm>
          <a:prstGeom prst="straightConnector1">
            <a:avLst/>
          </a:prstGeom>
          <a:solidFill>
            <a:schemeClr val="accent1"/>
          </a:solidFill>
          <a:ln w="1619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06907-A794-134D-8EBA-59369899B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D926-FB13-4294-8BB0-801C30C539BD}" type="slidenum">
              <a:rPr lang="zh-TW" altLang="en-US" smtClean="0"/>
              <a:pPr/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524204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EBFD5F-5456-4BD1-B2EE-D6B4C54390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3131"/>
            <a:ext cx="9144000" cy="5314221"/>
          </a:xfrm>
          <a:prstGeom prst="rect">
            <a:avLst/>
          </a:prstGeom>
        </p:spPr>
      </p:pic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CUHK </a:t>
            </a:r>
            <a:r>
              <a:rPr lang="en-US" altLang="en-US" dirty="0" err="1"/>
              <a:t>LibrarySearch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E9D5012-4989-4EE9-92EC-8D74DEC657C4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70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3203898" y="3645024"/>
            <a:ext cx="1008062" cy="576064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155F1E-628D-4DBA-FCF2-BC7346BBA4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4581128"/>
            <a:ext cx="6552683" cy="155727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1BCF1C2-B6B0-71A3-CDD2-05F0FA6BD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4070" y="5404629"/>
            <a:ext cx="1008062" cy="576064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4D4162-781C-0E4F-D302-0EEF47539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694800"/>
            <a:ext cx="2619155" cy="616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8EE452-EF42-453F-99EF-FE7AF7F60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7467600" cy="1446550"/>
          </a:xfrm>
        </p:spPr>
        <p:txBody>
          <a:bodyPr/>
          <a:lstStyle/>
          <a:p>
            <a:r>
              <a:rPr lang="en-US" dirty="0"/>
              <a:t>Downloading Your Files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F62739E-39CA-4282-AB1E-599BA139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2816" y="1981200"/>
            <a:ext cx="4035608" cy="4114800"/>
          </a:xfrm>
        </p:spPr>
        <p:txBody>
          <a:bodyPr/>
          <a:lstStyle/>
          <a:p>
            <a:r>
              <a:rPr lang="en-US" dirty="0"/>
              <a:t>To download your source files or pdf…</a:t>
            </a:r>
          </a:p>
          <a:p>
            <a:endParaRPr lang="en-US" dirty="0"/>
          </a:p>
          <a:p>
            <a:r>
              <a:rPr lang="en-US" dirty="0"/>
              <a:t>You are ready to publish your work!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7A4803-1207-461B-A0DD-8FC0F4EB0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230CA-2CA6-4905-A1CC-799E96B7CBDA}" type="slidenum">
              <a:rPr lang="zh-TW" altLang="en-US" smtClean="0"/>
              <a:pPr/>
              <a:t>71</a:t>
            </a:fld>
            <a:endParaRPr lang="en-US" altLang="zh-T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7028D-F340-4766-9471-FA26D81AFB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696"/>
            <a:ext cx="1622034" cy="6165304"/>
          </a:xfrm>
          <a:prstGeom prst="rect">
            <a:avLst/>
          </a:prstGeom>
        </p:spPr>
      </p:pic>
      <p:sp>
        <p:nvSpPr>
          <p:cNvPr id="8" name="Oval 4">
            <a:extLst>
              <a:ext uri="{FF2B5EF4-FFF2-40B4-BE49-F238E27FC236}">
                <a16:creationId xmlns:a16="http://schemas.microsoft.com/office/drawing/2014/main" id="{F5E3B61D-0723-4458-9428-CD7662032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52" y="656736"/>
            <a:ext cx="576000" cy="396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DD203A36-2FE5-4425-AB6E-5142AEC8B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6042" y="980728"/>
            <a:ext cx="1553870" cy="839874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23CC094-40DC-4B49-BE12-6614616BDB65}"/>
              </a:ext>
            </a:extLst>
          </p:cNvPr>
          <p:cNvSpPr/>
          <p:nvPr/>
        </p:nvSpPr>
        <p:spPr bwMode="auto">
          <a:xfrm>
            <a:off x="687929" y="692696"/>
            <a:ext cx="504825" cy="50323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dirty="0">
                <a:latin typeface="+mn-lt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4DD7BFE-5E83-4823-B383-8E3E1DE3843F}"/>
              </a:ext>
            </a:extLst>
          </p:cNvPr>
          <p:cNvSpPr/>
          <p:nvPr/>
        </p:nvSpPr>
        <p:spPr bwMode="auto">
          <a:xfrm>
            <a:off x="3851151" y="1130338"/>
            <a:ext cx="504825" cy="50323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dirty="0">
                <a:latin typeface="+mn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797241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3"/>
          <p:cNvSpPr>
            <a:spLocks noGrp="1"/>
          </p:cNvSpPr>
          <p:nvPr>
            <p:ph type="ctrTitle"/>
          </p:nvPr>
        </p:nvSpPr>
        <p:spPr>
          <a:xfrm>
            <a:off x="304800" y="1158875"/>
            <a:ext cx="6248400" cy="769938"/>
          </a:xfrm>
        </p:spPr>
        <p:txBody>
          <a:bodyPr/>
          <a:lstStyle/>
          <a:p>
            <a:r>
              <a:rPr lang="en-US" altLang="en-US"/>
              <a:t>Thank You</a:t>
            </a:r>
          </a:p>
        </p:txBody>
      </p:sp>
      <p:sp>
        <p:nvSpPr>
          <p:cNvPr id="72707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/>
              <a:t>Wish you a smooth thesis writing!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B5FF80F-BFD1-42DD-B0F0-62897CD20AC4}" type="slidenum">
              <a:rPr lang="zh-TW" altLang="en-US" sz="14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72</a:t>
            </a:fld>
            <a:endParaRPr lang="en-US" altLang="zh-TW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29821-BC2E-9442-A4DB-3FE587F9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769441"/>
          </a:xfrm>
        </p:spPr>
        <p:txBody>
          <a:bodyPr/>
          <a:lstStyle/>
          <a:p>
            <a:r>
              <a:rPr lang="en-US" dirty="0"/>
              <a:t>CUHK on Overleaf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571436-834D-4A40-B99A-F9A90110D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9571" y="1234132"/>
            <a:ext cx="4146565" cy="557924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1C907-74BB-344F-A180-01BE44CB4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D926-FB13-4294-8BB0-801C30C539BD}" type="slidenum">
              <a:rPr lang="zh-TW" altLang="en-US" smtClean="0"/>
              <a:pPr/>
              <a:t>8</a:t>
            </a:fld>
            <a:endParaRPr lang="en-US" altLang="zh-TW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46FB97-C124-D049-9674-049F5CF70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152" y="2817112"/>
            <a:ext cx="2265784" cy="1620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zh-HK" sz="2400">
              <a:latin typeface="Times New Roman" panose="02020603050405020304" pitchFamily="18" charset="0"/>
              <a:ea typeface="新細明體" pitchFamily="18" charset="-120"/>
            </a:endParaRPr>
          </a:p>
        </p:txBody>
      </p:sp>
      <p:sp>
        <p:nvSpPr>
          <p:cNvPr id="7" name="Alternative Process 6">
            <a:extLst>
              <a:ext uri="{FF2B5EF4-FFF2-40B4-BE49-F238E27FC236}">
                <a16:creationId xmlns:a16="http://schemas.microsoft.com/office/drawing/2014/main" id="{AC7FCF3C-255A-5542-BB66-E427401F8235}"/>
              </a:ext>
            </a:extLst>
          </p:cNvPr>
          <p:cNvSpPr/>
          <p:nvPr/>
        </p:nvSpPr>
        <p:spPr bwMode="auto">
          <a:xfrm>
            <a:off x="4716018" y="3645024"/>
            <a:ext cx="4375811" cy="919401"/>
          </a:xfrm>
          <a:prstGeom prst="flowChartAlternateProces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hlinkClick r:id="rId3"/>
              </a:rPr>
              <a:t>1155xxxxxx@link.cuhk.edu.hk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+mn-lt"/>
              </a:rPr>
              <a:t>with OnePass password…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175DD0F-3C97-AA09-F7D7-2009A414B6D0}"/>
              </a:ext>
            </a:extLst>
          </p:cNvPr>
          <p:cNvSpPr/>
          <p:nvPr/>
        </p:nvSpPr>
        <p:spPr bwMode="auto">
          <a:xfrm>
            <a:off x="4716018" y="4797152"/>
            <a:ext cx="3332504" cy="51077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2FA with Duo Mobile…</a:t>
            </a:r>
          </a:p>
        </p:txBody>
      </p:sp>
    </p:spTree>
    <p:extLst>
      <p:ext uri="{BB962C8B-B14F-4D97-AF65-F5344CB8AC3E}">
        <p14:creationId xmlns:p14="http://schemas.microsoft.com/office/powerpoint/2010/main" val="231131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A7E82-1465-0146-BBA7-2856C3674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769441"/>
          </a:xfrm>
        </p:spPr>
        <p:txBody>
          <a:bodyPr/>
          <a:lstStyle/>
          <a:p>
            <a:r>
              <a:rPr lang="en-US" dirty="0"/>
              <a:t>CUHK on Overleaf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44AC6F-579E-6344-8428-632CECBCB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953" y="1090116"/>
            <a:ext cx="5118894" cy="576788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DBA70-FDB4-1146-97FB-175D779E5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D926-FB13-4294-8BB0-801C30C539BD}" type="slidenum">
              <a:rPr lang="zh-TW" altLang="en-US" smtClean="0"/>
              <a:pPr/>
              <a:t>9</a:t>
            </a:fld>
            <a:endParaRPr lang="en-US" altLang="zh-TW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8E24660-B1B0-744F-A2D0-F220E0CCA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800" y="4581128"/>
            <a:ext cx="432048" cy="151216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zh-HK" sz="2400">
              <a:latin typeface="Times New Roman" panose="02020603050405020304" pitchFamily="18" charset="0"/>
              <a:ea typeface="新細明體" pitchFamily="18" charset="-12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9D06CD7-6C6A-A641-9813-7462C7DEC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6309320"/>
            <a:ext cx="681608" cy="43204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HK" altLang="zh-HK" sz="2400">
              <a:latin typeface="Times New Roman" panose="02020603050405020304" pitchFamily="18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6920310"/>
      </p:ext>
    </p:extLst>
  </p:cSld>
  <p:clrMapOvr>
    <a:masterClrMapping/>
  </p:clrMapOvr>
</p:sld>
</file>

<file path=ppt/theme/theme1.xml><?xml version="1.0" encoding="utf-8"?>
<a:theme xmlns:a="http://schemas.openxmlformats.org/drawingml/2006/main" name="Bamboo">
  <a:themeElements>
    <a:clrScheme name="Bamboo 2">
      <a:dk1>
        <a:srgbClr val="000000"/>
      </a:dk1>
      <a:lt1>
        <a:srgbClr val="FFFFFF"/>
      </a:lt1>
      <a:dk2>
        <a:srgbClr val="003300"/>
      </a:dk2>
      <a:lt2>
        <a:srgbClr val="5F5F5F"/>
      </a:lt2>
      <a:accent1>
        <a:srgbClr val="009900"/>
      </a:accent1>
      <a:accent2>
        <a:srgbClr val="CC99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B98A00"/>
      </a:accent6>
      <a:hlink>
        <a:srgbClr val="FF3300"/>
      </a:hlink>
      <a:folHlink>
        <a:srgbClr val="663300"/>
      </a:folHlink>
    </a:clrScheme>
    <a:fontScheme name="Bambo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amboo 1">
        <a:dk1>
          <a:srgbClr val="000000"/>
        </a:dk1>
        <a:lt1>
          <a:srgbClr val="FFFFFF"/>
        </a:lt1>
        <a:dk2>
          <a:srgbClr val="396F39"/>
        </a:dk2>
        <a:lt2>
          <a:srgbClr val="FFCC00"/>
        </a:lt2>
        <a:accent1>
          <a:srgbClr val="009900"/>
        </a:accent1>
        <a:accent2>
          <a:srgbClr val="CC9900"/>
        </a:accent2>
        <a:accent3>
          <a:srgbClr val="AEBBAE"/>
        </a:accent3>
        <a:accent4>
          <a:srgbClr val="DADADA"/>
        </a:accent4>
        <a:accent5>
          <a:srgbClr val="AACAAA"/>
        </a:accent5>
        <a:accent6>
          <a:srgbClr val="B98A00"/>
        </a:accent6>
        <a:hlink>
          <a:srgbClr val="FF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mboo 2">
        <a:dk1>
          <a:srgbClr val="000000"/>
        </a:dk1>
        <a:lt1>
          <a:srgbClr val="FFFFFF"/>
        </a:lt1>
        <a:dk2>
          <a:srgbClr val="003300"/>
        </a:dk2>
        <a:lt2>
          <a:srgbClr val="5F5F5F"/>
        </a:lt2>
        <a:accent1>
          <a:srgbClr val="0099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B98A00"/>
        </a:accent6>
        <a:hlink>
          <a:srgbClr val="FF33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mbo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mboo 4">
        <a:dk1>
          <a:srgbClr val="000000"/>
        </a:dk1>
        <a:lt1>
          <a:srgbClr val="FFFFFF"/>
        </a:lt1>
        <a:dk2>
          <a:srgbClr val="FF0000"/>
        </a:dk2>
        <a:lt2>
          <a:srgbClr val="800000"/>
        </a:lt2>
        <a:accent1>
          <a:srgbClr val="0080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AA"/>
        </a:accent5>
        <a:accent6>
          <a:srgbClr val="E78A00"/>
        </a:accent6>
        <a:hlink>
          <a:srgbClr val="CC33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7039</TotalTime>
  <Words>2370</Words>
  <Application>Microsoft Macintosh PowerPoint</Application>
  <PresentationFormat>On-screen Show (4:3)</PresentationFormat>
  <Paragraphs>504</Paragraphs>
  <Slides>72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9" baseType="lpstr">
      <vt:lpstr>新細明體</vt:lpstr>
      <vt:lpstr>Arial</vt:lpstr>
      <vt:lpstr>Arial Black</vt:lpstr>
      <vt:lpstr>Times New Roman</vt:lpstr>
      <vt:lpstr>Wingdings</vt:lpstr>
      <vt:lpstr>Bamboo</vt:lpstr>
      <vt:lpstr>Image</vt:lpstr>
      <vt:lpstr>Improving Postgraduate Learning</vt:lpstr>
      <vt:lpstr>Get Course Material</vt:lpstr>
      <vt:lpstr>LaTeX</vt:lpstr>
      <vt:lpstr>MiKTEX and TeXworks</vt:lpstr>
      <vt:lpstr>MacTeX</vt:lpstr>
      <vt:lpstr>Overleaf (This Workshop)</vt:lpstr>
      <vt:lpstr>Visit CUHK on Overleaf</vt:lpstr>
      <vt:lpstr>CUHK on Overleaf</vt:lpstr>
      <vt:lpstr>CUHK on Overleaf</vt:lpstr>
      <vt:lpstr>Create a Simple Document</vt:lpstr>
      <vt:lpstr>Create a Simple Document</vt:lpstr>
      <vt:lpstr>Create a Simple Document</vt:lpstr>
      <vt:lpstr>Your First Document</vt:lpstr>
      <vt:lpstr>Edit Your Document</vt:lpstr>
      <vt:lpstr>Typeset / Compile</vt:lpstr>
      <vt:lpstr>Error Message</vt:lpstr>
      <vt:lpstr>Final Document</vt:lpstr>
      <vt:lpstr>Simple LaTeX Editing Cycle</vt:lpstr>
      <vt:lpstr>Thesis Preparation</vt:lpstr>
      <vt:lpstr>Thesis</vt:lpstr>
      <vt:lpstr>Thesis</vt:lpstr>
      <vt:lpstr>Course Material</vt:lpstr>
      <vt:lpstr>Upload Project</vt:lpstr>
      <vt:lpstr>Thesis Template</vt:lpstr>
      <vt:lpstr>Thesis Template</vt:lpstr>
      <vt:lpstr>Check Your Files</vt:lpstr>
      <vt:lpstr>Look at the Master File</vt:lpstr>
      <vt:lpstr>The Meat</vt:lpstr>
      <vt:lpstr>Preamble</vt:lpstr>
      <vt:lpstr>Style File</vt:lpstr>
      <vt:lpstr>Cover Page</vt:lpstr>
      <vt:lpstr>Cover Page</vt:lpstr>
      <vt:lpstr>Style File</vt:lpstr>
      <vt:lpstr>Thesis Chapters</vt:lpstr>
      <vt:lpstr>\input</vt:lpstr>
      <vt:lpstr>Thesis Chapters</vt:lpstr>
      <vt:lpstr>Thesis Chapters</vt:lpstr>
      <vt:lpstr>Thesis Chapters</vt:lpstr>
      <vt:lpstr>Cross-References</vt:lpstr>
      <vt:lpstr>\label and \ref</vt:lpstr>
      <vt:lpstr>Chapter Outline</vt:lpstr>
      <vt:lpstr>Preamble</vt:lpstr>
      <vt:lpstr>Preamble</vt:lpstr>
      <vt:lpstr>Page Numbering</vt:lpstr>
      <vt:lpstr>Page Numbering</vt:lpstr>
      <vt:lpstr>Page Style</vt:lpstr>
      <vt:lpstr>Line Spacing</vt:lpstr>
      <vt:lpstr>Appendix</vt:lpstr>
      <vt:lpstr>Appendix</vt:lpstr>
      <vt:lpstr>Tables</vt:lpstr>
      <vt:lpstr>Resizing Tables</vt:lpstr>
      <vt:lpstr>Tables</vt:lpstr>
      <vt:lpstr>Excel2LaTeX</vt:lpstr>
      <vt:lpstr>Excel2LaTeX</vt:lpstr>
      <vt:lpstr>Excel2LaTeX</vt:lpstr>
      <vt:lpstr>Chinese Editing</vt:lpstr>
      <vt:lpstr>Chinese Editing</vt:lpstr>
      <vt:lpstr>Chinese Editing</vt:lpstr>
      <vt:lpstr>Bibliography - BibTeX</vt:lpstr>
      <vt:lpstr>Bibliography - BibTeX</vt:lpstr>
      <vt:lpstr>Bibliography - BibTeX</vt:lpstr>
      <vt:lpstr>BibTeX Entry</vt:lpstr>
      <vt:lpstr>BibTeX Entry</vt:lpstr>
      <vt:lpstr>BibTeX Entry Types</vt:lpstr>
      <vt:lpstr>Bibliography - BibTeX</vt:lpstr>
      <vt:lpstr>Bibliography - BibTeX</vt:lpstr>
      <vt:lpstr>BibTeX</vt:lpstr>
      <vt:lpstr>BibTeX</vt:lpstr>
      <vt:lpstr>Google Scholar</vt:lpstr>
      <vt:lpstr>CUHK LibrarySearch</vt:lpstr>
      <vt:lpstr>Downloading Your Files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Postgraduate Learning</dc:title>
  <dc:subject/>
  <dc:creator/>
  <cp:keywords/>
  <dc:description/>
  <cp:lastModifiedBy>Yat Chiu Law (CSD)</cp:lastModifiedBy>
  <cp:revision>131</cp:revision>
  <cp:lastPrinted>2018-11-02T09:46:31Z</cp:lastPrinted>
  <dcterms:created xsi:type="dcterms:W3CDTF">2001-10-26T10:31:20Z</dcterms:created>
  <dcterms:modified xsi:type="dcterms:W3CDTF">2024-09-19T15:54:00Z</dcterms:modified>
  <cp:category/>
</cp:coreProperties>
</file>