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5"/>
  </p:notesMasterIdLst>
  <p:handoutMasterIdLst>
    <p:handoutMasterId r:id="rId46"/>
  </p:handoutMasterIdLst>
  <p:sldIdLst>
    <p:sldId id="259" r:id="rId2"/>
    <p:sldId id="333" r:id="rId3"/>
    <p:sldId id="343" r:id="rId4"/>
    <p:sldId id="344" r:id="rId5"/>
    <p:sldId id="345" r:id="rId6"/>
    <p:sldId id="346" r:id="rId7"/>
    <p:sldId id="340" r:id="rId8"/>
    <p:sldId id="264" r:id="rId9"/>
    <p:sldId id="341" r:id="rId10"/>
    <p:sldId id="342" r:id="rId11"/>
    <p:sldId id="284" r:id="rId12"/>
    <p:sldId id="266" r:id="rId13"/>
    <p:sldId id="285" r:id="rId14"/>
    <p:sldId id="286" r:id="rId15"/>
    <p:sldId id="306" r:id="rId16"/>
    <p:sldId id="305" r:id="rId17"/>
    <p:sldId id="267" r:id="rId18"/>
    <p:sldId id="303" r:id="rId19"/>
    <p:sldId id="301" r:id="rId20"/>
    <p:sldId id="304" r:id="rId21"/>
    <p:sldId id="312" r:id="rId22"/>
    <p:sldId id="307" r:id="rId23"/>
    <p:sldId id="297" r:id="rId24"/>
    <p:sldId id="310" r:id="rId25"/>
    <p:sldId id="299" r:id="rId26"/>
    <p:sldId id="268" r:id="rId27"/>
    <p:sldId id="298" r:id="rId28"/>
    <p:sldId id="311" r:id="rId29"/>
    <p:sldId id="308" r:id="rId30"/>
    <p:sldId id="270" r:id="rId31"/>
    <p:sldId id="309" r:id="rId32"/>
    <p:sldId id="271" r:id="rId33"/>
    <p:sldId id="274" r:id="rId34"/>
    <p:sldId id="273" r:id="rId35"/>
    <p:sldId id="347" r:id="rId36"/>
    <p:sldId id="292" r:id="rId37"/>
    <p:sldId id="293" r:id="rId38"/>
    <p:sldId id="296" r:id="rId39"/>
    <p:sldId id="276" r:id="rId40"/>
    <p:sldId id="291" r:id="rId41"/>
    <p:sldId id="277" r:id="rId42"/>
    <p:sldId id="278" r:id="rId43"/>
    <p:sldId id="279" r:id="rId44"/>
  </p:sldIdLst>
  <p:sldSz cx="9144000" cy="6858000" type="screen4x3"/>
  <p:notesSz cx="6669088" cy="9926638"/>
  <p:defaultTextStyle>
    <a:defPPr>
      <a:defRPr lang="ko-KR"/>
    </a:defPPr>
    <a:lvl1pPr algn="l" rtl="0" fontAlgn="base">
      <a:spcBef>
        <a:spcPct val="0"/>
      </a:spcBef>
      <a:spcAft>
        <a:spcPct val="0"/>
      </a:spcAft>
      <a:defRPr sz="2200" kern="1200">
        <a:solidFill>
          <a:schemeClr val="tx1"/>
        </a:solidFill>
        <a:latin typeface="Helvetica"/>
        <a:ea typeface="Gulim" pitchFamily="34" charset="-127"/>
        <a:cs typeface="+mn-cs"/>
      </a:defRPr>
    </a:lvl1pPr>
    <a:lvl2pPr marL="457200" algn="l" rtl="0" fontAlgn="base">
      <a:spcBef>
        <a:spcPct val="0"/>
      </a:spcBef>
      <a:spcAft>
        <a:spcPct val="0"/>
      </a:spcAft>
      <a:defRPr sz="2200" kern="1200">
        <a:solidFill>
          <a:schemeClr val="tx1"/>
        </a:solidFill>
        <a:latin typeface="Helvetica"/>
        <a:ea typeface="Gulim" pitchFamily="34" charset="-127"/>
        <a:cs typeface="+mn-cs"/>
      </a:defRPr>
    </a:lvl2pPr>
    <a:lvl3pPr marL="914400" algn="l" rtl="0" fontAlgn="base">
      <a:spcBef>
        <a:spcPct val="0"/>
      </a:spcBef>
      <a:spcAft>
        <a:spcPct val="0"/>
      </a:spcAft>
      <a:defRPr sz="2200" kern="1200">
        <a:solidFill>
          <a:schemeClr val="tx1"/>
        </a:solidFill>
        <a:latin typeface="Helvetica"/>
        <a:ea typeface="Gulim" pitchFamily="34" charset="-127"/>
        <a:cs typeface="+mn-cs"/>
      </a:defRPr>
    </a:lvl3pPr>
    <a:lvl4pPr marL="1371600" algn="l" rtl="0" fontAlgn="base">
      <a:spcBef>
        <a:spcPct val="0"/>
      </a:spcBef>
      <a:spcAft>
        <a:spcPct val="0"/>
      </a:spcAft>
      <a:defRPr sz="2200" kern="1200">
        <a:solidFill>
          <a:schemeClr val="tx1"/>
        </a:solidFill>
        <a:latin typeface="Helvetica"/>
        <a:ea typeface="Gulim" pitchFamily="34" charset="-127"/>
        <a:cs typeface="+mn-cs"/>
      </a:defRPr>
    </a:lvl4pPr>
    <a:lvl5pPr marL="1828800" algn="l" rtl="0" fontAlgn="base">
      <a:spcBef>
        <a:spcPct val="0"/>
      </a:spcBef>
      <a:spcAft>
        <a:spcPct val="0"/>
      </a:spcAft>
      <a:defRPr sz="2200" kern="1200">
        <a:solidFill>
          <a:schemeClr val="tx1"/>
        </a:solidFill>
        <a:latin typeface="Helvetica"/>
        <a:ea typeface="Gulim" pitchFamily="34" charset="-127"/>
        <a:cs typeface="+mn-cs"/>
      </a:defRPr>
    </a:lvl5pPr>
    <a:lvl6pPr marL="2286000" algn="l" defTabSz="914400" rtl="0" eaLnBrk="1" latinLnBrk="0" hangingPunct="1">
      <a:defRPr sz="2200" kern="1200">
        <a:solidFill>
          <a:schemeClr val="tx1"/>
        </a:solidFill>
        <a:latin typeface="Helvetica"/>
        <a:ea typeface="Gulim" pitchFamily="34" charset="-127"/>
        <a:cs typeface="+mn-cs"/>
      </a:defRPr>
    </a:lvl6pPr>
    <a:lvl7pPr marL="2743200" algn="l" defTabSz="914400" rtl="0" eaLnBrk="1" latinLnBrk="0" hangingPunct="1">
      <a:defRPr sz="2200" kern="1200">
        <a:solidFill>
          <a:schemeClr val="tx1"/>
        </a:solidFill>
        <a:latin typeface="Helvetica"/>
        <a:ea typeface="Gulim" pitchFamily="34" charset="-127"/>
        <a:cs typeface="+mn-cs"/>
      </a:defRPr>
    </a:lvl7pPr>
    <a:lvl8pPr marL="3200400" algn="l" defTabSz="914400" rtl="0" eaLnBrk="1" latinLnBrk="0" hangingPunct="1">
      <a:defRPr sz="2200" kern="1200">
        <a:solidFill>
          <a:schemeClr val="tx1"/>
        </a:solidFill>
        <a:latin typeface="Helvetica"/>
        <a:ea typeface="Gulim" pitchFamily="34" charset="-127"/>
        <a:cs typeface="+mn-cs"/>
      </a:defRPr>
    </a:lvl8pPr>
    <a:lvl9pPr marL="3657600" algn="l" defTabSz="914400" rtl="0" eaLnBrk="1" latinLnBrk="0" hangingPunct="1">
      <a:defRPr sz="2200" kern="1200">
        <a:solidFill>
          <a:schemeClr val="tx1"/>
        </a:solidFill>
        <a:latin typeface="Helvetica"/>
        <a:ea typeface="Gulim" pitchFamily="34"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FF9900"/>
    <a:srgbClr val="CCFF33"/>
    <a:srgbClr val="FFCC00"/>
    <a:srgbClr val="990099"/>
    <a:srgbClr val="800080"/>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6487" autoAdjust="0"/>
    <p:restoredTop sz="65207" autoAdjust="0"/>
  </p:normalViewPr>
  <p:slideViewPr>
    <p:cSldViewPr snapToObjects="1">
      <p:cViewPr>
        <p:scale>
          <a:sx n="100" d="100"/>
          <a:sy n="100" d="100"/>
        </p:scale>
        <p:origin x="-1224" y="510"/>
      </p:cViewPr>
      <p:guideLst>
        <p:guide orient="horz"/>
        <p:guide pos="158"/>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latinLnBrk="1" hangingPunct="0">
              <a:lnSpc>
                <a:spcPct val="110000"/>
              </a:lnSpc>
              <a:defRPr sz="1200">
                <a:latin typeface="Helvetica" pitchFamily="34" charset="0"/>
              </a:defRPr>
            </a:lvl1pPr>
          </a:lstStyle>
          <a:p>
            <a:pPr>
              <a:defRPr/>
            </a:pPr>
            <a:endParaRPr lang="en-US"/>
          </a:p>
        </p:txBody>
      </p:sp>
      <p:sp>
        <p:nvSpPr>
          <p:cNvPr id="80899" name="Rectangle 3"/>
          <p:cNvSpPr>
            <a:spLocks noGrp="1" noChangeArrowheads="1"/>
          </p:cNvSpPr>
          <p:nvPr>
            <p:ph type="dt" sz="quarter"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latinLnBrk="1" hangingPunct="0">
              <a:lnSpc>
                <a:spcPct val="110000"/>
              </a:lnSpc>
              <a:defRPr sz="1200">
                <a:latin typeface="Helvetica" pitchFamily="34" charset="0"/>
              </a:defRPr>
            </a:lvl1pPr>
          </a:lstStyle>
          <a:p>
            <a:pPr>
              <a:defRPr/>
            </a:pPr>
            <a:fld id="{6AC008A6-25AB-46FF-B99E-60C49C09D5E9}" type="datetimeFigureOut">
              <a:rPr lang="en-US"/>
              <a:pPr>
                <a:defRPr/>
              </a:pPr>
              <a:t>12/8/2010</a:t>
            </a:fld>
            <a:endParaRPr lang="en-US"/>
          </a:p>
        </p:txBody>
      </p:sp>
      <p:sp>
        <p:nvSpPr>
          <p:cNvPr id="80900" name="Rectangle 4"/>
          <p:cNvSpPr>
            <a:spLocks noGrp="1" noChangeArrowheads="1"/>
          </p:cNvSpPr>
          <p:nvPr>
            <p:ph type="ftr" sz="quarter" idx="2"/>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latinLnBrk="1" hangingPunct="0">
              <a:lnSpc>
                <a:spcPct val="110000"/>
              </a:lnSpc>
              <a:defRPr sz="1200">
                <a:latin typeface="Helvetica" pitchFamily="34" charset="0"/>
              </a:defRPr>
            </a:lvl1pPr>
          </a:lstStyle>
          <a:p>
            <a:pPr>
              <a:defRPr/>
            </a:pPr>
            <a:endParaRPr lang="en-US"/>
          </a:p>
        </p:txBody>
      </p:sp>
      <p:sp>
        <p:nvSpPr>
          <p:cNvPr id="80901" name="Rectangle 5"/>
          <p:cNvSpPr>
            <a:spLocks noGrp="1" noChangeArrowheads="1"/>
          </p:cNvSpPr>
          <p:nvPr>
            <p:ph type="sldNum" sz="quarter" idx="3"/>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latinLnBrk="1" hangingPunct="0">
              <a:lnSpc>
                <a:spcPct val="110000"/>
              </a:lnSpc>
              <a:defRPr sz="1200">
                <a:latin typeface="Helvetica" pitchFamily="34" charset="0"/>
              </a:defRPr>
            </a:lvl1pPr>
          </a:lstStyle>
          <a:p>
            <a:pPr>
              <a:defRPr/>
            </a:pPr>
            <a:fld id="{9D0F68D1-A884-492B-9130-CF4A4960DCF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9250" cy="496888"/>
          </a:xfrm>
          <a:prstGeom prst="rect">
            <a:avLst/>
          </a:prstGeom>
        </p:spPr>
        <p:txBody>
          <a:bodyPr vert="horz" wrap="square" lIns="91440" tIns="45720" rIns="91440" bIns="45720" numCol="1" anchor="t" anchorCtr="0" compatLnSpc="1">
            <a:prstTxWarp prst="textNoShape">
              <a:avLst/>
            </a:prstTxWarp>
          </a:bodyPr>
          <a:lstStyle>
            <a:lvl1pPr latinLnBrk="1">
              <a:lnSpc>
                <a:spcPct val="110000"/>
              </a:lnSpc>
              <a:defRPr sz="1200">
                <a:latin typeface="Helvetica" pitchFamily="34" charset="0"/>
              </a:defRPr>
            </a:lvl1pPr>
          </a:lstStyle>
          <a:p>
            <a:pPr>
              <a:defRPr/>
            </a:pPr>
            <a:endParaRPr lang="zh-CN" altLang="en-US"/>
          </a:p>
        </p:txBody>
      </p:sp>
      <p:sp>
        <p:nvSpPr>
          <p:cNvPr id="3" name="日期占位符 2"/>
          <p:cNvSpPr>
            <a:spLocks noGrp="1"/>
          </p:cNvSpPr>
          <p:nvPr>
            <p:ph type="dt" idx="1"/>
          </p:nvPr>
        </p:nvSpPr>
        <p:spPr>
          <a:xfrm>
            <a:off x="3778250" y="0"/>
            <a:ext cx="2889250" cy="496888"/>
          </a:xfrm>
          <a:prstGeom prst="rect">
            <a:avLst/>
          </a:prstGeom>
        </p:spPr>
        <p:txBody>
          <a:bodyPr vert="horz" wrap="square" lIns="91440" tIns="45720" rIns="91440" bIns="45720" numCol="1" anchor="t" anchorCtr="0" compatLnSpc="1">
            <a:prstTxWarp prst="textNoShape">
              <a:avLst/>
            </a:prstTxWarp>
          </a:bodyPr>
          <a:lstStyle>
            <a:lvl1pPr algn="r" latinLnBrk="1">
              <a:lnSpc>
                <a:spcPct val="110000"/>
              </a:lnSpc>
              <a:defRPr sz="1200">
                <a:latin typeface="Helvetica" pitchFamily="34" charset="0"/>
              </a:defRPr>
            </a:lvl1pPr>
          </a:lstStyle>
          <a:p>
            <a:pPr>
              <a:defRPr/>
            </a:pPr>
            <a:fld id="{FD4B18F4-96B5-44C4-970B-BF193D6205C8}" type="datetimeFigureOut">
              <a:rPr lang="zh-CN" altLang="en-US"/>
              <a:pPr>
                <a:defRPr/>
              </a:pPr>
              <a:t>2010-12-8</a:t>
            </a:fld>
            <a:endParaRPr lang="zh-CN" altLang="en-US"/>
          </a:p>
        </p:txBody>
      </p:sp>
      <p:sp>
        <p:nvSpPr>
          <p:cNvPr id="4" name="幻灯片图像占位符 3"/>
          <p:cNvSpPr>
            <a:spLocks noGrp="1" noRot="1" noChangeAspect="1"/>
          </p:cNvSpPr>
          <p:nvPr>
            <p:ph type="sldImg" idx="2"/>
          </p:nvPr>
        </p:nvSpPr>
        <p:spPr>
          <a:xfrm>
            <a:off x="852488" y="744538"/>
            <a:ext cx="4964112" cy="3722687"/>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66750" y="4714875"/>
            <a:ext cx="5335588" cy="4467225"/>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9428163"/>
            <a:ext cx="2889250" cy="496887"/>
          </a:xfrm>
          <a:prstGeom prst="rect">
            <a:avLst/>
          </a:prstGeom>
        </p:spPr>
        <p:txBody>
          <a:bodyPr vert="horz" wrap="square" lIns="91440" tIns="45720" rIns="91440" bIns="45720" numCol="1" anchor="b" anchorCtr="0" compatLnSpc="1">
            <a:prstTxWarp prst="textNoShape">
              <a:avLst/>
            </a:prstTxWarp>
          </a:bodyPr>
          <a:lstStyle>
            <a:lvl1pPr latinLnBrk="1">
              <a:lnSpc>
                <a:spcPct val="110000"/>
              </a:lnSpc>
              <a:defRPr sz="1200">
                <a:latin typeface="Helvetica" pitchFamily="34" charset="0"/>
              </a:defRPr>
            </a:lvl1pPr>
          </a:lstStyle>
          <a:p>
            <a:pPr>
              <a:defRPr/>
            </a:pPr>
            <a:endParaRPr lang="zh-CN" altLang="en-US"/>
          </a:p>
        </p:txBody>
      </p:sp>
      <p:sp>
        <p:nvSpPr>
          <p:cNvPr id="7" name="灯片编号占位符 6"/>
          <p:cNvSpPr>
            <a:spLocks noGrp="1"/>
          </p:cNvSpPr>
          <p:nvPr>
            <p:ph type="sldNum" sz="quarter" idx="5"/>
          </p:nvPr>
        </p:nvSpPr>
        <p:spPr>
          <a:xfrm>
            <a:off x="3778250" y="9428163"/>
            <a:ext cx="2889250" cy="496887"/>
          </a:xfrm>
          <a:prstGeom prst="rect">
            <a:avLst/>
          </a:prstGeom>
        </p:spPr>
        <p:txBody>
          <a:bodyPr vert="horz" wrap="square" lIns="91440" tIns="45720" rIns="91440" bIns="45720" numCol="1" anchor="b" anchorCtr="0" compatLnSpc="1">
            <a:prstTxWarp prst="textNoShape">
              <a:avLst/>
            </a:prstTxWarp>
          </a:bodyPr>
          <a:lstStyle>
            <a:lvl1pPr algn="r" latinLnBrk="1">
              <a:lnSpc>
                <a:spcPct val="110000"/>
              </a:lnSpc>
              <a:defRPr sz="1200">
                <a:latin typeface="Helvetica" pitchFamily="34" charset="0"/>
              </a:defRPr>
            </a:lvl1pPr>
          </a:lstStyle>
          <a:p>
            <a:pPr>
              <a:defRPr/>
            </a:pPr>
            <a:fld id="{B8C2A19B-AEC7-4704-B554-8F02D0C5AB6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맑은 고딕"/>
      </a:defRPr>
    </a:lvl1pPr>
    <a:lvl2pPr marL="457200" algn="l" rtl="0" eaLnBrk="0" fontAlgn="base" hangingPunct="0">
      <a:spcBef>
        <a:spcPct val="30000"/>
      </a:spcBef>
      <a:spcAft>
        <a:spcPct val="0"/>
      </a:spcAft>
      <a:defRPr sz="1200" kern="1200">
        <a:solidFill>
          <a:schemeClr val="tx1"/>
        </a:solidFill>
        <a:latin typeface="+mn-lt"/>
        <a:ea typeface="+mn-ea"/>
        <a:cs typeface="맑은 고딕"/>
      </a:defRPr>
    </a:lvl2pPr>
    <a:lvl3pPr marL="914400" algn="l" rtl="0" eaLnBrk="0" fontAlgn="base" hangingPunct="0">
      <a:spcBef>
        <a:spcPct val="30000"/>
      </a:spcBef>
      <a:spcAft>
        <a:spcPct val="0"/>
      </a:spcAft>
      <a:defRPr sz="1200" kern="1200">
        <a:solidFill>
          <a:schemeClr val="tx1"/>
        </a:solidFill>
        <a:latin typeface="+mn-lt"/>
        <a:ea typeface="+mn-ea"/>
        <a:cs typeface="맑은 고딕"/>
      </a:defRPr>
    </a:lvl3pPr>
    <a:lvl4pPr marL="1371600" algn="l" rtl="0" eaLnBrk="0" fontAlgn="base" hangingPunct="0">
      <a:spcBef>
        <a:spcPct val="30000"/>
      </a:spcBef>
      <a:spcAft>
        <a:spcPct val="0"/>
      </a:spcAft>
      <a:defRPr sz="1200" kern="1200">
        <a:solidFill>
          <a:schemeClr val="tx1"/>
        </a:solidFill>
        <a:latin typeface="+mn-lt"/>
        <a:ea typeface="+mn-ea"/>
        <a:cs typeface="맑은 고딕"/>
      </a:defRPr>
    </a:lvl4pPr>
    <a:lvl5pPr marL="1828800" algn="l" rtl="0" eaLnBrk="0" fontAlgn="base" hangingPunct="0">
      <a:spcBef>
        <a:spcPct val="30000"/>
      </a:spcBef>
      <a:spcAft>
        <a:spcPct val="0"/>
      </a:spcAft>
      <a:defRPr sz="1200" kern="1200">
        <a:solidFill>
          <a:schemeClr val="tx1"/>
        </a:solidFill>
        <a:latin typeface="+mn-lt"/>
        <a:ea typeface="+mn-ea"/>
        <a:cs typeface="맑은 고딕"/>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p:spPr>
      </p:sp>
      <p:sp>
        <p:nvSpPr>
          <p:cNvPr id="48131" name="备注占位符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맑은 고딕"/>
              </a:rPr>
              <a:t>Thank</a:t>
            </a:r>
            <a:r>
              <a:rPr lang="en-US" sz="1200" kern="1200" baseline="0" dirty="0" smtClean="0">
                <a:solidFill>
                  <a:schemeClr val="tx1"/>
                </a:solidFill>
                <a:latin typeface="+mn-lt"/>
                <a:ea typeface="+mn-ea"/>
                <a:cs typeface="맑은 고딕"/>
              </a:rPr>
              <a:t> you</a:t>
            </a:r>
            <a:r>
              <a:rPr lang="en-US" sz="1200" kern="1200" dirty="0" smtClean="0">
                <a:solidFill>
                  <a:schemeClr val="tx1"/>
                </a:solidFill>
                <a:latin typeface="+mn-lt"/>
                <a:ea typeface="+mn-ea"/>
                <a:cs typeface="맑은 고딕"/>
              </a:rPr>
              <a:t> for the introduction. (click)</a:t>
            </a:r>
            <a:endParaRPr lang="zh-CN" altLang="en-US" dirty="0" smtClean="0"/>
          </a:p>
        </p:txBody>
      </p:sp>
      <p:sp>
        <p:nvSpPr>
          <p:cNvPr id="48132" name="灯片编号占位符 3"/>
          <p:cNvSpPr>
            <a:spLocks noGrp="1"/>
          </p:cNvSpPr>
          <p:nvPr>
            <p:ph type="sldNum" sz="quarter" idx="5"/>
          </p:nvPr>
        </p:nvSpPr>
        <p:spPr bwMode="auto">
          <a:noFill/>
          <a:ln>
            <a:miter lim="800000"/>
            <a:headEnd/>
            <a:tailEnd/>
          </a:ln>
        </p:spPr>
        <p:txBody>
          <a:bodyPr/>
          <a:lstStyle/>
          <a:p>
            <a:fld id="{21AEDA50-183B-462B-87E9-B1B35E13D749}" type="slidenum">
              <a:rPr lang="zh-CN" altLang="en-US" smtClean="0">
                <a:latin typeface="Helvetica"/>
              </a:rPr>
              <a:pPr/>
              <a:t>1</a:t>
            </a:fld>
            <a:endParaRPr lang="en-US" altLang="zh-CN" smtClean="0">
              <a:latin typeface="Helvetic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On the other hand, several</a:t>
            </a:r>
            <a:r>
              <a:rPr lang="en-US" altLang="zh-CN" baseline="0" dirty="0" smtClean="0"/>
              <a:t> </a:t>
            </a:r>
            <a:r>
              <a:rPr lang="en-US" altLang="zh-CN" dirty="0" smtClean="0"/>
              <a:t>region-based image resizing technique were proposed. (click) </a:t>
            </a:r>
            <a:r>
              <a:rPr lang="en-US" altLang="zh-CN" dirty="0" err="1" smtClean="0"/>
              <a:t>Patchmatch</a:t>
            </a:r>
            <a:r>
              <a:rPr lang="en-US" altLang="zh-CN" dirty="0" smtClean="0"/>
              <a:t> rely on the patch similarity to summarize the image content.</a:t>
            </a:r>
          </a:p>
          <a:p>
            <a:r>
              <a:rPr lang="en-US" altLang="zh-CN" dirty="0" smtClean="0"/>
              <a:t>(click) Shift-Map is a region-based seam carving method. (click) Both of them allow removing or adding image content region-wisely. (click) But neither of them can handle image summarization as they</a:t>
            </a:r>
            <a:r>
              <a:rPr lang="en-US" altLang="zh-CN" baseline="0" dirty="0" smtClean="0"/>
              <a:t> don’t analyze the </a:t>
            </a:r>
            <a:r>
              <a:rPr lang="en-US" altLang="zh-CN" dirty="0" smtClean="0"/>
              <a:t>high-level semantics. (click) </a:t>
            </a:r>
            <a:endParaRPr lang="zh-CN" altLang="en-US" dirty="0" smtClean="0"/>
          </a:p>
        </p:txBody>
      </p:sp>
      <p:sp>
        <p:nvSpPr>
          <p:cNvPr id="58372" name="灯片编号占位符 3"/>
          <p:cNvSpPr txBox="1">
            <a:spLocks noGrp="1"/>
          </p:cNvSpPr>
          <p:nvPr/>
        </p:nvSpPr>
        <p:spPr bwMode="auto">
          <a:xfrm>
            <a:off x="3778250" y="9428163"/>
            <a:ext cx="2889250" cy="496887"/>
          </a:xfrm>
          <a:prstGeom prst="rect">
            <a:avLst/>
          </a:prstGeom>
          <a:noFill/>
          <a:ln w="9525">
            <a:noFill/>
            <a:miter lim="800000"/>
            <a:headEnd/>
            <a:tailEnd/>
          </a:ln>
        </p:spPr>
        <p:txBody>
          <a:bodyPr anchor="b"/>
          <a:lstStyle/>
          <a:p>
            <a:pPr algn="r" latinLnBrk="1">
              <a:lnSpc>
                <a:spcPct val="110000"/>
              </a:lnSpc>
            </a:pPr>
            <a:fld id="{6C9F3E1D-0A09-4D08-9E40-0C2CF1BECE3F}" type="slidenum">
              <a:rPr lang="zh-CN" altLang="en-US" sz="1200"/>
              <a:pPr algn="r" latinLnBrk="1">
                <a:lnSpc>
                  <a:spcPct val="110000"/>
                </a:lnSpc>
              </a:pPr>
              <a:t>10</a:t>
            </a:fld>
            <a:endParaRPr lang="en-US" altLang="zh-CN"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However, resizing by symmetry-summarization is challenging. </a:t>
            </a:r>
          </a:p>
          <a:p>
            <a:endParaRPr lang="en-US" altLang="zh-CN" dirty="0" smtClean="0"/>
          </a:p>
          <a:p>
            <a:r>
              <a:rPr lang="en-US" altLang="zh-CN" dirty="0" smtClean="0"/>
              <a:t>(click) Firstly, efficiently and automatically detecting symmetry is nontrivial, especially for perspective and curve surfaces.</a:t>
            </a:r>
          </a:p>
          <a:p>
            <a:endParaRPr lang="en-US" altLang="zh-CN" dirty="0" smtClean="0"/>
          </a:p>
          <a:p>
            <a:r>
              <a:rPr lang="en-US" altLang="zh-CN" dirty="0" smtClean="0"/>
              <a:t>(click) Besides, resizing</a:t>
            </a:r>
            <a:r>
              <a:rPr lang="en-US" altLang="zh-CN" baseline="0" dirty="0" smtClean="0"/>
              <a:t> the images with symmetry patterns may easily introduce (click) geometry discontinuity, and (click) lighting discontinuity. H</a:t>
            </a:r>
            <a:r>
              <a:rPr lang="en-US" altLang="zh-CN" dirty="0" smtClean="0"/>
              <a:t>ow to preserve the geometry and lighting continuity is also a difficult problem.</a:t>
            </a:r>
          </a:p>
          <a:p>
            <a:endParaRPr lang="en-US" altLang="zh-CN" dirty="0" smtClean="0"/>
          </a:p>
          <a:p>
            <a:r>
              <a:rPr lang="en-US" altLang="zh-CN" dirty="0" smtClean="0"/>
              <a:t>(click) Moreover, a </a:t>
            </a:r>
            <a:r>
              <a:rPr lang="en-US" altLang="zh-CN" baseline="0" dirty="0" smtClean="0"/>
              <a:t>nature image usually contain both (click) symmetry region and (click) non-symmetry region, they will be resized using different strategies due to their difference in nature.(click) How to seamlessly combine resized non-</a:t>
            </a:r>
            <a:r>
              <a:rPr lang="en-US" altLang="zh-CN" dirty="0" smtClean="0"/>
              <a:t>symmetry region and symmetry region is also</a:t>
            </a:r>
            <a:r>
              <a:rPr lang="en-US" altLang="zh-CN" baseline="0" dirty="0" smtClean="0"/>
              <a:t> a challenging problem</a:t>
            </a:r>
            <a:r>
              <a:rPr lang="en-US" altLang="zh-CN" dirty="0" smtClean="0"/>
              <a:t>.(click)</a:t>
            </a:r>
            <a:endParaRPr lang="zh-CN" altLang="en-US" dirty="0" smtClean="0"/>
          </a:p>
        </p:txBody>
      </p:sp>
      <p:sp>
        <p:nvSpPr>
          <p:cNvPr id="59396" name="灯片编号占位符 3"/>
          <p:cNvSpPr>
            <a:spLocks noGrp="1"/>
          </p:cNvSpPr>
          <p:nvPr>
            <p:ph type="sldNum" sz="quarter" idx="5"/>
          </p:nvPr>
        </p:nvSpPr>
        <p:spPr bwMode="auto">
          <a:noFill/>
          <a:ln>
            <a:miter lim="800000"/>
            <a:headEnd/>
            <a:tailEnd/>
          </a:ln>
        </p:spPr>
        <p:txBody>
          <a:bodyPr/>
          <a:lstStyle/>
          <a:p>
            <a:fld id="{07C87159-82EF-47DE-A773-C4167BFFD7D9}" type="slidenum">
              <a:rPr lang="zh-CN" altLang="en-US" smtClean="0">
                <a:latin typeface="Helvetica"/>
              </a:rPr>
              <a:pPr/>
              <a:t>11</a:t>
            </a:fld>
            <a:endParaRPr lang="en-US" altLang="zh-CN" smtClean="0">
              <a:latin typeface="Helvetic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Let’s take a look at the framework of our system.</a:t>
            </a:r>
          </a:p>
          <a:p>
            <a:endParaRPr lang="en-US" altLang="zh-CN" dirty="0" smtClean="0">
              <a:ea typeface="맑은 고딕"/>
            </a:endParaRPr>
          </a:p>
          <a:p>
            <a:r>
              <a:rPr lang="en-US" altLang="zh-CN" dirty="0" smtClean="0">
                <a:ea typeface="맑은 고딕"/>
              </a:rPr>
              <a:t>Given a input image, (click) our system automatically detects the symmetric patterns. (click)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Then, (click) we divide the image into Symmetry-region and none Symmetry-region. (click)</a:t>
            </a:r>
            <a:r>
              <a:rPr lang="en-US" altLang="zh-CN" baseline="0" dirty="0" smtClean="0">
                <a:ea typeface="맑은 고딕"/>
              </a:rPr>
              <a:t> </a:t>
            </a:r>
            <a:r>
              <a:rPr lang="en-US" altLang="zh-CN" dirty="0" smtClean="0">
                <a:ea typeface="맑은 고딕"/>
              </a:rPr>
              <a:t>Here, we denote symmetry region and non-symmetry region as S-region and NS-region. (click)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p:spPr>
      </p:sp>
      <p:sp>
        <p:nvSpPr>
          <p:cNvPr id="62467"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(click) As the S-region contains repetitive cells in a grid structure, it is resized by the proposed (click) summarization operator. </a:t>
            </a:r>
          </a:p>
          <a:p>
            <a:r>
              <a:rPr lang="en-US" altLang="zh-CN" dirty="0" smtClean="0">
                <a:ea typeface="맑은 고딕"/>
              </a:rPr>
              <a:t>(click) On the other hand, the NS-region contains general image content. It is resized by optimized warping.</a:t>
            </a:r>
          </a:p>
          <a:p>
            <a:r>
              <a:rPr lang="en-US" altLang="zh-CN" dirty="0" smtClean="0">
                <a:ea typeface="맑은 고딕"/>
              </a:rPr>
              <a:t>(click) (click)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(click) Finally, we merge the resized S- and NS- regions and minimize the seam. (click)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p:spPr>
      </p:sp>
      <p:sp>
        <p:nvSpPr>
          <p:cNvPr id="64515"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Let’s go to the symmetry detection. (click)</a:t>
            </a:r>
          </a:p>
          <a:p>
            <a:endParaRPr lang="en-US" altLang="zh-CN" dirty="0" smtClean="0">
              <a:ea typeface="맑은 고딕"/>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The first step for symmetry detection is to identify cells.</a:t>
            </a:r>
          </a:p>
          <a:p>
            <a:r>
              <a:rPr lang="en-US" altLang="zh-CN" dirty="0" smtClean="0">
                <a:ea typeface="맑은 고딕"/>
              </a:rPr>
              <a:t>(click) One may suggests to use point-based feature, such as (click) Harris corners or (click) SIFT. </a:t>
            </a:r>
          </a:p>
          <a:p>
            <a:r>
              <a:rPr lang="en-US" altLang="zh-CN" dirty="0" smtClean="0">
                <a:ea typeface="맑은 고딕"/>
              </a:rPr>
              <a:t>(click) However, a cell can seldom be identified by a single feature point, but rather a group of features.  (click) As we know, grouping feature is more complex and unstable to noise. (click)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p:spPr>
      </p:sp>
      <p:sp>
        <p:nvSpPr>
          <p:cNvPr id="6656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In order to </a:t>
            </a:r>
            <a:r>
              <a:rPr lang="en-US" altLang="zh-CN" dirty="0" smtClean="0">
                <a:ea typeface="맑은 고딕"/>
              </a:rPr>
              <a:t>efficiently </a:t>
            </a:r>
            <a:r>
              <a:rPr lang="en-US" altLang="zh-CN" dirty="0" smtClean="0">
                <a:ea typeface="맑은 고딕"/>
              </a:rPr>
              <a:t>identify the basic element, we need region-based image feature.</a:t>
            </a:r>
          </a:p>
          <a:p>
            <a:r>
              <a:rPr lang="en-US" altLang="zh-CN" dirty="0" smtClean="0">
                <a:ea typeface="맑은 고딕"/>
              </a:rPr>
              <a:t>(click) In our current implementation, we use Maximally Stable </a:t>
            </a:r>
            <a:r>
              <a:rPr lang="en-US" altLang="zh-CN" dirty="0" err="1" smtClean="0">
                <a:ea typeface="맑은 고딕"/>
              </a:rPr>
              <a:t>Extremal</a:t>
            </a:r>
            <a:r>
              <a:rPr lang="en-US" altLang="zh-CN" dirty="0" smtClean="0">
                <a:ea typeface="맑은 고딕"/>
              </a:rPr>
              <a:t> Regions(MSER) to efficiently identify the potential candidates, (click) which is affine invariant, efficient and more stable to noise and illumination change.</a:t>
            </a:r>
          </a:p>
          <a:p>
            <a:r>
              <a:rPr lang="en-US" altLang="zh-CN" dirty="0" smtClean="0">
                <a:ea typeface="맑은 고딕"/>
              </a:rPr>
              <a:t>(click)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(click) As similar cells have similar MSER feature, we perform clustering on the MSERs using mean-shift algorithm.</a:t>
            </a:r>
          </a:p>
          <a:p>
            <a:endParaRPr lang="en-US" altLang="zh-CN" dirty="0" smtClean="0">
              <a:ea typeface="맑은 고딕"/>
            </a:endParaRPr>
          </a:p>
          <a:p>
            <a:r>
              <a:rPr lang="en-US" altLang="zh-CN" dirty="0" smtClean="0">
                <a:ea typeface="맑은 고딕"/>
              </a:rPr>
              <a:t>(click) By filtering away the outliers, we retain the major clusters for the following lattice formation. In this particular case, we only retain one cluster.</a:t>
            </a:r>
          </a:p>
          <a:p>
            <a:r>
              <a:rPr lang="en-US" altLang="zh-CN" dirty="0" smtClean="0">
                <a:ea typeface="맑은 고딕"/>
              </a:rPr>
              <a:t>(click)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p:spPr>
      </p:sp>
      <p:sp>
        <p:nvSpPr>
          <p:cNvPr id="49155" name="备注占位符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Image resizing retargets images to different</a:t>
            </a:r>
            <a:r>
              <a:rPr lang="en-US" altLang="zh-CN" baseline="0" dirty="0" smtClean="0"/>
              <a:t> devices with different resolutions</a:t>
            </a:r>
            <a:r>
              <a:rPr lang="en-US" altLang="zh-CN"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ea typeface="맑은 고딕"/>
              </a:rPr>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ea typeface="맑은 고딕"/>
              </a:rPr>
              <a:t>The goal is to preserve</a:t>
            </a:r>
            <a:r>
              <a:rPr lang="en-US" altLang="zh-CN" baseline="0" dirty="0" smtClean="0">
                <a:ea typeface="맑은 고딕"/>
              </a:rPr>
              <a:t> the prominent content in the images, therefore, how to define the prominence is the key.</a:t>
            </a:r>
            <a:r>
              <a:rPr lang="en-US" altLang="zh-CN" dirty="0" smtClean="0">
                <a:ea typeface="맑은 고딕"/>
              </a:rPr>
              <a:t> </a:t>
            </a:r>
            <a:r>
              <a:rPr lang="en-US" altLang="zh-CN" dirty="0" smtClean="0"/>
              <a:t>(click) </a:t>
            </a:r>
            <a:endParaRPr lang="en-US" altLang="zh-CN" dirty="0" smtClean="0">
              <a:ea typeface="맑은 고딕"/>
            </a:endParaRPr>
          </a:p>
          <a:p>
            <a:endParaRPr lang="zh-CN" altLang="en-US" dirty="0" smtClean="0"/>
          </a:p>
        </p:txBody>
      </p:sp>
      <p:sp>
        <p:nvSpPr>
          <p:cNvPr id="49156" name="灯片编号占位符 3"/>
          <p:cNvSpPr txBox="1">
            <a:spLocks noGrp="1"/>
          </p:cNvSpPr>
          <p:nvPr/>
        </p:nvSpPr>
        <p:spPr bwMode="auto">
          <a:xfrm>
            <a:off x="3778250" y="9428163"/>
            <a:ext cx="2889250" cy="496887"/>
          </a:xfrm>
          <a:prstGeom prst="rect">
            <a:avLst/>
          </a:prstGeom>
          <a:noFill/>
          <a:ln w="9525">
            <a:noFill/>
            <a:miter lim="800000"/>
            <a:headEnd/>
            <a:tailEnd/>
          </a:ln>
        </p:spPr>
        <p:txBody>
          <a:bodyPr anchor="b"/>
          <a:lstStyle/>
          <a:p>
            <a:pPr algn="r" latinLnBrk="1">
              <a:lnSpc>
                <a:spcPct val="110000"/>
              </a:lnSpc>
            </a:pPr>
            <a:fld id="{C68DADBF-F386-43AA-9DCF-D562A349BD7D}" type="slidenum">
              <a:rPr lang="zh-CN" altLang="en-US" sz="1200"/>
              <a:pPr algn="r" latinLnBrk="1">
                <a:lnSpc>
                  <a:spcPct val="110000"/>
                </a:lnSpc>
              </a:pPr>
              <a:t>2</a:t>
            </a:fld>
            <a:endParaRPr lang="en-US" altLang="zh-CN"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p:spPr>
      </p:sp>
      <p:sp>
        <p:nvSpPr>
          <p:cNvPr id="68611"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(click) According to the group theory, all translational symmetric patterns can be generated by a pair of shortest translation vectors.</a:t>
            </a:r>
          </a:p>
          <a:p>
            <a:r>
              <a:rPr lang="en-US" altLang="zh-CN" dirty="0" smtClean="0">
                <a:ea typeface="맑은 고딕"/>
              </a:rPr>
              <a:t>(click) So we can form a lattice by starting from a seed cell and connecting the neighboring MSERs by propagation.</a:t>
            </a:r>
          </a:p>
          <a:p>
            <a:r>
              <a:rPr lang="en-US" altLang="zh-CN" dirty="0" smtClean="0">
                <a:ea typeface="맑은 고딕"/>
              </a:rPr>
              <a:t>By building a GPU KD-tree, the lattice formation is performed in parallel from each MSER, and only the largest coverage</a:t>
            </a:r>
            <a:r>
              <a:rPr lang="en-US" altLang="zh-CN" baseline="0" dirty="0" smtClean="0">
                <a:ea typeface="맑은 고딕"/>
              </a:rPr>
              <a:t> l</a:t>
            </a:r>
            <a:r>
              <a:rPr lang="en-US" altLang="zh-CN" dirty="0" smtClean="0">
                <a:ea typeface="맑은 고딕"/>
              </a:rPr>
              <a:t>attices are retained. </a:t>
            </a:r>
          </a:p>
          <a:p>
            <a:endParaRPr lang="en-US" altLang="zh-CN" dirty="0" smtClean="0">
              <a:ea typeface="맑은 고딕"/>
            </a:endParaRPr>
          </a:p>
          <a:p>
            <a:r>
              <a:rPr lang="en-US" altLang="zh-CN" dirty="0" smtClean="0">
                <a:ea typeface="맑은 고딕"/>
              </a:rPr>
              <a:t>(click) Unfortunately,</a:t>
            </a:r>
            <a:r>
              <a:rPr lang="en-US" altLang="zh-CN" baseline="0" dirty="0" smtClean="0">
                <a:ea typeface="맑은 고딕"/>
              </a:rPr>
              <a:t> </a:t>
            </a:r>
            <a:r>
              <a:rPr lang="en-US" altLang="zh-CN" dirty="0" smtClean="0">
                <a:ea typeface="맑은 고딕"/>
              </a:rPr>
              <a:t>MSER may fail to identify some cells due to image noise or partial occlusion. </a:t>
            </a:r>
          </a:p>
          <a:p>
            <a:r>
              <a:rPr lang="en-US" altLang="zh-CN" dirty="0" smtClean="0">
                <a:ea typeface="맑은 고딕"/>
              </a:rPr>
              <a:t>With the formed lattice, we can extrapolate or interpolate the lattice to find out the missing cells.</a:t>
            </a:r>
          </a:p>
          <a:p>
            <a:endParaRPr lang="en-US" altLang="zh-CN" dirty="0" smtClean="0">
              <a:ea typeface="맑은 고딕"/>
            </a:endParaRPr>
          </a:p>
          <a:p>
            <a:r>
              <a:rPr lang="en-US" altLang="zh-CN" dirty="0" smtClean="0">
                <a:ea typeface="맑은 고딕"/>
              </a:rPr>
              <a:t>(click) Optionally, we can also form the dual lattice with the MSER centers shifting to the formed lattice cell centers. (click)</a:t>
            </a:r>
          </a:p>
          <a:p>
            <a:endParaRPr lang="en-US" altLang="zh-CN" dirty="0" smtClean="0">
              <a:ea typeface="맑은 고딕"/>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bwMode="auto">
          <a:noFill/>
          <a:ln>
            <a:solidFill>
              <a:srgbClr val="000000"/>
            </a:solidFill>
            <a:miter lim="800000"/>
            <a:headEnd/>
            <a:tailEnd/>
          </a:ln>
        </p:spPr>
      </p:sp>
      <p:sp>
        <p:nvSpPr>
          <p:cNvPr id="6963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(click)</a:t>
            </a:r>
          </a:p>
          <a:p>
            <a:r>
              <a:rPr lang="en-US" altLang="zh-CN" dirty="0" smtClean="0">
                <a:ea typeface="맑은 고딕"/>
              </a:rPr>
              <a:t>The symmetry patterns in an image is usually perspective viewed and the underlying geometry </a:t>
            </a:r>
          </a:p>
          <a:p>
            <a:r>
              <a:rPr lang="en-US" altLang="zh-CN" dirty="0" smtClean="0">
                <a:ea typeface="맑은 고딕"/>
              </a:rPr>
              <a:t>can be non-planar, such as</a:t>
            </a:r>
            <a:r>
              <a:rPr lang="en-US" altLang="zh-CN" baseline="0" dirty="0" smtClean="0">
                <a:ea typeface="맑은 고딕"/>
              </a:rPr>
              <a:t> this example</a:t>
            </a:r>
            <a:r>
              <a:rPr lang="en-US" altLang="zh-CN" dirty="0" smtClean="0">
                <a:ea typeface="맑은 고딕"/>
              </a:rPr>
              <a:t>. </a:t>
            </a:r>
          </a:p>
          <a:p>
            <a:r>
              <a:rPr lang="en-US" altLang="zh-CN" dirty="0" smtClean="0">
                <a:ea typeface="맑은 고딕"/>
              </a:rPr>
              <a:t>For such cases, a single</a:t>
            </a:r>
            <a:r>
              <a:rPr lang="en-US" altLang="zh-CN" baseline="0" dirty="0" smtClean="0">
                <a:ea typeface="맑은 고딕"/>
              </a:rPr>
              <a:t> </a:t>
            </a:r>
            <a:r>
              <a:rPr lang="en-US" altLang="zh-CN" dirty="0" smtClean="0">
                <a:ea typeface="맑은 고딕"/>
              </a:rPr>
              <a:t>pair of constant translation vectors is not sufficient to represent the whole lattice.</a:t>
            </a:r>
          </a:p>
          <a:p>
            <a:r>
              <a:rPr lang="en-US" altLang="zh-CN" dirty="0" smtClean="0"/>
              <a:t>(click) </a:t>
            </a:r>
            <a:endParaRPr lang="en-US" altLang="zh-CN" dirty="0" smtClean="0">
              <a:ea typeface="맑은 고딕"/>
            </a:endParaRPr>
          </a:p>
          <a:p>
            <a:r>
              <a:rPr lang="en-US" altLang="zh-CN" dirty="0" smtClean="0">
                <a:ea typeface="맑은 고딕"/>
              </a:rPr>
              <a:t>In</a:t>
            </a:r>
            <a:r>
              <a:rPr lang="en-US" altLang="zh-CN" baseline="0" dirty="0" smtClean="0">
                <a:ea typeface="맑은 고딕"/>
              </a:rPr>
              <a:t> stead, we proposed a image based lattice formation algorithm. We represented the lattice as a set of spatially varying 2D translational vectors to form the lattice.</a:t>
            </a:r>
            <a:endParaRPr lang="en-US" altLang="zh-CN" dirty="0" smtClean="0">
              <a:ea typeface="맑은 고딕"/>
            </a:endParaRPr>
          </a:p>
          <a:p>
            <a:r>
              <a:rPr lang="en-US" altLang="zh-CN" dirty="0" smtClean="0"/>
              <a:t>(click)</a:t>
            </a:r>
            <a:endParaRPr lang="en-US" altLang="zh-CN" dirty="0" smtClean="0">
              <a:ea typeface="맑은 고딕"/>
            </a:endParaRPr>
          </a:p>
        </p:txBody>
      </p:sp>
      <p:sp>
        <p:nvSpPr>
          <p:cNvPr id="69636" name="灯片编号占位符 3"/>
          <p:cNvSpPr>
            <a:spLocks noGrp="1"/>
          </p:cNvSpPr>
          <p:nvPr>
            <p:ph type="sldNum" sz="quarter" idx="5"/>
          </p:nvPr>
        </p:nvSpPr>
        <p:spPr bwMode="auto">
          <a:noFill/>
          <a:ln>
            <a:miter lim="800000"/>
            <a:headEnd/>
            <a:tailEnd/>
          </a:ln>
        </p:spPr>
        <p:txBody>
          <a:bodyPr/>
          <a:lstStyle/>
          <a:p>
            <a:fld id="{40195119-AB51-4E0E-918D-3F2356A79C86}" type="slidenum">
              <a:rPr lang="zh-CN" altLang="en-US" smtClean="0">
                <a:latin typeface="Helvetica"/>
              </a:rPr>
              <a:pPr/>
              <a:t>21</a:t>
            </a:fld>
            <a:endParaRPr lang="en-US" altLang="zh-CN" smtClean="0">
              <a:latin typeface="Helvetic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p:spPr>
      </p:sp>
      <p:sp>
        <p:nvSpPr>
          <p:cNvPr id="70659"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After detecting the symmetry pattern, we resize the S-region by summarization. (Click)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Obviously,</a:t>
            </a:r>
            <a:r>
              <a:rPr lang="en-US" altLang="zh-CN" baseline="0" dirty="0" smtClean="0">
                <a:ea typeface="맑은 고딕"/>
              </a:rPr>
              <a:t> it is natural to </a:t>
            </a:r>
            <a:r>
              <a:rPr lang="en-US" altLang="zh-CN" dirty="0" smtClean="0">
                <a:ea typeface="맑은 고딕"/>
              </a:rPr>
              <a:t>construct a quad mesh according to the detected lattice. (click)</a:t>
            </a:r>
          </a:p>
          <a:p>
            <a:r>
              <a:rPr lang="en-US" altLang="zh-CN" dirty="0" smtClean="0">
                <a:ea typeface="맑은 고딕"/>
              </a:rPr>
              <a:t>Then the S-region is represented as a mesh dressed with a texture.</a:t>
            </a:r>
          </a:p>
          <a:p>
            <a:endParaRPr lang="en-US" altLang="zh-CN" dirty="0" smtClean="0">
              <a:ea typeface="맑은 고딕"/>
            </a:endParaRPr>
          </a:p>
          <a:p>
            <a:r>
              <a:rPr lang="en-US" altLang="zh-CN" dirty="0" smtClean="0">
                <a:ea typeface="맑은 고딕"/>
              </a:rPr>
              <a:t>(Click) It seems that we can summarize the S-region by directly removing or inserting quads. </a:t>
            </a:r>
          </a:p>
          <a:p>
            <a:endParaRPr lang="en-US" altLang="zh-CN" dirty="0" smtClean="0">
              <a:ea typeface="맑은 고딕"/>
            </a:endParaRPr>
          </a:p>
          <a:p>
            <a:r>
              <a:rPr lang="en-US" altLang="zh-CN" dirty="0" smtClean="0">
                <a:ea typeface="맑은 고딕"/>
              </a:rPr>
              <a:t>However, (Click)directly removing the cells will change the geometry of symmetry pattern. (Click)</a:t>
            </a:r>
          </a:p>
          <a:p>
            <a:r>
              <a:rPr lang="en-US" altLang="zh-CN" dirty="0" smtClean="0">
                <a:ea typeface="맑은 고딕"/>
              </a:rPr>
              <a:t>In addition, it break the sharing boundary between S-region and NS-region.</a:t>
            </a:r>
          </a:p>
          <a:p>
            <a:r>
              <a:rPr lang="en-US" altLang="zh-CN" dirty="0" smtClean="0">
                <a:ea typeface="맑은 고딕"/>
              </a:rPr>
              <a:t>(click)</a:t>
            </a:r>
          </a:p>
          <a:p>
            <a:endParaRPr lang="en-US" altLang="zh-CN" dirty="0" smtClean="0">
              <a:ea typeface="맑은 고딕"/>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To preserve the geometry</a:t>
            </a:r>
          </a:p>
          <a:p>
            <a:r>
              <a:rPr lang="en-US" altLang="zh-CN" dirty="0" smtClean="0">
                <a:ea typeface="맑은 고딕"/>
              </a:rPr>
              <a:t>(click)</a:t>
            </a:r>
          </a:p>
          <a:p>
            <a:r>
              <a:rPr lang="en-US" altLang="zh-CN" dirty="0" smtClean="0">
                <a:ea typeface="맑은 고딕"/>
              </a:rPr>
              <a:t>we resize the quad mesh and summarize</a:t>
            </a:r>
            <a:r>
              <a:rPr lang="en-US" altLang="zh-CN" baseline="0" dirty="0" smtClean="0">
                <a:ea typeface="맑은 고딕"/>
              </a:rPr>
              <a:t> the </a:t>
            </a:r>
            <a:r>
              <a:rPr lang="en-US" altLang="zh-CN" dirty="0" smtClean="0">
                <a:ea typeface="맑은 고딕"/>
              </a:rPr>
              <a:t>texture</a:t>
            </a:r>
            <a:r>
              <a:rPr lang="en-US" altLang="zh-CN" baseline="0" dirty="0" smtClean="0">
                <a:ea typeface="맑은 고딕"/>
              </a:rPr>
              <a:t> separately.</a:t>
            </a:r>
            <a:endParaRPr lang="en-US" altLang="zh-CN" dirty="0" smtClean="0">
              <a:ea typeface="맑은 고딕"/>
            </a:endParaRPr>
          </a:p>
          <a:p>
            <a:r>
              <a:rPr lang="en-US" altLang="zh-CN" dirty="0" smtClean="0">
                <a:ea typeface="맑은 고딕"/>
              </a:rPr>
              <a:t>(click)</a:t>
            </a:r>
          </a:p>
          <a:p>
            <a:r>
              <a:rPr lang="en-US" altLang="zh-CN" dirty="0" smtClean="0">
                <a:ea typeface="맑은 고딕"/>
              </a:rPr>
              <a:t>We first rectify the symmetry patterns.</a:t>
            </a:r>
          </a:p>
          <a:p>
            <a:r>
              <a:rPr lang="en-US" altLang="zh-CN" dirty="0" smtClean="0">
                <a:ea typeface="맑은 고딕"/>
              </a:rPr>
              <a:t>(click)</a:t>
            </a:r>
          </a:p>
          <a:p>
            <a:r>
              <a:rPr lang="en-US" altLang="zh-CN" dirty="0" smtClean="0">
                <a:ea typeface="맑은 고딕"/>
              </a:rPr>
              <a:t>The summarization is then perform on the rectified domain.</a:t>
            </a:r>
          </a:p>
          <a:p>
            <a:r>
              <a:rPr lang="en-US" altLang="zh-CN" dirty="0" smtClean="0">
                <a:ea typeface="맑은 고딕"/>
              </a:rPr>
              <a:t>(click)</a:t>
            </a:r>
          </a:p>
          <a:p>
            <a:r>
              <a:rPr lang="en-US" altLang="zh-CN" dirty="0" smtClean="0">
                <a:ea typeface="맑은 고딕"/>
              </a:rPr>
              <a:t>Finally, we transform back the symmetry patterns.</a:t>
            </a:r>
          </a:p>
          <a:p>
            <a:r>
              <a:rPr lang="en-US" altLang="zh-CN" dirty="0" smtClean="0">
                <a:ea typeface="맑은 고딕"/>
              </a:rPr>
              <a:t>(click)</a:t>
            </a:r>
          </a:p>
          <a:p>
            <a:r>
              <a:rPr lang="en-US" altLang="zh-CN" dirty="0" smtClean="0">
                <a:ea typeface="맑은 고딕"/>
              </a:rPr>
              <a:t>We can see that. The mesh topology remains unchanged during the summarization,</a:t>
            </a:r>
          </a:p>
          <a:p>
            <a:r>
              <a:rPr lang="en-US" altLang="zh-CN" dirty="0" smtClean="0">
                <a:ea typeface="맑은 고딕"/>
              </a:rPr>
              <a:t>(click)</a:t>
            </a:r>
          </a:p>
          <a:p>
            <a:r>
              <a:rPr lang="en-US" altLang="zh-CN" dirty="0" smtClean="0">
                <a:ea typeface="맑은 고딕"/>
              </a:rPr>
              <a:t>only the texture content is summarized. So we can preserve the geometry of the Symmetry patterns.</a:t>
            </a:r>
          </a:p>
          <a:p>
            <a:endParaRPr lang="en-US" altLang="zh-CN" dirty="0" smtClean="0">
              <a:ea typeface="맑은 고딕"/>
            </a:endParaRPr>
          </a:p>
          <a:p>
            <a:endParaRPr lang="en-US" altLang="zh-CN" dirty="0" smtClean="0">
              <a:ea typeface="맑은 고딕"/>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(click) During the rectification, we calculate a transformation matrix T for each cell from the quad mesh to the square mesh.</a:t>
            </a:r>
          </a:p>
          <a:p>
            <a:r>
              <a:rPr lang="en-US" altLang="zh-CN" dirty="0" smtClean="0">
                <a:ea typeface="맑은 고딕"/>
              </a:rPr>
              <a:t>The texture is rectified by applying the transformation to the image content. (click)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p:spPr>
      </p:sp>
      <p:sp>
        <p:nvSpPr>
          <p:cNvPr id="74755"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The summarization is then</a:t>
            </a:r>
            <a:r>
              <a:rPr lang="en-US" altLang="zh-CN" baseline="0" dirty="0" smtClean="0">
                <a:ea typeface="맑은 고딕"/>
              </a:rPr>
              <a:t> </a:t>
            </a:r>
            <a:r>
              <a:rPr lang="en-US" altLang="zh-CN" dirty="0" smtClean="0">
                <a:ea typeface="맑은 고딕"/>
              </a:rPr>
              <a:t>performed in the rectified texture domain.</a:t>
            </a:r>
          </a:p>
          <a:p>
            <a:r>
              <a:rPr lang="en-US" altLang="zh-CN" dirty="0" smtClean="0">
                <a:ea typeface="맑은 고딕"/>
              </a:rPr>
              <a:t>(click) For the mesh, we only linearly scale it to preserve the topology.</a:t>
            </a:r>
          </a:p>
          <a:p>
            <a:endParaRPr lang="en-US" altLang="zh-CN" dirty="0" smtClean="0">
              <a:ea typeface="맑은 고딕"/>
            </a:endParaRPr>
          </a:p>
          <a:p>
            <a:r>
              <a:rPr lang="en-US" altLang="zh-CN" dirty="0" smtClean="0">
                <a:ea typeface="맑은 고딕"/>
              </a:rPr>
              <a:t>(click) For the texture, as the boundary may be irregular, we synthesize</a:t>
            </a:r>
            <a:r>
              <a:rPr lang="en-US" altLang="zh-CN" baseline="0" dirty="0" smtClean="0">
                <a:ea typeface="맑은 고딕"/>
              </a:rPr>
              <a:t> the texture to fill up a rectangle</a:t>
            </a:r>
            <a:r>
              <a:rPr lang="en-US" altLang="zh-CN" dirty="0" smtClean="0">
                <a:ea typeface="맑은 고딕"/>
              </a:rPr>
              <a:t>.</a:t>
            </a:r>
          </a:p>
          <a:p>
            <a:endParaRPr lang="en-US" altLang="zh-CN" dirty="0" smtClean="0">
              <a:ea typeface="맑은 고딕"/>
            </a:endParaRPr>
          </a:p>
          <a:p>
            <a:r>
              <a:rPr lang="en-US" altLang="zh-CN" dirty="0" smtClean="0">
                <a:ea typeface="맑은 고딕"/>
              </a:rPr>
              <a:t>(click) Then, we insert</a:t>
            </a:r>
            <a:r>
              <a:rPr lang="en-US" altLang="zh-CN" baseline="0" dirty="0" smtClean="0">
                <a:ea typeface="맑은 고딕"/>
              </a:rPr>
              <a:t> </a:t>
            </a:r>
            <a:r>
              <a:rPr lang="en-US" altLang="zh-CN" dirty="0" smtClean="0">
                <a:ea typeface="맑은 고딕"/>
              </a:rPr>
              <a:t>or delete cells from the texture using </a:t>
            </a:r>
            <a:r>
              <a:rPr lang="en-US" altLang="zh-CN" dirty="0" err="1" smtClean="0">
                <a:ea typeface="맑은 고딕"/>
              </a:rPr>
              <a:t>graphcut</a:t>
            </a:r>
            <a:r>
              <a:rPr lang="en-US" altLang="zh-CN" dirty="0" smtClean="0">
                <a:ea typeface="맑은 고딕"/>
              </a:rPr>
              <a:t>.</a:t>
            </a:r>
          </a:p>
          <a:p>
            <a:endParaRPr lang="en-US" altLang="zh-CN" dirty="0" smtClean="0">
              <a:ea typeface="맑은 고딕"/>
            </a:endParaRPr>
          </a:p>
          <a:p>
            <a:r>
              <a:rPr lang="en-US" altLang="zh-CN" dirty="0" smtClean="0">
                <a:ea typeface="맑은 고딕"/>
              </a:rPr>
              <a:t>(click) Finally, the boundary of the texture is confirmed with the resized mesh.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(click) In order</a:t>
            </a:r>
            <a:r>
              <a:rPr lang="en-US" altLang="zh-CN" baseline="0" dirty="0" smtClean="0">
                <a:ea typeface="맑은 고딕"/>
              </a:rPr>
              <a:t> to resize the whole image, the original mesh will also be resized in the original domain. In our current approach, </a:t>
            </a:r>
            <a:endParaRPr lang="en-US" altLang="zh-CN" dirty="0" smtClean="0">
              <a:ea typeface="맑은 고딕"/>
            </a:endParaRPr>
          </a:p>
          <a:p>
            <a:r>
              <a:rPr lang="en-US" altLang="zh-CN" dirty="0" smtClean="0">
                <a:ea typeface="맑은 고딕"/>
              </a:rPr>
              <a:t>we linearly scale the original mesh.</a:t>
            </a:r>
            <a:r>
              <a:rPr lang="en-US" altLang="zh-CN" baseline="0" dirty="0" smtClean="0">
                <a:ea typeface="맑은 고딕"/>
              </a:rPr>
              <a:t> Therefore, we can set up a invert transform </a:t>
            </a:r>
            <a:r>
              <a:rPr lang="en-US" altLang="zh-CN" dirty="0" smtClean="0">
                <a:ea typeface="맑은 고딕"/>
              </a:rPr>
              <a:t>to transform each cell</a:t>
            </a:r>
            <a:r>
              <a:rPr lang="en-US" altLang="zh-CN" baseline="0" dirty="0" smtClean="0">
                <a:ea typeface="맑은 고딕"/>
              </a:rPr>
              <a:t> </a:t>
            </a:r>
            <a:r>
              <a:rPr lang="en-US" altLang="zh-CN" dirty="0" smtClean="0">
                <a:ea typeface="맑은 고딕"/>
              </a:rPr>
              <a:t>back to</a:t>
            </a:r>
            <a:r>
              <a:rPr lang="en-US" altLang="zh-CN" baseline="0" dirty="0" smtClean="0">
                <a:ea typeface="맑은 고딕"/>
              </a:rPr>
              <a:t> the original domain.</a:t>
            </a:r>
            <a:r>
              <a:rPr lang="en-US" altLang="zh-CN" dirty="0" smtClean="0">
                <a:ea typeface="맑은 고딕"/>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headEnd/>
            <a:tailEnd/>
          </a:ln>
        </p:spPr>
      </p:sp>
      <p:sp>
        <p:nvSpPr>
          <p:cNvPr id="7782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So far, (click) we can avoid geometry discontinuity</a:t>
            </a:r>
            <a:r>
              <a:rPr lang="en-US" altLang="zh-CN" baseline="0" dirty="0" smtClean="0"/>
              <a:t> during the summarization. </a:t>
            </a:r>
            <a:endParaRPr lang="en-US" altLang="zh-CN" dirty="0" smtClean="0"/>
          </a:p>
          <a:p>
            <a:endParaRPr lang="en-US" altLang="zh-CN" dirty="0" smtClean="0"/>
          </a:p>
          <a:p>
            <a:r>
              <a:rPr lang="en-US" altLang="zh-CN" dirty="0" smtClean="0"/>
              <a:t>(click) Unfortunately,</a:t>
            </a:r>
            <a:r>
              <a:rPr lang="en-US" altLang="zh-CN" baseline="0" dirty="0" smtClean="0"/>
              <a:t> i</a:t>
            </a:r>
            <a:r>
              <a:rPr lang="en-US" altLang="zh-CN" dirty="0" smtClean="0"/>
              <a:t>nserting or removing of cells may introduce abrupt change of intensity among the symmetry pattern,</a:t>
            </a:r>
            <a:r>
              <a:rPr lang="en-US" altLang="zh-CN" baseline="0" dirty="0" smtClean="0"/>
              <a:t> s</a:t>
            </a:r>
            <a:r>
              <a:rPr lang="en-US" altLang="zh-CN" dirty="0" smtClean="0"/>
              <a:t>uch as this case.</a:t>
            </a:r>
          </a:p>
          <a:p>
            <a:endParaRPr lang="en-US" altLang="zh-CN" dirty="0" smtClean="0"/>
          </a:p>
          <a:p>
            <a:r>
              <a:rPr lang="en-US" altLang="zh-CN" dirty="0" smtClean="0"/>
              <a:t>With</a:t>
            </a:r>
            <a:r>
              <a:rPr lang="en-US" altLang="zh-CN" baseline="0" dirty="0" smtClean="0"/>
              <a:t> the knowledge of symmetry</a:t>
            </a:r>
            <a:r>
              <a:rPr lang="en-US" altLang="zh-CN" dirty="0" smtClean="0"/>
              <a:t>, we </a:t>
            </a:r>
            <a:r>
              <a:rPr lang="en-US" altLang="zh-CN" i="0" dirty="0" smtClean="0"/>
              <a:t>relight each cell </a:t>
            </a:r>
            <a:r>
              <a:rPr lang="en-US" altLang="zh-CN" dirty="0" smtClean="0">
                <a:ea typeface="맑은 고딕"/>
              </a:rPr>
              <a:t>by shifting the intensity mean and mapping the intensity variance to the original image. Therefore, </a:t>
            </a:r>
            <a:r>
              <a:rPr lang="en-US" altLang="zh-CN" i="0" dirty="0" smtClean="0"/>
              <a:t>we can maintain the original lighting </a:t>
            </a:r>
            <a:r>
              <a:rPr lang="en-US" altLang="zh-CN" dirty="0" smtClean="0"/>
              <a:t>distribution over the S-region. (click)</a:t>
            </a:r>
          </a:p>
          <a:p>
            <a:endParaRPr lang="en-US" altLang="zh-CN" dirty="0" smtClean="0"/>
          </a:p>
          <a:p>
            <a:r>
              <a:rPr lang="en-US" altLang="zh-CN" dirty="0" smtClean="0"/>
              <a:t>This example compares the results with and without relighting. Note</a:t>
            </a:r>
            <a:r>
              <a:rPr lang="en-US" altLang="zh-CN" baseline="0" dirty="0" smtClean="0"/>
              <a:t> that, existing resizing method cannot handle such lighting distribution.</a:t>
            </a:r>
            <a:endParaRPr lang="en-US" altLang="zh-CN" dirty="0" smtClean="0"/>
          </a:p>
          <a:p>
            <a:r>
              <a:rPr lang="en-US" altLang="zh-CN" dirty="0" smtClean="0"/>
              <a:t>(click)</a:t>
            </a:r>
          </a:p>
          <a:p>
            <a:endParaRPr lang="en-US" altLang="zh-CN" dirty="0" smtClean="0"/>
          </a:p>
          <a:p>
            <a:endParaRPr lang="zh-CN" altLang="en-US" dirty="0" smtClean="0"/>
          </a:p>
        </p:txBody>
      </p:sp>
      <p:sp>
        <p:nvSpPr>
          <p:cNvPr id="77828" name="灯片编号占位符 3"/>
          <p:cNvSpPr>
            <a:spLocks noGrp="1"/>
          </p:cNvSpPr>
          <p:nvPr>
            <p:ph type="sldNum" sz="quarter" idx="5"/>
          </p:nvPr>
        </p:nvSpPr>
        <p:spPr bwMode="auto">
          <a:noFill/>
          <a:ln>
            <a:miter lim="800000"/>
            <a:headEnd/>
            <a:tailEnd/>
          </a:ln>
        </p:spPr>
        <p:txBody>
          <a:bodyPr/>
          <a:lstStyle/>
          <a:p>
            <a:fld id="{244A4DBA-7258-406A-B2A0-258CEED98FDC}" type="slidenum">
              <a:rPr lang="zh-CN" altLang="en-US" smtClean="0">
                <a:latin typeface="Helvetica"/>
              </a:rPr>
              <a:pPr/>
              <a:t>28</a:t>
            </a:fld>
            <a:endParaRPr lang="en-US" altLang="zh-CN" smtClean="0">
              <a:latin typeface="Helvetic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p:spPr>
      </p:sp>
      <p:sp>
        <p:nvSpPr>
          <p:cNvPr id="78851"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(click) After summarizing the S-regions, w</a:t>
            </a:r>
            <a:r>
              <a:rPr lang="en-US" altLang="zh-CN" dirty="0" smtClean="0"/>
              <a:t>e resize the NS-region. </a:t>
            </a:r>
            <a:r>
              <a:rPr lang="en-US" altLang="zh-CN" dirty="0" smtClean="0">
                <a:ea typeface="맑은 고딕"/>
              </a:rPr>
              <a:t>(click)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맑은 고딕"/>
              </a:rPr>
              <a:t>Without understanding high-level semantics, prominent</a:t>
            </a:r>
            <a:r>
              <a:rPr lang="en-US" baseline="0" dirty="0" smtClean="0">
                <a:ea typeface="맑은 고딕"/>
              </a:rPr>
              <a:t> </a:t>
            </a:r>
            <a:r>
              <a:rPr lang="en-US" dirty="0" smtClean="0">
                <a:ea typeface="맑은 고딕"/>
              </a:rPr>
              <a:t>content may be removed unintentionally.</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맑은 고딕"/>
              </a:rPr>
              <a:t>(click)</a:t>
            </a:r>
          </a:p>
          <a:p>
            <a:r>
              <a:rPr lang="en-US" dirty="0" smtClean="0">
                <a:ea typeface="맑은 고딕"/>
              </a:rPr>
              <a:t>For example</a:t>
            </a:r>
            <a:r>
              <a:rPr lang="en-US" baseline="0" dirty="0" smtClean="0">
                <a:ea typeface="맑은 고딕"/>
              </a:rPr>
              <a:t>, in this image</a:t>
            </a:r>
            <a:r>
              <a:rPr lang="en-US" dirty="0" smtClean="0">
                <a:ea typeface="맑은 고딕"/>
              </a:rPr>
              <a:t>, the green pen is removed without</a:t>
            </a:r>
            <a:r>
              <a:rPr lang="en-US" baseline="0" dirty="0" smtClean="0">
                <a:ea typeface="맑은 고딕"/>
              </a:rPr>
              <a:t> understanding its importance in the image</a:t>
            </a:r>
            <a:r>
              <a:rPr lang="en-US" dirty="0" smtClean="0">
                <a:ea typeface="맑은 고딕"/>
              </a:rPr>
              <a:t>.</a:t>
            </a:r>
          </a:p>
          <a:p>
            <a:r>
              <a:rPr lang="en-US" dirty="0" smtClean="0">
                <a:ea typeface="맑은 고딕"/>
              </a:rPr>
              <a:t>(click)</a:t>
            </a:r>
          </a:p>
          <a:p>
            <a:r>
              <a:rPr lang="en-US" dirty="0" smtClean="0">
                <a:ea typeface="맑은 고딕"/>
              </a:rPr>
              <a:t>(click)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(click) We resize the NS-region using a warping technique. </a:t>
            </a:r>
          </a:p>
          <a:p>
            <a:endParaRPr lang="en-US" altLang="zh-CN" dirty="0" smtClean="0"/>
          </a:p>
          <a:p>
            <a:r>
              <a:rPr lang="en-US" altLang="zh-CN" dirty="0" smtClean="0"/>
              <a:t>(click)</a:t>
            </a:r>
          </a:p>
          <a:p>
            <a:r>
              <a:rPr lang="en-US" altLang="zh-CN" dirty="0" smtClean="0"/>
              <a:t>By generating a triangular mesh and calculating the important map, we use the optimized warping to resize the NS-region.</a:t>
            </a:r>
          </a:p>
          <a:p>
            <a:endParaRPr lang="en-US" altLang="zh-CN" dirty="0" smtClean="0"/>
          </a:p>
          <a:p>
            <a:r>
              <a:rPr lang="en-US" altLang="zh-CN" dirty="0" smtClean="0"/>
              <a:t>(click)</a:t>
            </a:r>
          </a:p>
          <a:p>
            <a:r>
              <a:rPr lang="en-US" altLang="zh-CN" dirty="0" smtClean="0"/>
              <a:t>To protect prominent objects, we require the triangles covering salient objects to undergo similar transformations. </a:t>
            </a:r>
          </a:p>
          <a:p>
            <a:r>
              <a:rPr lang="en-US" altLang="zh-CN" dirty="0" smtClean="0"/>
              <a:t>(click)</a:t>
            </a:r>
          </a:p>
          <a:p>
            <a:r>
              <a:rPr lang="en-US" altLang="zh-CN" dirty="0" smtClean="0"/>
              <a:t>To keep the straight lines from bending, we enforce edges on the same line to have similar slopes.</a:t>
            </a:r>
          </a:p>
          <a:p>
            <a:r>
              <a:rPr lang="en-US" altLang="zh-CN" dirty="0" smtClean="0"/>
              <a:t>(click)</a:t>
            </a:r>
          </a:p>
          <a:p>
            <a:endParaRPr lang="en-US" altLang="zh-CN" dirty="0" smtClean="0"/>
          </a:p>
          <a:p>
            <a:endParaRPr lang="en-US" altLang="zh-CN" dirty="0" smtClean="0"/>
          </a:p>
        </p:txBody>
      </p:sp>
      <p:sp>
        <p:nvSpPr>
          <p:cNvPr id="79876" name="灯片编号占位符 3"/>
          <p:cNvSpPr>
            <a:spLocks noGrp="1"/>
          </p:cNvSpPr>
          <p:nvPr>
            <p:ph type="sldNum" sz="quarter" idx="5"/>
          </p:nvPr>
        </p:nvSpPr>
        <p:spPr bwMode="auto">
          <a:noFill/>
          <a:ln>
            <a:miter lim="800000"/>
            <a:headEnd/>
            <a:tailEnd/>
          </a:ln>
        </p:spPr>
        <p:txBody>
          <a:bodyPr/>
          <a:lstStyle/>
          <a:p>
            <a:fld id="{6A2AF2AD-A05C-4032-BD2C-495467B6DC01}" type="slidenum">
              <a:rPr lang="zh-CN" altLang="en-US" smtClean="0">
                <a:latin typeface="Helvetica"/>
              </a:rPr>
              <a:pPr/>
              <a:t>30</a:t>
            </a:fld>
            <a:endParaRPr lang="en-US" altLang="zh-CN" smtClean="0">
              <a:latin typeface="Helvetic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p:spPr>
      </p:sp>
      <p:sp>
        <p:nvSpPr>
          <p:cNvPr id="80899"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(click) After resized S and NS-region, the last step is to merge them. (click)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ea typeface="맑은 고딕"/>
              </a:rPr>
              <a:t>Due to the different resizing strategies in S- and NS- regions, (click)</a:t>
            </a:r>
          </a:p>
          <a:p>
            <a:r>
              <a:rPr lang="en-US" altLang="zh-CN" dirty="0" smtClean="0">
                <a:ea typeface="맑은 고딕"/>
              </a:rPr>
              <a:t>the boundaries of them may not be consistent with each other.</a:t>
            </a:r>
          </a:p>
          <a:p>
            <a:endParaRPr lang="en-US" altLang="zh-CN" dirty="0" smtClean="0">
              <a:ea typeface="맑은 고딕"/>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ea typeface="맑은 고딕"/>
              </a:rPr>
              <a:t>To reduce the inconsistency, (click) we extend S-region a ring of cells by extrapolation to obtain a overlapping region between S- and NS- regions.</a:t>
            </a:r>
          </a:p>
          <a:p>
            <a:r>
              <a:rPr lang="en-US" altLang="zh-CN" dirty="0" smtClean="0">
                <a:ea typeface="맑은 고딕"/>
              </a:rPr>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ea typeface="맑은 고딕"/>
              </a:rPr>
              <a:t>We then determine a seamless cut path using </a:t>
            </a:r>
            <a:r>
              <a:rPr lang="en-US" altLang="zh-CN" dirty="0" err="1" smtClean="0">
                <a:ea typeface="맑은 고딕"/>
              </a:rPr>
              <a:t>graphcut</a:t>
            </a:r>
            <a:r>
              <a:rPr lang="en-US" altLang="zh-CN" dirty="0" smtClean="0">
                <a:ea typeface="맑은 고딕"/>
              </a:rPr>
              <a:t> (click)</a:t>
            </a:r>
          </a:p>
          <a:p>
            <a:r>
              <a:rPr lang="en-US" altLang="zh-CN" dirty="0" smtClean="0">
                <a:ea typeface="맑은 고딕"/>
              </a:rPr>
              <a:t>to get the result.</a:t>
            </a:r>
          </a:p>
          <a:p>
            <a:r>
              <a:rPr lang="en-US" altLang="zh-CN" dirty="0" smtClean="0">
                <a:ea typeface="맑은 고딕"/>
              </a:rPr>
              <a:t>(click)</a:t>
            </a:r>
          </a:p>
          <a:p>
            <a:endParaRPr lang="en-US" altLang="zh-CN" dirty="0" smtClean="0">
              <a:ea typeface="맑은 고딕"/>
            </a:endParaRPr>
          </a:p>
          <a:p>
            <a:endParaRPr lang="en-US" altLang="zh-CN" dirty="0" smtClean="0">
              <a:ea typeface="맑은 고딕"/>
            </a:endParaRPr>
          </a:p>
          <a:p>
            <a:endParaRPr lang="en-US" altLang="zh-CN" dirty="0" smtClean="0">
              <a:ea typeface="맑은 고딕"/>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p:spPr>
      </p:sp>
      <p:sp>
        <p:nvSpPr>
          <p:cNvPr id="83971"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Let’s see the results. </a:t>
            </a:r>
          </a:p>
          <a:p>
            <a:endParaRPr lang="en-US" altLang="zh-CN" dirty="0" smtClean="0">
              <a:ea typeface="맑은 고딕"/>
            </a:endParaRPr>
          </a:p>
          <a:p>
            <a:r>
              <a:rPr lang="en-US" altLang="zh-CN" dirty="0" smtClean="0">
                <a:ea typeface="맑은 고딕"/>
              </a:rPr>
              <a:t>We compared our method</a:t>
            </a:r>
            <a:r>
              <a:rPr lang="en-US" altLang="zh-CN" baseline="0" dirty="0" smtClean="0">
                <a:ea typeface="맑은 고딕"/>
              </a:rPr>
              <a:t> </a:t>
            </a:r>
            <a:r>
              <a:rPr lang="en-US" altLang="zh-CN" dirty="0" smtClean="0">
                <a:ea typeface="맑은 고딕"/>
              </a:rPr>
              <a:t>to some state-of-the-art methods, including warping, multi-operator</a:t>
            </a:r>
          </a:p>
          <a:p>
            <a:r>
              <a:rPr lang="en-US" altLang="zh-CN" dirty="0" smtClean="0">
                <a:ea typeface="맑은 고딕"/>
              </a:rPr>
              <a:t>Shift-Map and Patch-Match.</a:t>
            </a:r>
          </a:p>
          <a:p>
            <a:endParaRPr lang="en-US" altLang="zh-CN" dirty="0" smtClean="0">
              <a:ea typeface="맑은 고딕"/>
            </a:endParaRPr>
          </a:p>
          <a:p>
            <a:r>
              <a:rPr lang="en-US" altLang="zh-CN" dirty="0" smtClean="0">
                <a:ea typeface="맑은 고딕"/>
              </a:rPr>
              <a:t>(click)</a:t>
            </a:r>
          </a:p>
          <a:p>
            <a:r>
              <a:rPr lang="en-US" altLang="zh-CN" dirty="0" smtClean="0">
                <a:ea typeface="맑은 고딕"/>
              </a:rPr>
              <a:t>Without high-level</a:t>
            </a:r>
            <a:r>
              <a:rPr lang="en-US" altLang="zh-CN" baseline="0" dirty="0" smtClean="0">
                <a:ea typeface="맑은 고딕"/>
              </a:rPr>
              <a:t> </a:t>
            </a:r>
            <a:r>
              <a:rPr lang="en-US" altLang="zh-CN" dirty="0" smtClean="0">
                <a:ea typeface="맑은 고딕"/>
              </a:rPr>
              <a:t>knowledge of symmetry, </a:t>
            </a:r>
          </a:p>
          <a:p>
            <a:r>
              <a:rPr lang="en-US" altLang="zh-CN" dirty="0" err="1" smtClean="0">
                <a:ea typeface="맑은 고딕"/>
              </a:rPr>
              <a:t>Multioperator</a:t>
            </a:r>
            <a:r>
              <a:rPr lang="en-US" altLang="zh-CN" dirty="0" smtClean="0">
                <a:ea typeface="맑은 고딕"/>
              </a:rPr>
              <a:t> cannot preserve the prominent shape.</a:t>
            </a:r>
          </a:p>
          <a:p>
            <a:r>
              <a:rPr lang="en-US" altLang="zh-CN" dirty="0" smtClean="0">
                <a:ea typeface="맑은 고딕"/>
              </a:rPr>
              <a:t>(click)</a:t>
            </a:r>
          </a:p>
          <a:p>
            <a:r>
              <a:rPr lang="en-US" altLang="zh-CN" dirty="0" smtClean="0">
                <a:ea typeface="맑은 고딕"/>
              </a:rPr>
              <a:t>Shift-map may introduce obvious seam</a:t>
            </a:r>
            <a:r>
              <a:rPr lang="en-US" altLang="zh-CN" baseline="0" dirty="0" smtClean="0">
                <a:ea typeface="맑은 고딕"/>
              </a:rPr>
              <a:t> when the lattice is curve</a:t>
            </a:r>
            <a:r>
              <a:rPr lang="en-US" altLang="zh-CN" dirty="0" smtClean="0">
                <a:ea typeface="맑은 고딕"/>
              </a:rPr>
              <a:t>.</a:t>
            </a:r>
          </a:p>
          <a:p>
            <a:r>
              <a:rPr lang="en-US" altLang="zh-CN" dirty="0" smtClean="0">
                <a:ea typeface="맑은 고딕"/>
              </a:rPr>
              <a:t>(click)</a:t>
            </a:r>
          </a:p>
          <a:p>
            <a:r>
              <a:rPr lang="en-US" altLang="zh-CN" dirty="0" smtClean="0">
                <a:ea typeface="맑은 고딕"/>
              </a:rPr>
              <a:t>Warping may unevenly distort the image content.</a:t>
            </a:r>
          </a:p>
          <a:p>
            <a:r>
              <a:rPr lang="en-US" altLang="zh-CN" dirty="0" smtClean="0">
                <a:ea typeface="맑은 고딕"/>
              </a:rPr>
              <a:t>(click)</a:t>
            </a:r>
          </a:p>
          <a:p>
            <a:r>
              <a:rPr lang="en-US" altLang="zh-CN" dirty="0" smtClean="0">
                <a:ea typeface="맑은 고딕"/>
              </a:rPr>
              <a:t>Even when the symmetry pattern is perspective or curve, with the knowledge of symmetry, our summarization operator preserves the overall symmetry structure in terms of shape, perspective, and illumination.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ea typeface="맑은 고딕"/>
              </a:rPr>
              <a:t>Here we</a:t>
            </a:r>
            <a:r>
              <a:rPr lang="en-US" altLang="zh-CN" baseline="0" dirty="0" smtClean="0">
                <a:ea typeface="맑은 고딕"/>
              </a:rPr>
              <a:t> show the “bird” example</a:t>
            </a:r>
            <a:r>
              <a:rPr lang="en-US" altLang="zh-CN" dirty="0" smtClean="0">
                <a:ea typeface="맑은 고딕"/>
              </a:rPr>
              <a:t>. </a:t>
            </a:r>
          </a:p>
          <a:p>
            <a:endParaRPr lang="en-US" altLang="zh-CN" dirty="0" smtClean="0">
              <a:ea typeface="맑은 고딕"/>
            </a:endParaRPr>
          </a:p>
          <a:p>
            <a:r>
              <a:rPr lang="en-US" altLang="zh-CN" dirty="0" smtClean="0">
                <a:ea typeface="맑은 고딕"/>
              </a:rPr>
              <a:t>(click)</a:t>
            </a:r>
          </a:p>
          <a:p>
            <a:r>
              <a:rPr lang="en-US" altLang="zh-CN" dirty="0" smtClean="0">
                <a:ea typeface="맑은 고딕"/>
              </a:rPr>
              <a:t>Only rely on the low-level important map, Patch-Match may miss prominent</a:t>
            </a:r>
            <a:r>
              <a:rPr lang="en-US" altLang="zh-CN" baseline="0" dirty="0" smtClean="0">
                <a:ea typeface="맑은 고딕"/>
              </a:rPr>
              <a:t> </a:t>
            </a:r>
            <a:r>
              <a:rPr lang="en-US" altLang="zh-CN" dirty="0" smtClean="0">
                <a:ea typeface="맑은 고딕"/>
              </a:rPr>
              <a:t>content.</a:t>
            </a:r>
          </a:p>
          <a:p>
            <a:r>
              <a:rPr lang="en-US" altLang="zh-CN" dirty="0" smtClean="0">
                <a:ea typeface="맑은 고딕"/>
              </a:rPr>
              <a:t>(click)</a:t>
            </a:r>
          </a:p>
          <a:p>
            <a:r>
              <a:rPr lang="en-US" altLang="zh-CN" dirty="0" smtClean="0">
                <a:ea typeface="맑은 고딕"/>
              </a:rPr>
              <a:t>Shift-map may introduce obvious seam.</a:t>
            </a:r>
          </a:p>
          <a:p>
            <a:r>
              <a:rPr lang="en-US" altLang="zh-CN" dirty="0" smtClean="0">
                <a:ea typeface="맑은 고딕"/>
              </a:rPr>
              <a:t>(click)</a:t>
            </a:r>
          </a:p>
          <a:p>
            <a:r>
              <a:rPr lang="en-US" altLang="zh-CN" dirty="0" smtClean="0">
                <a:ea typeface="맑은 고딕"/>
              </a:rPr>
              <a:t>Warping may over</a:t>
            </a:r>
            <a:r>
              <a:rPr lang="en-US" altLang="zh-CN" baseline="0" dirty="0" smtClean="0">
                <a:ea typeface="맑은 고딕"/>
              </a:rPr>
              <a:t> </a:t>
            </a:r>
            <a:r>
              <a:rPr lang="en-US" altLang="zh-CN" dirty="0" smtClean="0">
                <a:ea typeface="맑은 고딕"/>
              </a:rPr>
              <a:t>squeeze the homogeneous content.</a:t>
            </a:r>
          </a:p>
          <a:p>
            <a:r>
              <a:rPr lang="en-US" altLang="zh-CN" dirty="0" smtClean="0">
                <a:ea typeface="맑은 고딕"/>
              </a:rPr>
              <a:t>(click)</a:t>
            </a:r>
          </a:p>
          <a:p>
            <a:r>
              <a:rPr lang="en-US" altLang="zh-CN" dirty="0" smtClean="0">
                <a:ea typeface="맑은 고딕"/>
              </a:rPr>
              <a:t>With the knowledge of symmetry, our method can preserve the symmetry structure by summarization.</a:t>
            </a:r>
          </a:p>
          <a:p>
            <a:endParaRPr lang="en-US" altLang="zh-CN" dirty="0" smtClean="0">
              <a:ea typeface="맑은 고딕"/>
            </a:endParaRPr>
          </a:p>
          <a:p>
            <a:endParaRPr lang="en-US" altLang="zh-CN" dirty="0" smtClean="0">
              <a:ea typeface="맑은 고딕"/>
            </a:endParaRPr>
          </a:p>
          <a:p>
            <a:endParaRPr lang="en-US" altLang="zh-CN" dirty="0" smtClean="0">
              <a:ea typeface="맑은 고딕"/>
            </a:endParaRPr>
          </a:p>
          <a:p>
            <a:endParaRPr lang="en-US" altLang="zh-CN" dirty="0" smtClean="0">
              <a:ea typeface="맑은 고딕"/>
            </a:endParaRPr>
          </a:p>
          <a:p>
            <a:endParaRPr lang="en-US" altLang="zh-CN" dirty="0" smtClean="0">
              <a:ea typeface="맑은 고딕"/>
            </a:endParaRPr>
          </a:p>
          <a:p>
            <a:endParaRPr lang="en-US" altLang="zh-CN" dirty="0" smtClean="0">
              <a:ea typeface="맑은 고딕"/>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ea typeface="맑은 고딕"/>
              </a:rPr>
              <a:t>Here</a:t>
            </a:r>
            <a:r>
              <a:rPr lang="en-US" altLang="zh-CN" baseline="0" dirty="0" smtClean="0">
                <a:ea typeface="맑은 고딕"/>
              </a:rPr>
              <a:t> we show the “BMW” example</a:t>
            </a:r>
            <a:r>
              <a:rPr lang="en-US" altLang="zh-CN" dirty="0" smtClean="0">
                <a:ea typeface="맑은 고딕"/>
              </a:rPr>
              <a:t>.</a:t>
            </a:r>
            <a:r>
              <a:rPr lang="en-US" altLang="zh-CN" baseline="0" dirty="0" smtClean="0">
                <a:ea typeface="맑은 고딕"/>
              </a:rPr>
              <a:t> (click) Multi-operator and warping may over squeeze the important content. (click)</a:t>
            </a:r>
          </a:p>
          <a:p>
            <a:endParaRPr lang="en-US" altLang="zh-CN" baseline="0" dirty="0" smtClean="0">
              <a:ea typeface="맑은 고딕"/>
            </a:endParaRPr>
          </a:p>
          <a:p>
            <a:r>
              <a:rPr lang="en-US" altLang="zh-CN" baseline="0" dirty="0" smtClean="0">
                <a:ea typeface="맑은 고딕"/>
              </a:rPr>
              <a:t>(click)</a:t>
            </a:r>
          </a:p>
          <a:p>
            <a:r>
              <a:rPr lang="en-US" altLang="zh-CN" baseline="0" dirty="0" smtClean="0">
                <a:ea typeface="맑은 고딕"/>
              </a:rPr>
              <a:t>Shift-map cannot avoid obvious seam when the lattice is curve. </a:t>
            </a:r>
            <a:endParaRPr lang="en-US" altLang="zh-CN" dirty="0" smtClean="0">
              <a:ea typeface="맑은 고딕"/>
            </a:endParaRPr>
          </a:p>
          <a:p>
            <a:endParaRPr lang="en-US" altLang="zh-CN" dirty="0" smtClean="0">
              <a:ea typeface="맑은 고딕"/>
            </a:endParaRPr>
          </a:p>
          <a:p>
            <a:r>
              <a:rPr lang="en-US" altLang="zh-CN" dirty="0" smtClean="0">
                <a:ea typeface="맑은 고딕"/>
              </a:rPr>
              <a:t>(click)</a:t>
            </a:r>
          </a:p>
          <a:p>
            <a:r>
              <a:rPr lang="en-US" altLang="zh-CN" dirty="0" smtClean="0">
                <a:ea typeface="맑은 고딕"/>
              </a:rPr>
              <a:t>With</a:t>
            </a:r>
            <a:r>
              <a:rPr lang="en-US" altLang="zh-CN" baseline="0" dirty="0" smtClean="0">
                <a:ea typeface="맑은 고딕"/>
              </a:rPr>
              <a:t> the knowledge of symmetry, e</a:t>
            </a:r>
            <a:r>
              <a:rPr lang="en-US" altLang="zh-CN" dirty="0" smtClean="0">
                <a:ea typeface="맑은 고딕"/>
              </a:rPr>
              <a:t>ven when there are multiple curve lattices, our method still can summarize the lattice without uneven scaling of cells or introducing</a:t>
            </a:r>
            <a:r>
              <a:rPr lang="en-US" altLang="zh-CN" baseline="0" dirty="0" smtClean="0">
                <a:ea typeface="맑은 고딕"/>
              </a:rPr>
              <a:t> </a:t>
            </a:r>
            <a:r>
              <a:rPr lang="en-US" altLang="zh-CN" dirty="0" smtClean="0">
                <a:ea typeface="맑은 고딕"/>
              </a:rPr>
              <a:t>obvious seams inside the lattice.</a:t>
            </a:r>
          </a:p>
          <a:p>
            <a:pPr eaLnBrk="1" hangingPunct="1">
              <a:spcBef>
                <a:spcPct val="0"/>
              </a:spcBef>
            </a:pPr>
            <a:endParaRPr lang="zh-CN" altLang="en-US" dirty="0" smtClean="0">
              <a:ea typeface="맑은 고딕"/>
            </a:endParaRPr>
          </a:p>
        </p:txBody>
      </p:sp>
      <p:sp>
        <p:nvSpPr>
          <p:cNvPr id="66564" name="灯片编号占位符 3"/>
          <p:cNvSpPr>
            <a:spLocks noGrp="1"/>
          </p:cNvSpPr>
          <p:nvPr>
            <p:ph type="sldNum" sz="quarter" idx="5"/>
          </p:nvPr>
        </p:nvSpPr>
        <p:spPr bwMode="auto">
          <a:noFill/>
          <a:ln>
            <a:miter lim="800000"/>
            <a:headEnd/>
            <a:tailEnd/>
          </a:ln>
        </p:spPr>
        <p:txBody>
          <a:bodyPr/>
          <a:lstStyle/>
          <a:p>
            <a:fld id="{E3C31A89-8CB9-457A-8976-5C1D9AD8A8F7}" type="slidenum">
              <a:rPr lang="zh-CN" altLang="en-US" smtClean="0"/>
              <a:pPr/>
              <a:t>35</a:t>
            </a:fld>
            <a:endParaRPr lang="en-US" altLang="zh-CN"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bwMode="auto">
          <a:noFill/>
          <a:ln>
            <a:solidFill>
              <a:srgbClr val="000000"/>
            </a:solidFill>
            <a:miter lim="800000"/>
            <a:headEnd/>
            <a:tailEnd/>
          </a:ln>
        </p:spPr>
      </p:sp>
      <p:sp>
        <p:nvSpPr>
          <p:cNvPr id="8704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Here we show</a:t>
            </a:r>
            <a:r>
              <a:rPr lang="en-US" altLang="zh-CN" baseline="0" dirty="0" smtClean="0"/>
              <a:t> the progressive summarization of the “BMW”.</a:t>
            </a:r>
            <a:r>
              <a:rPr lang="en-US" altLang="zh-CN" dirty="0" smtClean="0"/>
              <a:t> </a:t>
            </a:r>
            <a:endParaRPr lang="zh-CN" altLang="en-US" dirty="0" smtClean="0"/>
          </a:p>
        </p:txBody>
      </p:sp>
      <p:sp>
        <p:nvSpPr>
          <p:cNvPr id="87044" name="灯片编号占位符 3"/>
          <p:cNvSpPr>
            <a:spLocks noGrp="1"/>
          </p:cNvSpPr>
          <p:nvPr>
            <p:ph type="sldNum" sz="quarter" idx="5"/>
          </p:nvPr>
        </p:nvSpPr>
        <p:spPr bwMode="auto">
          <a:noFill/>
          <a:ln>
            <a:miter lim="800000"/>
            <a:headEnd/>
            <a:tailEnd/>
          </a:ln>
        </p:spPr>
        <p:txBody>
          <a:bodyPr/>
          <a:lstStyle/>
          <a:p>
            <a:fld id="{11ECD995-D9A1-4C0F-B149-2787A9CC583F}" type="slidenum">
              <a:rPr lang="zh-CN" altLang="en-US" smtClean="0">
                <a:latin typeface="Helvetica"/>
              </a:rPr>
              <a:pPr/>
              <a:t>36</a:t>
            </a:fld>
            <a:endParaRPr lang="en-US" altLang="zh-CN" smtClean="0">
              <a:latin typeface="Helvetic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bwMode="auto">
          <a:noFill/>
          <a:ln>
            <a:solidFill>
              <a:srgbClr val="000000"/>
            </a:solidFill>
            <a:miter lim="800000"/>
            <a:headEnd/>
            <a:tailEnd/>
          </a:ln>
        </p:spPr>
      </p:sp>
      <p:sp>
        <p:nvSpPr>
          <p:cNvPr id="8806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So far, we only showed</a:t>
            </a:r>
            <a:r>
              <a:rPr lang="en-US" altLang="zh-CN" baseline="0" dirty="0" smtClean="0"/>
              <a:t> the results of summarizing the lattice. We can also use the same approach to extend the lattice. Such as this e</a:t>
            </a:r>
            <a:r>
              <a:rPr lang="en-US" altLang="zh-CN" dirty="0" smtClean="0"/>
              <a:t>xtended house.</a:t>
            </a:r>
            <a:endParaRPr lang="zh-CN" altLang="en-US" dirty="0" smtClean="0"/>
          </a:p>
        </p:txBody>
      </p:sp>
      <p:sp>
        <p:nvSpPr>
          <p:cNvPr id="88068" name="灯片编号占位符 3"/>
          <p:cNvSpPr>
            <a:spLocks noGrp="1"/>
          </p:cNvSpPr>
          <p:nvPr>
            <p:ph type="sldNum" sz="quarter" idx="5"/>
          </p:nvPr>
        </p:nvSpPr>
        <p:spPr bwMode="auto">
          <a:noFill/>
          <a:ln>
            <a:miter lim="800000"/>
            <a:headEnd/>
            <a:tailEnd/>
          </a:ln>
        </p:spPr>
        <p:txBody>
          <a:bodyPr/>
          <a:lstStyle/>
          <a:p>
            <a:fld id="{6D3E93FA-B601-4430-A1F4-589A054180E0}" type="slidenum">
              <a:rPr lang="zh-CN" altLang="en-US" smtClean="0">
                <a:latin typeface="Helvetica"/>
              </a:rPr>
              <a:pPr/>
              <a:t>37</a:t>
            </a:fld>
            <a:endParaRPr lang="en-US" altLang="zh-CN" smtClean="0">
              <a:latin typeface="Helvetic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p:spPr>
      </p:sp>
      <p:sp>
        <p:nvSpPr>
          <p:cNvPr id="890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Here we show a image with two different disjoint symmetry patterns.</a:t>
            </a:r>
            <a:endParaRPr lang="zh-CN" altLang="en-US" dirty="0" smtClean="0"/>
          </a:p>
        </p:txBody>
      </p:sp>
      <p:sp>
        <p:nvSpPr>
          <p:cNvPr id="89092" name="灯片编号占位符 3"/>
          <p:cNvSpPr>
            <a:spLocks noGrp="1"/>
          </p:cNvSpPr>
          <p:nvPr>
            <p:ph type="sldNum" sz="quarter" idx="5"/>
          </p:nvPr>
        </p:nvSpPr>
        <p:spPr bwMode="auto">
          <a:noFill/>
          <a:ln>
            <a:miter lim="800000"/>
            <a:headEnd/>
            <a:tailEnd/>
          </a:ln>
        </p:spPr>
        <p:txBody>
          <a:bodyPr/>
          <a:lstStyle/>
          <a:p>
            <a:fld id="{6C6AD462-44E5-4596-8B40-43D2A9A55A91}" type="slidenum">
              <a:rPr lang="zh-CN" altLang="en-US" smtClean="0">
                <a:latin typeface="Helvetica"/>
              </a:rPr>
              <a:pPr/>
              <a:t>38</a:t>
            </a:fld>
            <a:endParaRPr lang="en-US" altLang="zh-CN" smtClean="0">
              <a:latin typeface="Helvetic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bwMode="auto">
          <a:noFill/>
          <a:ln>
            <a:solidFill>
              <a:srgbClr val="000000"/>
            </a:solidFill>
            <a:miter lim="800000"/>
            <a:headEnd/>
            <a:tailEnd/>
          </a:ln>
        </p:spPr>
      </p:sp>
      <p:sp>
        <p:nvSpPr>
          <p:cNvPr id="849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To further evaluate our method, we perform a user study to compare our method with the other methods.</a:t>
            </a:r>
          </a:p>
          <a:p>
            <a:pPr eaLnBrk="1" hangingPunct="1">
              <a:spcBef>
                <a:spcPct val="0"/>
              </a:spcBef>
            </a:pPr>
            <a:r>
              <a:rPr lang="en-US" altLang="zh-CN" dirty="0" smtClean="0"/>
              <a:t>(click)</a:t>
            </a:r>
          </a:p>
          <a:p>
            <a:pPr eaLnBrk="1" hangingPunct="1">
              <a:spcBef>
                <a:spcPct val="0"/>
              </a:spcBef>
            </a:pPr>
            <a:r>
              <a:rPr lang="en-US" altLang="zh-CN" dirty="0" smtClean="0"/>
              <a:t>In the experiment, we showed the original image, our result and the image of a competitor in a random order.</a:t>
            </a:r>
          </a:p>
          <a:p>
            <a:pPr eaLnBrk="1" hangingPunct="1">
              <a:spcBef>
                <a:spcPct val="0"/>
              </a:spcBef>
            </a:pPr>
            <a:r>
              <a:rPr lang="en-US" altLang="zh-CN" dirty="0" smtClean="0"/>
              <a:t>We then ask which of the two resized images the participant prefers.</a:t>
            </a:r>
          </a:p>
          <a:p>
            <a:pPr eaLnBrk="1" hangingPunct="1">
              <a:spcBef>
                <a:spcPct val="0"/>
              </a:spcBef>
            </a:pPr>
            <a:endParaRPr lang="en-US" altLang="zh-CN" dirty="0" smtClean="0"/>
          </a:p>
          <a:p>
            <a:pPr eaLnBrk="1" hangingPunct="1">
              <a:spcBef>
                <a:spcPct val="0"/>
              </a:spcBef>
            </a:pPr>
            <a:r>
              <a:rPr lang="en-US" altLang="zh-CN" dirty="0" smtClean="0"/>
              <a:t>(click)</a:t>
            </a:r>
          </a:p>
          <a:p>
            <a:pPr eaLnBrk="1" hangingPunct="1">
              <a:spcBef>
                <a:spcPct val="0"/>
              </a:spcBef>
            </a:pPr>
            <a:r>
              <a:rPr lang="en-US" altLang="zh-CN" dirty="0" smtClean="0"/>
              <a:t>70 users from different ages and backgrounds are invited to score 9 sets of the resized images.</a:t>
            </a:r>
          </a:p>
          <a:p>
            <a:pPr eaLnBrk="1" hangingPunct="1">
              <a:spcBef>
                <a:spcPct val="0"/>
              </a:spcBef>
            </a:pPr>
            <a:r>
              <a:rPr lang="en-US" altLang="zh-CN" dirty="0" smtClean="0"/>
              <a:t>We compared our method with three other methods: multi-operator, shift-map and warping.</a:t>
            </a:r>
            <a:endParaRPr lang="zh-CN" altLang="en-US" dirty="0" smtClean="0"/>
          </a:p>
        </p:txBody>
      </p:sp>
      <p:sp>
        <p:nvSpPr>
          <p:cNvPr id="84996" name="灯片编号占位符 3"/>
          <p:cNvSpPr>
            <a:spLocks noGrp="1"/>
          </p:cNvSpPr>
          <p:nvPr>
            <p:ph type="sldNum" sz="quarter" idx="5"/>
          </p:nvPr>
        </p:nvSpPr>
        <p:spPr bwMode="auto">
          <a:noFill/>
          <a:ln>
            <a:miter lim="800000"/>
            <a:headEnd/>
            <a:tailEnd/>
          </a:ln>
        </p:spPr>
        <p:txBody>
          <a:bodyPr/>
          <a:lstStyle/>
          <a:p>
            <a:fld id="{7B15ED71-811F-493C-A0A6-59DC935C086D}" type="slidenum">
              <a:rPr lang="zh-CN" altLang="en-US" smtClean="0">
                <a:latin typeface="Helvetica"/>
              </a:rPr>
              <a:pPr/>
              <a:t>39</a:t>
            </a:fld>
            <a:endParaRPr lang="en-US" altLang="zh-CN" smtClean="0">
              <a:latin typeface="Helvetic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p:spPr>
      </p:sp>
      <p:sp>
        <p:nvSpPr>
          <p:cNvPr id="11469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맑은 고딕"/>
              </a:rPr>
              <a:t>(click)</a:t>
            </a:r>
          </a:p>
          <a:p>
            <a:r>
              <a:rPr lang="en-US" dirty="0" smtClean="0">
                <a:ea typeface="맑은 고딕"/>
              </a:rPr>
              <a:t>If</a:t>
            </a:r>
            <a:r>
              <a:rPr lang="en-US" baseline="0" dirty="0" smtClean="0">
                <a:ea typeface="맑은 고딕"/>
              </a:rPr>
              <a:t> we can </a:t>
            </a:r>
            <a:r>
              <a:rPr lang="en-US" dirty="0" smtClean="0">
                <a:ea typeface="맑은 고딕"/>
              </a:rPr>
              <a:t>understand the high-level</a:t>
            </a:r>
            <a:r>
              <a:rPr lang="en-US" baseline="0" dirty="0" smtClean="0">
                <a:ea typeface="맑은 고딕"/>
              </a:rPr>
              <a:t> semantics, i</a:t>
            </a:r>
            <a:r>
              <a:rPr lang="en-US" dirty="0" smtClean="0">
                <a:ea typeface="맑은 고딕"/>
              </a:rPr>
              <a:t>t</a:t>
            </a:r>
            <a:r>
              <a:rPr lang="en-US" baseline="0" dirty="0" smtClean="0">
                <a:ea typeface="맑은 고딕"/>
              </a:rPr>
              <a:t> would be nice to summarize this image as follow.</a:t>
            </a:r>
          </a:p>
          <a:p>
            <a:r>
              <a:rPr lang="en-US" dirty="0" smtClean="0">
                <a:ea typeface="맑은 고딕"/>
              </a:rPr>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맑은 고딕"/>
              </a:rPr>
              <a:t>(click)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ea typeface="맑은 고딕"/>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This table shows the statistics. Each row shows the competition between our method and the one indicating on that row.</a:t>
            </a:r>
          </a:p>
          <a:p>
            <a:pPr eaLnBrk="1" hangingPunct="1">
              <a:spcBef>
                <a:spcPct val="0"/>
              </a:spcBef>
            </a:pPr>
            <a:r>
              <a:rPr lang="en-US" altLang="zh-CN" dirty="0" smtClean="0"/>
              <a:t>The “Mean of wins” indicates the percentage our method wins during the competitions. (click)</a:t>
            </a:r>
          </a:p>
          <a:p>
            <a:pPr eaLnBrk="1" hangingPunct="1">
              <a:spcBef>
                <a:spcPct val="0"/>
              </a:spcBef>
            </a:pPr>
            <a:r>
              <a:rPr lang="en-US" altLang="zh-CN" dirty="0" smtClean="0"/>
              <a:t>From the statistics, our method generally outperforms than all competitors.</a:t>
            </a:r>
            <a:endParaRPr lang="zh-CN" altLang="en-US" dirty="0" smtClean="0"/>
          </a:p>
        </p:txBody>
      </p:sp>
      <p:sp>
        <p:nvSpPr>
          <p:cNvPr id="86020" name="灯片编号占位符 3"/>
          <p:cNvSpPr>
            <a:spLocks noGrp="1"/>
          </p:cNvSpPr>
          <p:nvPr>
            <p:ph type="sldNum" sz="quarter" idx="5"/>
          </p:nvPr>
        </p:nvSpPr>
        <p:spPr bwMode="auto">
          <a:noFill/>
          <a:ln>
            <a:miter lim="800000"/>
            <a:headEnd/>
            <a:tailEnd/>
          </a:ln>
        </p:spPr>
        <p:txBody>
          <a:bodyPr/>
          <a:lstStyle/>
          <a:p>
            <a:fld id="{C4EEDDE9-B8EB-408E-B0FE-4BA4E8099644}" type="slidenum">
              <a:rPr lang="zh-CN" altLang="en-US" smtClean="0">
                <a:latin typeface="Helvetica"/>
              </a:rPr>
              <a:pPr/>
              <a:t>40</a:t>
            </a:fld>
            <a:endParaRPr lang="en-US" altLang="zh-CN" smtClean="0">
              <a:latin typeface="Helvetic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p:spPr>
      </p:sp>
      <p:sp>
        <p:nvSpPr>
          <p:cNvPr id="9011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In summary, </a:t>
            </a:r>
          </a:p>
          <a:p>
            <a:pPr eaLnBrk="1" hangingPunct="1">
              <a:spcBef>
                <a:spcPct val="0"/>
              </a:spcBef>
            </a:pPr>
            <a:r>
              <a:rPr lang="en-US" altLang="zh-CN" dirty="0" smtClean="0"/>
              <a:t>(click)</a:t>
            </a:r>
          </a:p>
          <a:p>
            <a:pPr eaLnBrk="1" hangingPunct="1">
              <a:spcBef>
                <a:spcPct val="0"/>
              </a:spcBef>
            </a:pPr>
            <a:r>
              <a:rPr lang="en-US" altLang="zh-CN" dirty="0" smtClean="0"/>
              <a:t>By understanding high level symmetry knowledge, we open a new space for image resizing.</a:t>
            </a:r>
          </a:p>
          <a:p>
            <a:pPr eaLnBrk="1" hangingPunct="1">
              <a:spcBef>
                <a:spcPct val="0"/>
              </a:spcBef>
            </a:pPr>
            <a:r>
              <a:rPr lang="en-US" altLang="zh-CN" dirty="0" smtClean="0"/>
              <a:t>(click)</a:t>
            </a:r>
          </a:p>
          <a:p>
            <a:pPr eaLnBrk="1" hangingPunct="1">
              <a:spcBef>
                <a:spcPct val="0"/>
              </a:spcBef>
            </a:pPr>
            <a:r>
              <a:rPr lang="en-US" altLang="zh-CN" dirty="0" smtClean="0"/>
              <a:t>We propose an automatic summarization operator</a:t>
            </a:r>
            <a:r>
              <a:rPr lang="en-US" altLang="zh-CN" baseline="0" dirty="0" smtClean="0"/>
              <a:t> to </a:t>
            </a:r>
            <a:r>
              <a:rPr lang="en-US" altLang="zh-CN" dirty="0" smtClean="0"/>
              <a:t>maintain geometry and illumination.</a:t>
            </a:r>
          </a:p>
          <a:p>
            <a:pPr eaLnBrk="1" hangingPunct="1">
              <a:spcBef>
                <a:spcPct val="0"/>
              </a:spcBef>
            </a:pPr>
            <a:endParaRPr lang="en-US" altLang="zh-CN" dirty="0" smtClean="0"/>
          </a:p>
          <a:p>
            <a:pPr eaLnBrk="1" hangingPunct="1">
              <a:spcBef>
                <a:spcPct val="0"/>
              </a:spcBef>
            </a:pPr>
            <a:r>
              <a:rPr lang="en-US" altLang="zh-CN" dirty="0" smtClean="0"/>
              <a:t>(click)</a:t>
            </a:r>
          </a:p>
          <a:p>
            <a:pPr eaLnBrk="1" hangingPunct="1">
              <a:spcBef>
                <a:spcPct val="0"/>
              </a:spcBef>
            </a:pPr>
            <a:r>
              <a:rPr lang="en-US" altLang="zh-CN" dirty="0" smtClean="0"/>
              <a:t>Besides, we propose a framework that seamlessly combines symmetry and non-symmetry</a:t>
            </a:r>
            <a:r>
              <a:rPr lang="en-US" altLang="zh-CN" baseline="0" dirty="0" smtClean="0"/>
              <a:t> </a:t>
            </a:r>
            <a:r>
              <a:rPr lang="en-US" altLang="zh-CN" dirty="0" smtClean="0"/>
              <a:t>regions.</a:t>
            </a:r>
          </a:p>
          <a:p>
            <a:pPr eaLnBrk="1" hangingPunct="1">
              <a:spcBef>
                <a:spcPct val="0"/>
              </a:spcBef>
            </a:pPr>
            <a:endParaRPr lang="en-US" altLang="zh-CN" dirty="0" smtClean="0"/>
          </a:p>
          <a:p>
            <a:pPr eaLnBrk="1" hangingPunct="1">
              <a:spcBef>
                <a:spcPct val="0"/>
              </a:spcBef>
            </a:pPr>
            <a:r>
              <a:rPr lang="en-US" altLang="zh-CN" dirty="0" smtClean="0"/>
              <a:t>(click)</a:t>
            </a:r>
          </a:p>
          <a:p>
            <a:pPr eaLnBrk="1" hangingPunct="1">
              <a:spcBef>
                <a:spcPct val="0"/>
              </a:spcBef>
            </a:pPr>
            <a:r>
              <a:rPr lang="en-US" altLang="zh-CN" dirty="0" smtClean="0"/>
              <a:t>In our work, we only</a:t>
            </a:r>
            <a:r>
              <a:rPr lang="en-US" altLang="zh-CN" baseline="0" dirty="0" smtClean="0"/>
              <a:t> analyze translational symmetry as the first step to more general understanding semantics for image resizing.</a:t>
            </a:r>
            <a:endParaRPr lang="zh-CN" altLang="en-US" dirty="0" smtClean="0"/>
          </a:p>
        </p:txBody>
      </p:sp>
      <p:sp>
        <p:nvSpPr>
          <p:cNvPr id="90116" name="灯片编号占位符 3"/>
          <p:cNvSpPr>
            <a:spLocks noGrp="1"/>
          </p:cNvSpPr>
          <p:nvPr>
            <p:ph type="sldNum" sz="quarter" idx="5"/>
          </p:nvPr>
        </p:nvSpPr>
        <p:spPr bwMode="auto">
          <a:noFill/>
          <a:ln>
            <a:miter lim="800000"/>
            <a:headEnd/>
            <a:tailEnd/>
          </a:ln>
        </p:spPr>
        <p:txBody>
          <a:bodyPr/>
          <a:lstStyle/>
          <a:p>
            <a:fld id="{D9371C83-44E2-4C8A-9604-2FF191F93A6B}" type="slidenum">
              <a:rPr lang="zh-CN" altLang="en-US" smtClean="0">
                <a:latin typeface="Helvetica"/>
              </a:rPr>
              <a:pPr/>
              <a:t>41</a:t>
            </a:fld>
            <a:endParaRPr lang="en-US" altLang="zh-CN" smtClean="0">
              <a:latin typeface="Helvetic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headEnd/>
            <a:tailEnd/>
          </a:ln>
        </p:spPr>
      </p:sp>
      <p:sp>
        <p:nvSpPr>
          <p:cNvPr id="9113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Our method still has some limitations.</a:t>
            </a:r>
          </a:p>
          <a:p>
            <a:pPr eaLnBrk="1" hangingPunct="1">
              <a:spcBef>
                <a:spcPct val="0"/>
              </a:spcBef>
            </a:pPr>
            <a:endParaRPr lang="en-US" altLang="zh-CN" dirty="0" smtClean="0"/>
          </a:p>
          <a:p>
            <a:pPr eaLnBrk="1" hangingPunct="1">
              <a:spcBef>
                <a:spcPct val="0"/>
              </a:spcBef>
            </a:pPr>
            <a:r>
              <a:rPr lang="en-US" altLang="zh-CN" dirty="0" smtClean="0"/>
              <a:t>(click)</a:t>
            </a:r>
          </a:p>
          <a:p>
            <a:pPr eaLnBrk="1" hangingPunct="1">
              <a:spcBef>
                <a:spcPct val="0"/>
              </a:spcBef>
            </a:pPr>
            <a:r>
              <a:rPr lang="en-US" altLang="zh-CN" dirty="0" smtClean="0"/>
              <a:t>Our symmetry detection relies on MSER. If MSER fails to identify a potential cell, our method will not be able to form any lattice.</a:t>
            </a:r>
          </a:p>
          <a:p>
            <a:pPr eaLnBrk="1" hangingPunct="1">
              <a:spcBef>
                <a:spcPct val="0"/>
              </a:spcBef>
            </a:pPr>
            <a:endParaRPr lang="en-US" altLang="zh-CN" dirty="0" smtClean="0"/>
          </a:p>
          <a:p>
            <a:pPr eaLnBrk="1" hangingPunct="1">
              <a:spcBef>
                <a:spcPct val="0"/>
              </a:spcBef>
            </a:pPr>
            <a:r>
              <a:rPr lang="en-US" altLang="zh-CN" dirty="0" smtClean="0"/>
              <a:t>(click)</a:t>
            </a:r>
          </a:p>
          <a:p>
            <a:pPr eaLnBrk="1" hangingPunct="1">
              <a:spcBef>
                <a:spcPct val="0"/>
              </a:spcBef>
            </a:pPr>
            <a:r>
              <a:rPr lang="en-US" altLang="zh-CN" dirty="0" smtClean="0"/>
              <a:t>Another limitation is on the lattice formation. Currently, we can not handle the overlapping lattices. If there are overlapping lattices located in the same region, our system only detects the largest one.</a:t>
            </a:r>
          </a:p>
        </p:txBody>
      </p:sp>
      <p:sp>
        <p:nvSpPr>
          <p:cNvPr id="91140" name="灯片编号占位符 3"/>
          <p:cNvSpPr>
            <a:spLocks noGrp="1"/>
          </p:cNvSpPr>
          <p:nvPr>
            <p:ph type="sldNum" sz="quarter" idx="5"/>
          </p:nvPr>
        </p:nvSpPr>
        <p:spPr bwMode="auto">
          <a:noFill/>
          <a:ln>
            <a:miter lim="800000"/>
            <a:headEnd/>
            <a:tailEnd/>
          </a:ln>
        </p:spPr>
        <p:txBody>
          <a:bodyPr/>
          <a:lstStyle/>
          <a:p>
            <a:fld id="{D5398801-24A8-42E1-9F30-8550D906879F}" type="slidenum">
              <a:rPr lang="zh-CN" altLang="en-US" smtClean="0">
                <a:latin typeface="Helvetica"/>
              </a:rPr>
              <a:pPr/>
              <a:t>42</a:t>
            </a:fld>
            <a:endParaRPr lang="en-US" altLang="zh-CN" smtClean="0">
              <a:latin typeface="Helvetic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bwMode="auto">
          <a:noFill/>
          <a:ln>
            <a:solidFill>
              <a:srgbClr val="000000"/>
            </a:solidFill>
            <a:miter lim="800000"/>
            <a:headEnd/>
            <a:tailEnd/>
          </a:ln>
        </p:spPr>
      </p:sp>
      <p:sp>
        <p:nvSpPr>
          <p:cNvPr id="9216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smtClean="0"/>
              <a:t>Thank</a:t>
            </a:r>
            <a:r>
              <a:rPr lang="en-US" altLang="zh-CN" baseline="0" dirty="0" smtClean="0"/>
              <a:t> you</a:t>
            </a:r>
            <a:r>
              <a:rPr lang="en-US" altLang="zh-CN" dirty="0" smtClean="0"/>
              <a:t> for your attention.</a:t>
            </a:r>
          </a:p>
          <a:p>
            <a:pPr eaLnBrk="1" hangingPunct="1">
              <a:spcBef>
                <a:spcPct val="0"/>
              </a:spcBef>
            </a:pPr>
            <a:endParaRPr lang="zh-CN" altLang="en-US" dirty="0" smtClean="0"/>
          </a:p>
        </p:txBody>
      </p:sp>
      <p:sp>
        <p:nvSpPr>
          <p:cNvPr id="92164" name="灯片编号占位符 3"/>
          <p:cNvSpPr>
            <a:spLocks noGrp="1"/>
          </p:cNvSpPr>
          <p:nvPr>
            <p:ph type="sldNum" sz="quarter" idx="5"/>
          </p:nvPr>
        </p:nvSpPr>
        <p:spPr bwMode="auto">
          <a:noFill/>
          <a:ln>
            <a:miter lim="800000"/>
            <a:headEnd/>
            <a:tailEnd/>
          </a:ln>
        </p:spPr>
        <p:txBody>
          <a:bodyPr/>
          <a:lstStyle/>
          <a:p>
            <a:fld id="{6C74F856-ECA9-476D-80BD-47AF3AB5BAC0}" type="slidenum">
              <a:rPr lang="zh-CN" altLang="en-US" smtClean="0">
                <a:latin typeface="Helvetica"/>
              </a:rPr>
              <a:pPr/>
              <a:t>43</a:t>
            </a:fld>
            <a:endParaRPr lang="en-US" altLang="zh-CN" smtClean="0">
              <a:latin typeface="Helvetic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p:spPr>
      </p:sp>
      <p:sp>
        <p:nvSpPr>
          <p:cNvPr id="115715"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맑은 고딕"/>
              </a:rPr>
              <a:t>(click)</a:t>
            </a:r>
          </a:p>
          <a:p>
            <a:r>
              <a:rPr lang="en-US" dirty="0" smtClean="0">
                <a:ea typeface="맑은 고딕"/>
              </a:rPr>
              <a:t>Without understanding high-level semantics, prominent structure may</a:t>
            </a:r>
            <a:r>
              <a:rPr lang="en-US" baseline="0" dirty="0" smtClean="0">
                <a:ea typeface="맑은 고딕"/>
              </a:rPr>
              <a:t> </a:t>
            </a:r>
            <a:r>
              <a:rPr lang="en-US" dirty="0" smtClean="0">
                <a:ea typeface="맑은 고딕"/>
              </a:rPr>
              <a:t>not be preserved.</a:t>
            </a:r>
          </a:p>
          <a:p>
            <a:endParaRPr lang="en-US" dirty="0" smtClean="0">
              <a:ea typeface="맑은 고딕"/>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맑은 고딕"/>
              </a:rPr>
              <a:t>For example, in this image, (click) the circular structure is destroyed without understanding the circular distribution of the shoes.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맑은 고딕"/>
              </a:rPr>
              <a:t>(click)</a:t>
            </a:r>
          </a:p>
          <a:p>
            <a:endParaRPr lang="en-US" dirty="0" smtClean="0">
              <a:ea typeface="맑은 고딕"/>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p:spPr>
      </p:sp>
      <p:sp>
        <p:nvSpPr>
          <p:cNvPr id="11673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맑은 고딕"/>
              </a:rPr>
              <a:t>(click) If</a:t>
            </a:r>
            <a:r>
              <a:rPr lang="en-US" baseline="0" dirty="0" smtClean="0">
                <a:ea typeface="맑은 고딕"/>
              </a:rPr>
              <a:t> we can understand the high-level semantics, it would be nice to summarize the distribution like this. </a:t>
            </a:r>
            <a:r>
              <a:rPr lang="en-US" dirty="0" smtClean="0">
                <a:ea typeface="맑은 고딕"/>
              </a:rPr>
              <a:t>(click)</a:t>
            </a:r>
          </a:p>
          <a:p>
            <a:endParaRPr lang="en-US" dirty="0" smtClean="0">
              <a:ea typeface="맑은 고딕"/>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(click)</a:t>
            </a:r>
          </a:p>
          <a:p>
            <a:r>
              <a:rPr lang="en-US" altLang="zh-CN" dirty="0" smtClean="0"/>
              <a:t>Although general understanding of images is too challenging and infeasible in the near future,</a:t>
            </a:r>
          </a:p>
          <a:p>
            <a:r>
              <a:rPr lang="en-US" altLang="zh-CN" dirty="0" smtClean="0"/>
              <a:t>(click)</a:t>
            </a:r>
          </a:p>
          <a:p>
            <a:r>
              <a:rPr lang="en-US" altLang="zh-CN" dirty="0" smtClean="0"/>
              <a:t>analysis of certain high-level semantics is feasible.</a:t>
            </a:r>
          </a:p>
          <a:p>
            <a:r>
              <a:rPr lang="en-US" altLang="zh-CN" dirty="0" smtClean="0"/>
              <a:t>(click)</a:t>
            </a:r>
          </a:p>
          <a:p>
            <a:r>
              <a:rPr lang="en-US" altLang="zh-CN" dirty="0" smtClean="0"/>
              <a:t>In particular, we focus on translational symmetry. It exists everywhere.</a:t>
            </a:r>
          </a:p>
          <a:p>
            <a:endParaRPr lang="en-US" altLang="zh-CN" dirty="0" smtClean="0"/>
          </a:p>
        </p:txBody>
      </p:sp>
      <p:sp>
        <p:nvSpPr>
          <p:cNvPr id="54276" name="灯片编号占位符 3"/>
          <p:cNvSpPr txBox="1">
            <a:spLocks noGrp="1"/>
          </p:cNvSpPr>
          <p:nvPr/>
        </p:nvSpPr>
        <p:spPr bwMode="auto">
          <a:xfrm>
            <a:off x="3778250" y="9428163"/>
            <a:ext cx="2889250" cy="496887"/>
          </a:xfrm>
          <a:prstGeom prst="rect">
            <a:avLst/>
          </a:prstGeom>
          <a:noFill/>
          <a:ln w="9525">
            <a:noFill/>
            <a:miter lim="800000"/>
            <a:headEnd/>
            <a:tailEnd/>
          </a:ln>
        </p:spPr>
        <p:txBody>
          <a:bodyPr anchor="b"/>
          <a:lstStyle/>
          <a:p>
            <a:pPr algn="r" latinLnBrk="1">
              <a:lnSpc>
                <a:spcPct val="110000"/>
              </a:lnSpc>
            </a:pPr>
            <a:fld id="{38AF43BE-31C9-4652-B32C-37124E733394}" type="slidenum">
              <a:rPr lang="zh-CN" altLang="en-US" sz="1200"/>
              <a:pPr algn="r" latinLnBrk="1">
                <a:lnSpc>
                  <a:spcPct val="110000"/>
                </a:lnSpc>
              </a:pPr>
              <a:t>7</a:t>
            </a:fld>
            <a:endParaRPr lang="en-US" altLang="zh-CN"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p:spPr>
      </p:sp>
      <p:sp>
        <p:nvSpPr>
          <p:cNvPr id="5632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(click) By understanding the symmetry patterns in the image, (click) we resize image by symmetry-summarization. (click) This open a new space for image resizing. (click)</a:t>
            </a:r>
            <a:endParaRPr lang="zh-CN" altLang="en-US" dirty="0" smtClean="0"/>
          </a:p>
        </p:txBody>
      </p:sp>
      <p:sp>
        <p:nvSpPr>
          <p:cNvPr id="56324" name="灯片编号占位符 3"/>
          <p:cNvSpPr>
            <a:spLocks noGrp="1"/>
          </p:cNvSpPr>
          <p:nvPr>
            <p:ph type="sldNum" sz="quarter" idx="5"/>
          </p:nvPr>
        </p:nvSpPr>
        <p:spPr bwMode="auto">
          <a:noFill/>
          <a:ln>
            <a:miter lim="800000"/>
            <a:headEnd/>
            <a:tailEnd/>
          </a:ln>
        </p:spPr>
        <p:txBody>
          <a:bodyPr/>
          <a:lstStyle/>
          <a:p>
            <a:fld id="{F17A109D-7F98-40F1-81F5-72377D3EF407}" type="slidenum">
              <a:rPr lang="zh-CN" altLang="en-US" smtClean="0">
                <a:latin typeface="Helvetica"/>
              </a:rPr>
              <a:pPr/>
              <a:t>8</a:t>
            </a:fld>
            <a:endParaRPr lang="en-US" altLang="zh-CN" smtClean="0">
              <a:latin typeface="Helvetic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In</a:t>
            </a:r>
            <a:r>
              <a:rPr lang="en-US" altLang="zh-CN" baseline="0" dirty="0" smtClean="0"/>
              <a:t> </a:t>
            </a:r>
            <a:r>
              <a:rPr lang="en-US" altLang="zh-CN" dirty="0" smtClean="0"/>
              <a:t>recent years, several</a:t>
            </a:r>
            <a:r>
              <a:rPr lang="en-US" altLang="zh-CN" baseline="0" dirty="0" smtClean="0"/>
              <a:t> </a:t>
            </a:r>
            <a:r>
              <a:rPr lang="en-US" altLang="zh-CN" dirty="0" smtClean="0"/>
              <a:t>content-aware image resizing techniques were proposed, (click) including seam carving, warping, and multi-operators.</a:t>
            </a:r>
          </a:p>
          <a:p>
            <a:endParaRPr lang="en-US" altLang="zh-CN" dirty="0" smtClean="0"/>
          </a:p>
          <a:p>
            <a:r>
              <a:rPr lang="en-US" altLang="zh-CN" dirty="0" smtClean="0"/>
              <a:t>(click)  But none of those methods make use of high-level semantic of the image. (click) </a:t>
            </a:r>
            <a:endParaRPr lang="zh-CN" altLang="en-US" dirty="0" smtClean="0"/>
          </a:p>
        </p:txBody>
      </p:sp>
      <p:sp>
        <p:nvSpPr>
          <p:cNvPr id="57348" name="灯片编号占位符 3"/>
          <p:cNvSpPr txBox="1">
            <a:spLocks noGrp="1"/>
          </p:cNvSpPr>
          <p:nvPr/>
        </p:nvSpPr>
        <p:spPr bwMode="auto">
          <a:xfrm>
            <a:off x="3778250" y="9428163"/>
            <a:ext cx="2889250" cy="496887"/>
          </a:xfrm>
          <a:prstGeom prst="rect">
            <a:avLst/>
          </a:prstGeom>
          <a:noFill/>
          <a:ln w="9525">
            <a:noFill/>
            <a:miter lim="800000"/>
            <a:headEnd/>
            <a:tailEnd/>
          </a:ln>
        </p:spPr>
        <p:txBody>
          <a:bodyPr anchor="b"/>
          <a:lstStyle/>
          <a:p>
            <a:pPr algn="r" latinLnBrk="1">
              <a:lnSpc>
                <a:spcPct val="110000"/>
              </a:lnSpc>
            </a:pPr>
            <a:fld id="{A33E1B5B-48F4-42FC-B499-7C0C858BEA72}" type="slidenum">
              <a:rPr lang="zh-CN" altLang="en-US" sz="1200"/>
              <a:pPr algn="r" latinLnBrk="1">
                <a:lnSpc>
                  <a:spcPct val="110000"/>
                </a:lnSpc>
              </a:pPr>
              <a:t>9</a:t>
            </a:fld>
            <a:endParaRPr lang="en-US" altLang="zh-CN"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A82F81F7-1215-49ED-8941-854D88C4CB50}"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81AED1F6-3B13-4003-A0DE-0F4AA7E36AA8}"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17EC8F25-8376-4D27-9C0F-F34C58BBECF2}"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3E9C80E5-7782-4AC5-AF05-39977F4D033D}" type="slidenum">
              <a:rPr lang="en-US" altLang="ko-KR"/>
              <a:pPr>
                <a:defRP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8FB9CE6A-2F51-4DE6-BCF6-EB73C3718529}"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217BE8A3-09F0-4736-9D8C-AABCA919016B}" type="slidenum">
              <a:rPr lang="en-US" altLang="ko-KR"/>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10689F90-B757-418E-9C78-B496C2FE3FBB}" type="slidenum">
              <a:rPr lang="en-US" altLang="ko-KR"/>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6BF5D445-5801-40FD-86A7-2C8C394BCF44}"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163E8FDC-3122-486C-9182-3290C997339D}" type="slidenum">
              <a:rPr lang="en-US" altLang="ko-KR"/>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B1567771-6304-4CE3-9657-8330A2B31E7F}" type="slidenum">
              <a:rPr lang="en-US" altLang="ko-KR"/>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ED5EEB85-F895-4F0C-9E17-9CE01A45A6AE}"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내지"/>
          <p:cNvPicPr>
            <a:picLocks noChangeAspect="1" noChangeArrowheads="1"/>
          </p:cNvPicPr>
          <p:nvPr userDrawn="1"/>
        </p:nvPicPr>
        <p:blipFill>
          <a:blip r:embed="rId13" cstate="print"/>
          <a:srcRect/>
          <a:stretch>
            <a:fillRect/>
          </a:stretch>
        </p:blipFill>
        <p:spPr bwMode="auto">
          <a:xfrm>
            <a:off x="0" y="0"/>
            <a:ext cx="9163050" cy="6872288"/>
          </a:xfrm>
          <a:prstGeom prst="rect">
            <a:avLst/>
          </a:prstGeom>
          <a:solidFill>
            <a:schemeClr val="tx1"/>
          </a:solid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latinLnBrk="1">
              <a:lnSpc>
                <a:spcPct val="100000"/>
              </a:lnSpc>
              <a:defRPr kumimoji="1" sz="1400">
                <a:latin typeface="Gulim" pitchFamily="34" charset="-127"/>
              </a:defRPr>
            </a:lvl1pPr>
          </a:lstStyle>
          <a:p>
            <a:pPr>
              <a:defRPr/>
            </a:pPr>
            <a:endParaRPr lang="en-US" altLang="ko-K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lnSpc>
                <a:spcPct val="100000"/>
              </a:lnSpc>
              <a:defRPr kumimoji="1" sz="1400">
                <a:latin typeface="Gulim" pitchFamily="34" charset="-127"/>
              </a:defRPr>
            </a:lvl1pPr>
          </a:lstStyle>
          <a:p>
            <a:pPr>
              <a:defRPr/>
            </a:pPr>
            <a:endParaRPr lang="en-US" altLang="ko-K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1">
              <a:lnSpc>
                <a:spcPct val="100000"/>
              </a:lnSpc>
              <a:defRPr kumimoji="1" sz="1400">
                <a:latin typeface="Gulim" pitchFamily="34" charset="-127"/>
              </a:defRPr>
            </a:lvl1pPr>
          </a:lstStyle>
          <a:p>
            <a:pPr>
              <a:defRPr/>
            </a:pPr>
            <a:fld id="{F7004E0D-7E00-4C53-8493-FD170D48FC8C}" type="slidenum">
              <a:rPr lang="en-US" altLang="ko-KR"/>
              <a:pPr>
                <a:defRPr/>
              </a:pPr>
              <a:t>‹#›</a:t>
            </a:fld>
            <a:endParaRPr lang="en-US" altLang="ko-KR"/>
          </a:p>
        </p:txBody>
      </p:sp>
      <p:sp>
        <p:nvSpPr>
          <p:cNvPr id="1031" name="Rectangle 7"/>
          <p:cNvSpPr>
            <a:spLocks noChangeArrowheads="1"/>
          </p:cNvSpPr>
          <p:nvPr userDrawn="1"/>
        </p:nvSpPr>
        <p:spPr bwMode="auto">
          <a:xfrm>
            <a:off x="0" y="404813"/>
            <a:ext cx="10836275" cy="7416800"/>
          </a:xfrm>
          <a:prstGeom prst="rect">
            <a:avLst/>
          </a:prstGeom>
          <a:noFill/>
          <a:ln w="9525" algn="ctr">
            <a:noFill/>
            <a:miter lim="800000"/>
            <a:headEnd/>
            <a:tailEnd/>
          </a:ln>
          <a:effectLst/>
        </p:spPr>
        <p:txBody>
          <a:bodyPr wrap="none" anchor="ctr">
            <a:spAutoFit/>
          </a:bodyPr>
          <a:lstStyle/>
          <a:p>
            <a:pPr latinLnBrk="1">
              <a:lnSpc>
                <a:spcPct val="110000"/>
              </a:lnSpc>
              <a:defRPr/>
            </a:pPr>
            <a:endParaRPr lang="zh-CN" altLang="en-US">
              <a:latin typeface="Helvetica" pitchFamily="34" charset="0"/>
            </a:endParaRPr>
          </a:p>
        </p:txBody>
      </p:sp>
      <p:sp>
        <p:nvSpPr>
          <p:cNvPr id="1032" name="Rectangle 8"/>
          <p:cNvSpPr>
            <a:spLocks noChangeArrowheads="1"/>
          </p:cNvSpPr>
          <p:nvPr userDrawn="1"/>
        </p:nvSpPr>
        <p:spPr bwMode="auto">
          <a:xfrm>
            <a:off x="0" y="0"/>
            <a:ext cx="9177338" cy="6270625"/>
          </a:xfrm>
          <a:prstGeom prst="rect">
            <a:avLst/>
          </a:prstGeom>
          <a:solidFill>
            <a:schemeClr val="tx1"/>
          </a:solidFill>
          <a:ln w="9525" algn="ctr">
            <a:noFill/>
            <a:miter lim="800000"/>
            <a:headEnd/>
            <a:tailEnd/>
          </a:ln>
          <a:effectLst/>
        </p:spPr>
        <p:txBody>
          <a:bodyPr anchor="ctr"/>
          <a:lstStyle/>
          <a:p>
            <a:pPr algn="ctr" latinLnBrk="1">
              <a:lnSpc>
                <a:spcPct val="110000"/>
              </a:lnSpc>
              <a:defRPr/>
            </a:pPr>
            <a:endParaRPr lang="en-US" altLang="zh-CN">
              <a:latin typeface="Helvetica" pitchFamily="34" charset="0"/>
            </a:endParaRPr>
          </a:p>
        </p:txBody>
      </p:sp>
      <p:sp>
        <p:nvSpPr>
          <p:cNvPr id="1036" name="Rectangle 12"/>
          <p:cNvSpPr>
            <a:spLocks noChangeArrowheads="1"/>
          </p:cNvSpPr>
          <p:nvPr userDrawn="1"/>
        </p:nvSpPr>
        <p:spPr bwMode="auto">
          <a:xfrm>
            <a:off x="0" y="1412875"/>
            <a:ext cx="9144000" cy="4895850"/>
          </a:xfrm>
          <a:prstGeom prst="rect">
            <a:avLst/>
          </a:prstGeom>
          <a:noFill/>
          <a:ln w="9525" algn="ctr">
            <a:noFill/>
            <a:miter lim="800000"/>
            <a:headEnd/>
            <a:tailEnd/>
          </a:ln>
          <a:effectLst/>
        </p:spPr>
        <p:txBody>
          <a:bodyPr wrap="none" anchor="ctr">
            <a:spAutoFit/>
          </a:bodyPr>
          <a:lstStyle/>
          <a:p>
            <a:pPr latinLnBrk="1">
              <a:lnSpc>
                <a:spcPct val="110000"/>
              </a:lnSpc>
              <a:defRPr/>
            </a:pPr>
            <a:endParaRPr lang="zh-CN" altLang="en-US">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latinLnBrk="1" hangingPunct="0">
        <a:spcBef>
          <a:spcPct val="0"/>
        </a:spcBef>
        <a:spcAft>
          <a:spcPct val="0"/>
        </a:spcAft>
        <a:defRPr kumimoji="1" sz="4400">
          <a:solidFill>
            <a:schemeClr val="tx2"/>
          </a:solidFill>
          <a:latin typeface="Gulim" pitchFamily="34" charset="-127"/>
          <a:ea typeface="Gulim" pitchFamily="34" charset="-127"/>
          <a:cs typeface="+mj-cs"/>
        </a:defRPr>
      </a:lvl1pPr>
      <a:lvl2pPr algn="ctr" rtl="0" eaLnBrk="0" fontAlgn="base" latinLnBrk="1" hangingPunct="0">
        <a:spcBef>
          <a:spcPct val="0"/>
        </a:spcBef>
        <a:spcAft>
          <a:spcPct val="0"/>
        </a:spcAft>
        <a:defRPr kumimoji="1" sz="4400">
          <a:solidFill>
            <a:schemeClr val="tx2"/>
          </a:solidFill>
          <a:latin typeface="Gulim" pitchFamily="34" charset="-127"/>
          <a:ea typeface="Gulim" pitchFamily="34" charset="-127"/>
        </a:defRPr>
      </a:lvl2pPr>
      <a:lvl3pPr algn="ctr" rtl="0" eaLnBrk="0" fontAlgn="base" latinLnBrk="1" hangingPunct="0">
        <a:spcBef>
          <a:spcPct val="0"/>
        </a:spcBef>
        <a:spcAft>
          <a:spcPct val="0"/>
        </a:spcAft>
        <a:defRPr kumimoji="1" sz="4400">
          <a:solidFill>
            <a:schemeClr val="tx2"/>
          </a:solidFill>
          <a:latin typeface="Gulim" pitchFamily="34" charset="-127"/>
          <a:ea typeface="Gulim" pitchFamily="34" charset="-127"/>
        </a:defRPr>
      </a:lvl3pPr>
      <a:lvl4pPr algn="ctr" rtl="0" eaLnBrk="0" fontAlgn="base" latinLnBrk="1" hangingPunct="0">
        <a:spcBef>
          <a:spcPct val="0"/>
        </a:spcBef>
        <a:spcAft>
          <a:spcPct val="0"/>
        </a:spcAft>
        <a:defRPr kumimoji="1" sz="4400">
          <a:solidFill>
            <a:schemeClr val="tx2"/>
          </a:solidFill>
          <a:latin typeface="Gulim" pitchFamily="34" charset="-127"/>
          <a:ea typeface="Gulim" pitchFamily="34" charset="-127"/>
        </a:defRPr>
      </a:lvl4pPr>
      <a:lvl5pPr algn="ctr" rtl="0" eaLnBrk="0" fontAlgn="base" latinLnBrk="1" hangingPunct="0">
        <a:spcBef>
          <a:spcPct val="0"/>
        </a:spcBef>
        <a:spcAft>
          <a:spcPct val="0"/>
        </a:spcAft>
        <a:defRPr kumimoji="1" sz="4400">
          <a:solidFill>
            <a:schemeClr val="tx2"/>
          </a:solidFill>
          <a:latin typeface="Gulim" pitchFamily="34" charset="-127"/>
          <a:ea typeface="Gulim" pitchFamily="34" charset="-127"/>
        </a:defRPr>
      </a:lvl5pPr>
      <a:lvl6pPr marL="457200" algn="ctr" rtl="0" fontAlgn="base" latinLnBrk="1">
        <a:spcBef>
          <a:spcPct val="0"/>
        </a:spcBef>
        <a:spcAft>
          <a:spcPct val="0"/>
        </a:spcAft>
        <a:defRPr kumimoji="1" sz="4400">
          <a:solidFill>
            <a:schemeClr val="tx2"/>
          </a:solidFill>
          <a:latin typeface="굴림" pitchFamily="34" charset="-127"/>
          <a:ea typeface="굴림" pitchFamily="34" charset="-127"/>
        </a:defRPr>
      </a:lvl6pPr>
      <a:lvl7pPr marL="914400" algn="ctr" rtl="0" fontAlgn="base" latinLnBrk="1">
        <a:spcBef>
          <a:spcPct val="0"/>
        </a:spcBef>
        <a:spcAft>
          <a:spcPct val="0"/>
        </a:spcAft>
        <a:defRPr kumimoji="1" sz="4400">
          <a:solidFill>
            <a:schemeClr val="tx2"/>
          </a:solidFill>
          <a:latin typeface="굴림" pitchFamily="34" charset="-127"/>
          <a:ea typeface="굴림" pitchFamily="34" charset="-127"/>
        </a:defRPr>
      </a:lvl7pPr>
      <a:lvl8pPr marL="1371600" algn="ctr" rtl="0" fontAlgn="base" latinLnBrk="1">
        <a:spcBef>
          <a:spcPct val="0"/>
        </a:spcBef>
        <a:spcAft>
          <a:spcPct val="0"/>
        </a:spcAft>
        <a:defRPr kumimoji="1" sz="4400">
          <a:solidFill>
            <a:schemeClr val="tx2"/>
          </a:solidFill>
          <a:latin typeface="굴림" pitchFamily="34" charset="-127"/>
          <a:ea typeface="굴림" pitchFamily="34" charset="-127"/>
        </a:defRPr>
      </a:lvl8pPr>
      <a:lvl9pPr marL="1828800" algn="ctr" rtl="0" fontAlgn="base" latinLnBrk="1">
        <a:spcBef>
          <a:spcPct val="0"/>
        </a:spcBef>
        <a:spcAft>
          <a:spcPct val="0"/>
        </a:spcAft>
        <a:defRPr kumimoji="1" sz="4400">
          <a:solidFill>
            <a:schemeClr val="tx2"/>
          </a:solidFill>
          <a:latin typeface="굴림" pitchFamily="34" charset="-127"/>
          <a:ea typeface="굴림" pitchFamily="34"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Gulim" pitchFamily="34" charset="-127"/>
          <a:ea typeface="Gulim" pitchFamily="34" charset="-127"/>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Gulim" pitchFamily="34" charset="-127"/>
          <a:ea typeface="Gulim" pitchFamily="34" charset="-127"/>
        </a:defRPr>
      </a:lvl2pPr>
      <a:lvl3pPr marL="1143000" indent="-228600" algn="l" rtl="0" eaLnBrk="0" fontAlgn="base" latinLnBrk="1" hangingPunct="0">
        <a:spcBef>
          <a:spcPct val="20000"/>
        </a:spcBef>
        <a:spcAft>
          <a:spcPct val="0"/>
        </a:spcAft>
        <a:buChar char="•"/>
        <a:defRPr kumimoji="1" sz="2400">
          <a:solidFill>
            <a:schemeClr val="tx1"/>
          </a:solidFill>
          <a:latin typeface="Gulim" pitchFamily="34" charset="-127"/>
          <a:ea typeface="Gulim" pitchFamily="34" charset="-127"/>
        </a:defRPr>
      </a:lvl3pPr>
      <a:lvl4pPr marL="1600200" indent="-228600"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defRPr>
      </a:lvl4pPr>
      <a:lvl5pPr marL="2057400" indent="-228600" algn="l" rtl="0" eaLnBrk="0" fontAlgn="base" latinLnBrk="1" hangingPunct="0">
        <a:spcBef>
          <a:spcPct val="20000"/>
        </a:spcBef>
        <a:spcAft>
          <a:spcPct val="0"/>
        </a:spcAft>
        <a:buChar char="»"/>
        <a:defRPr kumimoji="1" sz="2000">
          <a:solidFill>
            <a:schemeClr val="tx1"/>
          </a:solidFill>
          <a:latin typeface="Gulim" pitchFamily="34" charset="-127"/>
          <a:ea typeface="Gulim" pitchFamily="34" charset="-127"/>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5.png"/><Relationship Id="rId2" Type="http://schemas.openxmlformats.org/officeDocument/2006/relationships/notesSlide" Target="../notesSlides/notesSlide20.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0.png"/><Relationship Id="rId7" Type="http://schemas.openxmlformats.org/officeDocument/2006/relationships/image" Target="../media/image4.png"/><Relationship Id="rId12"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5.png"/><Relationship Id="rId10" Type="http://schemas.openxmlformats.org/officeDocument/2006/relationships/image" Target="../media/image73.png"/><Relationship Id="rId4" Type="http://schemas.openxmlformats.org/officeDocument/2006/relationships/image" Target="../media/image4.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7.png"/><Relationship Id="rId7" Type="http://schemas.openxmlformats.org/officeDocument/2006/relationships/image" Target="../media/image5.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5.xml"/><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2.png"/><Relationship Id="rId5" Type="http://schemas.openxmlformats.org/officeDocument/2006/relationships/image" Target="../media/image68.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80.png"/><Relationship Id="rId1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7.png"/><Relationship Id="rId3" Type="http://schemas.openxmlformats.org/officeDocument/2006/relationships/image" Target="../media/image90.png"/><Relationship Id="rId7" Type="http://schemas.openxmlformats.org/officeDocument/2006/relationships/image" Target="../media/image94.jpeg"/><Relationship Id="rId12"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4.png"/><Relationship Id="rId5" Type="http://schemas.openxmlformats.org/officeDocument/2006/relationships/image" Target="../media/image92.jpe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notesSlide" Target="../notesSlides/notesSlide27.xml"/><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5.png"/><Relationship Id="rId5" Type="http://schemas.openxmlformats.org/officeDocument/2006/relationships/image" Target="../media/image100.png"/><Relationship Id="rId15" Type="http://schemas.openxmlformats.org/officeDocument/2006/relationships/image" Target="../media/image108.png"/><Relationship Id="rId10" Type="http://schemas.openxmlformats.org/officeDocument/2006/relationships/image" Target="../media/image4.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7.png"/></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jpeg"/><Relationship Id="rId7" Type="http://schemas.openxmlformats.org/officeDocument/2006/relationships/image" Target="../media/image11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3.jpeg"/><Relationship Id="rId9"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8.jpeg"/><Relationship Id="rId10" Type="http://schemas.openxmlformats.org/officeDocument/2006/relationships/image" Target="../media/image5.png"/><Relationship Id="rId4" Type="http://schemas.openxmlformats.org/officeDocument/2006/relationships/image" Target="../media/image35.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0.jpeg"/><Relationship Id="rId4" Type="http://schemas.openxmlformats.org/officeDocument/2006/relationships/image" Target="../media/image29.png"/><Relationship Id="rId9" Type="http://schemas.openxmlformats.org/officeDocument/2006/relationships/image" Target="../media/image122.jpe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3.pn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 Id="rId9" Type="http://schemas.openxmlformats.org/officeDocument/2006/relationships/image" Target="../media/image127.jpe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4.png"/><Relationship Id="rId7"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5.png"/><Relationship Id="rId9" Type="http://schemas.openxmlformats.org/officeDocument/2006/relationships/image" Target="../media/image137.jpeg"/></Relationships>
</file>

<file path=ppt/slides/_rels/slide3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4.png"/><Relationship Id="rId7" Type="http://schemas.openxmlformats.org/officeDocument/2006/relationships/image" Target="../media/image14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2.png"/><Relationship Id="rId7"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png"/><Relationship Id="rId9"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4.png"/><Relationship Id="rId7" Type="http://schemas.openxmlformats.org/officeDocument/2006/relationships/image" Target="../media/image15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png"/><Relationship Id="rId10" Type="http://schemas.openxmlformats.org/officeDocument/2006/relationships/image" Target="../media/image155.jpeg"/><Relationship Id="rId4" Type="http://schemas.openxmlformats.org/officeDocument/2006/relationships/image" Target="../media/image5.png"/><Relationship Id="rId9" Type="http://schemas.openxmlformats.org/officeDocument/2006/relationships/image" Target="../media/image15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1" descr="간지수정"/>
          <p:cNvPicPr>
            <a:picLocks noChangeAspect="1" noChangeArrowheads="1"/>
          </p:cNvPicPr>
          <p:nvPr/>
        </p:nvPicPr>
        <p:blipFill>
          <a:blip r:embed="rId3" cstate="print"/>
          <a:srcRect/>
          <a:stretch>
            <a:fillRect/>
          </a:stretch>
        </p:blipFill>
        <p:spPr bwMode="auto">
          <a:xfrm>
            <a:off x="0" y="0"/>
            <a:ext cx="9167813" cy="6878638"/>
          </a:xfrm>
          <a:prstGeom prst="rect">
            <a:avLst/>
          </a:prstGeom>
          <a:noFill/>
          <a:ln w="9525">
            <a:noFill/>
            <a:miter lim="800000"/>
            <a:headEnd/>
            <a:tailEnd/>
          </a:ln>
        </p:spPr>
      </p:pic>
      <p:pic>
        <p:nvPicPr>
          <p:cNvPr id="2051" name="Picture 6" descr="로고"/>
          <p:cNvPicPr>
            <a:picLocks noChangeAspect="1" noChangeArrowheads="1"/>
          </p:cNvPicPr>
          <p:nvPr/>
        </p:nvPicPr>
        <p:blipFill>
          <a:blip r:embed="rId4" cstate="print"/>
          <a:srcRect/>
          <a:stretch>
            <a:fillRect/>
          </a:stretch>
        </p:blipFill>
        <p:spPr bwMode="auto">
          <a:xfrm>
            <a:off x="3022600" y="836613"/>
            <a:ext cx="3097213" cy="1855787"/>
          </a:xfrm>
          <a:prstGeom prst="rect">
            <a:avLst/>
          </a:prstGeom>
          <a:noFill/>
          <a:ln w="9525">
            <a:noFill/>
            <a:miter lim="800000"/>
            <a:headEnd/>
            <a:tailEnd/>
          </a:ln>
        </p:spPr>
      </p:pic>
      <p:sp>
        <p:nvSpPr>
          <p:cNvPr id="2052" name="Rectangle 7"/>
          <p:cNvSpPr>
            <a:spLocks noChangeArrowheads="1"/>
          </p:cNvSpPr>
          <p:nvPr/>
        </p:nvSpPr>
        <p:spPr bwMode="auto">
          <a:xfrm>
            <a:off x="-32" y="2925545"/>
            <a:ext cx="9144000" cy="646331"/>
          </a:xfrm>
          <a:prstGeom prst="rect">
            <a:avLst/>
          </a:prstGeom>
          <a:noFill/>
          <a:ln w="9525">
            <a:noFill/>
            <a:miter lim="800000"/>
            <a:headEnd/>
            <a:tailEnd/>
          </a:ln>
        </p:spPr>
        <p:txBody>
          <a:bodyPr>
            <a:spAutoFit/>
          </a:bodyPr>
          <a:lstStyle/>
          <a:p>
            <a:pPr algn="ctr" latinLnBrk="1"/>
            <a:r>
              <a:rPr lang="en-US" altLang="ko-KR" sz="3600" b="1" dirty="0">
                <a:latin typeface="Arial" pitchFamily="34" charset="0"/>
                <a:cs typeface="Arial" pitchFamily="34" charset="0"/>
              </a:rPr>
              <a:t>Resizing by Symmetry-Summarization</a:t>
            </a:r>
          </a:p>
        </p:txBody>
      </p:sp>
      <p:sp>
        <p:nvSpPr>
          <p:cNvPr id="2053" name="Rectangle 13"/>
          <p:cNvSpPr>
            <a:spLocks noChangeArrowheads="1"/>
          </p:cNvSpPr>
          <p:nvPr/>
        </p:nvSpPr>
        <p:spPr bwMode="auto">
          <a:xfrm>
            <a:off x="0" y="3644900"/>
            <a:ext cx="9177338" cy="2447925"/>
          </a:xfrm>
          <a:prstGeom prst="rect">
            <a:avLst/>
          </a:prstGeom>
          <a:solidFill>
            <a:schemeClr val="bg1">
              <a:alpha val="85097"/>
            </a:schemeClr>
          </a:solidFill>
          <a:ln w="9525" algn="ctr">
            <a:noFill/>
            <a:miter lim="800000"/>
            <a:headEnd/>
            <a:tailEnd/>
          </a:ln>
        </p:spPr>
        <p:txBody>
          <a:bodyPr anchor="ctr">
            <a:spAutoFit/>
          </a:bodyPr>
          <a:lstStyle/>
          <a:p>
            <a:pPr latinLnBrk="1">
              <a:lnSpc>
                <a:spcPct val="110000"/>
              </a:lnSpc>
            </a:pPr>
            <a:endParaRPr lang="zh-CN" altLang="en-US"/>
          </a:p>
        </p:txBody>
      </p:sp>
      <p:sp>
        <p:nvSpPr>
          <p:cNvPr id="2054" name="Rectangle 8"/>
          <p:cNvSpPr>
            <a:spLocks noChangeArrowheads="1"/>
          </p:cNvSpPr>
          <p:nvPr/>
        </p:nvSpPr>
        <p:spPr bwMode="auto">
          <a:xfrm>
            <a:off x="0" y="3786190"/>
            <a:ext cx="9144000" cy="2436813"/>
          </a:xfrm>
          <a:prstGeom prst="rect">
            <a:avLst/>
          </a:prstGeom>
          <a:noFill/>
          <a:ln w="9525">
            <a:noFill/>
            <a:miter lim="800000"/>
            <a:headEnd/>
            <a:tailEnd/>
          </a:ln>
        </p:spPr>
        <p:txBody>
          <a:bodyPr>
            <a:spAutoFit/>
          </a:bodyPr>
          <a:lstStyle/>
          <a:p>
            <a:pPr algn="ctr" latinLnBrk="1"/>
            <a:r>
              <a:rPr lang="en-US" altLang="ko-KR" dirty="0" err="1">
                <a:solidFill>
                  <a:schemeClr val="tx2"/>
                </a:solidFill>
                <a:latin typeface="Arial" pitchFamily="34" charset="0"/>
                <a:cs typeface="Arial" pitchFamily="34" charset="0"/>
              </a:rPr>
              <a:t>Huisi</a:t>
            </a:r>
            <a:r>
              <a:rPr lang="en-US" altLang="ko-KR" dirty="0">
                <a:solidFill>
                  <a:schemeClr val="tx2"/>
                </a:solidFill>
                <a:latin typeface="Arial" pitchFamily="34" charset="0"/>
                <a:cs typeface="Arial" pitchFamily="34" charset="0"/>
              </a:rPr>
              <a:t> Wu</a:t>
            </a:r>
            <a:r>
              <a:rPr lang="en-US" altLang="ko-KR" baseline="30000" dirty="0">
                <a:solidFill>
                  <a:schemeClr val="tx2"/>
                </a:solidFill>
                <a:latin typeface="Arial" pitchFamily="34" charset="0"/>
                <a:cs typeface="Arial" pitchFamily="34" charset="0"/>
              </a:rPr>
              <a:t>1,3</a:t>
            </a:r>
            <a:r>
              <a:rPr lang="en-US" altLang="ko-KR" dirty="0">
                <a:solidFill>
                  <a:schemeClr val="tx2"/>
                </a:solidFill>
                <a:latin typeface="Arial" pitchFamily="34" charset="0"/>
                <a:cs typeface="Arial" pitchFamily="34" charset="0"/>
              </a:rPr>
              <a:t>, Yu-</a:t>
            </a:r>
            <a:r>
              <a:rPr lang="en-US" altLang="ko-KR" dirty="0" err="1">
                <a:solidFill>
                  <a:schemeClr val="tx2"/>
                </a:solidFill>
                <a:latin typeface="Arial" pitchFamily="34" charset="0"/>
                <a:cs typeface="Arial" pitchFamily="34" charset="0"/>
              </a:rPr>
              <a:t>Shuen</a:t>
            </a:r>
            <a:r>
              <a:rPr lang="en-US" altLang="ko-KR" dirty="0">
                <a:solidFill>
                  <a:schemeClr val="tx2"/>
                </a:solidFill>
                <a:latin typeface="Arial" pitchFamily="34" charset="0"/>
                <a:cs typeface="Arial" pitchFamily="34" charset="0"/>
              </a:rPr>
              <a:t> Wang</a:t>
            </a:r>
            <a:r>
              <a:rPr lang="en-US" altLang="ko-KR" baseline="30000" dirty="0">
                <a:solidFill>
                  <a:schemeClr val="tx2"/>
                </a:solidFill>
                <a:latin typeface="Arial" pitchFamily="34" charset="0"/>
                <a:cs typeface="Arial" pitchFamily="34" charset="0"/>
              </a:rPr>
              <a:t>2</a:t>
            </a:r>
            <a:r>
              <a:rPr lang="en-US" altLang="ko-KR" dirty="0">
                <a:solidFill>
                  <a:schemeClr val="tx2"/>
                </a:solidFill>
                <a:latin typeface="Arial" pitchFamily="34" charset="0"/>
                <a:cs typeface="Arial" pitchFamily="34" charset="0"/>
              </a:rPr>
              <a:t>, Kun-Chuan Feng</a:t>
            </a:r>
            <a:r>
              <a:rPr lang="en-US" altLang="ko-KR" baseline="30000" dirty="0">
                <a:solidFill>
                  <a:schemeClr val="tx2"/>
                </a:solidFill>
                <a:latin typeface="Arial" pitchFamily="34" charset="0"/>
                <a:cs typeface="Arial" pitchFamily="34" charset="0"/>
              </a:rPr>
              <a:t>2</a:t>
            </a:r>
            <a:r>
              <a:rPr lang="en-US" altLang="ko-KR" dirty="0">
                <a:solidFill>
                  <a:schemeClr val="tx2"/>
                </a:solidFill>
                <a:latin typeface="Arial" pitchFamily="34" charset="0"/>
                <a:cs typeface="Arial" pitchFamily="34" charset="0"/>
              </a:rPr>
              <a:t>,</a:t>
            </a:r>
          </a:p>
          <a:p>
            <a:pPr algn="ctr" latinLnBrk="1"/>
            <a:r>
              <a:rPr lang="en-US" altLang="ko-KR" dirty="0">
                <a:solidFill>
                  <a:schemeClr val="tx2"/>
                </a:solidFill>
                <a:latin typeface="Arial" pitchFamily="34" charset="0"/>
                <a:cs typeface="Arial" pitchFamily="34" charset="0"/>
              </a:rPr>
              <a:t>Tien-Tsin Wong</a:t>
            </a:r>
            <a:r>
              <a:rPr lang="en-US" altLang="ko-KR" baseline="30000" dirty="0">
                <a:solidFill>
                  <a:schemeClr val="tx2"/>
                </a:solidFill>
                <a:latin typeface="Arial" pitchFamily="34" charset="0"/>
                <a:cs typeface="Arial" pitchFamily="34" charset="0"/>
              </a:rPr>
              <a:t>1</a:t>
            </a:r>
            <a:r>
              <a:rPr lang="en-US" altLang="ko-KR" dirty="0">
                <a:solidFill>
                  <a:schemeClr val="tx2"/>
                </a:solidFill>
                <a:latin typeface="Arial" pitchFamily="34" charset="0"/>
                <a:cs typeface="Arial" pitchFamily="34" charset="0"/>
              </a:rPr>
              <a:t>, Tong-Yee Lee</a:t>
            </a:r>
            <a:r>
              <a:rPr lang="en-US" altLang="ko-KR" baseline="30000" dirty="0">
                <a:solidFill>
                  <a:schemeClr val="tx2"/>
                </a:solidFill>
                <a:latin typeface="Arial" pitchFamily="34" charset="0"/>
                <a:cs typeface="Arial" pitchFamily="34" charset="0"/>
              </a:rPr>
              <a:t>2</a:t>
            </a:r>
            <a:r>
              <a:rPr lang="en-US" altLang="ko-KR" dirty="0">
                <a:solidFill>
                  <a:schemeClr val="tx2"/>
                </a:solidFill>
                <a:latin typeface="Arial" pitchFamily="34" charset="0"/>
                <a:cs typeface="Arial" pitchFamily="34" charset="0"/>
              </a:rPr>
              <a:t>, Pheng-Ann Heng</a:t>
            </a:r>
            <a:r>
              <a:rPr lang="en-US" altLang="ko-KR" baseline="30000" dirty="0">
                <a:solidFill>
                  <a:schemeClr val="tx2"/>
                </a:solidFill>
                <a:latin typeface="Arial" pitchFamily="34" charset="0"/>
                <a:cs typeface="Arial" pitchFamily="34" charset="0"/>
              </a:rPr>
              <a:t>1,3</a:t>
            </a:r>
            <a:endParaRPr lang="en-US" altLang="ko-KR" dirty="0">
              <a:solidFill>
                <a:schemeClr val="tx2"/>
              </a:solidFill>
              <a:latin typeface="Arial" pitchFamily="34" charset="0"/>
              <a:cs typeface="Arial" pitchFamily="34" charset="0"/>
            </a:endParaRPr>
          </a:p>
          <a:p>
            <a:pPr algn="ctr" latinLnBrk="1"/>
            <a:endParaRPr lang="en-US" altLang="ko-KR" dirty="0">
              <a:solidFill>
                <a:schemeClr val="tx2"/>
              </a:solidFill>
              <a:latin typeface="Arial" pitchFamily="34" charset="0"/>
              <a:cs typeface="Arial" pitchFamily="34" charset="0"/>
            </a:endParaRPr>
          </a:p>
          <a:p>
            <a:pPr algn="ctr" latinLnBrk="1"/>
            <a:r>
              <a:rPr lang="en-US" altLang="ko-KR" baseline="30000" dirty="0">
                <a:solidFill>
                  <a:schemeClr val="tx2"/>
                </a:solidFill>
                <a:latin typeface="Arial" pitchFamily="34" charset="0"/>
                <a:cs typeface="Arial" pitchFamily="34" charset="0"/>
              </a:rPr>
              <a:t>1</a:t>
            </a:r>
            <a:r>
              <a:rPr lang="en-US" altLang="ko-KR" dirty="0">
                <a:solidFill>
                  <a:schemeClr val="tx2"/>
                </a:solidFill>
                <a:latin typeface="Arial" pitchFamily="34" charset="0"/>
                <a:cs typeface="Arial" pitchFamily="34" charset="0"/>
              </a:rPr>
              <a:t>The Chinese University of Hong Kong</a:t>
            </a:r>
          </a:p>
          <a:p>
            <a:pPr algn="ctr" latinLnBrk="1"/>
            <a:r>
              <a:rPr lang="en-US" altLang="ko-KR" baseline="30000" dirty="0">
                <a:solidFill>
                  <a:schemeClr val="tx2"/>
                </a:solidFill>
                <a:latin typeface="Arial" pitchFamily="34" charset="0"/>
                <a:cs typeface="Arial" pitchFamily="34" charset="0"/>
              </a:rPr>
              <a:t>2</a:t>
            </a:r>
            <a:r>
              <a:rPr lang="en-US" altLang="ko-KR" dirty="0">
                <a:solidFill>
                  <a:schemeClr val="tx2"/>
                </a:solidFill>
                <a:latin typeface="Arial" pitchFamily="34" charset="0"/>
                <a:cs typeface="Arial" pitchFamily="34" charset="0"/>
              </a:rPr>
              <a:t>National Cheng Kung University</a:t>
            </a:r>
          </a:p>
          <a:p>
            <a:pPr algn="ctr" latinLnBrk="1"/>
            <a:r>
              <a:rPr lang="en-US" altLang="ko-KR" baseline="30000" dirty="0">
                <a:solidFill>
                  <a:schemeClr val="tx2"/>
                </a:solidFill>
                <a:latin typeface="Arial" pitchFamily="34" charset="0"/>
                <a:cs typeface="Arial" pitchFamily="34" charset="0"/>
              </a:rPr>
              <a:t>3</a:t>
            </a:r>
            <a:r>
              <a:rPr lang="en-US" altLang="ko-KR" dirty="0">
                <a:solidFill>
                  <a:schemeClr val="tx2"/>
                </a:solidFill>
                <a:latin typeface="Arial" pitchFamily="34" charset="0"/>
                <a:cs typeface="Arial" pitchFamily="34" charset="0"/>
              </a:rPr>
              <a:t>SIAT, China</a:t>
            </a:r>
          </a:p>
          <a:p>
            <a:pPr algn="ctr" latinLnBrk="1"/>
            <a:endParaRPr lang="en-US" altLang="ko-KR" dirty="0">
              <a:solidFill>
                <a:schemeClr val="tx2"/>
              </a:solidFill>
              <a:latin typeface="Arial" pitchFamily="34" charset="0"/>
              <a:cs typeface="Arial" pitchFamily="34" charset="0"/>
            </a:endParaRPr>
          </a:p>
        </p:txBody>
      </p:sp>
      <p:pic>
        <p:nvPicPr>
          <p:cNvPr id="2055" name="Picture 9" descr="시그라프PPT용로고"/>
          <p:cNvPicPr>
            <a:picLocks noChangeAspect="1" noChangeArrowheads="1"/>
          </p:cNvPicPr>
          <p:nvPr/>
        </p:nvPicPr>
        <p:blipFill>
          <a:blip r:embed="rId5" cstate="print"/>
          <a:srcRect/>
          <a:stretch>
            <a:fillRect/>
          </a:stretch>
        </p:blipFill>
        <p:spPr bwMode="auto">
          <a:xfrm>
            <a:off x="6680200" y="6321425"/>
            <a:ext cx="2212975" cy="420688"/>
          </a:xfrm>
          <a:prstGeom prst="rect">
            <a:avLst/>
          </a:prstGeom>
          <a:noFill/>
          <a:ln w="9525">
            <a:noFill/>
            <a:miter lim="800000"/>
            <a:headEnd/>
            <a:tailEnd/>
          </a:ln>
        </p:spPr>
      </p:pic>
      <p:pic>
        <p:nvPicPr>
          <p:cNvPr id="2056" name="Picture 10" descr="건곤감리PPT용"/>
          <p:cNvPicPr>
            <a:picLocks noChangeAspect="1" noChangeArrowheads="1"/>
          </p:cNvPicPr>
          <p:nvPr/>
        </p:nvPicPr>
        <p:blipFill>
          <a:blip r:embed="rId6" cstate="print"/>
          <a:srcRect/>
          <a:stretch>
            <a:fillRect/>
          </a:stretch>
        </p:blipFill>
        <p:spPr bwMode="auto">
          <a:xfrm>
            <a:off x="250825" y="6467475"/>
            <a:ext cx="1123950" cy="20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12291" name="Picture 13"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sp>
        <p:nvSpPr>
          <p:cNvPr id="8197" name="矩形 6"/>
          <p:cNvSpPr>
            <a:spLocks noChangeArrowheads="1"/>
          </p:cNvSpPr>
          <p:nvPr/>
        </p:nvSpPr>
        <p:spPr bwMode="auto">
          <a:xfrm>
            <a:off x="500063" y="1285875"/>
            <a:ext cx="8215312" cy="4672048"/>
          </a:xfrm>
          <a:prstGeom prst="rect">
            <a:avLst/>
          </a:prstGeom>
          <a:noFill/>
          <a:ln w="9525">
            <a:noFill/>
            <a:miter lim="800000"/>
            <a:headEnd/>
            <a:tailEnd/>
          </a:ln>
        </p:spPr>
        <p:txBody>
          <a:bodyPr lIns="0" tIns="0" rIns="0" bIns="0">
            <a:spAutoFit/>
          </a:bodyPr>
          <a:lstStyle/>
          <a:p>
            <a:pPr lvl="1" eaLnBrk="0">
              <a:lnSpc>
                <a:spcPct val="110000"/>
              </a:lnSpc>
              <a:buFont typeface="Arial" pitchFamily="34" charset="0"/>
              <a:buChar char="•"/>
            </a:pPr>
            <a:r>
              <a:rPr lang="en-US" altLang="zh-TW" dirty="0">
                <a:solidFill>
                  <a:schemeClr val="bg1"/>
                </a:solidFill>
                <a:latin typeface="Arial" pitchFamily="34" charset="0"/>
                <a:cs typeface="Arial" pitchFamily="34" charset="0"/>
              </a:rPr>
              <a:t> </a:t>
            </a:r>
            <a:r>
              <a:rPr lang="en-US" altLang="zh-TW" sz="2800" b="1" dirty="0">
                <a:solidFill>
                  <a:schemeClr val="bg1"/>
                </a:solidFill>
                <a:latin typeface="Arial" pitchFamily="34" charset="0"/>
                <a:cs typeface="Arial" pitchFamily="34" charset="0"/>
              </a:rPr>
              <a:t>Region-based image resizing</a:t>
            </a:r>
          </a:p>
          <a:p>
            <a:pPr lvl="2" eaLnBrk="0">
              <a:lnSpc>
                <a:spcPct val="110000"/>
              </a:lnSpc>
            </a:pPr>
            <a:endParaRPr lang="en-US" altLang="zh-TW" sz="1200" dirty="0">
              <a:solidFill>
                <a:schemeClr val="bg1"/>
              </a:solidFill>
              <a:latin typeface="Arial" pitchFamily="34" charset="0"/>
              <a:cs typeface="Arial" pitchFamily="34" charset="0"/>
            </a:endParaRPr>
          </a:p>
          <a:p>
            <a:pPr lvl="2" eaLnBrk="0">
              <a:lnSpc>
                <a:spcPct val="110000"/>
              </a:lnSpc>
              <a:buFontTx/>
              <a:buChar char="–"/>
            </a:pPr>
            <a:r>
              <a:rPr lang="en-US" altLang="zh-TW" sz="2400" b="1" dirty="0">
                <a:solidFill>
                  <a:schemeClr val="bg1"/>
                </a:solidFill>
                <a:latin typeface="Arial" pitchFamily="34" charset="0"/>
                <a:cs typeface="Arial" pitchFamily="34" charset="0"/>
              </a:rPr>
              <a:t> </a:t>
            </a:r>
            <a:r>
              <a:rPr lang="en-US" altLang="zh-TW" sz="2400" b="1" dirty="0" err="1">
                <a:solidFill>
                  <a:schemeClr val="bg1"/>
                </a:solidFill>
                <a:latin typeface="Arial" pitchFamily="34" charset="0"/>
                <a:cs typeface="Arial" pitchFamily="34" charset="0"/>
              </a:rPr>
              <a:t>PatchMatch</a:t>
            </a:r>
            <a:r>
              <a:rPr lang="en-US" altLang="zh-TW" sz="2400" b="1" dirty="0">
                <a:solidFill>
                  <a:schemeClr val="bg1"/>
                </a:solidFill>
                <a:latin typeface="Arial" pitchFamily="34" charset="0"/>
                <a:cs typeface="Arial" pitchFamily="34" charset="0"/>
              </a:rPr>
              <a:t> </a:t>
            </a:r>
            <a:endParaRPr lang="en-US" altLang="zh-TW" sz="2400" b="1" dirty="0" smtClean="0">
              <a:solidFill>
                <a:schemeClr val="bg1"/>
              </a:solidFill>
              <a:latin typeface="Arial" pitchFamily="34" charset="0"/>
              <a:cs typeface="Arial" pitchFamily="34" charset="0"/>
            </a:endParaRPr>
          </a:p>
          <a:p>
            <a:pPr lvl="2" eaLnBrk="0">
              <a:lnSpc>
                <a:spcPct val="110000"/>
              </a:lnSpc>
            </a:pPr>
            <a:r>
              <a:rPr lang="en-US" altLang="zh-TW" sz="2400" b="1" dirty="0" smtClean="0">
                <a:solidFill>
                  <a:schemeClr val="bg1"/>
                </a:solidFill>
                <a:latin typeface="Arial" pitchFamily="34" charset="0"/>
                <a:cs typeface="Arial" pitchFamily="34" charset="0"/>
              </a:rPr>
              <a:t>   </a:t>
            </a:r>
            <a:r>
              <a:rPr lang="en-US" altLang="zh-TW" sz="1800" b="1" dirty="0" smtClean="0">
                <a:solidFill>
                  <a:schemeClr val="bg1"/>
                </a:solidFill>
                <a:latin typeface="Arial" pitchFamily="34" charset="0"/>
                <a:cs typeface="Arial" pitchFamily="34" charset="0"/>
              </a:rPr>
              <a:t>[</a:t>
            </a:r>
            <a:r>
              <a:rPr lang="en-US" altLang="zh-TW" sz="1800" b="1" dirty="0">
                <a:solidFill>
                  <a:schemeClr val="bg1"/>
                </a:solidFill>
                <a:latin typeface="Arial" pitchFamily="34" charset="0"/>
                <a:cs typeface="Arial" pitchFamily="34" charset="0"/>
              </a:rPr>
              <a:t>Barnes et al. 2009]</a:t>
            </a:r>
            <a:endParaRPr lang="en-US" altLang="ko-KR" sz="1800" b="1" dirty="0">
              <a:solidFill>
                <a:schemeClr val="bg1"/>
              </a:solidFill>
              <a:latin typeface="Arial" pitchFamily="34" charset="0"/>
              <a:cs typeface="Arial" pitchFamily="34" charset="0"/>
            </a:endParaRPr>
          </a:p>
          <a:p>
            <a:pPr lvl="2" eaLnBrk="0">
              <a:lnSpc>
                <a:spcPct val="110000"/>
              </a:lnSpc>
            </a:pPr>
            <a:endParaRPr lang="en-US" altLang="ko-KR" sz="1200" b="1" dirty="0">
              <a:solidFill>
                <a:schemeClr val="bg1"/>
              </a:solidFill>
              <a:latin typeface="Arial" pitchFamily="34" charset="0"/>
              <a:cs typeface="Arial" pitchFamily="34" charset="0"/>
            </a:endParaRPr>
          </a:p>
          <a:p>
            <a:pPr lvl="2" eaLnBrk="0">
              <a:lnSpc>
                <a:spcPct val="110000"/>
              </a:lnSpc>
              <a:buFontTx/>
              <a:buChar char="–"/>
            </a:pPr>
            <a:r>
              <a:rPr lang="en-US" altLang="ko-KR" sz="2400" dirty="0">
                <a:solidFill>
                  <a:schemeClr val="bg1"/>
                </a:solidFill>
                <a:latin typeface="Arial" pitchFamily="34" charset="0"/>
                <a:cs typeface="Arial" pitchFamily="34" charset="0"/>
              </a:rPr>
              <a:t> </a:t>
            </a:r>
            <a:r>
              <a:rPr lang="en-US" altLang="ko-KR" sz="2400" b="1" dirty="0">
                <a:solidFill>
                  <a:schemeClr val="bg1"/>
                </a:solidFill>
                <a:latin typeface="Arial" pitchFamily="34" charset="0"/>
                <a:cs typeface="Arial" pitchFamily="34" charset="0"/>
              </a:rPr>
              <a:t>Shift-Map</a:t>
            </a:r>
            <a:r>
              <a:rPr lang="en-US" altLang="ko-KR" sz="2400" dirty="0">
                <a:solidFill>
                  <a:schemeClr val="bg1"/>
                </a:solidFill>
                <a:latin typeface="Arial" pitchFamily="34" charset="0"/>
                <a:cs typeface="Arial" pitchFamily="34" charset="0"/>
              </a:rPr>
              <a:t> </a:t>
            </a:r>
            <a:endParaRPr lang="en-US" altLang="ko-KR" sz="2400" dirty="0" smtClean="0">
              <a:solidFill>
                <a:schemeClr val="bg1"/>
              </a:solidFill>
              <a:latin typeface="Arial" pitchFamily="34" charset="0"/>
              <a:cs typeface="Arial" pitchFamily="34" charset="0"/>
            </a:endParaRPr>
          </a:p>
          <a:p>
            <a:pPr lvl="2" eaLnBrk="0">
              <a:lnSpc>
                <a:spcPct val="110000"/>
              </a:lnSpc>
            </a:pPr>
            <a:r>
              <a:rPr lang="en-US" altLang="ko-KR" sz="2400" b="1" dirty="0" smtClean="0">
                <a:solidFill>
                  <a:schemeClr val="bg1"/>
                </a:solidFill>
                <a:latin typeface="Arial" pitchFamily="34" charset="0"/>
                <a:cs typeface="Arial" pitchFamily="34" charset="0"/>
              </a:rPr>
              <a:t>   </a:t>
            </a:r>
            <a:r>
              <a:rPr lang="en-US" altLang="ko-KR" sz="1800" b="1" dirty="0" smtClean="0">
                <a:solidFill>
                  <a:schemeClr val="bg1"/>
                </a:solidFill>
                <a:latin typeface="Arial" pitchFamily="34" charset="0"/>
                <a:cs typeface="Arial" pitchFamily="34" charset="0"/>
              </a:rPr>
              <a:t>[</a:t>
            </a:r>
            <a:r>
              <a:rPr lang="en-US" altLang="ko-KR" sz="1800" b="1" dirty="0" err="1">
                <a:solidFill>
                  <a:schemeClr val="bg1"/>
                </a:solidFill>
                <a:latin typeface="Arial" pitchFamily="34" charset="0"/>
                <a:cs typeface="Arial" pitchFamily="34" charset="0"/>
              </a:rPr>
              <a:t>Pritch</a:t>
            </a:r>
            <a:r>
              <a:rPr lang="en-US" altLang="ko-KR" sz="1800" b="1" dirty="0">
                <a:solidFill>
                  <a:schemeClr val="bg1"/>
                </a:solidFill>
                <a:latin typeface="Arial" pitchFamily="34" charset="0"/>
                <a:cs typeface="Arial" pitchFamily="34" charset="0"/>
              </a:rPr>
              <a:t> et al. 2009]</a:t>
            </a:r>
          </a:p>
          <a:p>
            <a:pPr lvl="2" eaLnBrk="0">
              <a:lnSpc>
                <a:spcPct val="110000"/>
              </a:lnSpc>
            </a:pPr>
            <a:endParaRPr lang="en-US" altLang="ko-KR" b="1" dirty="0">
              <a:solidFill>
                <a:schemeClr val="bg1"/>
              </a:solidFill>
              <a:latin typeface="Arial" pitchFamily="34" charset="0"/>
              <a:cs typeface="Arial" pitchFamily="34" charset="0"/>
            </a:endParaRPr>
          </a:p>
          <a:p>
            <a:pPr lvl="1" eaLnBrk="0">
              <a:lnSpc>
                <a:spcPct val="110000"/>
              </a:lnSpc>
              <a:buFontTx/>
              <a:buChar char="•"/>
            </a:pPr>
            <a:r>
              <a:rPr lang="en-US" altLang="zh-CN" dirty="0">
                <a:solidFill>
                  <a:schemeClr val="bg1"/>
                </a:solidFill>
                <a:latin typeface="Arial" pitchFamily="34" charset="0"/>
                <a:cs typeface="Arial" pitchFamily="34" charset="0"/>
              </a:rPr>
              <a:t> </a:t>
            </a:r>
            <a:r>
              <a:rPr lang="en-US" altLang="zh-CN" sz="2800" b="1" dirty="0">
                <a:solidFill>
                  <a:schemeClr val="bg1"/>
                </a:solidFill>
                <a:latin typeface="Arial" pitchFamily="34" charset="0"/>
                <a:cs typeface="Arial" pitchFamily="34" charset="0"/>
              </a:rPr>
              <a:t>Allow removing or adding image content   </a:t>
            </a:r>
          </a:p>
          <a:p>
            <a:pPr lvl="1" eaLnBrk="0">
              <a:lnSpc>
                <a:spcPct val="110000"/>
              </a:lnSpc>
            </a:pPr>
            <a:r>
              <a:rPr lang="en-US" altLang="zh-CN" sz="2800" b="1" dirty="0">
                <a:solidFill>
                  <a:schemeClr val="bg1"/>
                </a:solidFill>
                <a:latin typeface="Arial" pitchFamily="34" charset="0"/>
                <a:cs typeface="Arial" pitchFamily="34" charset="0"/>
              </a:rPr>
              <a:t>  region-wisely</a:t>
            </a:r>
          </a:p>
          <a:p>
            <a:pPr lvl="1" eaLnBrk="0">
              <a:lnSpc>
                <a:spcPct val="110000"/>
              </a:lnSpc>
            </a:pPr>
            <a:endParaRPr lang="en-US" altLang="ko-KR" dirty="0">
              <a:solidFill>
                <a:schemeClr val="bg1"/>
              </a:solidFill>
              <a:latin typeface="Arial" pitchFamily="34" charset="0"/>
              <a:cs typeface="Arial" pitchFamily="34" charset="0"/>
            </a:endParaRPr>
          </a:p>
          <a:p>
            <a:pPr lvl="1" eaLnBrk="0">
              <a:lnSpc>
                <a:spcPct val="110000"/>
              </a:lnSpc>
              <a:buFontTx/>
              <a:buChar char="•"/>
            </a:pPr>
            <a:r>
              <a:rPr lang="en-US" altLang="ko-KR" sz="2800" b="1" dirty="0">
                <a:solidFill>
                  <a:schemeClr val="bg1"/>
                </a:solidFill>
                <a:latin typeface="Arial" pitchFamily="34" charset="0"/>
                <a:cs typeface="Arial" pitchFamily="34" charset="0"/>
              </a:rPr>
              <a:t> Cannot achieve image summarization</a:t>
            </a:r>
          </a:p>
        </p:txBody>
      </p:sp>
      <p:sp>
        <p:nvSpPr>
          <p:cNvPr id="12293" name="Rectangle 4"/>
          <p:cNvSpPr>
            <a:spLocks noChangeArrowheads="1"/>
          </p:cNvSpPr>
          <p:nvPr/>
        </p:nvSpPr>
        <p:spPr bwMode="auto">
          <a:xfrm>
            <a:off x="-107950" y="549275"/>
            <a:ext cx="9358313" cy="641350"/>
          </a:xfrm>
          <a:prstGeom prst="rect">
            <a:avLst/>
          </a:prstGeom>
          <a:noFill/>
          <a:ln w="9525" algn="ctr">
            <a:noFill/>
            <a:miter lim="800000"/>
            <a:headEnd/>
            <a:tailEnd/>
          </a:ln>
        </p:spPr>
        <p:txBody>
          <a:bodyPr>
            <a:spAutoFit/>
          </a:bodyPr>
          <a:lstStyle/>
          <a:p>
            <a:pPr latinLnBrk="1"/>
            <a:r>
              <a:rPr lang="en-US" altLang="ko-KR" sz="3000" b="1">
                <a:solidFill>
                  <a:schemeClr val="bg1"/>
                </a:solidFill>
              </a:rPr>
              <a:t>  </a:t>
            </a:r>
            <a:r>
              <a:rPr lang="en-US" altLang="ko-KR" sz="3600" b="1">
                <a:solidFill>
                  <a:schemeClr val="bg1"/>
                </a:solidFill>
                <a:latin typeface="Arial" pitchFamily="34" charset="0"/>
                <a:cs typeface="Arial" pitchFamily="34" charset="0"/>
              </a:rPr>
              <a:t>Related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7">
                                            <p:txEl>
                                              <p:pRg st="2" end="2"/>
                                            </p:txEl>
                                          </p:spTgt>
                                        </p:tgtEl>
                                        <p:attrNameLst>
                                          <p:attrName>style.visibility</p:attrName>
                                        </p:attrNameLst>
                                      </p:cBhvr>
                                      <p:to>
                                        <p:strVal val="visible"/>
                                      </p:to>
                                    </p:set>
                                    <p:animEffect transition="in" filter="fade">
                                      <p:cBhvr>
                                        <p:cTn id="7" dur="500"/>
                                        <p:tgtEl>
                                          <p:spTgt spid="819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197">
                                            <p:txEl>
                                              <p:pRg st="3" end="3"/>
                                            </p:txEl>
                                          </p:spTgt>
                                        </p:tgtEl>
                                        <p:attrNameLst>
                                          <p:attrName>style.visibility</p:attrName>
                                        </p:attrNameLst>
                                      </p:cBhvr>
                                      <p:to>
                                        <p:strVal val="visible"/>
                                      </p:to>
                                    </p:set>
                                    <p:animEffect transition="in" filter="fade">
                                      <p:cBhvr>
                                        <p:cTn id="10" dur="500"/>
                                        <p:tgtEl>
                                          <p:spTgt spid="819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7">
                                            <p:txEl>
                                              <p:pRg st="5" end="5"/>
                                            </p:txEl>
                                          </p:spTgt>
                                        </p:tgtEl>
                                        <p:attrNameLst>
                                          <p:attrName>style.visibility</p:attrName>
                                        </p:attrNameLst>
                                      </p:cBhvr>
                                      <p:to>
                                        <p:strVal val="visible"/>
                                      </p:to>
                                    </p:set>
                                    <p:animEffect transition="in" filter="fade">
                                      <p:cBhvr>
                                        <p:cTn id="15" dur="500"/>
                                        <p:tgtEl>
                                          <p:spTgt spid="8197">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197">
                                            <p:txEl>
                                              <p:pRg st="6" end="6"/>
                                            </p:txEl>
                                          </p:spTgt>
                                        </p:tgtEl>
                                        <p:attrNameLst>
                                          <p:attrName>style.visibility</p:attrName>
                                        </p:attrNameLst>
                                      </p:cBhvr>
                                      <p:to>
                                        <p:strVal val="visible"/>
                                      </p:to>
                                    </p:set>
                                    <p:animEffect transition="in" filter="fade">
                                      <p:cBhvr>
                                        <p:cTn id="18" dur="500"/>
                                        <p:tgtEl>
                                          <p:spTgt spid="8197">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9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9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3"/>
          <p:cNvPicPr>
            <a:picLocks noChangeAspect="1" noChangeArrowheads="1"/>
          </p:cNvPicPr>
          <p:nvPr/>
        </p:nvPicPr>
        <p:blipFill>
          <a:blip r:embed="rId3" cstate="print"/>
          <a:srcRect/>
          <a:stretch>
            <a:fillRect/>
          </a:stretch>
        </p:blipFill>
        <p:spPr bwMode="auto">
          <a:xfrm>
            <a:off x="2163776" y="2714620"/>
            <a:ext cx="4337050" cy="3233738"/>
          </a:xfrm>
          <a:prstGeom prst="rect">
            <a:avLst/>
          </a:prstGeom>
          <a:noFill/>
          <a:ln w="9525" algn="ctr">
            <a:noFill/>
            <a:miter lim="800000"/>
            <a:headEnd/>
            <a:tailEnd/>
          </a:ln>
        </p:spPr>
      </p:pic>
      <p:pic>
        <p:nvPicPr>
          <p:cNvPr id="13318" name="Picture 2"/>
          <p:cNvPicPr>
            <a:picLocks noChangeAspect="1" noChangeArrowheads="1"/>
          </p:cNvPicPr>
          <p:nvPr/>
        </p:nvPicPr>
        <p:blipFill>
          <a:blip r:embed="rId4" cstate="print"/>
          <a:srcRect/>
          <a:stretch>
            <a:fillRect/>
          </a:stretch>
        </p:blipFill>
        <p:spPr bwMode="auto">
          <a:xfrm>
            <a:off x="285720" y="2719382"/>
            <a:ext cx="4321175" cy="3233738"/>
          </a:xfrm>
          <a:prstGeom prst="rect">
            <a:avLst/>
          </a:prstGeom>
          <a:noFill/>
          <a:ln w="9525" algn="ctr">
            <a:noFill/>
            <a:miter lim="800000"/>
            <a:headEnd/>
            <a:tailEnd/>
          </a:ln>
        </p:spPr>
      </p:pic>
      <p:sp>
        <p:nvSpPr>
          <p:cNvPr id="13314" name="Rectangle 4"/>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000" b="1" dirty="0">
                <a:solidFill>
                  <a:schemeClr val="bg1"/>
                </a:solidFill>
              </a:rPr>
              <a:t>  </a:t>
            </a:r>
            <a:r>
              <a:rPr lang="en-US" altLang="ko-KR" sz="3600" b="1" dirty="0">
                <a:solidFill>
                  <a:schemeClr val="bg1"/>
                </a:solidFill>
                <a:latin typeface="Arial" pitchFamily="34" charset="0"/>
                <a:cs typeface="Arial" pitchFamily="34" charset="0"/>
              </a:rPr>
              <a:t>Challenges</a:t>
            </a:r>
          </a:p>
        </p:txBody>
      </p:sp>
      <p:pic>
        <p:nvPicPr>
          <p:cNvPr id="13315" name="Picture 12" descr="시그라프PPT용로고"/>
          <p:cNvPicPr>
            <a:picLocks noChangeAspect="1" noChangeArrowheads="1"/>
          </p:cNvPicPr>
          <p:nvPr/>
        </p:nvPicPr>
        <p:blipFill>
          <a:blip r:embed="rId5" cstate="print"/>
          <a:srcRect/>
          <a:stretch>
            <a:fillRect/>
          </a:stretch>
        </p:blipFill>
        <p:spPr bwMode="auto">
          <a:xfrm>
            <a:off x="6680200" y="6321425"/>
            <a:ext cx="2212975" cy="420688"/>
          </a:xfrm>
          <a:prstGeom prst="rect">
            <a:avLst/>
          </a:prstGeom>
          <a:noFill/>
          <a:ln w="9525">
            <a:noFill/>
            <a:miter lim="800000"/>
            <a:headEnd/>
            <a:tailEnd/>
          </a:ln>
        </p:spPr>
      </p:pic>
      <p:pic>
        <p:nvPicPr>
          <p:cNvPr id="13316" name="Picture 13" descr="건곤감리PPT용"/>
          <p:cNvPicPr>
            <a:picLocks noChangeAspect="1" noChangeArrowheads="1"/>
          </p:cNvPicPr>
          <p:nvPr/>
        </p:nvPicPr>
        <p:blipFill>
          <a:blip r:embed="rId6" cstate="print"/>
          <a:srcRect/>
          <a:stretch>
            <a:fillRect/>
          </a:stretch>
        </p:blipFill>
        <p:spPr bwMode="auto">
          <a:xfrm>
            <a:off x="250825" y="6467475"/>
            <a:ext cx="1123950" cy="201613"/>
          </a:xfrm>
          <a:prstGeom prst="rect">
            <a:avLst/>
          </a:prstGeom>
          <a:noFill/>
          <a:ln w="9525">
            <a:noFill/>
            <a:miter lim="800000"/>
            <a:headEnd/>
            <a:tailEnd/>
          </a:ln>
        </p:spPr>
      </p:pic>
      <p:sp>
        <p:nvSpPr>
          <p:cNvPr id="9226" name="TextBox 9"/>
          <p:cNvSpPr txBox="1">
            <a:spLocks noChangeArrowheads="1"/>
          </p:cNvSpPr>
          <p:nvPr/>
        </p:nvSpPr>
        <p:spPr bwMode="auto">
          <a:xfrm>
            <a:off x="500063" y="1000108"/>
            <a:ext cx="8104187" cy="2055813"/>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zh-CN"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Efficiently and automatically symmetry detection</a:t>
            </a:r>
          </a:p>
          <a:p>
            <a:pPr latinLnBrk="1">
              <a:lnSpc>
                <a:spcPct val="110000"/>
              </a:lnSpc>
              <a:buFont typeface="Arial" pitchFamily="34" charset="0"/>
              <a:buChar char="•"/>
            </a:pPr>
            <a:endParaRPr lang="zh-CN" altLang="en-US" sz="1000" dirty="0">
              <a:solidFill>
                <a:schemeClr val="bg1"/>
              </a:solidFill>
              <a:latin typeface="Arial" pitchFamily="34" charset="0"/>
              <a:cs typeface="Arial" pitchFamily="34" charset="0"/>
            </a:endParaRPr>
          </a:p>
          <a:p>
            <a:pPr latinLnBrk="1">
              <a:lnSpc>
                <a:spcPct val="110000"/>
              </a:lnSpc>
              <a:buFont typeface="Arial" pitchFamily="34" charset="0"/>
              <a:buChar char="•"/>
            </a:pPr>
            <a:r>
              <a:rPr lang="en-US" altLang="zh-CN"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Preserve the geometry and illumination</a:t>
            </a:r>
          </a:p>
          <a:p>
            <a:pPr latinLnBrk="1">
              <a:lnSpc>
                <a:spcPct val="110000"/>
              </a:lnSpc>
              <a:buFont typeface="Arial" pitchFamily="34" charset="0"/>
              <a:buChar char="•"/>
            </a:pPr>
            <a:endParaRPr lang="en-US" altLang="zh-CN" sz="1000" dirty="0">
              <a:solidFill>
                <a:schemeClr val="bg1"/>
              </a:solidFill>
              <a:latin typeface="Arial" pitchFamily="34" charset="0"/>
              <a:cs typeface="Arial" pitchFamily="34" charset="0"/>
            </a:endParaRPr>
          </a:p>
          <a:p>
            <a:pPr latinLnBrk="1">
              <a:lnSpc>
                <a:spcPct val="110000"/>
              </a:lnSpc>
              <a:buFont typeface="Arial" pitchFamily="34" charset="0"/>
              <a:buChar char="•"/>
            </a:pPr>
            <a:r>
              <a:rPr lang="en-US" altLang="zh-CN"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Seamlessly </a:t>
            </a:r>
            <a:r>
              <a:rPr lang="en-US" altLang="zh-CN" sz="2400" b="1" dirty="0" smtClean="0">
                <a:solidFill>
                  <a:schemeClr val="bg1"/>
                </a:solidFill>
                <a:latin typeface="Arial" pitchFamily="34" charset="0"/>
                <a:cs typeface="Arial" pitchFamily="34" charset="0"/>
              </a:rPr>
              <a:t>combine </a:t>
            </a:r>
            <a:r>
              <a:rPr lang="en-US" altLang="zh-CN" sz="2400" b="1" dirty="0">
                <a:solidFill>
                  <a:schemeClr val="bg1"/>
                </a:solidFill>
                <a:latin typeface="Arial" pitchFamily="34" charset="0"/>
                <a:cs typeface="Arial" pitchFamily="34" charset="0"/>
              </a:rPr>
              <a:t>symmetry region </a:t>
            </a:r>
            <a:r>
              <a:rPr lang="en-US" altLang="zh-CN" sz="2400" b="1" dirty="0" smtClean="0">
                <a:solidFill>
                  <a:schemeClr val="bg1"/>
                </a:solidFill>
                <a:latin typeface="Arial" pitchFamily="34" charset="0"/>
                <a:cs typeface="Arial" pitchFamily="34" charset="0"/>
              </a:rPr>
              <a:t>and non-</a:t>
            </a:r>
            <a:endParaRPr lang="en-US" altLang="zh-CN" sz="2400" b="1" dirty="0">
              <a:solidFill>
                <a:schemeClr val="bg1"/>
              </a:solidFill>
              <a:latin typeface="Arial" pitchFamily="34" charset="0"/>
              <a:cs typeface="Arial" pitchFamily="34" charset="0"/>
            </a:endParaRPr>
          </a:p>
          <a:p>
            <a:pPr latinLnBrk="1">
              <a:lnSpc>
                <a:spcPct val="110000"/>
              </a:lnSpc>
            </a:pPr>
            <a:r>
              <a:rPr lang="en-US" altLang="zh-CN" sz="2400" b="1" dirty="0">
                <a:solidFill>
                  <a:schemeClr val="bg1"/>
                </a:solidFill>
                <a:latin typeface="Arial" pitchFamily="34" charset="0"/>
                <a:cs typeface="Arial" pitchFamily="34" charset="0"/>
              </a:rPr>
              <a:t>  symmetry region</a:t>
            </a:r>
          </a:p>
        </p:txBody>
      </p:sp>
      <p:pic>
        <p:nvPicPr>
          <p:cNvPr id="13339" name="Picture 27" descr="BMW_sm"/>
          <p:cNvPicPr>
            <a:picLocks noChangeArrowheads="1"/>
          </p:cNvPicPr>
          <p:nvPr/>
        </p:nvPicPr>
        <p:blipFill>
          <a:blip r:embed="rId7" cstate="print"/>
          <a:stretch>
            <a:fillRect/>
          </a:stretch>
        </p:blipFill>
        <p:spPr bwMode="auto">
          <a:xfrm>
            <a:off x="963557" y="2714620"/>
            <a:ext cx="2948571" cy="3238500"/>
          </a:xfrm>
          <a:prstGeom prst="rect">
            <a:avLst/>
          </a:prstGeom>
          <a:noFill/>
        </p:spPr>
      </p:pic>
      <p:pic>
        <p:nvPicPr>
          <p:cNvPr id="2051" name="Picture 3" descr="D:\siggraph asia 2010\Presentation\images\lighting\geometry.png"/>
          <p:cNvPicPr>
            <a:picLocks noChangeArrowheads="1"/>
          </p:cNvPicPr>
          <p:nvPr/>
        </p:nvPicPr>
        <p:blipFill>
          <a:blip r:embed="rId8" cstate="print"/>
          <a:srcRect/>
          <a:stretch>
            <a:fillRect/>
          </a:stretch>
        </p:blipFill>
        <p:spPr bwMode="auto">
          <a:xfrm>
            <a:off x="2312792" y="3643314"/>
            <a:ext cx="1040000" cy="2027302"/>
          </a:xfrm>
          <a:prstGeom prst="rect">
            <a:avLst/>
          </a:prstGeom>
          <a:noFill/>
        </p:spPr>
      </p:pic>
      <p:sp>
        <p:nvSpPr>
          <p:cNvPr id="28" name="矩形 32"/>
          <p:cNvSpPr>
            <a:spLocks noChangeArrowheads="1"/>
          </p:cNvSpPr>
          <p:nvPr/>
        </p:nvSpPr>
        <p:spPr bwMode="auto">
          <a:xfrm>
            <a:off x="4483022" y="5357826"/>
            <a:ext cx="1946366" cy="808235"/>
          </a:xfrm>
          <a:prstGeom prst="rect">
            <a:avLst/>
          </a:prstGeom>
          <a:noFill/>
          <a:ln w="9525">
            <a:noFill/>
            <a:miter lim="800000"/>
            <a:headEnd/>
            <a:tailEnd/>
          </a:ln>
        </p:spPr>
        <p:txBody>
          <a:bodyPr wrap="none">
            <a:spAutoFit/>
          </a:bodyPr>
          <a:lstStyle/>
          <a:p>
            <a:pPr algn="ctr" latinLnBrk="1">
              <a:lnSpc>
                <a:spcPct val="110000"/>
              </a:lnSpc>
            </a:pPr>
            <a:r>
              <a:rPr lang="en-US" altLang="zh-CN" b="1" dirty="0" smtClean="0">
                <a:solidFill>
                  <a:schemeClr val="bg1"/>
                </a:solidFill>
                <a:latin typeface="Arial" pitchFamily="34" charset="0"/>
                <a:cs typeface="Arial" pitchFamily="34" charset="0"/>
              </a:rPr>
              <a:t>Geometry </a:t>
            </a:r>
          </a:p>
          <a:p>
            <a:pPr algn="ctr" latinLnBrk="1">
              <a:lnSpc>
                <a:spcPct val="110000"/>
              </a:lnSpc>
            </a:pPr>
            <a:r>
              <a:rPr lang="en-US" altLang="zh-CN" b="1" dirty="0" smtClean="0">
                <a:solidFill>
                  <a:schemeClr val="bg1"/>
                </a:solidFill>
                <a:latin typeface="Arial" pitchFamily="34" charset="0"/>
                <a:cs typeface="Arial" pitchFamily="34" charset="0"/>
              </a:rPr>
              <a:t>discontinuity</a:t>
            </a:r>
            <a:endParaRPr lang="zh-CN" altLang="en-US" b="1" dirty="0">
              <a:latin typeface="Arial" pitchFamily="34" charset="0"/>
              <a:cs typeface="Arial" pitchFamily="34" charset="0"/>
            </a:endParaRPr>
          </a:p>
        </p:txBody>
      </p:sp>
      <p:pic>
        <p:nvPicPr>
          <p:cNvPr id="2050" name="Picture 2" descr="D:\siggraph asia 2010\Presentation\images\lighting\lighting.png"/>
          <p:cNvPicPr>
            <a:picLocks noChangeArrowheads="1"/>
          </p:cNvPicPr>
          <p:nvPr/>
        </p:nvPicPr>
        <p:blipFill>
          <a:blip r:embed="rId9" cstate="print"/>
          <a:srcRect/>
          <a:stretch>
            <a:fillRect/>
          </a:stretch>
        </p:blipFill>
        <p:spPr bwMode="auto">
          <a:xfrm>
            <a:off x="1312941" y="3954466"/>
            <a:ext cx="771429" cy="1818667"/>
          </a:xfrm>
          <a:prstGeom prst="rect">
            <a:avLst/>
          </a:prstGeom>
          <a:noFill/>
        </p:spPr>
      </p:pic>
      <p:sp>
        <p:nvSpPr>
          <p:cNvPr id="29" name="矩形 32"/>
          <p:cNvSpPr>
            <a:spLocks noChangeArrowheads="1"/>
          </p:cNvSpPr>
          <p:nvPr/>
        </p:nvSpPr>
        <p:spPr bwMode="auto">
          <a:xfrm>
            <a:off x="6773878" y="5383226"/>
            <a:ext cx="1946367" cy="808235"/>
          </a:xfrm>
          <a:prstGeom prst="rect">
            <a:avLst/>
          </a:prstGeom>
          <a:noFill/>
          <a:ln w="9525">
            <a:noFill/>
            <a:miter lim="800000"/>
            <a:headEnd/>
            <a:tailEnd/>
          </a:ln>
        </p:spPr>
        <p:txBody>
          <a:bodyPr wrap="none">
            <a:spAutoFit/>
          </a:bodyPr>
          <a:lstStyle/>
          <a:p>
            <a:pPr algn="ctr" latinLnBrk="1">
              <a:lnSpc>
                <a:spcPct val="110000"/>
              </a:lnSpc>
            </a:pPr>
            <a:r>
              <a:rPr lang="en-US" altLang="zh-CN" b="1" dirty="0" smtClean="0">
                <a:solidFill>
                  <a:schemeClr val="bg1"/>
                </a:solidFill>
                <a:latin typeface="Arial" pitchFamily="34" charset="0"/>
                <a:cs typeface="Arial" pitchFamily="34" charset="0"/>
              </a:rPr>
              <a:t>Lighting </a:t>
            </a:r>
          </a:p>
          <a:p>
            <a:pPr algn="ctr" latinLnBrk="1">
              <a:lnSpc>
                <a:spcPct val="110000"/>
              </a:lnSpc>
            </a:pPr>
            <a:r>
              <a:rPr lang="en-US" altLang="zh-CN" b="1" dirty="0" smtClean="0">
                <a:solidFill>
                  <a:schemeClr val="bg1"/>
                </a:solidFill>
                <a:latin typeface="Arial" pitchFamily="34" charset="0"/>
                <a:cs typeface="Arial" pitchFamily="34" charset="0"/>
              </a:rPr>
              <a:t>discontinuity</a:t>
            </a:r>
            <a:endParaRPr lang="zh-CN" altLang="en-US" b="1" dirty="0">
              <a:latin typeface="Arial" pitchFamily="34" charset="0"/>
              <a:cs typeface="Arial" pitchFamily="34" charset="0"/>
            </a:endParaRPr>
          </a:p>
        </p:txBody>
      </p:sp>
      <p:grpSp>
        <p:nvGrpSpPr>
          <p:cNvPr id="34" name="Group 33"/>
          <p:cNvGrpSpPr/>
          <p:nvPr/>
        </p:nvGrpSpPr>
        <p:grpSpPr>
          <a:xfrm>
            <a:off x="2643174" y="3789357"/>
            <a:ext cx="2663825" cy="2016125"/>
            <a:chOff x="3336935" y="11411201"/>
            <a:chExt cx="2663825" cy="2016125"/>
          </a:xfrm>
        </p:grpSpPr>
        <p:sp>
          <p:nvSpPr>
            <p:cNvPr id="35" name="Line 11"/>
            <p:cNvSpPr>
              <a:spLocks noChangeShapeType="1"/>
            </p:cNvSpPr>
            <p:nvPr/>
          </p:nvSpPr>
          <p:spPr bwMode="auto">
            <a:xfrm flipV="1">
              <a:off x="3336935" y="12427201"/>
              <a:ext cx="358775" cy="639762"/>
            </a:xfrm>
            <a:prstGeom prst="line">
              <a:avLst/>
            </a:prstGeom>
            <a:noFill/>
            <a:ln w="38100">
              <a:solidFill>
                <a:srgbClr val="00FF00"/>
              </a:solidFill>
              <a:round/>
              <a:headEnd/>
              <a:tailEnd type="triangle" w="med" len="med"/>
            </a:ln>
            <a:effectLst/>
          </p:spPr>
          <p:txBody>
            <a:bodyPr/>
            <a:lstStyle/>
            <a:p>
              <a:endParaRPr lang="zh-CN" altLang="en-US"/>
            </a:p>
          </p:txBody>
        </p:sp>
        <p:sp>
          <p:nvSpPr>
            <p:cNvPr id="36" name="Line 12"/>
            <p:cNvSpPr>
              <a:spLocks noChangeShapeType="1"/>
            </p:cNvSpPr>
            <p:nvPr/>
          </p:nvSpPr>
          <p:spPr bwMode="auto">
            <a:xfrm flipV="1">
              <a:off x="3336935" y="13003463"/>
              <a:ext cx="935038" cy="63500"/>
            </a:xfrm>
            <a:prstGeom prst="line">
              <a:avLst/>
            </a:prstGeom>
            <a:noFill/>
            <a:ln w="38100">
              <a:solidFill>
                <a:srgbClr val="00FF00"/>
              </a:solidFill>
              <a:round/>
              <a:headEnd/>
              <a:tailEnd type="triangle" w="med" len="med"/>
            </a:ln>
            <a:effectLst/>
          </p:spPr>
          <p:txBody>
            <a:bodyPr/>
            <a:lstStyle/>
            <a:p>
              <a:endParaRPr lang="zh-CN" altLang="en-US"/>
            </a:p>
          </p:txBody>
        </p:sp>
        <p:sp>
          <p:nvSpPr>
            <p:cNvPr id="37" name="Line 14"/>
            <p:cNvSpPr>
              <a:spLocks noChangeShapeType="1"/>
            </p:cNvSpPr>
            <p:nvPr/>
          </p:nvSpPr>
          <p:spPr bwMode="auto">
            <a:xfrm flipV="1">
              <a:off x="4235460" y="12274801"/>
              <a:ext cx="36513" cy="728662"/>
            </a:xfrm>
            <a:prstGeom prst="line">
              <a:avLst/>
            </a:prstGeom>
            <a:noFill/>
            <a:ln w="38100">
              <a:solidFill>
                <a:srgbClr val="00FF00"/>
              </a:solidFill>
              <a:round/>
              <a:headEnd/>
              <a:tailEnd type="triangle" w="med" len="med"/>
            </a:ln>
            <a:effectLst/>
          </p:spPr>
          <p:txBody>
            <a:bodyPr/>
            <a:lstStyle/>
            <a:p>
              <a:endParaRPr lang="zh-CN" altLang="en-US"/>
            </a:p>
          </p:txBody>
        </p:sp>
        <p:sp>
          <p:nvSpPr>
            <p:cNvPr id="38" name="Line 15"/>
            <p:cNvSpPr>
              <a:spLocks noChangeShapeType="1"/>
            </p:cNvSpPr>
            <p:nvPr/>
          </p:nvSpPr>
          <p:spPr bwMode="auto">
            <a:xfrm flipV="1">
              <a:off x="3695710" y="12274801"/>
              <a:ext cx="576263" cy="152400"/>
            </a:xfrm>
            <a:prstGeom prst="line">
              <a:avLst/>
            </a:prstGeom>
            <a:noFill/>
            <a:ln w="38100">
              <a:solidFill>
                <a:srgbClr val="00FF00"/>
              </a:solidFill>
              <a:round/>
              <a:headEnd/>
              <a:tailEnd type="triangle" w="med" len="med"/>
            </a:ln>
            <a:effectLst/>
          </p:spPr>
          <p:txBody>
            <a:bodyPr/>
            <a:lstStyle/>
            <a:p>
              <a:endParaRPr lang="zh-CN" altLang="en-US"/>
            </a:p>
          </p:txBody>
        </p:sp>
        <p:sp>
          <p:nvSpPr>
            <p:cNvPr id="39" name="Line 16"/>
            <p:cNvSpPr>
              <a:spLocks noChangeShapeType="1"/>
            </p:cNvSpPr>
            <p:nvPr/>
          </p:nvSpPr>
          <p:spPr bwMode="auto">
            <a:xfrm flipV="1">
              <a:off x="4271973" y="11914438"/>
              <a:ext cx="792162" cy="360363"/>
            </a:xfrm>
            <a:prstGeom prst="line">
              <a:avLst/>
            </a:prstGeom>
            <a:noFill/>
            <a:ln w="38100">
              <a:solidFill>
                <a:srgbClr val="00FF00"/>
              </a:solidFill>
              <a:round/>
              <a:headEnd/>
              <a:tailEnd type="triangle" w="med" len="med"/>
            </a:ln>
            <a:effectLst/>
          </p:spPr>
          <p:txBody>
            <a:bodyPr/>
            <a:lstStyle/>
            <a:p>
              <a:endParaRPr lang="zh-CN" altLang="en-US"/>
            </a:p>
          </p:txBody>
        </p:sp>
        <p:sp>
          <p:nvSpPr>
            <p:cNvPr id="40" name="Line 17"/>
            <p:cNvSpPr>
              <a:spLocks noChangeShapeType="1"/>
            </p:cNvSpPr>
            <p:nvPr/>
          </p:nvSpPr>
          <p:spPr bwMode="auto">
            <a:xfrm flipV="1">
              <a:off x="4271973" y="12643101"/>
              <a:ext cx="792162" cy="360362"/>
            </a:xfrm>
            <a:prstGeom prst="line">
              <a:avLst/>
            </a:prstGeom>
            <a:noFill/>
            <a:ln w="38100">
              <a:solidFill>
                <a:srgbClr val="00FF00"/>
              </a:solidFill>
              <a:round/>
              <a:headEnd/>
              <a:tailEnd type="triangle" w="med" len="med"/>
            </a:ln>
            <a:effectLst/>
          </p:spPr>
          <p:txBody>
            <a:bodyPr/>
            <a:lstStyle/>
            <a:p>
              <a:endParaRPr lang="zh-CN" altLang="en-US"/>
            </a:p>
          </p:txBody>
        </p:sp>
        <p:sp>
          <p:nvSpPr>
            <p:cNvPr id="41" name="Line 18"/>
            <p:cNvSpPr>
              <a:spLocks noChangeShapeType="1"/>
            </p:cNvSpPr>
            <p:nvPr/>
          </p:nvSpPr>
          <p:spPr bwMode="auto">
            <a:xfrm flipV="1">
              <a:off x="5064135" y="11914438"/>
              <a:ext cx="0" cy="723900"/>
            </a:xfrm>
            <a:prstGeom prst="line">
              <a:avLst/>
            </a:prstGeom>
            <a:noFill/>
            <a:ln w="38100">
              <a:solidFill>
                <a:srgbClr val="00FF00"/>
              </a:solidFill>
              <a:round/>
              <a:headEnd/>
              <a:tailEnd type="triangle" w="med" len="med"/>
            </a:ln>
            <a:effectLst/>
          </p:spPr>
          <p:txBody>
            <a:bodyPr/>
            <a:lstStyle/>
            <a:p>
              <a:endParaRPr lang="zh-CN" altLang="en-US"/>
            </a:p>
          </p:txBody>
        </p:sp>
        <p:sp>
          <p:nvSpPr>
            <p:cNvPr id="42" name="Line 19"/>
            <p:cNvSpPr>
              <a:spLocks noChangeShapeType="1"/>
            </p:cNvSpPr>
            <p:nvPr/>
          </p:nvSpPr>
          <p:spPr bwMode="auto">
            <a:xfrm flipV="1">
              <a:off x="4252923" y="11546138"/>
              <a:ext cx="234950" cy="728663"/>
            </a:xfrm>
            <a:prstGeom prst="line">
              <a:avLst/>
            </a:prstGeom>
            <a:noFill/>
            <a:ln w="38100">
              <a:solidFill>
                <a:srgbClr val="00FF00"/>
              </a:solidFill>
              <a:round/>
              <a:headEnd/>
              <a:tailEnd type="triangle" w="med" len="med"/>
            </a:ln>
            <a:effectLst/>
          </p:spPr>
          <p:txBody>
            <a:bodyPr/>
            <a:lstStyle/>
            <a:p>
              <a:endParaRPr lang="zh-CN" altLang="en-US"/>
            </a:p>
          </p:txBody>
        </p:sp>
        <p:sp>
          <p:nvSpPr>
            <p:cNvPr id="43" name="Line 20"/>
            <p:cNvSpPr>
              <a:spLocks noChangeShapeType="1"/>
            </p:cNvSpPr>
            <p:nvPr/>
          </p:nvSpPr>
          <p:spPr bwMode="auto">
            <a:xfrm flipH="1" flipV="1">
              <a:off x="4921260" y="11411201"/>
              <a:ext cx="142875" cy="503237"/>
            </a:xfrm>
            <a:prstGeom prst="line">
              <a:avLst/>
            </a:prstGeom>
            <a:noFill/>
            <a:ln w="38100">
              <a:solidFill>
                <a:srgbClr val="00FF00"/>
              </a:solidFill>
              <a:round/>
              <a:headEnd/>
              <a:tailEnd type="triangle" w="med" len="med"/>
            </a:ln>
            <a:effectLst/>
          </p:spPr>
          <p:txBody>
            <a:bodyPr/>
            <a:lstStyle/>
            <a:p>
              <a:endParaRPr lang="zh-CN" altLang="en-US"/>
            </a:p>
          </p:txBody>
        </p:sp>
        <p:sp>
          <p:nvSpPr>
            <p:cNvPr id="44" name="Line 21"/>
            <p:cNvSpPr>
              <a:spLocks noChangeShapeType="1"/>
            </p:cNvSpPr>
            <p:nvPr/>
          </p:nvSpPr>
          <p:spPr bwMode="auto">
            <a:xfrm flipV="1">
              <a:off x="4487873" y="11411201"/>
              <a:ext cx="433387" cy="134937"/>
            </a:xfrm>
            <a:prstGeom prst="line">
              <a:avLst/>
            </a:prstGeom>
            <a:noFill/>
            <a:ln w="38100">
              <a:solidFill>
                <a:srgbClr val="00FF00"/>
              </a:solidFill>
              <a:round/>
              <a:headEnd/>
              <a:tailEnd type="triangle" w="med" len="med"/>
            </a:ln>
            <a:effectLst/>
          </p:spPr>
          <p:txBody>
            <a:bodyPr/>
            <a:lstStyle/>
            <a:p>
              <a:endParaRPr lang="zh-CN" altLang="en-US"/>
            </a:p>
          </p:txBody>
        </p:sp>
        <p:sp>
          <p:nvSpPr>
            <p:cNvPr id="45" name="Line 22"/>
            <p:cNvSpPr>
              <a:spLocks noChangeShapeType="1"/>
            </p:cNvSpPr>
            <p:nvPr/>
          </p:nvSpPr>
          <p:spPr bwMode="auto">
            <a:xfrm>
              <a:off x="5064135" y="12643101"/>
              <a:ext cx="792163" cy="360362"/>
            </a:xfrm>
            <a:prstGeom prst="line">
              <a:avLst/>
            </a:prstGeom>
            <a:noFill/>
            <a:ln w="38100">
              <a:solidFill>
                <a:srgbClr val="00FF00"/>
              </a:solidFill>
              <a:round/>
              <a:headEnd/>
              <a:tailEnd type="triangle" w="med" len="med"/>
            </a:ln>
            <a:effectLst/>
          </p:spPr>
          <p:txBody>
            <a:bodyPr/>
            <a:lstStyle/>
            <a:p>
              <a:endParaRPr lang="zh-CN" altLang="en-US"/>
            </a:p>
          </p:txBody>
        </p:sp>
        <p:sp>
          <p:nvSpPr>
            <p:cNvPr id="46" name="Line 23"/>
            <p:cNvSpPr>
              <a:spLocks noChangeShapeType="1"/>
            </p:cNvSpPr>
            <p:nvPr/>
          </p:nvSpPr>
          <p:spPr bwMode="auto">
            <a:xfrm>
              <a:off x="5064135" y="11914438"/>
              <a:ext cx="936625" cy="144463"/>
            </a:xfrm>
            <a:prstGeom prst="line">
              <a:avLst/>
            </a:prstGeom>
            <a:noFill/>
            <a:ln w="38100">
              <a:solidFill>
                <a:srgbClr val="00FF00"/>
              </a:solidFill>
              <a:round/>
              <a:headEnd/>
              <a:tailEnd type="triangle" w="med" len="med"/>
            </a:ln>
            <a:effectLst/>
          </p:spPr>
          <p:txBody>
            <a:bodyPr/>
            <a:lstStyle/>
            <a:p>
              <a:endParaRPr lang="zh-CN" altLang="en-US"/>
            </a:p>
          </p:txBody>
        </p:sp>
        <p:sp>
          <p:nvSpPr>
            <p:cNvPr id="47" name="Line 24"/>
            <p:cNvSpPr>
              <a:spLocks noChangeShapeType="1"/>
            </p:cNvSpPr>
            <p:nvPr/>
          </p:nvSpPr>
          <p:spPr bwMode="auto">
            <a:xfrm flipV="1">
              <a:off x="5856298" y="12058901"/>
              <a:ext cx="144462" cy="908050"/>
            </a:xfrm>
            <a:prstGeom prst="line">
              <a:avLst/>
            </a:prstGeom>
            <a:noFill/>
            <a:ln w="38100">
              <a:solidFill>
                <a:srgbClr val="00FF00"/>
              </a:solidFill>
              <a:round/>
              <a:headEnd/>
              <a:tailEnd type="triangle" w="med" len="med"/>
            </a:ln>
            <a:effectLst/>
          </p:spPr>
          <p:txBody>
            <a:bodyPr/>
            <a:lstStyle/>
            <a:p>
              <a:endParaRPr lang="zh-CN" altLang="en-US"/>
            </a:p>
          </p:txBody>
        </p:sp>
        <p:sp>
          <p:nvSpPr>
            <p:cNvPr id="48" name="Line 25"/>
            <p:cNvSpPr>
              <a:spLocks noChangeShapeType="1"/>
            </p:cNvSpPr>
            <p:nvPr/>
          </p:nvSpPr>
          <p:spPr bwMode="auto">
            <a:xfrm>
              <a:off x="4271973" y="13011401"/>
              <a:ext cx="720725" cy="415925"/>
            </a:xfrm>
            <a:prstGeom prst="line">
              <a:avLst/>
            </a:prstGeom>
            <a:noFill/>
            <a:ln w="38100">
              <a:solidFill>
                <a:srgbClr val="00FF00"/>
              </a:solidFill>
              <a:round/>
              <a:headEnd/>
              <a:tailEnd type="triangle" w="med" len="med"/>
            </a:ln>
            <a:effectLst/>
          </p:spPr>
          <p:txBody>
            <a:bodyPr/>
            <a:lstStyle/>
            <a:p>
              <a:endParaRPr lang="zh-CN" altLang="en-US"/>
            </a:p>
          </p:txBody>
        </p:sp>
        <p:sp>
          <p:nvSpPr>
            <p:cNvPr id="49" name="Line 26"/>
            <p:cNvSpPr>
              <a:spLocks noChangeShapeType="1"/>
            </p:cNvSpPr>
            <p:nvPr/>
          </p:nvSpPr>
          <p:spPr bwMode="auto">
            <a:xfrm flipV="1">
              <a:off x="4992698" y="13011401"/>
              <a:ext cx="863600" cy="415925"/>
            </a:xfrm>
            <a:prstGeom prst="line">
              <a:avLst/>
            </a:prstGeom>
            <a:noFill/>
            <a:ln w="38100">
              <a:solidFill>
                <a:srgbClr val="00FF00"/>
              </a:solidFill>
              <a:round/>
              <a:headEnd/>
              <a:tailEnd type="triangle" w="med" len="med"/>
            </a:ln>
            <a:effectLst/>
          </p:spPr>
          <p:txBody>
            <a:bodyPr/>
            <a:lstStyle/>
            <a:p>
              <a:endParaRPr lang="zh-CN" altLang="en-US"/>
            </a:p>
          </p:txBody>
        </p:sp>
      </p:grpSp>
      <p:grpSp>
        <p:nvGrpSpPr>
          <p:cNvPr id="56" name="Group 55"/>
          <p:cNvGrpSpPr/>
          <p:nvPr/>
        </p:nvGrpSpPr>
        <p:grpSpPr>
          <a:xfrm>
            <a:off x="4159610" y="3614714"/>
            <a:ext cx="1698275" cy="2239964"/>
            <a:chOff x="4373924" y="11239552"/>
            <a:chExt cx="1698275" cy="2239964"/>
          </a:xfrm>
        </p:grpSpPr>
        <p:grpSp>
          <p:nvGrpSpPr>
            <p:cNvPr id="50" name="Group 49"/>
            <p:cNvGrpSpPr/>
            <p:nvPr/>
          </p:nvGrpSpPr>
          <p:grpSpPr>
            <a:xfrm>
              <a:off x="4786314" y="11553878"/>
              <a:ext cx="1285885" cy="1925638"/>
              <a:chOff x="7702552" y="10934753"/>
              <a:chExt cx="1285885" cy="1925638"/>
            </a:xfrm>
          </p:grpSpPr>
          <p:sp>
            <p:nvSpPr>
              <p:cNvPr id="13323" name="Line 11"/>
              <p:cNvSpPr>
                <a:spLocks noChangeShapeType="1"/>
              </p:cNvSpPr>
              <p:nvPr/>
            </p:nvSpPr>
            <p:spPr bwMode="auto">
              <a:xfrm flipH="1" flipV="1">
                <a:off x="7924021" y="12395254"/>
                <a:ext cx="361948" cy="465135"/>
              </a:xfrm>
              <a:prstGeom prst="line">
                <a:avLst/>
              </a:prstGeom>
              <a:noFill/>
              <a:ln w="38100">
                <a:solidFill>
                  <a:srgbClr val="00FF00"/>
                </a:solidFill>
                <a:round/>
                <a:headEnd/>
                <a:tailEnd type="triangle" w="med" len="med"/>
              </a:ln>
              <a:effectLst/>
            </p:spPr>
            <p:txBody>
              <a:bodyPr/>
              <a:lstStyle/>
              <a:p>
                <a:endParaRPr lang="zh-CN" altLang="en-US"/>
              </a:p>
            </p:txBody>
          </p:sp>
          <p:sp>
            <p:nvSpPr>
              <p:cNvPr id="13324" name="Line 12"/>
              <p:cNvSpPr>
                <a:spLocks noChangeShapeType="1"/>
              </p:cNvSpPr>
              <p:nvPr/>
            </p:nvSpPr>
            <p:spPr bwMode="auto">
              <a:xfrm flipV="1">
                <a:off x="8285971" y="12395254"/>
                <a:ext cx="153201" cy="465137"/>
              </a:xfrm>
              <a:prstGeom prst="line">
                <a:avLst/>
              </a:prstGeom>
              <a:noFill/>
              <a:ln w="38100">
                <a:solidFill>
                  <a:srgbClr val="00FF00"/>
                </a:solidFill>
                <a:round/>
                <a:headEnd/>
                <a:tailEnd type="triangle" w="med" len="med"/>
              </a:ln>
              <a:effectLst/>
            </p:spPr>
            <p:txBody>
              <a:bodyPr/>
              <a:lstStyle/>
              <a:p>
                <a:endParaRPr lang="zh-CN" altLang="en-US"/>
              </a:p>
            </p:txBody>
          </p:sp>
          <p:sp>
            <p:nvSpPr>
              <p:cNvPr id="13326" name="Line 14"/>
              <p:cNvSpPr>
                <a:spLocks noChangeShapeType="1"/>
              </p:cNvSpPr>
              <p:nvPr/>
            </p:nvSpPr>
            <p:spPr bwMode="auto">
              <a:xfrm flipV="1">
                <a:off x="7924021" y="11988854"/>
                <a:ext cx="253207" cy="427831"/>
              </a:xfrm>
              <a:prstGeom prst="line">
                <a:avLst/>
              </a:prstGeom>
              <a:noFill/>
              <a:ln w="38100">
                <a:solidFill>
                  <a:srgbClr val="00FF00"/>
                </a:solidFill>
                <a:round/>
                <a:headEnd/>
                <a:tailEnd type="triangle" w="med" len="med"/>
              </a:ln>
              <a:effectLst/>
            </p:spPr>
            <p:txBody>
              <a:bodyPr/>
              <a:lstStyle/>
              <a:p>
                <a:endParaRPr lang="zh-CN" altLang="en-US"/>
              </a:p>
            </p:txBody>
          </p:sp>
          <p:sp>
            <p:nvSpPr>
              <p:cNvPr id="13327" name="Line 15"/>
              <p:cNvSpPr>
                <a:spLocks noChangeShapeType="1"/>
              </p:cNvSpPr>
              <p:nvPr/>
            </p:nvSpPr>
            <p:spPr bwMode="auto">
              <a:xfrm flipH="1" flipV="1">
                <a:off x="8610615" y="11395128"/>
                <a:ext cx="377822" cy="287338"/>
              </a:xfrm>
              <a:prstGeom prst="line">
                <a:avLst/>
              </a:prstGeom>
              <a:noFill/>
              <a:ln w="38100">
                <a:solidFill>
                  <a:srgbClr val="00FF00"/>
                </a:solidFill>
                <a:round/>
                <a:headEnd/>
                <a:tailEnd type="triangle" w="med" len="med"/>
              </a:ln>
              <a:effectLst/>
            </p:spPr>
            <p:txBody>
              <a:bodyPr/>
              <a:lstStyle/>
              <a:p>
                <a:endParaRPr lang="zh-CN" altLang="en-US"/>
              </a:p>
            </p:txBody>
          </p:sp>
          <p:sp>
            <p:nvSpPr>
              <p:cNvPr id="13328" name="Line 16"/>
              <p:cNvSpPr>
                <a:spLocks noChangeShapeType="1"/>
              </p:cNvSpPr>
              <p:nvPr/>
            </p:nvSpPr>
            <p:spPr bwMode="auto">
              <a:xfrm flipV="1">
                <a:off x="7702552" y="11242729"/>
                <a:ext cx="258776" cy="368299"/>
              </a:xfrm>
              <a:prstGeom prst="line">
                <a:avLst/>
              </a:prstGeom>
              <a:noFill/>
              <a:ln w="38100">
                <a:solidFill>
                  <a:srgbClr val="00FF00"/>
                </a:solidFill>
                <a:round/>
                <a:headEnd/>
                <a:tailEnd type="triangle" w="med" len="med"/>
              </a:ln>
              <a:effectLst/>
            </p:spPr>
            <p:txBody>
              <a:bodyPr/>
              <a:lstStyle/>
              <a:p>
                <a:endParaRPr lang="zh-CN" altLang="en-US"/>
              </a:p>
            </p:txBody>
          </p:sp>
          <p:sp>
            <p:nvSpPr>
              <p:cNvPr id="13329" name="Line 17"/>
              <p:cNvSpPr>
                <a:spLocks noChangeShapeType="1"/>
              </p:cNvSpPr>
              <p:nvPr/>
            </p:nvSpPr>
            <p:spPr bwMode="auto">
              <a:xfrm flipV="1">
                <a:off x="8177228" y="11606267"/>
                <a:ext cx="261945" cy="428624"/>
              </a:xfrm>
              <a:prstGeom prst="line">
                <a:avLst/>
              </a:prstGeom>
              <a:noFill/>
              <a:ln w="38100">
                <a:solidFill>
                  <a:srgbClr val="00FF00"/>
                </a:solidFill>
                <a:round/>
                <a:headEnd/>
                <a:tailEnd type="triangle" w="med" len="med"/>
              </a:ln>
              <a:effectLst/>
            </p:spPr>
            <p:txBody>
              <a:bodyPr/>
              <a:lstStyle/>
              <a:p>
                <a:endParaRPr lang="zh-CN" altLang="en-US"/>
              </a:p>
            </p:txBody>
          </p:sp>
          <p:sp>
            <p:nvSpPr>
              <p:cNvPr id="13330" name="Line 18"/>
              <p:cNvSpPr>
                <a:spLocks noChangeShapeType="1"/>
              </p:cNvSpPr>
              <p:nvPr/>
            </p:nvSpPr>
            <p:spPr bwMode="auto">
              <a:xfrm flipH="1" flipV="1">
                <a:off x="7961328" y="11242730"/>
                <a:ext cx="477845" cy="368300"/>
              </a:xfrm>
              <a:prstGeom prst="line">
                <a:avLst/>
              </a:prstGeom>
              <a:noFill/>
              <a:ln w="38100">
                <a:solidFill>
                  <a:srgbClr val="00FF00"/>
                </a:solidFill>
                <a:round/>
                <a:headEnd/>
                <a:tailEnd type="triangle" w="med" len="med"/>
              </a:ln>
              <a:effectLst/>
            </p:spPr>
            <p:txBody>
              <a:bodyPr/>
              <a:lstStyle/>
              <a:p>
                <a:endParaRPr lang="zh-CN" altLang="en-US"/>
              </a:p>
            </p:txBody>
          </p:sp>
          <p:sp>
            <p:nvSpPr>
              <p:cNvPr id="13331" name="Line 19"/>
              <p:cNvSpPr>
                <a:spLocks noChangeShapeType="1"/>
              </p:cNvSpPr>
              <p:nvPr/>
            </p:nvSpPr>
            <p:spPr bwMode="auto">
              <a:xfrm flipH="1" flipV="1">
                <a:off x="7702552" y="11611029"/>
                <a:ext cx="465942" cy="423861"/>
              </a:xfrm>
              <a:prstGeom prst="line">
                <a:avLst/>
              </a:prstGeom>
              <a:noFill/>
              <a:ln w="38100">
                <a:solidFill>
                  <a:srgbClr val="00FF00"/>
                </a:solidFill>
                <a:round/>
                <a:headEnd/>
                <a:tailEnd type="triangle" w="med" len="med"/>
              </a:ln>
              <a:effectLst/>
            </p:spPr>
            <p:txBody>
              <a:bodyPr/>
              <a:lstStyle/>
              <a:p>
                <a:endParaRPr lang="zh-CN" altLang="en-US"/>
              </a:p>
            </p:txBody>
          </p:sp>
          <p:sp>
            <p:nvSpPr>
              <p:cNvPr id="13332" name="Line 20"/>
              <p:cNvSpPr>
                <a:spLocks noChangeShapeType="1"/>
              </p:cNvSpPr>
              <p:nvPr/>
            </p:nvSpPr>
            <p:spPr bwMode="auto">
              <a:xfrm flipH="1" flipV="1">
                <a:off x="8285969" y="10934753"/>
                <a:ext cx="324646" cy="503238"/>
              </a:xfrm>
              <a:prstGeom prst="line">
                <a:avLst/>
              </a:prstGeom>
              <a:noFill/>
              <a:ln w="38100">
                <a:solidFill>
                  <a:srgbClr val="00FF00"/>
                </a:solidFill>
                <a:round/>
                <a:headEnd/>
                <a:tailEnd type="triangle" w="med" len="med"/>
              </a:ln>
              <a:effectLst/>
            </p:spPr>
            <p:txBody>
              <a:bodyPr/>
              <a:lstStyle/>
              <a:p>
                <a:endParaRPr lang="zh-CN" altLang="en-US"/>
              </a:p>
            </p:txBody>
          </p:sp>
          <p:sp>
            <p:nvSpPr>
              <p:cNvPr id="13333" name="Line 21"/>
              <p:cNvSpPr>
                <a:spLocks noChangeShapeType="1"/>
              </p:cNvSpPr>
              <p:nvPr/>
            </p:nvSpPr>
            <p:spPr bwMode="auto">
              <a:xfrm flipV="1">
                <a:off x="8005786" y="10934753"/>
                <a:ext cx="280186" cy="307975"/>
              </a:xfrm>
              <a:prstGeom prst="line">
                <a:avLst/>
              </a:prstGeom>
              <a:noFill/>
              <a:ln w="38100">
                <a:solidFill>
                  <a:srgbClr val="00FF00"/>
                </a:solidFill>
                <a:round/>
                <a:headEnd/>
                <a:tailEnd type="triangle" w="med" len="med"/>
              </a:ln>
              <a:effectLst/>
            </p:spPr>
            <p:txBody>
              <a:bodyPr/>
              <a:lstStyle/>
              <a:p>
                <a:endParaRPr lang="zh-CN" altLang="en-US"/>
              </a:p>
            </p:txBody>
          </p:sp>
          <p:sp>
            <p:nvSpPr>
              <p:cNvPr id="13334" name="Line 22"/>
              <p:cNvSpPr>
                <a:spLocks noChangeShapeType="1"/>
              </p:cNvSpPr>
              <p:nvPr/>
            </p:nvSpPr>
            <p:spPr bwMode="auto">
              <a:xfrm flipV="1">
                <a:off x="8439172" y="11395129"/>
                <a:ext cx="171443" cy="268285"/>
              </a:xfrm>
              <a:prstGeom prst="line">
                <a:avLst/>
              </a:prstGeom>
              <a:noFill/>
              <a:ln w="38100">
                <a:solidFill>
                  <a:srgbClr val="00FF00"/>
                </a:solidFill>
                <a:round/>
                <a:headEnd/>
                <a:tailEnd type="triangle" w="med" len="med"/>
              </a:ln>
              <a:effectLst/>
            </p:spPr>
            <p:txBody>
              <a:bodyPr/>
              <a:lstStyle/>
              <a:p>
                <a:endParaRPr lang="zh-CN" altLang="en-US"/>
              </a:p>
            </p:txBody>
          </p:sp>
          <p:sp>
            <p:nvSpPr>
              <p:cNvPr id="13335" name="Line 23"/>
              <p:cNvSpPr>
                <a:spLocks noChangeShapeType="1"/>
              </p:cNvSpPr>
              <p:nvPr/>
            </p:nvSpPr>
            <p:spPr bwMode="auto">
              <a:xfrm flipV="1">
                <a:off x="8753491" y="11611029"/>
                <a:ext cx="234946" cy="368300"/>
              </a:xfrm>
              <a:prstGeom prst="line">
                <a:avLst/>
              </a:prstGeom>
              <a:noFill/>
              <a:ln w="38100">
                <a:solidFill>
                  <a:srgbClr val="00FF00"/>
                </a:solidFill>
                <a:round/>
                <a:headEnd/>
                <a:tailEnd type="triangle" w="med" len="med"/>
              </a:ln>
              <a:effectLst/>
            </p:spPr>
            <p:txBody>
              <a:bodyPr/>
              <a:lstStyle/>
              <a:p>
                <a:endParaRPr lang="zh-CN" altLang="en-US"/>
              </a:p>
            </p:txBody>
          </p:sp>
          <p:sp>
            <p:nvSpPr>
              <p:cNvPr id="13336" name="Line 24"/>
              <p:cNvSpPr>
                <a:spLocks noChangeShapeType="1"/>
              </p:cNvSpPr>
              <p:nvPr/>
            </p:nvSpPr>
            <p:spPr bwMode="auto">
              <a:xfrm flipH="1" flipV="1">
                <a:off x="8439172" y="11606267"/>
                <a:ext cx="314318" cy="423861"/>
              </a:xfrm>
              <a:prstGeom prst="line">
                <a:avLst/>
              </a:prstGeom>
              <a:noFill/>
              <a:ln w="38100">
                <a:solidFill>
                  <a:srgbClr val="00FF00"/>
                </a:solidFill>
                <a:round/>
                <a:headEnd/>
                <a:tailEnd type="triangle" w="med" len="med"/>
              </a:ln>
              <a:effectLst/>
            </p:spPr>
            <p:txBody>
              <a:bodyPr/>
              <a:lstStyle/>
              <a:p>
                <a:endParaRPr lang="zh-CN" altLang="en-US"/>
              </a:p>
            </p:txBody>
          </p:sp>
          <p:sp>
            <p:nvSpPr>
              <p:cNvPr id="13337" name="Line 25"/>
              <p:cNvSpPr>
                <a:spLocks noChangeShapeType="1"/>
              </p:cNvSpPr>
              <p:nvPr/>
            </p:nvSpPr>
            <p:spPr bwMode="auto">
              <a:xfrm flipH="1" flipV="1">
                <a:off x="8177228" y="12034891"/>
                <a:ext cx="261945" cy="377823"/>
              </a:xfrm>
              <a:prstGeom prst="line">
                <a:avLst/>
              </a:prstGeom>
              <a:noFill/>
              <a:ln w="38100">
                <a:solidFill>
                  <a:srgbClr val="00FF00"/>
                </a:solidFill>
                <a:round/>
                <a:headEnd/>
                <a:tailEnd type="triangle" w="med" len="med"/>
              </a:ln>
              <a:effectLst/>
            </p:spPr>
            <p:txBody>
              <a:bodyPr/>
              <a:lstStyle/>
              <a:p>
                <a:endParaRPr lang="zh-CN" altLang="en-US"/>
              </a:p>
            </p:txBody>
          </p:sp>
          <p:sp>
            <p:nvSpPr>
              <p:cNvPr id="13338" name="Line 26"/>
              <p:cNvSpPr>
                <a:spLocks noChangeShapeType="1"/>
              </p:cNvSpPr>
              <p:nvPr/>
            </p:nvSpPr>
            <p:spPr bwMode="auto">
              <a:xfrm flipV="1">
                <a:off x="8439173" y="11934880"/>
                <a:ext cx="314317" cy="481804"/>
              </a:xfrm>
              <a:prstGeom prst="line">
                <a:avLst/>
              </a:prstGeom>
              <a:noFill/>
              <a:ln w="38100">
                <a:solidFill>
                  <a:srgbClr val="00FF00"/>
                </a:solidFill>
                <a:round/>
                <a:headEnd/>
                <a:tailEnd type="triangle" w="med" len="med"/>
              </a:ln>
              <a:effectLst/>
            </p:spPr>
            <p:txBody>
              <a:bodyPr/>
              <a:lstStyle/>
              <a:p>
                <a:endParaRPr lang="zh-CN" altLang="en-US"/>
              </a:p>
            </p:txBody>
          </p:sp>
        </p:grpSp>
        <p:sp>
          <p:nvSpPr>
            <p:cNvPr id="51" name="Line 19"/>
            <p:cNvSpPr>
              <a:spLocks noChangeShapeType="1"/>
            </p:cNvSpPr>
            <p:nvPr/>
          </p:nvSpPr>
          <p:spPr bwMode="auto">
            <a:xfrm flipH="1" flipV="1">
              <a:off x="4373924" y="12014253"/>
              <a:ext cx="465942" cy="211138"/>
            </a:xfrm>
            <a:prstGeom prst="line">
              <a:avLst/>
            </a:prstGeom>
            <a:noFill/>
            <a:ln w="38100">
              <a:solidFill>
                <a:srgbClr val="00FF00"/>
              </a:solidFill>
              <a:round/>
              <a:headEnd/>
              <a:tailEnd type="triangle" w="med" len="med"/>
            </a:ln>
            <a:effectLst/>
          </p:spPr>
          <p:txBody>
            <a:bodyPr/>
            <a:lstStyle/>
            <a:p>
              <a:endParaRPr lang="zh-CN" altLang="en-US"/>
            </a:p>
          </p:txBody>
        </p:sp>
        <p:sp>
          <p:nvSpPr>
            <p:cNvPr id="52" name="Line 19"/>
            <p:cNvSpPr>
              <a:spLocks noChangeShapeType="1"/>
            </p:cNvSpPr>
            <p:nvPr/>
          </p:nvSpPr>
          <p:spPr bwMode="auto">
            <a:xfrm flipH="1" flipV="1">
              <a:off x="4553343" y="11650717"/>
              <a:ext cx="465942" cy="211138"/>
            </a:xfrm>
            <a:prstGeom prst="line">
              <a:avLst/>
            </a:prstGeom>
            <a:noFill/>
            <a:ln w="38100">
              <a:solidFill>
                <a:srgbClr val="00FF00"/>
              </a:solidFill>
              <a:round/>
              <a:headEnd/>
              <a:tailEnd type="triangle" w="med" len="med"/>
            </a:ln>
            <a:effectLst/>
          </p:spPr>
          <p:txBody>
            <a:bodyPr/>
            <a:lstStyle/>
            <a:p>
              <a:endParaRPr lang="zh-CN" altLang="en-US"/>
            </a:p>
          </p:txBody>
        </p:sp>
        <p:sp>
          <p:nvSpPr>
            <p:cNvPr id="53" name="Line 16"/>
            <p:cNvSpPr>
              <a:spLocks noChangeShapeType="1"/>
            </p:cNvSpPr>
            <p:nvPr/>
          </p:nvSpPr>
          <p:spPr bwMode="auto">
            <a:xfrm flipV="1">
              <a:off x="4373924" y="11645951"/>
              <a:ext cx="232971" cy="411164"/>
            </a:xfrm>
            <a:prstGeom prst="line">
              <a:avLst/>
            </a:prstGeom>
            <a:noFill/>
            <a:ln w="38100">
              <a:solidFill>
                <a:srgbClr val="00FF00"/>
              </a:solidFill>
              <a:round/>
              <a:headEnd/>
              <a:tailEnd type="triangle" w="med" len="med"/>
            </a:ln>
            <a:effectLst/>
          </p:spPr>
          <p:txBody>
            <a:bodyPr/>
            <a:lstStyle/>
            <a:p>
              <a:endParaRPr lang="zh-CN" altLang="en-US"/>
            </a:p>
          </p:txBody>
        </p:sp>
        <p:sp>
          <p:nvSpPr>
            <p:cNvPr id="54" name="Line 16"/>
            <p:cNvSpPr>
              <a:spLocks noChangeShapeType="1"/>
            </p:cNvSpPr>
            <p:nvPr/>
          </p:nvSpPr>
          <p:spPr bwMode="auto">
            <a:xfrm flipV="1">
              <a:off x="4606895" y="11239553"/>
              <a:ext cx="438195" cy="411164"/>
            </a:xfrm>
            <a:prstGeom prst="line">
              <a:avLst/>
            </a:prstGeom>
            <a:noFill/>
            <a:ln w="38100">
              <a:solidFill>
                <a:srgbClr val="00FF00"/>
              </a:solidFill>
              <a:round/>
              <a:headEnd/>
              <a:tailEnd type="triangle" w="med" len="med"/>
            </a:ln>
            <a:effectLst/>
          </p:spPr>
          <p:txBody>
            <a:bodyPr/>
            <a:lstStyle/>
            <a:p>
              <a:endParaRPr lang="zh-CN" altLang="en-US"/>
            </a:p>
          </p:txBody>
        </p:sp>
        <p:sp>
          <p:nvSpPr>
            <p:cNvPr id="55" name="Line 20"/>
            <p:cNvSpPr>
              <a:spLocks noChangeShapeType="1"/>
            </p:cNvSpPr>
            <p:nvPr/>
          </p:nvSpPr>
          <p:spPr bwMode="auto">
            <a:xfrm flipH="1" flipV="1">
              <a:off x="5007783" y="11239552"/>
              <a:ext cx="406411" cy="314325"/>
            </a:xfrm>
            <a:prstGeom prst="line">
              <a:avLst/>
            </a:prstGeom>
            <a:noFill/>
            <a:ln w="38100">
              <a:solidFill>
                <a:srgbClr val="00FF00"/>
              </a:solidFill>
              <a:round/>
              <a:headEnd/>
              <a:tailEnd type="triangle" w="med" len="med"/>
            </a:ln>
            <a:effectLst/>
          </p:spPr>
          <p:txBody>
            <a:bodyPr/>
            <a:lstStyle/>
            <a:p>
              <a:endParaRPr lang="zh-CN" altLang="en-US"/>
            </a:p>
          </p:txBody>
        </p:sp>
      </p:grpSp>
      <p:pic>
        <p:nvPicPr>
          <p:cNvPr id="1026" name="Picture 2" descr="D:\siggraph asia 2010\Presentation\images\challenges\org.png"/>
          <p:cNvPicPr>
            <a:picLocks noChangeAspect="1" noChangeArrowheads="1"/>
          </p:cNvPicPr>
          <p:nvPr/>
        </p:nvPicPr>
        <p:blipFill>
          <a:blip r:embed="rId10" cstate="print"/>
          <a:srcRect/>
          <a:stretch>
            <a:fillRect/>
          </a:stretch>
        </p:blipFill>
        <p:spPr bwMode="auto">
          <a:xfrm>
            <a:off x="2357422" y="3069244"/>
            <a:ext cx="4229880" cy="3074400"/>
          </a:xfrm>
          <a:prstGeom prst="rect">
            <a:avLst/>
          </a:prstGeom>
          <a:noFill/>
        </p:spPr>
      </p:pic>
      <p:pic>
        <p:nvPicPr>
          <p:cNvPr id="1027" name="Picture 3" descr="D:\siggraph asia 2010\Presentation\images\challenges\mark NS.png"/>
          <p:cNvPicPr>
            <a:picLocks noChangeAspect="1" noChangeArrowheads="1"/>
          </p:cNvPicPr>
          <p:nvPr/>
        </p:nvPicPr>
        <p:blipFill>
          <a:blip r:embed="rId11" cstate="print"/>
          <a:srcRect/>
          <a:stretch>
            <a:fillRect/>
          </a:stretch>
        </p:blipFill>
        <p:spPr bwMode="auto">
          <a:xfrm>
            <a:off x="2357422" y="3069244"/>
            <a:ext cx="4229880" cy="3074400"/>
          </a:xfrm>
          <a:prstGeom prst="rect">
            <a:avLst/>
          </a:prstGeom>
          <a:noFill/>
        </p:spPr>
      </p:pic>
      <p:pic>
        <p:nvPicPr>
          <p:cNvPr id="1028" name="Picture 4" descr="D:\siggraph asia 2010\Presentation\images\challenges\S-NS.png"/>
          <p:cNvPicPr>
            <a:picLocks noChangeAspect="1" noChangeArrowheads="1"/>
          </p:cNvPicPr>
          <p:nvPr/>
        </p:nvPicPr>
        <p:blipFill>
          <a:blip r:embed="rId12" cstate="print"/>
          <a:srcRect/>
          <a:stretch>
            <a:fillRect/>
          </a:stretch>
        </p:blipFill>
        <p:spPr bwMode="auto">
          <a:xfrm>
            <a:off x="2357422" y="3069244"/>
            <a:ext cx="4229880" cy="3074400"/>
          </a:xfrm>
          <a:prstGeom prst="rect">
            <a:avLst/>
          </a:prstGeom>
          <a:noFill/>
        </p:spPr>
      </p:pic>
      <p:pic>
        <p:nvPicPr>
          <p:cNvPr id="2053" name="Picture 5" descr="D:\siggraph asia 2010\Presentation\images\challenges\mark S-NS.png"/>
          <p:cNvPicPr>
            <a:picLocks noChangeAspect="1" noChangeArrowheads="1"/>
          </p:cNvPicPr>
          <p:nvPr/>
        </p:nvPicPr>
        <p:blipFill>
          <a:blip r:embed="rId13" cstate="print"/>
          <a:srcRect/>
          <a:stretch>
            <a:fillRect/>
          </a:stretch>
        </p:blipFill>
        <p:spPr bwMode="auto">
          <a:xfrm>
            <a:off x="2355451" y="3069244"/>
            <a:ext cx="4231851" cy="3074828"/>
          </a:xfrm>
          <a:prstGeom prst="rect">
            <a:avLst/>
          </a:prstGeom>
          <a:noFill/>
        </p:spPr>
      </p:pic>
      <p:pic>
        <p:nvPicPr>
          <p:cNvPr id="36882" name="Picture 18" descr="NS-region"/>
          <p:cNvPicPr>
            <a:picLocks noChangeAspect="1" noChangeArrowheads="1"/>
          </p:cNvPicPr>
          <p:nvPr/>
        </p:nvPicPr>
        <p:blipFill>
          <a:blip r:embed="rId14" cstate="print"/>
          <a:srcRect/>
          <a:stretch>
            <a:fillRect/>
          </a:stretch>
        </p:blipFill>
        <p:spPr bwMode="auto">
          <a:xfrm>
            <a:off x="3071802" y="3545558"/>
            <a:ext cx="2798795" cy="2240896"/>
          </a:xfrm>
          <a:prstGeom prst="rect">
            <a:avLst/>
          </a:prstGeom>
          <a:noFill/>
          <a:ln w="9525">
            <a:noFill/>
            <a:miter lim="800000"/>
            <a:headEnd/>
            <a:tailEnd/>
          </a:ln>
        </p:spPr>
      </p:pic>
      <p:pic>
        <p:nvPicPr>
          <p:cNvPr id="36883" name="Picture 19" descr="S-region"/>
          <p:cNvPicPr>
            <a:picLocks noChangeAspect="1" noChangeArrowheads="1"/>
          </p:cNvPicPr>
          <p:nvPr/>
        </p:nvPicPr>
        <p:blipFill>
          <a:blip r:embed="rId15" cstate="print"/>
          <a:srcRect/>
          <a:stretch>
            <a:fillRect/>
          </a:stretch>
        </p:blipFill>
        <p:spPr bwMode="auto">
          <a:xfrm>
            <a:off x="3071802" y="3545558"/>
            <a:ext cx="2798795" cy="22408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6">
                                            <p:txEl>
                                              <p:pRg st="0" end="0"/>
                                            </p:txEl>
                                          </p:spTgt>
                                        </p:tgtEl>
                                        <p:attrNameLst>
                                          <p:attrName>style.visibility</p:attrName>
                                        </p:attrNameLst>
                                      </p:cBhvr>
                                      <p:to>
                                        <p:strVal val="visible"/>
                                      </p:to>
                                    </p:set>
                                    <p:animEffect transition="in" filter="fade">
                                      <p:cBhvr>
                                        <p:cTn id="7" dur="500"/>
                                        <p:tgtEl>
                                          <p:spTgt spid="922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319"/>
                                        </p:tgtEl>
                                        <p:attrNameLst>
                                          <p:attrName>style.visibility</p:attrName>
                                        </p:attrNameLst>
                                      </p:cBhvr>
                                      <p:to>
                                        <p:strVal val="visible"/>
                                      </p:to>
                                    </p:set>
                                    <p:animEffect transition="in" filter="fade">
                                      <p:cBhvr>
                                        <p:cTn id="11" dur="1000"/>
                                        <p:tgtEl>
                                          <p:spTgt spid="1331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2000"/>
                            </p:stCondLst>
                            <p:childTnLst>
                              <p:par>
                                <p:cTn id="17" presetID="10" presetClass="exit" presetSubtype="0" fill="hold" nodeType="afterEffect">
                                  <p:stCondLst>
                                    <p:cond delay="50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26">
                                            <p:txEl>
                                              <p:pRg st="2" end="2"/>
                                            </p:txEl>
                                          </p:spTgt>
                                        </p:tgtEl>
                                        <p:attrNameLst>
                                          <p:attrName>style.visibility</p:attrName>
                                        </p:attrNameLst>
                                      </p:cBhvr>
                                      <p:to>
                                        <p:strVal val="visible"/>
                                      </p:to>
                                    </p:set>
                                    <p:animEffect transition="in" filter="fade">
                                      <p:cBhvr>
                                        <p:cTn id="28" dur="500"/>
                                        <p:tgtEl>
                                          <p:spTgt spid="9226">
                                            <p:txEl>
                                              <p:pRg st="2" end="2"/>
                                            </p:txEl>
                                          </p:spTgt>
                                        </p:tgtEl>
                                      </p:cBhvr>
                                    </p:animEffect>
                                  </p:childTnLst>
                                </p:cTn>
                              </p:par>
                              <p:par>
                                <p:cTn id="29" presetID="10" presetClass="exit" presetSubtype="0" fill="hold" nodeType="withEffect">
                                  <p:stCondLst>
                                    <p:cond delay="0"/>
                                  </p:stCondLst>
                                  <p:childTnLst>
                                    <p:animEffect transition="out" filter="fade">
                                      <p:cBhvr>
                                        <p:cTn id="30" dur="500"/>
                                        <p:tgtEl>
                                          <p:spTgt spid="13319"/>
                                        </p:tgtEl>
                                      </p:cBhvr>
                                    </p:animEffect>
                                    <p:set>
                                      <p:cBhvr>
                                        <p:cTn id="31" dur="1" fill="hold">
                                          <p:stCondLst>
                                            <p:cond delay="499"/>
                                          </p:stCondLst>
                                        </p:cTn>
                                        <p:tgtEl>
                                          <p:spTgt spid="133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3318"/>
                                        </p:tgtEl>
                                        <p:attrNameLst>
                                          <p:attrName>style.visibility</p:attrName>
                                        </p:attrNameLst>
                                      </p:cBhvr>
                                      <p:to>
                                        <p:strVal val="visible"/>
                                      </p:to>
                                    </p:set>
                                    <p:animEffect transition="in" filter="fade">
                                      <p:cBhvr>
                                        <p:cTn id="38" dur="1000"/>
                                        <p:tgtEl>
                                          <p:spTgt spid="13318"/>
                                        </p:tgtEl>
                                      </p:cBhvr>
                                    </p:animEffect>
                                  </p:childTnLst>
                                </p:cTn>
                              </p:par>
                            </p:childTnLst>
                          </p:cTn>
                        </p:par>
                        <p:par>
                          <p:cTn id="39" fill="hold">
                            <p:stCondLst>
                              <p:cond delay="1500"/>
                            </p:stCondLst>
                            <p:childTnLst>
                              <p:par>
                                <p:cTn id="40" presetID="10" presetClass="exit" presetSubtype="0" fill="hold" nodeType="afterEffect">
                                  <p:stCondLst>
                                    <p:cond delay="1000"/>
                                  </p:stCondLst>
                                  <p:childTnLst>
                                    <p:animEffect transition="out" filter="fade">
                                      <p:cBhvr>
                                        <p:cTn id="41" dur="2000"/>
                                        <p:tgtEl>
                                          <p:spTgt spid="13318"/>
                                        </p:tgtEl>
                                      </p:cBhvr>
                                    </p:animEffect>
                                    <p:set>
                                      <p:cBhvr>
                                        <p:cTn id="42" dur="1" fill="hold">
                                          <p:stCondLst>
                                            <p:cond delay="1999"/>
                                          </p:stCondLst>
                                        </p:cTn>
                                        <p:tgtEl>
                                          <p:spTgt spid="1331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3339"/>
                                        </p:tgtEl>
                                        <p:attrNameLst>
                                          <p:attrName>style.visibility</p:attrName>
                                        </p:attrNameLst>
                                      </p:cBhvr>
                                      <p:to>
                                        <p:strVal val="visible"/>
                                      </p:to>
                                    </p:set>
                                    <p:animEffect transition="in" filter="fade">
                                      <p:cBhvr>
                                        <p:cTn id="45" dur="2000"/>
                                        <p:tgtEl>
                                          <p:spTgt spid="1333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51"/>
                                        </p:tgtEl>
                                        <p:attrNameLst>
                                          <p:attrName>style.visibility</p:attrName>
                                        </p:attrNameLst>
                                      </p:cBhvr>
                                      <p:to>
                                        <p:strVal val="visible"/>
                                      </p:to>
                                    </p:set>
                                  </p:childTnLst>
                                </p:cTn>
                              </p:par>
                              <p:par>
                                <p:cTn id="50" presetID="9" presetClass="emph" presetSubtype="0" nodeType="withEffect">
                                  <p:stCondLst>
                                    <p:cond delay="0"/>
                                  </p:stCondLst>
                                  <p:childTnLst>
                                    <p:set>
                                      <p:cBhvr rctx="PPT">
                                        <p:cTn id="51" dur="indefinite"/>
                                        <p:tgtEl>
                                          <p:spTgt spid="13339"/>
                                        </p:tgtEl>
                                        <p:attrNameLst>
                                          <p:attrName>style.opacity</p:attrName>
                                        </p:attrNameLst>
                                      </p:cBhvr>
                                      <p:to>
                                        <p:strVal val="0.25"/>
                                      </p:to>
                                    </p:set>
                                    <p:animEffect filter="image" prLst="opacity: 0.25">
                                      <p:cBhvr rctx="IE">
                                        <p:cTn id="52" dur="indefinite"/>
                                        <p:tgtEl>
                                          <p:spTgt spid="13339"/>
                                        </p:tgtEl>
                                      </p:cBhvr>
                                    </p:animEffect>
                                  </p:childTnLst>
                                </p:cTn>
                              </p:par>
                            </p:childTnLst>
                          </p:cTn>
                        </p:par>
                        <p:par>
                          <p:cTn id="53" fill="hold">
                            <p:stCondLst>
                              <p:cond delay="0"/>
                            </p:stCondLst>
                            <p:childTnLst>
                              <p:par>
                                <p:cTn id="54" presetID="0" presetClass="path" presetSubtype="0" accel="50000" decel="50000" fill="hold" nodeType="afterEffect">
                                  <p:stCondLst>
                                    <p:cond delay="500"/>
                                  </p:stCondLst>
                                  <p:childTnLst>
                                    <p:animMotion origin="layout" path="M -2.22222E-6 4.81481E-6 L 0.28472 -0.07338 " pathEditMode="relative" rAng="0" ptsTypes="AA">
                                      <p:cBhvr>
                                        <p:cTn id="55" dur="2000" fill="hold"/>
                                        <p:tgtEl>
                                          <p:spTgt spid="2051"/>
                                        </p:tgtEl>
                                        <p:attrNameLst>
                                          <p:attrName>ppt_x</p:attrName>
                                          <p:attrName>ppt_y</p:attrName>
                                        </p:attrNameLst>
                                      </p:cBhvr>
                                      <p:rCtr x="142" y="-37"/>
                                    </p:animMotion>
                                  </p:childTnLst>
                                </p:cTn>
                              </p:par>
                              <p:par>
                                <p:cTn id="56" presetID="6" presetClass="emph" presetSubtype="0" fill="hold" nodeType="withEffect">
                                  <p:stCondLst>
                                    <p:cond delay="500"/>
                                  </p:stCondLst>
                                  <p:childTnLst>
                                    <p:animScale>
                                      <p:cBhvr>
                                        <p:cTn id="57" dur="2000" fill="hold"/>
                                        <p:tgtEl>
                                          <p:spTgt spid="2051"/>
                                        </p:tgtEl>
                                      </p:cBhvr>
                                      <p:by x="120000" y="120000"/>
                                    </p:animScale>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50"/>
                                        </p:tgtEl>
                                        <p:attrNameLst>
                                          <p:attrName>style.visibility</p:attrName>
                                        </p:attrNameLst>
                                      </p:cBhvr>
                                      <p:to>
                                        <p:strVal val="visible"/>
                                      </p:to>
                                    </p:set>
                                  </p:childTnLst>
                                </p:cTn>
                              </p:par>
                              <p:par>
                                <p:cTn id="66" presetID="0" presetClass="path" presetSubtype="0" accel="50000" decel="50000" fill="hold" nodeType="withEffect">
                                  <p:stCondLst>
                                    <p:cond delay="500"/>
                                  </p:stCondLst>
                                  <p:childTnLst>
                                    <p:animMotion origin="layout" path="M -3.88889E-6 7.40741E-7 L 0.65278 -0.1037 " pathEditMode="relative" rAng="0" ptsTypes="AA">
                                      <p:cBhvr>
                                        <p:cTn id="67" dur="2000" fill="hold"/>
                                        <p:tgtEl>
                                          <p:spTgt spid="2050"/>
                                        </p:tgtEl>
                                        <p:attrNameLst>
                                          <p:attrName>ppt_x</p:attrName>
                                          <p:attrName>ppt_y</p:attrName>
                                        </p:attrNameLst>
                                      </p:cBhvr>
                                      <p:rCtr x="326" y="-52"/>
                                    </p:animMotion>
                                  </p:childTnLst>
                                </p:cTn>
                              </p:par>
                              <p:par>
                                <p:cTn id="68" presetID="6" presetClass="emph" presetSubtype="0" fill="hold" nodeType="withEffect">
                                  <p:stCondLst>
                                    <p:cond delay="500"/>
                                  </p:stCondLst>
                                  <p:childTnLst>
                                    <p:animScale>
                                      <p:cBhvr>
                                        <p:cTn id="69" dur="2000" fill="hold"/>
                                        <p:tgtEl>
                                          <p:spTgt spid="2050"/>
                                        </p:tgtEl>
                                      </p:cBhvr>
                                      <p:by x="132000" y="132000"/>
                                    </p:animScale>
                                  </p:childTnLst>
                                </p:cTn>
                              </p:par>
                            </p:childTnLst>
                          </p:cTn>
                        </p:par>
                        <p:par>
                          <p:cTn id="70" fill="hold">
                            <p:stCondLst>
                              <p:cond delay="2500"/>
                            </p:stCondLst>
                            <p:childTnLst>
                              <p:par>
                                <p:cTn id="71" presetID="10"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xit" presetSubtype="0" fill="hold" nodeType="withEffect">
                                  <p:stCondLst>
                                    <p:cond delay="0"/>
                                  </p:stCondLst>
                                  <p:childTnLst>
                                    <p:animEffect transition="out" filter="fade">
                                      <p:cBhvr>
                                        <p:cTn id="75" dur="2000"/>
                                        <p:tgtEl>
                                          <p:spTgt spid="13318"/>
                                        </p:tgtEl>
                                      </p:cBhvr>
                                    </p:animEffect>
                                    <p:set>
                                      <p:cBhvr>
                                        <p:cTn id="76" dur="1" fill="hold">
                                          <p:stCondLst>
                                            <p:cond delay="1999"/>
                                          </p:stCondLst>
                                        </p:cTn>
                                        <p:tgtEl>
                                          <p:spTgt spid="1331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3339"/>
                                        </p:tgtEl>
                                      </p:cBhvr>
                                    </p:animEffect>
                                    <p:set>
                                      <p:cBhvr>
                                        <p:cTn id="81" dur="1" fill="hold">
                                          <p:stCondLst>
                                            <p:cond delay="499"/>
                                          </p:stCondLst>
                                        </p:cTn>
                                        <p:tgtEl>
                                          <p:spTgt spid="13339"/>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051"/>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050"/>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8"/>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9"/>
                                        </p:tgtEl>
                                        <p:attrNameLst>
                                          <p:attrName>style.visibility</p:attrName>
                                        </p:attrNameLst>
                                      </p:cBhvr>
                                      <p:to>
                                        <p:strVal val="hidden"/>
                                      </p:to>
                                    </p:se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9226">
                                            <p:txEl>
                                              <p:pRg st="4" end="4"/>
                                            </p:txEl>
                                          </p:spTgt>
                                        </p:tgtEl>
                                        <p:attrNameLst>
                                          <p:attrName>style.visibility</p:attrName>
                                        </p:attrNameLst>
                                      </p:cBhvr>
                                      <p:to>
                                        <p:strVal val="visible"/>
                                      </p:to>
                                    </p:set>
                                    <p:animEffect transition="in" filter="fade">
                                      <p:cBhvr>
                                        <p:cTn id="93" dur="1000"/>
                                        <p:tgtEl>
                                          <p:spTgt spid="9226">
                                            <p:txEl>
                                              <p:pRg st="4" end="4"/>
                                            </p:tx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9226">
                                            <p:txEl>
                                              <p:pRg st="5" end="5"/>
                                            </p:txEl>
                                          </p:spTgt>
                                        </p:tgtEl>
                                        <p:attrNameLst>
                                          <p:attrName>style.visibility</p:attrName>
                                        </p:attrNameLst>
                                      </p:cBhvr>
                                      <p:to>
                                        <p:strVal val="visible"/>
                                      </p:to>
                                    </p:set>
                                    <p:animEffect transition="in" filter="fade">
                                      <p:cBhvr>
                                        <p:cTn id="96" dur="1000"/>
                                        <p:tgtEl>
                                          <p:spTgt spid="9226">
                                            <p:txEl>
                                              <p:pRg st="5" end="5"/>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1026"/>
                                        </p:tgtEl>
                                        <p:attrNameLst>
                                          <p:attrName>style.visibility</p:attrName>
                                        </p:attrNameLst>
                                      </p:cBhvr>
                                      <p:to>
                                        <p:strVal val="visible"/>
                                      </p:to>
                                    </p:set>
                                    <p:animEffect transition="in" filter="fade">
                                      <p:cBhvr>
                                        <p:cTn id="99" dur="2000"/>
                                        <p:tgtEl>
                                          <p:spTgt spid="102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027"/>
                                        </p:tgtEl>
                                        <p:attrNameLst>
                                          <p:attrName>style.visibility</p:attrName>
                                        </p:attrNameLst>
                                      </p:cBhvr>
                                      <p:to>
                                        <p:strVal val="visible"/>
                                      </p:to>
                                    </p:set>
                                    <p:animEffect transition="in" filter="fade">
                                      <p:cBhvr>
                                        <p:cTn id="104" dur="1000"/>
                                        <p:tgtEl>
                                          <p:spTgt spid="102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028"/>
                                        </p:tgtEl>
                                        <p:attrNameLst>
                                          <p:attrName>style.visibility</p:attrName>
                                        </p:attrNameLst>
                                      </p:cBhvr>
                                      <p:to>
                                        <p:strVal val="visible"/>
                                      </p:to>
                                    </p:set>
                                    <p:animEffect transition="in" filter="fade">
                                      <p:cBhvr>
                                        <p:cTn id="109" dur="1000"/>
                                        <p:tgtEl>
                                          <p:spTgt spid="1028"/>
                                        </p:tgtEl>
                                      </p:cBhvr>
                                    </p:animEffect>
                                  </p:childTnLst>
                                </p:cTn>
                              </p:par>
                              <p:par>
                                <p:cTn id="110" presetID="10" presetClass="exit" presetSubtype="0" fill="hold" nodeType="withEffect">
                                  <p:stCondLst>
                                    <p:cond delay="0"/>
                                  </p:stCondLst>
                                  <p:childTnLst>
                                    <p:animEffect transition="out" filter="fade">
                                      <p:cBhvr>
                                        <p:cTn id="111" dur="1000"/>
                                        <p:tgtEl>
                                          <p:spTgt spid="1027"/>
                                        </p:tgtEl>
                                      </p:cBhvr>
                                    </p:animEffect>
                                    <p:set>
                                      <p:cBhvr>
                                        <p:cTn id="112" dur="1" fill="hold">
                                          <p:stCondLst>
                                            <p:cond delay="999"/>
                                          </p:stCondLst>
                                        </p:cTn>
                                        <p:tgtEl>
                                          <p:spTgt spid="1027"/>
                                        </p:tgtEl>
                                        <p:attrNameLst>
                                          <p:attrName>style.visibility</p:attrName>
                                        </p:attrNameLst>
                                      </p:cBhvr>
                                      <p:to>
                                        <p:strVal val="hidden"/>
                                      </p:to>
                                    </p:set>
                                  </p:childTnLst>
                                </p:cTn>
                              </p:par>
                            </p:childTnLst>
                          </p:cTn>
                        </p:par>
                        <p:par>
                          <p:cTn id="113" fill="hold">
                            <p:stCondLst>
                              <p:cond delay="1000"/>
                            </p:stCondLst>
                            <p:childTnLst>
                              <p:par>
                                <p:cTn id="114" presetID="1" presetClass="entr" presetSubtype="0" fill="hold" nodeType="afterEffect">
                                  <p:stCondLst>
                                    <p:cond delay="800"/>
                                  </p:stCondLst>
                                  <p:childTnLst>
                                    <p:set>
                                      <p:cBhvr>
                                        <p:cTn id="115" dur="1" fill="hold">
                                          <p:stCondLst>
                                            <p:cond delay="0"/>
                                          </p:stCondLst>
                                        </p:cTn>
                                        <p:tgtEl>
                                          <p:spTgt spid="2053"/>
                                        </p:tgtEl>
                                        <p:attrNameLst>
                                          <p:attrName>style.visibility</p:attrName>
                                        </p:attrNameLst>
                                      </p:cBhvr>
                                      <p:to>
                                        <p:strVal val="visible"/>
                                      </p:to>
                                    </p:set>
                                  </p:childTnLst>
                                </p:cTn>
                              </p:par>
                              <p:par>
                                <p:cTn id="116" presetID="1" presetClass="exit" presetSubtype="0" fill="hold" nodeType="withEffect">
                                  <p:stCondLst>
                                    <p:cond delay="1000"/>
                                  </p:stCondLst>
                                  <p:childTnLst>
                                    <p:set>
                                      <p:cBhvr>
                                        <p:cTn id="117" dur="1" fill="hold">
                                          <p:stCondLst>
                                            <p:cond delay="0"/>
                                          </p:stCondLst>
                                        </p:cTn>
                                        <p:tgtEl>
                                          <p:spTgt spid="1028"/>
                                        </p:tgtEl>
                                        <p:attrNameLst>
                                          <p:attrName>style.visibility</p:attrName>
                                        </p:attrNameLst>
                                      </p:cBhvr>
                                      <p:to>
                                        <p:strVal val="hidden"/>
                                      </p:to>
                                    </p:set>
                                  </p:childTnLst>
                                </p:cTn>
                              </p:par>
                              <p:par>
                                <p:cTn id="118" presetID="1" presetClass="exit" presetSubtype="0" fill="hold" nodeType="withEffect">
                                  <p:stCondLst>
                                    <p:cond delay="1000"/>
                                  </p:stCondLst>
                                  <p:childTnLst>
                                    <p:set>
                                      <p:cBhvr>
                                        <p:cTn id="119" dur="1" fill="hold">
                                          <p:stCondLst>
                                            <p:cond delay="0"/>
                                          </p:stCondLst>
                                        </p:cTn>
                                        <p:tgtEl>
                                          <p:spTgt spid="102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2000"/>
                                        <p:tgtEl>
                                          <p:spTgt spid="2053"/>
                                        </p:tgtEl>
                                      </p:cBhvr>
                                    </p:animEffect>
                                    <p:set>
                                      <p:cBhvr>
                                        <p:cTn id="124" dur="1" fill="hold">
                                          <p:stCondLst>
                                            <p:cond delay="1999"/>
                                          </p:stCondLst>
                                        </p:cTn>
                                        <p:tgtEl>
                                          <p:spTgt spid="2053"/>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36882"/>
                                        </p:tgtEl>
                                        <p:attrNameLst>
                                          <p:attrName>style.visibility</p:attrName>
                                        </p:attrNameLst>
                                      </p:cBhvr>
                                      <p:to>
                                        <p:strVal val="visible"/>
                                      </p:to>
                                    </p:set>
                                    <p:animEffect transition="in" filter="fade">
                                      <p:cBhvr>
                                        <p:cTn id="127" dur="2000"/>
                                        <p:tgtEl>
                                          <p:spTgt spid="36882"/>
                                        </p:tgtEl>
                                      </p:cBhvr>
                                    </p:animEffect>
                                  </p:childTnLst>
                                </p:cTn>
                              </p:par>
                            </p:childTnLst>
                          </p:cTn>
                        </p:par>
                        <p:par>
                          <p:cTn id="128" fill="hold">
                            <p:stCondLst>
                              <p:cond delay="2000"/>
                            </p:stCondLst>
                            <p:childTnLst>
                              <p:par>
                                <p:cTn id="129" presetID="10" presetClass="entr" presetSubtype="0" fill="hold" nodeType="afterEffect">
                                  <p:stCondLst>
                                    <p:cond delay="0"/>
                                  </p:stCondLst>
                                  <p:childTnLst>
                                    <p:set>
                                      <p:cBhvr>
                                        <p:cTn id="130" dur="1" fill="hold">
                                          <p:stCondLst>
                                            <p:cond delay="0"/>
                                          </p:stCondLst>
                                        </p:cTn>
                                        <p:tgtEl>
                                          <p:spTgt spid="36883"/>
                                        </p:tgtEl>
                                        <p:attrNameLst>
                                          <p:attrName>style.visibility</p:attrName>
                                        </p:attrNameLst>
                                      </p:cBhvr>
                                      <p:to>
                                        <p:strVal val="visible"/>
                                      </p:to>
                                    </p:set>
                                    <p:animEffect transition="in" filter="fade">
                                      <p:cBhvr>
                                        <p:cTn id="131" dur="2000"/>
                                        <p:tgtEl>
                                          <p:spTgt spid="36883"/>
                                        </p:tgtEl>
                                      </p:cBhvr>
                                    </p:animEffect>
                                  </p:childTnLst>
                                </p:cTn>
                              </p:par>
                            </p:childTnLst>
                          </p:cTn>
                        </p:par>
                        <p:par>
                          <p:cTn id="132" fill="hold">
                            <p:stCondLst>
                              <p:cond delay="4000"/>
                            </p:stCondLst>
                            <p:childTnLst>
                              <p:par>
                                <p:cTn id="133" presetID="10" presetClass="exit" presetSubtype="0" fill="hold" nodeType="afterEffect">
                                  <p:stCondLst>
                                    <p:cond delay="0"/>
                                  </p:stCondLst>
                                  <p:childTnLst>
                                    <p:animEffect transition="out" filter="fade">
                                      <p:cBhvr>
                                        <p:cTn id="134" dur="500"/>
                                        <p:tgtEl>
                                          <p:spTgt spid="36883"/>
                                        </p:tgtEl>
                                      </p:cBhvr>
                                    </p:animEffect>
                                    <p:set>
                                      <p:cBhvr>
                                        <p:cTn id="135" dur="1" fill="hold">
                                          <p:stCondLst>
                                            <p:cond delay="499"/>
                                          </p:stCondLst>
                                        </p:cTn>
                                        <p:tgtEl>
                                          <p:spTgt spid="36883"/>
                                        </p:tgtEl>
                                        <p:attrNameLst>
                                          <p:attrName>style.visibility</p:attrName>
                                        </p:attrNameLst>
                                      </p:cBhvr>
                                      <p:to>
                                        <p:strVal val="hidden"/>
                                      </p:to>
                                    </p:set>
                                  </p:childTnLst>
                                </p:cTn>
                              </p:par>
                            </p:childTnLst>
                          </p:cTn>
                        </p:par>
                        <p:par>
                          <p:cTn id="136" fill="hold">
                            <p:stCondLst>
                              <p:cond delay="4500"/>
                            </p:stCondLst>
                            <p:childTnLst>
                              <p:par>
                                <p:cTn id="137" presetID="10" presetClass="entr" presetSubtype="0" fill="hold" nodeType="afterEffect">
                                  <p:stCondLst>
                                    <p:cond delay="0"/>
                                  </p:stCondLst>
                                  <p:childTnLst>
                                    <p:set>
                                      <p:cBhvr>
                                        <p:cTn id="138" dur="1" fill="hold">
                                          <p:stCondLst>
                                            <p:cond delay="0"/>
                                          </p:stCondLst>
                                        </p:cTn>
                                        <p:tgtEl>
                                          <p:spTgt spid="36883"/>
                                        </p:tgtEl>
                                        <p:attrNameLst>
                                          <p:attrName>style.visibility</p:attrName>
                                        </p:attrNameLst>
                                      </p:cBhvr>
                                      <p:to>
                                        <p:strVal val="visible"/>
                                      </p:to>
                                    </p:set>
                                    <p:animEffect transition="in" filter="fade">
                                      <p:cBhvr>
                                        <p:cTn id="139" dur="500"/>
                                        <p:tgtEl>
                                          <p:spTgt spid="36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7" descr="D:\siggraph asia 2010\Presentation\images\frameworkorg.png"/>
          <p:cNvPicPr>
            <a:picLocks noChangeAspect="1" noChangeArrowheads="1"/>
          </p:cNvPicPr>
          <p:nvPr/>
        </p:nvPicPr>
        <p:blipFill>
          <a:blip r:embed="rId3" cstate="print"/>
          <a:srcRect/>
          <a:stretch>
            <a:fillRect/>
          </a:stretch>
        </p:blipFill>
        <p:spPr bwMode="auto">
          <a:xfrm>
            <a:off x="285750" y="2179638"/>
            <a:ext cx="3586163" cy="2606675"/>
          </a:xfrm>
          <a:prstGeom prst="rect">
            <a:avLst/>
          </a:prstGeom>
          <a:noFill/>
          <a:ln w="9525">
            <a:noFill/>
            <a:miter lim="800000"/>
            <a:headEnd/>
            <a:tailEnd/>
          </a:ln>
        </p:spPr>
      </p:pic>
      <p:pic>
        <p:nvPicPr>
          <p:cNvPr id="14339" name="Picture 3" descr="시그라프PPT용로고"/>
          <p:cNvPicPr>
            <a:picLocks noChangeAspect="1" noChangeArrowheads="1"/>
          </p:cNvPicPr>
          <p:nvPr/>
        </p:nvPicPr>
        <p:blipFill>
          <a:blip r:embed="rId4" cstate="print"/>
          <a:srcRect/>
          <a:stretch>
            <a:fillRect/>
          </a:stretch>
        </p:blipFill>
        <p:spPr bwMode="auto">
          <a:xfrm>
            <a:off x="6680200" y="6321425"/>
            <a:ext cx="2212975" cy="420688"/>
          </a:xfrm>
          <a:prstGeom prst="rect">
            <a:avLst/>
          </a:prstGeom>
          <a:noFill/>
          <a:ln w="9525">
            <a:noFill/>
            <a:miter lim="800000"/>
            <a:headEnd/>
            <a:tailEnd/>
          </a:ln>
        </p:spPr>
      </p:pic>
      <p:pic>
        <p:nvPicPr>
          <p:cNvPr id="14340" name="Picture 4" descr="건곤감리PPT용"/>
          <p:cNvPicPr>
            <a:picLocks noChangeAspect="1" noChangeArrowheads="1"/>
          </p:cNvPicPr>
          <p:nvPr/>
        </p:nvPicPr>
        <p:blipFill>
          <a:blip r:embed="rId5" cstate="print"/>
          <a:srcRect/>
          <a:stretch>
            <a:fillRect/>
          </a:stretch>
        </p:blipFill>
        <p:spPr bwMode="auto">
          <a:xfrm>
            <a:off x="250825" y="6467475"/>
            <a:ext cx="1123950" cy="201613"/>
          </a:xfrm>
          <a:prstGeom prst="rect">
            <a:avLst/>
          </a:prstGeom>
          <a:noFill/>
          <a:ln w="9525">
            <a:noFill/>
            <a:miter lim="800000"/>
            <a:headEnd/>
            <a:tailEnd/>
          </a:ln>
        </p:spPr>
      </p:pic>
      <p:pic>
        <p:nvPicPr>
          <p:cNvPr id="57" name="Picture 35" descr="D:\siggraph asia 2010\Presentation\images\framework-sd.png"/>
          <p:cNvPicPr>
            <a:picLocks noChangeAspect="1" noChangeArrowheads="1"/>
          </p:cNvPicPr>
          <p:nvPr/>
        </p:nvPicPr>
        <p:blipFill>
          <a:blip r:embed="rId6" cstate="print"/>
          <a:srcRect/>
          <a:stretch>
            <a:fillRect/>
          </a:stretch>
        </p:blipFill>
        <p:spPr bwMode="auto">
          <a:xfrm>
            <a:off x="285750" y="2179638"/>
            <a:ext cx="3586163" cy="2606675"/>
          </a:xfrm>
          <a:prstGeom prst="rect">
            <a:avLst/>
          </a:prstGeom>
          <a:noFill/>
          <a:ln w="9525">
            <a:noFill/>
            <a:miter lim="800000"/>
            <a:headEnd/>
            <a:tailEnd/>
          </a:ln>
        </p:spPr>
      </p:pic>
      <p:sp>
        <p:nvSpPr>
          <p:cNvPr id="58" name="矩形 23"/>
          <p:cNvSpPr>
            <a:spLocks noChangeArrowheads="1"/>
          </p:cNvSpPr>
          <p:nvPr/>
        </p:nvSpPr>
        <p:spPr bwMode="auto">
          <a:xfrm>
            <a:off x="725488" y="4856163"/>
            <a:ext cx="2884487" cy="436562"/>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Symmetry detection</a:t>
            </a:r>
            <a:endParaRPr lang="zh-CN" altLang="en-US" b="1">
              <a:latin typeface="Arial" pitchFamily="34" charset="0"/>
              <a:cs typeface="Arial" pitchFamily="34" charset="0"/>
            </a:endParaRPr>
          </a:p>
        </p:txBody>
      </p:sp>
      <p:sp>
        <p:nvSpPr>
          <p:cNvPr id="59" name="矩形 23"/>
          <p:cNvSpPr>
            <a:spLocks noChangeArrowheads="1"/>
          </p:cNvSpPr>
          <p:nvPr/>
        </p:nvSpPr>
        <p:spPr bwMode="auto">
          <a:xfrm>
            <a:off x="1222375" y="4857750"/>
            <a:ext cx="1771650" cy="436563"/>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Input image</a:t>
            </a:r>
          </a:p>
        </p:txBody>
      </p:sp>
      <p:sp>
        <p:nvSpPr>
          <p:cNvPr id="14344"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Effect transition="in" filter="wipe(left)">
                                      <p:cBhvr>
                                        <p:cTn id="9" dur="1000"/>
                                        <p:tgtEl>
                                          <p:spTgt spid="57"/>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hidden"/>
                                      </p:to>
                                    </p:set>
                                  </p:childTnLst>
                                </p:cTn>
                              </p:par>
                            </p:childTnLst>
                          </p:cTn>
                        </p:par>
                        <p:par>
                          <p:cTn id="12" fill="hold">
                            <p:stCondLst>
                              <p:cond delay="1000"/>
                            </p:stCondLst>
                            <p:childTnLst>
                              <p:par>
                                <p:cTn id="13" presetID="1" presetClass="exit" presetSubtype="0" fill="hold" nodeType="afterEffect">
                                  <p:stCondLst>
                                    <p:cond delay="500"/>
                                  </p:stCondLst>
                                  <p:childTnLst>
                                    <p:set>
                                      <p:cBhvr>
                                        <p:cTn id="14" dur="1" fill="hold">
                                          <p:stCondLst>
                                            <p:cond delay="0"/>
                                          </p:stCondLst>
                                        </p:cTn>
                                        <p:tgtEl>
                                          <p:spTgt spid="57"/>
                                        </p:tgtEl>
                                        <p:attrNameLst>
                                          <p:attrName>style.visibility</p:attrName>
                                        </p:attrNameLst>
                                      </p:cBhvr>
                                      <p:to>
                                        <p:strVal val="hidden"/>
                                      </p:to>
                                    </p:set>
                                  </p:childTnLst>
                                </p:cTn>
                              </p:par>
                            </p:childTnLst>
                          </p:cTn>
                        </p:par>
                        <p:par>
                          <p:cTn id="15" fill="hold">
                            <p:stCondLst>
                              <p:cond delay="1500"/>
                            </p:stCondLst>
                            <p:childTnLst>
                              <p:par>
                                <p:cTn id="16" presetID="1" presetClass="entr" presetSubtype="0" fill="hold" nodeType="afterEffect">
                                  <p:stCondLst>
                                    <p:cond delay="500"/>
                                  </p:stCondLst>
                                  <p:childTnLst>
                                    <p:set>
                                      <p:cBhvr>
                                        <p:cTn id="17" dur="1" fill="hold">
                                          <p:stCondLst>
                                            <p:cond delay="0"/>
                                          </p:stCondLst>
                                        </p:cTn>
                                        <p:tgtEl>
                                          <p:spTgt spid="57"/>
                                        </p:tgtEl>
                                        <p:attrNameLst>
                                          <p:attrName>style.visibility</p:attrName>
                                        </p:attrNameLst>
                                      </p:cBhvr>
                                      <p:to>
                                        <p:strVal val="visible"/>
                                      </p:to>
                                    </p:set>
                                  </p:childTnLst>
                                </p:cTn>
                              </p:par>
                            </p:childTnLst>
                          </p:cTn>
                        </p:par>
                        <p:par>
                          <p:cTn id="18" fill="hold">
                            <p:stCondLst>
                              <p:cond delay="2000"/>
                            </p:stCondLst>
                            <p:childTnLst>
                              <p:par>
                                <p:cTn id="19" presetID="1" presetClass="exit" presetSubtype="0" fill="hold" nodeType="afterEffect">
                                  <p:stCondLst>
                                    <p:cond delay="500"/>
                                  </p:stCondLst>
                                  <p:childTnLst>
                                    <p:set>
                                      <p:cBhvr>
                                        <p:cTn id="20" dur="1" fill="hold">
                                          <p:stCondLst>
                                            <p:cond delay="0"/>
                                          </p:stCondLst>
                                        </p:cTn>
                                        <p:tgtEl>
                                          <p:spTgt spid="57"/>
                                        </p:tgtEl>
                                        <p:attrNameLst>
                                          <p:attrName>style.visibility</p:attrName>
                                        </p:attrNameLst>
                                      </p:cBhvr>
                                      <p:to>
                                        <p:strVal val="hidden"/>
                                      </p:to>
                                    </p:set>
                                  </p:childTnLst>
                                </p:cTn>
                              </p:par>
                            </p:childTnLst>
                          </p:cTn>
                        </p:par>
                        <p:par>
                          <p:cTn id="21" fill="hold">
                            <p:stCondLst>
                              <p:cond delay="2500"/>
                            </p:stCondLst>
                            <p:childTnLst>
                              <p:par>
                                <p:cTn id="22" presetID="1" presetClass="entr" presetSubtype="0" fill="hold" nodeType="afterEffect">
                                  <p:stCondLst>
                                    <p:cond delay="500"/>
                                  </p:stCondLst>
                                  <p:childTnLst>
                                    <p:set>
                                      <p:cBhvr>
                                        <p:cTn id="23"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1" name="Picture 35" descr="D:\siggraph asia 2010\Presentation\images\framework-sd.png"/>
          <p:cNvPicPr>
            <a:picLocks noChangeAspect="1" noChangeArrowheads="1"/>
          </p:cNvPicPr>
          <p:nvPr/>
        </p:nvPicPr>
        <p:blipFill>
          <a:blip r:embed="rId3" cstate="print"/>
          <a:srcRect/>
          <a:stretch>
            <a:fillRect/>
          </a:stretch>
        </p:blipFill>
        <p:spPr bwMode="auto">
          <a:xfrm>
            <a:off x="284163" y="2181225"/>
            <a:ext cx="3586162" cy="2606675"/>
          </a:xfrm>
          <a:prstGeom prst="rect">
            <a:avLst/>
          </a:prstGeom>
          <a:noFill/>
          <a:ln w="9525">
            <a:noFill/>
            <a:miter lim="800000"/>
            <a:headEnd/>
            <a:tailEnd/>
          </a:ln>
        </p:spPr>
      </p:pic>
      <p:pic>
        <p:nvPicPr>
          <p:cNvPr id="2050" name="Picture 2" descr="D:\siggraph asia 2010\Presentation\images\NS-mask.png"/>
          <p:cNvPicPr>
            <a:picLocks noChangeAspect="1" noChangeArrowheads="1"/>
          </p:cNvPicPr>
          <p:nvPr/>
        </p:nvPicPr>
        <p:blipFill>
          <a:blip r:embed="rId4" cstate="print"/>
          <a:srcRect/>
          <a:stretch>
            <a:fillRect/>
          </a:stretch>
        </p:blipFill>
        <p:spPr bwMode="auto">
          <a:xfrm>
            <a:off x="285750" y="2181225"/>
            <a:ext cx="3586163" cy="2606675"/>
          </a:xfrm>
          <a:prstGeom prst="rect">
            <a:avLst/>
          </a:prstGeom>
          <a:noFill/>
          <a:ln w="9525">
            <a:noFill/>
            <a:miter lim="800000"/>
            <a:headEnd/>
            <a:tailEnd/>
          </a:ln>
        </p:spPr>
      </p:pic>
      <p:pic>
        <p:nvPicPr>
          <p:cNvPr id="2051" name="Picture 3" descr="D:\siggraph asia 2010\Presentation\images\srmask.png"/>
          <p:cNvPicPr>
            <a:picLocks noChangeAspect="1" noChangeArrowheads="1"/>
          </p:cNvPicPr>
          <p:nvPr/>
        </p:nvPicPr>
        <p:blipFill>
          <a:blip r:embed="rId5" cstate="print"/>
          <a:srcRect/>
          <a:stretch>
            <a:fillRect/>
          </a:stretch>
        </p:blipFill>
        <p:spPr bwMode="auto">
          <a:xfrm>
            <a:off x="285750" y="2179638"/>
            <a:ext cx="3586163" cy="2606675"/>
          </a:xfrm>
          <a:prstGeom prst="rect">
            <a:avLst/>
          </a:prstGeom>
          <a:noFill/>
          <a:ln w="9525">
            <a:noFill/>
            <a:miter lim="800000"/>
            <a:headEnd/>
            <a:tailEnd/>
          </a:ln>
        </p:spPr>
      </p:pic>
      <p:grpSp>
        <p:nvGrpSpPr>
          <p:cNvPr id="36" name="组合 35"/>
          <p:cNvGrpSpPr/>
          <p:nvPr/>
        </p:nvGrpSpPr>
        <p:grpSpPr>
          <a:xfrm>
            <a:off x="82550" y="1376363"/>
            <a:ext cx="3205163" cy="4822825"/>
            <a:chOff x="82550" y="1376363"/>
            <a:chExt cx="3205163" cy="4822825"/>
          </a:xfrm>
        </p:grpSpPr>
        <p:grpSp>
          <p:nvGrpSpPr>
            <p:cNvPr id="37" name="组合 28"/>
            <p:cNvGrpSpPr>
              <a:grpSpLocks/>
            </p:cNvGrpSpPr>
            <p:nvPr/>
          </p:nvGrpSpPr>
          <p:grpSpPr bwMode="auto">
            <a:xfrm>
              <a:off x="82550" y="2060576"/>
              <a:ext cx="642938" cy="2714626"/>
              <a:chOff x="4000886" y="1928799"/>
              <a:chExt cx="2071634" cy="3071836"/>
            </a:xfrm>
          </p:grpSpPr>
          <p:cxnSp>
            <p:nvCxnSpPr>
              <p:cNvPr id="45" name="肘形连接符 11"/>
              <p:cNvCxnSpPr/>
              <p:nvPr/>
            </p:nvCxnSpPr>
            <p:spPr bwMode="auto">
              <a:xfrm>
                <a:off x="4000886" y="3428790"/>
                <a:ext cx="2071634" cy="1571845"/>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46" name="肘形连接符 15"/>
              <p:cNvCxnSpPr/>
              <p:nvPr/>
            </p:nvCxnSpPr>
            <p:spPr bwMode="auto">
              <a:xfrm flipV="1">
                <a:off x="4000886" y="1928799"/>
                <a:ext cx="2071634" cy="1499991"/>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pic>
          <p:nvPicPr>
            <p:cNvPr id="38" name="Picture 34" descr="D:\siggraph asia 2010\Presentation\images\framework-nsr.png"/>
            <p:cNvPicPr>
              <a:picLocks noChangeAspect="1" noChangeArrowheads="1"/>
            </p:cNvPicPr>
            <p:nvPr/>
          </p:nvPicPr>
          <p:blipFill>
            <a:blip r:embed="rId6" cstate="print"/>
            <a:srcRect/>
            <a:stretch>
              <a:fillRect/>
            </a:stretch>
          </p:blipFill>
          <p:spPr bwMode="auto">
            <a:xfrm>
              <a:off x="844550" y="3895725"/>
              <a:ext cx="2443163" cy="1773238"/>
            </a:xfrm>
            <a:prstGeom prst="rect">
              <a:avLst/>
            </a:prstGeom>
            <a:noFill/>
            <a:ln w="9525">
              <a:noFill/>
              <a:miter lim="800000"/>
              <a:headEnd/>
              <a:tailEnd/>
            </a:ln>
          </p:spPr>
        </p:pic>
        <p:sp>
          <p:nvSpPr>
            <p:cNvPr id="39" name="矩形 30"/>
            <p:cNvSpPr>
              <a:spLocks noChangeArrowheads="1"/>
            </p:cNvSpPr>
            <p:nvPr/>
          </p:nvSpPr>
          <p:spPr bwMode="auto">
            <a:xfrm>
              <a:off x="1393825" y="5762625"/>
              <a:ext cx="1535113" cy="436563"/>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NS-region</a:t>
              </a:r>
              <a:endParaRPr lang="zh-CN" altLang="en-US" b="1" dirty="0">
                <a:latin typeface="Arial" pitchFamily="34" charset="0"/>
                <a:cs typeface="Arial" pitchFamily="34" charset="0"/>
              </a:endParaRPr>
            </a:p>
          </p:txBody>
        </p:sp>
        <p:grpSp>
          <p:nvGrpSpPr>
            <p:cNvPr id="40" name="组合 46"/>
            <p:cNvGrpSpPr>
              <a:grpSpLocks/>
            </p:cNvGrpSpPr>
            <p:nvPr/>
          </p:nvGrpSpPr>
          <p:grpSpPr bwMode="auto">
            <a:xfrm>
              <a:off x="990602" y="1376362"/>
              <a:ext cx="2157414" cy="1825624"/>
              <a:chOff x="4829177" y="1371586"/>
              <a:chExt cx="2157989" cy="1825821"/>
            </a:xfrm>
          </p:grpSpPr>
          <p:sp>
            <p:nvSpPr>
              <p:cNvPr id="41" name="矩形 29"/>
              <p:cNvSpPr>
                <a:spLocks noChangeArrowheads="1"/>
              </p:cNvSpPr>
              <p:nvPr/>
            </p:nvSpPr>
            <p:spPr bwMode="auto">
              <a:xfrm>
                <a:off x="5267422" y="2761707"/>
                <a:ext cx="1331169" cy="435700"/>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S-region</a:t>
                </a:r>
                <a:endParaRPr lang="zh-CN" altLang="en-US" b="1" dirty="0">
                  <a:latin typeface="Arial" pitchFamily="34" charset="0"/>
                  <a:cs typeface="Arial" pitchFamily="34" charset="0"/>
                </a:endParaRPr>
              </a:p>
            </p:txBody>
          </p:sp>
          <p:pic>
            <p:nvPicPr>
              <p:cNvPr id="44" name="Picture 39" descr="D:\siggraph asia 2010\Presentation\images\framework-srnm.png"/>
              <p:cNvPicPr>
                <a:picLocks noChangeAspect="1" noChangeArrowheads="1"/>
              </p:cNvPicPr>
              <p:nvPr/>
            </p:nvPicPr>
            <p:blipFill>
              <a:blip r:embed="rId7" cstate="print"/>
              <a:srcRect/>
              <a:stretch>
                <a:fillRect/>
              </a:stretch>
            </p:blipFill>
            <p:spPr bwMode="auto">
              <a:xfrm>
                <a:off x="4829177" y="1371586"/>
                <a:ext cx="2157989" cy="1380747"/>
              </a:xfrm>
              <a:prstGeom prst="rect">
                <a:avLst/>
              </a:prstGeom>
              <a:noFill/>
              <a:ln w="9525">
                <a:noFill/>
                <a:miter lim="800000"/>
                <a:headEnd/>
                <a:tailEnd/>
              </a:ln>
            </p:spPr>
          </p:pic>
        </p:grpSp>
      </p:grpSp>
      <p:sp>
        <p:nvSpPr>
          <p:cNvPr id="29" name="矩形 29"/>
          <p:cNvSpPr>
            <a:spLocks noChangeArrowheads="1"/>
          </p:cNvSpPr>
          <p:nvPr/>
        </p:nvSpPr>
        <p:spPr bwMode="auto">
          <a:xfrm>
            <a:off x="4410075" y="5749925"/>
            <a:ext cx="3162300" cy="465138"/>
          </a:xfrm>
          <a:prstGeom prst="rect">
            <a:avLst/>
          </a:prstGeom>
          <a:noFill/>
          <a:ln w="9525">
            <a:noFill/>
            <a:miter lim="800000"/>
            <a:headEnd/>
            <a:tailEnd/>
          </a:ln>
        </p:spPr>
        <p:txBody>
          <a:bodyPr>
            <a:spAutoFit/>
          </a:bodyPr>
          <a:lstStyle/>
          <a:p>
            <a:pPr algn="ctr" latinLnBrk="1">
              <a:lnSpc>
                <a:spcPct val="110000"/>
              </a:lnSpc>
            </a:pPr>
            <a:r>
              <a:rPr lang="en-US" altLang="zh-CN" b="1">
                <a:solidFill>
                  <a:schemeClr val="bg1"/>
                </a:solidFill>
                <a:latin typeface="Arial" pitchFamily="34" charset="0"/>
                <a:cs typeface="Arial" pitchFamily="34" charset="0"/>
              </a:rPr>
              <a:t>Non-symmetry region</a:t>
            </a:r>
            <a:endParaRPr lang="zh-CN" altLang="en-US" b="1">
              <a:latin typeface="Arial" pitchFamily="34" charset="0"/>
              <a:cs typeface="Arial" pitchFamily="34" charset="0"/>
            </a:endParaRPr>
          </a:p>
        </p:txBody>
      </p:sp>
      <p:sp>
        <p:nvSpPr>
          <p:cNvPr id="27" name="矩形 29"/>
          <p:cNvSpPr>
            <a:spLocks noChangeArrowheads="1"/>
          </p:cNvSpPr>
          <p:nvPr/>
        </p:nvSpPr>
        <p:spPr bwMode="auto">
          <a:xfrm>
            <a:off x="4643438" y="2759075"/>
            <a:ext cx="2535237" cy="465138"/>
          </a:xfrm>
          <a:prstGeom prst="rect">
            <a:avLst/>
          </a:prstGeom>
          <a:noFill/>
          <a:ln w="9525">
            <a:noFill/>
            <a:miter lim="800000"/>
            <a:headEnd/>
            <a:tailEnd/>
          </a:ln>
        </p:spPr>
        <p:txBody>
          <a:bodyPr>
            <a:spAutoFit/>
          </a:bodyPr>
          <a:lstStyle/>
          <a:p>
            <a:pPr algn="ctr" latinLnBrk="1">
              <a:lnSpc>
                <a:spcPct val="110000"/>
              </a:lnSpc>
            </a:pPr>
            <a:r>
              <a:rPr lang="en-US" altLang="zh-CN" b="1" dirty="0">
                <a:solidFill>
                  <a:schemeClr val="bg1"/>
                </a:solidFill>
                <a:latin typeface="Arial" pitchFamily="34" charset="0"/>
                <a:cs typeface="Arial" pitchFamily="34" charset="0"/>
              </a:rPr>
              <a:t>Symmetry region</a:t>
            </a:r>
            <a:endParaRPr lang="zh-CN" altLang="en-US" b="1" dirty="0">
              <a:latin typeface="Arial" pitchFamily="34" charset="0"/>
              <a:cs typeface="Arial" pitchFamily="34" charset="0"/>
            </a:endParaRPr>
          </a:p>
        </p:txBody>
      </p:sp>
      <p:sp>
        <p:nvSpPr>
          <p:cNvPr id="22565" name="矩形 29"/>
          <p:cNvSpPr>
            <a:spLocks noChangeArrowheads="1"/>
          </p:cNvSpPr>
          <p:nvPr/>
        </p:nvSpPr>
        <p:spPr bwMode="auto">
          <a:xfrm>
            <a:off x="5259388" y="2762250"/>
            <a:ext cx="1330325" cy="465138"/>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S-region</a:t>
            </a:r>
            <a:endParaRPr lang="zh-CN" altLang="en-US" b="1">
              <a:latin typeface="Arial" pitchFamily="34" charset="0"/>
              <a:cs typeface="Arial" pitchFamily="34" charset="0"/>
            </a:endParaRPr>
          </a:p>
        </p:txBody>
      </p:sp>
      <p:pic>
        <p:nvPicPr>
          <p:cNvPr id="22566" name="Picture 39" descr="D:\siggraph asia 2010\Presentation\images\framework-srnm.png"/>
          <p:cNvPicPr>
            <a:picLocks noChangeAspect="1" noChangeArrowheads="1"/>
          </p:cNvPicPr>
          <p:nvPr/>
        </p:nvPicPr>
        <p:blipFill>
          <a:blip r:embed="rId7" cstate="print"/>
          <a:srcRect/>
          <a:stretch>
            <a:fillRect/>
          </a:stretch>
        </p:blipFill>
        <p:spPr bwMode="auto">
          <a:xfrm>
            <a:off x="4829175" y="1371600"/>
            <a:ext cx="2157413" cy="1381125"/>
          </a:xfrm>
          <a:prstGeom prst="rect">
            <a:avLst/>
          </a:prstGeom>
          <a:noFill/>
          <a:ln w="9525">
            <a:noFill/>
            <a:miter lim="800000"/>
            <a:headEnd/>
            <a:tailEnd/>
          </a:ln>
        </p:spPr>
      </p:pic>
      <p:cxnSp>
        <p:nvCxnSpPr>
          <p:cNvPr id="48" name="肘形连接符 11"/>
          <p:cNvCxnSpPr/>
          <p:nvPr/>
        </p:nvCxnSpPr>
        <p:spPr bwMode="auto">
          <a:xfrm>
            <a:off x="3921125" y="3381375"/>
            <a:ext cx="642938" cy="1389063"/>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49" name="肘形连接符 15"/>
          <p:cNvCxnSpPr/>
          <p:nvPr/>
        </p:nvCxnSpPr>
        <p:spPr bwMode="auto">
          <a:xfrm flipV="1">
            <a:off x="3921125" y="2055813"/>
            <a:ext cx="642938" cy="1325562"/>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22552" name="矩形 30"/>
          <p:cNvSpPr>
            <a:spLocks noChangeArrowheads="1"/>
          </p:cNvSpPr>
          <p:nvPr/>
        </p:nvSpPr>
        <p:spPr bwMode="auto">
          <a:xfrm>
            <a:off x="5200650" y="5754688"/>
            <a:ext cx="1533525" cy="436562"/>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NS-region</a:t>
            </a:r>
            <a:endParaRPr lang="zh-CN" altLang="en-US" b="1" dirty="0">
              <a:latin typeface="Arial" pitchFamily="34" charset="0"/>
              <a:cs typeface="Arial" pitchFamily="34" charset="0"/>
            </a:endParaRPr>
          </a:p>
        </p:txBody>
      </p:sp>
      <p:pic>
        <p:nvPicPr>
          <p:cNvPr id="22553" name="Picture 34" descr="D:\siggraph asia 2010\Presentation\images\framework-nsr.png"/>
          <p:cNvPicPr>
            <a:picLocks noChangeAspect="1" noChangeArrowheads="1"/>
          </p:cNvPicPr>
          <p:nvPr/>
        </p:nvPicPr>
        <p:blipFill>
          <a:blip r:embed="rId6" cstate="print"/>
          <a:srcRect/>
          <a:stretch>
            <a:fillRect/>
          </a:stretch>
        </p:blipFill>
        <p:spPr bwMode="auto">
          <a:xfrm>
            <a:off x="4676775" y="3890963"/>
            <a:ext cx="2444750" cy="1773237"/>
          </a:xfrm>
          <a:prstGeom prst="rect">
            <a:avLst/>
          </a:prstGeom>
          <a:noFill/>
          <a:ln w="9525">
            <a:noFill/>
            <a:miter lim="800000"/>
            <a:headEnd/>
            <a:tailEnd/>
          </a:ln>
        </p:spPr>
      </p:pic>
      <p:pic>
        <p:nvPicPr>
          <p:cNvPr id="15374" name="Picture 3" descr="시그라프PPT용로고"/>
          <p:cNvPicPr>
            <a:picLocks noChangeAspect="1" noChangeArrowheads="1"/>
          </p:cNvPicPr>
          <p:nvPr/>
        </p:nvPicPr>
        <p:blipFill>
          <a:blip r:embed="rId8" cstate="print"/>
          <a:srcRect/>
          <a:stretch>
            <a:fillRect/>
          </a:stretch>
        </p:blipFill>
        <p:spPr bwMode="auto">
          <a:xfrm>
            <a:off x="6680200" y="6321425"/>
            <a:ext cx="2212975" cy="420688"/>
          </a:xfrm>
          <a:prstGeom prst="rect">
            <a:avLst/>
          </a:prstGeom>
          <a:noFill/>
          <a:ln w="9525">
            <a:noFill/>
            <a:miter lim="800000"/>
            <a:headEnd/>
            <a:tailEnd/>
          </a:ln>
        </p:spPr>
      </p:pic>
      <p:pic>
        <p:nvPicPr>
          <p:cNvPr id="15375" name="Picture 4" descr="건곤감리PPT용"/>
          <p:cNvPicPr>
            <a:picLocks noChangeAspect="1" noChangeArrowheads="1"/>
          </p:cNvPicPr>
          <p:nvPr/>
        </p:nvPicPr>
        <p:blipFill>
          <a:blip r:embed="rId9" cstate="print"/>
          <a:srcRect/>
          <a:stretch>
            <a:fillRect/>
          </a:stretch>
        </p:blipFill>
        <p:spPr bwMode="auto">
          <a:xfrm>
            <a:off x="250825" y="6467475"/>
            <a:ext cx="1123950" cy="201613"/>
          </a:xfrm>
          <a:prstGeom prst="rect">
            <a:avLst/>
          </a:prstGeom>
          <a:noFill/>
          <a:ln w="9525">
            <a:noFill/>
            <a:miter lim="800000"/>
            <a:headEnd/>
            <a:tailEnd/>
          </a:ln>
        </p:spPr>
      </p:pic>
      <p:sp>
        <p:nvSpPr>
          <p:cNvPr id="15376"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Framework</a:t>
            </a:r>
          </a:p>
        </p:txBody>
      </p:sp>
      <p:sp>
        <p:nvSpPr>
          <p:cNvPr id="30" name="矩形 23"/>
          <p:cNvSpPr>
            <a:spLocks noChangeArrowheads="1"/>
          </p:cNvSpPr>
          <p:nvPr/>
        </p:nvSpPr>
        <p:spPr bwMode="auto">
          <a:xfrm>
            <a:off x="725488" y="4856163"/>
            <a:ext cx="2884487" cy="436562"/>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Symmetry detection</a:t>
            </a:r>
            <a:endParaRPr lang="zh-CN" altLang="en-US" b="1" dirty="0">
              <a:latin typeface="Arial" pitchFamily="34" charset="0"/>
              <a:cs typeface="Arial" pitchFamily="34" charset="0"/>
            </a:endParaRPr>
          </a:p>
        </p:txBody>
      </p:sp>
      <p:grpSp>
        <p:nvGrpSpPr>
          <p:cNvPr id="47" name="组合 46"/>
          <p:cNvGrpSpPr/>
          <p:nvPr/>
        </p:nvGrpSpPr>
        <p:grpSpPr>
          <a:xfrm>
            <a:off x="284163" y="1371600"/>
            <a:ext cx="6837362" cy="4819650"/>
            <a:chOff x="284163" y="1371600"/>
            <a:chExt cx="6837362" cy="4819650"/>
          </a:xfrm>
        </p:grpSpPr>
        <p:pic>
          <p:nvPicPr>
            <p:cNvPr id="50" name="Picture 35" descr="D:\siggraph asia 2010\Presentation\images\framework-sd.png"/>
            <p:cNvPicPr>
              <a:picLocks noChangeAspect="1" noChangeArrowheads="1"/>
            </p:cNvPicPr>
            <p:nvPr/>
          </p:nvPicPr>
          <p:blipFill>
            <a:blip r:embed="rId3" cstate="print"/>
            <a:srcRect/>
            <a:stretch>
              <a:fillRect/>
            </a:stretch>
          </p:blipFill>
          <p:spPr bwMode="auto">
            <a:xfrm>
              <a:off x="284163" y="2181225"/>
              <a:ext cx="3586162" cy="2606675"/>
            </a:xfrm>
            <a:prstGeom prst="rect">
              <a:avLst/>
            </a:prstGeom>
            <a:noFill/>
            <a:ln w="9525">
              <a:noFill/>
              <a:miter lim="800000"/>
              <a:headEnd/>
              <a:tailEnd/>
            </a:ln>
          </p:spPr>
        </p:pic>
        <p:sp>
          <p:nvSpPr>
            <p:cNvPr id="51" name="矩形 29"/>
            <p:cNvSpPr>
              <a:spLocks noChangeArrowheads="1"/>
            </p:cNvSpPr>
            <p:nvPr/>
          </p:nvSpPr>
          <p:spPr bwMode="auto">
            <a:xfrm>
              <a:off x="5259388" y="2762250"/>
              <a:ext cx="1330325" cy="465138"/>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S-region</a:t>
              </a:r>
              <a:endParaRPr lang="zh-CN" altLang="en-US" b="1">
                <a:latin typeface="Arial" pitchFamily="34" charset="0"/>
                <a:cs typeface="Arial" pitchFamily="34" charset="0"/>
              </a:endParaRPr>
            </a:p>
          </p:txBody>
        </p:sp>
        <p:pic>
          <p:nvPicPr>
            <p:cNvPr id="52" name="Picture 39" descr="D:\siggraph asia 2010\Presentation\images\framework-srnm.png"/>
            <p:cNvPicPr>
              <a:picLocks noChangeAspect="1" noChangeArrowheads="1"/>
            </p:cNvPicPr>
            <p:nvPr/>
          </p:nvPicPr>
          <p:blipFill>
            <a:blip r:embed="rId7" cstate="print"/>
            <a:srcRect/>
            <a:stretch>
              <a:fillRect/>
            </a:stretch>
          </p:blipFill>
          <p:spPr bwMode="auto">
            <a:xfrm>
              <a:off x="4829175" y="1371600"/>
              <a:ext cx="2157413" cy="1381125"/>
            </a:xfrm>
            <a:prstGeom prst="rect">
              <a:avLst/>
            </a:prstGeom>
            <a:noFill/>
            <a:ln w="9525">
              <a:noFill/>
              <a:miter lim="800000"/>
              <a:headEnd/>
              <a:tailEnd/>
            </a:ln>
          </p:spPr>
        </p:pic>
        <p:cxnSp>
          <p:nvCxnSpPr>
            <p:cNvPr id="53" name="肘形连接符 11"/>
            <p:cNvCxnSpPr/>
            <p:nvPr/>
          </p:nvCxnSpPr>
          <p:spPr bwMode="auto">
            <a:xfrm>
              <a:off x="3921125" y="3381375"/>
              <a:ext cx="642938" cy="1389063"/>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54" name="肘形连接符 15"/>
            <p:cNvCxnSpPr/>
            <p:nvPr/>
          </p:nvCxnSpPr>
          <p:spPr bwMode="auto">
            <a:xfrm flipV="1">
              <a:off x="3921125" y="2055813"/>
              <a:ext cx="642938" cy="1325562"/>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55" name="矩形 30"/>
            <p:cNvSpPr>
              <a:spLocks noChangeArrowheads="1"/>
            </p:cNvSpPr>
            <p:nvPr/>
          </p:nvSpPr>
          <p:spPr bwMode="auto">
            <a:xfrm>
              <a:off x="5200650" y="5754688"/>
              <a:ext cx="1533525" cy="436562"/>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NS-region</a:t>
              </a:r>
              <a:endParaRPr lang="zh-CN" altLang="en-US" b="1" dirty="0">
                <a:latin typeface="Arial" pitchFamily="34" charset="0"/>
                <a:cs typeface="Arial" pitchFamily="34" charset="0"/>
              </a:endParaRPr>
            </a:p>
          </p:txBody>
        </p:sp>
        <p:pic>
          <p:nvPicPr>
            <p:cNvPr id="56" name="Picture 34" descr="D:\siggraph asia 2010\Presentation\images\framework-nsr.png"/>
            <p:cNvPicPr>
              <a:picLocks noChangeAspect="1" noChangeArrowheads="1"/>
            </p:cNvPicPr>
            <p:nvPr/>
          </p:nvPicPr>
          <p:blipFill>
            <a:blip r:embed="rId6" cstate="print"/>
            <a:srcRect/>
            <a:stretch>
              <a:fillRect/>
            </a:stretch>
          </p:blipFill>
          <p:spPr bwMode="auto">
            <a:xfrm>
              <a:off x="4676775" y="3890963"/>
              <a:ext cx="2444750" cy="1773237"/>
            </a:xfrm>
            <a:prstGeom prst="rect">
              <a:avLst/>
            </a:prstGeom>
            <a:noFill/>
            <a:ln w="9525">
              <a:noFill/>
              <a:miter lim="800000"/>
              <a:headEnd/>
              <a:tailEnd/>
            </a:ln>
          </p:spPr>
        </p:pic>
        <p:sp>
          <p:nvSpPr>
            <p:cNvPr id="57" name="矩形 23"/>
            <p:cNvSpPr>
              <a:spLocks noChangeArrowheads="1"/>
            </p:cNvSpPr>
            <p:nvPr/>
          </p:nvSpPr>
          <p:spPr bwMode="auto">
            <a:xfrm>
              <a:off x="725488" y="4856163"/>
              <a:ext cx="2884487" cy="436562"/>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Symmetry detection</a:t>
              </a:r>
              <a:endParaRPr lang="zh-CN" altLang="en-US" b="1" dirty="0">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9" presetClass="emph" presetSubtype="0" nodeType="withEffect">
                                  <p:stCondLst>
                                    <p:cond delay="0"/>
                                  </p:stCondLst>
                                  <p:childTnLst>
                                    <p:set>
                                      <p:cBhvr rctx="PPT">
                                        <p:cTn id="9" dur="indefinite"/>
                                        <p:tgtEl>
                                          <p:spTgt spid="2050"/>
                                        </p:tgtEl>
                                        <p:attrNameLst>
                                          <p:attrName>style.opacity</p:attrName>
                                        </p:attrNameLst>
                                      </p:cBhvr>
                                      <p:to>
                                        <p:strVal val="0.85"/>
                                      </p:to>
                                    </p:set>
                                    <p:animEffect filter="image" prLst="opacity: 0.85">
                                      <p:cBhvr rctx="IE">
                                        <p:cTn id="10" dur="indefinite"/>
                                        <p:tgtEl>
                                          <p:spTgt spid="2050"/>
                                        </p:tgtEl>
                                      </p:cBhvr>
                                    </p:animEffect>
                                  </p:childTnLst>
                                </p:cTn>
                              </p:par>
                              <p:par>
                                <p:cTn id="11" presetID="22" presetClass="entr" presetSubtype="8"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par>
                                <p:cTn id="14" presetID="22" presetClass="entr" presetSubtype="8"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500"/>
                                        <p:tgtEl>
                                          <p:spTgt spid="48"/>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nodeType="withEffect">
                                  <p:stCondLst>
                                    <p:cond delay="0"/>
                                  </p:stCondLst>
                                  <p:childTnLst>
                                    <p:set>
                                      <p:cBhvr>
                                        <p:cTn id="22" dur="1" fill="hold">
                                          <p:stCondLst>
                                            <p:cond delay="0"/>
                                          </p:stCondLst>
                                        </p:cTn>
                                        <p:tgtEl>
                                          <p:spTgt spid="22566"/>
                                        </p:tgtEl>
                                        <p:attrNameLst>
                                          <p:attrName>style.visibility</p:attrName>
                                        </p:attrNameLst>
                                      </p:cBhvr>
                                      <p:to>
                                        <p:strVal val="visible"/>
                                      </p:to>
                                    </p:set>
                                    <p:animEffect transition="in" filter="wipe(left)">
                                      <p:cBhvr>
                                        <p:cTn id="23" dur="500"/>
                                        <p:tgtEl>
                                          <p:spTgt spid="22566"/>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2000"/>
                                        <p:tgtEl>
                                          <p:spTgt spid="2051"/>
                                        </p:tgtEl>
                                      </p:cBhvr>
                                    </p:animEffect>
                                  </p:childTnLst>
                                </p:cTn>
                              </p:par>
                              <p:par>
                                <p:cTn id="28" presetID="9" presetClass="emph" presetSubtype="0" nodeType="withEffect">
                                  <p:stCondLst>
                                    <p:cond delay="500"/>
                                  </p:stCondLst>
                                  <p:childTnLst>
                                    <p:set>
                                      <p:cBhvr rctx="PPT">
                                        <p:cTn id="29" dur="indefinite"/>
                                        <p:tgtEl>
                                          <p:spTgt spid="2051"/>
                                        </p:tgtEl>
                                        <p:attrNameLst>
                                          <p:attrName>style.opacity</p:attrName>
                                        </p:attrNameLst>
                                      </p:cBhvr>
                                      <p:to>
                                        <p:strVal val="0.85"/>
                                      </p:to>
                                    </p:set>
                                    <p:animEffect filter="image" prLst="opacity: 0.85">
                                      <p:cBhvr rctx="IE">
                                        <p:cTn id="30" dur="indefinite"/>
                                        <p:tgtEl>
                                          <p:spTgt spid="2051"/>
                                        </p:tgtEl>
                                      </p:cBhvr>
                                    </p:animEffect>
                                  </p:childTnLst>
                                </p:cTn>
                              </p:par>
                              <p:par>
                                <p:cTn id="31" presetID="1" presetClass="exit" presetSubtype="0" fill="hold" nodeType="withEffect">
                                  <p:stCondLst>
                                    <p:cond delay="500"/>
                                  </p:stCondLst>
                                  <p:childTnLst>
                                    <p:set>
                                      <p:cBhvr>
                                        <p:cTn id="32" dur="1" fill="hold">
                                          <p:stCondLst>
                                            <p:cond delay="0"/>
                                          </p:stCondLst>
                                        </p:cTn>
                                        <p:tgtEl>
                                          <p:spTgt spid="2050"/>
                                        </p:tgtEl>
                                        <p:attrNameLst>
                                          <p:attrName>style.visibility</p:attrName>
                                        </p:attrNameLst>
                                      </p:cBhvr>
                                      <p:to>
                                        <p:strVal val="hidden"/>
                                      </p:to>
                                    </p:set>
                                  </p:childTnLst>
                                </p:cTn>
                              </p:par>
                            </p:childTnLst>
                          </p:cTn>
                        </p:par>
                        <p:par>
                          <p:cTn id="33" fill="hold">
                            <p:stCondLst>
                              <p:cond delay="5000"/>
                            </p:stCondLst>
                            <p:childTnLst>
                              <p:par>
                                <p:cTn id="34" presetID="22" presetClass="entr" presetSubtype="8" fill="hold" nodeType="afterEffect">
                                  <p:stCondLst>
                                    <p:cond delay="1000"/>
                                  </p:stCondLst>
                                  <p:childTnLst>
                                    <p:set>
                                      <p:cBhvr>
                                        <p:cTn id="35" dur="1" fill="hold">
                                          <p:stCondLst>
                                            <p:cond delay="0"/>
                                          </p:stCondLst>
                                        </p:cTn>
                                        <p:tgtEl>
                                          <p:spTgt spid="22553"/>
                                        </p:tgtEl>
                                        <p:attrNameLst>
                                          <p:attrName>style.visibility</p:attrName>
                                        </p:attrNameLst>
                                      </p:cBhvr>
                                      <p:to>
                                        <p:strVal val="visible"/>
                                      </p:to>
                                    </p:set>
                                    <p:animEffect transition="in" filter="wipe(left)">
                                      <p:cBhvr>
                                        <p:cTn id="36" dur="500"/>
                                        <p:tgtEl>
                                          <p:spTgt spid="22553"/>
                                        </p:tgtEl>
                                      </p:cBhvr>
                                    </p:animEffect>
                                  </p:childTnLst>
                                </p:cTn>
                              </p:par>
                              <p:par>
                                <p:cTn id="37" presetID="22" presetClass="entr" presetSubtype="8" fill="hold" grpId="0" nodeType="withEffect">
                                  <p:stCondLst>
                                    <p:cond delay="100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6500"/>
                            </p:stCondLst>
                            <p:childTnLst>
                              <p:par>
                                <p:cTn id="41" presetID="1" presetClass="exit" presetSubtype="0" fill="hold" nodeType="afterEffect">
                                  <p:stCondLst>
                                    <p:cond delay="1000"/>
                                  </p:stCondLst>
                                  <p:childTnLst>
                                    <p:set>
                                      <p:cBhvr>
                                        <p:cTn id="42" dur="1" fill="hold">
                                          <p:stCondLst>
                                            <p:cond delay="0"/>
                                          </p:stCondLst>
                                        </p:cTn>
                                        <p:tgtEl>
                                          <p:spTgt spid="20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565"/>
                                        </p:tgtEl>
                                        <p:attrNameLst>
                                          <p:attrName>style.visibility</p:attrName>
                                        </p:attrNameLst>
                                      </p:cBhvr>
                                      <p:to>
                                        <p:strVal val="visible"/>
                                      </p:to>
                                    </p:set>
                                    <p:animEffect transition="in" filter="fade">
                                      <p:cBhvr>
                                        <p:cTn id="47" dur="2000"/>
                                        <p:tgtEl>
                                          <p:spTgt spid="2256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552"/>
                                        </p:tgtEl>
                                        <p:attrNameLst>
                                          <p:attrName>style.visibility</p:attrName>
                                        </p:attrNameLst>
                                      </p:cBhvr>
                                      <p:to>
                                        <p:strVal val="visible"/>
                                      </p:to>
                                    </p:set>
                                    <p:animEffect transition="in" filter="fade">
                                      <p:cBhvr>
                                        <p:cTn id="50" dur="2000"/>
                                        <p:tgtEl>
                                          <p:spTgt spid="22552"/>
                                        </p:tgtEl>
                                      </p:cBhvr>
                                    </p:animEffect>
                                  </p:childTnLst>
                                </p:cTn>
                              </p:par>
                              <p:par>
                                <p:cTn id="51" presetID="10" presetClass="exit" presetSubtype="0" fill="hold" grpId="1" nodeType="withEffect">
                                  <p:stCondLst>
                                    <p:cond delay="0"/>
                                  </p:stCondLst>
                                  <p:childTnLst>
                                    <p:animEffect transition="out" filter="fade">
                                      <p:cBhvr>
                                        <p:cTn id="52" dur="1000"/>
                                        <p:tgtEl>
                                          <p:spTgt spid="27"/>
                                        </p:tgtEl>
                                      </p:cBhvr>
                                    </p:animEffect>
                                    <p:set>
                                      <p:cBhvr>
                                        <p:cTn id="53" dur="1" fill="hold">
                                          <p:stCondLst>
                                            <p:cond delay="999"/>
                                          </p:stCondLst>
                                        </p:cTn>
                                        <p:tgtEl>
                                          <p:spTgt spid="2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29"/>
                                        </p:tgtEl>
                                      </p:cBhvr>
                                    </p:animEffect>
                                    <p:set>
                                      <p:cBhvr>
                                        <p:cTn id="56" dur="1" fill="hold">
                                          <p:stCondLst>
                                            <p:cond delay="999"/>
                                          </p:stCondLst>
                                        </p:cTn>
                                        <p:tgtEl>
                                          <p:spTgt spid="29"/>
                                        </p:tgtEl>
                                        <p:attrNameLst>
                                          <p:attrName>style.visibility</p:attrName>
                                        </p:attrNameLst>
                                      </p:cBhvr>
                                      <p:to>
                                        <p:strVal val="hidden"/>
                                      </p:to>
                                    </p:set>
                                  </p:childTnLst>
                                </p:cTn>
                              </p:par>
                            </p:childTnLst>
                          </p:cTn>
                        </p:par>
                        <p:par>
                          <p:cTn id="57" fill="hold">
                            <p:stCondLst>
                              <p:cond delay="2000"/>
                            </p:stCondLst>
                            <p:childTnLst>
                              <p:par>
                                <p:cTn id="58" presetID="1" presetClass="entr" presetSubtype="0"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childTnLst>
                                </p:cTn>
                              </p:par>
                            </p:childTnLst>
                          </p:cTn>
                        </p:par>
                        <p:par>
                          <p:cTn id="60" fill="hold">
                            <p:stCondLst>
                              <p:cond delay="2000"/>
                            </p:stCondLst>
                            <p:childTnLst>
                              <p:par>
                                <p:cTn id="61" presetID="1" presetClass="exit" presetSubtype="0" fill="hold" nodeType="afterEffect">
                                  <p:stCondLst>
                                    <p:cond delay="0"/>
                                  </p:stCondLst>
                                  <p:childTnLst>
                                    <p:set>
                                      <p:cBhvr>
                                        <p:cTn id="62" dur="1" fill="hold">
                                          <p:stCondLst>
                                            <p:cond delay="0"/>
                                          </p:stCondLst>
                                        </p:cTn>
                                        <p:tgtEl>
                                          <p:spTgt spid="16401"/>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255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255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256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256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5" presetClass="path" presetSubtype="0" accel="50000" decel="50000" fill="hold" nodeType="clickEffect">
                                  <p:stCondLst>
                                    <p:cond delay="0"/>
                                  </p:stCondLst>
                                  <p:childTnLst>
                                    <p:animMotion origin="layout" path="M -1.11111E-6 1.11111E-6 L -0.42465 1.11111E-6 " pathEditMode="relative" rAng="0" ptsTypes="AA">
                                      <p:cBhvr>
                                        <p:cTn id="80" dur="2000" fill="hold"/>
                                        <p:tgtEl>
                                          <p:spTgt spid="47"/>
                                        </p:tgtEl>
                                        <p:attrNameLst>
                                          <p:attrName>ppt_x</p:attrName>
                                          <p:attrName>ppt_y</p:attrName>
                                        </p:attrNameLst>
                                      </p:cBhvr>
                                      <p:rCtr x="-212" y="0"/>
                                    </p:animMotion>
                                  </p:childTnLst>
                                </p:cTn>
                              </p:par>
                            </p:childTnLst>
                          </p:cTn>
                        </p:par>
                        <p:par>
                          <p:cTn id="81" fill="hold">
                            <p:stCondLst>
                              <p:cond delay="2000"/>
                            </p:stCondLst>
                            <p:childTnLst>
                              <p:par>
                                <p:cTn id="82" presetID="1" presetClass="exit" presetSubtype="0" fill="hold" nodeType="afterEffect">
                                  <p:stCondLst>
                                    <p:cond delay="0"/>
                                  </p:stCondLst>
                                  <p:childTnLst>
                                    <p:set>
                                      <p:cBhvr>
                                        <p:cTn id="83" dur="1" fill="hold">
                                          <p:stCondLst>
                                            <p:cond delay="0"/>
                                          </p:stCondLst>
                                        </p:cTn>
                                        <p:tgtEl>
                                          <p:spTgt spid="47"/>
                                        </p:tgtEl>
                                        <p:attrNameLst>
                                          <p:attrName>style.visibility</p:attrName>
                                        </p:attrNameLst>
                                      </p:cBhvr>
                                      <p:to>
                                        <p:strVal val="hidden"/>
                                      </p:to>
                                    </p:set>
                                  </p:childTnLst>
                                </p:cTn>
                              </p:par>
                            </p:childTnLst>
                          </p:cTn>
                        </p:par>
                        <p:par>
                          <p:cTn id="84" fill="hold">
                            <p:stCondLst>
                              <p:cond delay="2000"/>
                            </p:stCondLst>
                            <p:childTnLst>
                              <p:par>
                                <p:cTn id="85" presetID="1" presetClass="entr" presetSubtype="0" fill="hold" nodeType="after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7" grpId="0"/>
      <p:bldP spid="27" grpId="1"/>
      <p:bldP spid="22565" grpId="0"/>
      <p:bldP spid="22565" grpId="1"/>
      <p:bldP spid="22552" grpId="0"/>
      <p:bldP spid="22552" grpId="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42"/>
          <p:cNvGrpSpPr>
            <a:grpSpLocks/>
          </p:cNvGrpSpPr>
          <p:nvPr/>
        </p:nvGrpSpPr>
        <p:grpSpPr bwMode="auto">
          <a:xfrm>
            <a:off x="82550" y="1376362"/>
            <a:ext cx="7712075" cy="4822826"/>
            <a:chOff x="82550" y="1376362"/>
            <a:chExt cx="7711330" cy="4822826"/>
          </a:xfrm>
        </p:grpSpPr>
        <p:grpSp>
          <p:nvGrpSpPr>
            <p:cNvPr id="59" name="组合 28"/>
            <p:cNvGrpSpPr>
              <a:grpSpLocks/>
            </p:cNvGrpSpPr>
            <p:nvPr/>
          </p:nvGrpSpPr>
          <p:grpSpPr bwMode="auto">
            <a:xfrm>
              <a:off x="82550" y="2060576"/>
              <a:ext cx="642876" cy="2714626"/>
              <a:chOff x="4000886" y="1928799"/>
              <a:chExt cx="2071434" cy="3071836"/>
            </a:xfrm>
          </p:grpSpPr>
          <p:cxnSp>
            <p:nvCxnSpPr>
              <p:cNvPr id="86" name="肘形连接符 11"/>
              <p:cNvCxnSpPr/>
              <p:nvPr/>
            </p:nvCxnSpPr>
            <p:spPr bwMode="auto">
              <a:xfrm>
                <a:off x="4000886" y="3428790"/>
                <a:ext cx="2071434" cy="1571845"/>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87" name="肘形连接符 15"/>
              <p:cNvCxnSpPr/>
              <p:nvPr/>
            </p:nvCxnSpPr>
            <p:spPr bwMode="auto">
              <a:xfrm flipV="1">
                <a:off x="4000886" y="1928799"/>
                <a:ext cx="2071434" cy="1499991"/>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grpSp>
          <p:nvGrpSpPr>
            <p:cNvPr id="60" name="组合 70"/>
            <p:cNvGrpSpPr>
              <a:grpSpLocks/>
            </p:cNvGrpSpPr>
            <p:nvPr/>
          </p:nvGrpSpPr>
          <p:grpSpPr bwMode="auto">
            <a:xfrm>
              <a:off x="5113338" y="4146550"/>
              <a:ext cx="2680542" cy="1567922"/>
              <a:chOff x="5113359" y="4145826"/>
              <a:chExt cx="2680542" cy="1568635"/>
            </a:xfrm>
          </p:grpSpPr>
          <p:pic>
            <p:nvPicPr>
              <p:cNvPr id="83" name="Picture 3" descr="D:\siggraph asia 2010\Presentation\images\frameworkresizedNSregion.png"/>
              <p:cNvPicPr>
                <a:picLocks noChangeAspect="1" noChangeArrowheads="1"/>
              </p:cNvPicPr>
              <p:nvPr/>
            </p:nvPicPr>
            <p:blipFill>
              <a:blip r:embed="rId3" cstate="print"/>
              <a:srcRect/>
              <a:stretch>
                <a:fillRect/>
              </a:stretch>
            </p:blipFill>
            <p:spPr bwMode="auto">
              <a:xfrm>
                <a:off x="5500694" y="4145826"/>
                <a:ext cx="1500198" cy="1065423"/>
              </a:xfrm>
              <a:prstGeom prst="rect">
                <a:avLst/>
              </a:prstGeom>
              <a:noFill/>
              <a:ln w="9525">
                <a:noFill/>
                <a:miter lim="800000"/>
                <a:headEnd/>
                <a:tailEnd/>
              </a:ln>
            </p:spPr>
          </p:pic>
          <p:sp>
            <p:nvSpPr>
              <p:cNvPr id="84" name="矩形 24"/>
              <p:cNvSpPr>
                <a:spLocks noChangeArrowheads="1"/>
              </p:cNvSpPr>
              <p:nvPr/>
            </p:nvSpPr>
            <p:spPr bwMode="auto">
              <a:xfrm>
                <a:off x="5113359" y="5278438"/>
                <a:ext cx="2680542" cy="436023"/>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NS-region</a:t>
                </a:r>
                <a:endParaRPr lang="zh-CN" altLang="en-US" b="1">
                  <a:latin typeface="Arial" pitchFamily="34" charset="0"/>
                  <a:cs typeface="Arial" pitchFamily="34" charset="0"/>
                </a:endParaRPr>
              </a:p>
            </p:txBody>
          </p:sp>
        </p:grpSp>
        <p:pic>
          <p:nvPicPr>
            <p:cNvPr id="61" name="Picture 34" descr="D:\siggraph asia 2010\Presentation\images\framework-nsr.png"/>
            <p:cNvPicPr>
              <a:picLocks noChangeAspect="1" noChangeArrowheads="1"/>
            </p:cNvPicPr>
            <p:nvPr/>
          </p:nvPicPr>
          <p:blipFill>
            <a:blip r:embed="rId4" cstate="print"/>
            <a:srcRect/>
            <a:stretch>
              <a:fillRect/>
            </a:stretch>
          </p:blipFill>
          <p:spPr bwMode="auto">
            <a:xfrm>
              <a:off x="844550" y="3895725"/>
              <a:ext cx="2443163" cy="1773238"/>
            </a:xfrm>
            <a:prstGeom prst="rect">
              <a:avLst/>
            </a:prstGeom>
            <a:noFill/>
            <a:ln w="9525">
              <a:noFill/>
              <a:miter lim="800000"/>
              <a:headEnd/>
              <a:tailEnd/>
            </a:ln>
          </p:spPr>
        </p:pic>
        <p:grpSp>
          <p:nvGrpSpPr>
            <p:cNvPr id="65" name="组合 61"/>
            <p:cNvGrpSpPr>
              <a:grpSpLocks/>
            </p:cNvGrpSpPr>
            <p:nvPr/>
          </p:nvGrpSpPr>
          <p:grpSpPr bwMode="auto">
            <a:xfrm>
              <a:off x="3268663" y="1563688"/>
              <a:ext cx="2207657" cy="509587"/>
              <a:chOff x="3197245" y="1563688"/>
              <a:chExt cx="2207657" cy="509587"/>
            </a:xfrm>
          </p:grpSpPr>
          <p:cxnSp>
            <p:nvCxnSpPr>
              <p:cNvPr id="81" name="直接箭头连接符 14"/>
              <p:cNvCxnSpPr/>
              <p:nvPr/>
            </p:nvCxnSpPr>
            <p:spPr bwMode="auto">
              <a:xfrm>
                <a:off x="3401704" y="2071688"/>
                <a:ext cx="1714335" cy="1587"/>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82" name="矩形 17"/>
              <p:cNvSpPr>
                <a:spLocks noChangeArrowheads="1"/>
              </p:cNvSpPr>
              <p:nvPr/>
            </p:nvSpPr>
            <p:spPr bwMode="auto">
              <a:xfrm>
                <a:off x="3197245" y="1563688"/>
                <a:ext cx="2207657"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Summarization</a:t>
                </a:r>
                <a:endParaRPr lang="zh-CN" altLang="en-US" b="1">
                  <a:solidFill>
                    <a:srgbClr val="FFFF00"/>
                  </a:solidFill>
                  <a:latin typeface="Arial" pitchFamily="34" charset="0"/>
                  <a:cs typeface="Arial" pitchFamily="34" charset="0"/>
                </a:endParaRPr>
              </a:p>
            </p:txBody>
          </p:sp>
        </p:grpSp>
        <p:grpSp>
          <p:nvGrpSpPr>
            <p:cNvPr id="67" name="组合 62"/>
            <p:cNvGrpSpPr>
              <a:grpSpLocks/>
            </p:cNvGrpSpPr>
            <p:nvPr/>
          </p:nvGrpSpPr>
          <p:grpSpPr bwMode="auto">
            <a:xfrm>
              <a:off x="3500108" y="3857625"/>
              <a:ext cx="1714334" cy="928688"/>
              <a:chOff x="3401702" y="3857625"/>
              <a:chExt cx="1714334" cy="928688"/>
            </a:xfrm>
          </p:grpSpPr>
          <p:cxnSp>
            <p:nvCxnSpPr>
              <p:cNvPr id="78" name="直接箭头连接符 19"/>
              <p:cNvCxnSpPr/>
              <p:nvPr/>
            </p:nvCxnSpPr>
            <p:spPr bwMode="auto">
              <a:xfrm>
                <a:off x="3401702" y="4784725"/>
                <a:ext cx="1714334"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79" name="矩形 20"/>
              <p:cNvSpPr>
                <a:spLocks noChangeArrowheads="1"/>
              </p:cNvSpPr>
              <p:nvPr/>
            </p:nvSpPr>
            <p:spPr bwMode="auto">
              <a:xfrm>
                <a:off x="3408382" y="3857625"/>
                <a:ext cx="1628972" cy="80823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Optimized </a:t>
                </a:r>
              </a:p>
              <a:p>
                <a:pPr algn="ctr" latinLnBrk="1">
                  <a:lnSpc>
                    <a:spcPct val="110000"/>
                  </a:lnSpc>
                </a:pPr>
                <a:r>
                  <a:rPr lang="en-US" altLang="zh-CN" b="1">
                    <a:solidFill>
                      <a:srgbClr val="FFFF00"/>
                    </a:solidFill>
                    <a:latin typeface="Arial" pitchFamily="34" charset="0"/>
                    <a:cs typeface="Arial" pitchFamily="34" charset="0"/>
                  </a:rPr>
                  <a:t>Warping</a:t>
                </a:r>
                <a:endParaRPr lang="zh-CN" altLang="en-US" b="1">
                  <a:solidFill>
                    <a:srgbClr val="FFFF00"/>
                  </a:solidFill>
                  <a:latin typeface="Arial" pitchFamily="34" charset="0"/>
                  <a:cs typeface="Arial" pitchFamily="34" charset="0"/>
                </a:endParaRPr>
              </a:p>
            </p:txBody>
          </p:sp>
        </p:grpSp>
        <p:sp>
          <p:nvSpPr>
            <p:cNvPr id="69" name="矩形 30"/>
            <p:cNvSpPr>
              <a:spLocks noChangeArrowheads="1"/>
            </p:cNvSpPr>
            <p:nvPr/>
          </p:nvSpPr>
          <p:spPr bwMode="auto">
            <a:xfrm>
              <a:off x="1390502" y="5762625"/>
              <a:ext cx="1535113" cy="436563"/>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NS-region</a:t>
              </a:r>
              <a:endParaRPr lang="zh-CN" altLang="en-US" b="1" dirty="0">
                <a:latin typeface="Arial" pitchFamily="34" charset="0"/>
                <a:cs typeface="Arial" pitchFamily="34" charset="0"/>
              </a:endParaRPr>
            </a:p>
          </p:txBody>
        </p:sp>
        <p:grpSp>
          <p:nvGrpSpPr>
            <p:cNvPr id="70" name="组合 46"/>
            <p:cNvGrpSpPr>
              <a:grpSpLocks/>
            </p:cNvGrpSpPr>
            <p:nvPr/>
          </p:nvGrpSpPr>
          <p:grpSpPr bwMode="auto">
            <a:xfrm>
              <a:off x="990602" y="1376362"/>
              <a:ext cx="2157414" cy="1825624"/>
              <a:chOff x="4829177" y="1371586"/>
              <a:chExt cx="2157989" cy="1825821"/>
            </a:xfrm>
          </p:grpSpPr>
          <p:sp>
            <p:nvSpPr>
              <p:cNvPr id="75" name="矩形 29"/>
              <p:cNvSpPr>
                <a:spLocks noChangeArrowheads="1"/>
              </p:cNvSpPr>
              <p:nvPr/>
            </p:nvSpPr>
            <p:spPr bwMode="auto">
              <a:xfrm>
                <a:off x="5267422" y="2761707"/>
                <a:ext cx="1331169" cy="435700"/>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S-region</a:t>
                </a:r>
                <a:endParaRPr lang="zh-CN" altLang="en-US" b="1">
                  <a:latin typeface="Arial" pitchFamily="34" charset="0"/>
                  <a:cs typeface="Arial" pitchFamily="34" charset="0"/>
                </a:endParaRPr>
              </a:p>
            </p:txBody>
          </p:sp>
          <p:pic>
            <p:nvPicPr>
              <p:cNvPr id="76" name="Picture 39" descr="D:\siggraph asia 2010\Presentation\images\framework-srnm.png"/>
              <p:cNvPicPr>
                <a:picLocks noChangeAspect="1" noChangeArrowheads="1"/>
              </p:cNvPicPr>
              <p:nvPr/>
            </p:nvPicPr>
            <p:blipFill>
              <a:blip r:embed="rId5" cstate="print"/>
              <a:srcRect/>
              <a:stretch>
                <a:fillRect/>
              </a:stretch>
            </p:blipFill>
            <p:spPr bwMode="auto">
              <a:xfrm>
                <a:off x="4829177" y="1371586"/>
                <a:ext cx="2157989" cy="1380747"/>
              </a:xfrm>
              <a:prstGeom prst="rect">
                <a:avLst/>
              </a:prstGeom>
              <a:noFill/>
              <a:ln w="9525">
                <a:noFill/>
                <a:miter lim="800000"/>
                <a:headEnd/>
                <a:tailEnd/>
              </a:ln>
            </p:spPr>
          </p:pic>
        </p:grpSp>
        <p:grpSp>
          <p:nvGrpSpPr>
            <p:cNvPr id="71" name="组合 69"/>
            <p:cNvGrpSpPr>
              <a:grpSpLocks/>
            </p:cNvGrpSpPr>
            <p:nvPr/>
          </p:nvGrpSpPr>
          <p:grpSpPr bwMode="auto">
            <a:xfrm>
              <a:off x="5100638" y="1643063"/>
              <a:ext cx="2476500" cy="1190625"/>
              <a:chOff x="5172096" y="1643049"/>
              <a:chExt cx="2476961" cy="1189901"/>
            </a:xfrm>
          </p:grpSpPr>
          <p:sp>
            <p:nvSpPr>
              <p:cNvPr id="73" name="矩形 21"/>
              <p:cNvSpPr>
                <a:spLocks noChangeArrowheads="1"/>
              </p:cNvSpPr>
              <p:nvPr/>
            </p:nvSpPr>
            <p:spPr bwMode="auto">
              <a:xfrm>
                <a:off x="5172096" y="2397121"/>
                <a:ext cx="2476961" cy="435829"/>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S-region</a:t>
                </a:r>
                <a:endParaRPr lang="zh-CN" altLang="en-US" b="1">
                  <a:latin typeface="Arial" pitchFamily="34" charset="0"/>
                  <a:cs typeface="Arial" pitchFamily="34" charset="0"/>
                </a:endParaRPr>
              </a:p>
            </p:txBody>
          </p:sp>
          <p:pic>
            <p:nvPicPr>
              <p:cNvPr id="74" name="Picture 58" descr="D:\siggraph asia 2010\Presentation\images\framework-sumsr.png"/>
              <p:cNvPicPr>
                <a:picLocks noChangeAspect="1" noChangeArrowheads="1"/>
              </p:cNvPicPr>
              <p:nvPr/>
            </p:nvPicPr>
            <p:blipFill>
              <a:blip r:embed="rId6" cstate="print"/>
              <a:srcRect/>
              <a:stretch>
                <a:fillRect/>
              </a:stretch>
            </p:blipFill>
            <p:spPr bwMode="auto">
              <a:xfrm>
                <a:off x="5643570" y="1643049"/>
                <a:ext cx="1380747" cy="768098"/>
              </a:xfrm>
              <a:prstGeom prst="rect">
                <a:avLst/>
              </a:prstGeom>
              <a:noFill/>
              <a:ln w="9525">
                <a:noFill/>
                <a:miter lim="800000"/>
                <a:headEnd/>
                <a:tailEnd/>
              </a:ln>
            </p:spPr>
          </p:pic>
        </p:grpSp>
      </p:grpSp>
      <p:pic>
        <p:nvPicPr>
          <p:cNvPr id="72" name="Picture 34" descr="D:\siggraph asia 2010\Presentation\images\framework-nsr.png"/>
          <p:cNvPicPr>
            <a:picLocks noChangeAspect="1" noChangeArrowheads="1"/>
          </p:cNvPicPr>
          <p:nvPr/>
        </p:nvPicPr>
        <p:blipFill>
          <a:blip r:embed="rId7" cstate="print"/>
          <a:srcRect/>
          <a:stretch>
            <a:fillRect/>
          </a:stretch>
        </p:blipFill>
        <p:spPr bwMode="auto">
          <a:xfrm>
            <a:off x="5326063" y="3890963"/>
            <a:ext cx="2451100" cy="1773237"/>
          </a:xfrm>
          <a:prstGeom prst="rect">
            <a:avLst/>
          </a:prstGeom>
          <a:noFill/>
          <a:ln w="9525">
            <a:noFill/>
            <a:miter lim="800000"/>
            <a:headEnd/>
            <a:tailEnd/>
          </a:ln>
        </p:spPr>
      </p:pic>
      <p:pic>
        <p:nvPicPr>
          <p:cNvPr id="56" name="Picture 34" descr="D:\siggraph asia 2010\Presentation\images\framework-nsr.png"/>
          <p:cNvPicPr>
            <a:picLocks noChangeArrowheads="1"/>
          </p:cNvPicPr>
          <p:nvPr/>
        </p:nvPicPr>
        <p:blipFill>
          <a:blip r:embed="rId4" cstate="print"/>
          <a:srcRect/>
          <a:stretch>
            <a:fillRect/>
          </a:stretch>
        </p:blipFill>
        <p:spPr bwMode="auto">
          <a:xfrm>
            <a:off x="5334000" y="3900488"/>
            <a:ext cx="2451100" cy="1773237"/>
          </a:xfrm>
          <a:prstGeom prst="rect">
            <a:avLst/>
          </a:prstGeom>
          <a:noFill/>
          <a:ln w="9525">
            <a:noFill/>
            <a:miter lim="800000"/>
            <a:headEnd/>
            <a:tailEnd/>
          </a:ln>
        </p:spPr>
      </p:pic>
      <p:grpSp>
        <p:nvGrpSpPr>
          <p:cNvPr id="9" name="组合 28"/>
          <p:cNvGrpSpPr>
            <a:grpSpLocks/>
          </p:cNvGrpSpPr>
          <p:nvPr/>
        </p:nvGrpSpPr>
        <p:grpSpPr bwMode="auto">
          <a:xfrm>
            <a:off x="82550" y="2060575"/>
            <a:ext cx="642938" cy="2714625"/>
            <a:chOff x="4000886" y="1928799"/>
            <a:chExt cx="2071634" cy="3071836"/>
          </a:xfrm>
        </p:grpSpPr>
        <p:cxnSp>
          <p:nvCxnSpPr>
            <p:cNvPr id="64" name="肘形连接符 11"/>
            <p:cNvCxnSpPr/>
            <p:nvPr/>
          </p:nvCxnSpPr>
          <p:spPr bwMode="auto">
            <a:xfrm>
              <a:off x="4000886" y="3428790"/>
              <a:ext cx="2071634" cy="1571845"/>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6" name="肘形连接符 15"/>
            <p:cNvCxnSpPr/>
            <p:nvPr/>
          </p:nvCxnSpPr>
          <p:spPr bwMode="auto">
            <a:xfrm flipV="1">
              <a:off x="4000886" y="1928799"/>
              <a:ext cx="2071634" cy="1499991"/>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grpSp>
        <p:nvGrpSpPr>
          <p:cNvPr id="10" name="组合 70"/>
          <p:cNvGrpSpPr>
            <a:grpSpLocks/>
          </p:cNvGrpSpPr>
          <p:nvPr/>
        </p:nvGrpSpPr>
        <p:grpSpPr bwMode="auto">
          <a:xfrm>
            <a:off x="5113338" y="4146550"/>
            <a:ext cx="2680542" cy="1567922"/>
            <a:chOff x="5113359" y="4145826"/>
            <a:chExt cx="2680542" cy="1568635"/>
          </a:xfrm>
        </p:grpSpPr>
        <p:pic>
          <p:nvPicPr>
            <p:cNvPr id="16417" name="Picture 3" descr="D:\siggraph asia 2010\Presentation\images\frameworkresizedNSregion.png"/>
            <p:cNvPicPr>
              <a:picLocks noChangeAspect="1" noChangeArrowheads="1"/>
            </p:cNvPicPr>
            <p:nvPr/>
          </p:nvPicPr>
          <p:blipFill>
            <a:blip r:embed="rId3" cstate="print"/>
            <a:srcRect/>
            <a:stretch>
              <a:fillRect/>
            </a:stretch>
          </p:blipFill>
          <p:spPr bwMode="auto">
            <a:xfrm>
              <a:off x="5500694" y="4145826"/>
              <a:ext cx="1500198" cy="1065423"/>
            </a:xfrm>
            <a:prstGeom prst="rect">
              <a:avLst/>
            </a:prstGeom>
            <a:noFill/>
            <a:ln w="9525">
              <a:noFill/>
              <a:miter lim="800000"/>
              <a:headEnd/>
              <a:tailEnd/>
            </a:ln>
          </p:spPr>
        </p:pic>
        <p:sp>
          <p:nvSpPr>
            <p:cNvPr id="16418" name="矩形 24"/>
            <p:cNvSpPr>
              <a:spLocks noChangeArrowheads="1"/>
            </p:cNvSpPr>
            <p:nvPr/>
          </p:nvSpPr>
          <p:spPr bwMode="auto">
            <a:xfrm>
              <a:off x="5113359" y="5278438"/>
              <a:ext cx="2680542" cy="436023"/>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Resized NS-region</a:t>
              </a:r>
              <a:endParaRPr lang="zh-CN" altLang="en-US" b="1" dirty="0">
                <a:latin typeface="Arial" pitchFamily="34" charset="0"/>
                <a:cs typeface="Arial" pitchFamily="34" charset="0"/>
              </a:endParaRPr>
            </a:p>
          </p:txBody>
        </p:sp>
      </p:grpSp>
      <p:pic>
        <p:nvPicPr>
          <p:cNvPr id="55" name="Picture 39" descr="D:\siggraph asia 2010\Presentation\images\framework-srnm.png"/>
          <p:cNvPicPr>
            <a:picLocks noChangeAspect="1" noChangeArrowheads="1"/>
          </p:cNvPicPr>
          <p:nvPr/>
        </p:nvPicPr>
        <p:blipFill>
          <a:blip r:embed="rId5" cstate="print"/>
          <a:srcRect/>
          <a:stretch>
            <a:fillRect/>
          </a:stretch>
        </p:blipFill>
        <p:spPr bwMode="auto">
          <a:xfrm>
            <a:off x="5129213" y="1357313"/>
            <a:ext cx="2157412" cy="1381125"/>
          </a:xfrm>
          <a:prstGeom prst="rect">
            <a:avLst/>
          </a:prstGeom>
          <a:noFill/>
          <a:ln w="9525">
            <a:noFill/>
            <a:miter lim="800000"/>
            <a:headEnd/>
            <a:tailEnd/>
          </a:ln>
        </p:spPr>
      </p:pic>
      <p:pic>
        <p:nvPicPr>
          <p:cNvPr id="63" name="Picture 34" descr="D:\siggraph asia 2010\Presentation\images\framework-nsr.png"/>
          <p:cNvPicPr>
            <a:picLocks noChangeAspect="1" noChangeArrowheads="1"/>
          </p:cNvPicPr>
          <p:nvPr/>
        </p:nvPicPr>
        <p:blipFill>
          <a:blip r:embed="rId4" cstate="print"/>
          <a:srcRect/>
          <a:stretch>
            <a:fillRect/>
          </a:stretch>
        </p:blipFill>
        <p:spPr bwMode="auto">
          <a:xfrm>
            <a:off x="844550" y="3895725"/>
            <a:ext cx="2443163" cy="1773238"/>
          </a:xfrm>
          <a:prstGeom prst="rect">
            <a:avLst/>
          </a:prstGeom>
          <a:noFill/>
          <a:ln w="9525">
            <a:noFill/>
            <a:miter lim="800000"/>
            <a:headEnd/>
            <a:tailEnd/>
          </a:ln>
        </p:spPr>
      </p:pic>
      <p:pic>
        <p:nvPicPr>
          <p:cNvPr id="68" name="Picture 58" descr="D:\siggraph asia 2010\Presentation\images\framework-sumsr.png"/>
          <p:cNvPicPr>
            <a:picLocks noChangeArrowheads="1"/>
          </p:cNvPicPr>
          <p:nvPr/>
        </p:nvPicPr>
        <p:blipFill>
          <a:blip r:embed="rId6" cstate="print"/>
          <a:srcRect/>
          <a:stretch>
            <a:fillRect/>
          </a:stretch>
        </p:blipFill>
        <p:spPr bwMode="auto">
          <a:xfrm>
            <a:off x="5143500" y="1357313"/>
            <a:ext cx="2155825" cy="1382712"/>
          </a:xfrm>
          <a:prstGeom prst="rect">
            <a:avLst/>
          </a:prstGeom>
          <a:noFill/>
          <a:ln w="9525">
            <a:noFill/>
            <a:miter lim="800000"/>
            <a:headEnd/>
            <a:tailEnd/>
          </a:ln>
        </p:spPr>
      </p:pic>
      <p:pic>
        <p:nvPicPr>
          <p:cNvPr id="16394" name="Picture 3" descr="시그라프PPT용로고"/>
          <p:cNvPicPr>
            <a:picLocks noChangeAspect="1" noChangeArrowheads="1"/>
          </p:cNvPicPr>
          <p:nvPr/>
        </p:nvPicPr>
        <p:blipFill>
          <a:blip r:embed="rId8" cstate="print"/>
          <a:srcRect/>
          <a:stretch>
            <a:fillRect/>
          </a:stretch>
        </p:blipFill>
        <p:spPr bwMode="auto">
          <a:xfrm>
            <a:off x="6680200" y="6321425"/>
            <a:ext cx="2212975" cy="420688"/>
          </a:xfrm>
          <a:prstGeom prst="rect">
            <a:avLst/>
          </a:prstGeom>
          <a:noFill/>
          <a:ln w="9525">
            <a:noFill/>
            <a:miter lim="800000"/>
            <a:headEnd/>
            <a:tailEnd/>
          </a:ln>
        </p:spPr>
      </p:pic>
      <p:pic>
        <p:nvPicPr>
          <p:cNvPr id="16395" name="Picture 4" descr="건곤감리PPT용"/>
          <p:cNvPicPr>
            <a:picLocks noChangeAspect="1" noChangeArrowheads="1"/>
          </p:cNvPicPr>
          <p:nvPr/>
        </p:nvPicPr>
        <p:blipFill>
          <a:blip r:embed="rId9" cstate="print"/>
          <a:srcRect/>
          <a:stretch>
            <a:fillRect/>
          </a:stretch>
        </p:blipFill>
        <p:spPr bwMode="auto">
          <a:xfrm>
            <a:off x="250825" y="6467475"/>
            <a:ext cx="1123950" cy="201613"/>
          </a:xfrm>
          <a:prstGeom prst="rect">
            <a:avLst/>
          </a:prstGeom>
          <a:noFill/>
          <a:ln w="9525">
            <a:noFill/>
            <a:miter lim="800000"/>
            <a:headEnd/>
            <a:tailEnd/>
          </a:ln>
        </p:spPr>
      </p:pic>
      <p:sp>
        <p:nvSpPr>
          <p:cNvPr id="16396"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Framework</a:t>
            </a:r>
          </a:p>
        </p:txBody>
      </p:sp>
      <p:grpSp>
        <p:nvGrpSpPr>
          <p:cNvPr id="11" name="组合 61"/>
          <p:cNvGrpSpPr>
            <a:grpSpLocks/>
          </p:cNvGrpSpPr>
          <p:nvPr/>
        </p:nvGrpSpPr>
        <p:grpSpPr bwMode="auto">
          <a:xfrm>
            <a:off x="3268663" y="1563688"/>
            <a:ext cx="2207657" cy="509587"/>
            <a:chOff x="3197245" y="1563688"/>
            <a:chExt cx="2207657" cy="509587"/>
          </a:xfrm>
        </p:grpSpPr>
        <p:cxnSp>
          <p:nvCxnSpPr>
            <p:cNvPr id="54" name="直接箭头连接符 14"/>
            <p:cNvCxnSpPr/>
            <p:nvPr/>
          </p:nvCxnSpPr>
          <p:spPr bwMode="auto">
            <a:xfrm>
              <a:off x="3402032" y="2071688"/>
              <a:ext cx="1714500" cy="1587"/>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6416" name="矩形 17"/>
            <p:cNvSpPr>
              <a:spLocks noChangeArrowheads="1"/>
            </p:cNvSpPr>
            <p:nvPr/>
          </p:nvSpPr>
          <p:spPr bwMode="auto">
            <a:xfrm>
              <a:off x="3197245" y="1563688"/>
              <a:ext cx="2207657" cy="435825"/>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rgbClr val="FFFF00"/>
                  </a:solidFill>
                  <a:latin typeface="Arial" pitchFamily="34" charset="0"/>
                  <a:cs typeface="Arial" pitchFamily="34" charset="0"/>
                </a:rPr>
                <a:t>Summarization</a:t>
              </a:r>
              <a:endParaRPr lang="zh-CN" altLang="en-US" b="1" dirty="0">
                <a:solidFill>
                  <a:srgbClr val="FFFF00"/>
                </a:solidFill>
                <a:latin typeface="Arial" pitchFamily="34" charset="0"/>
                <a:cs typeface="Arial" pitchFamily="34" charset="0"/>
              </a:endParaRPr>
            </a:p>
          </p:txBody>
        </p:sp>
      </p:grpSp>
      <p:grpSp>
        <p:nvGrpSpPr>
          <p:cNvPr id="12" name="组合 62"/>
          <p:cNvGrpSpPr>
            <a:grpSpLocks/>
          </p:cNvGrpSpPr>
          <p:nvPr/>
        </p:nvGrpSpPr>
        <p:grpSpPr bwMode="auto">
          <a:xfrm>
            <a:off x="3500438" y="3857625"/>
            <a:ext cx="1714500" cy="928688"/>
            <a:chOff x="3402032" y="3857625"/>
            <a:chExt cx="1714500" cy="928688"/>
          </a:xfrm>
        </p:grpSpPr>
        <p:cxnSp>
          <p:nvCxnSpPr>
            <p:cNvPr id="57" name="直接箭头连接符 19"/>
            <p:cNvCxnSpPr/>
            <p:nvPr/>
          </p:nvCxnSpPr>
          <p:spPr bwMode="auto">
            <a:xfrm>
              <a:off x="3402032" y="4784725"/>
              <a:ext cx="1714500"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6414" name="矩形 20"/>
            <p:cNvSpPr>
              <a:spLocks noChangeArrowheads="1"/>
            </p:cNvSpPr>
            <p:nvPr/>
          </p:nvSpPr>
          <p:spPr bwMode="auto">
            <a:xfrm>
              <a:off x="3408382" y="3857625"/>
              <a:ext cx="1628972" cy="808235"/>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rgbClr val="FFFF00"/>
                  </a:solidFill>
                  <a:latin typeface="Arial" pitchFamily="34" charset="0"/>
                  <a:cs typeface="Arial" pitchFamily="34" charset="0"/>
                </a:rPr>
                <a:t>Optimized </a:t>
              </a:r>
            </a:p>
            <a:p>
              <a:pPr algn="ctr" latinLnBrk="1">
                <a:lnSpc>
                  <a:spcPct val="110000"/>
                </a:lnSpc>
              </a:pPr>
              <a:r>
                <a:rPr lang="en-US" altLang="zh-CN" b="1" dirty="0">
                  <a:solidFill>
                    <a:srgbClr val="FFFF00"/>
                  </a:solidFill>
                  <a:latin typeface="Arial" pitchFamily="34" charset="0"/>
                  <a:cs typeface="Arial" pitchFamily="34" charset="0"/>
                </a:rPr>
                <a:t>Warping</a:t>
              </a:r>
              <a:endParaRPr lang="zh-CN" altLang="en-US" b="1" dirty="0">
                <a:solidFill>
                  <a:srgbClr val="FFFF00"/>
                </a:solidFill>
                <a:latin typeface="Arial" pitchFamily="34" charset="0"/>
                <a:cs typeface="Arial" pitchFamily="34" charset="0"/>
              </a:endParaRPr>
            </a:p>
          </p:txBody>
        </p:sp>
      </p:grpSp>
      <p:sp>
        <p:nvSpPr>
          <p:cNvPr id="62" name="矩形 30"/>
          <p:cNvSpPr>
            <a:spLocks noChangeArrowheads="1"/>
          </p:cNvSpPr>
          <p:nvPr/>
        </p:nvSpPr>
        <p:spPr bwMode="auto">
          <a:xfrm>
            <a:off x="1393825" y="5762625"/>
            <a:ext cx="1535113" cy="436563"/>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NS-region</a:t>
            </a:r>
            <a:endParaRPr lang="zh-CN" altLang="en-US" b="1" dirty="0">
              <a:latin typeface="Arial" pitchFamily="34" charset="0"/>
              <a:cs typeface="Arial" pitchFamily="34" charset="0"/>
            </a:endParaRPr>
          </a:p>
        </p:txBody>
      </p:sp>
      <p:grpSp>
        <p:nvGrpSpPr>
          <p:cNvPr id="13" name="组合 46"/>
          <p:cNvGrpSpPr>
            <a:grpSpLocks/>
          </p:cNvGrpSpPr>
          <p:nvPr/>
        </p:nvGrpSpPr>
        <p:grpSpPr bwMode="auto">
          <a:xfrm>
            <a:off x="990600" y="1376363"/>
            <a:ext cx="2157413" cy="1825625"/>
            <a:chOff x="4829177" y="1371586"/>
            <a:chExt cx="2157989" cy="1825821"/>
          </a:xfrm>
        </p:grpSpPr>
        <p:sp>
          <p:nvSpPr>
            <p:cNvPr id="16411" name="矩形 29"/>
            <p:cNvSpPr>
              <a:spLocks noChangeArrowheads="1"/>
            </p:cNvSpPr>
            <p:nvPr/>
          </p:nvSpPr>
          <p:spPr bwMode="auto">
            <a:xfrm>
              <a:off x="5267422" y="2761707"/>
              <a:ext cx="1331169" cy="435700"/>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S-region</a:t>
              </a:r>
              <a:endParaRPr lang="zh-CN" altLang="en-US" b="1" dirty="0">
                <a:latin typeface="Arial" pitchFamily="34" charset="0"/>
                <a:cs typeface="Arial" pitchFamily="34" charset="0"/>
              </a:endParaRPr>
            </a:p>
          </p:txBody>
        </p:sp>
        <p:pic>
          <p:nvPicPr>
            <p:cNvPr id="16412" name="Picture 39" descr="D:\siggraph asia 2010\Presentation\images\framework-srnm.png"/>
            <p:cNvPicPr>
              <a:picLocks noChangeAspect="1" noChangeArrowheads="1"/>
            </p:cNvPicPr>
            <p:nvPr/>
          </p:nvPicPr>
          <p:blipFill>
            <a:blip r:embed="rId5" cstate="print"/>
            <a:srcRect/>
            <a:stretch>
              <a:fillRect/>
            </a:stretch>
          </p:blipFill>
          <p:spPr bwMode="auto">
            <a:xfrm>
              <a:off x="4829177" y="1371586"/>
              <a:ext cx="2157989" cy="1380747"/>
            </a:xfrm>
            <a:prstGeom prst="rect">
              <a:avLst/>
            </a:prstGeom>
            <a:noFill/>
            <a:ln w="9525">
              <a:noFill/>
              <a:miter lim="800000"/>
              <a:headEnd/>
              <a:tailEnd/>
            </a:ln>
          </p:spPr>
        </p:pic>
      </p:grpSp>
      <p:grpSp>
        <p:nvGrpSpPr>
          <p:cNvPr id="14" name="组合 69"/>
          <p:cNvGrpSpPr>
            <a:grpSpLocks/>
          </p:cNvGrpSpPr>
          <p:nvPr/>
        </p:nvGrpSpPr>
        <p:grpSpPr bwMode="auto">
          <a:xfrm>
            <a:off x="5100638" y="1643063"/>
            <a:ext cx="2476500" cy="1190625"/>
            <a:chOff x="5172096" y="1643049"/>
            <a:chExt cx="2476961" cy="1189901"/>
          </a:xfrm>
        </p:grpSpPr>
        <p:sp>
          <p:nvSpPr>
            <p:cNvPr id="16409" name="矩形 21"/>
            <p:cNvSpPr>
              <a:spLocks noChangeArrowheads="1"/>
            </p:cNvSpPr>
            <p:nvPr/>
          </p:nvSpPr>
          <p:spPr bwMode="auto">
            <a:xfrm>
              <a:off x="5172096" y="2397121"/>
              <a:ext cx="2476961" cy="435829"/>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Resized S-region</a:t>
              </a:r>
              <a:endParaRPr lang="zh-CN" altLang="en-US" b="1" dirty="0">
                <a:latin typeface="Arial" pitchFamily="34" charset="0"/>
                <a:cs typeface="Arial" pitchFamily="34" charset="0"/>
              </a:endParaRPr>
            </a:p>
          </p:txBody>
        </p:sp>
        <p:pic>
          <p:nvPicPr>
            <p:cNvPr id="16410" name="Picture 58" descr="D:\siggraph asia 2010\Presentation\images\framework-sumsr.png"/>
            <p:cNvPicPr>
              <a:picLocks noChangeAspect="1" noChangeArrowheads="1"/>
            </p:cNvPicPr>
            <p:nvPr/>
          </p:nvPicPr>
          <p:blipFill>
            <a:blip r:embed="rId6" cstate="print"/>
            <a:srcRect/>
            <a:stretch>
              <a:fillRect/>
            </a:stretch>
          </p:blipFill>
          <p:spPr bwMode="auto">
            <a:xfrm>
              <a:off x="5643570" y="1643049"/>
              <a:ext cx="1380747" cy="768098"/>
            </a:xfrm>
            <a:prstGeom prst="rect">
              <a:avLst/>
            </a:prstGeom>
            <a:noFill/>
            <a:ln w="9525">
              <a:noFill/>
              <a:miter lim="800000"/>
              <a:headEnd/>
              <a:tailEnd/>
            </a:ln>
          </p:spPr>
        </p:pic>
      </p:grpSp>
      <p:grpSp>
        <p:nvGrpSpPr>
          <p:cNvPr id="15" name="组合 118"/>
          <p:cNvGrpSpPr>
            <a:grpSpLocks/>
          </p:cNvGrpSpPr>
          <p:nvPr/>
        </p:nvGrpSpPr>
        <p:grpSpPr bwMode="auto">
          <a:xfrm>
            <a:off x="874713" y="1638300"/>
            <a:ext cx="2693987" cy="4071938"/>
            <a:chOff x="874694" y="1638287"/>
            <a:chExt cx="2693244" cy="4071215"/>
          </a:xfrm>
        </p:grpSpPr>
        <p:grpSp>
          <p:nvGrpSpPr>
            <p:cNvPr id="16403" name="组合 72"/>
            <p:cNvGrpSpPr>
              <a:grpSpLocks/>
            </p:cNvGrpSpPr>
            <p:nvPr/>
          </p:nvGrpSpPr>
          <p:grpSpPr bwMode="auto">
            <a:xfrm>
              <a:off x="887395" y="4141062"/>
              <a:ext cx="2680543" cy="1568440"/>
              <a:chOff x="5113359" y="4145824"/>
              <a:chExt cx="2680543" cy="1568440"/>
            </a:xfrm>
          </p:grpSpPr>
          <p:pic>
            <p:nvPicPr>
              <p:cNvPr id="16407" name="Picture 3" descr="D:\siggraph asia 2010\Presentation\images\frameworkresizedNSregion.png"/>
              <p:cNvPicPr>
                <a:picLocks noChangeAspect="1" noChangeArrowheads="1"/>
              </p:cNvPicPr>
              <p:nvPr/>
            </p:nvPicPr>
            <p:blipFill>
              <a:blip r:embed="rId3" cstate="print"/>
              <a:srcRect/>
              <a:stretch>
                <a:fillRect/>
              </a:stretch>
            </p:blipFill>
            <p:spPr bwMode="auto">
              <a:xfrm>
                <a:off x="5500694" y="4145824"/>
                <a:ext cx="1500198" cy="1065428"/>
              </a:xfrm>
              <a:prstGeom prst="rect">
                <a:avLst/>
              </a:prstGeom>
              <a:noFill/>
              <a:ln w="9525">
                <a:noFill/>
                <a:miter lim="800000"/>
                <a:headEnd/>
                <a:tailEnd/>
              </a:ln>
            </p:spPr>
          </p:pic>
          <p:sp>
            <p:nvSpPr>
              <p:cNvPr id="16408" name="矩形 24"/>
              <p:cNvSpPr>
                <a:spLocks noChangeArrowheads="1"/>
              </p:cNvSpPr>
              <p:nvPr/>
            </p:nvSpPr>
            <p:spPr bwMode="auto">
              <a:xfrm>
                <a:off x="5113359" y="5278438"/>
                <a:ext cx="2680543" cy="435826"/>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Resized NS-region</a:t>
                </a:r>
                <a:endParaRPr lang="zh-CN" altLang="en-US" b="1" dirty="0">
                  <a:latin typeface="Arial" pitchFamily="34" charset="0"/>
                  <a:cs typeface="Arial" pitchFamily="34" charset="0"/>
                </a:endParaRPr>
              </a:p>
            </p:txBody>
          </p:sp>
        </p:grpSp>
        <p:grpSp>
          <p:nvGrpSpPr>
            <p:cNvPr id="16404" name="组合 93"/>
            <p:cNvGrpSpPr>
              <a:grpSpLocks/>
            </p:cNvGrpSpPr>
            <p:nvPr/>
          </p:nvGrpSpPr>
          <p:grpSpPr bwMode="auto">
            <a:xfrm>
              <a:off x="874694" y="1638287"/>
              <a:ext cx="2476962" cy="1189898"/>
              <a:chOff x="5172096" y="1643049"/>
              <a:chExt cx="2476962" cy="1189898"/>
            </a:xfrm>
          </p:grpSpPr>
          <p:sp>
            <p:nvSpPr>
              <p:cNvPr id="16405" name="矩形 21"/>
              <p:cNvSpPr>
                <a:spLocks noChangeArrowheads="1"/>
              </p:cNvSpPr>
              <p:nvPr/>
            </p:nvSpPr>
            <p:spPr bwMode="auto">
              <a:xfrm>
                <a:off x="5172096" y="2397121"/>
                <a:ext cx="2476962" cy="435826"/>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Resized S-region</a:t>
                </a:r>
                <a:endParaRPr lang="zh-CN" altLang="en-US" b="1" dirty="0">
                  <a:latin typeface="Arial" pitchFamily="34" charset="0"/>
                  <a:cs typeface="Arial" pitchFamily="34" charset="0"/>
                </a:endParaRPr>
              </a:p>
            </p:txBody>
          </p:sp>
          <p:pic>
            <p:nvPicPr>
              <p:cNvPr id="16406" name="Picture 58" descr="D:\siggraph asia 2010\Presentation\images\framework-sumsr.png"/>
              <p:cNvPicPr>
                <a:picLocks noChangeAspect="1" noChangeArrowheads="1"/>
              </p:cNvPicPr>
              <p:nvPr/>
            </p:nvPicPr>
            <p:blipFill>
              <a:blip r:embed="rId6" cstate="print"/>
              <a:srcRect/>
              <a:stretch>
                <a:fillRect/>
              </a:stretch>
            </p:blipFill>
            <p:spPr bwMode="auto">
              <a:xfrm>
                <a:off x="5643570" y="1643049"/>
                <a:ext cx="1380747" cy="768098"/>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2000"/>
                                        <p:tgtEl>
                                          <p:spTgt spid="68"/>
                                        </p:tgtEl>
                                      </p:cBhvr>
                                    </p:animEffect>
                                  </p:childTnLst>
                                </p:cTn>
                              </p:par>
                              <p:par>
                                <p:cTn id="16" presetID="10" presetClass="exit" presetSubtype="0" fill="hold" nodeType="withEffect">
                                  <p:stCondLst>
                                    <p:cond delay="0"/>
                                  </p:stCondLst>
                                  <p:childTnLst>
                                    <p:animEffect transition="out" filter="fade">
                                      <p:cBhvr>
                                        <p:cTn id="17" dur="2000"/>
                                        <p:tgtEl>
                                          <p:spTgt spid="55"/>
                                        </p:tgtEl>
                                      </p:cBhvr>
                                    </p:animEffect>
                                    <p:set>
                                      <p:cBhvr>
                                        <p:cTn id="18" dur="1" fill="hold">
                                          <p:stCondLst>
                                            <p:cond delay="1999"/>
                                          </p:stCondLst>
                                        </p:cTn>
                                        <p:tgtEl>
                                          <p:spTgt spid="55"/>
                                        </p:tgtEl>
                                        <p:attrNameLst>
                                          <p:attrName>style.visibility</p:attrName>
                                        </p:attrNameLst>
                                      </p:cBhvr>
                                      <p:to>
                                        <p:strVal val="hidden"/>
                                      </p:to>
                                    </p:set>
                                  </p:childTnLst>
                                </p:cTn>
                              </p:par>
                            </p:childTnLst>
                          </p:cTn>
                        </p:par>
                        <p:par>
                          <p:cTn id="19" fill="hold">
                            <p:stCondLst>
                              <p:cond delay="3500"/>
                            </p:stCondLst>
                            <p:childTnLst>
                              <p:par>
                                <p:cTn id="20" presetID="6" presetClass="emph" presetSubtype="0" fill="hold" nodeType="afterEffect">
                                  <p:stCondLst>
                                    <p:cond delay="500"/>
                                  </p:stCondLst>
                                  <p:childTnLst>
                                    <p:animScale>
                                      <p:cBhvr>
                                        <p:cTn id="21" dur="2000" fill="hold"/>
                                        <p:tgtEl>
                                          <p:spTgt spid="68"/>
                                        </p:tgtEl>
                                      </p:cBhvr>
                                      <p:by x="60000" y="60000"/>
                                    </p:animScale>
                                  </p:childTnLst>
                                </p:cTn>
                              </p:par>
                            </p:childTnLst>
                          </p:cTn>
                        </p:par>
                        <p:par>
                          <p:cTn id="22" fill="hold">
                            <p:stCondLst>
                              <p:cond delay="6000"/>
                            </p:stCondLst>
                            <p:childTnLst>
                              <p:par>
                                <p:cTn id="23" presetID="1" presetClass="exit" presetSubtype="0" fill="hold" nodeType="afterEffect">
                                  <p:stCondLst>
                                    <p:cond delay="0"/>
                                  </p:stCondLst>
                                  <p:childTnLst>
                                    <p:set>
                                      <p:cBhvr>
                                        <p:cTn id="24" dur="1" fill="hold">
                                          <p:stCondLst>
                                            <p:cond delay="0"/>
                                          </p:stCondLst>
                                        </p:cTn>
                                        <p:tgtEl>
                                          <p:spTgt spid="68"/>
                                        </p:tgtEl>
                                        <p:attrNameLst>
                                          <p:attrName>style.visibility</p:attrName>
                                        </p:attrNameLst>
                                      </p:cBhvr>
                                      <p:to>
                                        <p:strVal val="hidden"/>
                                      </p:to>
                                    </p:set>
                                  </p:childTnLst>
                                </p:cTn>
                              </p:par>
                            </p:childTnLst>
                          </p:cTn>
                        </p:par>
                        <p:par>
                          <p:cTn id="25" fill="hold">
                            <p:stCondLst>
                              <p:cond delay="600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left)">
                                      <p:cBhvr>
                                        <p:cTn id="36" dur="500"/>
                                        <p:tgtEl>
                                          <p:spTgt spid="56"/>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2000"/>
                                        <p:tgtEl>
                                          <p:spTgt spid="72"/>
                                        </p:tgtEl>
                                      </p:cBhvr>
                                    </p:animEffect>
                                  </p:childTnLst>
                                </p:cTn>
                              </p:par>
                              <p:par>
                                <p:cTn id="41" presetID="10" presetClass="exit" presetSubtype="0" fill="hold" nodeType="withEffect">
                                  <p:stCondLst>
                                    <p:cond delay="0"/>
                                  </p:stCondLst>
                                  <p:childTnLst>
                                    <p:animEffect transition="out" filter="fade">
                                      <p:cBhvr>
                                        <p:cTn id="42" dur="2000"/>
                                        <p:tgtEl>
                                          <p:spTgt spid="56"/>
                                        </p:tgtEl>
                                      </p:cBhvr>
                                    </p:animEffect>
                                    <p:set>
                                      <p:cBhvr>
                                        <p:cTn id="43" dur="1" fill="hold">
                                          <p:stCondLst>
                                            <p:cond delay="1999"/>
                                          </p:stCondLst>
                                        </p:cTn>
                                        <p:tgtEl>
                                          <p:spTgt spid="56"/>
                                        </p:tgtEl>
                                        <p:attrNameLst>
                                          <p:attrName>style.visibility</p:attrName>
                                        </p:attrNameLst>
                                      </p:cBhvr>
                                      <p:to>
                                        <p:strVal val="hidden"/>
                                      </p:to>
                                    </p:set>
                                  </p:childTnLst>
                                </p:cTn>
                              </p:par>
                            </p:childTnLst>
                          </p:cTn>
                        </p:par>
                        <p:par>
                          <p:cTn id="44" fill="hold">
                            <p:stCondLst>
                              <p:cond delay="3000"/>
                            </p:stCondLst>
                            <p:childTnLst>
                              <p:par>
                                <p:cTn id="45" presetID="6" presetClass="emph" presetSubtype="0" fill="hold" nodeType="afterEffect">
                                  <p:stCondLst>
                                    <p:cond delay="0"/>
                                  </p:stCondLst>
                                  <p:childTnLst>
                                    <p:animScale>
                                      <p:cBhvr>
                                        <p:cTn id="46" dur="2000" fill="hold"/>
                                        <p:tgtEl>
                                          <p:spTgt spid="72"/>
                                        </p:tgtEl>
                                      </p:cBhvr>
                                      <p:by x="60000" y="60000"/>
                                    </p:animScale>
                                  </p:childTnLst>
                                </p:cTn>
                              </p:par>
                              <p:par>
                                <p:cTn id="47" presetID="0" presetClass="path" presetSubtype="0" accel="50000" decel="50000" fill="hold" nodeType="withEffect">
                                  <p:stCondLst>
                                    <p:cond delay="0"/>
                                  </p:stCondLst>
                                  <p:childTnLst>
                                    <p:animMotion origin="layout" path="M 8.61111E-6 7.40741E-7 L -0.0394 7.40741E-7 " pathEditMode="relative" ptsTypes="AA">
                                      <p:cBhvr>
                                        <p:cTn id="48" dur="2000" fill="hold"/>
                                        <p:tgtEl>
                                          <p:spTgt spid="72"/>
                                        </p:tgtEl>
                                        <p:attrNameLst>
                                          <p:attrName>ppt_x</p:attrName>
                                          <p:attrName>ppt_y</p:attrName>
                                        </p:attrNameLst>
                                      </p:cBhvr>
                                    </p:animMotion>
                                  </p:childTnLst>
                                </p:cTn>
                              </p:par>
                            </p:childTnLst>
                          </p:cTn>
                        </p:par>
                        <p:par>
                          <p:cTn id="49" fill="hold">
                            <p:stCondLst>
                              <p:cond delay="5000"/>
                            </p:stCondLst>
                            <p:childTnLst>
                              <p:par>
                                <p:cTn id="50" presetID="1" presetClass="exit" presetSubtype="0" fill="hold" nodeType="afterEffect">
                                  <p:stCondLst>
                                    <p:cond delay="0"/>
                                  </p:stCondLst>
                                  <p:childTnLst>
                                    <p:set>
                                      <p:cBhvr>
                                        <p:cTn id="51" dur="1" fill="hold">
                                          <p:stCondLst>
                                            <p:cond delay="0"/>
                                          </p:stCondLst>
                                        </p:cTn>
                                        <p:tgtEl>
                                          <p:spTgt spid="72"/>
                                        </p:tgtEl>
                                        <p:attrNameLst>
                                          <p:attrName>style.visibility</p:attrName>
                                        </p:attrNameLst>
                                      </p:cBhvr>
                                      <p:to>
                                        <p:strVal val="hidden"/>
                                      </p:to>
                                    </p:set>
                                  </p:childTnLst>
                                </p:cTn>
                              </p:par>
                            </p:childTnLst>
                          </p:cTn>
                        </p:par>
                        <p:par>
                          <p:cTn id="52" fill="hold">
                            <p:stCondLst>
                              <p:cond delay="5000"/>
                            </p:stCondLst>
                            <p:childTnLst>
                              <p:par>
                                <p:cTn id="53" presetID="1"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par>
                          <p:cTn id="55" fill="hold">
                            <p:stCondLst>
                              <p:cond delay="5000"/>
                            </p:stCondLst>
                            <p:childTnLst>
                              <p:par>
                                <p:cTn id="56" presetID="1" presetClass="entr" presetSubtype="0" fill="hold" nodeType="after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childTnLst>
                          </p:cTn>
                        </p:par>
                        <p:par>
                          <p:cTn id="58" fill="hold">
                            <p:stCondLst>
                              <p:cond delay="5000"/>
                            </p:stCondLst>
                            <p:childTnLst>
                              <p:par>
                                <p:cTn id="59" presetID="1" presetClass="exit" presetSubtype="0" fill="hold" nodeType="afterEffect">
                                  <p:stCondLst>
                                    <p:cond delay="0"/>
                                  </p:stCondLst>
                                  <p:childTnLst>
                                    <p:set>
                                      <p:cBhvr>
                                        <p:cTn id="60" dur="1" fill="hold">
                                          <p:stCondLst>
                                            <p:cond delay="0"/>
                                          </p:stCondLst>
                                        </p:cTn>
                                        <p:tgtEl>
                                          <p:spTgt spid="1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4"/>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3"/>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5" presetClass="path" presetSubtype="0" accel="50000" decel="50000" fill="hold" nodeType="clickEffect">
                                  <p:stCondLst>
                                    <p:cond delay="0"/>
                                  </p:stCondLst>
                                  <p:childTnLst>
                                    <p:animMotion origin="layout" path="M 8.33333E-7 -4.81481E-6 L -0.46615 -4.81481E-6 " pathEditMode="relative" rAng="0" ptsTypes="AA">
                                      <p:cBhvr>
                                        <p:cTn id="78" dur="2000" fill="hold"/>
                                        <p:tgtEl>
                                          <p:spTgt spid="58"/>
                                        </p:tgtEl>
                                        <p:attrNameLst>
                                          <p:attrName>ppt_x</p:attrName>
                                          <p:attrName>ppt_y</p:attrName>
                                        </p:attrNameLst>
                                      </p:cBhvr>
                                      <p:rCtr x="-233" y="0"/>
                                    </p:animMotion>
                                  </p:childTnLst>
                                </p:cTn>
                              </p:par>
                            </p:childTnLst>
                          </p:cTn>
                        </p:par>
                        <p:par>
                          <p:cTn id="79" fill="hold">
                            <p:stCondLst>
                              <p:cond delay="2000"/>
                            </p:stCondLst>
                            <p:childTnLst>
                              <p:par>
                                <p:cTn id="80" presetID="1" presetClass="exit" presetSubtype="0" fill="hold" nodeType="afterEffect">
                                  <p:stCondLst>
                                    <p:cond delay="0"/>
                                  </p:stCondLst>
                                  <p:childTnLst>
                                    <p:set>
                                      <p:cBhvr>
                                        <p:cTn id="81" dur="1" fill="hold">
                                          <p:stCondLst>
                                            <p:cond delay="0"/>
                                          </p:stCondLst>
                                        </p:cTn>
                                        <p:tgtEl>
                                          <p:spTgt spid="58"/>
                                        </p:tgtEl>
                                        <p:attrNameLst>
                                          <p:attrName>style.visibility</p:attrName>
                                        </p:attrNameLst>
                                      </p:cBhvr>
                                      <p:to>
                                        <p:strVal val="hidden"/>
                                      </p:to>
                                    </p:set>
                                  </p:childTnLst>
                                </p:cTn>
                              </p:par>
                            </p:childTnLst>
                          </p:cTn>
                        </p:par>
                        <p:par>
                          <p:cTn id="82" fill="hold">
                            <p:stCondLst>
                              <p:cond delay="2000"/>
                            </p:stCondLst>
                            <p:childTnLst>
                              <p:par>
                                <p:cTn id="83" presetID="1" presetClass="entr" presetSubtype="0"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58" descr="D:\siggraph asia 2010\Presentation\images\framework-sumsr.png"/>
          <p:cNvPicPr>
            <a:picLocks noChangeAspect="1" noChangeArrowheads="1"/>
          </p:cNvPicPr>
          <p:nvPr/>
        </p:nvPicPr>
        <p:blipFill>
          <a:blip r:embed="rId3" cstate="print"/>
          <a:srcRect/>
          <a:stretch>
            <a:fillRect/>
          </a:stretch>
        </p:blipFill>
        <p:spPr bwMode="auto">
          <a:xfrm>
            <a:off x="4314825" y="3162300"/>
            <a:ext cx="1400175" cy="784225"/>
          </a:xfrm>
          <a:prstGeom prst="rect">
            <a:avLst/>
          </a:prstGeom>
          <a:noFill/>
          <a:ln w="9525">
            <a:noFill/>
            <a:miter lim="800000"/>
            <a:headEnd/>
            <a:tailEnd/>
          </a:ln>
        </p:spPr>
      </p:pic>
      <p:pic>
        <p:nvPicPr>
          <p:cNvPr id="44" name="Picture 3" descr="D:\siggraph asia 2010\Presentation\images\frameworkresizedNSregion.png"/>
          <p:cNvPicPr>
            <a:picLocks noChangeAspect="1" noChangeArrowheads="1"/>
          </p:cNvPicPr>
          <p:nvPr/>
        </p:nvPicPr>
        <p:blipFill>
          <a:blip r:embed="rId4" cstate="print"/>
          <a:srcRect/>
          <a:stretch>
            <a:fillRect/>
          </a:stretch>
        </p:blipFill>
        <p:spPr bwMode="auto">
          <a:xfrm>
            <a:off x="4276725" y="2867025"/>
            <a:ext cx="1500188" cy="1065213"/>
          </a:xfrm>
          <a:prstGeom prst="rect">
            <a:avLst/>
          </a:prstGeom>
          <a:noFill/>
          <a:ln w="9525">
            <a:noFill/>
            <a:miter lim="800000"/>
            <a:headEnd/>
            <a:tailEnd/>
          </a:ln>
        </p:spPr>
      </p:pic>
      <p:grpSp>
        <p:nvGrpSpPr>
          <p:cNvPr id="2" name="组合 45"/>
          <p:cNvGrpSpPr>
            <a:grpSpLocks/>
          </p:cNvGrpSpPr>
          <p:nvPr/>
        </p:nvGrpSpPr>
        <p:grpSpPr bwMode="auto">
          <a:xfrm>
            <a:off x="4286250" y="2867025"/>
            <a:ext cx="1501775" cy="1498600"/>
            <a:chOff x="4286248" y="2867021"/>
            <a:chExt cx="1502139" cy="1497872"/>
          </a:xfrm>
        </p:grpSpPr>
        <p:pic>
          <p:nvPicPr>
            <p:cNvPr id="17423" name="Picture 4" descr="D:\siggraph asia 2010\Presentation\images\frameworkresult.png"/>
            <p:cNvPicPr>
              <a:picLocks noChangeAspect="1" noChangeArrowheads="1"/>
            </p:cNvPicPr>
            <p:nvPr/>
          </p:nvPicPr>
          <p:blipFill>
            <a:blip r:embed="rId5" cstate="print"/>
            <a:srcRect/>
            <a:stretch>
              <a:fillRect/>
            </a:stretch>
          </p:blipFill>
          <p:spPr bwMode="auto">
            <a:xfrm>
              <a:off x="4286248" y="2867021"/>
              <a:ext cx="1502139" cy="1069200"/>
            </a:xfrm>
            <a:prstGeom prst="rect">
              <a:avLst/>
            </a:prstGeom>
            <a:noFill/>
            <a:ln w="9525">
              <a:noFill/>
              <a:miter lim="800000"/>
              <a:headEnd/>
              <a:tailEnd/>
            </a:ln>
          </p:spPr>
        </p:pic>
        <p:sp>
          <p:nvSpPr>
            <p:cNvPr id="17424" name="矩形 32"/>
            <p:cNvSpPr>
              <a:spLocks noChangeArrowheads="1"/>
            </p:cNvSpPr>
            <p:nvPr/>
          </p:nvSpPr>
          <p:spPr bwMode="auto">
            <a:xfrm>
              <a:off x="4524382" y="3929066"/>
              <a:ext cx="1048939" cy="435827"/>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Result</a:t>
              </a:r>
              <a:endParaRPr lang="zh-CN" altLang="en-US" b="1" dirty="0">
                <a:latin typeface="Arial" pitchFamily="34" charset="0"/>
                <a:cs typeface="Arial" pitchFamily="34" charset="0"/>
              </a:endParaRPr>
            </a:p>
          </p:txBody>
        </p:sp>
      </p:grpSp>
      <p:pic>
        <p:nvPicPr>
          <p:cNvPr id="17413" name="Picture 3" descr="시그라프PPT용로고"/>
          <p:cNvPicPr>
            <a:picLocks noChangeAspect="1" noChangeArrowheads="1"/>
          </p:cNvPicPr>
          <p:nvPr/>
        </p:nvPicPr>
        <p:blipFill>
          <a:blip r:embed="rId6" cstate="print"/>
          <a:srcRect/>
          <a:stretch>
            <a:fillRect/>
          </a:stretch>
        </p:blipFill>
        <p:spPr bwMode="auto">
          <a:xfrm>
            <a:off x="6680200" y="6321425"/>
            <a:ext cx="2212975" cy="420688"/>
          </a:xfrm>
          <a:prstGeom prst="rect">
            <a:avLst/>
          </a:prstGeom>
          <a:noFill/>
          <a:ln w="9525">
            <a:noFill/>
            <a:miter lim="800000"/>
            <a:headEnd/>
            <a:tailEnd/>
          </a:ln>
        </p:spPr>
      </p:pic>
      <p:pic>
        <p:nvPicPr>
          <p:cNvPr id="17414" name="Picture 4" descr="건곤감리PPT용"/>
          <p:cNvPicPr>
            <a:picLocks noChangeAspect="1" noChangeArrowheads="1"/>
          </p:cNvPicPr>
          <p:nvPr/>
        </p:nvPicPr>
        <p:blipFill>
          <a:blip r:embed="rId7" cstate="print"/>
          <a:srcRect/>
          <a:stretch>
            <a:fillRect/>
          </a:stretch>
        </p:blipFill>
        <p:spPr bwMode="auto">
          <a:xfrm>
            <a:off x="250825" y="6467475"/>
            <a:ext cx="1123950" cy="201613"/>
          </a:xfrm>
          <a:prstGeom prst="rect">
            <a:avLst/>
          </a:prstGeom>
          <a:noFill/>
          <a:ln w="9525">
            <a:noFill/>
            <a:miter lim="800000"/>
            <a:headEnd/>
            <a:tailEnd/>
          </a:ln>
        </p:spPr>
      </p:pic>
      <p:sp>
        <p:nvSpPr>
          <p:cNvPr id="17415"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Framework</a:t>
            </a:r>
          </a:p>
        </p:txBody>
      </p:sp>
      <p:grpSp>
        <p:nvGrpSpPr>
          <p:cNvPr id="3" name="组合 41"/>
          <p:cNvGrpSpPr>
            <a:grpSpLocks/>
          </p:cNvGrpSpPr>
          <p:nvPr/>
        </p:nvGrpSpPr>
        <p:grpSpPr bwMode="auto">
          <a:xfrm>
            <a:off x="3000375" y="2127250"/>
            <a:ext cx="1071563" cy="2714625"/>
            <a:chOff x="7858148" y="2143116"/>
            <a:chExt cx="1643074" cy="2714644"/>
          </a:xfrm>
        </p:grpSpPr>
        <p:cxnSp>
          <p:nvCxnSpPr>
            <p:cNvPr id="38" name="肘形连接符 37"/>
            <p:cNvCxnSpPr/>
            <p:nvPr/>
          </p:nvCxnSpPr>
          <p:spPr bwMode="auto">
            <a:xfrm>
              <a:off x="7858148" y="2143116"/>
              <a:ext cx="1643074" cy="1285884"/>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39" name="肘形连接符 38"/>
            <p:cNvCxnSpPr/>
            <p:nvPr/>
          </p:nvCxnSpPr>
          <p:spPr bwMode="auto">
            <a:xfrm flipV="1">
              <a:off x="7858148" y="3429000"/>
              <a:ext cx="1643074" cy="1428760"/>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pic>
        <p:nvPicPr>
          <p:cNvPr id="17417" name="Picture 3" descr="D:\siggraph asia 2010\Presentation\images\frameworkresizedNSregion.png"/>
          <p:cNvPicPr>
            <a:picLocks noChangeAspect="1" noChangeArrowheads="1"/>
          </p:cNvPicPr>
          <p:nvPr/>
        </p:nvPicPr>
        <p:blipFill>
          <a:blip r:embed="rId4" cstate="print"/>
          <a:srcRect/>
          <a:stretch>
            <a:fillRect/>
          </a:stretch>
        </p:blipFill>
        <p:spPr bwMode="auto">
          <a:xfrm>
            <a:off x="1274763" y="4140200"/>
            <a:ext cx="1500187" cy="1066800"/>
          </a:xfrm>
          <a:prstGeom prst="rect">
            <a:avLst/>
          </a:prstGeom>
          <a:noFill/>
          <a:ln w="9525">
            <a:noFill/>
            <a:miter lim="800000"/>
            <a:headEnd/>
            <a:tailEnd/>
          </a:ln>
        </p:spPr>
      </p:pic>
      <p:sp>
        <p:nvSpPr>
          <p:cNvPr id="17418" name="矩形 24"/>
          <p:cNvSpPr>
            <a:spLocks noChangeArrowheads="1"/>
          </p:cNvSpPr>
          <p:nvPr/>
        </p:nvSpPr>
        <p:spPr bwMode="auto">
          <a:xfrm>
            <a:off x="887413" y="5273675"/>
            <a:ext cx="2681287" cy="436563"/>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NS-region</a:t>
            </a:r>
            <a:endParaRPr lang="zh-CN" altLang="en-US" b="1">
              <a:latin typeface="Arial" pitchFamily="34" charset="0"/>
              <a:cs typeface="Arial" pitchFamily="34" charset="0"/>
            </a:endParaRPr>
          </a:p>
        </p:txBody>
      </p:sp>
      <p:sp>
        <p:nvSpPr>
          <p:cNvPr id="17419" name="矩形 21"/>
          <p:cNvSpPr>
            <a:spLocks noChangeArrowheads="1"/>
          </p:cNvSpPr>
          <p:nvPr/>
        </p:nvSpPr>
        <p:spPr bwMode="auto">
          <a:xfrm>
            <a:off x="874713" y="2392363"/>
            <a:ext cx="2476500" cy="436562"/>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S-region</a:t>
            </a:r>
            <a:endParaRPr lang="zh-CN" altLang="en-US" b="1">
              <a:latin typeface="Arial" pitchFamily="34" charset="0"/>
              <a:cs typeface="Arial" pitchFamily="34" charset="0"/>
            </a:endParaRPr>
          </a:p>
        </p:txBody>
      </p:sp>
      <p:pic>
        <p:nvPicPr>
          <p:cNvPr id="17420" name="Picture 58" descr="D:\siggraph asia 2010\Presentation\images\framework-sumsr.png"/>
          <p:cNvPicPr>
            <a:picLocks noChangeAspect="1" noChangeArrowheads="1"/>
          </p:cNvPicPr>
          <p:nvPr/>
        </p:nvPicPr>
        <p:blipFill>
          <a:blip r:embed="rId3" cstate="print"/>
          <a:srcRect/>
          <a:stretch>
            <a:fillRect/>
          </a:stretch>
        </p:blipFill>
        <p:spPr bwMode="auto">
          <a:xfrm>
            <a:off x="1346200" y="1638300"/>
            <a:ext cx="1381125" cy="768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5" name="矩形 33"/>
          <p:cNvSpPr>
            <a:spLocks noChangeArrowheads="1"/>
          </p:cNvSpPr>
          <p:nvPr/>
        </p:nvSpPr>
        <p:spPr bwMode="auto">
          <a:xfrm>
            <a:off x="285750" y="1090613"/>
            <a:ext cx="3714750" cy="5094287"/>
          </a:xfrm>
          <a:prstGeom prst="rect">
            <a:avLst/>
          </a:prstGeom>
          <a:noFill/>
          <a:ln w="25400" algn="ctr">
            <a:solidFill>
              <a:srgbClr val="FF0000"/>
            </a:solidFill>
            <a:round/>
            <a:headEnd/>
            <a:tailEnd/>
          </a:ln>
        </p:spPr>
        <p:txBody>
          <a:bodyPr wrap="none"/>
          <a:lstStyle/>
          <a:p>
            <a:pPr latinLnBrk="1">
              <a:lnSpc>
                <a:spcPct val="110000"/>
              </a:lnSpc>
            </a:pPr>
            <a:endParaRPr lang="zh-CN" altLang="en-US"/>
          </a:p>
        </p:txBody>
      </p:sp>
      <p:pic>
        <p:nvPicPr>
          <p:cNvPr id="18435"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18436" name="Picture 4" descr="건곤감리PPT용"/>
          <p:cNvPicPr>
            <a:picLocks noChangeAspect="1" noChangeArrowheads="1"/>
          </p:cNvPicPr>
          <p:nvPr/>
        </p:nvPicPr>
        <p:blipFill>
          <a:blip r:embed="rId4" cstate="print"/>
          <a:srcRect/>
          <a:stretch>
            <a:fillRect/>
          </a:stretch>
        </p:blipFill>
        <p:spPr bwMode="auto">
          <a:xfrm>
            <a:off x="179388" y="6467475"/>
            <a:ext cx="1123950" cy="201613"/>
          </a:xfrm>
          <a:prstGeom prst="rect">
            <a:avLst/>
          </a:prstGeom>
          <a:noFill/>
          <a:ln w="9525">
            <a:noFill/>
            <a:miter lim="800000"/>
            <a:headEnd/>
            <a:tailEnd/>
          </a:ln>
        </p:spPr>
      </p:pic>
      <p:sp>
        <p:nvSpPr>
          <p:cNvPr id="18437"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Framework</a:t>
            </a:r>
          </a:p>
        </p:txBody>
      </p:sp>
      <p:grpSp>
        <p:nvGrpSpPr>
          <p:cNvPr id="2" name="组合 50"/>
          <p:cNvGrpSpPr>
            <a:grpSpLocks/>
          </p:cNvGrpSpPr>
          <p:nvPr/>
        </p:nvGrpSpPr>
        <p:grpSpPr bwMode="auto">
          <a:xfrm>
            <a:off x="-7715250" y="1501775"/>
            <a:ext cx="13503275" cy="4713288"/>
            <a:chOff x="-7715336" y="1501093"/>
            <a:chExt cx="13503361" cy="4713989"/>
          </a:xfrm>
        </p:grpSpPr>
        <p:grpSp>
          <p:nvGrpSpPr>
            <p:cNvPr id="18440" name="组合 45"/>
            <p:cNvGrpSpPr>
              <a:grpSpLocks/>
            </p:cNvGrpSpPr>
            <p:nvPr/>
          </p:nvGrpSpPr>
          <p:grpSpPr bwMode="auto">
            <a:xfrm>
              <a:off x="874713" y="1638300"/>
              <a:ext cx="4913312" cy="4071200"/>
              <a:chOff x="874713" y="1638300"/>
              <a:chExt cx="4913312" cy="4071200"/>
            </a:xfrm>
          </p:grpSpPr>
          <p:pic>
            <p:nvPicPr>
              <p:cNvPr id="18454" name="Picture 58" descr="D:\siggraph asia 2010\Presentation\images\framework-sumsr.png"/>
              <p:cNvPicPr>
                <a:picLocks noChangeAspect="1" noChangeArrowheads="1"/>
              </p:cNvPicPr>
              <p:nvPr/>
            </p:nvPicPr>
            <p:blipFill>
              <a:blip r:embed="rId5" cstate="print"/>
              <a:srcRect/>
              <a:stretch>
                <a:fillRect/>
              </a:stretch>
            </p:blipFill>
            <p:spPr bwMode="auto">
              <a:xfrm>
                <a:off x="4314825" y="3162300"/>
                <a:ext cx="1400541" cy="784800"/>
              </a:xfrm>
              <a:prstGeom prst="rect">
                <a:avLst/>
              </a:prstGeom>
              <a:noFill/>
              <a:ln w="9525">
                <a:noFill/>
                <a:miter lim="800000"/>
                <a:headEnd/>
                <a:tailEnd/>
              </a:ln>
            </p:spPr>
          </p:pic>
          <p:pic>
            <p:nvPicPr>
              <p:cNvPr id="18455" name="Picture 3" descr="D:\siggraph asia 2010\Presentation\images\frameworkresizedNSregion.png"/>
              <p:cNvPicPr>
                <a:picLocks noChangeAspect="1" noChangeArrowheads="1"/>
              </p:cNvPicPr>
              <p:nvPr/>
            </p:nvPicPr>
            <p:blipFill>
              <a:blip r:embed="rId6" cstate="print"/>
              <a:srcRect/>
              <a:stretch>
                <a:fillRect/>
              </a:stretch>
            </p:blipFill>
            <p:spPr bwMode="auto">
              <a:xfrm>
                <a:off x="4276725" y="2867021"/>
                <a:ext cx="1500188" cy="1065419"/>
              </a:xfrm>
              <a:prstGeom prst="rect">
                <a:avLst/>
              </a:prstGeom>
              <a:noFill/>
              <a:ln w="9525">
                <a:noFill/>
                <a:miter lim="800000"/>
                <a:headEnd/>
                <a:tailEnd/>
              </a:ln>
            </p:spPr>
          </p:pic>
          <p:grpSp>
            <p:nvGrpSpPr>
              <p:cNvPr id="18456" name="组合 45"/>
              <p:cNvGrpSpPr>
                <a:grpSpLocks/>
              </p:cNvGrpSpPr>
              <p:nvPr/>
            </p:nvGrpSpPr>
            <p:grpSpPr bwMode="auto">
              <a:xfrm>
                <a:off x="4286250" y="2867025"/>
                <a:ext cx="1501775" cy="1497865"/>
                <a:chOff x="4286248" y="2867021"/>
                <a:chExt cx="1502139" cy="1497872"/>
              </a:xfrm>
            </p:grpSpPr>
            <p:pic>
              <p:nvPicPr>
                <p:cNvPr id="18464" name="Picture 4" descr="D:\siggraph asia 2010\Presentation\images\frameworkresult.png"/>
                <p:cNvPicPr>
                  <a:picLocks noChangeAspect="1" noChangeArrowheads="1"/>
                </p:cNvPicPr>
                <p:nvPr/>
              </p:nvPicPr>
              <p:blipFill>
                <a:blip r:embed="rId7" cstate="print"/>
                <a:srcRect/>
                <a:stretch>
                  <a:fillRect/>
                </a:stretch>
              </p:blipFill>
              <p:spPr bwMode="auto">
                <a:xfrm>
                  <a:off x="4286248" y="2867021"/>
                  <a:ext cx="1502139" cy="1069200"/>
                </a:xfrm>
                <a:prstGeom prst="rect">
                  <a:avLst/>
                </a:prstGeom>
                <a:noFill/>
                <a:ln w="9525">
                  <a:noFill/>
                  <a:miter lim="800000"/>
                  <a:headEnd/>
                  <a:tailEnd/>
                </a:ln>
              </p:spPr>
            </p:pic>
            <p:sp>
              <p:nvSpPr>
                <p:cNvPr id="18465" name="矩形 32"/>
                <p:cNvSpPr>
                  <a:spLocks noChangeArrowheads="1"/>
                </p:cNvSpPr>
                <p:nvPr/>
              </p:nvSpPr>
              <p:spPr bwMode="auto">
                <a:xfrm>
                  <a:off x="4524382" y="3929066"/>
                  <a:ext cx="1048939" cy="435827"/>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Result</a:t>
                  </a:r>
                  <a:endParaRPr lang="zh-CN" altLang="en-US" b="1">
                    <a:latin typeface="Arial" pitchFamily="34" charset="0"/>
                    <a:cs typeface="Arial" pitchFamily="34" charset="0"/>
                  </a:endParaRPr>
                </a:p>
              </p:txBody>
            </p:sp>
          </p:grpSp>
          <p:grpSp>
            <p:nvGrpSpPr>
              <p:cNvPr id="18457" name="组合 41"/>
              <p:cNvGrpSpPr>
                <a:grpSpLocks/>
              </p:cNvGrpSpPr>
              <p:nvPr/>
            </p:nvGrpSpPr>
            <p:grpSpPr bwMode="auto">
              <a:xfrm>
                <a:off x="3000375" y="2127250"/>
                <a:ext cx="1071563" cy="2714625"/>
                <a:chOff x="7858148" y="2143116"/>
                <a:chExt cx="1643074" cy="2714644"/>
              </a:xfrm>
            </p:grpSpPr>
            <p:cxnSp>
              <p:nvCxnSpPr>
                <p:cNvPr id="38" name="肘形连接符 37"/>
                <p:cNvCxnSpPr/>
                <p:nvPr/>
              </p:nvCxnSpPr>
              <p:spPr bwMode="auto">
                <a:xfrm>
                  <a:off x="7858120" y="2142527"/>
                  <a:ext cx="1643085" cy="1286075"/>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39" name="肘形连接符 38"/>
                <p:cNvCxnSpPr/>
                <p:nvPr/>
              </p:nvCxnSpPr>
              <p:spPr bwMode="auto">
                <a:xfrm flipV="1">
                  <a:off x="7858120" y="3428602"/>
                  <a:ext cx="1643085" cy="1428972"/>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pic>
            <p:nvPicPr>
              <p:cNvPr id="18458" name="Picture 3" descr="D:\siggraph asia 2010\Presentation\images\frameworkresizedNSregion.png"/>
              <p:cNvPicPr>
                <a:picLocks noChangeAspect="1" noChangeArrowheads="1"/>
              </p:cNvPicPr>
              <p:nvPr/>
            </p:nvPicPr>
            <p:blipFill>
              <a:blip r:embed="rId6" cstate="print"/>
              <a:srcRect/>
              <a:stretch>
                <a:fillRect/>
              </a:stretch>
            </p:blipFill>
            <p:spPr bwMode="auto">
              <a:xfrm>
                <a:off x="1274763" y="4140891"/>
                <a:ext cx="1500187" cy="1065418"/>
              </a:xfrm>
              <a:prstGeom prst="rect">
                <a:avLst/>
              </a:prstGeom>
              <a:noFill/>
              <a:ln w="9525">
                <a:noFill/>
                <a:miter lim="800000"/>
                <a:headEnd/>
                <a:tailEnd/>
              </a:ln>
            </p:spPr>
          </p:pic>
          <p:sp>
            <p:nvSpPr>
              <p:cNvPr id="18459" name="矩形 24"/>
              <p:cNvSpPr>
                <a:spLocks noChangeArrowheads="1"/>
              </p:cNvSpPr>
              <p:nvPr/>
            </p:nvSpPr>
            <p:spPr bwMode="auto">
              <a:xfrm>
                <a:off x="887413" y="5273675"/>
                <a:ext cx="2680542"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NS-region</a:t>
                </a:r>
                <a:endParaRPr lang="zh-CN" altLang="en-US" b="1">
                  <a:latin typeface="Arial" pitchFamily="34" charset="0"/>
                  <a:cs typeface="Arial" pitchFamily="34" charset="0"/>
                </a:endParaRPr>
              </a:p>
            </p:txBody>
          </p:sp>
          <p:sp>
            <p:nvSpPr>
              <p:cNvPr id="18460" name="矩形 21"/>
              <p:cNvSpPr>
                <a:spLocks noChangeArrowheads="1"/>
              </p:cNvSpPr>
              <p:nvPr/>
            </p:nvSpPr>
            <p:spPr bwMode="auto">
              <a:xfrm>
                <a:off x="874713" y="2392363"/>
                <a:ext cx="2476961"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S-region</a:t>
                </a:r>
                <a:endParaRPr lang="zh-CN" altLang="en-US" b="1">
                  <a:latin typeface="Arial" pitchFamily="34" charset="0"/>
                  <a:cs typeface="Arial" pitchFamily="34" charset="0"/>
                </a:endParaRPr>
              </a:p>
            </p:txBody>
          </p:sp>
          <p:pic>
            <p:nvPicPr>
              <p:cNvPr id="18461" name="Picture 58" descr="D:\siggraph asia 2010\Presentation\images\framework-sumsr.png"/>
              <p:cNvPicPr>
                <a:picLocks noChangeAspect="1" noChangeArrowheads="1"/>
              </p:cNvPicPr>
              <p:nvPr/>
            </p:nvPicPr>
            <p:blipFill>
              <a:blip r:embed="rId5" cstate="print"/>
              <a:srcRect/>
              <a:stretch>
                <a:fillRect/>
              </a:stretch>
            </p:blipFill>
            <p:spPr bwMode="auto">
              <a:xfrm>
                <a:off x="1346200" y="1638300"/>
                <a:ext cx="1381125" cy="768350"/>
              </a:xfrm>
              <a:prstGeom prst="rect">
                <a:avLst/>
              </a:prstGeom>
              <a:noFill/>
              <a:ln w="9525">
                <a:noFill/>
                <a:miter lim="800000"/>
                <a:headEnd/>
                <a:tailEnd/>
              </a:ln>
            </p:spPr>
          </p:pic>
        </p:grpSp>
        <p:pic>
          <p:nvPicPr>
            <p:cNvPr id="18441" name="Picture 35" descr="D:\siggraph asia 2010\Presentation\images\framework-sd.png"/>
            <p:cNvPicPr preferRelativeResize="0">
              <a:picLocks noChangeAspect="1" noChangeArrowheads="1"/>
            </p:cNvPicPr>
            <p:nvPr/>
          </p:nvPicPr>
          <p:blipFill>
            <a:blip r:embed="rId8" cstate="print"/>
            <a:srcRect/>
            <a:stretch>
              <a:fillRect/>
            </a:stretch>
          </p:blipFill>
          <p:spPr bwMode="auto">
            <a:xfrm>
              <a:off x="-7715336" y="2214554"/>
              <a:ext cx="3586162" cy="2606675"/>
            </a:xfrm>
            <a:prstGeom prst="rect">
              <a:avLst/>
            </a:prstGeom>
            <a:noFill/>
            <a:ln w="9525">
              <a:noFill/>
              <a:miter lim="800000"/>
              <a:headEnd/>
              <a:tailEnd/>
            </a:ln>
          </p:spPr>
        </p:pic>
        <p:pic>
          <p:nvPicPr>
            <p:cNvPr id="18442" name="Picture 34" descr="D:\siggraph asia 2010\Presentation\images\framework-nsr.png"/>
            <p:cNvPicPr>
              <a:picLocks noChangeAspect="1" noChangeArrowheads="1"/>
            </p:cNvPicPr>
            <p:nvPr/>
          </p:nvPicPr>
          <p:blipFill>
            <a:blip r:embed="rId9" cstate="print"/>
            <a:srcRect/>
            <a:stretch>
              <a:fillRect/>
            </a:stretch>
          </p:blipFill>
          <p:spPr bwMode="auto">
            <a:xfrm>
              <a:off x="-3354885" y="3929820"/>
              <a:ext cx="2461447" cy="1785937"/>
            </a:xfrm>
            <a:prstGeom prst="rect">
              <a:avLst/>
            </a:prstGeom>
            <a:noFill/>
            <a:ln w="9525">
              <a:noFill/>
              <a:miter lim="800000"/>
              <a:headEnd/>
              <a:tailEnd/>
            </a:ln>
          </p:spPr>
        </p:pic>
        <p:pic>
          <p:nvPicPr>
            <p:cNvPr id="18443" name="Picture 19" descr="D:\siggraph asia 2010\Presentation\images\framework-sr.png"/>
            <p:cNvPicPr>
              <a:picLocks noChangeAspect="1" noChangeArrowheads="1"/>
            </p:cNvPicPr>
            <p:nvPr/>
          </p:nvPicPr>
          <p:blipFill>
            <a:blip r:embed="rId10" cstate="print"/>
            <a:srcRect/>
            <a:stretch>
              <a:fillRect/>
            </a:stretch>
          </p:blipFill>
          <p:spPr bwMode="auto">
            <a:xfrm>
              <a:off x="-3143336" y="1501093"/>
              <a:ext cx="2120900" cy="1357016"/>
            </a:xfrm>
            <a:prstGeom prst="rect">
              <a:avLst/>
            </a:prstGeom>
            <a:noFill/>
            <a:ln w="9525">
              <a:noFill/>
              <a:miter lim="800000"/>
              <a:headEnd/>
              <a:tailEnd/>
            </a:ln>
          </p:spPr>
        </p:pic>
        <p:grpSp>
          <p:nvGrpSpPr>
            <p:cNvPr id="18444" name="组合 36"/>
            <p:cNvGrpSpPr>
              <a:grpSpLocks/>
            </p:cNvGrpSpPr>
            <p:nvPr/>
          </p:nvGrpSpPr>
          <p:grpSpPr bwMode="auto">
            <a:xfrm>
              <a:off x="-3932324" y="2143116"/>
              <a:ext cx="500063" cy="2714625"/>
              <a:chOff x="2640027" y="2071688"/>
              <a:chExt cx="500063" cy="2714625"/>
            </a:xfrm>
          </p:grpSpPr>
          <p:cxnSp>
            <p:nvCxnSpPr>
              <p:cNvPr id="40" name="肘形连接符 11"/>
              <p:cNvCxnSpPr/>
              <p:nvPr/>
            </p:nvCxnSpPr>
            <p:spPr bwMode="auto">
              <a:xfrm>
                <a:off x="2640051" y="3396870"/>
                <a:ext cx="500066" cy="1389269"/>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41" name="肘形连接符 15"/>
              <p:cNvCxnSpPr/>
              <p:nvPr/>
            </p:nvCxnSpPr>
            <p:spPr bwMode="auto">
              <a:xfrm flipV="1">
                <a:off x="2640051" y="2071110"/>
                <a:ext cx="500066" cy="1325760"/>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18445" name="矩形 29"/>
            <p:cNvSpPr>
              <a:spLocks noChangeArrowheads="1"/>
            </p:cNvSpPr>
            <p:nvPr/>
          </p:nvSpPr>
          <p:spPr bwMode="auto">
            <a:xfrm>
              <a:off x="-2727411" y="2858257"/>
              <a:ext cx="133081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S-region</a:t>
              </a:r>
              <a:endParaRPr lang="zh-CN" altLang="en-US" b="1">
                <a:latin typeface="Arial" pitchFamily="34" charset="0"/>
                <a:cs typeface="Arial" pitchFamily="34" charset="0"/>
              </a:endParaRPr>
            </a:p>
          </p:txBody>
        </p:sp>
        <p:sp>
          <p:nvSpPr>
            <p:cNvPr id="18446" name="矩形 30"/>
            <p:cNvSpPr>
              <a:spLocks noChangeArrowheads="1"/>
            </p:cNvSpPr>
            <p:nvPr/>
          </p:nvSpPr>
          <p:spPr bwMode="auto">
            <a:xfrm>
              <a:off x="-2898861" y="5779257"/>
              <a:ext cx="153439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NS-region</a:t>
              </a:r>
              <a:endParaRPr lang="zh-CN" altLang="en-US" b="1">
                <a:latin typeface="Arial" pitchFamily="34" charset="0"/>
                <a:cs typeface="Arial" pitchFamily="34" charset="0"/>
              </a:endParaRPr>
            </a:p>
          </p:txBody>
        </p:sp>
        <p:cxnSp>
          <p:nvCxnSpPr>
            <p:cNvPr id="30" name="直接箭头连接符 14"/>
            <p:cNvCxnSpPr/>
            <p:nvPr/>
          </p:nvCxnSpPr>
          <p:spPr bwMode="auto">
            <a:xfrm>
              <a:off x="-739817" y="2142538"/>
              <a:ext cx="1714511"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8448" name="矩形 17"/>
            <p:cNvSpPr>
              <a:spLocks noChangeArrowheads="1"/>
            </p:cNvSpPr>
            <p:nvPr/>
          </p:nvSpPr>
          <p:spPr bwMode="auto">
            <a:xfrm>
              <a:off x="-944649" y="1707320"/>
              <a:ext cx="2207657"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Summarization</a:t>
              </a:r>
              <a:endParaRPr lang="zh-CN" altLang="en-US" b="1">
                <a:solidFill>
                  <a:srgbClr val="FFFF00"/>
                </a:solidFill>
                <a:latin typeface="Arial" pitchFamily="34" charset="0"/>
                <a:cs typeface="Arial" pitchFamily="34" charset="0"/>
              </a:endParaRPr>
            </a:p>
          </p:txBody>
        </p:sp>
        <p:cxnSp>
          <p:nvCxnSpPr>
            <p:cNvPr id="24" name="直接箭头连接符 19"/>
            <p:cNvCxnSpPr/>
            <p:nvPr/>
          </p:nvCxnSpPr>
          <p:spPr bwMode="auto">
            <a:xfrm>
              <a:off x="-714416" y="4857567"/>
              <a:ext cx="1714511"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8450" name="矩形 20"/>
            <p:cNvSpPr>
              <a:spLocks noChangeArrowheads="1"/>
            </p:cNvSpPr>
            <p:nvPr/>
          </p:nvSpPr>
          <p:spPr bwMode="auto">
            <a:xfrm>
              <a:off x="-733511" y="4001257"/>
              <a:ext cx="1628972" cy="80823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Optimized </a:t>
              </a:r>
            </a:p>
            <a:p>
              <a:pPr algn="ctr" latinLnBrk="1">
                <a:lnSpc>
                  <a:spcPct val="110000"/>
                </a:lnSpc>
              </a:pPr>
              <a:r>
                <a:rPr lang="en-US" altLang="zh-CN" b="1">
                  <a:solidFill>
                    <a:srgbClr val="FFFF00"/>
                  </a:solidFill>
                  <a:latin typeface="Arial" pitchFamily="34" charset="0"/>
                  <a:cs typeface="Arial" pitchFamily="34" charset="0"/>
                </a:rPr>
                <a:t>Warping</a:t>
              </a:r>
              <a:endParaRPr lang="zh-CN" altLang="en-US" b="1">
                <a:solidFill>
                  <a:srgbClr val="FFFF00"/>
                </a:solidFill>
                <a:latin typeface="Arial" pitchFamily="34" charset="0"/>
                <a:cs typeface="Arial" pitchFamily="34" charset="0"/>
              </a:endParaRPr>
            </a:p>
          </p:txBody>
        </p:sp>
        <p:sp>
          <p:nvSpPr>
            <p:cNvPr id="18451" name="矩形 23"/>
            <p:cNvSpPr>
              <a:spLocks noChangeArrowheads="1"/>
            </p:cNvSpPr>
            <p:nvPr/>
          </p:nvSpPr>
          <p:spPr bwMode="auto">
            <a:xfrm>
              <a:off x="-7299411" y="4962517"/>
              <a:ext cx="288412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Symmetry detection</a:t>
              </a:r>
              <a:endParaRPr lang="zh-CN" altLang="en-US" b="1">
                <a:latin typeface="Arial" pitchFamily="34" charset="0"/>
                <a:cs typeface="Arial" pitchFamily="34" charset="0"/>
              </a:endParaRPr>
            </a:p>
          </p:txBody>
        </p:sp>
      </p:grpSp>
      <p:sp>
        <p:nvSpPr>
          <p:cNvPr id="25621" name="Rectangle 5"/>
          <p:cNvSpPr>
            <a:spLocks noChangeArrowheads="1"/>
          </p:cNvSpPr>
          <p:nvPr/>
        </p:nvSpPr>
        <p:spPr bwMode="auto">
          <a:xfrm>
            <a:off x="4067175" y="1142999"/>
            <a:ext cx="5214938" cy="5072063"/>
          </a:xfrm>
          <a:prstGeom prst="rect">
            <a:avLst/>
          </a:prstGeom>
          <a:solidFill>
            <a:schemeClr val="tx1">
              <a:alpha val="79999"/>
            </a:schemeClr>
          </a:solidFill>
          <a:ln w="9525">
            <a:noFill/>
            <a:miter lim="800000"/>
            <a:headEnd/>
            <a:tailEnd/>
          </a:ln>
        </p:spPr>
        <p:txBody>
          <a:bodyPr wrap="none" anchor="ctr"/>
          <a:lstStyle/>
          <a:p>
            <a:pPr latinLnBrk="1">
              <a:lnSpc>
                <a:spcPct val="110000"/>
              </a:lnSpc>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94444E-6 0 L 0.88107 0 " pathEditMode="relative" rAng="0" ptsTypes="AA">
                                      <p:cBhvr>
                                        <p:cTn id="6" dur="1000" fill="hold"/>
                                        <p:tgtEl>
                                          <p:spTgt spid="2"/>
                                        </p:tgtEl>
                                        <p:attrNameLst>
                                          <p:attrName>ppt_x</p:attrName>
                                          <p:attrName>ppt_y</p:attrName>
                                        </p:attrNameLst>
                                      </p:cBhvr>
                                      <p:rCtr x="440" y="0"/>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5625"/>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25621"/>
                                        </p:tgtEl>
                                        <p:attrNameLst>
                                          <p:attrName>style.visibility</p:attrName>
                                        </p:attrNameLst>
                                      </p:cBhvr>
                                      <p:to>
                                        <p:strVal val="visible"/>
                                      </p:to>
                                    </p:set>
                                    <p:animEffect transition="in" filter="fade">
                                      <p:cBhvr>
                                        <p:cTn id="12" dur="500"/>
                                        <p:tgtEl>
                                          <p:spTgt spid="25621"/>
                                        </p:tgtEl>
                                      </p:cBhvr>
                                    </p:animEffect>
                                  </p:childTnLst>
                                </p:cTn>
                              </p:par>
                            </p:childTnLst>
                          </p:cTn>
                        </p:par>
                        <p:par>
                          <p:cTn id="13" fill="hold">
                            <p:stCondLst>
                              <p:cond delay="1500"/>
                            </p:stCondLst>
                            <p:childTnLst>
                              <p:par>
                                <p:cTn id="14" presetID="35" presetClass="emph" presetSubtype="0" fill="hold" grpId="1" nodeType="afterEffect">
                                  <p:stCondLst>
                                    <p:cond delay="0"/>
                                  </p:stCondLst>
                                  <p:childTnLst>
                                    <p:anim calcmode="discrete" valueType="str">
                                      <p:cBhvr>
                                        <p:cTn id="15" dur="1000" fill="hold"/>
                                        <p:tgtEl>
                                          <p:spTgt spid="256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5" grpId="0" animBg="1"/>
      <p:bldP spid="25625" grpId="1" animBg="1"/>
      <p:bldP spid="256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7" descr="C:\Documents and Settings\Administrator\桌面\colosseo.bmp"/>
          <p:cNvPicPr>
            <a:picLocks noChangeArrowheads="1"/>
          </p:cNvPicPr>
          <p:nvPr/>
        </p:nvPicPr>
        <p:blipFill>
          <a:blip r:embed="rId3" cstate="print"/>
          <a:srcRect/>
          <a:stretch>
            <a:fillRect/>
          </a:stretch>
        </p:blipFill>
        <p:spPr bwMode="auto">
          <a:xfrm>
            <a:off x="4286248" y="928670"/>
            <a:ext cx="4449763" cy="5097462"/>
          </a:xfrm>
          <a:prstGeom prst="rect">
            <a:avLst/>
          </a:prstGeom>
          <a:noFill/>
          <a:ln w="9525">
            <a:noFill/>
            <a:miter lim="800000"/>
            <a:headEnd/>
            <a:tailEnd/>
          </a:ln>
        </p:spPr>
      </p:pic>
      <p:sp>
        <p:nvSpPr>
          <p:cNvPr id="19459" name="Rectangle 2"/>
          <p:cNvSpPr>
            <a:spLocks noChangeArrowheads="1"/>
          </p:cNvSpPr>
          <p:nvPr/>
        </p:nvSpPr>
        <p:spPr bwMode="auto">
          <a:xfrm>
            <a:off x="-107950" y="71438"/>
            <a:ext cx="8567738"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Cell Identification</a:t>
            </a:r>
          </a:p>
        </p:txBody>
      </p:sp>
      <p:pic>
        <p:nvPicPr>
          <p:cNvPr id="19460" name="Picture 3" descr="시그라프PPT용로고"/>
          <p:cNvPicPr>
            <a:picLocks noChangeAspect="1" noChangeArrowheads="1"/>
          </p:cNvPicPr>
          <p:nvPr/>
        </p:nvPicPr>
        <p:blipFill>
          <a:blip r:embed="rId4" cstate="print"/>
          <a:srcRect/>
          <a:stretch>
            <a:fillRect/>
          </a:stretch>
        </p:blipFill>
        <p:spPr bwMode="auto">
          <a:xfrm>
            <a:off x="6680200" y="6321425"/>
            <a:ext cx="2212975" cy="420688"/>
          </a:xfrm>
          <a:prstGeom prst="rect">
            <a:avLst/>
          </a:prstGeom>
          <a:noFill/>
          <a:ln w="9525">
            <a:noFill/>
            <a:miter lim="800000"/>
            <a:headEnd/>
            <a:tailEnd/>
          </a:ln>
        </p:spPr>
      </p:pic>
      <p:pic>
        <p:nvPicPr>
          <p:cNvPr id="19461" name="Picture 4" descr="건곤감리PPT용"/>
          <p:cNvPicPr>
            <a:picLocks noChangeAspect="1" noChangeArrowheads="1"/>
          </p:cNvPicPr>
          <p:nvPr/>
        </p:nvPicPr>
        <p:blipFill>
          <a:blip r:embed="rId5" cstate="print"/>
          <a:srcRect/>
          <a:stretch>
            <a:fillRect/>
          </a:stretch>
        </p:blipFill>
        <p:spPr bwMode="auto">
          <a:xfrm>
            <a:off x="250825" y="6467475"/>
            <a:ext cx="1123950" cy="201613"/>
          </a:xfrm>
          <a:prstGeom prst="rect">
            <a:avLst/>
          </a:prstGeom>
          <a:noFill/>
          <a:ln w="9525">
            <a:noFill/>
            <a:miter lim="800000"/>
            <a:headEnd/>
            <a:tailEnd/>
          </a:ln>
        </p:spPr>
      </p:pic>
      <p:pic>
        <p:nvPicPr>
          <p:cNvPr id="15380" name="Picture 20" descr="D:\siggraph asia 2010\Presentation\images\symdetect-harris.png"/>
          <p:cNvPicPr>
            <a:picLocks noChangeArrowheads="1"/>
          </p:cNvPicPr>
          <p:nvPr/>
        </p:nvPicPr>
        <p:blipFill>
          <a:blip r:embed="rId6" cstate="print"/>
          <a:srcRect/>
          <a:stretch>
            <a:fillRect/>
          </a:stretch>
        </p:blipFill>
        <p:spPr bwMode="auto">
          <a:xfrm>
            <a:off x="4287836" y="928670"/>
            <a:ext cx="4448175" cy="5094287"/>
          </a:xfrm>
          <a:prstGeom prst="rect">
            <a:avLst/>
          </a:prstGeom>
          <a:noFill/>
          <a:ln w="9525">
            <a:noFill/>
            <a:miter lim="800000"/>
            <a:headEnd/>
            <a:tailEnd/>
          </a:ln>
        </p:spPr>
      </p:pic>
      <p:pic>
        <p:nvPicPr>
          <p:cNvPr id="15381" name="Picture 21" descr="D:\siggraph asia 2010\Presentation\images\symdetect-sift.png"/>
          <p:cNvPicPr>
            <a:picLocks noChangeArrowheads="1"/>
          </p:cNvPicPr>
          <p:nvPr/>
        </p:nvPicPr>
        <p:blipFill>
          <a:blip r:embed="rId7" cstate="print"/>
          <a:srcRect/>
          <a:stretch>
            <a:fillRect/>
          </a:stretch>
        </p:blipFill>
        <p:spPr bwMode="auto">
          <a:xfrm>
            <a:off x="4287836" y="928670"/>
            <a:ext cx="4448175" cy="5094287"/>
          </a:xfrm>
          <a:prstGeom prst="rect">
            <a:avLst/>
          </a:prstGeom>
          <a:noFill/>
          <a:ln w="9525">
            <a:noFill/>
            <a:miter lim="800000"/>
            <a:headEnd/>
            <a:tailEnd/>
          </a:ln>
        </p:spPr>
      </p:pic>
      <p:sp>
        <p:nvSpPr>
          <p:cNvPr id="2" name="Rectangle 25"/>
          <p:cNvSpPr>
            <a:spLocks noChangeArrowheads="1"/>
          </p:cNvSpPr>
          <p:nvPr/>
        </p:nvSpPr>
        <p:spPr bwMode="auto">
          <a:xfrm>
            <a:off x="142875" y="981075"/>
            <a:ext cx="3721100" cy="3784600"/>
          </a:xfrm>
          <a:prstGeom prst="rect">
            <a:avLst/>
          </a:prstGeom>
          <a:noFill/>
          <a:ln w="9525" algn="ctr">
            <a:noFill/>
            <a:miter lim="800000"/>
            <a:headEnd/>
            <a:tailEnd/>
          </a:ln>
        </p:spPr>
        <p:txBody>
          <a:bodyPr wrap="none">
            <a:spAutoFit/>
          </a:bodyPr>
          <a:lstStyle/>
          <a:p>
            <a:pPr latinLnBrk="1">
              <a:lnSpc>
                <a:spcPct val="110000"/>
              </a:lnSpc>
              <a:buFont typeface="Arial" pitchFamily="34" charset="0"/>
              <a:buChar char="•"/>
            </a:pPr>
            <a:r>
              <a:rPr lang="en-US" altLang="zh-CN" b="1" dirty="0">
                <a:solidFill>
                  <a:schemeClr val="bg1"/>
                </a:solidFill>
              </a:rPr>
              <a:t> </a:t>
            </a:r>
            <a:r>
              <a:rPr lang="en-US" altLang="zh-CN" sz="2800" b="1" dirty="0">
                <a:solidFill>
                  <a:schemeClr val="bg1"/>
                </a:solidFill>
                <a:latin typeface="Arial" pitchFamily="34" charset="0"/>
                <a:cs typeface="Arial" pitchFamily="34" charset="0"/>
              </a:rPr>
              <a:t>Point-based feature</a:t>
            </a:r>
          </a:p>
          <a:p>
            <a:pPr latinLnBrk="1">
              <a:lnSpc>
                <a:spcPct val="110000"/>
              </a:lnSpc>
              <a:buFont typeface="Arial" pitchFamily="34" charset="0"/>
              <a:buNone/>
            </a:pPr>
            <a:endParaRPr lang="en-US" altLang="zh-CN" sz="1000" b="1" dirty="0">
              <a:solidFill>
                <a:schemeClr val="bg1"/>
              </a:solidFill>
              <a:latin typeface="Arial" pitchFamily="34" charset="0"/>
              <a:cs typeface="Arial" pitchFamily="34" charset="0"/>
            </a:endParaRPr>
          </a:p>
          <a:p>
            <a:pPr lvl="1" latinLnBrk="1">
              <a:lnSpc>
                <a:spcPct val="110000"/>
              </a:lnSpc>
              <a:buFont typeface="Arial" pitchFamily="34" charset="0"/>
              <a:buChar char="–"/>
            </a:pPr>
            <a:r>
              <a:rPr lang="en-US" altLang="zh-CN" sz="2800" b="1"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Harris Corner</a:t>
            </a:r>
          </a:p>
          <a:p>
            <a:pPr lvl="1" latinLnBrk="1">
              <a:lnSpc>
                <a:spcPct val="110000"/>
              </a:lnSpc>
            </a:pPr>
            <a:endParaRPr lang="en-US" altLang="zh-CN" sz="1000" b="1" dirty="0">
              <a:solidFill>
                <a:schemeClr val="bg1"/>
              </a:solidFill>
              <a:latin typeface="Arial" pitchFamily="34" charset="0"/>
              <a:cs typeface="Arial" pitchFamily="34" charset="0"/>
            </a:endParaRPr>
          </a:p>
          <a:p>
            <a:pPr lvl="1" latinLnBrk="1">
              <a:lnSpc>
                <a:spcPct val="110000"/>
              </a:lnSpc>
              <a:buFont typeface="Arial" pitchFamily="34" charset="0"/>
              <a:buChar char="–"/>
            </a:pPr>
            <a:r>
              <a:rPr lang="en-US" altLang="zh-CN" sz="2400" b="1" dirty="0">
                <a:solidFill>
                  <a:schemeClr val="bg1"/>
                </a:solidFill>
                <a:latin typeface="Arial" pitchFamily="34" charset="0"/>
                <a:cs typeface="Arial" pitchFamily="34" charset="0"/>
              </a:rPr>
              <a:t> SIFT</a:t>
            </a:r>
          </a:p>
          <a:p>
            <a:pPr lvl="1" latinLnBrk="1">
              <a:lnSpc>
                <a:spcPct val="110000"/>
              </a:lnSpc>
              <a:buFont typeface="Arial" pitchFamily="34" charset="0"/>
              <a:buNone/>
            </a:pPr>
            <a:endParaRPr lang="en-US" altLang="zh-CN" sz="2400" b="1" dirty="0">
              <a:solidFill>
                <a:schemeClr val="bg1"/>
              </a:solidFill>
              <a:latin typeface="Arial" pitchFamily="34" charset="0"/>
              <a:cs typeface="Arial" pitchFamily="34" charset="0"/>
            </a:endParaRPr>
          </a:p>
          <a:p>
            <a:pPr latinLnBrk="1">
              <a:lnSpc>
                <a:spcPct val="110000"/>
              </a:lnSpc>
              <a:buFontTx/>
              <a:buChar char="•"/>
            </a:pPr>
            <a:r>
              <a:rPr lang="en-US" altLang="zh-CN" b="1" dirty="0">
                <a:solidFill>
                  <a:schemeClr val="bg1"/>
                </a:solidFill>
              </a:rPr>
              <a:t> </a:t>
            </a:r>
            <a:r>
              <a:rPr lang="en-US" altLang="zh-CN" sz="2800" b="1" dirty="0">
                <a:solidFill>
                  <a:schemeClr val="bg1"/>
                </a:solidFill>
                <a:latin typeface="Arial" pitchFamily="34" charset="0"/>
                <a:cs typeface="Arial" pitchFamily="34" charset="0"/>
              </a:rPr>
              <a:t>Grouping features</a:t>
            </a:r>
          </a:p>
          <a:p>
            <a:pPr latinLnBrk="1">
              <a:lnSpc>
                <a:spcPct val="110000"/>
              </a:lnSpc>
            </a:pPr>
            <a:endParaRPr lang="en-US" altLang="zh-CN" sz="1000" b="1" dirty="0">
              <a:solidFill>
                <a:schemeClr val="bg1"/>
              </a:solidFill>
              <a:latin typeface="Arial" pitchFamily="34" charset="0"/>
              <a:cs typeface="Arial" pitchFamily="34" charset="0"/>
            </a:endParaRPr>
          </a:p>
          <a:p>
            <a:pPr lvl="1" latinLnBrk="1">
              <a:lnSpc>
                <a:spcPct val="110000"/>
              </a:lnSpc>
              <a:buFont typeface="Helvetica"/>
              <a:buChar char="–"/>
            </a:pPr>
            <a:r>
              <a:rPr lang="en-US" altLang="zh-CN" b="1" dirty="0">
                <a:solidFill>
                  <a:schemeClr val="bg1"/>
                </a:solidFill>
              </a:rPr>
              <a:t> </a:t>
            </a:r>
            <a:r>
              <a:rPr lang="en-US" altLang="zh-CN" sz="2400" b="1" dirty="0">
                <a:solidFill>
                  <a:schemeClr val="bg1"/>
                </a:solidFill>
                <a:latin typeface="Arial" pitchFamily="34" charset="0"/>
                <a:cs typeface="Arial" pitchFamily="34" charset="0"/>
              </a:rPr>
              <a:t>Unstable</a:t>
            </a:r>
          </a:p>
          <a:p>
            <a:pPr lvl="1" latinLnBrk="1">
              <a:lnSpc>
                <a:spcPct val="110000"/>
              </a:lnSpc>
              <a:buFont typeface="Helvetica"/>
              <a:buNone/>
            </a:pPr>
            <a:endParaRPr lang="en-US" altLang="zh-CN" sz="1000" b="1" dirty="0">
              <a:solidFill>
                <a:schemeClr val="bg1"/>
              </a:solidFill>
              <a:latin typeface="Arial" pitchFamily="34" charset="0"/>
              <a:cs typeface="Arial" pitchFamily="34" charset="0"/>
            </a:endParaRPr>
          </a:p>
          <a:p>
            <a:pPr lvl="1" latinLnBrk="1">
              <a:lnSpc>
                <a:spcPct val="110000"/>
              </a:lnSpc>
              <a:buFont typeface="Helvetica"/>
              <a:buChar char="–"/>
            </a:pPr>
            <a:r>
              <a:rPr lang="en-US" altLang="zh-CN" sz="2400" b="1" dirty="0">
                <a:solidFill>
                  <a:schemeClr val="bg1"/>
                </a:solidFill>
                <a:latin typeface="Arial" pitchFamily="34" charset="0"/>
                <a:cs typeface="Arial" pitchFamily="34" charset="0"/>
              </a:rPr>
              <a:t> More </a:t>
            </a:r>
            <a:r>
              <a:rPr lang="en-US" altLang="zh-CN" sz="2400" b="1" dirty="0" smtClean="0">
                <a:solidFill>
                  <a:schemeClr val="bg1"/>
                </a:solidFill>
                <a:latin typeface="Arial" pitchFamily="34" charset="0"/>
                <a:cs typeface="Arial" pitchFamily="34" charset="0"/>
              </a:rPr>
              <a:t>complex</a:t>
            </a:r>
            <a:endParaRPr lang="en-US" altLang="zh-CN" sz="2400" b="1" dirty="0">
              <a:solidFill>
                <a:schemeClr val="bg1"/>
              </a:solidFill>
              <a:latin typeface="Arial" pitchFamily="34" charset="0"/>
              <a:cs typeface="Arial" pitchFamily="34" charset="0"/>
            </a:endParaRPr>
          </a:p>
        </p:txBody>
      </p:sp>
      <p:sp>
        <p:nvSpPr>
          <p:cNvPr id="41" name="椭圆 40"/>
          <p:cNvSpPr>
            <a:spLocks noChangeArrowheads="1"/>
          </p:cNvSpPr>
          <p:nvPr/>
        </p:nvSpPr>
        <p:spPr bwMode="auto">
          <a:xfrm rot="300000">
            <a:off x="5857873" y="3368657"/>
            <a:ext cx="469900" cy="650875"/>
          </a:xfrm>
          <a:prstGeom prst="ellipse">
            <a:avLst/>
          </a:prstGeom>
          <a:noFill/>
          <a:ln w="38100" algn="ctr">
            <a:solidFill>
              <a:srgbClr val="FFFF00"/>
            </a:solidFill>
            <a:round/>
            <a:headEnd/>
            <a:tailEnd/>
          </a:ln>
        </p:spPr>
        <p:txBody>
          <a:bodyPr>
            <a:spAutoFit/>
          </a:bodyPr>
          <a:lstStyle/>
          <a:p>
            <a:pPr latinLnBrk="1">
              <a:lnSpc>
                <a:spcPct val="110000"/>
              </a:lnSpc>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380"/>
                                        </p:tgtEl>
                                        <p:attrNameLst>
                                          <p:attrName>style.visibility</p:attrName>
                                        </p:attrNameLst>
                                      </p:cBhvr>
                                      <p:to>
                                        <p:strVal val="visible"/>
                                      </p:to>
                                    </p:set>
                                    <p:animEffect transition="in" filter="fade">
                                      <p:cBhvr>
                                        <p:cTn id="16" dur="2000"/>
                                        <p:tgtEl>
                                          <p:spTgt spid="1538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5381"/>
                                        </p:tgtEl>
                                        <p:attrNameLst>
                                          <p:attrName>style.visibility</p:attrName>
                                        </p:attrNameLst>
                                      </p:cBhvr>
                                      <p:to>
                                        <p:strVal val="visible"/>
                                      </p:to>
                                    </p:set>
                                    <p:animEffect transition="in" filter="fade">
                                      <p:cBhvr>
                                        <p:cTn id="25" dur="2000"/>
                                        <p:tgtEl>
                                          <p:spTgt spid="1538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wipe(down)">
                                      <p:cBhvr>
                                        <p:cTn id="30" dur="500"/>
                                        <p:tgtEl>
                                          <p:spTgt spid="2">
                                            <p:txEl>
                                              <p:pRg st="6" end="6"/>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2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down)">
                                      <p:cBhvr>
                                        <p:cTn id="39" dur="500"/>
                                        <p:tgtEl>
                                          <p:spTgt spid="2">
                                            <p:txEl>
                                              <p:pRg st="8" end="8"/>
                                            </p:txEl>
                                          </p:spTgt>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wipe(down)">
                                      <p:cBhvr>
                                        <p:cTn id="43"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7" descr="C:\Documents and Settings\Administrator\桌面\colosseo.bmp"/>
          <p:cNvPicPr>
            <a:picLocks noChangeArrowheads="1"/>
          </p:cNvPicPr>
          <p:nvPr/>
        </p:nvPicPr>
        <p:blipFill>
          <a:blip r:embed="rId3" cstate="print"/>
          <a:srcRect/>
          <a:stretch>
            <a:fillRect/>
          </a:stretch>
        </p:blipFill>
        <p:spPr bwMode="auto">
          <a:xfrm>
            <a:off x="4286248" y="928670"/>
            <a:ext cx="4449763" cy="5097462"/>
          </a:xfrm>
          <a:prstGeom prst="rect">
            <a:avLst/>
          </a:prstGeom>
          <a:noFill/>
          <a:ln w="9525">
            <a:noFill/>
            <a:miter lim="800000"/>
            <a:headEnd/>
            <a:tailEnd/>
          </a:ln>
        </p:spPr>
      </p:pic>
      <p:pic>
        <p:nvPicPr>
          <p:cNvPr id="20483" name="Picture 3" descr="시그라프PPT용로고"/>
          <p:cNvPicPr>
            <a:picLocks noChangeAspect="1" noChangeArrowheads="1"/>
          </p:cNvPicPr>
          <p:nvPr/>
        </p:nvPicPr>
        <p:blipFill>
          <a:blip r:embed="rId4" cstate="print"/>
          <a:srcRect/>
          <a:stretch>
            <a:fillRect/>
          </a:stretch>
        </p:blipFill>
        <p:spPr bwMode="auto">
          <a:xfrm>
            <a:off x="6680200" y="6321425"/>
            <a:ext cx="2212975" cy="420688"/>
          </a:xfrm>
          <a:prstGeom prst="rect">
            <a:avLst/>
          </a:prstGeom>
          <a:noFill/>
          <a:ln w="9525">
            <a:noFill/>
            <a:miter lim="800000"/>
            <a:headEnd/>
            <a:tailEnd/>
          </a:ln>
        </p:spPr>
      </p:pic>
      <p:pic>
        <p:nvPicPr>
          <p:cNvPr id="20484" name="Picture 4" descr="건곤감리PPT용"/>
          <p:cNvPicPr>
            <a:picLocks noChangeAspect="1" noChangeArrowheads="1"/>
          </p:cNvPicPr>
          <p:nvPr/>
        </p:nvPicPr>
        <p:blipFill>
          <a:blip r:embed="rId5" cstate="print"/>
          <a:srcRect/>
          <a:stretch>
            <a:fillRect/>
          </a:stretch>
        </p:blipFill>
        <p:spPr bwMode="auto">
          <a:xfrm>
            <a:off x="250825" y="6467475"/>
            <a:ext cx="1123950" cy="201613"/>
          </a:xfrm>
          <a:prstGeom prst="rect">
            <a:avLst/>
          </a:prstGeom>
          <a:noFill/>
          <a:ln w="9525">
            <a:noFill/>
            <a:miter lim="800000"/>
            <a:headEnd/>
            <a:tailEnd/>
          </a:ln>
        </p:spPr>
      </p:pic>
      <p:pic>
        <p:nvPicPr>
          <p:cNvPr id="15376" name="Picture 16" descr="D:\siggraph asia 2010\Presentation\images\symdetect-mser.png"/>
          <p:cNvPicPr>
            <a:picLocks noChangeArrowheads="1"/>
          </p:cNvPicPr>
          <p:nvPr/>
        </p:nvPicPr>
        <p:blipFill>
          <a:blip r:embed="rId6" cstate="print"/>
          <a:srcRect/>
          <a:stretch>
            <a:fillRect/>
          </a:stretch>
        </p:blipFill>
        <p:spPr bwMode="auto">
          <a:xfrm>
            <a:off x="4286248" y="928670"/>
            <a:ext cx="4448175" cy="5094287"/>
          </a:xfrm>
          <a:prstGeom prst="rect">
            <a:avLst/>
          </a:prstGeom>
          <a:noFill/>
          <a:ln w="9525">
            <a:noFill/>
            <a:miter lim="800000"/>
            <a:headEnd/>
            <a:tailEnd/>
          </a:ln>
        </p:spPr>
      </p:pic>
      <p:sp>
        <p:nvSpPr>
          <p:cNvPr id="26" name="Rectangle 25"/>
          <p:cNvSpPr>
            <a:spLocks noChangeArrowheads="1"/>
          </p:cNvSpPr>
          <p:nvPr/>
        </p:nvSpPr>
        <p:spPr bwMode="auto">
          <a:xfrm>
            <a:off x="71438" y="1004888"/>
            <a:ext cx="4286250" cy="2495550"/>
          </a:xfrm>
          <a:prstGeom prst="rect">
            <a:avLst/>
          </a:prstGeom>
          <a:noFill/>
          <a:ln w="9525" algn="ctr">
            <a:noFill/>
            <a:miter lim="800000"/>
            <a:headEnd/>
            <a:tailEnd/>
          </a:ln>
        </p:spPr>
        <p:txBody>
          <a:bodyPr>
            <a:spAutoFit/>
          </a:bodyPr>
          <a:lstStyle/>
          <a:p>
            <a:pPr latinLnBrk="1">
              <a:lnSpc>
                <a:spcPct val="110000"/>
              </a:lnSpc>
              <a:buFont typeface="Arial" pitchFamily="34" charset="0"/>
              <a:buChar char="•"/>
            </a:pPr>
            <a:r>
              <a:rPr lang="en-US" altLang="zh-CN" sz="2400"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Maximally stable </a:t>
            </a:r>
            <a:r>
              <a:rPr lang="en-US" altLang="zh-CN" sz="2400" b="1" dirty="0" err="1">
                <a:solidFill>
                  <a:schemeClr val="bg1"/>
                </a:solidFill>
                <a:latin typeface="Arial" pitchFamily="34" charset="0"/>
                <a:cs typeface="Arial" pitchFamily="34" charset="0"/>
              </a:rPr>
              <a:t>extremal</a:t>
            </a:r>
            <a:r>
              <a:rPr lang="en-US" altLang="zh-CN" sz="2400" b="1" dirty="0">
                <a:solidFill>
                  <a:schemeClr val="bg1"/>
                </a:solidFill>
                <a:latin typeface="Arial" pitchFamily="34" charset="0"/>
                <a:cs typeface="Arial" pitchFamily="34" charset="0"/>
              </a:rPr>
              <a:t>  </a:t>
            </a:r>
          </a:p>
          <a:p>
            <a:pPr latinLnBrk="1">
              <a:lnSpc>
                <a:spcPct val="110000"/>
              </a:lnSpc>
            </a:pPr>
            <a:r>
              <a:rPr lang="en-US" altLang="zh-CN" sz="2400" b="1" dirty="0">
                <a:solidFill>
                  <a:schemeClr val="bg1"/>
                </a:solidFill>
                <a:latin typeface="Arial" pitchFamily="34" charset="0"/>
                <a:cs typeface="Arial" pitchFamily="34" charset="0"/>
              </a:rPr>
              <a:t>  regions (</a:t>
            </a:r>
            <a:r>
              <a:rPr lang="en-US" altLang="zh-CN" sz="2400" b="1" dirty="0">
                <a:solidFill>
                  <a:srgbClr val="FFFF00"/>
                </a:solidFill>
                <a:latin typeface="Arial" pitchFamily="34" charset="0"/>
                <a:cs typeface="Arial" pitchFamily="34" charset="0"/>
              </a:rPr>
              <a:t>MSER</a:t>
            </a:r>
            <a:r>
              <a:rPr lang="en-US" altLang="zh-CN" sz="2400" b="1" dirty="0">
                <a:solidFill>
                  <a:schemeClr val="bg1"/>
                </a:solidFill>
                <a:latin typeface="Arial" pitchFamily="34" charset="0"/>
                <a:cs typeface="Arial" pitchFamily="34" charset="0"/>
              </a:rPr>
              <a:t>)</a:t>
            </a:r>
          </a:p>
          <a:p>
            <a:pPr latinLnBrk="1">
              <a:lnSpc>
                <a:spcPct val="110000"/>
              </a:lnSpc>
              <a:buFont typeface="Arial" pitchFamily="34" charset="0"/>
              <a:buChar char="•"/>
            </a:pPr>
            <a:r>
              <a:rPr lang="en-US" altLang="ko-KR" sz="2400" b="1" dirty="0">
                <a:solidFill>
                  <a:schemeClr val="bg1"/>
                </a:solidFill>
                <a:latin typeface="Arial" pitchFamily="34" charset="0"/>
                <a:cs typeface="Arial" pitchFamily="34" charset="0"/>
              </a:rPr>
              <a:t> Affine invariant</a:t>
            </a:r>
          </a:p>
          <a:p>
            <a:pPr latinLnBrk="1">
              <a:lnSpc>
                <a:spcPct val="110000"/>
              </a:lnSpc>
              <a:buFontTx/>
              <a:buChar char="•"/>
            </a:pPr>
            <a:r>
              <a:rPr lang="en-US" altLang="zh-CN" sz="2400" b="1" dirty="0">
                <a:solidFill>
                  <a:schemeClr val="bg1"/>
                </a:solidFill>
                <a:latin typeface="Arial" pitchFamily="34" charset="0"/>
                <a:cs typeface="Arial" pitchFamily="34" charset="0"/>
              </a:rPr>
              <a:t> More efficient</a:t>
            </a:r>
          </a:p>
          <a:p>
            <a:pPr latinLnBrk="1">
              <a:lnSpc>
                <a:spcPct val="110000"/>
              </a:lnSpc>
              <a:buFontTx/>
              <a:buChar char="•"/>
            </a:pPr>
            <a:r>
              <a:rPr lang="en-US" altLang="zh-CN" sz="2400" b="1" dirty="0">
                <a:solidFill>
                  <a:schemeClr val="bg1"/>
                </a:solidFill>
                <a:latin typeface="Arial" pitchFamily="34" charset="0"/>
                <a:cs typeface="Arial" pitchFamily="34" charset="0"/>
              </a:rPr>
              <a:t> More stable to noise and </a:t>
            </a:r>
          </a:p>
          <a:p>
            <a:pPr latinLnBrk="1">
              <a:lnSpc>
                <a:spcPct val="110000"/>
              </a:lnSpc>
            </a:pPr>
            <a:r>
              <a:rPr lang="en-US" altLang="zh-CN" sz="2400" b="1" dirty="0">
                <a:solidFill>
                  <a:schemeClr val="bg1"/>
                </a:solidFill>
                <a:latin typeface="Arial" pitchFamily="34" charset="0"/>
                <a:cs typeface="Arial" pitchFamily="34" charset="0"/>
              </a:rPr>
              <a:t>  illumination change</a:t>
            </a:r>
          </a:p>
        </p:txBody>
      </p:sp>
      <p:grpSp>
        <p:nvGrpSpPr>
          <p:cNvPr id="2" name="组合 27"/>
          <p:cNvGrpSpPr>
            <a:grpSpLocks/>
          </p:cNvGrpSpPr>
          <p:nvPr/>
        </p:nvGrpSpPr>
        <p:grpSpPr bwMode="auto">
          <a:xfrm>
            <a:off x="-1357313" y="4429125"/>
            <a:ext cx="857250" cy="1557338"/>
            <a:chOff x="-1357354" y="4429132"/>
            <a:chExt cx="857256" cy="1556591"/>
          </a:xfrm>
        </p:grpSpPr>
        <p:pic>
          <p:nvPicPr>
            <p:cNvPr id="20492" name="Picture 3" descr="D:\siggraph asia 2010\Presentation\images\symdetect-cell.png"/>
            <p:cNvPicPr>
              <a:picLocks noChangeAspect="1" noChangeArrowheads="1"/>
            </p:cNvPicPr>
            <p:nvPr/>
          </p:nvPicPr>
          <p:blipFill>
            <a:blip r:embed="rId7" cstate="print"/>
            <a:srcRect/>
            <a:stretch>
              <a:fillRect/>
            </a:stretch>
          </p:blipFill>
          <p:spPr bwMode="auto">
            <a:xfrm>
              <a:off x="-1285916" y="4429132"/>
              <a:ext cx="677572" cy="1250901"/>
            </a:xfrm>
            <a:prstGeom prst="rect">
              <a:avLst/>
            </a:prstGeom>
            <a:noFill/>
            <a:ln w="9525">
              <a:noFill/>
              <a:miter lim="800000"/>
              <a:headEnd/>
              <a:tailEnd/>
            </a:ln>
          </p:spPr>
        </p:pic>
        <p:sp>
          <p:nvSpPr>
            <p:cNvPr id="20493" name="矩形 26"/>
            <p:cNvSpPr>
              <a:spLocks noChangeArrowheads="1"/>
            </p:cNvSpPr>
            <p:nvPr/>
          </p:nvSpPr>
          <p:spPr bwMode="auto">
            <a:xfrm>
              <a:off x="-1357354" y="5643578"/>
              <a:ext cx="857256" cy="342145"/>
            </a:xfrm>
            <a:prstGeom prst="rect">
              <a:avLst/>
            </a:prstGeom>
            <a:noFill/>
            <a:ln w="9525">
              <a:noFill/>
              <a:miter lim="800000"/>
              <a:headEnd/>
              <a:tailEnd/>
            </a:ln>
          </p:spPr>
          <p:txBody>
            <a:bodyPr>
              <a:spAutoFit/>
            </a:bodyPr>
            <a:lstStyle/>
            <a:p>
              <a:pPr latinLnBrk="1">
                <a:lnSpc>
                  <a:spcPct val="110000"/>
                </a:lnSpc>
              </a:pPr>
              <a:r>
                <a:rPr lang="en-US" altLang="zh-CN" sz="1600">
                  <a:solidFill>
                    <a:schemeClr val="bg1"/>
                  </a:solidFill>
                  <a:latin typeface="Arial" pitchFamily="34" charset="0"/>
                  <a:cs typeface="Arial" pitchFamily="34" charset="0"/>
                </a:rPr>
                <a:t>MSER</a:t>
              </a:r>
              <a:endParaRPr lang="zh-CN" altLang="en-US" sz="1600">
                <a:solidFill>
                  <a:schemeClr val="bg1"/>
                </a:solidFill>
              </a:endParaRPr>
            </a:p>
          </p:txBody>
        </p:sp>
      </p:grpSp>
      <p:grpSp>
        <p:nvGrpSpPr>
          <p:cNvPr id="3" name="组合 31"/>
          <p:cNvGrpSpPr>
            <a:grpSpLocks/>
          </p:cNvGrpSpPr>
          <p:nvPr/>
        </p:nvGrpSpPr>
        <p:grpSpPr bwMode="auto">
          <a:xfrm>
            <a:off x="2857496" y="3500438"/>
            <a:ext cx="1214438" cy="2589212"/>
            <a:chOff x="2786050" y="3429000"/>
            <a:chExt cx="1214446" cy="2589231"/>
          </a:xfrm>
        </p:grpSpPr>
        <p:pic>
          <p:nvPicPr>
            <p:cNvPr id="20490" name="Picture 3" descr="D:\siggraph asia 2010\Presentation\images\symdetect-cell.png"/>
            <p:cNvPicPr>
              <a:picLocks noChangeAspect="1" noChangeArrowheads="1"/>
            </p:cNvPicPr>
            <p:nvPr/>
          </p:nvPicPr>
          <p:blipFill>
            <a:blip r:embed="rId7" cstate="print"/>
            <a:srcRect/>
            <a:stretch>
              <a:fillRect/>
            </a:stretch>
          </p:blipFill>
          <p:spPr bwMode="auto">
            <a:xfrm>
              <a:off x="2786050" y="3429000"/>
              <a:ext cx="1214446" cy="2242052"/>
            </a:xfrm>
            <a:prstGeom prst="rect">
              <a:avLst/>
            </a:prstGeom>
            <a:noFill/>
            <a:ln w="9525">
              <a:noFill/>
              <a:miter lim="800000"/>
              <a:headEnd/>
              <a:tailEnd/>
            </a:ln>
          </p:spPr>
        </p:pic>
        <p:sp>
          <p:nvSpPr>
            <p:cNvPr id="20491" name="矩形 30"/>
            <p:cNvSpPr>
              <a:spLocks noChangeArrowheads="1"/>
            </p:cNvSpPr>
            <p:nvPr/>
          </p:nvSpPr>
          <p:spPr bwMode="auto">
            <a:xfrm>
              <a:off x="2928926" y="5657866"/>
              <a:ext cx="857256" cy="360365"/>
            </a:xfrm>
            <a:prstGeom prst="rect">
              <a:avLst/>
            </a:prstGeom>
            <a:noFill/>
            <a:ln w="9525">
              <a:noFill/>
              <a:miter lim="800000"/>
              <a:headEnd/>
              <a:tailEnd/>
            </a:ln>
          </p:spPr>
          <p:txBody>
            <a:bodyPr>
              <a:spAutoFit/>
            </a:bodyPr>
            <a:lstStyle/>
            <a:p>
              <a:pPr latinLnBrk="1">
                <a:lnSpc>
                  <a:spcPct val="110000"/>
                </a:lnSpc>
              </a:pPr>
              <a:r>
                <a:rPr lang="en-US" altLang="zh-CN" sz="1600">
                  <a:solidFill>
                    <a:schemeClr val="bg1"/>
                  </a:solidFill>
                  <a:latin typeface="Arial" pitchFamily="34" charset="0"/>
                  <a:cs typeface="Arial" pitchFamily="34" charset="0"/>
                </a:rPr>
                <a:t>MSER</a:t>
              </a:r>
              <a:endParaRPr lang="zh-CN" altLang="en-US" sz="1600">
                <a:solidFill>
                  <a:schemeClr val="bg1"/>
                </a:solidFill>
              </a:endParaRPr>
            </a:p>
          </p:txBody>
        </p:sp>
      </p:grpSp>
      <p:sp>
        <p:nvSpPr>
          <p:cNvPr id="20489" name="Rectangle 2"/>
          <p:cNvSpPr>
            <a:spLocks noChangeArrowheads="1"/>
          </p:cNvSpPr>
          <p:nvPr/>
        </p:nvSpPr>
        <p:spPr bwMode="auto">
          <a:xfrm>
            <a:off x="-107950" y="71438"/>
            <a:ext cx="8567738" cy="641350"/>
          </a:xfrm>
          <a:prstGeom prst="rect">
            <a:avLst/>
          </a:prstGeom>
          <a:noFill/>
          <a:ln w="9525" algn="ctr">
            <a:noFill/>
            <a:miter lim="800000"/>
            <a:headEnd/>
            <a:tailEnd/>
          </a:ln>
        </p:spPr>
        <p:txBody>
          <a:bodyPr>
            <a:spAutoFit/>
          </a:bodyPr>
          <a:lstStyle/>
          <a:p>
            <a:pPr latinLnBrk="1"/>
            <a:r>
              <a:rPr lang="en-US" altLang="ko-KR" sz="3600" b="1" dirty="0">
                <a:solidFill>
                  <a:schemeClr val="bg1"/>
                </a:solidFill>
                <a:latin typeface="Arial" pitchFamily="34" charset="0"/>
                <a:cs typeface="Arial" pitchFamily="34" charset="0"/>
              </a:rPr>
              <a:t>  </a:t>
            </a:r>
            <a:r>
              <a:rPr lang="en-US" altLang="ko-KR" sz="3600" b="1" dirty="0" smtClean="0">
                <a:solidFill>
                  <a:schemeClr val="bg1"/>
                </a:solidFill>
                <a:latin typeface="Arial" pitchFamily="34" charset="0"/>
                <a:cs typeface="Arial" pitchFamily="34" charset="0"/>
              </a:rPr>
              <a:t>Region-based </a:t>
            </a:r>
            <a:r>
              <a:rPr lang="en-US" altLang="ko-KR" sz="3600" b="1" dirty="0">
                <a:solidFill>
                  <a:schemeClr val="bg1"/>
                </a:solidFill>
                <a:latin typeface="Arial" pitchFamily="34" charset="0"/>
                <a:cs typeface="Arial" pitchFamily="34" charset="0"/>
              </a:rPr>
              <a:t>Cell Identification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down)">
                                      <p:cBhvr>
                                        <p:cTn id="7" dur="500"/>
                                        <p:tgtEl>
                                          <p:spTgt spid="2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wipe(down)">
                                      <p:cBhvr>
                                        <p:cTn id="10" dur="500"/>
                                        <p:tgtEl>
                                          <p:spTgt spid="26">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376"/>
                                        </p:tgtEl>
                                        <p:attrNameLst>
                                          <p:attrName>style.visibility</p:attrName>
                                        </p:attrNameLst>
                                      </p:cBhvr>
                                      <p:to>
                                        <p:strVal val="visible"/>
                                      </p:to>
                                    </p:set>
                                    <p:animEffect transition="in" filter="fade">
                                      <p:cBhvr>
                                        <p:cTn id="14" dur="2000"/>
                                        <p:tgtEl>
                                          <p:spTgt spid="15376"/>
                                        </p:tgtEl>
                                      </p:cBhvr>
                                    </p:animEffect>
                                  </p:childTnLst>
                                </p:cTn>
                              </p:par>
                            </p:childTnLst>
                          </p:cTn>
                        </p:par>
                        <p:par>
                          <p:cTn id="15" fill="hold">
                            <p:stCondLst>
                              <p:cond delay="2500"/>
                            </p:stCondLst>
                            <p:childTnLst>
                              <p:par>
                                <p:cTn id="16" presetID="0" presetClass="path" presetSubtype="0" accel="50000" decel="50000" fill="hold" nodeType="afterEffect">
                                  <p:stCondLst>
                                    <p:cond delay="0"/>
                                  </p:stCondLst>
                                  <p:childTnLst>
                                    <p:animMotion origin="layout" path="M 0.64878 -0.24884 L 0.46771 -0.05972 " pathEditMode="relative" rAng="0" ptsTypes="AA">
                                      <p:cBhvr>
                                        <p:cTn id="17" dur="1000" fill="hold"/>
                                        <p:tgtEl>
                                          <p:spTgt spid="2"/>
                                        </p:tgtEl>
                                        <p:attrNameLst>
                                          <p:attrName>ppt_x</p:attrName>
                                          <p:attrName>ppt_y</p:attrName>
                                        </p:attrNameLst>
                                      </p:cBhvr>
                                      <p:rCtr x="-91" y="94"/>
                                    </p:animMotion>
                                  </p:childTnLst>
                                </p:cTn>
                              </p:par>
                              <p:par>
                                <p:cTn id="18" presetID="6" presetClass="emph" presetSubtype="0" fill="hold" nodeType="withEffect">
                                  <p:stCondLst>
                                    <p:cond delay="0"/>
                                  </p:stCondLst>
                                  <p:childTnLst>
                                    <p:animScale>
                                      <p:cBhvr>
                                        <p:cTn id="19" dur="1000" fill="hold"/>
                                        <p:tgtEl>
                                          <p:spTgt spid="2"/>
                                        </p:tgtEl>
                                      </p:cBhvr>
                                      <p:by x="180000" y="180000"/>
                                    </p:animScale>
                                  </p:childTnLst>
                                </p:cTn>
                              </p:par>
                            </p:childTnLst>
                          </p:cTn>
                        </p:par>
                        <p:par>
                          <p:cTn id="20" fill="hold">
                            <p:stCondLst>
                              <p:cond delay="3500"/>
                            </p:stCondLst>
                            <p:childTnLst>
                              <p:par>
                                <p:cTn id="21" presetID="1" presetClass="exit" presetSubtype="0" fill="hold" nodeType="after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2" end="2"/>
                                            </p:txEl>
                                          </p:spTgt>
                                        </p:tgtEl>
                                        <p:attrNameLst>
                                          <p:attrName>style.visibility</p:attrName>
                                        </p:attrNameLst>
                                      </p:cBhvr>
                                      <p:to>
                                        <p:strVal val="visible"/>
                                      </p:to>
                                    </p:set>
                                    <p:animEffect transition="in" filter="wipe(down)">
                                      <p:cBhvr>
                                        <p:cTn id="29" dur="500"/>
                                        <p:tgtEl>
                                          <p:spTgt spid="26">
                                            <p:txEl>
                                              <p:pRg st="2" end="2"/>
                                            </p:txEl>
                                          </p:spTgt>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6">
                                            <p:txEl>
                                              <p:pRg st="3" end="3"/>
                                            </p:txEl>
                                          </p:spTgt>
                                        </p:tgtEl>
                                        <p:attrNameLst>
                                          <p:attrName>style.visibility</p:attrName>
                                        </p:attrNameLst>
                                      </p:cBhvr>
                                      <p:to>
                                        <p:strVal val="visible"/>
                                      </p:to>
                                    </p:set>
                                    <p:animEffect transition="in" filter="wipe(down)">
                                      <p:cBhvr>
                                        <p:cTn id="33" dur="500"/>
                                        <p:tgtEl>
                                          <p:spTgt spid="26">
                                            <p:txEl>
                                              <p:pRg st="3" end="3"/>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26">
                                            <p:txEl>
                                              <p:pRg st="4" end="4"/>
                                            </p:txEl>
                                          </p:spTgt>
                                        </p:tgtEl>
                                        <p:attrNameLst>
                                          <p:attrName>style.visibility</p:attrName>
                                        </p:attrNameLst>
                                      </p:cBhvr>
                                      <p:to>
                                        <p:strVal val="visible"/>
                                      </p:to>
                                    </p:set>
                                    <p:animEffect transition="in" filter="wipe(down)">
                                      <p:cBhvr>
                                        <p:cTn id="37" dur="500"/>
                                        <p:tgtEl>
                                          <p:spTgt spid="26">
                                            <p:txEl>
                                              <p:pRg st="4" end="4"/>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xEl>
                                              <p:pRg st="5" end="5"/>
                                            </p:txEl>
                                          </p:spTgt>
                                        </p:tgtEl>
                                        <p:attrNameLst>
                                          <p:attrName>style.visibility</p:attrName>
                                        </p:attrNameLst>
                                      </p:cBhvr>
                                      <p:to>
                                        <p:strVal val="visible"/>
                                      </p:to>
                                    </p:set>
                                    <p:animEffect transition="in" filter="wipe(down)">
                                      <p:cBhvr>
                                        <p:cTn id="40"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6" descr="D:\siggraph asia 2010\Presentation\images\symdetect-mser.png"/>
          <p:cNvPicPr>
            <a:picLocks noChangeArrowheads="1"/>
          </p:cNvPicPr>
          <p:nvPr/>
        </p:nvPicPr>
        <p:blipFill>
          <a:blip r:embed="rId3" cstate="print"/>
          <a:srcRect/>
          <a:stretch>
            <a:fillRect/>
          </a:stretch>
        </p:blipFill>
        <p:spPr bwMode="auto">
          <a:xfrm>
            <a:off x="4287838" y="928688"/>
            <a:ext cx="4448175" cy="5095875"/>
          </a:xfrm>
          <a:prstGeom prst="rect">
            <a:avLst/>
          </a:prstGeom>
          <a:noFill/>
          <a:ln w="9525">
            <a:noFill/>
            <a:miter lim="800000"/>
            <a:headEnd/>
            <a:tailEnd/>
          </a:ln>
        </p:spPr>
      </p:pic>
      <p:pic>
        <p:nvPicPr>
          <p:cNvPr id="32" name="Picture 26" descr="D:\siggraph asia 2010\Presentation\images\symdetect-clustering.png"/>
          <p:cNvPicPr>
            <a:picLocks noChangeArrowheads="1"/>
          </p:cNvPicPr>
          <p:nvPr/>
        </p:nvPicPr>
        <p:blipFill>
          <a:blip r:embed="rId4" cstate="print"/>
          <a:srcRect/>
          <a:stretch>
            <a:fillRect/>
          </a:stretch>
        </p:blipFill>
        <p:spPr bwMode="auto">
          <a:xfrm>
            <a:off x="4287838" y="928688"/>
            <a:ext cx="4448175" cy="5095875"/>
          </a:xfrm>
          <a:prstGeom prst="rect">
            <a:avLst/>
          </a:prstGeom>
          <a:noFill/>
          <a:ln w="9525">
            <a:noFill/>
            <a:miter lim="800000"/>
            <a:headEnd/>
            <a:tailEnd/>
          </a:ln>
        </p:spPr>
      </p:pic>
      <p:pic>
        <p:nvPicPr>
          <p:cNvPr id="21508" name="Picture 3" descr="시그라프PPT용로고"/>
          <p:cNvPicPr>
            <a:picLocks noChangeAspect="1" noChangeArrowheads="1"/>
          </p:cNvPicPr>
          <p:nvPr/>
        </p:nvPicPr>
        <p:blipFill>
          <a:blip r:embed="rId5" cstate="print"/>
          <a:srcRect/>
          <a:stretch>
            <a:fillRect/>
          </a:stretch>
        </p:blipFill>
        <p:spPr bwMode="auto">
          <a:xfrm>
            <a:off x="6680200" y="6321425"/>
            <a:ext cx="2212975" cy="420688"/>
          </a:xfrm>
          <a:prstGeom prst="rect">
            <a:avLst/>
          </a:prstGeom>
          <a:noFill/>
          <a:ln w="9525">
            <a:noFill/>
            <a:miter lim="800000"/>
            <a:headEnd/>
            <a:tailEnd/>
          </a:ln>
        </p:spPr>
      </p:pic>
      <p:pic>
        <p:nvPicPr>
          <p:cNvPr id="21509" name="Picture 4" descr="건곤감리PPT용"/>
          <p:cNvPicPr>
            <a:picLocks noChangeAspect="1" noChangeArrowheads="1"/>
          </p:cNvPicPr>
          <p:nvPr/>
        </p:nvPicPr>
        <p:blipFill>
          <a:blip r:embed="rId6" cstate="print"/>
          <a:srcRect/>
          <a:stretch>
            <a:fillRect/>
          </a:stretch>
        </p:blipFill>
        <p:spPr bwMode="auto">
          <a:xfrm>
            <a:off x="250825" y="6467475"/>
            <a:ext cx="1123950" cy="201613"/>
          </a:xfrm>
          <a:prstGeom prst="rect">
            <a:avLst/>
          </a:prstGeom>
          <a:noFill/>
          <a:ln w="9525">
            <a:noFill/>
            <a:miter lim="800000"/>
            <a:headEnd/>
            <a:tailEnd/>
          </a:ln>
        </p:spPr>
      </p:pic>
      <p:sp>
        <p:nvSpPr>
          <p:cNvPr id="26" name="Rectangle 25"/>
          <p:cNvSpPr>
            <a:spLocks noChangeArrowheads="1"/>
          </p:cNvSpPr>
          <p:nvPr/>
        </p:nvSpPr>
        <p:spPr bwMode="auto">
          <a:xfrm>
            <a:off x="142875" y="1071563"/>
            <a:ext cx="4065588" cy="3373437"/>
          </a:xfrm>
          <a:prstGeom prst="rect">
            <a:avLst/>
          </a:prstGeom>
          <a:noFill/>
          <a:ln w="9525" algn="ctr">
            <a:noFill/>
            <a:miter lim="800000"/>
            <a:headEnd/>
            <a:tailEnd/>
          </a:ln>
        </p:spPr>
        <p:txBody>
          <a:bodyPr wrap="none">
            <a:spAutoFit/>
          </a:bodyPr>
          <a:lstStyle/>
          <a:p>
            <a:pPr latinLnBrk="1">
              <a:lnSpc>
                <a:spcPct val="110000"/>
              </a:lnSpc>
              <a:buFont typeface="Arial" pitchFamily="34" charset="0"/>
              <a:buChar char="•"/>
            </a:pPr>
            <a:r>
              <a:rPr lang="en-US" altLang="zh-CN" sz="2800" b="1" dirty="0">
                <a:solidFill>
                  <a:schemeClr val="bg1"/>
                </a:solidFill>
                <a:latin typeface="Arial" pitchFamily="34" charset="0"/>
                <a:cs typeface="Arial" pitchFamily="34" charset="0"/>
              </a:rPr>
              <a:t> Mean-Shift</a:t>
            </a:r>
          </a:p>
          <a:p>
            <a:pPr lvl="1" latinLnBrk="1">
              <a:lnSpc>
                <a:spcPct val="110000"/>
              </a:lnSpc>
            </a:pPr>
            <a:endParaRPr lang="en-US" altLang="zh-CN" sz="2800" b="1" dirty="0">
              <a:solidFill>
                <a:schemeClr val="bg1"/>
              </a:solidFill>
              <a:latin typeface="Arial" pitchFamily="34" charset="0"/>
              <a:cs typeface="Arial" pitchFamily="34" charset="0"/>
            </a:endParaRPr>
          </a:p>
          <a:p>
            <a:pPr latinLnBrk="1">
              <a:lnSpc>
                <a:spcPct val="110000"/>
              </a:lnSpc>
              <a:buFont typeface="Arial" pitchFamily="34" charset="0"/>
              <a:buChar char="•"/>
            </a:pPr>
            <a:r>
              <a:rPr lang="en-US" altLang="zh-CN" sz="2800" b="1" dirty="0">
                <a:solidFill>
                  <a:schemeClr val="bg1"/>
                </a:solidFill>
                <a:latin typeface="Arial" pitchFamily="34" charset="0"/>
                <a:cs typeface="Arial" pitchFamily="34" charset="0"/>
              </a:rPr>
              <a:t> Filter the outliers</a:t>
            </a:r>
          </a:p>
          <a:p>
            <a:pPr latinLnBrk="1">
              <a:lnSpc>
                <a:spcPct val="110000"/>
              </a:lnSpc>
              <a:buFont typeface="Arial" pitchFamily="34" charset="0"/>
              <a:buChar char="•"/>
            </a:pPr>
            <a:endParaRPr lang="en-US" altLang="zh-CN" sz="2800" b="1" dirty="0">
              <a:solidFill>
                <a:schemeClr val="bg1"/>
              </a:solidFill>
              <a:latin typeface="Arial" pitchFamily="34" charset="0"/>
              <a:cs typeface="Arial" pitchFamily="34" charset="0"/>
            </a:endParaRPr>
          </a:p>
          <a:p>
            <a:pPr latinLnBrk="1">
              <a:lnSpc>
                <a:spcPct val="110000"/>
              </a:lnSpc>
              <a:buFont typeface="Arial" pitchFamily="34" charset="0"/>
              <a:buChar char="•"/>
            </a:pPr>
            <a:r>
              <a:rPr lang="en-US" altLang="zh-CN" sz="2800" b="1" dirty="0">
                <a:solidFill>
                  <a:schemeClr val="bg1"/>
                </a:solidFill>
                <a:latin typeface="Arial" pitchFamily="34" charset="0"/>
                <a:cs typeface="Arial" pitchFamily="34" charset="0"/>
              </a:rPr>
              <a:t> Retain major clusters</a:t>
            </a:r>
          </a:p>
          <a:p>
            <a:pPr latinLnBrk="1">
              <a:lnSpc>
                <a:spcPct val="110000"/>
              </a:lnSpc>
              <a:buFont typeface="Arial" pitchFamily="34" charset="0"/>
              <a:buChar char="–"/>
            </a:pPr>
            <a:endParaRPr lang="en-US" altLang="zh-CN" sz="2800" b="1" dirty="0">
              <a:solidFill>
                <a:schemeClr val="bg1"/>
              </a:solidFill>
              <a:latin typeface="Arial" pitchFamily="34" charset="0"/>
              <a:cs typeface="Arial" pitchFamily="34" charset="0"/>
            </a:endParaRPr>
          </a:p>
          <a:p>
            <a:pPr lvl="1" latinLnBrk="1">
              <a:lnSpc>
                <a:spcPct val="110000"/>
              </a:lnSpc>
            </a:pPr>
            <a:endParaRPr lang="en-US" altLang="zh-CN" sz="2800" b="1" dirty="0">
              <a:solidFill>
                <a:schemeClr val="bg1"/>
              </a:solidFill>
              <a:latin typeface="Arial" pitchFamily="34" charset="0"/>
              <a:cs typeface="Arial" pitchFamily="34" charset="0"/>
            </a:endParaRPr>
          </a:p>
        </p:txBody>
      </p:sp>
      <p:sp>
        <p:nvSpPr>
          <p:cNvPr id="21511" name="Rectangle 2"/>
          <p:cNvSpPr>
            <a:spLocks noChangeArrowheads="1"/>
          </p:cNvSpPr>
          <p:nvPr/>
        </p:nvSpPr>
        <p:spPr bwMode="auto">
          <a:xfrm>
            <a:off x="-107950" y="71438"/>
            <a:ext cx="57515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Clustering</a:t>
            </a:r>
          </a:p>
        </p:txBody>
      </p:sp>
      <p:pic>
        <p:nvPicPr>
          <p:cNvPr id="84994" name="Picture 2" descr="D:\siggraph asia 2010\Presentation\images\symdetect-c1.png"/>
          <p:cNvPicPr>
            <a:picLocks noChangeArrowheads="1"/>
          </p:cNvPicPr>
          <p:nvPr/>
        </p:nvPicPr>
        <p:blipFill>
          <a:blip r:embed="rId7" cstate="print"/>
          <a:srcRect/>
          <a:stretch>
            <a:fillRect/>
          </a:stretch>
        </p:blipFill>
        <p:spPr bwMode="auto">
          <a:xfrm>
            <a:off x="4287838" y="928688"/>
            <a:ext cx="4448175" cy="5095875"/>
          </a:xfrm>
          <a:prstGeom prst="rect">
            <a:avLst/>
          </a:prstGeom>
          <a:noFill/>
          <a:ln w="9525">
            <a:noFill/>
            <a:miter lim="800000"/>
            <a:headEnd/>
            <a:tailEnd/>
          </a:ln>
        </p:spPr>
      </p:pic>
      <p:pic>
        <p:nvPicPr>
          <p:cNvPr id="84995" name="Picture 3" descr="D:\siggraph asia 2010\Presentation\images\symdetect-c2.png"/>
          <p:cNvPicPr>
            <a:picLocks noChangeArrowheads="1"/>
          </p:cNvPicPr>
          <p:nvPr/>
        </p:nvPicPr>
        <p:blipFill>
          <a:blip r:embed="rId8" cstate="print"/>
          <a:srcRect/>
          <a:stretch>
            <a:fillRect/>
          </a:stretch>
        </p:blipFill>
        <p:spPr bwMode="auto">
          <a:xfrm>
            <a:off x="4287838" y="928688"/>
            <a:ext cx="4448175" cy="5095875"/>
          </a:xfrm>
          <a:prstGeom prst="rect">
            <a:avLst/>
          </a:prstGeom>
          <a:noFill/>
          <a:ln w="9525">
            <a:noFill/>
            <a:miter lim="800000"/>
            <a:headEnd/>
            <a:tailEnd/>
          </a:ln>
        </p:spPr>
      </p:pic>
      <p:pic>
        <p:nvPicPr>
          <p:cNvPr id="84996" name="Picture 4" descr="D:\siggraph asia 2010\Presentation\images\symdetect-majorcluster.png"/>
          <p:cNvPicPr>
            <a:picLocks noChangeArrowheads="1"/>
          </p:cNvPicPr>
          <p:nvPr/>
        </p:nvPicPr>
        <p:blipFill>
          <a:blip r:embed="rId9" cstate="print"/>
          <a:srcRect/>
          <a:stretch>
            <a:fillRect/>
          </a:stretch>
        </p:blipFill>
        <p:spPr bwMode="auto">
          <a:xfrm>
            <a:off x="4287838" y="928688"/>
            <a:ext cx="4448175" cy="5095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xEl>
                                              <p:pRg st="2" end="2"/>
                                            </p:txEl>
                                          </p:spTgt>
                                        </p:tgtEl>
                                        <p:attrNameLst>
                                          <p:attrName>style.visibility</p:attrName>
                                        </p:attrNameLst>
                                      </p:cBhvr>
                                      <p:to>
                                        <p:strVal val="visible"/>
                                      </p:to>
                                    </p:set>
                                    <p:animEffect transition="in" filter="fade">
                                      <p:cBhvr>
                                        <p:cTn id="16" dur="2000"/>
                                        <p:tgtEl>
                                          <p:spTgt spid="2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animEffect transition="in" filter="fade">
                                      <p:cBhvr>
                                        <p:cTn id="19" dur="2000"/>
                                        <p:tgtEl>
                                          <p:spTgt spid="26">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4994"/>
                                        </p:tgtEl>
                                        <p:attrNameLst>
                                          <p:attrName>style.visibility</p:attrName>
                                        </p:attrNameLst>
                                      </p:cBhvr>
                                      <p:to>
                                        <p:strVal val="visible"/>
                                      </p:to>
                                    </p:set>
                                    <p:animEffect transition="in" filter="fade">
                                      <p:cBhvr>
                                        <p:cTn id="23" dur="2000"/>
                                        <p:tgtEl>
                                          <p:spTgt spid="84994"/>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84995"/>
                                        </p:tgtEl>
                                        <p:attrNameLst>
                                          <p:attrName>style.visibility</p:attrName>
                                        </p:attrNameLst>
                                      </p:cBhvr>
                                      <p:to>
                                        <p:strVal val="visible"/>
                                      </p:to>
                                    </p:set>
                                    <p:animEffect transition="in" filter="fade">
                                      <p:cBhvr>
                                        <p:cTn id="27" dur="2000"/>
                                        <p:tgtEl>
                                          <p:spTgt spid="84995"/>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84996"/>
                                        </p:tgtEl>
                                        <p:attrNameLst>
                                          <p:attrName>style.visibility</p:attrName>
                                        </p:attrNameLst>
                                      </p:cBhvr>
                                      <p:to>
                                        <p:strVal val="visible"/>
                                      </p:to>
                                    </p:set>
                                    <p:animEffect transition="in" filter="fade">
                                      <p:cBhvr>
                                        <p:cTn id="31" dur="20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214313" y="1341438"/>
            <a:ext cx="8786812" cy="1209562"/>
          </a:xfrm>
          <a:prstGeom prst="rect">
            <a:avLst/>
          </a:prstGeom>
          <a:noFill/>
          <a:ln w="9525" algn="ctr">
            <a:noFill/>
            <a:miter lim="800000"/>
            <a:headEnd/>
            <a:tailEnd/>
          </a:ln>
        </p:spPr>
        <p:txBody>
          <a:bodyPr>
            <a:spAutoFit/>
          </a:bodyPr>
          <a:lstStyle/>
          <a:p>
            <a:pPr lvl="1" latinLnBrk="1">
              <a:lnSpc>
                <a:spcPct val="110000"/>
              </a:lnSpc>
              <a:buFont typeface="Arial" pitchFamily="34" charset="0"/>
              <a:buChar char="•"/>
            </a:pPr>
            <a:r>
              <a:rPr lang="en-US" altLang="ko-KR" sz="2800" b="1" dirty="0">
                <a:solidFill>
                  <a:schemeClr val="bg1"/>
                </a:solidFill>
                <a:latin typeface="Arial" pitchFamily="34" charset="0"/>
                <a:cs typeface="Arial" pitchFamily="34" charset="0"/>
              </a:rPr>
              <a:t> Retarget images to different </a:t>
            </a:r>
            <a:r>
              <a:rPr lang="en-US" altLang="ko-KR" sz="2800" b="1" dirty="0" smtClean="0">
                <a:solidFill>
                  <a:schemeClr val="bg1"/>
                </a:solidFill>
                <a:latin typeface="Arial" pitchFamily="34" charset="0"/>
                <a:cs typeface="Arial" pitchFamily="34" charset="0"/>
              </a:rPr>
              <a:t>devices</a:t>
            </a:r>
          </a:p>
          <a:p>
            <a:pPr lvl="1" latinLnBrk="1">
              <a:lnSpc>
                <a:spcPct val="110000"/>
              </a:lnSpc>
            </a:pPr>
            <a:endParaRPr lang="en-US" altLang="ko-KR" sz="1000" b="1" dirty="0">
              <a:solidFill>
                <a:schemeClr val="bg1"/>
              </a:solidFill>
              <a:latin typeface="Arial" pitchFamily="34" charset="0"/>
              <a:cs typeface="Arial" pitchFamily="34" charset="0"/>
            </a:endParaRPr>
          </a:p>
          <a:p>
            <a:pPr lvl="1" latinLnBrk="1">
              <a:lnSpc>
                <a:spcPct val="110000"/>
              </a:lnSpc>
              <a:buFont typeface="Arial" pitchFamily="34" charset="0"/>
              <a:buChar char="•"/>
            </a:pPr>
            <a:r>
              <a:rPr lang="en-US" altLang="ko-KR" sz="2800" b="1" dirty="0">
                <a:solidFill>
                  <a:schemeClr val="bg1"/>
                </a:solidFill>
                <a:latin typeface="Arial" pitchFamily="34" charset="0"/>
                <a:cs typeface="Arial" pitchFamily="34" charset="0"/>
              </a:rPr>
              <a:t> Goal is to preserve the prominent content</a:t>
            </a:r>
          </a:p>
        </p:txBody>
      </p:sp>
      <p:sp>
        <p:nvSpPr>
          <p:cNvPr id="3075" name="Rectangle 4"/>
          <p:cNvSpPr>
            <a:spLocks noChangeArrowheads="1"/>
          </p:cNvSpPr>
          <p:nvPr/>
        </p:nvSpPr>
        <p:spPr bwMode="auto">
          <a:xfrm>
            <a:off x="-107950" y="549275"/>
            <a:ext cx="9358313" cy="641350"/>
          </a:xfrm>
          <a:prstGeom prst="rect">
            <a:avLst/>
          </a:prstGeom>
          <a:noFill/>
          <a:ln w="9525" algn="ctr">
            <a:noFill/>
            <a:miter lim="800000"/>
            <a:headEnd/>
            <a:tailEnd/>
          </a:ln>
        </p:spPr>
        <p:txBody>
          <a:bodyPr>
            <a:spAutoFit/>
          </a:bodyPr>
          <a:lstStyle/>
          <a:p>
            <a:pPr latinLnBrk="1"/>
            <a:r>
              <a:rPr lang="en-US" altLang="ko-KR" sz="3000" b="1">
                <a:solidFill>
                  <a:schemeClr val="bg1"/>
                </a:solidFill>
              </a:rPr>
              <a:t>  </a:t>
            </a:r>
            <a:r>
              <a:rPr lang="en-US" altLang="ko-KR" sz="3600" b="1">
                <a:solidFill>
                  <a:schemeClr val="bg1"/>
                </a:solidFill>
                <a:latin typeface="Arial" pitchFamily="34" charset="0"/>
                <a:cs typeface="Arial" pitchFamily="34" charset="0"/>
              </a:rPr>
              <a:t>Image Resizing</a:t>
            </a:r>
          </a:p>
        </p:txBody>
      </p:sp>
      <p:pic>
        <p:nvPicPr>
          <p:cNvPr id="3076" name="Picture 12"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3077" name="Picture 13"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pic>
        <p:nvPicPr>
          <p:cNvPr id="3078" name="Picture 13" descr="D:\siggraph asia 2010\Presentation\ipad.png"/>
          <p:cNvPicPr>
            <a:picLocks noChangeAspect="1" noChangeArrowheads="1"/>
          </p:cNvPicPr>
          <p:nvPr/>
        </p:nvPicPr>
        <p:blipFill>
          <a:blip r:embed="rId5" cstate="print"/>
          <a:srcRect/>
          <a:stretch>
            <a:fillRect/>
          </a:stretch>
        </p:blipFill>
        <p:spPr bwMode="auto">
          <a:xfrm>
            <a:off x="1785918" y="2928934"/>
            <a:ext cx="3560171" cy="2786066"/>
          </a:xfrm>
          <a:prstGeom prst="rect">
            <a:avLst/>
          </a:prstGeom>
          <a:noFill/>
          <a:ln w="9525">
            <a:noFill/>
            <a:miter lim="800000"/>
            <a:headEnd/>
            <a:tailEnd/>
          </a:ln>
        </p:spPr>
      </p:pic>
      <p:pic>
        <p:nvPicPr>
          <p:cNvPr id="3079" name="Picture 14" descr="D:\siggraph asia 2010\Presentation\nokia.png"/>
          <p:cNvPicPr>
            <a:picLocks noChangeAspect="1" noChangeArrowheads="1"/>
          </p:cNvPicPr>
          <p:nvPr/>
        </p:nvPicPr>
        <p:blipFill>
          <a:blip r:embed="rId6" cstate="print"/>
          <a:srcRect/>
          <a:stretch>
            <a:fillRect/>
          </a:stretch>
        </p:blipFill>
        <p:spPr bwMode="auto">
          <a:xfrm>
            <a:off x="5852500" y="4643445"/>
            <a:ext cx="1511300" cy="1128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000"/>
                                        <p:tgtEl>
                                          <p:spTgt spid="307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fade">
                                      <p:cBhvr>
                                        <p:cTn id="11" dur="1000"/>
                                        <p:tgtEl>
                                          <p:spTgt spid="30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4">
                                            <p:txEl>
                                              <p:pRg st="2" end="2"/>
                                            </p:txEl>
                                          </p:spTgt>
                                        </p:tgtEl>
                                        <p:attrNameLst>
                                          <p:attrName>style.visibility</p:attrName>
                                        </p:attrNameLst>
                                      </p:cBhvr>
                                      <p:to>
                                        <p:strVal val="visible"/>
                                      </p:to>
                                    </p:set>
                                    <p:animEffect transition="in" filter="fade">
                                      <p:cBhvr>
                                        <p:cTn id="16" dur="2000"/>
                                        <p:tgtEl>
                                          <p:spTgt spid="30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7" descr="D:\siggraph asia 2010\Presentation\images\symdetect-majorcluster.png"/>
          <p:cNvPicPr>
            <a:picLocks noChangeArrowheads="1"/>
          </p:cNvPicPr>
          <p:nvPr/>
        </p:nvPicPr>
        <p:blipFill>
          <a:blip r:embed="rId3" cstate="print"/>
          <a:srcRect/>
          <a:stretch>
            <a:fillRect/>
          </a:stretch>
        </p:blipFill>
        <p:spPr bwMode="auto">
          <a:xfrm>
            <a:off x="4287838" y="928688"/>
            <a:ext cx="4448175" cy="5095875"/>
          </a:xfrm>
          <a:prstGeom prst="rect">
            <a:avLst/>
          </a:prstGeom>
          <a:noFill/>
          <a:ln w="9525">
            <a:noFill/>
            <a:miter lim="800000"/>
            <a:headEnd/>
            <a:tailEnd/>
          </a:ln>
        </p:spPr>
      </p:pic>
      <p:pic>
        <p:nvPicPr>
          <p:cNvPr id="23576" name="Picture 24" descr="D:\siggraph asia 2010\Presentation\images\symdetect-2vector.png"/>
          <p:cNvPicPr>
            <a:picLocks noChangeArrowheads="1"/>
          </p:cNvPicPr>
          <p:nvPr/>
        </p:nvPicPr>
        <p:blipFill>
          <a:blip r:embed="rId4" cstate="print"/>
          <a:stretch>
            <a:fillRect/>
          </a:stretch>
        </p:blipFill>
        <p:spPr bwMode="auto">
          <a:xfrm>
            <a:off x="4287838" y="928688"/>
            <a:ext cx="4449600" cy="5097462"/>
          </a:xfrm>
          <a:prstGeom prst="rect">
            <a:avLst/>
          </a:prstGeom>
          <a:noFill/>
          <a:ln w="9525">
            <a:noFill/>
            <a:miter lim="800000"/>
            <a:headEnd/>
            <a:tailEnd/>
          </a:ln>
        </p:spPr>
      </p:pic>
      <p:pic>
        <p:nvPicPr>
          <p:cNvPr id="15389" name="Picture 29" descr="D:\siggraph asia 2010\Presentation\images\symdetect-p1.png"/>
          <p:cNvPicPr>
            <a:picLocks noChangeArrowheads="1"/>
          </p:cNvPicPr>
          <p:nvPr/>
        </p:nvPicPr>
        <p:blipFill>
          <a:blip r:embed="rId5" cstate="print"/>
          <a:srcRect/>
          <a:stretch>
            <a:fillRect/>
          </a:stretch>
        </p:blipFill>
        <p:spPr bwMode="auto">
          <a:xfrm>
            <a:off x="4286250" y="928688"/>
            <a:ext cx="4449763" cy="5095875"/>
          </a:xfrm>
          <a:prstGeom prst="rect">
            <a:avLst/>
          </a:prstGeom>
          <a:noFill/>
          <a:ln w="9525">
            <a:noFill/>
            <a:miter lim="800000"/>
            <a:headEnd/>
            <a:tailEnd/>
          </a:ln>
        </p:spPr>
      </p:pic>
      <p:pic>
        <p:nvPicPr>
          <p:cNvPr id="15390" name="Picture 30" descr="D:\siggraph asia 2010\Presentation\images\symdetect-p2.png"/>
          <p:cNvPicPr>
            <a:picLocks noChangeArrowheads="1"/>
          </p:cNvPicPr>
          <p:nvPr/>
        </p:nvPicPr>
        <p:blipFill>
          <a:blip r:embed="rId6" cstate="print"/>
          <a:srcRect/>
          <a:stretch>
            <a:fillRect/>
          </a:stretch>
        </p:blipFill>
        <p:spPr bwMode="auto">
          <a:xfrm>
            <a:off x="4287838" y="928688"/>
            <a:ext cx="4449762" cy="5095875"/>
          </a:xfrm>
          <a:prstGeom prst="rect">
            <a:avLst/>
          </a:prstGeom>
          <a:noFill/>
          <a:ln w="9525">
            <a:noFill/>
            <a:miter lim="800000"/>
            <a:headEnd/>
            <a:tailEnd/>
          </a:ln>
        </p:spPr>
      </p:pic>
      <p:pic>
        <p:nvPicPr>
          <p:cNvPr id="15391" name="Picture 31" descr="D:\siggraph asia 2010\Presentation\images\symdetect-p3.png"/>
          <p:cNvPicPr>
            <a:picLocks noChangeArrowheads="1"/>
          </p:cNvPicPr>
          <p:nvPr/>
        </p:nvPicPr>
        <p:blipFill>
          <a:blip r:embed="rId7" cstate="print"/>
          <a:srcRect/>
          <a:stretch>
            <a:fillRect/>
          </a:stretch>
        </p:blipFill>
        <p:spPr bwMode="auto">
          <a:xfrm>
            <a:off x="4287838" y="928688"/>
            <a:ext cx="4449762" cy="5095875"/>
          </a:xfrm>
          <a:prstGeom prst="rect">
            <a:avLst/>
          </a:prstGeom>
          <a:noFill/>
          <a:ln w="9525">
            <a:noFill/>
            <a:miter lim="800000"/>
            <a:headEnd/>
            <a:tailEnd/>
          </a:ln>
        </p:spPr>
      </p:pic>
      <p:pic>
        <p:nvPicPr>
          <p:cNvPr id="15392" name="Picture 32" descr="D:\siggraph asia 2010\Presentation\images\symdetect-p4.png"/>
          <p:cNvPicPr>
            <a:picLocks noChangeArrowheads="1"/>
          </p:cNvPicPr>
          <p:nvPr/>
        </p:nvPicPr>
        <p:blipFill>
          <a:blip r:embed="rId8" cstate="print"/>
          <a:srcRect/>
          <a:stretch>
            <a:fillRect/>
          </a:stretch>
        </p:blipFill>
        <p:spPr bwMode="auto">
          <a:xfrm>
            <a:off x="4287838" y="928688"/>
            <a:ext cx="4449762" cy="5095875"/>
          </a:xfrm>
          <a:prstGeom prst="rect">
            <a:avLst/>
          </a:prstGeom>
          <a:noFill/>
          <a:ln w="9525">
            <a:noFill/>
            <a:miter lim="800000"/>
            <a:headEnd/>
            <a:tailEnd/>
          </a:ln>
        </p:spPr>
      </p:pic>
      <p:pic>
        <p:nvPicPr>
          <p:cNvPr id="15393" name="Picture 33" descr="D:\siggraph asia 2010\Presentation\images\symdetect-p5.png"/>
          <p:cNvPicPr>
            <a:picLocks noChangeArrowheads="1"/>
          </p:cNvPicPr>
          <p:nvPr/>
        </p:nvPicPr>
        <p:blipFill>
          <a:blip r:embed="rId9" cstate="print"/>
          <a:srcRect/>
          <a:stretch>
            <a:fillRect/>
          </a:stretch>
        </p:blipFill>
        <p:spPr bwMode="auto">
          <a:xfrm>
            <a:off x="4287838" y="928688"/>
            <a:ext cx="4449762" cy="5095875"/>
          </a:xfrm>
          <a:prstGeom prst="rect">
            <a:avLst/>
          </a:prstGeom>
          <a:noFill/>
          <a:ln w="9525">
            <a:noFill/>
            <a:miter lim="800000"/>
            <a:headEnd/>
            <a:tailEnd/>
          </a:ln>
        </p:spPr>
      </p:pic>
      <p:pic>
        <p:nvPicPr>
          <p:cNvPr id="15394" name="Picture 34" descr="D:\siggraph asia 2010\Presentation\images\symdetect-p6.png"/>
          <p:cNvPicPr>
            <a:picLocks noChangeArrowheads="1"/>
          </p:cNvPicPr>
          <p:nvPr/>
        </p:nvPicPr>
        <p:blipFill>
          <a:blip r:embed="rId10" cstate="print"/>
          <a:srcRect/>
          <a:stretch>
            <a:fillRect/>
          </a:stretch>
        </p:blipFill>
        <p:spPr bwMode="auto">
          <a:xfrm>
            <a:off x="4287838" y="928688"/>
            <a:ext cx="4449762" cy="5095875"/>
          </a:xfrm>
          <a:prstGeom prst="rect">
            <a:avLst/>
          </a:prstGeom>
          <a:noFill/>
          <a:ln w="9525">
            <a:noFill/>
            <a:miter lim="800000"/>
            <a:headEnd/>
            <a:tailEnd/>
          </a:ln>
        </p:spPr>
      </p:pic>
      <p:pic>
        <p:nvPicPr>
          <p:cNvPr id="15395" name="Picture 35" descr="D:\siggraph asia 2010\Presentation\images\symdetect-p7.png"/>
          <p:cNvPicPr>
            <a:picLocks noChangeArrowheads="1"/>
          </p:cNvPicPr>
          <p:nvPr/>
        </p:nvPicPr>
        <p:blipFill>
          <a:blip r:embed="rId11" cstate="print"/>
          <a:srcRect/>
          <a:stretch>
            <a:fillRect/>
          </a:stretch>
        </p:blipFill>
        <p:spPr bwMode="auto">
          <a:xfrm>
            <a:off x="4287838" y="928688"/>
            <a:ext cx="4449762" cy="5095875"/>
          </a:xfrm>
          <a:prstGeom prst="rect">
            <a:avLst/>
          </a:prstGeom>
          <a:noFill/>
          <a:ln w="9525">
            <a:noFill/>
            <a:miter lim="800000"/>
            <a:headEnd/>
            <a:tailEnd/>
          </a:ln>
        </p:spPr>
      </p:pic>
      <p:pic>
        <p:nvPicPr>
          <p:cNvPr id="1026" name="Picture 2" descr="D:\siggraph asia 2010\Presentation\images\symmetrydetection\symdetect-p10.png"/>
          <p:cNvPicPr>
            <a:picLocks noChangeArrowheads="1"/>
          </p:cNvPicPr>
          <p:nvPr/>
        </p:nvPicPr>
        <p:blipFill>
          <a:blip r:embed="rId12"/>
          <a:srcRect/>
          <a:stretch>
            <a:fillRect/>
          </a:stretch>
        </p:blipFill>
        <p:spPr bwMode="auto">
          <a:xfrm>
            <a:off x="4287838" y="928688"/>
            <a:ext cx="4449600" cy="5097600"/>
          </a:xfrm>
          <a:prstGeom prst="rect">
            <a:avLst/>
          </a:prstGeom>
          <a:noFill/>
        </p:spPr>
      </p:pic>
      <p:pic>
        <p:nvPicPr>
          <p:cNvPr id="15396" name="Picture 36" descr="D:\siggraph asia 2010\Presentation\images\symdetect-p8.png"/>
          <p:cNvPicPr>
            <a:picLocks noChangeArrowheads="1"/>
          </p:cNvPicPr>
          <p:nvPr/>
        </p:nvPicPr>
        <p:blipFill>
          <a:blip r:embed="rId13" cstate="print"/>
          <a:stretch>
            <a:fillRect/>
          </a:stretch>
        </p:blipFill>
        <p:spPr bwMode="auto">
          <a:xfrm>
            <a:off x="4287838" y="928688"/>
            <a:ext cx="4449600" cy="5095875"/>
          </a:xfrm>
          <a:prstGeom prst="rect">
            <a:avLst/>
          </a:prstGeom>
          <a:noFill/>
          <a:ln w="9525">
            <a:noFill/>
            <a:miter lim="800000"/>
            <a:headEnd/>
            <a:tailEnd/>
          </a:ln>
        </p:spPr>
      </p:pic>
      <p:pic>
        <p:nvPicPr>
          <p:cNvPr id="23575" name="Picture 23" descr="D:\siggraph asia 2010\Presentation\images\symdetect-lattice.png"/>
          <p:cNvPicPr>
            <a:picLocks noChangeArrowheads="1"/>
          </p:cNvPicPr>
          <p:nvPr/>
        </p:nvPicPr>
        <p:blipFill>
          <a:blip r:embed="rId14" cstate="print"/>
          <a:srcRect/>
          <a:stretch>
            <a:fillRect/>
          </a:stretch>
        </p:blipFill>
        <p:spPr bwMode="auto">
          <a:xfrm>
            <a:off x="4286250" y="928688"/>
            <a:ext cx="4449763" cy="5097462"/>
          </a:xfrm>
          <a:prstGeom prst="rect">
            <a:avLst/>
          </a:prstGeom>
          <a:noFill/>
          <a:ln w="9525">
            <a:noFill/>
            <a:miter lim="800000"/>
            <a:headEnd/>
            <a:tailEnd/>
          </a:ln>
        </p:spPr>
      </p:pic>
      <p:pic>
        <p:nvPicPr>
          <p:cNvPr id="15399" name="Picture 39" descr="D:\siggraph asia 2010\Presentation\images\symdetect-dual2.png"/>
          <p:cNvPicPr>
            <a:picLocks noChangeArrowheads="1"/>
          </p:cNvPicPr>
          <p:nvPr/>
        </p:nvPicPr>
        <p:blipFill>
          <a:blip r:embed="rId15" cstate="print"/>
          <a:srcRect/>
          <a:stretch>
            <a:fillRect/>
          </a:stretch>
        </p:blipFill>
        <p:spPr bwMode="auto">
          <a:xfrm>
            <a:off x="4287838" y="928688"/>
            <a:ext cx="4448175" cy="5095875"/>
          </a:xfrm>
          <a:prstGeom prst="rect">
            <a:avLst/>
          </a:prstGeom>
          <a:noFill/>
          <a:ln w="9525">
            <a:noFill/>
            <a:miter lim="800000"/>
            <a:headEnd/>
            <a:tailEnd/>
          </a:ln>
        </p:spPr>
      </p:pic>
      <p:pic>
        <p:nvPicPr>
          <p:cNvPr id="22542" name="Picture 3" descr="시그라프PPT용로고"/>
          <p:cNvPicPr>
            <a:picLocks noChangeAspect="1" noChangeArrowheads="1"/>
          </p:cNvPicPr>
          <p:nvPr/>
        </p:nvPicPr>
        <p:blipFill>
          <a:blip r:embed="rId16" cstate="print"/>
          <a:srcRect/>
          <a:stretch>
            <a:fillRect/>
          </a:stretch>
        </p:blipFill>
        <p:spPr bwMode="auto">
          <a:xfrm>
            <a:off x="6680200" y="6321425"/>
            <a:ext cx="2212975" cy="420688"/>
          </a:xfrm>
          <a:prstGeom prst="rect">
            <a:avLst/>
          </a:prstGeom>
          <a:noFill/>
          <a:ln w="9525">
            <a:noFill/>
            <a:miter lim="800000"/>
            <a:headEnd/>
            <a:tailEnd/>
          </a:ln>
        </p:spPr>
      </p:pic>
      <p:pic>
        <p:nvPicPr>
          <p:cNvPr id="22543" name="Picture 4" descr="건곤감리PPT용"/>
          <p:cNvPicPr>
            <a:picLocks noChangeAspect="1" noChangeArrowheads="1"/>
          </p:cNvPicPr>
          <p:nvPr/>
        </p:nvPicPr>
        <p:blipFill>
          <a:blip r:embed="rId17" cstate="print"/>
          <a:srcRect/>
          <a:stretch>
            <a:fillRect/>
          </a:stretch>
        </p:blipFill>
        <p:spPr bwMode="auto">
          <a:xfrm>
            <a:off x="250825" y="6467475"/>
            <a:ext cx="1123950" cy="201613"/>
          </a:xfrm>
          <a:prstGeom prst="rect">
            <a:avLst/>
          </a:prstGeom>
          <a:noFill/>
          <a:ln w="9525">
            <a:noFill/>
            <a:miter lim="800000"/>
            <a:headEnd/>
            <a:tailEnd/>
          </a:ln>
        </p:spPr>
      </p:pic>
      <p:sp>
        <p:nvSpPr>
          <p:cNvPr id="18454" name="Rectangle 25"/>
          <p:cNvSpPr>
            <a:spLocks noChangeArrowheads="1"/>
          </p:cNvSpPr>
          <p:nvPr/>
        </p:nvSpPr>
        <p:spPr bwMode="auto">
          <a:xfrm>
            <a:off x="142875" y="1071563"/>
            <a:ext cx="4214813" cy="4696670"/>
          </a:xfrm>
          <a:prstGeom prst="rect">
            <a:avLst/>
          </a:prstGeom>
          <a:noFill/>
          <a:ln w="9525" algn="ctr">
            <a:noFill/>
            <a:miter lim="800000"/>
            <a:headEnd/>
            <a:tailEnd/>
          </a:ln>
        </p:spPr>
        <p:txBody>
          <a:bodyPr>
            <a:spAutoFit/>
          </a:bodyPr>
          <a:lstStyle/>
          <a:p>
            <a:pPr latinLnBrk="1">
              <a:lnSpc>
                <a:spcPct val="110000"/>
              </a:lnSpc>
              <a:buFont typeface="Arial" pitchFamily="34" charset="0"/>
              <a:buChar char="•"/>
            </a:pPr>
            <a:r>
              <a:rPr lang="en-US" altLang="zh-CN" sz="2800"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A seed cell with two </a:t>
            </a:r>
          </a:p>
          <a:p>
            <a:pPr latinLnBrk="1">
              <a:lnSpc>
                <a:spcPct val="110000"/>
              </a:lnSpc>
            </a:pPr>
            <a:r>
              <a:rPr lang="en-US" altLang="zh-CN" sz="2400" b="1" dirty="0">
                <a:solidFill>
                  <a:schemeClr val="bg1"/>
                </a:solidFill>
                <a:latin typeface="Arial" pitchFamily="34" charset="0"/>
                <a:cs typeface="Arial" pitchFamily="34" charset="0"/>
              </a:rPr>
              <a:t>  shortest vectors</a:t>
            </a:r>
          </a:p>
          <a:p>
            <a:pPr latinLnBrk="1">
              <a:lnSpc>
                <a:spcPct val="110000"/>
              </a:lnSpc>
              <a:buFont typeface="Arial" pitchFamily="34" charset="0"/>
              <a:buChar char="•"/>
            </a:pPr>
            <a:endParaRPr lang="en-US" altLang="zh-CN" sz="2800" dirty="0">
              <a:solidFill>
                <a:schemeClr val="bg1"/>
              </a:solidFill>
              <a:latin typeface="Arial" pitchFamily="34" charset="0"/>
              <a:cs typeface="Arial" pitchFamily="34" charset="0"/>
            </a:endParaRPr>
          </a:p>
          <a:p>
            <a:pPr latinLnBrk="1">
              <a:lnSpc>
                <a:spcPct val="110000"/>
              </a:lnSpc>
              <a:buFont typeface="Arial" pitchFamily="34" charset="0"/>
              <a:buChar char="•"/>
            </a:pPr>
            <a:r>
              <a:rPr lang="en-US" altLang="zh-CN" sz="2800"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Propagation</a:t>
            </a:r>
          </a:p>
          <a:p>
            <a:pPr lvl="1" latinLnBrk="1">
              <a:lnSpc>
                <a:spcPct val="110000"/>
              </a:lnSpc>
            </a:pPr>
            <a:endParaRPr lang="en-US" altLang="zh-CN" sz="2800" dirty="0">
              <a:solidFill>
                <a:schemeClr val="bg1"/>
              </a:solidFill>
              <a:latin typeface="Arial" pitchFamily="34" charset="0"/>
              <a:cs typeface="Arial" pitchFamily="34" charset="0"/>
            </a:endParaRPr>
          </a:p>
          <a:p>
            <a:pPr latinLnBrk="1">
              <a:lnSpc>
                <a:spcPct val="110000"/>
              </a:lnSpc>
              <a:buFont typeface="Arial" pitchFamily="34" charset="0"/>
              <a:buChar char="•"/>
            </a:pPr>
            <a:r>
              <a:rPr lang="en-US" altLang="zh-CN" sz="2800" dirty="0">
                <a:solidFill>
                  <a:schemeClr val="bg1"/>
                </a:solidFill>
                <a:latin typeface="Arial" pitchFamily="34" charset="0"/>
                <a:cs typeface="Arial" pitchFamily="34" charset="0"/>
              </a:rPr>
              <a:t> </a:t>
            </a:r>
            <a:r>
              <a:rPr lang="en-US" altLang="zh-CN" sz="2800" b="1" dirty="0">
                <a:solidFill>
                  <a:schemeClr val="bg1"/>
                </a:solidFill>
                <a:latin typeface="Arial" pitchFamily="34" charset="0"/>
                <a:cs typeface="Arial" pitchFamily="34" charset="0"/>
              </a:rPr>
              <a:t>Missing cells</a:t>
            </a:r>
          </a:p>
          <a:p>
            <a:pPr lvl="1" latinLnBrk="1">
              <a:lnSpc>
                <a:spcPct val="110000"/>
              </a:lnSpc>
              <a:buFont typeface="Arial" pitchFamily="34" charset="0"/>
              <a:buChar char="–"/>
            </a:pPr>
            <a:r>
              <a:rPr lang="en-US" altLang="zh-CN" sz="2400" b="1" dirty="0">
                <a:solidFill>
                  <a:schemeClr val="bg1"/>
                </a:solidFill>
                <a:latin typeface="Arial" pitchFamily="34" charset="0"/>
                <a:cs typeface="Arial" pitchFamily="34" charset="0"/>
              </a:rPr>
              <a:t> Extrapolation</a:t>
            </a:r>
          </a:p>
          <a:p>
            <a:pPr lvl="1" latinLnBrk="1">
              <a:lnSpc>
                <a:spcPct val="110000"/>
              </a:lnSpc>
              <a:buFont typeface="Arial" pitchFamily="34" charset="0"/>
              <a:buChar char="–"/>
            </a:pPr>
            <a:r>
              <a:rPr lang="en-US" altLang="zh-CN" sz="2400" b="1" dirty="0">
                <a:solidFill>
                  <a:schemeClr val="bg1"/>
                </a:solidFill>
                <a:latin typeface="Arial" pitchFamily="34" charset="0"/>
                <a:cs typeface="Arial" pitchFamily="34" charset="0"/>
              </a:rPr>
              <a:t> Interpolation</a:t>
            </a:r>
          </a:p>
          <a:p>
            <a:pPr lvl="1" latinLnBrk="1">
              <a:lnSpc>
                <a:spcPct val="110000"/>
              </a:lnSpc>
            </a:pPr>
            <a:endParaRPr lang="en-US" altLang="zh-CN" sz="2800" dirty="0">
              <a:solidFill>
                <a:schemeClr val="bg1"/>
              </a:solidFill>
              <a:latin typeface="Arial" pitchFamily="34" charset="0"/>
              <a:cs typeface="Arial" pitchFamily="34" charset="0"/>
            </a:endParaRPr>
          </a:p>
          <a:p>
            <a:pPr latinLnBrk="1">
              <a:lnSpc>
                <a:spcPct val="110000"/>
              </a:lnSpc>
              <a:buFont typeface="Arial" pitchFamily="34" charset="0"/>
              <a:buChar char="•"/>
            </a:pPr>
            <a:r>
              <a:rPr lang="en-US" altLang="zh-CN" sz="2800"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Dual lattice as an option</a:t>
            </a:r>
          </a:p>
        </p:txBody>
      </p:sp>
      <p:sp>
        <p:nvSpPr>
          <p:cNvPr id="22545" name="Rectangle 2"/>
          <p:cNvSpPr>
            <a:spLocks noChangeArrowheads="1"/>
          </p:cNvSpPr>
          <p:nvPr/>
        </p:nvSpPr>
        <p:spPr bwMode="auto">
          <a:xfrm>
            <a:off x="-107950" y="71438"/>
            <a:ext cx="57515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Lattice Formation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54">
                                            <p:txEl>
                                              <p:pRg st="0" end="0"/>
                                            </p:txEl>
                                          </p:spTgt>
                                        </p:tgtEl>
                                        <p:attrNameLst>
                                          <p:attrName>style.visibility</p:attrName>
                                        </p:attrNameLst>
                                      </p:cBhvr>
                                      <p:to>
                                        <p:strVal val="visible"/>
                                      </p:to>
                                    </p:set>
                                    <p:animEffect transition="in" filter="wipe(down)">
                                      <p:cBhvr>
                                        <p:cTn id="7" dur="500"/>
                                        <p:tgtEl>
                                          <p:spTgt spid="1845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454">
                                            <p:txEl>
                                              <p:pRg st="1" end="1"/>
                                            </p:txEl>
                                          </p:spTgt>
                                        </p:tgtEl>
                                        <p:attrNameLst>
                                          <p:attrName>style.visibility</p:attrName>
                                        </p:attrNameLst>
                                      </p:cBhvr>
                                      <p:to>
                                        <p:strVal val="visible"/>
                                      </p:to>
                                    </p:set>
                                    <p:animEffect transition="in" filter="wipe(down)">
                                      <p:cBhvr>
                                        <p:cTn id="10" dur="500"/>
                                        <p:tgtEl>
                                          <p:spTgt spid="18454">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576"/>
                                        </p:tgtEl>
                                        <p:attrNameLst>
                                          <p:attrName>style.visibility</p:attrName>
                                        </p:attrNameLst>
                                      </p:cBhvr>
                                      <p:to>
                                        <p:strVal val="visible"/>
                                      </p:to>
                                    </p:set>
                                    <p:animEffect transition="in" filter="fade">
                                      <p:cBhvr>
                                        <p:cTn id="14" dur="2000"/>
                                        <p:tgtEl>
                                          <p:spTgt spid="2357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454">
                                            <p:txEl>
                                              <p:pRg st="3" end="3"/>
                                            </p:txEl>
                                          </p:spTgt>
                                        </p:tgtEl>
                                        <p:attrNameLst>
                                          <p:attrName>style.visibility</p:attrName>
                                        </p:attrNameLst>
                                      </p:cBhvr>
                                      <p:to>
                                        <p:strVal val="visible"/>
                                      </p:to>
                                    </p:set>
                                    <p:animEffect transition="in" filter="wipe(down)">
                                      <p:cBhvr>
                                        <p:cTn id="19" dur="500"/>
                                        <p:tgtEl>
                                          <p:spTgt spid="18454">
                                            <p:txEl>
                                              <p:pRg st="3" end="3"/>
                                            </p:txEl>
                                          </p:spTgt>
                                        </p:tgtEl>
                                      </p:cBhvr>
                                    </p:animEffect>
                                  </p:childTnLst>
                                </p:cTn>
                              </p:par>
                            </p:childTnLst>
                          </p:cTn>
                        </p:par>
                        <p:par>
                          <p:cTn id="20" fill="hold">
                            <p:stCondLst>
                              <p:cond delay="500"/>
                            </p:stCondLst>
                            <p:childTnLst>
                              <p:par>
                                <p:cTn id="21" presetID="10" presetClass="entr" presetSubtype="0" fill="hold" nodeType="afterEffect">
                                  <p:stCondLst>
                                    <p:cond delay="1000"/>
                                  </p:stCondLst>
                                  <p:childTnLst>
                                    <p:set>
                                      <p:cBhvr>
                                        <p:cTn id="22" dur="1" fill="hold">
                                          <p:stCondLst>
                                            <p:cond delay="0"/>
                                          </p:stCondLst>
                                        </p:cTn>
                                        <p:tgtEl>
                                          <p:spTgt spid="15389"/>
                                        </p:tgtEl>
                                        <p:attrNameLst>
                                          <p:attrName>style.visibility</p:attrName>
                                        </p:attrNameLst>
                                      </p:cBhvr>
                                      <p:to>
                                        <p:strVal val="visible"/>
                                      </p:to>
                                    </p:set>
                                    <p:animEffect transition="in" filter="fade">
                                      <p:cBhvr>
                                        <p:cTn id="23" dur="1000"/>
                                        <p:tgtEl>
                                          <p:spTgt spid="15389"/>
                                        </p:tgtEl>
                                      </p:cBhvr>
                                    </p:animEffect>
                                  </p:childTnLst>
                                </p:cTn>
                              </p:par>
                            </p:childTnLst>
                          </p:cTn>
                        </p:par>
                        <p:par>
                          <p:cTn id="24" fill="hold">
                            <p:stCondLst>
                              <p:cond delay="2500"/>
                            </p:stCondLst>
                            <p:childTnLst>
                              <p:par>
                                <p:cTn id="25" presetID="10" presetClass="entr" presetSubtype="0" fill="hold" nodeType="afterEffect">
                                  <p:stCondLst>
                                    <p:cond delay="1000"/>
                                  </p:stCondLst>
                                  <p:childTnLst>
                                    <p:set>
                                      <p:cBhvr>
                                        <p:cTn id="26" dur="1" fill="hold">
                                          <p:stCondLst>
                                            <p:cond delay="0"/>
                                          </p:stCondLst>
                                        </p:cTn>
                                        <p:tgtEl>
                                          <p:spTgt spid="15390"/>
                                        </p:tgtEl>
                                        <p:attrNameLst>
                                          <p:attrName>style.visibility</p:attrName>
                                        </p:attrNameLst>
                                      </p:cBhvr>
                                      <p:to>
                                        <p:strVal val="visible"/>
                                      </p:to>
                                    </p:set>
                                    <p:animEffect transition="in" filter="fade">
                                      <p:cBhvr>
                                        <p:cTn id="27" dur="1000"/>
                                        <p:tgtEl>
                                          <p:spTgt spid="15390"/>
                                        </p:tgtEl>
                                      </p:cBhvr>
                                    </p:animEffect>
                                  </p:childTnLst>
                                </p:cTn>
                              </p:par>
                            </p:childTnLst>
                          </p:cTn>
                        </p:par>
                        <p:par>
                          <p:cTn id="28" fill="hold">
                            <p:stCondLst>
                              <p:cond delay="4500"/>
                            </p:stCondLst>
                            <p:childTnLst>
                              <p:par>
                                <p:cTn id="29" presetID="10" presetClass="entr" presetSubtype="0" fill="hold" nodeType="afterEffect">
                                  <p:stCondLst>
                                    <p:cond delay="1000"/>
                                  </p:stCondLst>
                                  <p:childTnLst>
                                    <p:set>
                                      <p:cBhvr>
                                        <p:cTn id="30" dur="1" fill="hold">
                                          <p:stCondLst>
                                            <p:cond delay="0"/>
                                          </p:stCondLst>
                                        </p:cTn>
                                        <p:tgtEl>
                                          <p:spTgt spid="15391"/>
                                        </p:tgtEl>
                                        <p:attrNameLst>
                                          <p:attrName>style.visibility</p:attrName>
                                        </p:attrNameLst>
                                      </p:cBhvr>
                                      <p:to>
                                        <p:strVal val="visible"/>
                                      </p:to>
                                    </p:set>
                                    <p:animEffect transition="in" filter="fade">
                                      <p:cBhvr>
                                        <p:cTn id="31" dur="1000"/>
                                        <p:tgtEl>
                                          <p:spTgt spid="15391"/>
                                        </p:tgtEl>
                                      </p:cBhvr>
                                    </p:animEffect>
                                  </p:childTnLst>
                                </p:cTn>
                              </p:par>
                            </p:childTnLst>
                          </p:cTn>
                        </p:par>
                        <p:par>
                          <p:cTn id="32" fill="hold">
                            <p:stCondLst>
                              <p:cond delay="6500"/>
                            </p:stCondLst>
                            <p:childTnLst>
                              <p:par>
                                <p:cTn id="33" presetID="10" presetClass="entr" presetSubtype="0" fill="hold" nodeType="afterEffect">
                                  <p:stCondLst>
                                    <p:cond delay="1000"/>
                                  </p:stCondLst>
                                  <p:childTnLst>
                                    <p:set>
                                      <p:cBhvr>
                                        <p:cTn id="34" dur="1" fill="hold">
                                          <p:stCondLst>
                                            <p:cond delay="0"/>
                                          </p:stCondLst>
                                        </p:cTn>
                                        <p:tgtEl>
                                          <p:spTgt spid="15392"/>
                                        </p:tgtEl>
                                        <p:attrNameLst>
                                          <p:attrName>style.visibility</p:attrName>
                                        </p:attrNameLst>
                                      </p:cBhvr>
                                      <p:to>
                                        <p:strVal val="visible"/>
                                      </p:to>
                                    </p:set>
                                    <p:animEffect transition="in" filter="fade">
                                      <p:cBhvr>
                                        <p:cTn id="35" dur="1000"/>
                                        <p:tgtEl>
                                          <p:spTgt spid="15392"/>
                                        </p:tgtEl>
                                      </p:cBhvr>
                                    </p:animEffect>
                                  </p:childTnLst>
                                </p:cTn>
                              </p:par>
                            </p:childTnLst>
                          </p:cTn>
                        </p:par>
                        <p:par>
                          <p:cTn id="36" fill="hold">
                            <p:stCondLst>
                              <p:cond delay="8500"/>
                            </p:stCondLst>
                            <p:childTnLst>
                              <p:par>
                                <p:cTn id="37" presetID="10" presetClass="entr" presetSubtype="0" fill="hold" nodeType="afterEffect">
                                  <p:stCondLst>
                                    <p:cond delay="1000"/>
                                  </p:stCondLst>
                                  <p:childTnLst>
                                    <p:set>
                                      <p:cBhvr>
                                        <p:cTn id="38" dur="1" fill="hold">
                                          <p:stCondLst>
                                            <p:cond delay="0"/>
                                          </p:stCondLst>
                                        </p:cTn>
                                        <p:tgtEl>
                                          <p:spTgt spid="15393"/>
                                        </p:tgtEl>
                                        <p:attrNameLst>
                                          <p:attrName>style.visibility</p:attrName>
                                        </p:attrNameLst>
                                      </p:cBhvr>
                                      <p:to>
                                        <p:strVal val="visible"/>
                                      </p:to>
                                    </p:set>
                                    <p:animEffect transition="in" filter="fade">
                                      <p:cBhvr>
                                        <p:cTn id="39" dur="1000"/>
                                        <p:tgtEl>
                                          <p:spTgt spid="15393"/>
                                        </p:tgtEl>
                                      </p:cBhvr>
                                    </p:animEffect>
                                  </p:childTnLst>
                                </p:cTn>
                              </p:par>
                            </p:childTnLst>
                          </p:cTn>
                        </p:par>
                        <p:par>
                          <p:cTn id="40" fill="hold">
                            <p:stCondLst>
                              <p:cond delay="10500"/>
                            </p:stCondLst>
                            <p:childTnLst>
                              <p:par>
                                <p:cTn id="41" presetID="10" presetClass="entr" presetSubtype="0" fill="hold" nodeType="afterEffect">
                                  <p:stCondLst>
                                    <p:cond delay="1000"/>
                                  </p:stCondLst>
                                  <p:childTnLst>
                                    <p:set>
                                      <p:cBhvr>
                                        <p:cTn id="42" dur="1" fill="hold">
                                          <p:stCondLst>
                                            <p:cond delay="0"/>
                                          </p:stCondLst>
                                        </p:cTn>
                                        <p:tgtEl>
                                          <p:spTgt spid="15394"/>
                                        </p:tgtEl>
                                        <p:attrNameLst>
                                          <p:attrName>style.visibility</p:attrName>
                                        </p:attrNameLst>
                                      </p:cBhvr>
                                      <p:to>
                                        <p:strVal val="visible"/>
                                      </p:to>
                                    </p:set>
                                    <p:animEffect transition="in" filter="fade">
                                      <p:cBhvr>
                                        <p:cTn id="43" dur="1000"/>
                                        <p:tgtEl>
                                          <p:spTgt spid="15394"/>
                                        </p:tgtEl>
                                      </p:cBhvr>
                                    </p:animEffect>
                                  </p:childTnLst>
                                </p:cTn>
                              </p:par>
                            </p:childTnLst>
                          </p:cTn>
                        </p:par>
                        <p:par>
                          <p:cTn id="44" fill="hold">
                            <p:stCondLst>
                              <p:cond delay="12500"/>
                            </p:stCondLst>
                            <p:childTnLst>
                              <p:par>
                                <p:cTn id="45" presetID="10" presetClass="entr" presetSubtype="0" fill="hold" nodeType="afterEffect">
                                  <p:stCondLst>
                                    <p:cond delay="1000"/>
                                  </p:stCondLst>
                                  <p:childTnLst>
                                    <p:set>
                                      <p:cBhvr>
                                        <p:cTn id="46" dur="1" fill="hold">
                                          <p:stCondLst>
                                            <p:cond delay="0"/>
                                          </p:stCondLst>
                                        </p:cTn>
                                        <p:tgtEl>
                                          <p:spTgt spid="15395"/>
                                        </p:tgtEl>
                                        <p:attrNameLst>
                                          <p:attrName>style.visibility</p:attrName>
                                        </p:attrNameLst>
                                      </p:cBhvr>
                                      <p:to>
                                        <p:strVal val="visible"/>
                                      </p:to>
                                    </p:set>
                                    <p:animEffect transition="in" filter="fade">
                                      <p:cBhvr>
                                        <p:cTn id="47" dur="1000"/>
                                        <p:tgtEl>
                                          <p:spTgt spid="1539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454">
                                            <p:txEl>
                                              <p:pRg st="5" end="5"/>
                                            </p:txEl>
                                          </p:spTgt>
                                        </p:tgtEl>
                                        <p:attrNameLst>
                                          <p:attrName>style.visibility</p:attrName>
                                        </p:attrNameLst>
                                      </p:cBhvr>
                                      <p:to>
                                        <p:strVal val="visible"/>
                                      </p:to>
                                    </p:set>
                                    <p:animEffect transition="in" filter="wipe(down)">
                                      <p:cBhvr>
                                        <p:cTn id="52" dur="500"/>
                                        <p:tgtEl>
                                          <p:spTgt spid="18454">
                                            <p:txEl>
                                              <p:pRg st="5" end="5"/>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18454">
                                            <p:txEl>
                                              <p:pRg st="6" end="6"/>
                                            </p:txEl>
                                          </p:spTgt>
                                        </p:tgtEl>
                                        <p:attrNameLst>
                                          <p:attrName>style.visibility</p:attrName>
                                        </p:attrNameLst>
                                      </p:cBhvr>
                                      <p:to>
                                        <p:strVal val="visible"/>
                                      </p:to>
                                    </p:set>
                                    <p:animEffect transition="in" filter="wipe(down)">
                                      <p:cBhvr>
                                        <p:cTn id="55" dur="500"/>
                                        <p:tgtEl>
                                          <p:spTgt spid="18454">
                                            <p:txEl>
                                              <p:pRg st="6" end="6"/>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18454">
                                            <p:txEl>
                                              <p:pRg st="7" end="7"/>
                                            </p:txEl>
                                          </p:spTgt>
                                        </p:tgtEl>
                                        <p:attrNameLst>
                                          <p:attrName>style.visibility</p:attrName>
                                        </p:attrNameLst>
                                      </p:cBhvr>
                                      <p:to>
                                        <p:strVal val="visible"/>
                                      </p:to>
                                    </p:set>
                                    <p:animEffect transition="in" filter="wipe(down)">
                                      <p:cBhvr>
                                        <p:cTn id="58" dur="500"/>
                                        <p:tgtEl>
                                          <p:spTgt spid="18454">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2000"/>
                                        <p:tgtEl>
                                          <p:spTgt spid="1026"/>
                                        </p:tgtEl>
                                      </p:cBhvr>
                                    </p:animEffect>
                                  </p:childTnLst>
                                </p:cTn>
                              </p:par>
                            </p:childTnLst>
                          </p:cTn>
                        </p:par>
                        <p:par>
                          <p:cTn id="64" fill="hold">
                            <p:stCondLst>
                              <p:cond delay="2000"/>
                            </p:stCondLst>
                            <p:childTnLst>
                              <p:par>
                                <p:cTn id="65" presetID="10" presetClass="entr" presetSubtype="0" fill="hold" nodeType="afterEffect">
                                  <p:stCondLst>
                                    <p:cond delay="1000"/>
                                  </p:stCondLst>
                                  <p:childTnLst>
                                    <p:set>
                                      <p:cBhvr>
                                        <p:cTn id="66" dur="1" fill="hold">
                                          <p:stCondLst>
                                            <p:cond delay="0"/>
                                          </p:stCondLst>
                                        </p:cTn>
                                        <p:tgtEl>
                                          <p:spTgt spid="15396"/>
                                        </p:tgtEl>
                                        <p:attrNameLst>
                                          <p:attrName>style.visibility</p:attrName>
                                        </p:attrNameLst>
                                      </p:cBhvr>
                                      <p:to>
                                        <p:strVal val="visible"/>
                                      </p:to>
                                    </p:set>
                                    <p:animEffect transition="in" filter="fade">
                                      <p:cBhvr>
                                        <p:cTn id="67" dur="2000"/>
                                        <p:tgtEl>
                                          <p:spTgt spid="15396"/>
                                        </p:tgtEl>
                                      </p:cBhvr>
                                    </p:animEffect>
                                  </p:childTnLst>
                                </p:cTn>
                              </p:par>
                            </p:childTnLst>
                          </p:cTn>
                        </p:par>
                        <p:par>
                          <p:cTn id="68" fill="hold">
                            <p:stCondLst>
                              <p:cond delay="5000"/>
                            </p:stCondLst>
                            <p:childTnLst>
                              <p:par>
                                <p:cTn id="69" presetID="10" presetClass="entr" presetSubtype="0" fill="hold" nodeType="afterEffect">
                                  <p:stCondLst>
                                    <p:cond delay="500"/>
                                  </p:stCondLst>
                                  <p:childTnLst>
                                    <p:set>
                                      <p:cBhvr>
                                        <p:cTn id="70" dur="1" fill="hold">
                                          <p:stCondLst>
                                            <p:cond delay="0"/>
                                          </p:stCondLst>
                                        </p:cTn>
                                        <p:tgtEl>
                                          <p:spTgt spid="23575"/>
                                        </p:tgtEl>
                                        <p:attrNameLst>
                                          <p:attrName>style.visibility</p:attrName>
                                        </p:attrNameLst>
                                      </p:cBhvr>
                                      <p:to>
                                        <p:strVal val="visible"/>
                                      </p:to>
                                    </p:set>
                                    <p:animEffect transition="in" filter="fade">
                                      <p:cBhvr>
                                        <p:cTn id="71" dur="2000"/>
                                        <p:tgtEl>
                                          <p:spTgt spid="2357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8454">
                                            <p:txEl>
                                              <p:pRg st="9" end="9"/>
                                            </p:txEl>
                                          </p:spTgt>
                                        </p:tgtEl>
                                        <p:attrNameLst>
                                          <p:attrName>style.visibility</p:attrName>
                                        </p:attrNameLst>
                                      </p:cBhvr>
                                      <p:to>
                                        <p:strVal val="visible"/>
                                      </p:to>
                                    </p:set>
                                    <p:animEffect transition="in" filter="wipe(down)">
                                      <p:cBhvr>
                                        <p:cTn id="76" dur="500"/>
                                        <p:tgtEl>
                                          <p:spTgt spid="18454">
                                            <p:txEl>
                                              <p:pRg st="9" end="9"/>
                                            </p:txEl>
                                          </p:spTgt>
                                        </p:tgtEl>
                                      </p:cBhvr>
                                    </p:animEffect>
                                  </p:childTnLst>
                                </p:cTn>
                              </p:par>
                            </p:childTnLst>
                          </p:cTn>
                        </p:par>
                        <p:par>
                          <p:cTn id="77" fill="hold">
                            <p:stCondLst>
                              <p:cond delay="500"/>
                            </p:stCondLst>
                            <p:childTnLst>
                              <p:par>
                                <p:cTn id="78" presetID="10" presetClass="entr" presetSubtype="0" fill="hold" nodeType="afterEffect">
                                  <p:stCondLst>
                                    <p:cond delay="1000"/>
                                  </p:stCondLst>
                                  <p:childTnLst>
                                    <p:set>
                                      <p:cBhvr>
                                        <p:cTn id="79" dur="1" fill="hold">
                                          <p:stCondLst>
                                            <p:cond delay="0"/>
                                          </p:stCondLst>
                                        </p:cTn>
                                        <p:tgtEl>
                                          <p:spTgt spid="15399"/>
                                        </p:tgtEl>
                                        <p:attrNameLst>
                                          <p:attrName>style.visibility</p:attrName>
                                        </p:attrNameLst>
                                      </p:cBhvr>
                                      <p:to>
                                        <p:strVal val="visible"/>
                                      </p:to>
                                    </p:set>
                                    <p:animEffect transition="in" filter="fade">
                                      <p:cBhvr>
                                        <p:cTn id="80" dur="2000"/>
                                        <p:tgtEl>
                                          <p:spTgt spid="15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siggraph asia 2010\Presentation\images\frameworkorg.png"/>
          <p:cNvPicPr>
            <a:picLocks noChangeAspect="1" noChangeArrowheads="1"/>
          </p:cNvPicPr>
          <p:nvPr/>
        </p:nvPicPr>
        <p:blipFill>
          <a:blip r:embed="rId3" cstate="print"/>
          <a:srcRect/>
          <a:stretch>
            <a:fillRect/>
          </a:stretch>
        </p:blipFill>
        <p:spPr bwMode="auto">
          <a:xfrm>
            <a:off x="1833563" y="2135188"/>
            <a:ext cx="5327650" cy="3871912"/>
          </a:xfrm>
          <a:prstGeom prst="rect">
            <a:avLst/>
          </a:prstGeom>
          <a:noFill/>
          <a:ln w="9525">
            <a:noFill/>
            <a:miter lim="800000"/>
            <a:headEnd/>
            <a:tailEnd/>
          </a:ln>
        </p:spPr>
      </p:pic>
      <p:sp>
        <p:nvSpPr>
          <p:cNvPr id="23555" name="Rectangle 2"/>
          <p:cNvSpPr>
            <a:spLocks noChangeArrowheads="1"/>
          </p:cNvSpPr>
          <p:nvPr/>
        </p:nvSpPr>
        <p:spPr bwMode="auto">
          <a:xfrm>
            <a:off x="106363" y="142875"/>
            <a:ext cx="8609042" cy="646331"/>
          </a:xfrm>
          <a:prstGeom prst="rect">
            <a:avLst/>
          </a:prstGeom>
          <a:noFill/>
          <a:ln w="9525" algn="ctr">
            <a:noFill/>
            <a:miter lim="800000"/>
            <a:headEnd/>
            <a:tailEnd/>
          </a:ln>
        </p:spPr>
        <p:txBody>
          <a:bodyPr wrap="square">
            <a:spAutoFit/>
          </a:bodyPr>
          <a:lstStyle/>
          <a:p>
            <a:pPr latinLnBrk="1"/>
            <a:r>
              <a:rPr lang="en-US" altLang="ko-KR" sz="3600" b="1" dirty="0" smtClean="0">
                <a:solidFill>
                  <a:schemeClr val="bg1"/>
                </a:solidFill>
                <a:latin typeface="Arial" pitchFamily="34" charset="0"/>
                <a:cs typeface="Arial" pitchFamily="34" charset="0"/>
              </a:rPr>
              <a:t>Image-based Spatially Varying Vectors</a:t>
            </a:r>
            <a:endParaRPr lang="en-US" altLang="ko-KR" sz="3600" b="1" dirty="0">
              <a:solidFill>
                <a:schemeClr val="bg1"/>
              </a:solidFill>
              <a:latin typeface="Arial" pitchFamily="34" charset="0"/>
              <a:cs typeface="Arial" pitchFamily="34" charset="0"/>
            </a:endParaRPr>
          </a:p>
        </p:txBody>
      </p:sp>
      <p:sp>
        <p:nvSpPr>
          <p:cNvPr id="6" name="矩形 5"/>
          <p:cNvSpPr>
            <a:spLocks noChangeArrowheads="1"/>
          </p:cNvSpPr>
          <p:nvPr/>
        </p:nvSpPr>
        <p:spPr bwMode="auto">
          <a:xfrm>
            <a:off x="571500" y="874713"/>
            <a:ext cx="8393113" cy="1124923"/>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zh-CN" sz="2800" dirty="0" smtClean="0">
                <a:solidFill>
                  <a:schemeClr val="bg1"/>
                </a:solidFill>
                <a:latin typeface="Arial" pitchFamily="34" charset="0"/>
                <a:cs typeface="Arial" pitchFamily="34" charset="0"/>
              </a:rPr>
              <a:t> </a:t>
            </a:r>
            <a:r>
              <a:rPr lang="en-US" altLang="zh-CN" sz="2800" b="1" dirty="0" smtClean="0">
                <a:solidFill>
                  <a:schemeClr val="bg1"/>
                </a:solidFill>
                <a:latin typeface="Arial" pitchFamily="34" charset="0"/>
                <a:cs typeface="Arial" pitchFamily="34" charset="0"/>
              </a:rPr>
              <a:t>Foreshortening and irregular surfaces</a:t>
            </a:r>
          </a:p>
          <a:p>
            <a:pPr latinLnBrk="1">
              <a:lnSpc>
                <a:spcPct val="110000"/>
              </a:lnSpc>
              <a:buFont typeface="Arial" pitchFamily="34" charset="0"/>
              <a:buChar char="•"/>
            </a:pPr>
            <a:r>
              <a:rPr lang="en-US" altLang="zh-CN" sz="2800" b="1" dirty="0" smtClean="0">
                <a:solidFill>
                  <a:schemeClr val="bg1"/>
                </a:solidFill>
                <a:latin typeface="Arial" pitchFamily="34" charset="0"/>
                <a:cs typeface="Arial" pitchFamily="34" charset="0"/>
              </a:rPr>
              <a:t> Without reconstructing geometry</a:t>
            </a:r>
          </a:p>
          <a:p>
            <a:pPr latinLnBrk="1">
              <a:lnSpc>
                <a:spcPct val="110000"/>
              </a:lnSpc>
            </a:pPr>
            <a:endParaRPr lang="en-US" altLang="zh-CN" sz="500" b="1" dirty="0">
              <a:solidFill>
                <a:schemeClr val="bg1"/>
              </a:solidFill>
              <a:latin typeface="Arial" pitchFamily="34" charset="0"/>
              <a:cs typeface="Arial" pitchFamily="34" charset="0"/>
            </a:endParaRPr>
          </a:p>
        </p:txBody>
      </p:sp>
      <p:cxnSp>
        <p:nvCxnSpPr>
          <p:cNvPr id="23557" name="直接箭头连接符 8"/>
          <p:cNvCxnSpPr>
            <a:cxnSpLocks noChangeShapeType="1"/>
          </p:cNvCxnSpPr>
          <p:nvPr/>
        </p:nvCxnSpPr>
        <p:spPr bwMode="auto">
          <a:xfrm>
            <a:off x="2214563" y="5786438"/>
            <a:ext cx="914400" cy="914400"/>
          </a:xfrm>
          <a:prstGeom prst="straightConnector1">
            <a:avLst/>
          </a:prstGeom>
          <a:noFill/>
          <a:ln w="9525" algn="ctr">
            <a:noFill/>
            <a:round/>
            <a:headEnd/>
            <a:tailEnd type="arrow" w="med" len="med"/>
          </a:ln>
        </p:spPr>
      </p:cxnSp>
      <p:cxnSp>
        <p:nvCxnSpPr>
          <p:cNvPr id="11" name="直接箭头连接符 10"/>
          <p:cNvCxnSpPr>
            <a:cxnSpLocks noChangeShapeType="1"/>
          </p:cNvCxnSpPr>
          <p:nvPr/>
        </p:nvCxnSpPr>
        <p:spPr bwMode="auto">
          <a:xfrm rot="5400000" flipH="1" flipV="1">
            <a:off x="2035175" y="5537200"/>
            <a:ext cx="428625" cy="73025"/>
          </a:xfrm>
          <a:prstGeom prst="straightConnector1">
            <a:avLst/>
          </a:prstGeom>
          <a:noFill/>
          <a:ln w="50800" algn="ctr">
            <a:solidFill>
              <a:srgbClr val="00FF00"/>
            </a:solidFill>
            <a:round/>
            <a:headEnd/>
            <a:tailEnd type="arrow" w="med" len="med"/>
          </a:ln>
        </p:spPr>
      </p:cxnSp>
      <p:cxnSp>
        <p:nvCxnSpPr>
          <p:cNvPr id="15" name="直接箭头连接符 14"/>
          <p:cNvCxnSpPr>
            <a:cxnSpLocks noChangeShapeType="1"/>
          </p:cNvCxnSpPr>
          <p:nvPr/>
        </p:nvCxnSpPr>
        <p:spPr bwMode="auto">
          <a:xfrm flipV="1">
            <a:off x="2214563" y="5715000"/>
            <a:ext cx="285750" cy="73025"/>
          </a:xfrm>
          <a:prstGeom prst="straightConnector1">
            <a:avLst/>
          </a:prstGeom>
          <a:noFill/>
          <a:ln w="50800" algn="ctr">
            <a:solidFill>
              <a:srgbClr val="00FF00"/>
            </a:solidFill>
            <a:round/>
            <a:headEnd/>
            <a:tailEnd type="arrow" w="med" len="med"/>
          </a:ln>
        </p:spPr>
      </p:cxnSp>
      <p:cxnSp>
        <p:nvCxnSpPr>
          <p:cNvPr id="26" name="直接箭头连接符 25"/>
          <p:cNvCxnSpPr>
            <a:cxnSpLocks noChangeShapeType="1"/>
          </p:cNvCxnSpPr>
          <p:nvPr/>
        </p:nvCxnSpPr>
        <p:spPr bwMode="auto">
          <a:xfrm rot="5400000" flipH="1" flipV="1">
            <a:off x="2303462" y="5446713"/>
            <a:ext cx="428625" cy="107950"/>
          </a:xfrm>
          <a:prstGeom prst="straightConnector1">
            <a:avLst/>
          </a:prstGeom>
          <a:noFill/>
          <a:ln w="50800" algn="ctr">
            <a:solidFill>
              <a:srgbClr val="00FF00"/>
            </a:solidFill>
            <a:round/>
            <a:headEnd/>
            <a:tailEnd type="arrow" w="med" len="med"/>
          </a:ln>
        </p:spPr>
      </p:cxnSp>
      <p:cxnSp>
        <p:nvCxnSpPr>
          <p:cNvPr id="30" name="直接箭头连接符 29"/>
          <p:cNvCxnSpPr>
            <a:cxnSpLocks noChangeShapeType="1"/>
          </p:cNvCxnSpPr>
          <p:nvPr/>
        </p:nvCxnSpPr>
        <p:spPr bwMode="auto">
          <a:xfrm rot="5400000" flipH="1" flipV="1">
            <a:off x="2142332" y="5001418"/>
            <a:ext cx="501650" cy="214313"/>
          </a:xfrm>
          <a:prstGeom prst="straightConnector1">
            <a:avLst/>
          </a:prstGeom>
          <a:noFill/>
          <a:ln w="50800" algn="ctr">
            <a:solidFill>
              <a:srgbClr val="00FF00"/>
            </a:solidFill>
            <a:round/>
            <a:headEnd/>
            <a:tailEnd type="arrow" w="med" len="med"/>
          </a:ln>
        </p:spPr>
      </p:cxnSp>
      <p:cxnSp>
        <p:nvCxnSpPr>
          <p:cNvPr id="37" name="直接箭头连接符 36"/>
          <p:cNvCxnSpPr>
            <a:cxnSpLocks noChangeShapeType="1"/>
          </p:cNvCxnSpPr>
          <p:nvPr/>
        </p:nvCxnSpPr>
        <p:spPr bwMode="auto">
          <a:xfrm rot="5400000" flipH="1" flipV="1">
            <a:off x="2428082" y="4902993"/>
            <a:ext cx="501650" cy="214313"/>
          </a:xfrm>
          <a:prstGeom prst="straightConnector1">
            <a:avLst/>
          </a:prstGeom>
          <a:noFill/>
          <a:ln w="50800" algn="ctr">
            <a:solidFill>
              <a:srgbClr val="00FF00"/>
            </a:solidFill>
            <a:round/>
            <a:headEnd/>
            <a:tailEnd type="arrow" w="med" len="med"/>
          </a:ln>
        </p:spPr>
      </p:cxnSp>
      <p:cxnSp>
        <p:nvCxnSpPr>
          <p:cNvPr id="39" name="直接箭头连接符 38"/>
          <p:cNvCxnSpPr>
            <a:cxnSpLocks noChangeShapeType="1"/>
          </p:cNvCxnSpPr>
          <p:nvPr/>
        </p:nvCxnSpPr>
        <p:spPr bwMode="auto">
          <a:xfrm flipV="1">
            <a:off x="2463800" y="5641975"/>
            <a:ext cx="322263" cy="73025"/>
          </a:xfrm>
          <a:prstGeom prst="straightConnector1">
            <a:avLst/>
          </a:prstGeom>
          <a:noFill/>
          <a:ln w="50800" algn="ctr">
            <a:solidFill>
              <a:srgbClr val="00FF00"/>
            </a:solidFill>
            <a:round/>
            <a:headEnd/>
            <a:tailEnd type="arrow" w="med" len="med"/>
          </a:ln>
        </p:spPr>
      </p:cxnSp>
      <p:cxnSp>
        <p:nvCxnSpPr>
          <p:cNvPr id="43" name="直接箭头连接符 42"/>
          <p:cNvCxnSpPr>
            <a:cxnSpLocks noChangeShapeType="1"/>
          </p:cNvCxnSpPr>
          <p:nvPr/>
        </p:nvCxnSpPr>
        <p:spPr bwMode="auto">
          <a:xfrm flipV="1">
            <a:off x="2778125" y="5568950"/>
            <a:ext cx="508000" cy="73025"/>
          </a:xfrm>
          <a:prstGeom prst="straightConnector1">
            <a:avLst/>
          </a:prstGeom>
          <a:noFill/>
          <a:ln w="50800" algn="ctr">
            <a:solidFill>
              <a:srgbClr val="00FF00"/>
            </a:solidFill>
            <a:round/>
            <a:headEnd/>
            <a:tailEnd type="arrow" w="med" len="med"/>
          </a:ln>
        </p:spPr>
      </p:cxnSp>
      <p:cxnSp>
        <p:nvCxnSpPr>
          <p:cNvPr id="45" name="直接箭头连接符 44"/>
          <p:cNvCxnSpPr>
            <a:cxnSpLocks noChangeShapeType="1"/>
          </p:cNvCxnSpPr>
          <p:nvPr/>
        </p:nvCxnSpPr>
        <p:spPr bwMode="auto">
          <a:xfrm rot="5400000" flipH="1" flipV="1">
            <a:off x="2602707" y="5326856"/>
            <a:ext cx="509588" cy="142875"/>
          </a:xfrm>
          <a:prstGeom prst="straightConnector1">
            <a:avLst/>
          </a:prstGeom>
          <a:noFill/>
          <a:ln w="50800" algn="ctr">
            <a:solidFill>
              <a:srgbClr val="00FF00"/>
            </a:solidFill>
            <a:round/>
            <a:headEnd/>
            <a:tailEnd type="arrow" w="med" len="med"/>
          </a:ln>
        </p:spPr>
      </p:cxnSp>
      <p:cxnSp>
        <p:nvCxnSpPr>
          <p:cNvPr id="56" name="直接箭头连接符 55"/>
          <p:cNvCxnSpPr>
            <a:cxnSpLocks noChangeShapeType="1"/>
          </p:cNvCxnSpPr>
          <p:nvPr/>
        </p:nvCxnSpPr>
        <p:spPr bwMode="auto">
          <a:xfrm flipV="1">
            <a:off x="3032125" y="5895975"/>
            <a:ext cx="508000" cy="74613"/>
          </a:xfrm>
          <a:prstGeom prst="straightConnector1">
            <a:avLst/>
          </a:prstGeom>
          <a:noFill/>
          <a:ln w="50800" algn="ctr">
            <a:solidFill>
              <a:srgbClr val="00FF00"/>
            </a:solidFill>
            <a:round/>
            <a:headEnd/>
            <a:tailEnd type="arrow" w="med" len="med"/>
          </a:ln>
        </p:spPr>
      </p:cxnSp>
      <p:cxnSp>
        <p:nvCxnSpPr>
          <p:cNvPr id="60" name="直接箭头连接符 59"/>
          <p:cNvCxnSpPr>
            <a:cxnSpLocks noChangeShapeType="1"/>
          </p:cNvCxnSpPr>
          <p:nvPr/>
        </p:nvCxnSpPr>
        <p:spPr bwMode="auto">
          <a:xfrm>
            <a:off x="3540125" y="5895975"/>
            <a:ext cx="603250" cy="1588"/>
          </a:xfrm>
          <a:prstGeom prst="straightConnector1">
            <a:avLst/>
          </a:prstGeom>
          <a:noFill/>
          <a:ln w="50800" algn="ctr">
            <a:solidFill>
              <a:srgbClr val="00FF00"/>
            </a:solidFill>
            <a:round/>
            <a:headEnd/>
            <a:tailEnd type="arrow" w="med" len="med"/>
          </a:ln>
        </p:spPr>
      </p:cxnSp>
      <p:cxnSp>
        <p:nvCxnSpPr>
          <p:cNvPr id="62" name="直接箭头连接符 61"/>
          <p:cNvCxnSpPr>
            <a:cxnSpLocks noChangeShapeType="1"/>
          </p:cNvCxnSpPr>
          <p:nvPr/>
        </p:nvCxnSpPr>
        <p:spPr bwMode="auto">
          <a:xfrm>
            <a:off x="4143375" y="5894388"/>
            <a:ext cx="714375" cy="1587"/>
          </a:xfrm>
          <a:prstGeom prst="straightConnector1">
            <a:avLst/>
          </a:prstGeom>
          <a:noFill/>
          <a:ln w="50800" algn="ctr">
            <a:solidFill>
              <a:srgbClr val="00FF00"/>
            </a:solidFill>
            <a:round/>
            <a:headEnd/>
            <a:tailEnd type="arrow" w="med" len="med"/>
          </a:ln>
        </p:spPr>
      </p:cxnSp>
      <p:cxnSp>
        <p:nvCxnSpPr>
          <p:cNvPr id="64" name="直接箭头连接符 63"/>
          <p:cNvCxnSpPr>
            <a:cxnSpLocks noChangeShapeType="1"/>
          </p:cNvCxnSpPr>
          <p:nvPr/>
        </p:nvCxnSpPr>
        <p:spPr bwMode="auto">
          <a:xfrm>
            <a:off x="4857750" y="5897563"/>
            <a:ext cx="714375" cy="1587"/>
          </a:xfrm>
          <a:prstGeom prst="straightConnector1">
            <a:avLst/>
          </a:prstGeom>
          <a:noFill/>
          <a:ln w="50800" algn="ctr">
            <a:solidFill>
              <a:srgbClr val="00FF00"/>
            </a:solidFill>
            <a:round/>
            <a:headEnd/>
            <a:tailEnd type="arrow" w="med" len="med"/>
          </a:ln>
        </p:spPr>
      </p:cxnSp>
      <p:cxnSp>
        <p:nvCxnSpPr>
          <p:cNvPr id="65" name="直接箭头连接符 64"/>
          <p:cNvCxnSpPr>
            <a:cxnSpLocks noChangeShapeType="1"/>
          </p:cNvCxnSpPr>
          <p:nvPr/>
        </p:nvCxnSpPr>
        <p:spPr bwMode="auto">
          <a:xfrm>
            <a:off x="5500688" y="5892800"/>
            <a:ext cx="642937" cy="6350"/>
          </a:xfrm>
          <a:prstGeom prst="straightConnector1">
            <a:avLst/>
          </a:prstGeom>
          <a:noFill/>
          <a:ln w="50800" algn="ctr">
            <a:solidFill>
              <a:srgbClr val="00FF00"/>
            </a:solidFill>
            <a:round/>
            <a:headEnd/>
            <a:tailEnd type="arrow" w="med" len="med"/>
          </a:ln>
        </p:spPr>
      </p:cxnSp>
      <p:cxnSp>
        <p:nvCxnSpPr>
          <p:cNvPr id="69" name="直接箭头连接符 68"/>
          <p:cNvCxnSpPr>
            <a:cxnSpLocks noChangeShapeType="1"/>
          </p:cNvCxnSpPr>
          <p:nvPr/>
        </p:nvCxnSpPr>
        <p:spPr bwMode="auto">
          <a:xfrm rot="5400000" flipH="1" flipV="1">
            <a:off x="6121400" y="5591175"/>
            <a:ext cx="330200" cy="285750"/>
          </a:xfrm>
          <a:prstGeom prst="straightConnector1">
            <a:avLst/>
          </a:prstGeom>
          <a:noFill/>
          <a:ln w="50800" algn="ctr">
            <a:solidFill>
              <a:srgbClr val="00FF00"/>
            </a:solidFill>
            <a:round/>
            <a:headEnd/>
            <a:tailEnd type="arrow" w="med" len="med"/>
          </a:ln>
        </p:spPr>
      </p:cxnSp>
      <p:cxnSp>
        <p:nvCxnSpPr>
          <p:cNvPr id="71" name="直接箭头连接符 70"/>
          <p:cNvCxnSpPr>
            <a:cxnSpLocks noChangeShapeType="1"/>
          </p:cNvCxnSpPr>
          <p:nvPr/>
        </p:nvCxnSpPr>
        <p:spPr bwMode="auto">
          <a:xfrm rot="5400000" flipH="1" flipV="1">
            <a:off x="6344444" y="5269706"/>
            <a:ext cx="384175" cy="214313"/>
          </a:xfrm>
          <a:prstGeom prst="straightConnector1">
            <a:avLst/>
          </a:prstGeom>
          <a:noFill/>
          <a:ln w="50800" algn="ctr">
            <a:solidFill>
              <a:srgbClr val="00FF00"/>
            </a:solidFill>
            <a:round/>
            <a:headEnd/>
            <a:tailEnd type="arrow" w="med" len="med"/>
          </a:ln>
        </p:spPr>
      </p:cxnSp>
      <p:cxnSp>
        <p:nvCxnSpPr>
          <p:cNvPr id="73" name="直接箭头连接符 72"/>
          <p:cNvCxnSpPr>
            <a:cxnSpLocks noChangeShapeType="1"/>
          </p:cNvCxnSpPr>
          <p:nvPr/>
        </p:nvCxnSpPr>
        <p:spPr bwMode="auto">
          <a:xfrm rot="5400000" flipH="1" flipV="1">
            <a:off x="6502401" y="4900612"/>
            <a:ext cx="425450" cy="142875"/>
          </a:xfrm>
          <a:prstGeom prst="straightConnector1">
            <a:avLst/>
          </a:prstGeom>
          <a:noFill/>
          <a:ln w="50800" algn="ctr">
            <a:solidFill>
              <a:srgbClr val="00FF00"/>
            </a:solidFill>
            <a:round/>
            <a:headEnd/>
            <a:tailEnd type="arrow" w="med" len="med"/>
          </a:ln>
        </p:spPr>
      </p:cxnSp>
      <p:cxnSp>
        <p:nvCxnSpPr>
          <p:cNvPr id="79" name="直接箭头连接符 78"/>
          <p:cNvCxnSpPr>
            <a:cxnSpLocks noChangeShapeType="1"/>
          </p:cNvCxnSpPr>
          <p:nvPr/>
        </p:nvCxnSpPr>
        <p:spPr bwMode="auto">
          <a:xfrm flipV="1">
            <a:off x="3255963" y="5494338"/>
            <a:ext cx="601662" cy="74612"/>
          </a:xfrm>
          <a:prstGeom prst="straightConnector1">
            <a:avLst/>
          </a:prstGeom>
          <a:noFill/>
          <a:ln w="50800" algn="ctr">
            <a:solidFill>
              <a:srgbClr val="00FF00"/>
            </a:solidFill>
            <a:round/>
            <a:headEnd/>
            <a:tailEnd type="arrow" w="med" len="med"/>
          </a:ln>
        </p:spPr>
      </p:cxnSp>
      <p:cxnSp>
        <p:nvCxnSpPr>
          <p:cNvPr id="82" name="直接箭头连接符 81"/>
          <p:cNvCxnSpPr>
            <a:cxnSpLocks noChangeShapeType="1"/>
          </p:cNvCxnSpPr>
          <p:nvPr/>
        </p:nvCxnSpPr>
        <p:spPr bwMode="auto">
          <a:xfrm>
            <a:off x="3841750" y="5494338"/>
            <a:ext cx="658813" cy="1587"/>
          </a:xfrm>
          <a:prstGeom prst="straightConnector1">
            <a:avLst/>
          </a:prstGeom>
          <a:noFill/>
          <a:ln w="50800" algn="ctr">
            <a:solidFill>
              <a:srgbClr val="00FF00"/>
            </a:solidFill>
            <a:round/>
            <a:headEnd/>
            <a:tailEnd type="arrow" w="med" len="med"/>
          </a:ln>
        </p:spPr>
      </p:cxnSp>
      <p:cxnSp>
        <p:nvCxnSpPr>
          <p:cNvPr id="86" name="直接箭头连接符 85"/>
          <p:cNvCxnSpPr>
            <a:cxnSpLocks noChangeShapeType="1"/>
          </p:cNvCxnSpPr>
          <p:nvPr/>
        </p:nvCxnSpPr>
        <p:spPr bwMode="auto">
          <a:xfrm>
            <a:off x="4429125" y="5492750"/>
            <a:ext cx="785813" cy="1588"/>
          </a:xfrm>
          <a:prstGeom prst="straightConnector1">
            <a:avLst/>
          </a:prstGeom>
          <a:noFill/>
          <a:ln w="50800" algn="ctr">
            <a:solidFill>
              <a:srgbClr val="00FF00"/>
            </a:solidFill>
            <a:round/>
            <a:headEnd/>
            <a:tailEnd type="arrow" w="med" len="med"/>
          </a:ln>
        </p:spPr>
      </p:cxnSp>
      <p:cxnSp>
        <p:nvCxnSpPr>
          <p:cNvPr id="88" name="直接箭头连接符 87"/>
          <p:cNvCxnSpPr>
            <a:cxnSpLocks noChangeShapeType="1"/>
          </p:cNvCxnSpPr>
          <p:nvPr/>
        </p:nvCxnSpPr>
        <p:spPr bwMode="auto">
          <a:xfrm>
            <a:off x="5214938" y="5491163"/>
            <a:ext cx="714375" cy="1587"/>
          </a:xfrm>
          <a:prstGeom prst="straightConnector1">
            <a:avLst/>
          </a:prstGeom>
          <a:noFill/>
          <a:ln w="50800" algn="ctr">
            <a:solidFill>
              <a:srgbClr val="00FF00"/>
            </a:solidFill>
            <a:round/>
            <a:headEnd/>
            <a:tailEnd type="arrow" w="med" len="med"/>
          </a:ln>
        </p:spPr>
      </p:cxnSp>
      <p:cxnSp>
        <p:nvCxnSpPr>
          <p:cNvPr id="90" name="直接箭头连接符 89"/>
          <p:cNvCxnSpPr>
            <a:cxnSpLocks noChangeShapeType="1"/>
          </p:cNvCxnSpPr>
          <p:nvPr/>
        </p:nvCxnSpPr>
        <p:spPr bwMode="auto">
          <a:xfrm>
            <a:off x="5929313" y="5495925"/>
            <a:ext cx="500062" cy="73025"/>
          </a:xfrm>
          <a:prstGeom prst="straightConnector1">
            <a:avLst/>
          </a:prstGeom>
          <a:noFill/>
          <a:ln w="50800" algn="ctr">
            <a:solidFill>
              <a:srgbClr val="00FF00"/>
            </a:solidFill>
            <a:round/>
            <a:headEnd/>
            <a:tailEnd type="arrow" w="med" len="med"/>
          </a:ln>
        </p:spPr>
      </p:cxnSp>
      <p:cxnSp>
        <p:nvCxnSpPr>
          <p:cNvPr id="92" name="直接箭头连接符 91"/>
          <p:cNvCxnSpPr>
            <a:cxnSpLocks noChangeShapeType="1"/>
          </p:cNvCxnSpPr>
          <p:nvPr/>
        </p:nvCxnSpPr>
        <p:spPr bwMode="auto">
          <a:xfrm rot="5400000" flipH="1" flipV="1">
            <a:off x="2943225" y="5657850"/>
            <a:ext cx="401638" cy="223838"/>
          </a:xfrm>
          <a:prstGeom prst="straightConnector1">
            <a:avLst/>
          </a:prstGeom>
          <a:noFill/>
          <a:ln w="50800" algn="ctr">
            <a:solidFill>
              <a:srgbClr val="00FF00"/>
            </a:solidFill>
            <a:round/>
            <a:headEnd/>
            <a:tailEnd type="arrow" w="med" len="med"/>
          </a:ln>
        </p:spPr>
      </p:cxnSp>
      <p:cxnSp>
        <p:nvCxnSpPr>
          <p:cNvPr id="95" name="直接箭头连接符 94"/>
          <p:cNvCxnSpPr>
            <a:cxnSpLocks noChangeShapeType="1"/>
          </p:cNvCxnSpPr>
          <p:nvPr/>
        </p:nvCxnSpPr>
        <p:spPr bwMode="auto">
          <a:xfrm rot="5400000" flipH="1" flipV="1">
            <a:off x="3487738" y="5616575"/>
            <a:ext cx="328612" cy="223838"/>
          </a:xfrm>
          <a:prstGeom prst="straightConnector1">
            <a:avLst/>
          </a:prstGeom>
          <a:noFill/>
          <a:ln w="50800" algn="ctr">
            <a:solidFill>
              <a:srgbClr val="00FF00"/>
            </a:solidFill>
            <a:round/>
            <a:headEnd/>
            <a:tailEnd type="arrow" w="med" len="med"/>
          </a:ln>
        </p:spPr>
      </p:cxnSp>
      <p:cxnSp>
        <p:nvCxnSpPr>
          <p:cNvPr id="96" name="直接箭头连接符 95"/>
          <p:cNvCxnSpPr>
            <a:cxnSpLocks noChangeShapeType="1"/>
          </p:cNvCxnSpPr>
          <p:nvPr/>
        </p:nvCxnSpPr>
        <p:spPr bwMode="auto">
          <a:xfrm rot="5400000" flipH="1" flipV="1">
            <a:off x="4188619" y="5512594"/>
            <a:ext cx="328613" cy="295275"/>
          </a:xfrm>
          <a:prstGeom prst="straightConnector1">
            <a:avLst/>
          </a:prstGeom>
          <a:noFill/>
          <a:ln w="50800" algn="ctr">
            <a:solidFill>
              <a:srgbClr val="00FF00"/>
            </a:solidFill>
            <a:round/>
            <a:headEnd/>
            <a:tailEnd type="arrow" w="med" len="med"/>
          </a:ln>
        </p:spPr>
      </p:cxnSp>
      <p:cxnSp>
        <p:nvCxnSpPr>
          <p:cNvPr id="98" name="直接箭头连接符 97"/>
          <p:cNvCxnSpPr>
            <a:cxnSpLocks noChangeShapeType="1"/>
          </p:cNvCxnSpPr>
          <p:nvPr/>
        </p:nvCxnSpPr>
        <p:spPr bwMode="auto">
          <a:xfrm rot="5400000" flipH="1" flipV="1">
            <a:off x="4845050" y="5508625"/>
            <a:ext cx="382588" cy="357188"/>
          </a:xfrm>
          <a:prstGeom prst="straightConnector1">
            <a:avLst/>
          </a:prstGeom>
          <a:noFill/>
          <a:ln w="50800" algn="ctr">
            <a:solidFill>
              <a:srgbClr val="00FF00"/>
            </a:solidFill>
            <a:round/>
            <a:headEnd/>
            <a:tailEnd type="arrow" w="med" len="med"/>
          </a:ln>
        </p:spPr>
      </p:cxnSp>
      <p:cxnSp>
        <p:nvCxnSpPr>
          <p:cNvPr id="100" name="直接箭头连接符 99"/>
          <p:cNvCxnSpPr>
            <a:cxnSpLocks noChangeShapeType="1"/>
          </p:cNvCxnSpPr>
          <p:nvPr/>
        </p:nvCxnSpPr>
        <p:spPr bwMode="auto">
          <a:xfrm rot="5400000" flipH="1" flipV="1">
            <a:off x="5559425" y="5508625"/>
            <a:ext cx="382588" cy="357188"/>
          </a:xfrm>
          <a:prstGeom prst="straightConnector1">
            <a:avLst/>
          </a:prstGeom>
          <a:noFill/>
          <a:ln w="50800" algn="ctr">
            <a:solidFill>
              <a:srgbClr val="00FF00"/>
            </a:solidFill>
            <a:round/>
            <a:headEnd/>
            <a:tailEnd type="arrow" w="med" len="med"/>
          </a:ln>
        </p:spPr>
      </p:cxnSp>
      <p:cxnSp>
        <p:nvCxnSpPr>
          <p:cNvPr id="104" name="直接箭头连接符 103"/>
          <p:cNvCxnSpPr>
            <a:cxnSpLocks noChangeShapeType="1"/>
          </p:cNvCxnSpPr>
          <p:nvPr/>
        </p:nvCxnSpPr>
        <p:spPr bwMode="auto">
          <a:xfrm rot="5400000" flipH="1" flipV="1">
            <a:off x="3131344" y="5196682"/>
            <a:ext cx="473075" cy="223837"/>
          </a:xfrm>
          <a:prstGeom prst="straightConnector1">
            <a:avLst/>
          </a:prstGeom>
          <a:noFill/>
          <a:ln w="50800" algn="ctr">
            <a:solidFill>
              <a:srgbClr val="00FF00"/>
            </a:solidFill>
            <a:round/>
            <a:headEnd/>
            <a:tailEnd type="arrow" w="med" len="med"/>
          </a:ln>
        </p:spPr>
      </p:cxnSp>
      <p:cxnSp>
        <p:nvCxnSpPr>
          <p:cNvPr id="106" name="直接箭头连接符 105"/>
          <p:cNvCxnSpPr>
            <a:cxnSpLocks noChangeShapeType="1"/>
          </p:cNvCxnSpPr>
          <p:nvPr/>
        </p:nvCxnSpPr>
        <p:spPr bwMode="auto">
          <a:xfrm rot="5400000" flipH="1" flipV="1">
            <a:off x="3759200" y="5106988"/>
            <a:ext cx="466725" cy="301625"/>
          </a:xfrm>
          <a:prstGeom prst="straightConnector1">
            <a:avLst/>
          </a:prstGeom>
          <a:noFill/>
          <a:ln w="50800" algn="ctr">
            <a:solidFill>
              <a:srgbClr val="00FF00"/>
            </a:solidFill>
            <a:round/>
            <a:headEnd/>
            <a:tailEnd type="arrow" w="med" len="med"/>
          </a:ln>
        </p:spPr>
      </p:cxnSp>
      <p:cxnSp>
        <p:nvCxnSpPr>
          <p:cNvPr id="109" name="直接箭头连接符 108"/>
          <p:cNvCxnSpPr>
            <a:cxnSpLocks noChangeShapeType="1"/>
          </p:cNvCxnSpPr>
          <p:nvPr/>
        </p:nvCxnSpPr>
        <p:spPr bwMode="auto">
          <a:xfrm rot="5400000" flipH="1" flipV="1">
            <a:off x="4443413" y="5081588"/>
            <a:ext cx="471487" cy="357187"/>
          </a:xfrm>
          <a:prstGeom prst="straightConnector1">
            <a:avLst/>
          </a:prstGeom>
          <a:noFill/>
          <a:ln w="50800" algn="ctr">
            <a:solidFill>
              <a:srgbClr val="00FF00"/>
            </a:solidFill>
            <a:round/>
            <a:headEnd/>
            <a:tailEnd type="arrow" w="med" len="med"/>
          </a:ln>
        </p:spPr>
      </p:cxnSp>
      <p:cxnSp>
        <p:nvCxnSpPr>
          <p:cNvPr id="111" name="直接箭头连接符 110"/>
          <p:cNvCxnSpPr>
            <a:cxnSpLocks noChangeShapeType="1"/>
          </p:cNvCxnSpPr>
          <p:nvPr/>
        </p:nvCxnSpPr>
        <p:spPr bwMode="auto">
          <a:xfrm rot="5400000" flipH="1" flipV="1">
            <a:off x="5109369" y="5058569"/>
            <a:ext cx="496887" cy="428625"/>
          </a:xfrm>
          <a:prstGeom prst="straightConnector1">
            <a:avLst/>
          </a:prstGeom>
          <a:noFill/>
          <a:ln w="50800" algn="ctr">
            <a:solidFill>
              <a:srgbClr val="00FF00"/>
            </a:solidFill>
            <a:round/>
            <a:headEnd/>
            <a:tailEnd type="arrow" w="med" len="med"/>
          </a:ln>
        </p:spPr>
      </p:cxnSp>
      <p:cxnSp>
        <p:nvCxnSpPr>
          <p:cNvPr id="113" name="直接箭头连接符 112"/>
          <p:cNvCxnSpPr>
            <a:cxnSpLocks noChangeShapeType="1"/>
          </p:cNvCxnSpPr>
          <p:nvPr/>
        </p:nvCxnSpPr>
        <p:spPr bwMode="auto">
          <a:xfrm rot="5400000" flipH="1" flipV="1">
            <a:off x="5769769" y="5160169"/>
            <a:ext cx="461962" cy="285750"/>
          </a:xfrm>
          <a:prstGeom prst="straightConnector1">
            <a:avLst/>
          </a:prstGeom>
          <a:noFill/>
          <a:ln w="50800" algn="ctr">
            <a:solidFill>
              <a:srgbClr val="00FF00"/>
            </a:solidFill>
            <a:round/>
            <a:headEnd/>
            <a:tailEnd type="arrow" w="med" len="med"/>
          </a:ln>
        </p:spPr>
      </p:cxnSp>
      <p:cxnSp>
        <p:nvCxnSpPr>
          <p:cNvPr id="115" name="直接箭头连接符 114"/>
          <p:cNvCxnSpPr>
            <a:cxnSpLocks noChangeShapeType="1"/>
          </p:cNvCxnSpPr>
          <p:nvPr/>
        </p:nvCxnSpPr>
        <p:spPr bwMode="auto">
          <a:xfrm flipV="1">
            <a:off x="2286000" y="5260975"/>
            <a:ext cx="357188" cy="98425"/>
          </a:xfrm>
          <a:prstGeom prst="straightConnector1">
            <a:avLst/>
          </a:prstGeom>
          <a:noFill/>
          <a:ln w="50800" algn="ctr">
            <a:solidFill>
              <a:srgbClr val="00FF00"/>
            </a:solidFill>
            <a:round/>
            <a:headEnd/>
            <a:tailEnd type="arrow" w="med" len="med"/>
          </a:ln>
        </p:spPr>
      </p:cxnSp>
      <p:cxnSp>
        <p:nvCxnSpPr>
          <p:cNvPr id="117" name="直接箭头连接符 116"/>
          <p:cNvCxnSpPr>
            <a:cxnSpLocks noChangeShapeType="1"/>
          </p:cNvCxnSpPr>
          <p:nvPr/>
        </p:nvCxnSpPr>
        <p:spPr bwMode="auto">
          <a:xfrm flipV="1">
            <a:off x="2643188" y="5143500"/>
            <a:ext cx="357187" cy="98425"/>
          </a:xfrm>
          <a:prstGeom prst="straightConnector1">
            <a:avLst/>
          </a:prstGeom>
          <a:noFill/>
          <a:ln w="50800" algn="ctr">
            <a:solidFill>
              <a:srgbClr val="00FF00"/>
            </a:solidFill>
            <a:round/>
            <a:headEnd/>
            <a:tailEnd type="arrow" w="med" len="med"/>
          </a:ln>
        </p:spPr>
      </p:cxnSp>
      <p:cxnSp>
        <p:nvCxnSpPr>
          <p:cNvPr id="118" name="直接箭头连接符 117"/>
          <p:cNvCxnSpPr>
            <a:cxnSpLocks noChangeShapeType="1"/>
          </p:cNvCxnSpPr>
          <p:nvPr/>
        </p:nvCxnSpPr>
        <p:spPr bwMode="auto">
          <a:xfrm flipV="1">
            <a:off x="3000375" y="5072063"/>
            <a:ext cx="479425" cy="71437"/>
          </a:xfrm>
          <a:prstGeom prst="straightConnector1">
            <a:avLst/>
          </a:prstGeom>
          <a:noFill/>
          <a:ln w="50800" algn="ctr">
            <a:solidFill>
              <a:srgbClr val="00FF00"/>
            </a:solidFill>
            <a:round/>
            <a:headEnd/>
            <a:tailEnd type="arrow" w="med" len="med"/>
          </a:ln>
        </p:spPr>
      </p:cxnSp>
      <p:cxnSp>
        <p:nvCxnSpPr>
          <p:cNvPr id="120" name="直接箭头连接符 119"/>
          <p:cNvCxnSpPr>
            <a:cxnSpLocks noChangeShapeType="1"/>
          </p:cNvCxnSpPr>
          <p:nvPr/>
        </p:nvCxnSpPr>
        <p:spPr bwMode="auto">
          <a:xfrm flipV="1">
            <a:off x="3479800" y="5024438"/>
            <a:ext cx="663575" cy="47625"/>
          </a:xfrm>
          <a:prstGeom prst="straightConnector1">
            <a:avLst/>
          </a:prstGeom>
          <a:noFill/>
          <a:ln w="50800" algn="ctr">
            <a:solidFill>
              <a:srgbClr val="00FF00"/>
            </a:solidFill>
            <a:round/>
            <a:headEnd/>
            <a:tailEnd type="arrow" w="med" len="med"/>
          </a:ln>
        </p:spPr>
      </p:cxnSp>
      <p:cxnSp>
        <p:nvCxnSpPr>
          <p:cNvPr id="122" name="直接箭头连接符 121"/>
          <p:cNvCxnSpPr>
            <a:cxnSpLocks noChangeShapeType="1"/>
          </p:cNvCxnSpPr>
          <p:nvPr/>
        </p:nvCxnSpPr>
        <p:spPr bwMode="auto">
          <a:xfrm>
            <a:off x="4168775" y="5024438"/>
            <a:ext cx="688975" cy="1587"/>
          </a:xfrm>
          <a:prstGeom prst="straightConnector1">
            <a:avLst/>
          </a:prstGeom>
          <a:noFill/>
          <a:ln w="50800" algn="ctr">
            <a:solidFill>
              <a:srgbClr val="00FF00"/>
            </a:solidFill>
            <a:round/>
            <a:headEnd/>
            <a:tailEnd type="arrow" w="med" len="med"/>
          </a:ln>
        </p:spPr>
      </p:cxnSp>
      <p:cxnSp>
        <p:nvCxnSpPr>
          <p:cNvPr id="124" name="直接箭头连接符 123"/>
          <p:cNvCxnSpPr>
            <a:cxnSpLocks noChangeShapeType="1"/>
          </p:cNvCxnSpPr>
          <p:nvPr/>
        </p:nvCxnSpPr>
        <p:spPr bwMode="auto">
          <a:xfrm>
            <a:off x="4883150" y="5022850"/>
            <a:ext cx="688975" cy="1588"/>
          </a:xfrm>
          <a:prstGeom prst="straightConnector1">
            <a:avLst/>
          </a:prstGeom>
          <a:noFill/>
          <a:ln w="50800" algn="ctr">
            <a:solidFill>
              <a:srgbClr val="00FF00"/>
            </a:solidFill>
            <a:round/>
            <a:headEnd/>
            <a:tailEnd type="arrow" w="med" len="med"/>
          </a:ln>
        </p:spPr>
      </p:cxnSp>
      <p:cxnSp>
        <p:nvCxnSpPr>
          <p:cNvPr id="125" name="直接箭头连接符 124"/>
          <p:cNvCxnSpPr>
            <a:cxnSpLocks noChangeShapeType="1"/>
          </p:cNvCxnSpPr>
          <p:nvPr/>
        </p:nvCxnSpPr>
        <p:spPr bwMode="auto">
          <a:xfrm rot="5400000" flipH="1" flipV="1">
            <a:off x="2895600" y="4748213"/>
            <a:ext cx="465137" cy="255588"/>
          </a:xfrm>
          <a:prstGeom prst="straightConnector1">
            <a:avLst/>
          </a:prstGeom>
          <a:noFill/>
          <a:ln w="50800" algn="ctr">
            <a:solidFill>
              <a:srgbClr val="00FF00"/>
            </a:solidFill>
            <a:round/>
            <a:headEnd/>
            <a:tailEnd type="arrow" w="med" len="med"/>
          </a:ln>
        </p:spPr>
      </p:cxnSp>
      <p:cxnSp>
        <p:nvCxnSpPr>
          <p:cNvPr id="127" name="直接箭头连接符 126"/>
          <p:cNvCxnSpPr>
            <a:cxnSpLocks noChangeShapeType="1"/>
          </p:cNvCxnSpPr>
          <p:nvPr/>
        </p:nvCxnSpPr>
        <p:spPr bwMode="auto">
          <a:xfrm rot="5400000" flipH="1" flipV="1">
            <a:off x="3442494" y="4672806"/>
            <a:ext cx="465138" cy="333375"/>
          </a:xfrm>
          <a:prstGeom prst="straightConnector1">
            <a:avLst/>
          </a:prstGeom>
          <a:noFill/>
          <a:ln w="50800" algn="ctr">
            <a:solidFill>
              <a:srgbClr val="00FF00"/>
            </a:solidFill>
            <a:round/>
            <a:headEnd/>
            <a:tailEnd type="arrow" w="med" len="med"/>
          </a:ln>
        </p:spPr>
      </p:cxnSp>
      <p:cxnSp>
        <p:nvCxnSpPr>
          <p:cNvPr id="130" name="直接箭头连接符 129"/>
          <p:cNvCxnSpPr>
            <a:cxnSpLocks noChangeShapeType="1"/>
          </p:cNvCxnSpPr>
          <p:nvPr/>
        </p:nvCxnSpPr>
        <p:spPr bwMode="auto">
          <a:xfrm rot="5400000" flipH="1" flipV="1">
            <a:off x="4101307" y="4593431"/>
            <a:ext cx="465138" cy="333375"/>
          </a:xfrm>
          <a:prstGeom prst="straightConnector1">
            <a:avLst/>
          </a:prstGeom>
          <a:noFill/>
          <a:ln w="50800" algn="ctr">
            <a:solidFill>
              <a:srgbClr val="00FF00"/>
            </a:solidFill>
            <a:round/>
            <a:headEnd/>
            <a:tailEnd type="arrow" w="med" len="med"/>
          </a:ln>
        </p:spPr>
      </p:cxnSp>
      <p:cxnSp>
        <p:nvCxnSpPr>
          <p:cNvPr id="131" name="直接箭头连接符 130"/>
          <p:cNvCxnSpPr>
            <a:cxnSpLocks noChangeShapeType="1"/>
          </p:cNvCxnSpPr>
          <p:nvPr/>
        </p:nvCxnSpPr>
        <p:spPr bwMode="auto">
          <a:xfrm rot="5400000" flipH="1" flipV="1">
            <a:off x="4791869" y="4625181"/>
            <a:ext cx="465138" cy="333375"/>
          </a:xfrm>
          <a:prstGeom prst="straightConnector1">
            <a:avLst/>
          </a:prstGeom>
          <a:noFill/>
          <a:ln w="50800" algn="ctr">
            <a:solidFill>
              <a:srgbClr val="00FF00"/>
            </a:solidFill>
            <a:round/>
            <a:headEnd/>
            <a:tailEnd type="arrow" w="med" len="med"/>
          </a:ln>
        </p:spPr>
      </p:cxnSp>
      <p:cxnSp>
        <p:nvCxnSpPr>
          <p:cNvPr id="132" name="直接箭头连接符 131"/>
          <p:cNvCxnSpPr>
            <a:cxnSpLocks noChangeShapeType="1"/>
          </p:cNvCxnSpPr>
          <p:nvPr/>
        </p:nvCxnSpPr>
        <p:spPr bwMode="auto">
          <a:xfrm rot="5400000" flipH="1" flipV="1">
            <a:off x="5505450" y="4673600"/>
            <a:ext cx="419100" cy="285750"/>
          </a:xfrm>
          <a:prstGeom prst="straightConnector1">
            <a:avLst/>
          </a:prstGeom>
          <a:noFill/>
          <a:ln w="50800" algn="ctr">
            <a:solidFill>
              <a:srgbClr val="00FF00"/>
            </a:solidFill>
            <a:round/>
            <a:headEnd/>
            <a:tailEnd type="arrow" w="med" len="med"/>
          </a:ln>
        </p:spPr>
      </p:cxnSp>
      <p:cxnSp>
        <p:nvCxnSpPr>
          <p:cNvPr id="134" name="直接箭头连接符 133"/>
          <p:cNvCxnSpPr>
            <a:cxnSpLocks noChangeShapeType="1"/>
          </p:cNvCxnSpPr>
          <p:nvPr/>
        </p:nvCxnSpPr>
        <p:spPr bwMode="auto">
          <a:xfrm rot="5400000" flipH="1" flipV="1">
            <a:off x="6076950" y="4756150"/>
            <a:ext cx="419100" cy="285750"/>
          </a:xfrm>
          <a:prstGeom prst="straightConnector1">
            <a:avLst/>
          </a:prstGeom>
          <a:noFill/>
          <a:ln w="50800" algn="ctr">
            <a:solidFill>
              <a:srgbClr val="00FF00"/>
            </a:solidFill>
            <a:round/>
            <a:headEnd/>
            <a:tailEnd type="arrow" w="med" len="med"/>
          </a:ln>
        </p:spPr>
      </p:cxnSp>
      <p:cxnSp>
        <p:nvCxnSpPr>
          <p:cNvPr id="136" name="直接箭头连接符 135"/>
          <p:cNvCxnSpPr>
            <a:cxnSpLocks noChangeShapeType="1"/>
          </p:cNvCxnSpPr>
          <p:nvPr/>
        </p:nvCxnSpPr>
        <p:spPr bwMode="auto">
          <a:xfrm>
            <a:off x="5541963" y="5033963"/>
            <a:ext cx="631825" cy="74612"/>
          </a:xfrm>
          <a:prstGeom prst="straightConnector1">
            <a:avLst/>
          </a:prstGeom>
          <a:noFill/>
          <a:ln w="50800" algn="ctr">
            <a:solidFill>
              <a:srgbClr val="00FF00"/>
            </a:solidFill>
            <a:round/>
            <a:headEnd/>
            <a:tailEnd type="arrow" w="med" len="med"/>
          </a:ln>
        </p:spPr>
      </p:cxnSp>
      <p:cxnSp>
        <p:nvCxnSpPr>
          <p:cNvPr id="139" name="直接箭头连接符 138"/>
          <p:cNvCxnSpPr>
            <a:cxnSpLocks noChangeShapeType="1"/>
          </p:cNvCxnSpPr>
          <p:nvPr/>
        </p:nvCxnSpPr>
        <p:spPr bwMode="auto">
          <a:xfrm>
            <a:off x="6173788" y="5113338"/>
            <a:ext cx="469900" cy="73025"/>
          </a:xfrm>
          <a:prstGeom prst="straightConnector1">
            <a:avLst/>
          </a:prstGeom>
          <a:noFill/>
          <a:ln w="50800" algn="ctr">
            <a:solidFill>
              <a:srgbClr val="00FF00"/>
            </a:solidFill>
            <a:round/>
            <a:headEnd/>
            <a:tailEnd type="arrow" w="med" len="med"/>
          </a:ln>
        </p:spPr>
      </p:cxnSp>
      <p:cxnSp>
        <p:nvCxnSpPr>
          <p:cNvPr id="141" name="直接箭头连接符 140"/>
          <p:cNvCxnSpPr>
            <a:cxnSpLocks noChangeShapeType="1"/>
          </p:cNvCxnSpPr>
          <p:nvPr/>
        </p:nvCxnSpPr>
        <p:spPr bwMode="auto">
          <a:xfrm flipV="1">
            <a:off x="2500313" y="4808538"/>
            <a:ext cx="357187" cy="49212"/>
          </a:xfrm>
          <a:prstGeom prst="straightConnector1">
            <a:avLst/>
          </a:prstGeom>
          <a:noFill/>
          <a:ln w="50800" algn="ctr">
            <a:solidFill>
              <a:srgbClr val="00FF00"/>
            </a:solidFill>
            <a:round/>
            <a:headEnd/>
            <a:tailEnd type="arrow" w="med" len="med"/>
          </a:ln>
        </p:spPr>
      </p:cxnSp>
      <p:cxnSp>
        <p:nvCxnSpPr>
          <p:cNvPr id="143" name="直接箭头连接符 142"/>
          <p:cNvCxnSpPr>
            <a:cxnSpLocks noChangeShapeType="1"/>
          </p:cNvCxnSpPr>
          <p:nvPr/>
        </p:nvCxnSpPr>
        <p:spPr bwMode="auto">
          <a:xfrm flipV="1">
            <a:off x="2786063" y="4643438"/>
            <a:ext cx="469900" cy="141287"/>
          </a:xfrm>
          <a:prstGeom prst="straightConnector1">
            <a:avLst/>
          </a:prstGeom>
          <a:noFill/>
          <a:ln w="50800" algn="ctr">
            <a:solidFill>
              <a:srgbClr val="00FF00"/>
            </a:solidFill>
            <a:round/>
            <a:headEnd/>
            <a:tailEnd type="arrow" w="med" len="med"/>
          </a:ln>
        </p:spPr>
      </p:cxnSp>
      <p:cxnSp>
        <p:nvCxnSpPr>
          <p:cNvPr id="148" name="直接箭头连接符 147"/>
          <p:cNvCxnSpPr>
            <a:cxnSpLocks noChangeShapeType="1"/>
          </p:cNvCxnSpPr>
          <p:nvPr/>
        </p:nvCxnSpPr>
        <p:spPr bwMode="auto">
          <a:xfrm flipV="1">
            <a:off x="3255963" y="4606925"/>
            <a:ext cx="601662" cy="61913"/>
          </a:xfrm>
          <a:prstGeom prst="straightConnector1">
            <a:avLst/>
          </a:prstGeom>
          <a:noFill/>
          <a:ln w="50800" algn="ctr">
            <a:solidFill>
              <a:srgbClr val="00FF00"/>
            </a:solidFill>
            <a:round/>
            <a:headEnd/>
            <a:tailEnd type="arrow" w="med" len="med"/>
          </a:ln>
        </p:spPr>
      </p:cxnSp>
      <p:cxnSp>
        <p:nvCxnSpPr>
          <p:cNvPr id="150" name="直接箭头连接符 149"/>
          <p:cNvCxnSpPr>
            <a:cxnSpLocks noChangeShapeType="1"/>
          </p:cNvCxnSpPr>
          <p:nvPr/>
        </p:nvCxnSpPr>
        <p:spPr bwMode="auto">
          <a:xfrm flipV="1">
            <a:off x="3857625" y="4559300"/>
            <a:ext cx="642938" cy="28575"/>
          </a:xfrm>
          <a:prstGeom prst="straightConnector1">
            <a:avLst/>
          </a:prstGeom>
          <a:noFill/>
          <a:ln w="50800" algn="ctr">
            <a:solidFill>
              <a:srgbClr val="00FF00"/>
            </a:solidFill>
            <a:round/>
            <a:headEnd/>
            <a:tailEnd type="arrow" w="med" len="med"/>
          </a:ln>
        </p:spPr>
      </p:cxnSp>
      <p:cxnSp>
        <p:nvCxnSpPr>
          <p:cNvPr id="152" name="直接箭头连接符 151"/>
          <p:cNvCxnSpPr>
            <a:cxnSpLocks noChangeShapeType="1"/>
          </p:cNvCxnSpPr>
          <p:nvPr/>
        </p:nvCxnSpPr>
        <p:spPr bwMode="auto">
          <a:xfrm flipV="1">
            <a:off x="4429125" y="4559300"/>
            <a:ext cx="785813" cy="14288"/>
          </a:xfrm>
          <a:prstGeom prst="straightConnector1">
            <a:avLst/>
          </a:prstGeom>
          <a:noFill/>
          <a:ln w="50800" algn="ctr">
            <a:solidFill>
              <a:srgbClr val="00FF00"/>
            </a:solidFill>
            <a:round/>
            <a:headEnd/>
            <a:tailEnd type="arrow" w="med" len="med"/>
          </a:ln>
        </p:spPr>
      </p:cxnSp>
      <p:cxnSp>
        <p:nvCxnSpPr>
          <p:cNvPr id="154" name="直接箭头连接符 153"/>
          <p:cNvCxnSpPr>
            <a:cxnSpLocks noChangeShapeType="1"/>
          </p:cNvCxnSpPr>
          <p:nvPr/>
        </p:nvCxnSpPr>
        <p:spPr bwMode="auto">
          <a:xfrm>
            <a:off x="5214938" y="4573588"/>
            <a:ext cx="642937" cy="33337"/>
          </a:xfrm>
          <a:prstGeom prst="straightConnector1">
            <a:avLst/>
          </a:prstGeom>
          <a:noFill/>
          <a:ln w="50800" algn="ctr">
            <a:solidFill>
              <a:srgbClr val="00FF00"/>
            </a:solidFill>
            <a:round/>
            <a:headEnd/>
            <a:tailEnd type="arrow" w="med" len="med"/>
          </a:ln>
        </p:spPr>
      </p:cxnSp>
      <p:cxnSp>
        <p:nvCxnSpPr>
          <p:cNvPr id="157" name="直接箭头连接符 156"/>
          <p:cNvCxnSpPr>
            <a:cxnSpLocks noChangeShapeType="1"/>
          </p:cNvCxnSpPr>
          <p:nvPr/>
        </p:nvCxnSpPr>
        <p:spPr bwMode="auto">
          <a:xfrm>
            <a:off x="5857875" y="4610100"/>
            <a:ext cx="571500" cy="79375"/>
          </a:xfrm>
          <a:prstGeom prst="straightConnector1">
            <a:avLst/>
          </a:prstGeom>
          <a:noFill/>
          <a:ln w="50800" algn="ctr">
            <a:solidFill>
              <a:srgbClr val="00FF00"/>
            </a:solidFill>
            <a:round/>
            <a:headEnd/>
            <a:tailEnd type="arrow" w="med" len="med"/>
          </a:ln>
        </p:spPr>
      </p:cxnSp>
      <p:cxnSp>
        <p:nvCxnSpPr>
          <p:cNvPr id="160" name="直接箭头连接符 159"/>
          <p:cNvCxnSpPr>
            <a:cxnSpLocks noChangeShapeType="1"/>
          </p:cNvCxnSpPr>
          <p:nvPr/>
        </p:nvCxnSpPr>
        <p:spPr bwMode="auto">
          <a:xfrm>
            <a:off x="6357938" y="4703763"/>
            <a:ext cx="428625" cy="104775"/>
          </a:xfrm>
          <a:prstGeom prst="straightConnector1">
            <a:avLst/>
          </a:prstGeom>
          <a:noFill/>
          <a:ln w="50800" algn="ctr">
            <a:solidFill>
              <a:srgbClr val="00FF00"/>
            </a:solidFill>
            <a:round/>
            <a:headEnd/>
            <a:tailEnd type="arrow" w="med" len="med"/>
          </a:ln>
        </p:spPr>
      </p:cxnSp>
      <p:cxnSp>
        <p:nvCxnSpPr>
          <p:cNvPr id="162" name="直接箭头连接符 161"/>
          <p:cNvCxnSpPr>
            <a:cxnSpLocks noChangeShapeType="1"/>
          </p:cNvCxnSpPr>
          <p:nvPr/>
        </p:nvCxnSpPr>
        <p:spPr bwMode="auto">
          <a:xfrm rot="5400000" flipH="1" flipV="1">
            <a:off x="2338388" y="4554537"/>
            <a:ext cx="465138" cy="214313"/>
          </a:xfrm>
          <a:prstGeom prst="straightConnector1">
            <a:avLst/>
          </a:prstGeom>
          <a:noFill/>
          <a:ln w="50800" algn="ctr">
            <a:solidFill>
              <a:srgbClr val="00FF00"/>
            </a:solidFill>
            <a:round/>
            <a:headEnd/>
            <a:tailEnd type="arrow" w="med" len="med"/>
          </a:ln>
        </p:spPr>
      </p:cxnSp>
      <p:cxnSp>
        <p:nvCxnSpPr>
          <p:cNvPr id="166" name="直接箭头连接符 165"/>
          <p:cNvCxnSpPr>
            <a:cxnSpLocks noChangeShapeType="1"/>
          </p:cNvCxnSpPr>
          <p:nvPr/>
        </p:nvCxnSpPr>
        <p:spPr bwMode="auto">
          <a:xfrm flipV="1">
            <a:off x="2652713" y="4357688"/>
            <a:ext cx="379412" cy="95250"/>
          </a:xfrm>
          <a:prstGeom prst="straightConnector1">
            <a:avLst/>
          </a:prstGeom>
          <a:noFill/>
          <a:ln w="50800" algn="ctr">
            <a:solidFill>
              <a:srgbClr val="00FF00"/>
            </a:solidFill>
            <a:round/>
            <a:headEnd/>
            <a:tailEnd type="arrow" w="med" len="med"/>
          </a:ln>
        </p:spPr>
      </p:cxnSp>
      <p:cxnSp>
        <p:nvCxnSpPr>
          <p:cNvPr id="168" name="直接箭头连接符 167"/>
          <p:cNvCxnSpPr>
            <a:cxnSpLocks noChangeShapeType="1"/>
          </p:cNvCxnSpPr>
          <p:nvPr/>
        </p:nvCxnSpPr>
        <p:spPr bwMode="auto">
          <a:xfrm flipV="1">
            <a:off x="3032125" y="4262438"/>
            <a:ext cx="508000" cy="95250"/>
          </a:xfrm>
          <a:prstGeom prst="straightConnector1">
            <a:avLst/>
          </a:prstGeom>
          <a:noFill/>
          <a:ln w="50800" algn="ctr">
            <a:solidFill>
              <a:srgbClr val="00FF00"/>
            </a:solidFill>
            <a:round/>
            <a:headEnd/>
            <a:tailEnd type="arrow" w="med" len="med"/>
          </a:ln>
        </p:spPr>
      </p:cxnSp>
      <p:cxnSp>
        <p:nvCxnSpPr>
          <p:cNvPr id="170" name="直接箭头连接符 169"/>
          <p:cNvCxnSpPr>
            <a:cxnSpLocks noChangeShapeType="1"/>
          </p:cNvCxnSpPr>
          <p:nvPr/>
        </p:nvCxnSpPr>
        <p:spPr bwMode="auto">
          <a:xfrm flipV="1">
            <a:off x="3540125" y="4165600"/>
            <a:ext cx="628650" cy="96838"/>
          </a:xfrm>
          <a:prstGeom prst="straightConnector1">
            <a:avLst/>
          </a:prstGeom>
          <a:noFill/>
          <a:ln w="50800" algn="ctr">
            <a:solidFill>
              <a:srgbClr val="00FF00"/>
            </a:solidFill>
            <a:round/>
            <a:headEnd/>
            <a:tailEnd type="arrow" w="med" len="med"/>
          </a:ln>
        </p:spPr>
      </p:cxnSp>
      <p:cxnSp>
        <p:nvCxnSpPr>
          <p:cNvPr id="172" name="直接箭头连接符 171"/>
          <p:cNvCxnSpPr>
            <a:cxnSpLocks noChangeShapeType="1"/>
          </p:cNvCxnSpPr>
          <p:nvPr/>
        </p:nvCxnSpPr>
        <p:spPr bwMode="auto">
          <a:xfrm>
            <a:off x="4186238" y="4165600"/>
            <a:ext cx="628650" cy="1588"/>
          </a:xfrm>
          <a:prstGeom prst="straightConnector1">
            <a:avLst/>
          </a:prstGeom>
          <a:noFill/>
          <a:ln w="50800" algn="ctr">
            <a:solidFill>
              <a:srgbClr val="00FF00"/>
            </a:solidFill>
            <a:round/>
            <a:headEnd/>
            <a:tailEnd type="arrow" w="med" len="med"/>
          </a:ln>
        </p:spPr>
      </p:cxnSp>
      <p:cxnSp>
        <p:nvCxnSpPr>
          <p:cNvPr id="174" name="直接箭头连接符 173"/>
          <p:cNvCxnSpPr>
            <a:cxnSpLocks noChangeShapeType="1"/>
          </p:cNvCxnSpPr>
          <p:nvPr/>
        </p:nvCxnSpPr>
        <p:spPr bwMode="auto">
          <a:xfrm>
            <a:off x="4829175" y="4167188"/>
            <a:ext cx="712788" cy="1587"/>
          </a:xfrm>
          <a:prstGeom prst="straightConnector1">
            <a:avLst/>
          </a:prstGeom>
          <a:noFill/>
          <a:ln w="50800" algn="ctr">
            <a:solidFill>
              <a:srgbClr val="00FF00"/>
            </a:solidFill>
            <a:round/>
            <a:headEnd/>
            <a:tailEnd type="arrow" w="med" len="med"/>
          </a:ln>
        </p:spPr>
      </p:cxnSp>
      <p:cxnSp>
        <p:nvCxnSpPr>
          <p:cNvPr id="176" name="直接箭头连接符 175"/>
          <p:cNvCxnSpPr>
            <a:cxnSpLocks noChangeShapeType="1"/>
          </p:cNvCxnSpPr>
          <p:nvPr/>
        </p:nvCxnSpPr>
        <p:spPr bwMode="auto">
          <a:xfrm>
            <a:off x="5541963" y="4189413"/>
            <a:ext cx="601662" cy="96837"/>
          </a:xfrm>
          <a:prstGeom prst="straightConnector1">
            <a:avLst/>
          </a:prstGeom>
          <a:noFill/>
          <a:ln w="50800" algn="ctr">
            <a:solidFill>
              <a:srgbClr val="00FF00"/>
            </a:solidFill>
            <a:round/>
            <a:headEnd/>
            <a:tailEnd type="arrow" w="med" len="med"/>
          </a:ln>
        </p:spPr>
      </p:cxnSp>
      <p:cxnSp>
        <p:nvCxnSpPr>
          <p:cNvPr id="178" name="直接箭头连接符 177"/>
          <p:cNvCxnSpPr>
            <a:cxnSpLocks noChangeShapeType="1"/>
          </p:cNvCxnSpPr>
          <p:nvPr/>
        </p:nvCxnSpPr>
        <p:spPr bwMode="auto">
          <a:xfrm>
            <a:off x="6129338" y="4286250"/>
            <a:ext cx="442912" cy="96838"/>
          </a:xfrm>
          <a:prstGeom prst="straightConnector1">
            <a:avLst/>
          </a:prstGeom>
          <a:noFill/>
          <a:ln w="50800" algn="ctr">
            <a:solidFill>
              <a:srgbClr val="00FF00"/>
            </a:solidFill>
            <a:round/>
            <a:headEnd/>
            <a:tailEnd type="arrow" w="med" len="med"/>
          </a:ln>
        </p:spPr>
      </p:cxnSp>
      <p:cxnSp>
        <p:nvCxnSpPr>
          <p:cNvPr id="180" name="直接箭头连接符 179"/>
          <p:cNvCxnSpPr>
            <a:cxnSpLocks noChangeShapeType="1"/>
          </p:cNvCxnSpPr>
          <p:nvPr/>
        </p:nvCxnSpPr>
        <p:spPr bwMode="auto">
          <a:xfrm rot="5400000" flipH="1" flipV="1">
            <a:off x="2672556" y="4461669"/>
            <a:ext cx="465138" cy="254000"/>
          </a:xfrm>
          <a:prstGeom prst="straightConnector1">
            <a:avLst/>
          </a:prstGeom>
          <a:noFill/>
          <a:ln w="50800" algn="ctr">
            <a:solidFill>
              <a:srgbClr val="00FF00"/>
            </a:solidFill>
            <a:round/>
            <a:headEnd/>
            <a:tailEnd type="arrow" w="med" len="med"/>
          </a:ln>
        </p:spPr>
      </p:cxnSp>
      <p:cxnSp>
        <p:nvCxnSpPr>
          <p:cNvPr id="182" name="直接箭头连接符 181"/>
          <p:cNvCxnSpPr>
            <a:cxnSpLocks noChangeShapeType="1"/>
          </p:cNvCxnSpPr>
          <p:nvPr/>
        </p:nvCxnSpPr>
        <p:spPr bwMode="auto">
          <a:xfrm rot="5400000" flipH="1" flipV="1">
            <a:off x="3194844" y="4323557"/>
            <a:ext cx="406400" cy="284162"/>
          </a:xfrm>
          <a:prstGeom prst="straightConnector1">
            <a:avLst/>
          </a:prstGeom>
          <a:noFill/>
          <a:ln w="50800" algn="ctr">
            <a:solidFill>
              <a:srgbClr val="00FF00"/>
            </a:solidFill>
            <a:round/>
            <a:headEnd/>
            <a:tailEnd type="arrow" w="med" len="med"/>
          </a:ln>
        </p:spPr>
      </p:cxnSp>
      <p:cxnSp>
        <p:nvCxnSpPr>
          <p:cNvPr id="184" name="直接箭头连接符 183"/>
          <p:cNvCxnSpPr>
            <a:cxnSpLocks noChangeShapeType="1"/>
          </p:cNvCxnSpPr>
          <p:nvPr/>
        </p:nvCxnSpPr>
        <p:spPr bwMode="auto">
          <a:xfrm rot="5400000" flipH="1" flipV="1">
            <a:off x="3810794" y="4196556"/>
            <a:ext cx="406400" cy="344488"/>
          </a:xfrm>
          <a:prstGeom prst="straightConnector1">
            <a:avLst/>
          </a:prstGeom>
          <a:noFill/>
          <a:ln w="50800" algn="ctr">
            <a:solidFill>
              <a:srgbClr val="00FF00"/>
            </a:solidFill>
            <a:round/>
            <a:headEnd/>
            <a:tailEnd type="arrow" w="med" len="med"/>
          </a:ln>
        </p:spPr>
      </p:cxnSp>
      <p:cxnSp>
        <p:nvCxnSpPr>
          <p:cNvPr id="186" name="直接箭头连接符 185"/>
          <p:cNvCxnSpPr>
            <a:cxnSpLocks noChangeShapeType="1"/>
          </p:cNvCxnSpPr>
          <p:nvPr/>
        </p:nvCxnSpPr>
        <p:spPr bwMode="auto">
          <a:xfrm rot="5400000" flipH="1" flipV="1">
            <a:off x="4482307" y="4152106"/>
            <a:ext cx="406400" cy="344487"/>
          </a:xfrm>
          <a:prstGeom prst="straightConnector1">
            <a:avLst/>
          </a:prstGeom>
          <a:noFill/>
          <a:ln w="50800" algn="ctr">
            <a:solidFill>
              <a:srgbClr val="00FF00"/>
            </a:solidFill>
            <a:round/>
            <a:headEnd/>
            <a:tailEnd type="arrow" w="med" len="med"/>
          </a:ln>
        </p:spPr>
      </p:cxnSp>
      <p:cxnSp>
        <p:nvCxnSpPr>
          <p:cNvPr id="187" name="直接箭头连接符 186"/>
          <p:cNvCxnSpPr>
            <a:cxnSpLocks noChangeShapeType="1"/>
          </p:cNvCxnSpPr>
          <p:nvPr/>
        </p:nvCxnSpPr>
        <p:spPr bwMode="auto">
          <a:xfrm rot="5400000" flipH="1" flipV="1">
            <a:off x="5203826" y="4189412"/>
            <a:ext cx="361950" cy="314325"/>
          </a:xfrm>
          <a:prstGeom prst="straightConnector1">
            <a:avLst/>
          </a:prstGeom>
          <a:noFill/>
          <a:ln w="50800" algn="ctr">
            <a:solidFill>
              <a:srgbClr val="00FF00"/>
            </a:solidFill>
            <a:round/>
            <a:headEnd/>
            <a:tailEnd type="arrow" w="med" len="med"/>
          </a:ln>
        </p:spPr>
      </p:cxnSp>
      <p:cxnSp>
        <p:nvCxnSpPr>
          <p:cNvPr id="189" name="直接箭头连接符 188"/>
          <p:cNvCxnSpPr>
            <a:cxnSpLocks noChangeShapeType="1"/>
          </p:cNvCxnSpPr>
          <p:nvPr/>
        </p:nvCxnSpPr>
        <p:spPr bwMode="auto">
          <a:xfrm rot="5400000" flipH="1" flipV="1">
            <a:off x="5821363" y="4298950"/>
            <a:ext cx="344487" cy="271463"/>
          </a:xfrm>
          <a:prstGeom prst="straightConnector1">
            <a:avLst/>
          </a:prstGeom>
          <a:noFill/>
          <a:ln w="50800" algn="ctr">
            <a:solidFill>
              <a:srgbClr val="00FF00"/>
            </a:solidFill>
            <a:round/>
            <a:headEnd/>
            <a:tailEnd type="arrow" w="med" len="med"/>
          </a:ln>
        </p:spPr>
      </p:cxnSp>
      <p:cxnSp>
        <p:nvCxnSpPr>
          <p:cNvPr id="192" name="直接箭头连接符 191"/>
          <p:cNvCxnSpPr>
            <a:cxnSpLocks noChangeShapeType="1"/>
          </p:cNvCxnSpPr>
          <p:nvPr/>
        </p:nvCxnSpPr>
        <p:spPr bwMode="auto">
          <a:xfrm rot="5400000" flipH="1" flipV="1">
            <a:off x="6299200" y="4430713"/>
            <a:ext cx="347663" cy="198437"/>
          </a:xfrm>
          <a:prstGeom prst="straightConnector1">
            <a:avLst/>
          </a:prstGeom>
          <a:noFill/>
          <a:ln w="50800" algn="ctr">
            <a:solidFill>
              <a:srgbClr val="00FF00"/>
            </a:solidFill>
            <a:round/>
            <a:headEnd/>
            <a:tailEnd type="arrow" w="med" len="med"/>
          </a:ln>
        </p:spPr>
      </p:cxnSp>
      <p:cxnSp>
        <p:nvCxnSpPr>
          <p:cNvPr id="194" name="直接箭头连接符 193"/>
          <p:cNvCxnSpPr>
            <a:cxnSpLocks noChangeShapeType="1"/>
          </p:cNvCxnSpPr>
          <p:nvPr/>
        </p:nvCxnSpPr>
        <p:spPr bwMode="auto">
          <a:xfrm rot="5400000" flipH="1" flipV="1">
            <a:off x="6411119" y="4150519"/>
            <a:ext cx="347663" cy="117475"/>
          </a:xfrm>
          <a:prstGeom prst="straightConnector1">
            <a:avLst/>
          </a:prstGeom>
          <a:noFill/>
          <a:ln w="50800" algn="ctr">
            <a:solidFill>
              <a:srgbClr val="00FF00"/>
            </a:solidFill>
            <a:round/>
            <a:headEnd/>
            <a:tailEnd type="arrow" w="med" len="med"/>
          </a:ln>
        </p:spPr>
      </p:cxnSp>
      <p:cxnSp>
        <p:nvCxnSpPr>
          <p:cNvPr id="196" name="直接箭头连接符 195"/>
          <p:cNvCxnSpPr>
            <a:cxnSpLocks noChangeShapeType="1"/>
          </p:cNvCxnSpPr>
          <p:nvPr/>
        </p:nvCxnSpPr>
        <p:spPr bwMode="auto">
          <a:xfrm rot="5400000" flipH="1" flipV="1">
            <a:off x="6006306" y="4006057"/>
            <a:ext cx="346075" cy="214312"/>
          </a:xfrm>
          <a:prstGeom prst="straightConnector1">
            <a:avLst/>
          </a:prstGeom>
          <a:noFill/>
          <a:ln w="50800" algn="ctr">
            <a:solidFill>
              <a:srgbClr val="00FF00"/>
            </a:solidFill>
            <a:round/>
            <a:headEnd/>
            <a:tailEnd type="arrow" w="med" len="med"/>
          </a:ln>
        </p:spPr>
      </p:cxnSp>
      <p:cxnSp>
        <p:nvCxnSpPr>
          <p:cNvPr id="200" name="直接箭头连接符 199"/>
          <p:cNvCxnSpPr>
            <a:cxnSpLocks noChangeShapeType="1"/>
          </p:cNvCxnSpPr>
          <p:nvPr/>
        </p:nvCxnSpPr>
        <p:spPr bwMode="auto">
          <a:xfrm rot="5400000" flipH="1" flipV="1">
            <a:off x="6166644" y="3793331"/>
            <a:ext cx="285750" cy="128588"/>
          </a:xfrm>
          <a:prstGeom prst="straightConnector1">
            <a:avLst/>
          </a:prstGeom>
          <a:noFill/>
          <a:ln w="50800" algn="ctr">
            <a:solidFill>
              <a:srgbClr val="00FF00"/>
            </a:solidFill>
            <a:round/>
            <a:headEnd/>
            <a:tailEnd type="arrow" w="med" len="med"/>
          </a:ln>
        </p:spPr>
      </p:cxnSp>
      <p:cxnSp>
        <p:nvCxnSpPr>
          <p:cNvPr id="202" name="直接箭头连接符 201"/>
          <p:cNvCxnSpPr>
            <a:cxnSpLocks noChangeShapeType="1"/>
          </p:cNvCxnSpPr>
          <p:nvPr/>
        </p:nvCxnSpPr>
        <p:spPr bwMode="auto">
          <a:xfrm rot="5400000" flipH="1" flipV="1">
            <a:off x="2594769" y="4118769"/>
            <a:ext cx="417513" cy="250825"/>
          </a:xfrm>
          <a:prstGeom prst="straightConnector1">
            <a:avLst/>
          </a:prstGeom>
          <a:noFill/>
          <a:ln w="50800" algn="ctr">
            <a:solidFill>
              <a:srgbClr val="00FF00"/>
            </a:solidFill>
            <a:round/>
            <a:headEnd/>
            <a:tailEnd type="arrow" w="med" len="med"/>
          </a:ln>
        </p:spPr>
      </p:cxnSp>
      <p:cxnSp>
        <p:nvCxnSpPr>
          <p:cNvPr id="204" name="直接箭头连接符 203"/>
          <p:cNvCxnSpPr>
            <a:cxnSpLocks noChangeShapeType="1"/>
          </p:cNvCxnSpPr>
          <p:nvPr/>
        </p:nvCxnSpPr>
        <p:spPr bwMode="auto">
          <a:xfrm rot="5400000" flipH="1" flipV="1">
            <a:off x="2896395" y="3675856"/>
            <a:ext cx="392112" cy="327025"/>
          </a:xfrm>
          <a:prstGeom prst="straightConnector1">
            <a:avLst/>
          </a:prstGeom>
          <a:noFill/>
          <a:ln w="50800" algn="ctr">
            <a:solidFill>
              <a:srgbClr val="00FF00"/>
            </a:solidFill>
            <a:round/>
            <a:headEnd/>
            <a:tailEnd type="arrow" w="med" len="med"/>
          </a:ln>
        </p:spPr>
      </p:cxnSp>
      <p:cxnSp>
        <p:nvCxnSpPr>
          <p:cNvPr id="207" name="直接箭头连接符 206"/>
          <p:cNvCxnSpPr>
            <a:cxnSpLocks noChangeShapeType="1"/>
          </p:cNvCxnSpPr>
          <p:nvPr/>
        </p:nvCxnSpPr>
        <p:spPr bwMode="auto">
          <a:xfrm flipV="1">
            <a:off x="2906713" y="3940175"/>
            <a:ext cx="450850" cy="95250"/>
          </a:xfrm>
          <a:prstGeom prst="straightConnector1">
            <a:avLst/>
          </a:prstGeom>
          <a:noFill/>
          <a:ln w="50800" algn="ctr">
            <a:solidFill>
              <a:srgbClr val="00FF00"/>
            </a:solidFill>
            <a:round/>
            <a:headEnd/>
            <a:tailEnd type="arrow" w="med" len="med"/>
          </a:ln>
        </p:spPr>
      </p:cxnSp>
      <p:cxnSp>
        <p:nvCxnSpPr>
          <p:cNvPr id="209" name="直接箭头连接符 208"/>
          <p:cNvCxnSpPr>
            <a:cxnSpLocks noChangeShapeType="1"/>
          </p:cNvCxnSpPr>
          <p:nvPr/>
        </p:nvCxnSpPr>
        <p:spPr bwMode="auto">
          <a:xfrm flipV="1">
            <a:off x="3357563" y="3841750"/>
            <a:ext cx="500062" cy="96838"/>
          </a:xfrm>
          <a:prstGeom prst="straightConnector1">
            <a:avLst/>
          </a:prstGeom>
          <a:noFill/>
          <a:ln w="50800" algn="ctr">
            <a:solidFill>
              <a:srgbClr val="00FF00"/>
            </a:solidFill>
            <a:round/>
            <a:headEnd/>
            <a:tailEnd type="arrow" w="med" len="med"/>
          </a:ln>
        </p:spPr>
      </p:cxnSp>
      <p:cxnSp>
        <p:nvCxnSpPr>
          <p:cNvPr id="211" name="直接箭头连接符 210"/>
          <p:cNvCxnSpPr>
            <a:cxnSpLocks noChangeShapeType="1"/>
          </p:cNvCxnSpPr>
          <p:nvPr/>
        </p:nvCxnSpPr>
        <p:spPr bwMode="auto">
          <a:xfrm rot="5400000" flipH="1" flipV="1">
            <a:off x="2962276" y="3983037"/>
            <a:ext cx="438150" cy="352425"/>
          </a:xfrm>
          <a:prstGeom prst="straightConnector1">
            <a:avLst/>
          </a:prstGeom>
          <a:noFill/>
          <a:ln w="50800" algn="ctr">
            <a:solidFill>
              <a:srgbClr val="00FF00"/>
            </a:solidFill>
            <a:round/>
            <a:headEnd/>
            <a:tailEnd type="arrow" w="med" len="med"/>
          </a:ln>
        </p:spPr>
      </p:cxnSp>
      <p:cxnSp>
        <p:nvCxnSpPr>
          <p:cNvPr id="213" name="直接箭头连接符 212"/>
          <p:cNvCxnSpPr>
            <a:cxnSpLocks noChangeShapeType="1"/>
          </p:cNvCxnSpPr>
          <p:nvPr/>
        </p:nvCxnSpPr>
        <p:spPr bwMode="auto">
          <a:xfrm rot="5400000" flipH="1" flipV="1">
            <a:off x="3467101" y="3890962"/>
            <a:ext cx="438150" cy="352425"/>
          </a:xfrm>
          <a:prstGeom prst="straightConnector1">
            <a:avLst/>
          </a:prstGeom>
          <a:noFill/>
          <a:ln w="50800" algn="ctr">
            <a:solidFill>
              <a:srgbClr val="00FF00"/>
            </a:solidFill>
            <a:round/>
            <a:headEnd/>
            <a:tailEnd type="arrow" w="med" len="med"/>
          </a:ln>
        </p:spPr>
      </p:cxnSp>
      <p:cxnSp>
        <p:nvCxnSpPr>
          <p:cNvPr id="214" name="直接箭头连接符 213"/>
          <p:cNvCxnSpPr>
            <a:cxnSpLocks noChangeShapeType="1"/>
          </p:cNvCxnSpPr>
          <p:nvPr/>
        </p:nvCxnSpPr>
        <p:spPr bwMode="auto">
          <a:xfrm rot="5400000" flipH="1" flipV="1">
            <a:off x="4100513" y="3824287"/>
            <a:ext cx="438150" cy="352425"/>
          </a:xfrm>
          <a:prstGeom prst="straightConnector1">
            <a:avLst/>
          </a:prstGeom>
          <a:noFill/>
          <a:ln w="50800" algn="ctr">
            <a:solidFill>
              <a:srgbClr val="00FF00"/>
            </a:solidFill>
            <a:round/>
            <a:headEnd/>
            <a:tailEnd type="arrow" w="med" len="med"/>
          </a:ln>
        </p:spPr>
      </p:cxnSp>
      <p:cxnSp>
        <p:nvCxnSpPr>
          <p:cNvPr id="215" name="直接箭头连接符 214"/>
          <p:cNvCxnSpPr>
            <a:cxnSpLocks noChangeShapeType="1"/>
          </p:cNvCxnSpPr>
          <p:nvPr/>
        </p:nvCxnSpPr>
        <p:spPr bwMode="auto">
          <a:xfrm flipV="1">
            <a:off x="3862388" y="3781425"/>
            <a:ext cx="633412" cy="66675"/>
          </a:xfrm>
          <a:prstGeom prst="straightConnector1">
            <a:avLst/>
          </a:prstGeom>
          <a:noFill/>
          <a:ln w="50800" algn="ctr">
            <a:solidFill>
              <a:srgbClr val="00FF00"/>
            </a:solidFill>
            <a:round/>
            <a:headEnd/>
            <a:tailEnd type="arrow" w="med" len="med"/>
          </a:ln>
        </p:spPr>
      </p:cxnSp>
      <p:cxnSp>
        <p:nvCxnSpPr>
          <p:cNvPr id="217" name="直接箭头连接符 216"/>
          <p:cNvCxnSpPr>
            <a:cxnSpLocks noChangeShapeType="1"/>
          </p:cNvCxnSpPr>
          <p:nvPr/>
        </p:nvCxnSpPr>
        <p:spPr bwMode="auto">
          <a:xfrm flipV="1">
            <a:off x="4495800" y="3781425"/>
            <a:ext cx="647700" cy="0"/>
          </a:xfrm>
          <a:prstGeom prst="straightConnector1">
            <a:avLst/>
          </a:prstGeom>
          <a:noFill/>
          <a:ln w="50800" algn="ctr">
            <a:solidFill>
              <a:srgbClr val="00FF00"/>
            </a:solidFill>
            <a:round/>
            <a:headEnd/>
            <a:tailEnd type="arrow" w="med" len="med"/>
          </a:ln>
        </p:spPr>
      </p:cxnSp>
      <p:cxnSp>
        <p:nvCxnSpPr>
          <p:cNvPr id="219" name="直接箭头连接符 218"/>
          <p:cNvCxnSpPr>
            <a:cxnSpLocks noChangeShapeType="1"/>
          </p:cNvCxnSpPr>
          <p:nvPr/>
        </p:nvCxnSpPr>
        <p:spPr bwMode="auto">
          <a:xfrm rot="5400000" flipH="1" flipV="1">
            <a:off x="4805362" y="3814763"/>
            <a:ext cx="371475" cy="304800"/>
          </a:xfrm>
          <a:prstGeom prst="straightConnector1">
            <a:avLst/>
          </a:prstGeom>
          <a:noFill/>
          <a:ln w="50800" algn="ctr">
            <a:solidFill>
              <a:srgbClr val="00FF00"/>
            </a:solidFill>
            <a:round/>
            <a:headEnd/>
            <a:tailEnd type="arrow" w="med" len="med"/>
          </a:ln>
        </p:spPr>
      </p:cxnSp>
      <p:cxnSp>
        <p:nvCxnSpPr>
          <p:cNvPr id="223" name="直接箭头连接符 222"/>
          <p:cNvCxnSpPr>
            <a:cxnSpLocks noChangeShapeType="1"/>
          </p:cNvCxnSpPr>
          <p:nvPr/>
        </p:nvCxnSpPr>
        <p:spPr bwMode="auto">
          <a:xfrm rot="5400000" flipH="1" flipV="1">
            <a:off x="5480050" y="3862388"/>
            <a:ext cx="327025" cy="285750"/>
          </a:xfrm>
          <a:prstGeom prst="straightConnector1">
            <a:avLst/>
          </a:prstGeom>
          <a:noFill/>
          <a:ln w="50800" algn="ctr">
            <a:solidFill>
              <a:srgbClr val="00FF00"/>
            </a:solidFill>
            <a:round/>
            <a:headEnd/>
            <a:tailEnd type="arrow" w="med" len="med"/>
          </a:ln>
        </p:spPr>
      </p:cxnSp>
      <p:cxnSp>
        <p:nvCxnSpPr>
          <p:cNvPr id="225" name="直接箭头连接符 224"/>
          <p:cNvCxnSpPr>
            <a:cxnSpLocks noChangeShapeType="1"/>
          </p:cNvCxnSpPr>
          <p:nvPr/>
        </p:nvCxnSpPr>
        <p:spPr bwMode="auto">
          <a:xfrm>
            <a:off x="5143500" y="3781425"/>
            <a:ext cx="642938" cy="66675"/>
          </a:xfrm>
          <a:prstGeom prst="straightConnector1">
            <a:avLst/>
          </a:prstGeom>
          <a:noFill/>
          <a:ln w="50800" algn="ctr">
            <a:solidFill>
              <a:srgbClr val="00FF00"/>
            </a:solidFill>
            <a:round/>
            <a:headEnd/>
            <a:tailEnd type="arrow" w="med" len="med"/>
          </a:ln>
        </p:spPr>
      </p:cxnSp>
      <p:cxnSp>
        <p:nvCxnSpPr>
          <p:cNvPr id="227" name="直接箭头连接符 226"/>
          <p:cNvCxnSpPr>
            <a:cxnSpLocks noChangeShapeType="1"/>
          </p:cNvCxnSpPr>
          <p:nvPr/>
        </p:nvCxnSpPr>
        <p:spPr bwMode="auto">
          <a:xfrm>
            <a:off x="5786438" y="3868738"/>
            <a:ext cx="500062" cy="131762"/>
          </a:xfrm>
          <a:prstGeom prst="straightConnector1">
            <a:avLst/>
          </a:prstGeom>
          <a:noFill/>
          <a:ln w="50800" algn="ctr">
            <a:solidFill>
              <a:srgbClr val="00FF00"/>
            </a:solidFill>
            <a:round/>
            <a:headEnd/>
            <a:tailEnd type="arrow" w="med" len="med"/>
          </a:ln>
        </p:spPr>
      </p:cxnSp>
      <p:cxnSp>
        <p:nvCxnSpPr>
          <p:cNvPr id="234" name="直接箭头连接符 233"/>
          <p:cNvCxnSpPr>
            <a:cxnSpLocks noChangeShapeType="1"/>
          </p:cNvCxnSpPr>
          <p:nvPr/>
        </p:nvCxnSpPr>
        <p:spPr bwMode="auto">
          <a:xfrm>
            <a:off x="6275388" y="3989388"/>
            <a:ext cx="368300" cy="82550"/>
          </a:xfrm>
          <a:prstGeom prst="straightConnector1">
            <a:avLst/>
          </a:prstGeom>
          <a:noFill/>
          <a:ln w="50800" algn="ctr">
            <a:solidFill>
              <a:srgbClr val="00FF00"/>
            </a:solidFill>
            <a:round/>
            <a:headEnd/>
            <a:tailEnd type="arrow" w="med" len="med"/>
          </a:ln>
        </p:spPr>
      </p:cxnSp>
      <p:cxnSp>
        <p:nvCxnSpPr>
          <p:cNvPr id="237" name="直接箭头连接符 236"/>
          <p:cNvCxnSpPr>
            <a:cxnSpLocks noChangeShapeType="1"/>
          </p:cNvCxnSpPr>
          <p:nvPr/>
        </p:nvCxnSpPr>
        <p:spPr bwMode="auto">
          <a:xfrm rot="5400000" flipH="1" flipV="1">
            <a:off x="5758657" y="3671094"/>
            <a:ext cx="198437" cy="142875"/>
          </a:xfrm>
          <a:prstGeom prst="straightConnector1">
            <a:avLst/>
          </a:prstGeom>
          <a:noFill/>
          <a:ln w="50800" algn="ctr">
            <a:solidFill>
              <a:srgbClr val="00FF00"/>
            </a:solidFill>
            <a:round/>
            <a:headEnd/>
            <a:tailEnd type="arrow" w="med" len="med"/>
          </a:ln>
        </p:spPr>
      </p:cxnSp>
      <p:cxnSp>
        <p:nvCxnSpPr>
          <p:cNvPr id="239" name="直接箭头连接符 238"/>
          <p:cNvCxnSpPr>
            <a:cxnSpLocks noChangeShapeType="1"/>
          </p:cNvCxnSpPr>
          <p:nvPr/>
        </p:nvCxnSpPr>
        <p:spPr bwMode="auto">
          <a:xfrm rot="5400000" flipH="1" flipV="1">
            <a:off x="5865813" y="3508375"/>
            <a:ext cx="198438" cy="71437"/>
          </a:xfrm>
          <a:prstGeom prst="straightConnector1">
            <a:avLst/>
          </a:prstGeom>
          <a:noFill/>
          <a:ln w="50800" algn="ctr">
            <a:solidFill>
              <a:srgbClr val="00FF00"/>
            </a:solidFill>
            <a:round/>
            <a:headEnd/>
            <a:tailEnd type="arrow" w="med" len="med"/>
          </a:ln>
        </p:spPr>
      </p:cxnSp>
      <p:cxnSp>
        <p:nvCxnSpPr>
          <p:cNvPr id="241" name="直接箭头连接符 240"/>
          <p:cNvCxnSpPr>
            <a:cxnSpLocks noChangeShapeType="1"/>
          </p:cNvCxnSpPr>
          <p:nvPr/>
        </p:nvCxnSpPr>
        <p:spPr bwMode="auto">
          <a:xfrm>
            <a:off x="5922963" y="3643313"/>
            <a:ext cx="434975" cy="131762"/>
          </a:xfrm>
          <a:prstGeom prst="straightConnector1">
            <a:avLst/>
          </a:prstGeom>
          <a:noFill/>
          <a:ln w="50800" algn="ctr">
            <a:solidFill>
              <a:srgbClr val="00FF00"/>
            </a:solidFill>
            <a:round/>
            <a:headEnd/>
            <a:tailEnd type="arrow" w="med" len="med"/>
          </a:ln>
        </p:spPr>
      </p:cxnSp>
      <p:cxnSp>
        <p:nvCxnSpPr>
          <p:cNvPr id="244" name="直接箭头连接符 243"/>
          <p:cNvCxnSpPr>
            <a:cxnSpLocks noChangeShapeType="1"/>
          </p:cNvCxnSpPr>
          <p:nvPr/>
        </p:nvCxnSpPr>
        <p:spPr bwMode="auto">
          <a:xfrm flipV="1">
            <a:off x="5143500" y="3516313"/>
            <a:ext cx="285750" cy="265112"/>
          </a:xfrm>
          <a:prstGeom prst="straightConnector1">
            <a:avLst/>
          </a:prstGeom>
          <a:noFill/>
          <a:ln w="50800" algn="ctr">
            <a:solidFill>
              <a:srgbClr val="00FF00"/>
            </a:solidFill>
            <a:round/>
            <a:headEnd/>
            <a:tailEnd type="arrow" w="med" len="med"/>
          </a:ln>
        </p:spPr>
      </p:cxnSp>
      <p:cxnSp>
        <p:nvCxnSpPr>
          <p:cNvPr id="248" name="直接箭头连接符 247"/>
          <p:cNvCxnSpPr>
            <a:cxnSpLocks noChangeShapeType="1"/>
          </p:cNvCxnSpPr>
          <p:nvPr/>
        </p:nvCxnSpPr>
        <p:spPr bwMode="auto">
          <a:xfrm flipV="1">
            <a:off x="4500563" y="3516313"/>
            <a:ext cx="285750" cy="285750"/>
          </a:xfrm>
          <a:prstGeom prst="straightConnector1">
            <a:avLst/>
          </a:prstGeom>
          <a:noFill/>
          <a:ln w="50800" algn="ctr">
            <a:solidFill>
              <a:srgbClr val="00FF00"/>
            </a:solidFill>
            <a:round/>
            <a:headEnd/>
            <a:tailEnd type="arrow" w="med" len="med"/>
          </a:ln>
        </p:spPr>
      </p:cxnSp>
      <p:cxnSp>
        <p:nvCxnSpPr>
          <p:cNvPr id="250" name="直接箭头连接符 249"/>
          <p:cNvCxnSpPr>
            <a:cxnSpLocks noChangeShapeType="1"/>
          </p:cNvCxnSpPr>
          <p:nvPr/>
        </p:nvCxnSpPr>
        <p:spPr bwMode="auto">
          <a:xfrm>
            <a:off x="5429250" y="3516313"/>
            <a:ext cx="571500" cy="127000"/>
          </a:xfrm>
          <a:prstGeom prst="straightConnector1">
            <a:avLst/>
          </a:prstGeom>
          <a:noFill/>
          <a:ln w="50800" algn="ctr">
            <a:solidFill>
              <a:srgbClr val="00FF00"/>
            </a:solidFill>
            <a:round/>
            <a:headEnd/>
            <a:tailEnd type="arrow" w="med" len="med"/>
          </a:ln>
        </p:spPr>
      </p:cxnSp>
      <p:cxnSp>
        <p:nvCxnSpPr>
          <p:cNvPr id="254" name="直接箭头连接符 253"/>
          <p:cNvCxnSpPr>
            <a:cxnSpLocks noChangeShapeType="1"/>
          </p:cNvCxnSpPr>
          <p:nvPr/>
        </p:nvCxnSpPr>
        <p:spPr bwMode="auto">
          <a:xfrm>
            <a:off x="4781550" y="3500438"/>
            <a:ext cx="647700" cy="15875"/>
          </a:xfrm>
          <a:prstGeom prst="straightConnector1">
            <a:avLst/>
          </a:prstGeom>
          <a:noFill/>
          <a:ln w="50800" algn="ctr">
            <a:solidFill>
              <a:srgbClr val="00FF00"/>
            </a:solidFill>
            <a:round/>
            <a:headEnd/>
            <a:tailEnd type="arrow" w="med" len="med"/>
          </a:ln>
        </p:spPr>
      </p:cxnSp>
      <p:cxnSp>
        <p:nvCxnSpPr>
          <p:cNvPr id="256" name="直接箭头连接符 255"/>
          <p:cNvCxnSpPr>
            <a:cxnSpLocks noChangeShapeType="1"/>
          </p:cNvCxnSpPr>
          <p:nvPr/>
        </p:nvCxnSpPr>
        <p:spPr bwMode="auto">
          <a:xfrm>
            <a:off x="5000625" y="3302000"/>
            <a:ext cx="571500" cy="55563"/>
          </a:xfrm>
          <a:prstGeom prst="straightConnector1">
            <a:avLst/>
          </a:prstGeom>
          <a:noFill/>
          <a:ln w="50800" algn="ctr">
            <a:solidFill>
              <a:srgbClr val="00FF00"/>
            </a:solidFill>
            <a:round/>
            <a:headEnd/>
            <a:tailEnd type="arrow" w="med" len="med"/>
          </a:ln>
        </p:spPr>
      </p:cxnSp>
      <p:cxnSp>
        <p:nvCxnSpPr>
          <p:cNvPr id="259" name="直接箭头连接符 258"/>
          <p:cNvCxnSpPr>
            <a:cxnSpLocks noChangeShapeType="1"/>
          </p:cNvCxnSpPr>
          <p:nvPr/>
        </p:nvCxnSpPr>
        <p:spPr bwMode="auto">
          <a:xfrm>
            <a:off x="5541963" y="3381375"/>
            <a:ext cx="458787" cy="63500"/>
          </a:xfrm>
          <a:prstGeom prst="straightConnector1">
            <a:avLst/>
          </a:prstGeom>
          <a:noFill/>
          <a:ln w="50800" algn="ctr">
            <a:solidFill>
              <a:srgbClr val="00FF00"/>
            </a:solidFill>
            <a:round/>
            <a:headEnd/>
            <a:tailEnd type="arrow" w="med" len="med"/>
          </a:ln>
        </p:spPr>
      </p:cxnSp>
      <p:cxnSp>
        <p:nvCxnSpPr>
          <p:cNvPr id="261" name="直接箭头连接符 260"/>
          <p:cNvCxnSpPr>
            <a:cxnSpLocks noChangeShapeType="1"/>
          </p:cNvCxnSpPr>
          <p:nvPr/>
        </p:nvCxnSpPr>
        <p:spPr bwMode="auto">
          <a:xfrm rot="5400000" flipH="1" flipV="1">
            <a:off x="5401469" y="3372644"/>
            <a:ext cx="198437" cy="142875"/>
          </a:xfrm>
          <a:prstGeom prst="straightConnector1">
            <a:avLst/>
          </a:prstGeom>
          <a:noFill/>
          <a:ln w="50800" algn="ctr">
            <a:solidFill>
              <a:srgbClr val="00FF00"/>
            </a:solidFill>
            <a:round/>
            <a:headEnd/>
            <a:tailEnd type="arrow" w="med" len="med"/>
          </a:ln>
        </p:spPr>
      </p:cxnSp>
      <p:cxnSp>
        <p:nvCxnSpPr>
          <p:cNvPr id="262" name="直接箭头连接符 261"/>
          <p:cNvCxnSpPr>
            <a:cxnSpLocks noChangeShapeType="1"/>
          </p:cNvCxnSpPr>
          <p:nvPr/>
        </p:nvCxnSpPr>
        <p:spPr bwMode="auto">
          <a:xfrm flipV="1">
            <a:off x="4811713" y="3302000"/>
            <a:ext cx="260350" cy="198438"/>
          </a:xfrm>
          <a:prstGeom prst="straightConnector1">
            <a:avLst/>
          </a:prstGeom>
          <a:noFill/>
          <a:ln w="50800" algn="ctr">
            <a:solidFill>
              <a:srgbClr val="00FF00"/>
            </a:solidFill>
            <a:round/>
            <a:headEnd/>
            <a:tailEnd type="arrow" w="med" len="med"/>
          </a:ln>
        </p:spPr>
      </p:cxnSp>
      <p:cxnSp>
        <p:nvCxnSpPr>
          <p:cNvPr id="264" name="直接箭头连接符 263"/>
          <p:cNvCxnSpPr>
            <a:cxnSpLocks noChangeShapeType="1"/>
          </p:cNvCxnSpPr>
          <p:nvPr/>
        </p:nvCxnSpPr>
        <p:spPr bwMode="auto">
          <a:xfrm flipV="1">
            <a:off x="4205288" y="3500438"/>
            <a:ext cx="609600" cy="42862"/>
          </a:xfrm>
          <a:prstGeom prst="straightConnector1">
            <a:avLst/>
          </a:prstGeom>
          <a:noFill/>
          <a:ln w="50800" algn="ctr">
            <a:solidFill>
              <a:srgbClr val="00FF00"/>
            </a:solidFill>
            <a:round/>
            <a:headEnd/>
            <a:tailEnd type="arrow" w="med" len="med"/>
          </a:ln>
        </p:spPr>
      </p:cxnSp>
      <p:cxnSp>
        <p:nvCxnSpPr>
          <p:cNvPr id="268" name="直接箭头连接符 267"/>
          <p:cNvCxnSpPr>
            <a:cxnSpLocks noChangeShapeType="1"/>
          </p:cNvCxnSpPr>
          <p:nvPr/>
        </p:nvCxnSpPr>
        <p:spPr bwMode="auto">
          <a:xfrm>
            <a:off x="4476750" y="3302000"/>
            <a:ext cx="523875" cy="0"/>
          </a:xfrm>
          <a:prstGeom prst="straightConnector1">
            <a:avLst/>
          </a:prstGeom>
          <a:noFill/>
          <a:ln w="50800" algn="ctr">
            <a:solidFill>
              <a:srgbClr val="00FF00"/>
            </a:solidFill>
            <a:round/>
            <a:headEnd/>
            <a:tailEnd type="arrow" w="med" len="med"/>
          </a:ln>
        </p:spPr>
      </p:cxnSp>
      <p:cxnSp>
        <p:nvCxnSpPr>
          <p:cNvPr id="272" name="直接箭头连接符 271"/>
          <p:cNvCxnSpPr>
            <a:cxnSpLocks noChangeShapeType="1"/>
          </p:cNvCxnSpPr>
          <p:nvPr/>
        </p:nvCxnSpPr>
        <p:spPr bwMode="auto">
          <a:xfrm flipV="1">
            <a:off x="3881438" y="3543300"/>
            <a:ext cx="323850" cy="304800"/>
          </a:xfrm>
          <a:prstGeom prst="straightConnector1">
            <a:avLst/>
          </a:prstGeom>
          <a:noFill/>
          <a:ln w="50800" algn="ctr">
            <a:solidFill>
              <a:srgbClr val="00FF00"/>
            </a:solidFill>
            <a:round/>
            <a:headEnd/>
            <a:tailEnd type="arrow" w="med" len="med"/>
          </a:ln>
        </p:spPr>
      </p:cxnSp>
      <p:cxnSp>
        <p:nvCxnSpPr>
          <p:cNvPr id="274" name="直接箭头连接符 273"/>
          <p:cNvCxnSpPr>
            <a:cxnSpLocks noChangeShapeType="1"/>
          </p:cNvCxnSpPr>
          <p:nvPr/>
        </p:nvCxnSpPr>
        <p:spPr bwMode="auto">
          <a:xfrm flipV="1">
            <a:off x="4186238" y="3302000"/>
            <a:ext cx="314325" cy="241300"/>
          </a:xfrm>
          <a:prstGeom prst="straightConnector1">
            <a:avLst/>
          </a:prstGeom>
          <a:noFill/>
          <a:ln w="50800" algn="ctr">
            <a:solidFill>
              <a:srgbClr val="00FF00"/>
            </a:solidFill>
            <a:round/>
            <a:headEnd/>
            <a:tailEnd type="arrow" w="med" len="med"/>
          </a:ln>
        </p:spPr>
      </p:cxnSp>
      <p:cxnSp>
        <p:nvCxnSpPr>
          <p:cNvPr id="276" name="直接箭头连接符 275"/>
          <p:cNvCxnSpPr>
            <a:cxnSpLocks noChangeShapeType="1"/>
          </p:cNvCxnSpPr>
          <p:nvPr/>
        </p:nvCxnSpPr>
        <p:spPr bwMode="auto">
          <a:xfrm flipV="1">
            <a:off x="4495800" y="3109913"/>
            <a:ext cx="242888" cy="192087"/>
          </a:xfrm>
          <a:prstGeom prst="straightConnector1">
            <a:avLst/>
          </a:prstGeom>
          <a:noFill/>
          <a:ln w="50800" algn="ctr">
            <a:solidFill>
              <a:srgbClr val="00FF00"/>
            </a:solidFill>
            <a:round/>
            <a:headEnd/>
            <a:tailEnd type="arrow" w="med" len="med"/>
          </a:ln>
        </p:spPr>
      </p:cxnSp>
      <p:cxnSp>
        <p:nvCxnSpPr>
          <p:cNvPr id="278" name="直接箭头连接符 277"/>
          <p:cNvCxnSpPr>
            <a:cxnSpLocks noChangeShapeType="1"/>
          </p:cNvCxnSpPr>
          <p:nvPr/>
        </p:nvCxnSpPr>
        <p:spPr bwMode="auto">
          <a:xfrm>
            <a:off x="4714875" y="3143250"/>
            <a:ext cx="476250" cy="1588"/>
          </a:xfrm>
          <a:prstGeom prst="straightConnector1">
            <a:avLst/>
          </a:prstGeom>
          <a:noFill/>
          <a:ln w="50800" algn="ctr">
            <a:solidFill>
              <a:srgbClr val="00FF00"/>
            </a:solidFill>
            <a:round/>
            <a:headEnd/>
            <a:tailEnd type="arrow" w="med" len="med"/>
          </a:ln>
        </p:spPr>
      </p:cxnSp>
      <p:cxnSp>
        <p:nvCxnSpPr>
          <p:cNvPr id="280" name="直接箭头连接符 279"/>
          <p:cNvCxnSpPr>
            <a:cxnSpLocks noChangeShapeType="1"/>
          </p:cNvCxnSpPr>
          <p:nvPr/>
        </p:nvCxnSpPr>
        <p:spPr bwMode="auto">
          <a:xfrm flipV="1">
            <a:off x="5060950" y="3144838"/>
            <a:ext cx="166688" cy="157162"/>
          </a:xfrm>
          <a:prstGeom prst="straightConnector1">
            <a:avLst/>
          </a:prstGeom>
          <a:noFill/>
          <a:ln w="50800" algn="ctr">
            <a:solidFill>
              <a:srgbClr val="00FF00"/>
            </a:solidFill>
            <a:round/>
            <a:headEnd/>
            <a:tailEnd type="arrow" w="med" len="med"/>
          </a:ln>
        </p:spPr>
      </p:cxnSp>
      <p:cxnSp>
        <p:nvCxnSpPr>
          <p:cNvPr id="282" name="直接箭头连接符 281"/>
          <p:cNvCxnSpPr>
            <a:cxnSpLocks noChangeShapeType="1"/>
          </p:cNvCxnSpPr>
          <p:nvPr/>
        </p:nvCxnSpPr>
        <p:spPr bwMode="auto">
          <a:xfrm>
            <a:off x="5202238" y="3144838"/>
            <a:ext cx="454025" cy="69850"/>
          </a:xfrm>
          <a:prstGeom prst="straightConnector1">
            <a:avLst/>
          </a:prstGeom>
          <a:noFill/>
          <a:ln w="50800" algn="ctr">
            <a:solidFill>
              <a:srgbClr val="00FF00"/>
            </a:solidFill>
            <a:round/>
            <a:headEnd/>
            <a:tailEnd type="arrow" w="med" len="med"/>
          </a:ln>
        </p:spPr>
      </p:cxnSp>
      <p:cxnSp>
        <p:nvCxnSpPr>
          <p:cNvPr id="284" name="直接箭头连接符 283"/>
          <p:cNvCxnSpPr>
            <a:cxnSpLocks noChangeShapeType="1"/>
          </p:cNvCxnSpPr>
          <p:nvPr/>
        </p:nvCxnSpPr>
        <p:spPr bwMode="auto">
          <a:xfrm rot="5400000" flipH="1" flipV="1">
            <a:off x="5542756" y="3244057"/>
            <a:ext cx="142875" cy="84138"/>
          </a:xfrm>
          <a:prstGeom prst="straightConnector1">
            <a:avLst/>
          </a:prstGeom>
          <a:noFill/>
          <a:ln w="50800" algn="ctr">
            <a:solidFill>
              <a:srgbClr val="00FF00"/>
            </a:solidFill>
            <a:round/>
            <a:headEnd/>
            <a:tailEnd type="arrow" w="med" len="med"/>
          </a:ln>
        </p:spPr>
      </p:cxnSp>
      <p:cxnSp>
        <p:nvCxnSpPr>
          <p:cNvPr id="289" name="直接箭头连接符 288"/>
          <p:cNvCxnSpPr>
            <a:cxnSpLocks noChangeShapeType="1"/>
          </p:cNvCxnSpPr>
          <p:nvPr/>
        </p:nvCxnSpPr>
        <p:spPr bwMode="auto">
          <a:xfrm rot="5400000" flipH="1" flipV="1">
            <a:off x="3335338" y="3594100"/>
            <a:ext cx="368300" cy="323850"/>
          </a:xfrm>
          <a:prstGeom prst="straightConnector1">
            <a:avLst/>
          </a:prstGeom>
          <a:noFill/>
          <a:ln w="50800" algn="ctr">
            <a:solidFill>
              <a:srgbClr val="00FF00"/>
            </a:solidFill>
            <a:round/>
            <a:headEnd/>
            <a:tailEnd type="arrow" w="med" len="med"/>
          </a:ln>
        </p:spPr>
      </p:cxnSp>
      <p:cxnSp>
        <p:nvCxnSpPr>
          <p:cNvPr id="291" name="直接箭头连接符 290"/>
          <p:cNvCxnSpPr>
            <a:cxnSpLocks noChangeShapeType="1"/>
          </p:cNvCxnSpPr>
          <p:nvPr/>
        </p:nvCxnSpPr>
        <p:spPr bwMode="auto">
          <a:xfrm flipV="1">
            <a:off x="3690938" y="3316288"/>
            <a:ext cx="323850" cy="266700"/>
          </a:xfrm>
          <a:prstGeom prst="straightConnector1">
            <a:avLst/>
          </a:prstGeom>
          <a:noFill/>
          <a:ln w="50800" algn="ctr">
            <a:solidFill>
              <a:srgbClr val="00FF00"/>
            </a:solidFill>
            <a:round/>
            <a:headEnd/>
            <a:tailEnd type="arrow" w="med" len="med"/>
          </a:ln>
        </p:spPr>
      </p:cxnSp>
      <p:cxnSp>
        <p:nvCxnSpPr>
          <p:cNvPr id="293" name="直接箭头连接符 292"/>
          <p:cNvCxnSpPr>
            <a:cxnSpLocks noChangeShapeType="1"/>
          </p:cNvCxnSpPr>
          <p:nvPr/>
        </p:nvCxnSpPr>
        <p:spPr bwMode="auto">
          <a:xfrm flipV="1">
            <a:off x="4000500" y="3109913"/>
            <a:ext cx="285750" cy="228600"/>
          </a:xfrm>
          <a:prstGeom prst="straightConnector1">
            <a:avLst/>
          </a:prstGeom>
          <a:noFill/>
          <a:ln w="50800" algn="ctr">
            <a:solidFill>
              <a:srgbClr val="00FF00"/>
            </a:solidFill>
            <a:round/>
            <a:headEnd/>
            <a:tailEnd type="arrow" w="med" len="med"/>
          </a:ln>
        </p:spPr>
      </p:cxnSp>
      <p:cxnSp>
        <p:nvCxnSpPr>
          <p:cNvPr id="294" name="直接箭头连接符 293"/>
          <p:cNvCxnSpPr>
            <a:cxnSpLocks noChangeShapeType="1"/>
          </p:cNvCxnSpPr>
          <p:nvPr/>
        </p:nvCxnSpPr>
        <p:spPr bwMode="auto">
          <a:xfrm flipV="1">
            <a:off x="3667125" y="3543300"/>
            <a:ext cx="519113" cy="52388"/>
          </a:xfrm>
          <a:prstGeom prst="straightConnector1">
            <a:avLst/>
          </a:prstGeom>
          <a:noFill/>
          <a:ln w="50800" algn="ctr">
            <a:solidFill>
              <a:srgbClr val="00FF00"/>
            </a:solidFill>
            <a:round/>
            <a:headEnd/>
            <a:tailEnd type="arrow" w="med" len="med"/>
          </a:ln>
        </p:spPr>
      </p:cxnSp>
      <p:cxnSp>
        <p:nvCxnSpPr>
          <p:cNvPr id="296" name="直接箭头连接符 295"/>
          <p:cNvCxnSpPr>
            <a:cxnSpLocks noChangeShapeType="1"/>
          </p:cNvCxnSpPr>
          <p:nvPr/>
        </p:nvCxnSpPr>
        <p:spPr bwMode="auto">
          <a:xfrm flipV="1">
            <a:off x="3994150" y="3316288"/>
            <a:ext cx="519113" cy="22225"/>
          </a:xfrm>
          <a:prstGeom prst="straightConnector1">
            <a:avLst/>
          </a:prstGeom>
          <a:noFill/>
          <a:ln w="50800" algn="ctr">
            <a:solidFill>
              <a:srgbClr val="00FF00"/>
            </a:solidFill>
            <a:round/>
            <a:headEnd/>
            <a:tailEnd type="arrow" w="med" len="med"/>
          </a:ln>
        </p:spPr>
      </p:cxnSp>
      <p:cxnSp>
        <p:nvCxnSpPr>
          <p:cNvPr id="298" name="直接箭头连接符 297"/>
          <p:cNvCxnSpPr>
            <a:cxnSpLocks noChangeShapeType="1"/>
          </p:cNvCxnSpPr>
          <p:nvPr/>
        </p:nvCxnSpPr>
        <p:spPr bwMode="auto">
          <a:xfrm flipV="1">
            <a:off x="4240213" y="3143250"/>
            <a:ext cx="498475" cy="1588"/>
          </a:xfrm>
          <a:prstGeom prst="straightConnector1">
            <a:avLst/>
          </a:prstGeom>
          <a:noFill/>
          <a:ln w="50800" algn="ctr">
            <a:solidFill>
              <a:srgbClr val="00FF00"/>
            </a:solidFill>
            <a:round/>
            <a:headEnd/>
            <a:tailEnd type="arrow" w="med" len="med"/>
          </a:ln>
        </p:spPr>
      </p:cxnSp>
      <p:cxnSp>
        <p:nvCxnSpPr>
          <p:cNvPr id="302" name="直接箭头连接符 301"/>
          <p:cNvCxnSpPr>
            <a:cxnSpLocks noChangeShapeType="1"/>
          </p:cNvCxnSpPr>
          <p:nvPr/>
        </p:nvCxnSpPr>
        <p:spPr bwMode="auto">
          <a:xfrm flipV="1">
            <a:off x="3244850" y="3582988"/>
            <a:ext cx="446088" cy="85725"/>
          </a:xfrm>
          <a:prstGeom prst="straightConnector1">
            <a:avLst/>
          </a:prstGeom>
          <a:noFill/>
          <a:ln w="50800" algn="ctr">
            <a:solidFill>
              <a:srgbClr val="00FF00"/>
            </a:solidFill>
            <a:round/>
            <a:headEnd/>
            <a:tailEnd type="arrow" w="med" len="med"/>
          </a:ln>
        </p:spPr>
      </p:cxnSp>
      <p:cxnSp>
        <p:nvCxnSpPr>
          <p:cNvPr id="304" name="直接箭头连接符 303"/>
          <p:cNvCxnSpPr>
            <a:cxnSpLocks noChangeShapeType="1"/>
          </p:cNvCxnSpPr>
          <p:nvPr/>
        </p:nvCxnSpPr>
        <p:spPr bwMode="auto">
          <a:xfrm flipV="1">
            <a:off x="3255963" y="3381375"/>
            <a:ext cx="323850" cy="287338"/>
          </a:xfrm>
          <a:prstGeom prst="straightConnector1">
            <a:avLst/>
          </a:prstGeom>
          <a:noFill/>
          <a:ln w="50800" algn="ctr">
            <a:solidFill>
              <a:srgbClr val="00FF00"/>
            </a:solidFill>
            <a:round/>
            <a:headEnd/>
            <a:tailEnd type="arrow" w="med" len="med"/>
          </a:ln>
        </p:spPr>
      </p:cxnSp>
      <p:cxnSp>
        <p:nvCxnSpPr>
          <p:cNvPr id="306" name="直接箭头连接符 305"/>
          <p:cNvCxnSpPr>
            <a:cxnSpLocks noChangeShapeType="1"/>
          </p:cNvCxnSpPr>
          <p:nvPr/>
        </p:nvCxnSpPr>
        <p:spPr bwMode="auto">
          <a:xfrm flipV="1">
            <a:off x="3570288" y="3144838"/>
            <a:ext cx="271462" cy="236537"/>
          </a:xfrm>
          <a:prstGeom prst="straightConnector1">
            <a:avLst/>
          </a:prstGeom>
          <a:noFill/>
          <a:ln w="50800" algn="ctr">
            <a:solidFill>
              <a:srgbClr val="00FF00"/>
            </a:solidFill>
            <a:round/>
            <a:headEnd/>
            <a:tailEnd type="arrow" w="med" len="med"/>
          </a:ln>
        </p:spPr>
      </p:cxnSp>
      <p:cxnSp>
        <p:nvCxnSpPr>
          <p:cNvPr id="309" name="直接箭头连接符 308"/>
          <p:cNvCxnSpPr>
            <a:cxnSpLocks noChangeShapeType="1"/>
          </p:cNvCxnSpPr>
          <p:nvPr/>
        </p:nvCxnSpPr>
        <p:spPr bwMode="auto">
          <a:xfrm flipV="1">
            <a:off x="3554413" y="3344863"/>
            <a:ext cx="439737" cy="57150"/>
          </a:xfrm>
          <a:prstGeom prst="straightConnector1">
            <a:avLst/>
          </a:prstGeom>
          <a:noFill/>
          <a:ln w="50800" algn="ctr">
            <a:solidFill>
              <a:srgbClr val="00FF00"/>
            </a:solidFill>
            <a:round/>
            <a:headEnd/>
            <a:tailEnd type="arrow" w="med" len="med"/>
          </a:ln>
        </p:spPr>
      </p:cxnSp>
      <p:cxnSp>
        <p:nvCxnSpPr>
          <p:cNvPr id="311" name="直接箭头连接符 310"/>
          <p:cNvCxnSpPr>
            <a:cxnSpLocks noChangeShapeType="1"/>
          </p:cNvCxnSpPr>
          <p:nvPr/>
        </p:nvCxnSpPr>
        <p:spPr bwMode="auto">
          <a:xfrm flipV="1">
            <a:off x="3802063" y="3143250"/>
            <a:ext cx="438150" cy="30163"/>
          </a:xfrm>
          <a:prstGeom prst="straightConnector1">
            <a:avLst/>
          </a:prstGeom>
          <a:noFill/>
          <a:ln w="50800" algn="ctr">
            <a:solidFill>
              <a:srgbClr val="00FF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fade">
                                      <p:cBhvr>
                                        <p:cTn id="7" dur="1000"/>
                                        <p:tgtEl>
                                          <p:spTgt spid="96258"/>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1000"/>
                                        <p:tgtEl>
                                          <p:spTgt spid="115"/>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childTnLst>
                                </p:cTn>
                              </p:par>
                              <p:par>
                                <p:cTn id="39" presetID="10"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childTnLst>
                                </p:cTn>
                              </p:par>
                              <p:par>
                                <p:cTn id="42" presetID="10" presetClass="entr" presetSubtype="0" fill="hold" nodeType="withEffect">
                                  <p:stCondLst>
                                    <p:cond delay="0"/>
                                  </p:stCondLst>
                                  <p:childTnLst>
                                    <p:set>
                                      <p:cBhvr>
                                        <p:cTn id="43" dur="1" fill="hold">
                                          <p:stCondLst>
                                            <p:cond delay="0"/>
                                          </p:stCondLst>
                                        </p:cTn>
                                        <p:tgtEl>
                                          <p:spTgt spid="117"/>
                                        </p:tgtEl>
                                        <p:attrNameLst>
                                          <p:attrName>style.visibility</p:attrName>
                                        </p:attrNameLst>
                                      </p:cBhvr>
                                      <p:to>
                                        <p:strVal val="visible"/>
                                      </p:to>
                                    </p:set>
                                    <p:animEffect transition="in" filter="fade">
                                      <p:cBhvr>
                                        <p:cTn id="44" dur="1000"/>
                                        <p:tgtEl>
                                          <p:spTgt spid="117"/>
                                        </p:tgtEl>
                                      </p:cBhvr>
                                    </p:animEffect>
                                  </p:childTnLst>
                                </p:cTn>
                              </p:par>
                              <p:par>
                                <p:cTn id="45" presetID="10"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childTnLst>
                                </p:cTn>
                              </p:par>
                              <p:par>
                                <p:cTn id="48" presetID="10" presetClass="entr" presetSubtype="0" fill="hold" nodeType="withEffect">
                                  <p:stCondLst>
                                    <p:cond delay="0"/>
                                  </p:stCondLst>
                                  <p:childTnLst>
                                    <p:set>
                                      <p:cBhvr>
                                        <p:cTn id="49" dur="1" fill="hold">
                                          <p:stCondLst>
                                            <p:cond delay="0"/>
                                          </p:stCondLst>
                                        </p:cTn>
                                        <p:tgtEl>
                                          <p:spTgt spid="141"/>
                                        </p:tgtEl>
                                        <p:attrNameLst>
                                          <p:attrName>style.visibility</p:attrName>
                                        </p:attrNameLst>
                                      </p:cBhvr>
                                      <p:to>
                                        <p:strVal val="visible"/>
                                      </p:to>
                                    </p:set>
                                    <p:animEffect transition="in" filter="fade">
                                      <p:cBhvr>
                                        <p:cTn id="50" dur="1000"/>
                                        <p:tgtEl>
                                          <p:spTgt spid="141"/>
                                        </p:tgtEl>
                                      </p:cBhvr>
                                    </p:animEffect>
                                  </p:childTnLst>
                                </p:cTn>
                              </p:par>
                              <p:par>
                                <p:cTn id="51" presetID="10" presetClass="entr" presetSubtype="0" fill="hold" nodeType="withEffect">
                                  <p:stCondLst>
                                    <p:cond delay="0"/>
                                  </p:stCondLst>
                                  <p:childTnLst>
                                    <p:set>
                                      <p:cBhvr>
                                        <p:cTn id="52" dur="1" fill="hold">
                                          <p:stCondLst>
                                            <p:cond delay="0"/>
                                          </p:stCondLst>
                                        </p:cTn>
                                        <p:tgtEl>
                                          <p:spTgt spid="162"/>
                                        </p:tgtEl>
                                        <p:attrNameLst>
                                          <p:attrName>style.visibility</p:attrName>
                                        </p:attrNameLst>
                                      </p:cBhvr>
                                      <p:to>
                                        <p:strVal val="visible"/>
                                      </p:to>
                                    </p:set>
                                    <p:animEffect transition="in" filter="fade">
                                      <p:cBhvr>
                                        <p:cTn id="53" dur="1000"/>
                                        <p:tgtEl>
                                          <p:spTgt spid="162"/>
                                        </p:tgtEl>
                                      </p:cBhvr>
                                    </p:animEffect>
                                  </p:childTnLst>
                                </p:cTn>
                              </p:par>
                              <p:par>
                                <p:cTn id="54" presetID="10" presetClass="entr" presetSubtype="0" fill="hold" nodeType="with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1000"/>
                                        <p:tgtEl>
                                          <p:spTgt spid="92"/>
                                        </p:tgtEl>
                                      </p:cBhvr>
                                    </p:animEffect>
                                  </p:childTnLst>
                                </p:cTn>
                              </p:par>
                              <p:par>
                                <p:cTn id="57" presetID="10"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1000"/>
                                        <p:tgtEl>
                                          <p:spTgt spid="56"/>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1000"/>
                                        <p:tgtEl>
                                          <p:spTgt spid="95"/>
                                        </p:tgtEl>
                                      </p:cBhvr>
                                    </p:animEffect>
                                  </p:childTnLst>
                                </p:cTn>
                              </p:par>
                              <p:par>
                                <p:cTn id="67" presetID="10" presetClass="entr" presetSubtype="0"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fade">
                                      <p:cBhvr>
                                        <p:cTn id="69" dur="1000"/>
                                        <p:tgtEl>
                                          <p:spTgt spid="79"/>
                                        </p:tgtEl>
                                      </p:cBhvr>
                                    </p:animEffect>
                                  </p:childTnLst>
                                </p:cTn>
                              </p:par>
                              <p:par>
                                <p:cTn id="70" presetID="10" presetClass="entr" presetSubtype="0" fill="hold" nodeType="with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fade">
                                      <p:cBhvr>
                                        <p:cTn id="72" dur="1000"/>
                                        <p:tgtEl>
                                          <p:spTgt spid="104"/>
                                        </p:tgtEl>
                                      </p:cBhvr>
                                    </p:animEffect>
                                  </p:childTnLst>
                                </p:cTn>
                              </p:par>
                              <p:par>
                                <p:cTn id="73" presetID="10" presetClass="entr" presetSubtype="0" fill="hold" nodeType="withEffect">
                                  <p:stCondLst>
                                    <p:cond delay="0"/>
                                  </p:stCondLst>
                                  <p:childTnLst>
                                    <p:set>
                                      <p:cBhvr>
                                        <p:cTn id="74" dur="1" fill="hold">
                                          <p:stCondLst>
                                            <p:cond delay="0"/>
                                          </p:stCondLst>
                                        </p:cTn>
                                        <p:tgtEl>
                                          <p:spTgt spid="118"/>
                                        </p:tgtEl>
                                        <p:attrNameLst>
                                          <p:attrName>style.visibility</p:attrName>
                                        </p:attrNameLst>
                                      </p:cBhvr>
                                      <p:to>
                                        <p:strVal val="visible"/>
                                      </p:to>
                                    </p:set>
                                    <p:animEffect transition="in" filter="fade">
                                      <p:cBhvr>
                                        <p:cTn id="75" dur="1000"/>
                                        <p:tgtEl>
                                          <p:spTgt spid="118"/>
                                        </p:tgtEl>
                                      </p:cBhvr>
                                    </p:animEffect>
                                  </p:childTnLst>
                                </p:cTn>
                              </p:par>
                              <p:par>
                                <p:cTn id="76" presetID="10" presetClass="entr" presetSubtype="0" fill="hold" nodeType="withEffect">
                                  <p:stCondLst>
                                    <p:cond delay="0"/>
                                  </p:stCondLst>
                                  <p:childTnLst>
                                    <p:set>
                                      <p:cBhvr>
                                        <p:cTn id="77" dur="1" fill="hold">
                                          <p:stCondLst>
                                            <p:cond delay="0"/>
                                          </p:stCondLst>
                                        </p:cTn>
                                        <p:tgtEl>
                                          <p:spTgt spid="125"/>
                                        </p:tgtEl>
                                        <p:attrNameLst>
                                          <p:attrName>style.visibility</p:attrName>
                                        </p:attrNameLst>
                                      </p:cBhvr>
                                      <p:to>
                                        <p:strVal val="visible"/>
                                      </p:to>
                                    </p:set>
                                    <p:animEffect transition="in" filter="fade">
                                      <p:cBhvr>
                                        <p:cTn id="78" dur="1000"/>
                                        <p:tgtEl>
                                          <p:spTgt spid="125"/>
                                        </p:tgtEl>
                                      </p:cBhvr>
                                    </p:animEffect>
                                  </p:childTnLst>
                                </p:cTn>
                              </p:par>
                              <p:par>
                                <p:cTn id="79" presetID="10"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animEffect transition="in" filter="fade">
                                      <p:cBhvr>
                                        <p:cTn id="81" dur="1000"/>
                                        <p:tgtEl>
                                          <p:spTgt spid="143"/>
                                        </p:tgtEl>
                                      </p:cBhvr>
                                    </p:animEffect>
                                  </p:childTnLst>
                                </p:cTn>
                              </p:par>
                              <p:par>
                                <p:cTn id="82" presetID="10" presetClass="entr" presetSubtype="0" fill="hold" nodeType="withEffect">
                                  <p:stCondLst>
                                    <p:cond delay="0"/>
                                  </p:stCondLst>
                                  <p:childTnLst>
                                    <p:set>
                                      <p:cBhvr>
                                        <p:cTn id="83" dur="1" fill="hold">
                                          <p:stCondLst>
                                            <p:cond delay="0"/>
                                          </p:stCondLst>
                                        </p:cTn>
                                        <p:tgtEl>
                                          <p:spTgt spid="180"/>
                                        </p:tgtEl>
                                        <p:attrNameLst>
                                          <p:attrName>style.visibility</p:attrName>
                                        </p:attrNameLst>
                                      </p:cBhvr>
                                      <p:to>
                                        <p:strVal val="visible"/>
                                      </p:to>
                                    </p:set>
                                    <p:animEffect transition="in" filter="fade">
                                      <p:cBhvr>
                                        <p:cTn id="84" dur="1000"/>
                                        <p:tgtEl>
                                          <p:spTgt spid="180"/>
                                        </p:tgtEl>
                                      </p:cBhvr>
                                    </p:animEffect>
                                  </p:childTnLst>
                                </p:cTn>
                              </p:par>
                              <p:par>
                                <p:cTn id="85" presetID="10" presetClass="entr" presetSubtype="0" fill="hold" nodeType="with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fade">
                                      <p:cBhvr>
                                        <p:cTn id="87" dur="1000"/>
                                        <p:tgtEl>
                                          <p:spTgt spid="166"/>
                                        </p:tgtEl>
                                      </p:cBhvr>
                                    </p:animEffect>
                                  </p:childTnLst>
                                </p:cTn>
                              </p:par>
                              <p:par>
                                <p:cTn id="88" presetID="10" presetClass="entr" presetSubtype="0" fill="hold" nodeType="withEffect">
                                  <p:stCondLst>
                                    <p:cond delay="0"/>
                                  </p:stCondLst>
                                  <p:childTnLst>
                                    <p:set>
                                      <p:cBhvr>
                                        <p:cTn id="89" dur="1" fill="hold">
                                          <p:stCondLst>
                                            <p:cond delay="0"/>
                                          </p:stCondLst>
                                        </p:cTn>
                                        <p:tgtEl>
                                          <p:spTgt spid="202"/>
                                        </p:tgtEl>
                                        <p:attrNameLst>
                                          <p:attrName>style.visibility</p:attrName>
                                        </p:attrNameLst>
                                      </p:cBhvr>
                                      <p:to>
                                        <p:strVal val="visible"/>
                                      </p:to>
                                    </p:set>
                                    <p:animEffect transition="in" filter="fade">
                                      <p:cBhvr>
                                        <p:cTn id="90" dur="1000"/>
                                        <p:tgtEl>
                                          <p:spTgt spid="202"/>
                                        </p:tgtEl>
                                      </p:cBhvr>
                                    </p:animEffect>
                                  </p:childTnLst>
                                </p:cTn>
                              </p:par>
                            </p:childTnLst>
                          </p:cTn>
                        </p:par>
                        <p:par>
                          <p:cTn id="91" fill="hold">
                            <p:stCondLst>
                              <p:cond delay="4000"/>
                            </p:stCondLst>
                            <p:childTnLst>
                              <p:par>
                                <p:cTn id="92" presetID="10" presetClass="entr" presetSubtype="0" fill="hold" nodeType="afterEffect">
                                  <p:stCondLst>
                                    <p:cond delay="0"/>
                                  </p:stCondLst>
                                  <p:childTnLst>
                                    <p:set>
                                      <p:cBhvr>
                                        <p:cTn id="93" dur="1" fill="hold">
                                          <p:stCondLst>
                                            <p:cond delay="0"/>
                                          </p:stCondLst>
                                        </p:cTn>
                                        <p:tgtEl>
                                          <p:spTgt spid="62"/>
                                        </p:tgtEl>
                                        <p:attrNameLst>
                                          <p:attrName>style.visibility</p:attrName>
                                        </p:attrNameLst>
                                      </p:cBhvr>
                                      <p:to>
                                        <p:strVal val="visible"/>
                                      </p:to>
                                    </p:set>
                                    <p:animEffect transition="in" filter="fade">
                                      <p:cBhvr>
                                        <p:cTn id="94" dur="1000"/>
                                        <p:tgtEl>
                                          <p:spTgt spid="62"/>
                                        </p:tgtEl>
                                      </p:cBhvr>
                                    </p:animEffect>
                                  </p:childTnLst>
                                </p:cTn>
                              </p:par>
                              <p:par>
                                <p:cTn id="95" presetID="10" presetClass="entr" presetSubtype="0" fill="hold" nodeType="with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fade">
                                      <p:cBhvr>
                                        <p:cTn id="97" dur="1000"/>
                                        <p:tgtEl>
                                          <p:spTgt spid="96"/>
                                        </p:tgtEl>
                                      </p:cBhvr>
                                    </p:animEffect>
                                  </p:childTnLst>
                                </p:cTn>
                              </p:par>
                              <p:par>
                                <p:cTn id="98" presetID="10" presetClass="entr" presetSubtype="0" fill="hold" nodeType="withEffect">
                                  <p:stCondLst>
                                    <p:cond delay="0"/>
                                  </p:stCondLst>
                                  <p:childTnLst>
                                    <p:set>
                                      <p:cBhvr>
                                        <p:cTn id="99" dur="1" fill="hold">
                                          <p:stCondLst>
                                            <p:cond delay="0"/>
                                          </p:stCondLst>
                                        </p:cTn>
                                        <p:tgtEl>
                                          <p:spTgt spid="82"/>
                                        </p:tgtEl>
                                        <p:attrNameLst>
                                          <p:attrName>style.visibility</p:attrName>
                                        </p:attrNameLst>
                                      </p:cBhvr>
                                      <p:to>
                                        <p:strVal val="visible"/>
                                      </p:to>
                                    </p:set>
                                    <p:animEffect transition="in" filter="fade">
                                      <p:cBhvr>
                                        <p:cTn id="100" dur="1000"/>
                                        <p:tgtEl>
                                          <p:spTgt spid="82"/>
                                        </p:tgtEl>
                                      </p:cBhvr>
                                    </p:animEffect>
                                  </p:childTnLst>
                                </p:cTn>
                              </p:par>
                              <p:par>
                                <p:cTn id="101" presetID="10" presetClass="entr" presetSubtype="0" fill="hold" nodeType="withEffect">
                                  <p:stCondLst>
                                    <p:cond delay="0"/>
                                  </p:stCondLst>
                                  <p:childTnLst>
                                    <p:set>
                                      <p:cBhvr>
                                        <p:cTn id="102" dur="1" fill="hold">
                                          <p:stCondLst>
                                            <p:cond delay="0"/>
                                          </p:stCondLst>
                                        </p:cTn>
                                        <p:tgtEl>
                                          <p:spTgt spid="106"/>
                                        </p:tgtEl>
                                        <p:attrNameLst>
                                          <p:attrName>style.visibility</p:attrName>
                                        </p:attrNameLst>
                                      </p:cBhvr>
                                      <p:to>
                                        <p:strVal val="visible"/>
                                      </p:to>
                                    </p:set>
                                    <p:animEffect transition="in" filter="fade">
                                      <p:cBhvr>
                                        <p:cTn id="103" dur="1000"/>
                                        <p:tgtEl>
                                          <p:spTgt spid="106"/>
                                        </p:tgtEl>
                                      </p:cBhvr>
                                    </p:animEffect>
                                  </p:childTnLst>
                                </p:cTn>
                              </p:par>
                              <p:par>
                                <p:cTn id="104" presetID="10" presetClass="entr" presetSubtype="0" fill="hold" nodeType="withEffect">
                                  <p:stCondLst>
                                    <p:cond delay="0"/>
                                  </p:stCondLst>
                                  <p:childTnLst>
                                    <p:set>
                                      <p:cBhvr>
                                        <p:cTn id="105" dur="1" fill="hold">
                                          <p:stCondLst>
                                            <p:cond delay="0"/>
                                          </p:stCondLst>
                                        </p:cTn>
                                        <p:tgtEl>
                                          <p:spTgt spid="120"/>
                                        </p:tgtEl>
                                        <p:attrNameLst>
                                          <p:attrName>style.visibility</p:attrName>
                                        </p:attrNameLst>
                                      </p:cBhvr>
                                      <p:to>
                                        <p:strVal val="visible"/>
                                      </p:to>
                                    </p:set>
                                    <p:animEffect transition="in" filter="fade">
                                      <p:cBhvr>
                                        <p:cTn id="106" dur="1000"/>
                                        <p:tgtEl>
                                          <p:spTgt spid="120"/>
                                        </p:tgtEl>
                                      </p:cBhvr>
                                    </p:animEffect>
                                  </p:childTnLst>
                                </p:cTn>
                              </p:par>
                              <p:par>
                                <p:cTn id="107" presetID="10" presetClass="entr" presetSubtype="0" fill="hold" nodeType="withEffect">
                                  <p:stCondLst>
                                    <p:cond delay="0"/>
                                  </p:stCondLst>
                                  <p:childTnLst>
                                    <p:set>
                                      <p:cBhvr>
                                        <p:cTn id="108" dur="1" fill="hold">
                                          <p:stCondLst>
                                            <p:cond delay="0"/>
                                          </p:stCondLst>
                                        </p:cTn>
                                        <p:tgtEl>
                                          <p:spTgt spid="127"/>
                                        </p:tgtEl>
                                        <p:attrNameLst>
                                          <p:attrName>style.visibility</p:attrName>
                                        </p:attrNameLst>
                                      </p:cBhvr>
                                      <p:to>
                                        <p:strVal val="visible"/>
                                      </p:to>
                                    </p:set>
                                    <p:animEffect transition="in" filter="fade">
                                      <p:cBhvr>
                                        <p:cTn id="109" dur="1000"/>
                                        <p:tgtEl>
                                          <p:spTgt spid="127"/>
                                        </p:tgtEl>
                                      </p:cBhvr>
                                    </p:animEffect>
                                  </p:childTnLst>
                                </p:cTn>
                              </p:par>
                              <p:par>
                                <p:cTn id="110" presetID="10" presetClass="entr" presetSubtype="0" fill="hold" nodeType="withEffect">
                                  <p:stCondLst>
                                    <p:cond delay="0"/>
                                  </p:stCondLst>
                                  <p:childTnLst>
                                    <p:set>
                                      <p:cBhvr>
                                        <p:cTn id="111" dur="1" fill="hold">
                                          <p:stCondLst>
                                            <p:cond delay="0"/>
                                          </p:stCondLst>
                                        </p:cTn>
                                        <p:tgtEl>
                                          <p:spTgt spid="148"/>
                                        </p:tgtEl>
                                        <p:attrNameLst>
                                          <p:attrName>style.visibility</p:attrName>
                                        </p:attrNameLst>
                                      </p:cBhvr>
                                      <p:to>
                                        <p:strVal val="visible"/>
                                      </p:to>
                                    </p:set>
                                    <p:animEffect transition="in" filter="fade">
                                      <p:cBhvr>
                                        <p:cTn id="112" dur="1000"/>
                                        <p:tgtEl>
                                          <p:spTgt spid="148"/>
                                        </p:tgtEl>
                                      </p:cBhvr>
                                    </p:animEffect>
                                  </p:childTnLst>
                                </p:cTn>
                              </p:par>
                              <p:par>
                                <p:cTn id="113" presetID="10" presetClass="entr" presetSubtype="0" fill="hold" nodeType="withEffect">
                                  <p:stCondLst>
                                    <p:cond delay="0"/>
                                  </p:stCondLst>
                                  <p:childTnLst>
                                    <p:set>
                                      <p:cBhvr>
                                        <p:cTn id="114" dur="1" fill="hold">
                                          <p:stCondLst>
                                            <p:cond delay="0"/>
                                          </p:stCondLst>
                                        </p:cTn>
                                        <p:tgtEl>
                                          <p:spTgt spid="182"/>
                                        </p:tgtEl>
                                        <p:attrNameLst>
                                          <p:attrName>style.visibility</p:attrName>
                                        </p:attrNameLst>
                                      </p:cBhvr>
                                      <p:to>
                                        <p:strVal val="visible"/>
                                      </p:to>
                                    </p:set>
                                    <p:animEffect transition="in" filter="fade">
                                      <p:cBhvr>
                                        <p:cTn id="115" dur="1000"/>
                                        <p:tgtEl>
                                          <p:spTgt spid="182"/>
                                        </p:tgtEl>
                                      </p:cBhvr>
                                    </p:animEffect>
                                  </p:childTnLst>
                                </p:cTn>
                              </p:par>
                              <p:par>
                                <p:cTn id="116" presetID="10" presetClass="entr" presetSubtype="0" fill="hold" nodeType="withEffect">
                                  <p:stCondLst>
                                    <p:cond delay="0"/>
                                  </p:stCondLst>
                                  <p:childTnLst>
                                    <p:set>
                                      <p:cBhvr>
                                        <p:cTn id="117" dur="1" fill="hold">
                                          <p:stCondLst>
                                            <p:cond delay="0"/>
                                          </p:stCondLst>
                                        </p:cTn>
                                        <p:tgtEl>
                                          <p:spTgt spid="168"/>
                                        </p:tgtEl>
                                        <p:attrNameLst>
                                          <p:attrName>style.visibility</p:attrName>
                                        </p:attrNameLst>
                                      </p:cBhvr>
                                      <p:to>
                                        <p:strVal val="visible"/>
                                      </p:to>
                                    </p:set>
                                    <p:animEffect transition="in" filter="fade">
                                      <p:cBhvr>
                                        <p:cTn id="118" dur="1000"/>
                                        <p:tgtEl>
                                          <p:spTgt spid="168"/>
                                        </p:tgtEl>
                                      </p:cBhvr>
                                    </p:animEffect>
                                  </p:childTnLst>
                                </p:cTn>
                              </p:par>
                              <p:par>
                                <p:cTn id="119" presetID="10" presetClass="entr" presetSubtype="0" fill="hold" nodeType="withEffect">
                                  <p:stCondLst>
                                    <p:cond delay="0"/>
                                  </p:stCondLst>
                                  <p:childTnLst>
                                    <p:set>
                                      <p:cBhvr>
                                        <p:cTn id="120" dur="1" fill="hold">
                                          <p:stCondLst>
                                            <p:cond delay="0"/>
                                          </p:stCondLst>
                                        </p:cTn>
                                        <p:tgtEl>
                                          <p:spTgt spid="211"/>
                                        </p:tgtEl>
                                        <p:attrNameLst>
                                          <p:attrName>style.visibility</p:attrName>
                                        </p:attrNameLst>
                                      </p:cBhvr>
                                      <p:to>
                                        <p:strVal val="visible"/>
                                      </p:to>
                                    </p:set>
                                    <p:animEffect transition="in" filter="fade">
                                      <p:cBhvr>
                                        <p:cTn id="121" dur="1000"/>
                                        <p:tgtEl>
                                          <p:spTgt spid="211"/>
                                        </p:tgtEl>
                                      </p:cBhvr>
                                    </p:animEffect>
                                  </p:childTnLst>
                                </p:cTn>
                              </p:par>
                              <p:par>
                                <p:cTn id="122" presetID="10" presetClass="entr" presetSubtype="0" fill="hold" nodeType="withEffect">
                                  <p:stCondLst>
                                    <p:cond delay="0"/>
                                  </p:stCondLst>
                                  <p:childTnLst>
                                    <p:set>
                                      <p:cBhvr>
                                        <p:cTn id="123" dur="1" fill="hold">
                                          <p:stCondLst>
                                            <p:cond delay="0"/>
                                          </p:stCondLst>
                                        </p:cTn>
                                        <p:tgtEl>
                                          <p:spTgt spid="207"/>
                                        </p:tgtEl>
                                        <p:attrNameLst>
                                          <p:attrName>style.visibility</p:attrName>
                                        </p:attrNameLst>
                                      </p:cBhvr>
                                      <p:to>
                                        <p:strVal val="visible"/>
                                      </p:to>
                                    </p:set>
                                    <p:animEffect transition="in" filter="fade">
                                      <p:cBhvr>
                                        <p:cTn id="124" dur="1000"/>
                                        <p:tgtEl>
                                          <p:spTgt spid="207"/>
                                        </p:tgtEl>
                                      </p:cBhvr>
                                    </p:animEffect>
                                  </p:childTnLst>
                                </p:cTn>
                              </p:par>
                              <p:par>
                                <p:cTn id="125" presetID="10" presetClass="entr" presetSubtype="0" fill="hold" nodeType="withEffect">
                                  <p:stCondLst>
                                    <p:cond delay="0"/>
                                  </p:stCondLst>
                                  <p:childTnLst>
                                    <p:set>
                                      <p:cBhvr>
                                        <p:cTn id="126" dur="1" fill="hold">
                                          <p:stCondLst>
                                            <p:cond delay="0"/>
                                          </p:stCondLst>
                                        </p:cTn>
                                        <p:tgtEl>
                                          <p:spTgt spid="204"/>
                                        </p:tgtEl>
                                        <p:attrNameLst>
                                          <p:attrName>style.visibility</p:attrName>
                                        </p:attrNameLst>
                                      </p:cBhvr>
                                      <p:to>
                                        <p:strVal val="visible"/>
                                      </p:to>
                                    </p:set>
                                    <p:animEffect transition="in" filter="fade">
                                      <p:cBhvr>
                                        <p:cTn id="127" dur="1000"/>
                                        <p:tgtEl>
                                          <p:spTgt spid="204"/>
                                        </p:tgtEl>
                                      </p:cBhvr>
                                    </p:animEffect>
                                  </p:childTnLst>
                                </p:cTn>
                              </p:par>
                            </p:childTnLst>
                          </p:cTn>
                        </p:par>
                        <p:par>
                          <p:cTn id="128" fill="hold">
                            <p:stCondLst>
                              <p:cond delay="5000"/>
                            </p:stCondLst>
                            <p:childTnLst>
                              <p:par>
                                <p:cTn id="129" presetID="10" presetClass="entr" presetSubtype="0" fill="hold" nodeType="afterEffect">
                                  <p:stCondLst>
                                    <p:cond delay="0"/>
                                  </p:stCondLst>
                                  <p:childTnLst>
                                    <p:set>
                                      <p:cBhvr>
                                        <p:cTn id="130" dur="1" fill="hold">
                                          <p:stCondLst>
                                            <p:cond delay="0"/>
                                          </p:stCondLst>
                                        </p:cTn>
                                        <p:tgtEl>
                                          <p:spTgt spid="64"/>
                                        </p:tgtEl>
                                        <p:attrNameLst>
                                          <p:attrName>style.visibility</p:attrName>
                                        </p:attrNameLst>
                                      </p:cBhvr>
                                      <p:to>
                                        <p:strVal val="visible"/>
                                      </p:to>
                                    </p:set>
                                    <p:animEffect transition="in" filter="fade">
                                      <p:cBhvr>
                                        <p:cTn id="131" dur="1000"/>
                                        <p:tgtEl>
                                          <p:spTgt spid="64"/>
                                        </p:tgtEl>
                                      </p:cBhvr>
                                    </p:animEffect>
                                  </p:childTnLst>
                                </p:cTn>
                              </p:par>
                              <p:par>
                                <p:cTn id="132" presetID="10" presetClass="entr" presetSubtype="0" fill="hold" nodeType="withEffect">
                                  <p:stCondLst>
                                    <p:cond delay="0"/>
                                  </p:stCondLst>
                                  <p:childTnLst>
                                    <p:set>
                                      <p:cBhvr>
                                        <p:cTn id="133" dur="1" fill="hold">
                                          <p:stCondLst>
                                            <p:cond delay="0"/>
                                          </p:stCondLst>
                                        </p:cTn>
                                        <p:tgtEl>
                                          <p:spTgt spid="98"/>
                                        </p:tgtEl>
                                        <p:attrNameLst>
                                          <p:attrName>style.visibility</p:attrName>
                                        </p:attrNameLst>
                                      </p:cBhvr>
                                      <p:to>
                                        <p:strVal val="visible"/>
                                      </p:to>
                                    </p:set>
                                    <p:animEffect transition="in" filter="fade">
                                      <p:cBhvr>
                                        <p:cTn id="134" dur="1000"/>
                                        <p:tgtEl>
                                          <p:spTgt spid="98"/>
                                        </p:tgtEl>
                                      </p:cBhvr>
                                    </p:animEffect>
                                  </p:childTnLst>
                                </p:cTn>
                              </p:par>
                              <p:par>
                                <p:cTn id="135" presetID="10" presetClass="entr" presetSubtype="0"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animEffect transition="in" filter="fade">
                                      <p:cBhvr>
                                        <p:cTn id="137" dur="1000"/>
                                        <p:tgtEl>
                                          <p:spTgt spid="86"/>
                                        </p:tgtEl>
                                      </p:cBhvr>
                                    </p:animEffect>
                                  </p:childTnLst>
                                </p:cTn>
                              </p:par>
                              <p:par>
                                <p:cTn id="138" presetID="10" presetClass="entr" presetSubtype="0" fill="hold" nodeType="withEffect">
                                  <p:stCondLst>
                                    <p:cond delay="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1000"/>
                                        <p:tgtEl>
                                          <p:spTgt spid="109"/>
                                        </p:tgtEl>
                                      </p:cBhvr>
                                    </p:animEffect>
                                  </p:childTnLst>
                                </p:cTn>
                              </p:par>
                              <p:par>
                                <p:cTn id="141" presetID="10" presetClass="entr" presetSubtype="0" fill="hold" nodeType="withEffect">
                                  <p:stCondLst>
                                    <p:cond delay="0"/>
                                  </p:stCondLst>
                                  <p:childTnLst>
                                    <p:set>
                                      <p:cBhvr>
                                        <p:cTn id="142" dur="1" fill="hold">
                                          <p:stCondLst>
                                            <p:cond delay="0"/>
                                          </p:stCondLst>
                                        </p:cTn>
                                        <p:tgtEl>
                                          <p:spTgt spid="122"/>
                                        </p:tgtEl>
                                        <p:attrNameLst>
                                          <p:attrName>style.visibility</p:attrName>
                                        </p:attrNameLst>
                                      </p:cBhvr>
                                      <p:to>
                                        <p:strVal val="visible"/>
                                      </p:to>
                                    </p:set>
                                    <p:animEffect transition="in" filter="fade">
                                      <p:cBhvr>
                                        <p:cTn id="143" dur="1000"/>
                                        <p:tgtEl>
                                          <p:spTgt spid="122"/>
                                        </p:tgtEl>
                                      </p:cBhvr>
                                    </p:animEffect>
                                  </p:childTnLst>
                                </p:cTn>
                              </p:par>
                              <p:par>
                                <p:cTn id="144" presetID="10" presetClass="entr" presetSubtype="0" fill="hold" nodeType="withEffect">
                                  <p:stCondLst>
                                    <p:cond delay="0"/>
                                  </p:stCondLst>
                                  <p:childTnLst>
                                    <p:set>
                                      <p:cBhvr>
                                        <p:cTn id="145" dur="1" fill="hold">
                                          <p:stCondLst>
                                            <p:cond delay="0"/>
                                          </p:stCondLst>
                                        </p:cTn>
                                        <p:tgtEl>
                                          <p:spTgt spid="130"/>
                                        </p:tgtEl>
                                        <p:attrNameLst>
                                          <p:attrName>style.visibility</p:attrName>
                                        </p:attrNameLst>
                                      </p:cBhvr>
                                      <p:to>
                                        <p:strVal val="visible"/>
                                      </p:to>
                                    </p:set>
                                    <p:animEffect transition="in" filter="fade">
                                      <p:cBhvr>
                                        <p:cTn id="146" dur="1000"/>
                                        <p:tgtEl>
                                          <p:spTgt spid="130"/>
                                        </p:tgtEl>
                                      </p:cBhvr>
                                    </p:animEffect>
                                  </p:childTnLst>
                                </p:cTn>
                              </p:par>
                              <p:par>
                                <p:cTn id="147" presetID="10" presetClass="entr" presetSubtype="0" fill="hold" nodeType="withEffect">
                                  <p:stCondLst>
                                    <p:cond delay="0"/>
                                  </p:stCondLst>
                                  <p:childTnLst>
                                    <p:set>
                                      <p:cBhvr>
                                        <p:cTn id="148" dur="1" fill="hold">
                                          <p:stCondLst>
                                            <p:cond delay="0"/>
                                          </p:stCondLst>
                                        </p:cTn>
                                        <p:tgtEl>
                                          <p:spTgt spid="150"/>
                                        </p:tgtEl>
                                        <p:attrNameLst>
                                          <p:attrName>style.visibility</p:attrName>
                                        </p:attrNameLst>
                                      </p:cBhvr>
                                      <p:to>
                                        <p:strVal val="visible"/>
                                      </p:to>
                                    </p:set>
                                    <p:animEffect transition="in" filter="fade">
                                      <p:cBhvr>
                                        <p:cTn id="149" dur="1000"/>
                                        <p:tgtEl>
                                          <p:spTgt spid="150"/>
                                        </p:tgtEl>
                                      </p:cBhvr>
                                    </p:animEffect>
                                  </p:childTnLst>
                                </p:cTn>
                              </p:par>
                              <p:par>
                                <p:cTn id="150" presetID="10" presetClass="entr" presetSubtype="0" fill="hold" nodeType="withEffect">
                                  <p:stCondLst>
                                    <p:cond delay="0"/>
                                  </p:stCondLst>
                                  <p:childTnLst>
                                    <p:set>
                                      <p:cBhvr>
                                        <p:cTn id="151" dur="1" fill="hold">
                                          <p:stCondLst>
                                            <p:cond delay="0"/>
                                          </p:stCondLst>
                                        </p:cTn>
                                        <p:tgtEl>
                                          <p:spTgt spid="184"/>
                                        </p:tgtEl>
                                        <p:attrNameLst>
                                          <p:attrName>style.visibility</p:attrName>
                                        </p:attrNameLst>
                                      </p:cBhvr>
                                      <p:to>
                                        <p:strVal val="visible"/>
                                      </p:to>
                                    </p:set>
                                    <p:animEffect transition="in" filter="fade">
                                      <p:cBhvr>
                                        <p:cTn id="152" dur="1000"/>
                                        <p:tgtEl>
                                          <p:spTgt spid="184"/>
                                        </p:tgtEl>
                                      </p:cBhvr>
                                    </p:animEffect>
                                  </p:childTnLst>
                                </p:cTn>
                              </p:par>
                              <p:par>
                                <p:cTn id="153" presetID="10" presetClass="entr" presetSubtype="0" fill="hold" nodeType="withEffect">
                                  <p:stCondLst>
                                    <p:cond delay="0"/>
                                  </p:stCondLst>
                                  <p:childTnLst>
                                    <p:set>
                                      <p:cBhvr>
                                        <p:cTn id="154" dur="1" fill="hold">
                                          <p:stCondLst>
                                            <p:cond delay="0"/>
                                          </p:stCondLst>
                                        </p:cTn>
                                        <p:tgtEl>
                                          <p:spTgt spid="170"/>
                                        </p:tgtEl>
                                        <p:attrNameLst>
                                          <p:attrName>style.visibility</p:attrName>
                                        </p:attrNameLst>
                                      </p:cBhvr>
                                      <p:to>
                                        <p:strVal val="visible"/>
                                      </p:to>
                                    </p:set>
                                    <p:animEffect transition="in" filter="fade">
                                      <p:cBhvr>
                                        <p:cTn id="155" dur="1000"/>
                                        <p:tgtEl>
                                          <p:spTgt spid="170"/>
                                        </p:tgtEl>
                                      </p:cBhvr>
                                    </p:animEffect>
                                  </p:childTnLst>
                                </p:cTn>
                              </p:par>
                              <p:par>
                                <p:cTn id="156" presetID="10" presetClass="entr" presetSubtype="0" fill="hold" nodeType="withEffect">
                                  <p:stCondLst>
                                    <p:cond delay="0"/>
                                  </p:stCondLst>
                                  <p:childTnLst>
                                    <p:set>
                                      <p:cBhvr>
                                        <p:cTn id="157" dur="1" fill="hold">
                                          <p:stCondLst>
                                            <p:cond delay="0"/>
                                          </p:stCondLst>
                                        </p:cTn>
                                        <p:tgtEl>
                                          <p:spTgt spid="213"/>
                                        </p:tgtEl>
                                        <p:attrNameLst>
                                          <p:attrName>style.visibility</p:attrName>
                                        </p:attrNameLst>
                                      </p:cBhvr>
                                      <p:to>
                                        <p:strVal val="visible"/>
                                      </p:to>
                                    </p:set>
                                    <p:animEffect transition="in" filter="fade">
                                      <p:cBhvr>
                                        <p:cTn id="158" dur="1000"/>
                                        <p:tgtEl>
                                          <p:spTgt spid="213"/>
                                        </p:tgtEl>
                                      </p:cBhvr>
                                    </p:animEffect>
                                  </p:childTnLst>
                                </p:cTn>
                              </p:par>
                              <p:par>
                                <p:cTn id="159" presetID="10" presetClass="entr" presetSubtype="0" fill="hold" nodeType="withEffect">
                                  <p:stCondLst>
                                    <p:cond delay="0"/>
                                  </p:stCondLst>
                                  <p:childTnLst>
                                    <p:set>
                                      <p:cBhvr>
                                        <p:cTn id="160" dur="1" fill="hold">
                                          <p:stCondLst>
                                            <p:cond delay="0"/>
                                          </p:stCondLst>
                                        </p:cTn>
                                        <p:tgtEl>
                                          <p:spTgt spid="209"/>
                                        </p:tgtEl>
                                        <p:attrNameLst>
                                          <p:attrName>style.visibility</p:attrName>
                                        </p:attrNameLst>
                                      </p:cBhvr>
                                      <p:to>
                                        <p:strVal val="visible"/>
                                      </p:to>
                                    </p:set>
                                    <p:animEffect transition="in" filter="fade">
                                      <p:cBhvr>
                                        <p:cTn id="161" dur="1000"/>
                                        <p:tgtEl>
                                          <p:spTgt spid="209"/>
                                        </p:tgtEl>
                                      </p:cBhvr>
                                    </p:animEffect>
                                  </p:childTnLst>
                                </p:cTn>
                              </p:par>
                              <p:par>
                                <p:cTn id="162" presetID="10" presetClass="entr" presetSubtype="0" fill="hold" nodeType="withEffect">
                                  <p:stCondLst>
                                    <p:cond delay="0"/>
                                  </p:stCondLst>
                                  <p:childTnLst>
                                    <p:set>
                                      <p:cBhvr>
                                        <p:cTn id="163" dur="1" fill="hold">
                                          <p:stCondLst>
                                            <p:cond delay="0"/>
                                          </p:stCondLst>
                                        </p:cTn>
                                        <p:tgtEl>
                                          <p:spTgt spid="289"/>
                                        </p:tgtEl>
                                        <p:attrNameLst>
                                          <p:attrName>style.visibility</p:attrName>
                                        </p:attrNameLst>
                                      </p:cBhvr>
                                      <p:to>
                                        <p:strVal val="visible"/>
                                      </p:to>
                                    </p:set>
                                    <p:animEffect transition="in" filter="fade">
                                      <p:cBhvr>
                                        <p:cTn id="164" dur="1000"/>
                                        <p:tgtEl>
                                          <p:spTgt spid="289"/>
                                        </p:tgtEl>
                                      </p:cBhvr>
                                    </p:animEffect>
                                  </p:childTnLst>
                                </p:cTn>
                              </p:par>
                              <p:par>
                                <p:cTn id="165" presetID="10" presetClass="entr" presetSubtype="0" fill="hold" nodeType="withEffect">
                                  <p:stCondLst>
                                    <p:cond delay="0"/>
                                  </p:stCondLst>
                                  <p:childTnLst>
                                    <p:set>
                                      <p:cBhvr>
                                        <p:cTn id="166" dur="1" fill="hold">
                                          <p:stCondLst>
                                            <p:cond delay="0"/>
                                          </p:stCondLst>
                                        </p:cTn>
                                        <p:tgtEl>
                                          <p:spTgt spid="302"/>
                                        </p:tgtEl>
                                        <p:attrNameLst>
                                          <p:attrName>style.visibility</p:attrName>
                                        </p:attrNameLst>
                                      </p:cBhvr>
                                      <p:to>
                                        <p:strVal val="visible"/>
                                      </p:to>
                                    </p:set>
                                    <p:animEffect transition="in" filter="fade">
                                      <p:cBhvr>
                                        <p:cTn id="167" dur="1000"/>
                                        <p:tgtEl>
                                          <p:spTgt spid="302"/>
                                        </p:tgtEl>
                                      </p:cBhvr>
                                    </p:animEffect>
                                  </p:childTnLst>
                                </p:cTn>
                              </p:par>
                              <p:par>
                                <p:cTn id="168" presetID="10" presetClass="entr" presetSubtype="0" fill="hold" nodeType="withEffect">
                                  <p:stCondLst>
                                    <p:cond delay="0"/>
                                  </p:stCondLst>
                                  <p:childTnLst>
                                    <p:set>
                                      <p:cBhvr>
                                        <p:cTn id="169" dur="1" fill="hold">
                                          <p:stCondLst>
                                            <p:cond delay="0"/>
                                          </p:stCondLst>
                                        </p:cTn>
                                        <p:tgtEl>
                                          <p:spTgt spid="304"/>
                                        </p:tgtEl>
                                        <p:attrNameLst>
                                          <p:attrName>style.visibility</p:attrName>
                                        </p:attrNameLst>
                                      </p:cBhvr>
                                      <p:to>
                                        <p:strVal val="visible"/>
                                      </p:to>
                                    </p:set>
                                    <p:animEffect transition="in" filter="fade">
                                      <p:cBhvr>
                                        <p:cTn id="170" dur="1000"/>
                                        <p:tgtEl>
                                          <p:spTgt spid="304"/>
                                        </p:tgtEl>
                                      </p:cBhvr>
                                    </p:animEffect>
                                  </p:childTnLst>
                                </p:cTn>
                              </p:par>
                            </p:childTnLst>
                          </p:cTn>
                        </p:par>
                        <p:par>
                          <p:cTn id="171" fill="hold">
                            <p:stCondLst>
                              <p:cond delay="6000"/>
                            </p:stCondLst>
                            <p:childTnLst>
                              <p:par>
                                <p:cTn id="172" presetID="10" presetClass="entr" presetSubtype="0" fill="hold" nodeType="afterEffect">
                                  <p:stCondLst>
                                    <p:cond delay="0"/>
                                  </p:stCondLst>
                                  <p:childTnLst>
                                    <p:set>
                                      <p:cBhvr>
                                        <p:cTn id="173" dur="1" fill="hold">
                                          <p:stCondLst>
                                            <p:cond delay="0"/>
                                          </p:stCondLst>
                                        </p:cTn>
                                        <p:tgtEl>
                                          <p:spTgt spid="65"/>
                                        </p:tgtEl>
                                        <p:attrNameLst>
                                          <p:attrName>style.visibility</p:attrName>
                                        </p:attrNameLst>
                                      </p:cBhvr>
                                      <p:to>
                                        <p:strVal val="visible"/>
                                      </p:to>
                                    </p:set>
                                    <p:animEffect transition="in" filter="fade">
                                      <p:cBhvr>
                                        <p:cTn id="174" dur="1000"/>
                                        <p:tgtEl>
                                          <p:spTgt spid="65"/>
                                        </p:tgtEl>
                                      </p:cBhvr>
                                    </p:animEffect>
                                  </p:childTnLst>
                                </p:cTn>
                              </p:par>
                              <p:par>
                                <p:cTn id="175" presetID="10" presetClass="entr" presetSubtype="0" fill="hold" nodeType="withEffect">
                                  <p:stCondLst>
                                    <p:cond delay="0"/>
                                  </p:stCondLst>
                                  <p:childTnLst>
                                    <p:set>
                                      <p:cBhvr>
                                        <p:cTn id="176" dur="1" fill="hold">
                                          <p:stCondLst>
                                            <p:cond delay="0"/>
                                          </p:stCondLst>
                                        </p:cTn>
                                        <p:tgtEl>
                                          <p:spTgt spid="100"/>
                                        </p:tgtEl>
                                        <p:attrNameLst>
                                          <p:attrName>style.visibility</p:attrName>
                                        </p:attrNameLst>
                                      </p:cBhvr>
                                      <p:to>
                                        <p:strVal val="visible"/>
                                      </p:to>
                                    </p:set>
                                    <p:animEffect transition="in" filter="fade">
                                      <p:cBhvr>
                                        <p:cTn id="177" dur="1000"/>
                                        <p:tgtEl>
                                          <p:spTgt spid="100"/>
                                        </p:tgtEl>
                                      </p:cBhvr>
                                    </p:animEffect>
                                  </p:childTnLst>
                                </p:cTn>
                              </p:par>
                              <p:par>
                                <p:cTn id="178" presetID="10" presetClass="entr" presetSubtype="0" fill="hold" nodeType="withEffect">
                                  <p:stCondLst>
                                    <p:cond delay="0"/>
                                  </p:stCondLst>
                                  <p:childTnLst>
                                    <p:set>
                                      <p:cBhvr>
                                        <p:cTn id="179" dur="1" fill="hold">
                                          <p:stCondLst>
                                            <p:cond delay="0"/>
                                          </p:stCondLst>
                                        </p:cTn>
                                        <p:tgtEl>
                                          <p:spTgt spid="88"/>
                                        </p:tgtEl>
                                        <p:attrNameLst>
                                          <p:attrName>style.visibility</p:attrName>
                                        </p:attrNameLst>
                                      </p:cBhvr>
                                      <p:to>
                                        <p:strVal val="visible"/>
                                      </p:to>
                                    </p:set>
                                    <p:animEffect transition="in" filter="fade">
                                      <p:cBhvr>
                                        <p:cTn id="180" dur="1000"/>
                                        <p:tgtEl>
                                          <p:spTgt spid="88"/>
                                        </p:tgtEl>
                                      </p:cBhvr>
                                    </p:animEffect>
                                  </p:childTnLst>
                                </p:cTn>
                              </p:par>
                              <p:par>
                                <p:cTn id="181" presetID="10" presetClass="entr" presetSubtype="0" fill="hold" nodeType="withEffect">
                                  <p:stCondLst>
                                    <p:cond delay="0"/>
                                  </p:stCondLst>
                                  <p:childTnLst>
                                    <p:set>
                                      <p:cBhvr>
                                        <p:cTn id="182" dur="1" fill="hold">
                                          <p:stCondLst>
                                            <p:cond delay="0"/>
                                          </p:stCondLst>
                                        </p:cTn>
                                        <p:tgtEl>
                                          <p:spTgt spid="111"/>
                                        </p:tgtEl>
                                        <p:attrNameLst>
                                          <p:attrName>style.visibility</p:attrName>
                                        </p:attrNameLst>
                                      </p:cBhvr>
                                      <p:to>
                                        <p:strVal val="visible"/>
                                      </p:to>
                                    </p:set>
                                    <p:animEffect transition="in" filter="fade">
                                      <p:cBhvr>
                                        <p:cTn id="183" dur="1000"/>
                                        <p:tgtEl>
                                          <p:spTgt spid="111"/>
                                        </p:tgtEl>
                                      </p:cBhvr>
                                    </p:animEffect>
                                  </p:childTnLst>
                                </p:cTn>
                              </p:par>
                              <p:par>
                                <p:cTn id="184" presetID="10" presetClass="entr" presetSubtype="0" fill="hold" nodeType="withEffect">
                                  <p:stCondLst>
                                    <p:cond delay="0"/>
                                  </p:stCondLst>
                                  <p:childTnLst>
                                    <p:set>
                                      <p:cBhvr>
                                        <p:cTn id="185" dur="1" fill="hold">
                                          <p:stCondLst>
                                            <p:cond delay="0"/>
                                          </p:stCondLst>
                                        </p:cTn>
                                        <p:tgtEl>
                                          <p:spTgt spid="124"/>
                                        </p:tgtEl>
                                        <p:attrNameLst>
                                          <p:attrName>style.visibility</p:attrName>
                                        </p:attrNameLst>
                                      </p:cBhvr>
                                      <p:to>
                                        <p:strVal val="visible"/>
                                      </p:to>
                                    </p:set>
                                    <p:animEffect transition="in" filter="fade">
                                      <p:cBhvr>
                                        <p:cTn id="186" dur="1000"/>
                                        <p:tgtEl>
                                          <p:spTgt spid="124"/>
                                        </p:tgtEl>
                                      </p:cBhvr>
                                    </p:animEffect>
                                  </p:childTnLst>
                                </p:cTn>
                              </p:par>
                              <p:par>
                                <p:cTn id="187" presetID="10" presetClass="entr" presetSubtype="0" fill="hold" nodeType="withEffect">
                                  <p:stCondLst>
                                    <p:cond delay="0"/>
                                  </p:stCondLst>
                                  <p:childTnLst>
                                    <p:set>
                                      <p:cBhvr>
                                        <p:cTn id="188" dur="1" fill="hold">
                                          <p:stCondLst>
                                            <p:cond delay="0"/>
                                          </p:stCondLst>
                                        </p:cTn>
                                        <p:tgtEl>
                                          <p:spTgt spid="131"/>
                                        </p:tgtEl>
                                        <p:attrNameLst>
                                          <p:attrName>style.visibility</p:attrName>
                                        </p:attrNameLst>
                                      </p:cBhvr>
                                      <p:to>
                                        <p:strVal val="visible"/>
                                      </p:to>
                                    </p:set>
                                    <p:animEffect transition="in" filter="fade">
                                      <p:cBhvr>
                                        <p:cTn id="189" dur="1000"/>
                                        <p:tgtEl>
                                          <p:spTgt spid="131"/>
                                        </p:tgtEl>
                                      </p:cBhvr>
                                    </p:animEffect>
                                  </p:childTnLst>
                                </p:cTn>
                              </p:par>
                              <p:par>
                                <p:cTn id="190" presetID="10" presetClass="entr" presetSubtype="0" fill="hold" nodeType="withEffect">
                                  <p:stCondLst>
                                    <p:cond delay="0"/>
                                  </p:stCondLst>
                                  <p:childTnLst>
                                    <p:set>
                                      <p:cBhvr>
                                        <p:cTn id="191" dur="1" fill="hold">
                                          <p:stCondLst>
                                            <p:cond delay="0"/>
                                          </p:stCondLst>
                                        </p:cTn>
                                        <p:tgtEl>
                                          <p:spTgt spid="152"/>
                                        </p:tgtEl>
                                        <p:attrNameLst>
                                          <p:attrName>style.visibility</p:attrName>
                                        </p:attrNameLst>
                                      </p:cBhvr>
                                      <p:to>
                                        <p:strVal val="visible"/>
                                      </p:to>
                                    </p:set>
                                    <p:animEffect transition="in" filter="fade">
                                      <p:cBhvr>
                                        <p:cTn id="192" dur="1000"/>
                                        <p:tgtEl>
                                          <p:spTgt spid="152"/>
                                        </p:tgtEl>
                                      </p:cBhvr>
                                    </p:animEffect>
                                  </p:childTnLst>
                                </p:cTn>
                              </p:par>
                              <p:par>
                                <p:cTn id="193" presetID="10" presetClass="entr" presetSubtype="0" fill="hold" nodeType="withEffect">
                                  <p:stCondLst>
                                    <p:cond delay="0"/>
                                  </p:stCondLst>
                                  <p:childTnLst>
                                    <p:set>
                                      <p:cBhvr>
                                        <p:cTn id="194" dur="1" fill="hold">
                                          <p:stCondLst>
                                            <p:cond delay="0"/>
                                          </p:stCondLst>
                                        </p:cTn>
                                        <p:tgtEl>
                                          <p:spTgt spid="186"/>
                                        </p:tgtEl>
                                        <p:attrNameLst>
                                          <p:attrName>style.visibility</p:attrName>
                                        </p:attrNameLst>
                                      </p:cBhvr>
                                      <p:to>
                                        <p:strVal val="visible"/>
                                      </p:to>
                                    </p:set>
                                    <p:animEffect transition="in" filter="fade">
                                      <p:cBhvr>
                                        <p:cTn id="195" dur="1000"/>
                                        <p:tgtEl>
                                          <p:spTgt spid="186"/>
                                        </p:tgtEl>
                                      </p:cBhvr>
                                    </p:animEffect>
                                  </p:childTnLst>
                                </p:cTn>
                              </p:par>
                              <p:par>
                                <p:cTn id="196" presetID="10" presetClass="entr" presetSubtype="0" fill="hold" nodeType="withEffect">
                                  <p:stCondLst>
                                    <p:cond delay="0"/>
                                  </p:stCondLst>
                                  <p:childTnLst>
                                    <p:set>
                                      <p:cBhvr>
                                        <p:cTn id="197" dur="1" fill="hold">
                                          <p:stCondLst>
                                            <p:cond delay="0"/>
                                          </p:stCondLst>
                                        </p:cTn>
                                        <p:tgtEl>
                                          <p:spTgt spid="172"/>
                                        </p:tgtEl>
                                        <p:attrNameLst>
                                          <p:attrName>style.visibility</p:attrName>
                                        </p:attrNameLst>
                                      </p:cBhvr>
                                      <p:to>
                                        <p:strVal val="visible"/>
                                      </p:to>
                                    </p:set>
                                    <p:animEffect transition="in" filter="fade">
                                      <p:cBhvr>
                                        <p:cTn id="198" dur="1000"/>
                                        <p:tgtEl>
                                          <p:spTgt spid="172"/>
                                        </p:tgtEl>
                                      </p:cBhvr>
                                    </p:animEffect>
                                  </p:childTnLst>
                                </p:cTn>
                              </p:par>
                              <p:par>
                                <p:cTn id="199" presetID="10" presetClass="entr" presetSubtype="0" fill="hold" nodeType="withEffect">
                                  <p:stCondLst>
                                    <p:cond delay="0"/>
                                  </p:stCondLst>
                                  <p:childTnLst>
                                    <p:set>
                                      <p:cBhvr>
                                        <p:cTn id="200" dur="1" fill="hold">
                                          <p:stCondLst>
                                            <p:cond delay="0"/>
                                          </p:stCondLst>
                                        </p:cTn>
                                        <p:tgtEl>
                                          <p:spTgt spid="214"/>
                                        </p:tgtEl>
                                        <p:attrNameLst>
                                          <p:attrName>style.visibility</p:attrName>
                                        </p:attrNameLst>
                                      </p:cBhvr>
                                      <p:to>
                                        <p:strVal val="visible"/>
                                      </p:to>
                                    </p:set>
                                    <p:animEffect transition="in" filter="fade">
                                      <p:cBhvr>
                                        <p:cTn id="201" dur="1000"/>
                                        <p:tgtEl>
                                          <p:spTgt spid="214"/>
                                        </p:tgtEl>
                                      </p:cBhvr>
                                    </p:animEffect>
                                  </p:childTnLst>
                                </p:cTn>
                              </p:par>
                              <p:par>
                                <p:cTn id="202" presetID="10" presetClass="entr" presetSubtype="0" fill="hold" nodeType="withEffect">
                                  <p:stCondLst>
                                    <p:cond delay="0"/>
                                  </p:stCondLst>
                                  <p:childTnLst>
                                    <p:set>
                                      <p:cBhvr>
                                        <p:cTn id="203" dur="1" fill="hold">
                                          <p:stCondLst>
                                            <p:cond delay="0"/>
                                          </p:stCondLst>
                                        </p:cTn>
                                        <p:tgtEl>
                                          <p:spTgt spid="215"/>
                                        </p:tgtEl>
                                        <p:attrNameLst>
                                          <p:attrName>style.visibility</p:attrName>
                                        </p:attrNameLst>
                                      </p:cBhvr>
                                      <p:to>
                                        <p:strVal val="visible"/>
                                      </p:to>
                                    </p:set>
                                    <p:animEffect transition="in" filter="fade">
                                      <p:cBhvr>
                                        <p:cTn id="204" dur="1000"/>
                                        <p:tgtEl>
                                          <p:spTgt spid="215"/>
                                        </p:tgtEl>
                                      </p:cBhvr>
                                    </p:animEffect>
                                  </p:childTnLst>
                                </p:cTn>
                              </p:par>
                              <p:par>
                                <p:cTn id="205" presetID="10" presetClass="entr" presetSubtype="0" fill="hold" nodeType="withEffect">
                                  <p:stCondLst>
                                    <p:cond delay="0"/>
                                  </p:stCondLst>
                                  <p:childTnLst>
                                    <p:set>
                                      <p:cBhvr>
                                        <p:cTn id="206" dur="1" fill="hold">
                                          <p:stCondLst>
                                            <p:cond delay="0"/>
                                          </p:stCondLst>
                                        </p:cTn>
                                        <p:tgtEl>
                                          <p:spTgt spid="272"/>
                                        </p:tgtEl>
                                        <p:attrNameLst>
                                          <p:attrName>style.visibility</p:attrName>
                                        </p:attrNameLst>
                                      </p:cBhvr>
                                      <p:to>
                                        <p:strVal val="visible"/>
                                      </p:to>
                                    </p:set>
                                    <p:animEffect transition="in" filter="fade">
                                      <p:cBhvr>
                                        <p:cTn id="207" dur="1000"/>
                                        <p:tgtEl>
                                          <p:spTgt spid="272"/>
                                        </p:tgtEl>
                                      </p:cBhvr>
                                    </p:animEffect>
                                  </p:childTnLst>
                                </p:cTn>
                              </p:par>
                              <p:par>
                                <p:cTn id="208" presetID="10" presetClass="entr" presetSubtype="0" fill="hold" nodeType="withEffect">
                                  <p:stCondLst>
                                    <p:cond delay="0"/>
                                  </p:stCondLst>
                                  <p:childTnLst>
                                    <p:set>
                                      <p:cBhvr>
                                        <p:cTn id="209" dur="1" fill="hold">
                                          <p:stCondLst>
                                            <p:cond delay="0"/>
                                          </p:stCondLst>
                                        </p:cTn>
                                        <p:tgtEl>
                                          <p:spTgt spid="294"/>
                                        </p:tgtEl>
                                        <p:attrNameLst>
                                          <p:attrName>style.visibility</p:attrName>
                                        </p:attrNameLst>
                                      </p:cBhvr>
                                      <p:to>
                                        <p:strVal val="visible"/>
                                      </p:to>
                                    </p:set>
                                    <p:animEffect transition="in" filter="fade">
                                      <p:cBhvr>
                                        <p:cTn id="210" dur="1000"/>
                                        <p:tgtEl>
                                          <p:spTgt spid="294"/>
                                        </p:tgtEl>
                                      </p:cBhvr>
                                    </p:animEffect>
                                  </p:childTnLst>
                                </p:cTn>
                              </p:par>
                              <p:par>
                                <p:cTn id="211" presetID="10" presetClass="entr" presetSubtype="0" fill="hold" nodeType="withEffect">
                                  <p:stCondLst>
                                    <p:cond delay="0"/>
                                  </p:stCondLst>
                                  <p:childTnLst>
                                    <p:set>
                                      <p:cBhvr>
                                        <p:cTn id="212" dur="1" fill="hold">
                                          <p:stCondLst>
                                            <p:cond delay="0"/>
                                          </p:stCondLst>
                                        </p:cTn>
                                        <p:tgtEl>
                                          <p:spTgt spid="291"/>
                                        </p:tgtEl>
                                        <p:attrNameLst>
                                          <p:attrName>style.visibility</p:attrName>
                                        </p:attrNameLst>
                                      </p:cBhvr>
                                      <p:to>
                                        <p:strVal val="visible"/>
                                      </p:to>
                                    </p:set>
                                    <p:animEffect transition="in" filter="fade">
                                      <p:cBhvr>
                                        <p:cTn id="213" dur="1000"/>
                                        <p:tgtEl>
                                          <p:spTgt spid="291"/>
                                        </p:tgtEl>
                                      </p:cBhvr>
                                    </p:animEffect>
                                  </p:childTnLst>
                                </p:cTn>
                              </p:par>
                              <p:par>
                                <p:cTn id="214" presetID="10" presetClass="entr" presetSubtype="0" fill="hold" nodeType="withEffect">
                                  <p:stCondLst>
                                    <p:cond delay="0"/>
                                  </p:stCondLst>
                                  <p:childTnLst>
                                    <p:set>
                                      <p:cBhvr>
                                        <p:cTn id="215" dur="1" fill="hold">
                                          <p:stCondLst>
                                            <p:cond delay="0"/>
                                          </p:stCondLst>
                                        </p:cTn>
                                        <p:tgtEl>
                                          <p:spTgt spid="309"/>
                                        </p:tgtEl>
                                        <p:attrNameLst>
                                          <p:attrName>style.visibility</p:attrName>
                                        </p:attrNameLst>
                                      </p:cBhvr>
                                      <p:to>
                                        <p:strVal val="visible"/>
                                      </p:to>
                                    </p:set>
                                    <p:animEffect transition="in" filter="fade">
                                      <p:cBhvr>
                                        <p:cTn id="216" dur="1000"/>
                                        <p:tgtEl>
                                          <p:spTgt spid="309"/>
                                        </p:tgtEl>
                                      </p:cBhvr>
                                    </p:animEffect>
                                  </p:childTnLst>
                                </p:cTn>
                              </p:par>
                              <p:par>
                                <p:cTn id="217" presetID="10" presetClass="entr" presetSubtype="0" fill="hold" nodeType="withEffect">
                                  <p:stCondLst>
                                    <p:cond delay="0"/>
                                  </p:stCondLst>
                                  <p:childTnLst>
                                    <p:set>
                                      <p:cBhvr>
                                        <p:cTn id="218" dur="1" fill="hold">
                                          <p:stCondLst>
                                            <p:cond delay="0"/>
                                          </p:stCondLst>
                                        </p:cTn>
                                        <p:tgtEl>
                                          <p:spTgt spid="306"/>
                                        </p:tgtEl>
                                        <p:attrNameLst>
                                          <p:attrName>style.visibility</p:attrName>
                                        </p:attrNameLst>
                                      </p:cBhvr>
                                      <p:to>
                                        <p:strVal val="visible"/>
                                      </p:to>
                                    </p:set>
                                    <p:animEffect transition="in" filter="fade">
                                      <p:cBhvr>
                                        <p:cTn id="219" dur="1000"/>
                                        <p:tgtEl>
                                          <p:spTgt spid="306"/>
                                        </p:tgtEl>
                                      </p:cBhvr>
                                    </p:animEffect>
                                  </p:childTnLst>
                                </p:cTn>
                              </p:par>
                            </p:childTnLst>
                          </p:cTn>
                        </p:par>
                        <p:par>
                          <p:cTn id="220" fill="hold">
                            <p:stCondLst>
                              <p:cond delay="7000"/>
                            </p:stCondLst>
                            <p:childTnLst>
                              <p:par>
                                <p:cTn id="221" presetID="10" presetClass="entr" presetSubtype="0" fill="hold" nodeType="afterEffect">
                                  <p:stCondLst>
                                    <p:cond delay="0"/>
                                  </p:stCondLst>
                                  <p:childTnLst>
                                    <p:set>
                                      <p:cBhvr>
                                        <p:cTn id="222" dur="1" fill="hold">
                                          <p:stCondLst>
                                            <p:cond delay="0"/>
                                          </p:stCondLst>
                                        </p:cTn>
                                        <p:tgtEl>
                                          <p:spTgt spid="69"/>
                                        </p:tgtEl>
                                        <p:attrNameLst>
                                          <p:attrName>style.visibility</p:attrName>
                                        </p:attrNameLst>
                                      </p:cBhvr>
                                      <p:to>
                                        <p:strVal val="visible"/>
                                      </p:to>
                                    </p:set>
                                    <p:animEffect transition="in" filter="fade">
                                      <p:cBhvr>
                                        <p:cTn id="223" dur="1000"/>
                                        <p:tgtEl>
                                          <p:spTgt spid="69"/>
                                        </p:tgtEl>
                                      </p:cBhvr>
                                    </p:animEffect>
                                  </p:childTnLst>
                                </p:cTn>
                              </p:par>
                              <p:par>
                                <p:cTn id="224" presetID="10" presetClass="entr" presetSubtype="0" fill="hold" nodeType="withEffect">
                                  <p:stCondLst>
                                    <p:cond delay="0"/>
                                  </p:stCondLst>
                                  <p:childTnLst>
                                    <p:set>
                                      <p:cBhvr>
                                        <p:cTn id="225" dur="1" fill="hold">
                                          <p:stCondLst>
                                            <p:cond delay="0"/>
                                          </p:stCondLst>
                                        </p:cTn>
                                        <p:tgtEl>
                                          <p:spTgt spid="90"/>
                                        </p:tgtEl>
                                        <p:attrNameLst>
                                          <p:attrName>style.visibility</p:attrName>
                                        </p:attrNameLst>
                                      </p:cBhvr>
                                      <p:to>
                                        <p:strVal val="visible"/>
                                      </p:to>
                                    </p:set>
                                    <p:animEffect transition="in" filter="fade">
                                      <p:cBhvr>
                                        <p:cTn id="226" dur="1000"/>
                                        <p:tgtEl>
                                          <p:spTgt spid="90"/>
                                        </p:tgtEl>
                                      </p:cBhvr>
                                    </p:animEffect>
                                  </p:childTnLst>
                                </p:cTn>
                              </p:par>
                              <p:par>
                                <p:cTn id="227" presetID="10" presetClass="entr" presetSubtype="0" fill="hold" nodeType="withEffect">
                                  <p:stCondLst>
                                    <p:cond delay="0"/>
                                  </p:stCondLst>
                                  <p:childTnLst>
                                    <p:set>
                                      <p:cBhvr>
                                        <p:cTn id="228" dur="1" fill="hold">
                                          <p:stCondLst>
                                            <p:cond delay="0"/>
                                          </p:stCondLst>
                                        </p:cTn>
                                        <p:tgtEl>
                                          <p:spTgt spid="113"/>
                                        </p:tgtEl>
                                        <p:attrNameLst>
                                          <p:attrName>style.visibility</p:attrName>
                                        </p:attrNameLst>
                                      </p:cBhvr>
                                      <p:to>
                                        <p:strVal val="visible"/>
                                      </p:to>
                                    </p:set>
                                    <p:animEffect transition="in" filter="fade">
                                      <p:cBhvr>
                                        <p:cTn id="229" dur="1000"/>
                                        <p:tgtEl>
                                          <p:spTgt spid="113"/>
                                        </p:tgtEl>
                                      </p:cBhvr>
                                    </p:animEffect>
                                  </p:childTnLst>
                                </p:cTn>
                              </p:par>
                              <p:par>
                                <p:cTn id="230" presetID="10" presetClass="entr" presetSubtype="0" fill="hold" nodeType="withEffect">
                                  <p:stCondLst>
                                    <p:cond delay="0"/>
                                  </p:stCondLst>
                                  <p:childTnLst>
                                    <p:set>
                                      <p:cBhvr>
                                        <p:cTn id="231" dur="1" fill="hold">
                                          <p:stCondLst>
                                            <p:cond delay="0"/>
                                          </p:stCondLst>
                                        </p:cTn>
                                        <p:tgtEl>
                                          <p:spTgt spid="136"/>
                                        </p:tgtEl>
                                        <p:attrNameLst>
                                          <p:attrName>style.visibility</p:attrName>
                                        </p:attrNameLst>
                                      </p:cBhvr>
                                      <p:to>
                                        <p:strVal val="visible"/>
                                      </p:to>
                                    </p:set>
                                    <p:animEffect transition="in" filter="fade">
                                      <p:cBhvr>
                                        <p:cTn id="232" dur="1000"/>
                                        <p:tgtEl>
                                          <p:spTgt spid="136"/>
                                        </p:tgtEl>
                                      </p:cBhvr>
                                    </p:animEffect>
                                  </p:childTnLst>
                                </p:cTn>
                              </p:par>
                              <p:par>
                                <p:cTn id="233" presetID="10" presetClass="entr" presetSubtype="0" fill="hold" nodeType="withEffect">
                                  <p:stCondLst>
                                    <p:cond delay="0"/>
                                  </p:stCondLst>
                                  <p:childTnLst>
                                    <p:set>
                                      <p:cBhvr>
                                        <p:cTn id="234" dur="1" fill="hold">
                                          <p:stCondLst>
                                            <p:cond delay="0"/>
                                          </p:stCondLst>
                                        </p:cTn>
                                        <p:tgtEl>
                                          <p:spTgt spid="132"/>
                                        </p:tgtEl>
                                        <p:attrNameLst>
                                          <p:attrName>style.visibility</p:attrName>
                                        </p:attrNameLst>
                                      </p:cBhvr>
                                      <p:to>
                                        <p:strVal val="visible"/>
                                      </p:to>
                                    </p:set>
                                    <p:animEffect transition="in" filter="fade">
                                      <p:cBhvr>
                                        <p:cTn id="235" dur="1000"/>
                                        <p:tgtEl>
                                          <p:spTgt spid="132"/>
                                        </p:tgtEl>
                                      </p:cBhvr>
                                    </p:animEffect>
                                  </p:childTnLst>
                                </p:cTn>
                              </p:par>
                              <p:par>
                                <p:cTn id="236" presetID="10" presetClass="entr" presetSubtype="0" fill="hold" nodeType="withEffect">
                                  <p:stCondLst>
                                    <p:cond delay="0"/>
                                  </p:stCondLst>
                                  <p:childTnLst>
                                    <p:set>
                                      <p:cBhvr>
                                        <p:cTn id="237" dur="1" fill="hold">
                                          <p:stCondLst>
                                            <p:cond delay="0"/>
                                          </p:stCondLst>
                                        </p:cTn>
                                        <p:tgtEl>
                                          <p:spTgt spid="154"/>
                                        </p:tgtEl>
                                        <p:attrNameLst>
                                          <p:attrName>style.visibility</p:attrName>
                                        </p:attrNameLst>
                                      </p:cBhvr>
                                      <p:to>
                                        <p:strVal val="visible"/>
                                      </p:to>
                                    </p:set>
                                    <p:animEffect transition="in" filter="fade">
                                      <p:cBhvr>
                                        <p:cTn id="238" dur="1000"/>
                                        <p:tgtEl>
                                          <p:spTgt spid="154"/>
                                        </p:tgtEl>
                                      </p:cBhvr>
                                    </p:animEffect>
                                  </p:childTnLst>
                                </p:cTn>
                              </p:par>
                              <p:par>
                                <p:cTn id="239" presetID="10" presetClass="entr" presetSubtype="0" fill="hold" nodeType="withEffect">
                                  <p:stCondLst>
                                    <p:cond delay="0"/>
                                  </p:stCondLst>
                                  <p:childTnLst>
                                    <p:set>
                                      <p:cBhvr>
                                        <p:cTn id="240" dur="1" fill="hold">
                                          <p:stCondLst>
                                            <p:cond delay="0"/>
                                          </p:stCondLst>
                                        </p:cTn>
                                        <p:tgtEl>
                                          <p:spTgt spid="187"/>
                                        </p:tgtEl>
                                        <p:attrNameLst>
                                          <p:attrName>style.visibility</p:attrName>
                                        </p:attrNameLst>
                                      </p:cBhvr>
                                      <p:to>
                                        <p:strVal val="visible"/>
                                      </p:to>
                                    </p:set>
                                    <p:animEffect transition="in" filter="fade">
                                      <p:cBhvr>
                                        <p:cTn id="241" dur="1000"/>
                                        <p:tgtEl>
                                          <p:spTgt spid="187"/>
                                        </p:tgtEl>
                                      </p:cBhvr>
                                    </p:animEffect>
                                  </p:childTnLst>
                                </p:cTn>
                              </p:par>
                              <p:par>
                                <p:cTn id="242" presetID="10" presetClass="entr" presetSubtype="0" fill="hold" nodeType="withEffect">
                                  <p:stCondLst>
                                    <p:cond delay="0"/>
                                  </p:stCondLst>
                                  <p:childTnLst>
                                    <p:set>
                                      <p:cBhvr>
                                        <p:cTn id="243" dur="1" fill="hold">
                                          <p:stCondLst>
                                            <p:cond delay="0"/>
                                          </p:stCondLst>
                                        </p:cTn>
                                        <p:tgtEl>
                                          <p:spTgt spid="174"/>
                                        </p:tgtEl>
                                        <p:attrNameLst>
                                          <p:attrName>style.visibility</p:attrName>
                                        </p:attrNameLst>
                                      </p:cBhvr>
                                      <p:to>
                                        <p:strVal val="visible"/>
                                      </p:to>
                                    </p:set>
                                    <p:animEffect transition="in" filter="fade">
                                      <p:cBhvr>
                                        <p:cTn id="244" dur="1000"/>
                                        <p:tgtEl>
                                          <p:spTgt spid="174"/>
                                        </p:tgtEl>
                                      </p:cBhvr>
                                    </p:animEffect>
                                  </p:childTnLst>
                                </p:cTn>
                              </p:par>
                              <p:par>
                                <p:cTn id="245" presetID="10" presetClass="entr" presetSubtype="0" fill="hold" nodeType="withEffect">
                                  <p:stCondLst>
                                    <p:cond delay="0"/>
                                  </p:stCondLst>
                                  <p:childTnLst>
                                    <p:set>
                                      <p:cBhvr>
                                        <p:cTn id="246" dur="1" fill="hold">
                                          <p:stCondLst>
                                            <p:cond delay="0"/>
                                          </p:stCondLst>
                                        </p:cTn>
                                        <p:tgtEl>
                                          <p:spTgt spid="219"/>
                                        </p:tgtEl>
                                        <p:attrNameLst>
                                          <p:attrName>style.visibility</p:attrName>
                                        </p:attrNameLst>
                                      </p:cBhvr>
                                      <p:to>
                                        <p:strVal val="visible"/>
                                      </p:to>
                                    </p:set>
                                    <p:animEffect transition="in" filter="fade">
                                      <p:cBhvr>
                                        <p:cTn id="247" dur="1000"/>
                                        <p:tgtEl>
                                          <p:spTgt spid="219"/>
                                        </p:tgtEl>
                                      </p:cBhvr>
                                    </p:animEffect>
                                  </p:childTnLst>
                                </p:cTn>
                              </p:par>
                              <p:par>
                                <p:cTn id="248" presetID="10" presetClass="entr" presetSubtype="0" fill="hold" nodeType="withEffect">
                                  <p:stCondLst>
                                    <p:cond delay="0"/>
                                  </p:stCondLst>
                                  <p:childTnLst>
                                    <p:set>
                                      <p:cBhvr>
                                        <p:cTn id="249" dur="1" fill="hold">
                                          <p:stCondLst>
                                            <p:cond delay="0"/>
                                          </p:stCondLst>
                                        </p:cTn>
                                        <p:tgtEl>
                                          <p:spTgt spid="217"/>
                                        </p:tgtEl>
                                        <p:attrNameLst>
                                          <p:attrName>style.visibility</p:attrName>
                                        </p:attrNameLst>
                                      </p:cBhvr>
                                      <p:to>
                                        <p:strVal val="visible"/>
                                      </p:to>
                                    </p:set>
                                    <p:animEffect transition="in" filter="fade">
                                      <p:cBhvr>
                                        <p:cTn id="250" dur="1000"/>
                                        <p:tgtEl>
                                          <p:spTgt spid="217"/>
                                        </p:tgtEl>
                                      </p:cBhvr>
                                    </p:animEffect>
                                  </p:childTnLst>
                                </p:cTn>
                              </p:par>
                              <p:par>
                                <p:cTn id="251" presetID="10" presetClass="entr" presetSubtype="0" fill="hold" nodeType="withEffect">
                                  <p:stCondLst>
                                    <p:cond delay="0"/>
                                  </p:stCondLst>
                                  <p:childTnLst>
                                    <p:set>
                                      <p:cBhvr>
                                        <p:cTn id="252" dur="1" fill="hold">
                                          <p:stCondLst>
                                            <p:cond delay="0"/>
                                          </p:stCondLst>
                                        </p:cTn>
                                        <p:tgtEl>
                                          <p:spTgt spid="248"/>
                                        </p:tgtEl>
                                        <p:attrNameLst>
                                          <p:attrName>style.visibility</p:attrName>
                                        </p:attrNameLst>
                                      </p:cBhvr>
                                      <p:to>
                                        <p:strVal val="visible"/>
                                      </p:to>
                                    </p:set>
                                    <p:animEffect transition="in" filter="fade">
                                      <p:cBhvr>
                                        <p:cTn id="253" dur="1000"/>
                                        <p:tgtEl>
                                          <p:spTgt spid="248"/>
                                        </p:tgtEl>
                                      </p:cBhvr>
                                    </p:animEffect>
                                  </p:childTnLst>
                                </p:cTn>
                              </p:par>
                              <p:par>
                                <p:cTn id="254" presetID="10" presetClass="entr" presetSubtype="0" fill="hold" nodeType="withEffect">
                                  <p:stCondLst>
                                    <p:cond delay="0"/>
                                  </p:stCondLst>
                                  <p:childTnLst>
                                    <p:set>
                                      <p:cBhvr>
                                        <p:cTn id="255" dur="1" fill="hold">
                                          <p:stCondLst>
                                            <p:cond delay="0"/>
                                          </p:stCondLst>
                                        </p:cTn>
                                        <p:tgtEl>
                                          <p:spTgt spid="264"/>
                                        </p:tgtEl>
                                        <p:attrNameLst>
                                          <p:attrName>style.visibility</p:attrName>
                                        </p:attrNameLst>
                                      </p:cBhvr>
                                      <p:to>
                                        <p:strVal val="visible"/>
                                      </p:to>
                                    </p:set>
                                    <p:animEffect transition="in" filter="fade">
                                      <p:cBhvr>
                                        <p:cTn id="256" dur="1000"/>
                                        <p:tgtEl>
                                          <p:spTgt spid="264"/>
                                        </p:tgtEl>
                                      </p:cBhvr>
                                    </p:animEffect>
                                  </p:childTnLst>
                                </p:cTn>
                              </p:par>
                              <p:par>
                                <p:cTn id="257" presetID="10" presetClass="entr" presetSubtype="0" fill="hold" nodeType="withEffect">
                                  <p:stCondLst>
                                    <p:cond delay="0"/>
                                  </p:stCondLst>
                                  <p:childTnLst>
                                    <p:set>
                                      <p:cBhvr>
                                        <p:cTn id="258" dur="1" fill="hold">
                                          <p:stCondLst>
                                            <p:cond delay="0"/>
                                          </p:stCondLst>
                                        </p:cTn>
                                        <p:tgtEl>
                                          <p:spTgt spid="274"/>
                                        </p:tgtEl>
                                        <p:attrNameLst>
                                          <p:attrName>style.visibility</p:attrName>
                                        </p:attrNameLst>
                                      </p:cBhvr>
                                      <p:to>
                                        <p:strVal val="visible"/>
                                      </p:to>
                                    </p:set>
                                    <p:animEffect transition="in" filter="fade">
                                      <p:cBhvr>
                                        <p:cTn id="259" dur="1000"/>
                                        <p:tgtEl>
                                          <p:spTgt spid="274"/>
                                        </p:tgtEl>
                                      </p:cBhvr>
                                    </p:animEffect>
                                  </p:childTnLst>
                                </p:cTn>
                              </p:par>
                              <p:par>
                                <p:cTn id="260" presetID="10" presetClass="entr" presetSubtype="0" fill="hold" nodeType="withEffect">
                                  <p:stCondLst>
                                    <p:cond delay="0"/>
                                  </p:stCondLst>
                                  <p:childTnLst>
                                    <p:set>
                                      <p:cBhvr>
                                        <p:cTn id="261" dur="1" fill="hold">
                                          <p:stCondLst>
                                            <p:cond delay="0"/>
                                          </p:stCondLst>
                                        </p:cTn>
                                        <p:tgtEl>
                                          <p:spTgt spid="296"/>
                                        </p:tgtEl>
                                        <p:attrNameLst>
                                          <p:attrName>style.visibility</p:attrName>
                                        </p:attrNameLst>
                                      </p:cBhvr>
                                      <p:to>
                                        <p:strVal val="visible"/>
                                      </p:to>
                                    </p:set>
                                    <p:animEffect transition="in" filter="fade">
                                      <p:cBhvr>
                                        <p:cTn id="262" dur="1000"/>
                                        <p:tgtEl>
                                          <p:spTgt spid="296"/>
                                        </p:tgtEl>
                                      </p:cBhvr>
                                    </p:animEffect>
                                  </p:childTnLst>
                                </p:cTn>
                              </p:par>
                              <p:par>
                                <p:cTn id="263" presetID="10" presetClass="entr" presetSubtype="0" fill="hold" nodeType="withEffect">
                                  <p:stCondLst>
                                    <p:cond delay="0"/>
                                  </p:stCondLst>
                                  <p:childTnLst>
                                    <p:set>
                                      <p:cBhvr>
                                        <p:cTn id="264" dur="1" fill="hold">
                                          <p:stCondLst>
                                            <p:cond delay="0"/>
                                          </p:stCondLst>
                                        </p:cTn>
                                        <p:tgtEl>
                                          <p:spTgt spid="293"/>
                                        </p:tgtEl>
                                        <p:attrNameLst>
                                          <p:attrName>style.visibility</p:attrName>
                                        </p:attrNameLst>
                                      </p:cBhvr>
                                      <p:to>
                                        <p:strVal val="visible"/>
                                      </p:to>
                                    </p:set>
                                    <p:animEffect transition="in" filter="fade">
                                      <p:cBhvr>
                                        <p:cTn id="265" dur="1000"/>
                                        <p:tgtEl>
                                          <p:spTgt spid="293"/>
                                        </p:tgtEl>
                                      </p:cBhvr>
                                    </p:animEffect>
                                  </p:childTnLst>
                                </p:cTn>
                              </p:par>
                              <p:par>
                                <p:cTn id="266" presetID="10" presetClass="entr" presetSubtype="0" fill="hold" nodeType="withEffect">
                                  <p:stCondLst>
                                    <p:cond delay="0"/>
                                  </p:stCondLst>
                                  <p:childTnLst>
                                    <p:set>
                                      <p:cBhvr>
                                        <p:cTn id="267" dur="1" fill="hold">
                                          <p:stCondLst>
                                            <p:cond delay="0"/>
                                          </p:stCondLst>
                                        </p:cTn>
                                        <p:tgtEl>
                                          <p:spTgt spid="311"/>
                                        </p:tgtEl>
                                        <p:attrNameLst>
                                          <p:attrName>style.visibility</p:attrName>
                                        </p:attrNameLst>
                                      </p:cBhvr>
                                      <p:to>
                                        <p:strVal val="visible"/>
                                      </p:to>
                                    </p:set>
                                    <p:animEffect transition="in" filter="fade">
                                      <p:cBhvr>
                                        <p:cTn id="268" dur="1000"/>
                                        <p:tgtEl>
                                          <p:spTgt spid="311"/>
                                        </p:tgtEl>
                                      </p:cBhvr>
                                    </p:animEffect>
                                  </p:childTnLst>
                                </p:cTn>
                              </p:par>
                            </p:childTnLst>
                          </p:cTn>
                        </p:par>
                        <p:par>
                          <p:cTn id="269" fill="hold">
                            <p:stCondLst>
                              <p:cond delay="8000"/>
                            </p:stCondLst>
                            <p:childTnLst>
                              <p:par>
                                <p:cTn id="270" presetID="10" presetClass="entr" presetSubtype="0" fill="hold" nodeType="afterEffect">
                                  <p:stCondLst>
                                    <p:cond delay="0"/>
                                  </p:stCondLst>
                                  <p:childTnLst>
                                    <p:set>
                                      <p:cBhvr>
                                        <p:cTn id="271" dur="1" fill="hold">
                                          <p:stCondLst>
                                            <p:cond delay="0"/>
                                          </p:stCondLst>
                                        </p:cTn>
                                        <p:tgtEl>
                                          <p:spTgt spid="71"/>
                                        </p:tgtEl>
                                        <p:attrNameLst>
                                          <p:attrName>style.visibility</p:attrName>
                                        </p:attrNameLst>
                                      </p:cBhvr>
                                      <p:to>
                                        <p:strVal val="visible"/>
                                      </p:to>
                                    </p:set>
                                    <p:animEffect transition="in" filter="fade">
                                      <p:cBhvr>
                                        <p:cTn id="272" dur="1000"/>
                                        <p:tgtEl>
                                          <p:spTgt spid="71"/>
                                        </p:tgtEl>
                                      </p:cBhvr>
                                    </p:animEffect>
                                  </p:childTnLst>
                                </p:cTn>
                              </p:par>
                              <p:par>
                                <p:cTn id="273" presetID="10" presetClass="entr" presetSubtype="0" fill="hold" nodeType="withEffect">
                                  <p:stCondLst>
                                    <p:cond delay="0"/>
                                  </p:stCondLst>
                                  <p:childTnLst>
                                    <p:set>
                                      <p:cBhvr>
                                        <p:cTn id="274" dur="1" fill="hold">
                                          <p:stCondLst>
                                            <p:cond delay="0"/>
                                          </p:stCondLst>
                                        </p:cTn>
                                        <p:tgtEl>
                                          <p:spTgt spid="139"/>
                                        </p:tgtEl>
                                        <p:attrNameLst>
                                          <p:attrName>style.visibility</p:attrName>
                                        </p:attrNameLst>
                                      </p:cBhvr>
                                      <p:to>
                                        <p:strVal val="visible"/>
                                      </p:to>
                                    </p:set>
                                    <p:animEffect transition="in" filter="fade">
                                      <p:cBhvr>
                                        <p:cTn id="275" dur="1000"/>
                                        <p:tgtEl>
                                          <p:spTgt spid="139"/>
                                        </p:tgtEl>
                                      </p:cBhvr>
                                    </p:animEffect>
                                  </p:childTnLst>
                                </p:cTn>
                              </p:par>
                              <p:par>
                                <p:cTn id="276" presetID="10" presetClass="entr" presetSubtype="0" fill="hold" nodeType="withEffect">
                                  <p:stCondLst>
                                    <p:cond delay="0"/>
                                  </p:stCondLst>
                                  <p:childTnLst>
                                    <p:set>
                                      <p:cBhvr>
                                        <p:cTn id="277" dur="1" fill="hold">
                                          <p:stCondLst>
                                            <p:cond delay="0"/>
                                          </p:stCondLst>
                                        </p:cTn>
                                        <p:tgtEl>
                                          <p:spTgt spid="134"/>
                                        </p:tgtEl>
                                        <p:attrNameLst>
                                          <p:attrName>style.visibility</p:attrName>
                                        </p:attrNameLst>
                                      </p:cBhvr>
                                      <p:to>
                                        <p:strVal val="visible"/>
                                      </p:to>
                                    </p:set>
                                    <p:animEffect transition="in" filter="fade">
                                      <p:cBhvr>
                                        <p:cTn id="278" dur="1000"/>
                                        <p:tgtEl>
                                          <p:spTgt spid="134"/>
                                        </p:tgtEl>
                                      </p:cBhvr>
                                    </p:animEffect>
                                  </p:childTnLst>
                                </p:cTn>
                              </p:par>
                              <p:par>
                                <p:cTn id="279" presetID="10" presetClass="entr" presetSubtype="0" fill="hold" nodeType="withEffect">
                                  <p:stCondLst>
                                    <p:cond delay="0"/>
                                  </p:stCondLst>
                                  <p:childTnLst>
                                    <p:set>
                                      <p:cBhvr>
                                        <p:cTn id="280" dur="1" fill="hold">
                                          <p:stCondLst>
                                            <p:cond delay="0"/>
                                          </p:stCondLst>
                                        </p:cTn>
                                        <p:tgtEl>
                                          <p:spTgt spid="157"/>
                                        </p:tgtEl>
                                        <p:attrNameLst>
                                          <p:attrName>style.visibility</p:attrName>
                                        </p:attrNameLst>
                                      </p:cBhvr>
                                      <p:to>
                                        <p:strVal val="visible"/>
                                      </p:to>
                                    </p:set>
                                    <p:animEffect transition="in" filter="fade">
                                      <p:cBhvr>
                                        <p:cTn id="281" dur="1000"/>
                                        <p:tgtEl>
                                          <p:spTgt spid="157"/>
                                        </p:tgtEl>
                                      </p:cBhvr>
                                    </p:animEffect>
                                  </p:childTnLst>
                                </p:cTn>
                              </p:par>
                              <p:par>
                                <p:cTn id="282" presetID="10" presetClass="entr" presetSubtype="0" fill="hold" nodeType="withEffect">
                                  <p:stCondLst>
                                    <p:cond delay="0"/>
                                  </p:stCondLst>
                                  <p:childTnLst>
                                    <p:set>
                                      <p:cBhvr>
                                        <p:cTn id="283" dur="1" fill="hold">
                                          <p:stCondLst>
                                            <p:cond delay="0"/>
                                          </p:stCondLst>
                                        </p:cTn>
                                        <p:tgtEl>
                                          <p:spTgt spid="189"/>
                                        </p:tgtEl>
                                        <p:attrNameLst>
                                          <p:attrName>style.visibility</p:attrName>
                                        </p:attrNameLst>
                                      </p:cBhvr>
                                      <p:to>
                                        <p:strVal val="visible"/>
                                      </p:to>
                                    </p:set>
                                    <p:animEffect transition="in" filter="fade">
                                      <p:cBhvr>
                                        <p:cTn id="284" dur="1000"/>
                                        <p:tgtEl>
                                          <p:spTgt spid="189"/>
                                        </p:tgtEl>
                                      </p:cBhvr>
                                    </p:animEffect>
                                  </p:childTnLst>
                                </p:cTn>
                              </p:par>
                              <p:par>
                                <p:cTn id="285" presetID="10" presetClass="entr" presetSubtype="0" fill="hold" nodeType="withEffect">
                                  <p:stCondLst>
                                    <p:cond delay="0"/>
                                  </p:stCondLst>
                                  <p:childTnLst>
                                    <p:set>
                                      <p:cBhvr>
                                        <p:cTn id="286" dur="1" fill="hold">
                                          <p:stCondLst>
                                            <p:cond delay="0"/>
                                          </p:stCondLst>
                                        </p:cTn>
                                        <p:tgtEl>
                                          <p:spTgt spid="176"/>
                                        </p:tgtEl>
                                        <p:attrNameLst>
                                          <p:attrName>style.visibility</p:attrName>
                                        </p:attrNameLst>
                                      </p:cBhvr>
                                      <p:to>
                                        <p:strVal val="visible"/>
                                      </p:to>
                                    </p:set>
                                    <p:animEffect transition="in" filter="fade">
                                      <p:cBhvr>
                                        <p:cTn id="287" dur="1000"/>
                                        <p:tgtEl>
                                          <p:spTgt spid="176"/>
                                        </p:tgtEl>
                                      </p:cBhvr>
                                    </p:animEffect>
                                  </p:childTnLst>
                                </p:cTn>
                              </p:par>
                              <p:par>
                                <p:cTn id="288" presetID="10" presetClass="entr" presetSubtype="0" fill="hold" nodeType="withEffect">
                                  <p:stCondLst>
                                    <p:cond delay="0"/>
                                  </p:stCondLst>
                                  <p:childTnLst>
                                    <p:set>
                                      <p:cBhvr>
                                        <p:cTn id="289" dur="1" fill="hold">
                                          <p:stCondLst>
                                            <p:cond delay="0"/>
                                          </p:stCondLst>
                                        </p:cTn>
                                        <p:tgtEl>
                                          <p:spTgt spid="223"/>
                                        </p:tgtEl>
                                        <p:attrNameLst>
                                          <p:attrName>style.visibility</p:attrName>
                                        </p:attrNameLst>
                                      </p:cBhvr>
                                      <p:to>
                                        <p:strVal val="visible"/>
                                      </p:to>
                                    </p:set>
                                    <p:animEffect transition="in" filter="fade">
                                      <p:cBhvr>
                                        <p:cTn id="290" dur="1000"/>
                                        <p:tgtEl>
                                          <p:spTgt spid="223"/>
                                        </p:tgtEl>
                                      </p:cBhvr>
                                    </p:animEffect>
                                  </p:childTnLst>
                                </p:cTn>
                              </p:par>
                              <p:par>
                                <p:cTn id="291" presetID="10" presetClass="entr" presetSubtype="0" fill="hold" nodeType="withEffect">
                                  <p:stCondLst>
                                    <p:cond delay="0"/>
                                  </p:stCondLst>
                                  <p:childTnLst>
                                    <p:set>
                                      <p:cBhvr>
                                        <p:cTn id="292" dur="1" fill="hold">
                                          <p:stCondLst>
                                            <p:cond delay="0"/>
                                          </p:stCondLst>
                                        </p:cTn>
                                        <p:tgtEl>
                                          <p:spTgt spid="225"/>
                                        </p:tgtEl>
                                        <p:attrNameLst>
                                          <p:attrName>style.visibility</p:attrName>
                                        </p:attrNameLst>
                                      </p:cBhvr>
                                      <p:to>
                                        <p:strVal val="visible"/>
                                      </p:to>
                                    </p:set>
                                    <p:animEffect transition="in" filter="fade">
                                      <p:cBhvr>
                                        <p:cTn id="293" dur="1000"/>
                                        <p:tgtEl>
                                          <p:spTgt spid="225"/>
                                        </p:tgtEl>
                                      </p:cBhvr>
                                    </p:animEffect>
                                  </p:childTnLst>
                                </p:cTn>
                              </p:par>
                              <p:par>
                                <p:cTn id="294" presetID="10" presetClass="entr" presetSubtype="0" fill="hold" nodeType="withEffect">
                                  <p:stCondLst>
                                    <p:cond delay="0"/>
                                  </p:stCondLst>
                                  <p:childTnLst>
                                    <p:set>
                                      <p:cBhvr>
                                        <p:cTn id="295" dur="1" fill="hold">
                                          <p:stCondLst>
                                            <p:cond delay="0"/>
                                          </p:stCondLst>
                                        </p:cTn>
                                        <p:tgtEl>
                                          <p:spTgt spid="244"/>
                                        </p:tgtEl>
                                        <p:attrNameLst>
                                          <p:attrName>style.visibility</p:attrName>
                                        </p:attrNameLst>
                                      </p:cBhvr>
                                      <p:to>
                                        <p:strVal val="visible"/>
                                      </p:to>
                                    </p:set>
                                    <p:animEffect transition="in" filter="fade">
                                      <p:cBhvr>
                                        <p:cTn id="296" dur="1000"/>
                                        <p:tgtEl>
                                          <p:spTgt spid="244"/>
                                        </p:tgtEl>
                                      </p:cBhvr>
                                    </p:animEffect>
                                  </p:childTnLst>
                                </p:cTn>
                              </p:par>
                              <p:par>
                                <p:cTn id="297" presetID="10" presetClass="entr" presetSubtype="0" fill="hold" nodeType="withEffect">
                                  <p:stCondLst>
                                    <p:cond delay="0"/>
                                  </p:stCondLst>
                                  <p:childTnLst>
                                    <p:set>
                                      <p:cBhvr>
                                        <p:cTn id="298" dur="1" fill="hold">
                                          <p:stCondLst>
                                            <p:cond delay="0"/>
                                          </p:stCondLst>
                                        </p:cTn>
                                        <p:tgtEl>
                                          <p:spTgt spid="254"/>
                                        </p:tgtEl>
                                        <p:attrNameLst>
                                          <p:attrName>style.visibility</p:attrName>
                                        </p:attrNameLst>
                                      </p:cBhvr>
                                      <p:to>
                                        <p:strVal val="visible"/>
                                      </p:to>
                                    </p:set>
                                    <p:animEffect transition="in" filter="fade">
                                      <p:cBhvr>
                                        <p:cTn id="299" dur="1000"/>
                                        <p:tgtEl>
                                          <p:spTgt spid="254"/>
                                        </p:tgtEl>
                                      </p:cBhvr>
                                    </p:animEffect>
                                  </p:childTnLst>
                                </p:cTn>
                              </p:par>
                              <p:par>
                                <p:cTn id="300" presetID="10" presetClass="entr" presetSubtype="0" fill="hold" nodeType="withEffect">
                                  <p:stCondLst>
                                    <p:cond delay="0"/>
                                  </p:stCondLst>
                                  <p:childTnLst>
                                    <p:set>
                                      <p:cBhvr>
                                        <p:cTn id="301" dur="1" fill="hold">
                                          <p:stCondLst>
                                            <p:cond delay="0"/>
                                          </p:stCondLst>
                                        </p:cTn>
                                        <p:tgtEl>
                                          <p:spTgt spid="262"/>
                                        </p:tgtEl>
                                        <p:attrNameLst>
                                          <p:attrName>style.visibility</p:attrName>
                                        </p:attrNameLst>
                                      </p:cBhvr>
                                      <p:to>
                                        <p:strVal val="visible"/>
                                      </p:to>
                                    </p:set>
                                    <p:animEffect transition="in" filter="fade">
                                      <p:cBhvr>
                                        <p:cTn id="302" dur="1000"/>
                                        <p:tgtEl>
                                          <p:spTgt spid="262"/>
                                        </p:tgtEl>
                                      </p:cBhvr>
                                    </p:animEffect>
                                  </p:childTnLst>
                                </p:cTn>
                              </p:par>
                              <p:par>
                                <p:cTn id="303" presetID="10" presetClass="entr" presetSubtype="0" fill="hold" nodeType="withEffect">
                                  <p:stCondLst>
                                    <p:cond delay="0"/>
                                  </p:stCondLst>
                                  <p:childTnLst>
                                    <p:set>
                                      <p:cBhvr>
                                        <p:cTn id="304" dur="1" fill="hold">
                                          <p:stCondLst>
                                            <p:cond delay="0"/>
                                          </p:stCondLst>
                                        </p:cTn>
                                        <p:tgtEl>
                                          <p:spTgt spid="268"/>
                                        </p:tgtEl>
                                        <p:attrNameLst>
                                          <p:attrName>style.visibility</p:attrName>
                                        </p:attrNameLst>
                                      </p:cBhvr>
                                      <p:to>
                                        <p:strVal val="visible"/>
                                      </p:to>
                                    </p:set>
                                    <p:animEffect transition="in" filter="fade">
                                      <p:cBhvr>
                                        <p:cTn id="305" dur="1000"/>
                                        <p:tgtEl>
                                          <p:spTgt spid="268"/>
                                        </p:tgtEl>
                                      </p:cBhvr>
                                    </p:animEffect>
                                  </p:childTnLst>
                                </p:cTn>
                              </p:par>
                              <p:par>
                                <p:cTn id="306" presetID="10" presetClass="entr" presetSubtype="0" fill="hold" nodeType="withEffect">
                                  <p:stCondLst>
                                    <p:cond delay="0"/>
                                  </p:stCondLst>
                                  <p:childTnLst>
                                    <p:set>
                                      <p:cBhvr>
                                        <p:cTn id="307" dur="1" fill="hold">
                                          <p:stCondLst>
                                            <p:cond delay="0"/>
                                          </p:stCondLst>
                                        </p:cTn>
                                        <p:tgtEl>
                                          <p:spTgt spid="276"/>
                                        </p:tgtEl>
                                        <p:attrNameLst>
                                          <p:attrName>style.visibility</p:attrName>
                                        </p:attrNameLst>
                                      </p:cBhvr>
                                      <p:to>
                                        <p:strVal val="visible"/>
                                      </p:to>
                                    </p:set>
                                    <p:animEffect transition="in" filter="fade">
                                      <p:cBhvr>
                                        <p:cTn id="308" dur="1000"/>
                                        <p:tgtEl>
                                          <p:spTgt spid="276"/>
                                        </p:tgtEl>
                                      </p:cBhvr>
                                    </p:animEffect>
                                  </p:childTnLst>
                                </p:cTn>
                              </p:par>
                              <p:par>
                                <p:cTn id="309" presetID="10" presetClass="entr" presetSubtype="0" fill="hold" nodeType="withEffect">
                                  <p:stCondLst>
                                    <p:cond delay="0"/>
                                  </p:stCondLst>
                                  <p:childTnLst>
                                    <p:set>
                                      <p:cBhvr>
                                        <p:cTn id="310" dur="1" fill="hold">
                                          <p:stCondLst>
                                            <p:cond delay="0"/>
                                          </p:stCondLst>
                                        </p:cTn>
                                        <p:tgtEl>
                                          <p:spTgt spid="298"/>
                                        </p:tgtEl>
                                        <p:attrNameLst>
                                          <p:attrName>style.visibility</p:attrName>
                                        </p:attrNameLst>
                                      </p:cBhvr>
                                      <p:to>
                                        <p:strVal val="visible"/>
                                      </p:to>
                                    </p:set>
                                    <p:animEffect transition="in" filter="fade">
                                      <p:cBhvr>
                                        <p:cTn id="311" dur="1000"/>
                                        <p:tgtEl>
                                          <p:spTgt spid="298"/>
                                        </p:tgtEl>
                                      </p:cBhvr>
                                    </p:animEffect>
                                  </p:childTnLst>
                                </p:cTn>
                              </p:par>
                            </p:childTnLst>
                          </p:cTn>
                        </p:par>
                        <p:par>
                          <p:cTn id="312" fill="hold">
                            <p:stCondLst>
                              <p:cond delay="9000"/>
                            </p:stCondLst>
                            <p:childTnLst>
                              <p:par>
                                <p:cTn id="313" presetID="10" presetClass="entr" presetSubtype="0" fill="hold" nodeType="afterEffect">
                                  <p:stCondLst>
                                    <p:cond delay="0"/>
                                  </p:stCondLst>
                                  <p:childTnLst>
                                    <p:set>
                                      <p:cBhvr>
                                        <p:cTn id="314" dur="1" fill="hold">
                                          <p:stCondLst>
                                            <p:cond delay="0"/>
                                          </p:stCondLst>
                                        </p:cTn>
                                        <p:tgtEl>
                                          <p:spTgt spid="73"/>
                                        </p:tgtEl>
                                        <p:attrNameLst>
                                          <p:attrName>style.visibility</p:attrName>
                                        </p:attrNameLst>
                                      </p:cBhvr>
                                      <p:to>
                                        <p:strVal val="visible"/>
                                      </p:to>
                                    </p:set>
                                    <p:animEffect transition="in" filter="fade">
                                      <p:cBhvr>
                                        <p:cTn id="315" dur="1000"/>
                                        <p:tgtEl>
                                          <p:spTgt spid="73"/>
                                        </p:tgtEl>
                                      </p:cBhvr>
                                    </p:animEffect>
                                  </p:childTnLst>
                                </p:cTn>
                              </p:par>
                              <p:par>
                                <p:cTn id="316" presetID="10" presetClass="entr" presetSubtype="0" fill="hold" nodeType="withEffect">
                                  <p:stCondLst>
                                    <p:cond delay="0"/>
                                  </p:stCondLst>
                                  <p:childTnLst>
                                    <p:set>
                                      <p:cBhvr>
                                        <p:cTn id="317" dur="1" fill="hold">
                                          <p:stCondLst>
                                            <p:cond delay="0"/>
                                          </p:stCondLst>
                                        </p:cTn>
                                        <p:tgtEl>
                                          <p:spTgt spid="160"/>
                                        </p:tgtEl>
                                        <p:attrNameLst>
                                          <p:attrName>style.visibility</p:attrName>
                                        </p:attrNameLst>
                                      </p:cBhvr>
                                      <p:to>
                                        <p:strVal val="visible"/>
                                      </p:to>
                                    </p:set>
                                    <p:animEffect transition="in" filter="fade">
                                      <p:cBhvr>
                                        <p:cTn id="318" dur="1000"/>
                                        <p:tgtEl>
                                          <p:spTgt spid="160"/>
                                        </p:tgtEl>
                                      </p:cBhvr>
                                    </p:animEffect>
                                  </p:childTnLst>
                                </p:cTn>
                              </p:par>
                              <p:par>
                                <p:cTn id="319" presetID="10" presetClass="entr" presetSubtype="0" fill="hold" nodeType="withEffect">
                                  <p:stCondLst>
                                    <p:cond delay="0"/>
                                  </p:stCondLst>
                                  <p:childTnLst>
                                    <p:set>
                                      <p:cBhvr>
                                        <p:cTn id="320" dur="1" fill="hold">
                                          <p:stCondLst>
                                            <p:cond delay="0"/>
                                          </p:stCondLst>
                                        </p:cTn>
                                        <p:tgtEl>
                                          <p:spTgt spid="192"/>
                                        </p:tgtEl>
                                        <p:attrNameLst>
                                          <p:attrName>style.visibility</p:attrName>
                                        </p:attrNameLst>
                                      </p:cBhvr>
                                      <p:to>
                                        <p:strVal val="visible"/>
                                      </p:to>
                                    </p:set>
                                    <p:animEffect transition="in" filter="fade">
                                      <p:cBhvr>
                                        <p:cTn id="321" dur="1000"/>
                                        <p:tgtEl>
                                          <p:spTgt spid="192"/>
                                        </p:tgtEl>
                                      </p:cBhvr>
                                    </p:animEffect>
                                  </p:childTnLst>
                                </p:cTn>
                              </p:par>
                              <p:par>
                                <p:cTn id="322" presetID="10" presetClass="entr" presetSubtype="0" fill="hold" nodeType="withEffect">
                                  <p:stCondLst>
                                    <p:cond delay="0"/>
                                  </p:stCondLst>
                                  <p:childTnLst>
                                    <p:set>
                                      <p:cBhvr>
                                        <p:cTn id="323" dur="1" fill="hold">
                                          <p:stCondLst>
                                            <p:cond delay="0"/>
                                          </p:stCondLst>
                                        </p:cTn>
                                        <p:tgtEl>
                                          <p:spTgt spid="178"/>
                                        </p:tgtEl>
                                        <p:attrNameLst>
                                          <p:attrName>style.visibility</p:attrName>
                                        </p:attrNameLst>
                                      </p:cBhvr>
                                      <p:to>
                                        <p:strVal val="visible"/>
                                      </p:to>
                                    </p:set>
                                    <p:animEffect transition="in" filter="fade">
                                      <p:cBhvr>
                                        <p:cTn id="324" dur="1000"/>
                                        <p:tgtEl>
                                          <p:spTgt spid="178"/>
                                        </p:tgtEl>
                                      </p:cBhvr>
                                    </p:animEffect>
                                  </p:childTnLst>
                                </p:cTn>
                              </p:par>
                              <p:par>
                                <p:cTn id="325" presetID="10" presetClass="entr" presetSubtype="0" fill="hold" nodeType="withEffect">
                                  <p:stCondLst>
                                    <p:cond delay="0"/>
                                  </p:stCondLst>
                                  <p:childTnLst>
                                    <p:set>
                                      <p:cBhvr>
                                        <p:cTn id="326" dur="1" fill="hold">
                                          <p:stCondLst>
                                            <p:cond delay="0"/>
                                          </p:stCondLst>
                                        </p:cTn>
                                        <p:tgtEl>
                                          <p:spTgt spid="196"/>
                                        </p:tgtEl>
                                        <p:attrNameLst>
                                          <p:attrName>style.visibility</p:attrName>
                                        </p:attrNameLst>
                                      </p:cBhvr>
                                      <p:to>
                                        <p:strVal val="visible"/>
                                      </p:to>
                                    </p:set>
                                    <p:animEffect transition="in" filter="fade">
                                      <p:cBhvr>
                                        <p:cTn id="327" dur="1000"/>
                                        <p:tgtEl>
                                          <p:spTgt spid="196"/>
                                        </p:tgtEl>
                                      </p:cBhvr>
                                    </p:animEffect>
                                  </p:childTnLst>
                                </p:cTn>
                              </p:par>
                              <p:par>
                                <p:cTn id="328" presetID="10" presetClass="entr" presetSubtype="0" fill="hold" nodeType="withEffect">
                                  <p:stCondLst>
                                    <p:cond delay="0"/>
                                  </p:stCondLst>
                                  <p:childTnLst>
                                    <p:set>
                                      <p:cBhvr>
                                        <p:cTn id="329" dur="1" fill="hold">
                                          <p:stCondLst>
                                            <p:cond delay="0"/>
                                          </p:stCondLst>
                                        </p:cTn>
                                        <p:tgtEl>
                                          <p:spTgt spid="227"/>
                                        </p:tgtEl>
                                        <p:attrNameLst>
                                          <p:attrName>style.visibility</p:attrName>
                                        </p:attrNameLst>
                                      </p:cBhvr>
                                      <p:to>
                                        <p:strVal val="visible"/>
                                      </p:to>
                                    </p:set>
                                    <p:animEffect transition="in" filter="fade">
                                      <p:cBhvr>
                                        <p:cTn id="330" dur="1000"/>
                                        <p:tgtEl>
                                          <p:spTgt spid="227"/>
                                        </p:tgtEl>
                                      </p:cBhvr>
                                    </p:animEffect>
                                  </p:childTnLst>
                                </p:cTn>
                              </p:par>
                              <p:par>
                                <p:cTn id="331" presetID="10" presetClass="entr" presetSubtype="0" fill="hold" nodeType="withEffect">
                                  <p:stCondLst>
                                    <p:cond delay="0"/>
                                  </p:stCondLst>
                                  <p:childTnLst>
                                    <p:set>
                                      <p:cBhvr>
                                        <p:cTn id="332" dur="1" fill="hold">
                                          <p:stCondLst>
                                            <p:cond delay="0"/>
                                          </p:stCondLst>
                                        </p:cTn>
                                        <p:tgtEl>
                                          <p:spTgt spid="237"/>
                                        </p:tgtEl>
                                        <p:attrNameLst>
                                          <p:attrName>style.visibility</p:attrName>
                                        </p:attrNameLst>
                                      </p:cBhvr>
                                      <p:to>
                                        <p:strVal val="visible"/>
                                      </p:to>
                                    </p:set>
                                    <p:animEffect transition="in" filter="fade">
                                      <p:cBhvr>
                                        <p:cTn id="333" dur="1000"/>
                                        <p:tgtEl>
                                          <p:spTgt spid="237"/>
                                        </p:tgtEl>
                                      </p:cBhvr>
                                    </p:animEffect>
                                  </p:childTnLst>
                                </p:cTn>
                              </p:par>
                              <p:par>
                                <p:cTn id="334" presetID="10" presetClass="entr" presetSubtype="0" fill="hold" nodeType="withEffect">
                                  <p:stCondLst>
                                    <p:cond delay="0"/>
                                  </p:stCondLst>
                                  <p:childTnLst>
                                    <p:set>
                                      <p:cBhvr>
                                        <p:cTn id="335" dur="1" fill="hold">
                                          <p:stCondLst>
                                            <p:cond delay="0"/>
                                          </p:stCondLst>
                                        </p:cTn>
                                        <p:tgtEl>
                                          <p:spTgt spid="250"/>
                                        </p:tgtEl>
                                        <p:attrNameLst>
                                          <p:attrName>style.visibility</p:attrName>
                                        </p:attrNameLst>
                                      </p:cBhvr>
                                      <p:to>
                                        <p:strVal val="visible"/>
                                      </p:to>
                                    </p:set>
                                    <p:animEffect transition="in" filter="fade">
                                      <p:cBhvr>
                                        <p:cTn id="336" dur="1000"/>
                                        <p:tgtEl>
                                          <p:spTgt spid="250"/>
                                        </p:tgtEl>
                                      </p:cBhvr>
                                    </p:animEffect>
                                  </p:childTnLst>
                                </p:cTn>
                              </p:par>
                              <p:par>
                                <p:cTn id="337" presetID="10" presetClass="entr" presetSubtype="0" fill="hold" nodeType="withEffect">
                                  <p:stCondLst>
                                    <p:cond delay="0"/>
                                  </p:stCondLst>
                                  <p:childTnLst>
                                    <p:set>
                                      <p:cBhvr>
                                        <p:cTn id="338" dur="1" fill="hold">
                                          <p:stCondLst>
                                            <p:cond delay="0"/>
                                          </p:stCondLst>
                                        </p:cTn>
                                        <p:tgtEl>
                                          <p:spTgt spid="261"/>
                                        </p:tgtEl>
                                        <p:attrNameLst>
                                          <p:attrName>style.visibility</p:attrName>
                                        </p:attrNameLst>
                                      </p:cBhvr>
                                      <p:to>
                                        <p:strVal val="visible"/>
                                      </p:to>
                                    </p:set>
                                    <p:animEffect transition="in" filter="fade">
                                      <p:cBhvr>
                                        <p:cTn id="339" dur="1000"/>
                                        <p:tgtEl>
                                          <p:spTgt spid="261"/>
                                        </p:tgtEl>
                                      </p:cBhvr>
                                    </p:animEffect>
                                  </p:childTnLst>
                                </p:cTn>
                              </p:par>
                              <p:par>
                                <p:cTn id="340" presetID="10" presetClass="entr" presetSubtype="0" fill="hold" nodeType="withEffect">
                                  <p:stCondLst>
                                    <p:cond delay="0"/>
                                  </p:stCondLst>
                                  <p:childTnLst>
                                    <p:set>
                                      <p:cBhvr>
                                        <p:cTn id="341" dur="1" fill="hold">
                                          <p:stCondLst>
                                            <p:cond delay="0"/>
                                          </p:stCondLst>
                                        </p:cTn>
                                        <p:tgtEl>
                                          <p:spTgt spid="256"/>
                                        </p:tgtEl>
                                        <p:attrNameLst>
                                          <p:attrName>style.visibility</p:attrName>
                                        </p:attrNameLst>
                                      </p:cBhvr>
                                      <p:to>
                                        <p:strVal val="visible"/>
                                      </p:to>
                                    </p:set>
                                    <p:animEffect transition="in" filter="fade">
                                      <p:cBhvr>
                                        <p:cTn id="342" dur="1000"/>
                                        <p:tgtEl>
                                          <p:spTgt spid="256"/>
                                        </p:tgtEl>
                                      </p:cBhvr>
                                    </p:animEffect>
                                  </p:childTnLst>
                                </p:cTn>
                              </p:par>
                              <p:par>
                                <p:cTn id="343" presetID="10" presetClass="entr" presetSubtype="0" fill="hold" nodeType="withEffect">
                                  <p:stCondLst>
                                    <p:cond delay="0"/>
                                  </p:stCondLst>
                                  <p:childTnLst>
                                    <p:set>
                                      <p:cBhvr>
                                        <p:cTn id="344" dur="1" fill="hold">
                                          <p:stCondLst>
                                            <p:cond delay="0"/>
                                          </p:stCondLst>
                                        </p:cTn>
                                        <p:tgtEl>
                                          <p:spTgt spid="280"/>
                                        </p:tgtEl>
                                        <p:attrNameLst>
                                          <p:attrName>style.visibility</p:attrName>
                                        </p:attrNameLst>
                                      </p:cBhvr>
                                      <p:to>
                                        <p:strVal val="visible"/>
                                      </p:to>
                                    </p:set>
                                    <p:animEffect transition="in" filter="fade">
                                      <p:cBhvr>
                                        <p:cTn id="345" dur="1000"/>
                                        <p:tgtEl>
                                          <p:spTgt spid="280"/>
                                        </p:tgtEl>
                                      </p:cBhvr>
                                    </p:animEffect>
                                  </p:childTnLst>
                                </p:cTn>
                              </p:par>
                              <p:par>
                                <p:cTn id="346" presetID="10" presetClass="entr" presetSubtype="0" fill="hold" nodeType="withEffect">
                                  <p:stCondLst>
                                    <p:cond delay="0"/>
                                  </p:stCondLst>
                                  <p:childTnLst>
                                    <p:set>
                                      <p:cBhvr>
                                        <p:cTn id="347" dur="1" fill="hold">
                                          <p:stCondLst>
                                            <p:cond delay="0"/>
                                          </p:stCondLst>
                                        </p:cTn>
                                        <p:tgtEl>
                                          <p:spTgt spid="278"/>
                                        </p:tgtEl>
                                        <p:attrNameLst>
                                          <p:attrName>style.visibility</p:attrName>
                                        </p:attrNameLst>
                                      </p:cBhvr>
                                      <p:to>
                                        <p:strVal val="visible"/>
                                      </p:to>
                                    </p:set>
                                    <p:animEffect transition="in" filter="fade">
                                      <p:cBhvr>
                                        <p:cTn id="348" dur="1000"/>
                                        <p:tgtEl>
                                          <p:spTgt spid="278"/>
                                        </p:tgtEl>
                                      </p:cBhvr>
                                    </p:animEffect>
                                  </p:childTnLst>
                                </p:cTn>
                              </p:par>
                            </p:childTnLst>
                          </p:cTn>
                        </p:par>
                        <p:par>
                          <p:cTn id="349" fill="hold">
                            <p:stCondLst>
                              <p:cond delay="10000"/>
                            </p:stCondLst>
                            <p:childTnLst>
                              <p:par>
                                <p:cTn id="350" presetID="10" presetClass="entr" presetSubtype="0" fill="hold" nodeType="afterEffect">
                                  <p:stCondLst>
                                    <p:cond delay="0"/>
                                  </p:stCondLst>
                                  <p:childTnLst>
                                    <p:set>
                                      <p:cBhvr>
                                        <p:cTn id="351" dur="1" fill="hold">
                                          <p:stCondLst>
                                            <p:cond delay="0"/>
                                          </p:stCondLst>
                                        </p:cTn>
                                        <p:tgtEl>
                                          <p:spTgt spid="194"/>
                                        </p:tgtEl>
                                        <p:attrNameLst>
                                          <p:attrName>style.visibility</p:attrName>
                                        </p:attrNameLst>
                                      </p:cBhvr>
                                      <p:to>
                                        <p:strVal val="visible"/>
                                      </p:to>
                                    </p:set>
                                    <p:animEffect transition="in" filter="fade">
                                      <p:cBhvr>
                                        <p:cTn id="352" dur="1000"/>
                                        <p:tgtEl>
                                          <p:spTgt spid="194"/>
                                        </p:tgtEl>
                                      </p:cBhvr>
                                    </p:animEffect>
                                  </p:childTnLst>
                                </p:cTn>
                              </p:par>
                              <p:par>
                                <p:cTn id="353" presetID="10" presetClass="entr" presetSubtype="0" fill="hold" nodeType="withEffect">
                                  <p:stCondLst>
                                    <p:cond delay="0"/>
                                  </p:stCondLst>
                                  <p:childTnLst>
                                    <p:set>
                                      <p:cBhvr>
                                        <p:cTn id="354" dur="1" fill="hold">
                                          <p:stCondLst>
                                            <p:cond delay="0"/>
                                          </p:stCondLst>
                                        </p:cTn>
                                        <p:tgtEl>
                                          <p:spTgt spid="234"/>
                                        </p:tgtEl>
                                        <p:attrNameLst>
                                          <p:attrName>style.visibility</p:attrName>
                                        </p:attrNameLst>
                                      </p:cBhvr>
                                      <p:to>
                                        <p:strVal val="visible"/>
                                      </p:to>
                                    </p:set>
                                    <p:animEffect transition="in" filter="fade">
                                      <p:cBhvr>
                                        <p:cTn id="355" dur="1000"/>
                                        <p:tgtEl>
                                          <p:spTgt spid="234"/>
                                        </p:tgtEl>
                                      </p:cBhvr>
                                    </p:animEffect>
                                  </p:childTnLst>
                                </p:cTn>
                              </p:par>
                              <p:par>
                                <p:cTn id="356" presetID="10" presetClass="entr" presetSubtype="0" fill="hold" nodeType="withEffect">
                                  <p:stCondLst>
                                    <p:cond delay="0"/>
                                  </p:stCondLst>
                                  <p:childTnLst>
                                    <p:set>
                                      <p:cBhvr>
                                        <p:cTn id="357" dur="1" fill="hold">
                                          <p:stCondLst>
                                            <p:cond delay="0"/>
                                          </p:stCondLst>
                                        </p:cTn>
                                        <p:tgtEl>
                                          <p:spTgt spid="200"/>
                                        </p:tgtEl>
                                        <p:attrNameLst>
                                          <p:attrName>style.visibility</p:attrName>
                                        </p:attrNameLst>
                                      </p:cBhvr>
                                      <p:to>
                                        <p:strVal val="visible"/>
                                      </p:to>
                                    </p:set>
                                    <p:animEffect transition="in" filter="fade">
                                      <p:cBhvr>
                                        <p:cTn id="358" dur="1000"/>
                                        <p:tgtEl>
                                          <p:spTgt spid="200"/>
                                        </p:tgtEl>
                                      </p:cBhvr>
                                    </p:animEffect>
                                  </p:childTnLst>
                                </p:cTn>
                              </p:par>
                              <p:par>
                                <p:cTn id="359" presetID="10" presetClass="entr" presetSubtype="0" fill="hold" nodeType="withEffect">
                                  <p:stCondLst>
                                    <p:cond delay="0"/>
                                  </p:stCondLst>
                                  <p:childTnLst>
                                    <p:set>
                                      <p:cBhvr>
                                        <p:cTn id="360" dur="1" fill="hold">
                                          <p:stCondLst>
                                            <p:cond delay="0"/>
                                          </p:stCondLst>
                                        </p:cTn>
                                        <p:tgtEl>
                                          <p:spTgt spid="241"/>
                                        </p:tgtEl>
                                        <p:attrNameLst>
                                          <p:attrName>style.visibility</p:attrName>
                                        </p:attrNameLst>
                                      </p:cBhvr>
                                      <p:to>
                                        <p:strVal val="visible"/>
                                      </p:to>
                                    </p:set>
                                    <p:animEffect transition="in" filter="fade">
                                      <p:cBhvr>
                                        <p:cTn id="361" dur="1000"/>
                                        <p:tgtEl>
                                          <p:spTgt spid="241"/>
                                        </p:tgtEl>
                                      </p:cBhvr>
                                    </p:animEffect>
                                  </p:childTnLst>
                                </p:cTn>
                              </p:par>
                              <p:par>
                                <p:cTn id="362" presetID="10" presetClass="entr" presetSubtype="0" fill="hold" nodeType="withEffect">
                                  <p:stCondLst>
                                    <p:cond delay="0"/>
                                  </p:stCondLst>
                                  <p:childTnLst>
                                    <p:set>
                                      <p:cBhvr>
                                        <p:cTn id="363" dur="1" fill="hold">
                                          <p:stCondLst>
                                            <p:cond delay="0"/>
                                          </p:stCondLst>
                                        </p:cTn>
                                        <p:tgtEl>
                                          <p:spTgt spid="239"/>
                                        </p:tgtEl>
                                        <p:attrNameLst>
                                          <p:attrName>style.visibility</p:attrName>
                                        </p:attrNameLst>
                                      </p:cBhvr>
                                      <p:to>
                                        <p:strVal val="visible"/>
                                      </p:to>
                                    </p:set>
                                    <p:animEffect transition="in" filter="fade">
                                      <p:cBhvr>
                                        <p:cTn id="364" dur="1000"/>
                                        <p:tgtEl>
                                          <p:spTgt spid="239"/>
                                        </p:tgtEl>
                                      </p:cBhvr>
                                    </p:animEffect>
                                  </p:childTnLst>
                                </p:cTn>
                              </p:par>
                              <p:par>
                                <p:cTn id="365" presetID="10" presetClass="entr" presetSubtype="0" fill="hold" nodeType="withEffect">
                                  <p:stCondLst>
                                    <p:cond delay="0"/>
                                  </p:stCondLst>
                                  <p:childTnLst>
                                    <p:set>
                                      <p:cBhvr>
                                        <p:cTn id="366" dur="1" fill="hold">
                                          <p:stCondLst>
                                            <p:cond delay="0"/>
                                          </p:stCondLst>
                                        </p:cTn>
                                        <p:tgtEl>
                                          <p:spTgt spid="259"/>
                                        </p:tgtEl>
                                        <p:attrNameLst>
                                          <p:attrName>style.visibility</p:attrName>
                                        </p:attrNameLst>
                                      </p:cBhvr>
                                      <p:to>
                                        <p:strVal val="visible"/>
                                      </p:to>
                                    </p:set>
                                    <p:animEffect transition="in" filter="fade">
                                      <p:cBhvr>
                                        <p:cTn id="367" dur="1000"/>
                                        <p:tgtEl>
                                          <p:spTgt spid="259"/>
                                        </p:tgtEl>
                                      </p:cBhvr>
                                    </p:animEffect>
                                  </p:childTnLst>
                                </p:cTn>
                              </p:par>
                              <p:par>
                                <p:cTn id="368" presetID="10" presetClass="entr" presetSubtype="0" fill="hold" nodeType="withEffect">
                                  <p:stCondLst>
                                    <p:cond delay="0"/>
                                  </p:stCondLst>
                                  <p:childTnLst>
                                    <p:set>
                                      <p:cBhvr>
                                        <p:cTn id="369" dur="1" fill="hold">
                                          <p:stCondLst>
                                            <p:cond delay="0"/>
                                          </p:stCondLst>
                                        </p:cTn>
                                        <p:tgtEl>
                                          <p:spTgt spid="282"/>
                                        </p:tgtEl>
                                        <p:attrNameLst>
                                          <p:attrName>style.visibility</p:attrName>
                                        </p:attrNameLst>
                                      </p:cBhvr>
                                      <p:to>
                                        <p:strVal val="visible"/>
                                      </p:to>
                                    </p:set>
                                    <p:animEffect transition="in" filter="fade">
                                      <p:cBhvr>
                                        <p:cTn id="370" dur="1000"/>
                                        <p:tgtEl>
                                          <p:spTgt spid="282"/>
                                        </p:tgtEl>
                                      </p:cBhvr>
                                    </p:animEffect>
                                  </p:childTnLst>
                                </p:cTn>
                              </p:par>
                              <p:par>
                                <p:cTn id="371" presetID="10" presetClass="entr" presetSubtype="0" fill="hold" nodeType="withEffect">
                                  <p:stCondLst>
                                    <p:cond delay="0"/>
                                  </p:stCondLst>
                                  <p:childTnLst>
                                    <p:set>
                                      <p:cBhvr>
                                        <p:cTn id="372" dur="1" fill="hold">
                                          <p:stCondLst>
                                            <p:cond delay="0"/>
                                          </p:stCondLst>
                                        </p:cTn>
                                        <p:tgtEl>
                                          <p:spTgt spid="284"/>
                                        </p:tgtEl>
                                        <p:attrNameLst>
                                          <p:attrName>style.visibility</p:attrName>
                                        </p:attrNameLst>
                                      </p:cBhvr>
                                      <p:to>
                                        <p:strVal val="visible"/>
                                      </p:to>
                                    </p:set>
                                    <p:animEffect transition="in" filter="fade">
                                      <p:cBhvr>
                                        <p:cTn id="373"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24579" name="Picture 4" descr="건곤감리PPT용"/>
          <p:cNvPicPr>
            <a:picLocks noChangeAspect="1" noChangeArrowheads="1"/>
          </p:cNvPicPr>
          <p:nvPr/>
        </p:nvPicPr>
        <p:blipFill>
          <a:blip r:embed="rId4" cstate="print"/>
          <a:srcRect/>
          <a:stretch>
            <a:fillRect/>
          </a:stretch>
        </p:blipFill>
        <p:spPr bwMode="auto">
          <a:xfrm>
            <a:off x="179388" y="6467475"/>
            <a:ext cx="1123950" cy="201613"/>
          </a:xfrm>
          <a:prstGeom prst="rect">
            <a:avLst/>
          </a:prstGeom>
          <a:noFill/>
          <a:ln w="9525">
            <a:noFill/>
            <a:miter lim="800000"/>
            <a:headEnd/>
            <a:tailEnd/>
          </a:ln>
        </p:spPr>
      </p:pic>
      <p:sp>
        <p:nvSpPr>
          <p:cNvPr id="24580"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Framework</a:t>
            </a:r>
          </a:p>
        </p:txBody>
      </p:sp>
      <p:grpSp>
        <p:nvGrpSpPr>
          <p:cNvPr id="2" name="组合 25"/>
          <p:cNvGrpSpPr>
            <a:grpSpLocks/>
          </p:cNvGrpSpPr>
          <p:nvPr/>
        </p:nvGrpSpPr>
        <p:grpSpPr bwMode="auto">
          <a:xfrm>
            <a:off x="642938" y="1501775"/>
            <a:ext cx="13503275" cy="4713288"/>
            <a:chOff x="-7715336" y="1501093"/>
            <a:chExt cx="13503361" cy="4713989"/>
          </a:xfrm>
        </p:grpSpPr>
        <p:grpSp>
          <p:nvGrpSpPr>
            <p:cNvPr id="24586" name="组合 45"/>
            <p:cNvGrpSpPr>
              <a:grpSpLocks/>
            </p:cNvGrpSpPr>
            <p:nvPr/>
          </p:nvGrpSpPr>
          <p:grpSpPr bwMode="auto">
            <a:xfrm>
              <a:off x="874713" y="1638300"/>
              <a:ext cx="4913312" cy="4071200"/>
              <a:chOff x="874713" y="1638300"/>
              <a:chExt cx="4913312" cy="4071200"/>
            </a:xfrm>
          </p:grpSpPr>
          <p:pic>
            <p:nvPicPr>
              <p:cNvPr id="24600" name="Picture 58" descr="D:\siggraph asia 2010\Presentation\images\framework-sumsr.png"/>
              <p:cNvPicPr>
                <a:picLocks noChangeAspect="1" noChangeArrowheads="1"/>
              </p:cNvPicPr>
              <p:nvPr/>
            </p:nvPicPr>
            <p:blipFill>
              <a:blip r:embed="rId5" cstate="print"/>
              <a:srcRect/>
              <a:stretch>
                <a:fillRect/>
              </a:stretch>
            </p:blipFill>
            <p:spPr bwMode="auto">
              <a:xfrm>
                <a:off x="4314825" y="3162300"/>
                <a:ext cx="1400541" cy="784800"/>
              </a:xfrm>
              <a:prstGeom prst="rect">
                <a:avLst/>
              </a:prstGeom>
              <a:noFill/>
              <a:ln w="9525">
                <a:noFill/>
                <a:miter lim="800000"/>
                <a:headEnd/>
                <a:tailEnd/>
              </a:ln>
            </p:spPr>
          </p:pic>
          <p:pic>
            <p:nvPicPr>
              <p:cNvPr id="24601" name="Picture 3" descr="D:\siggraph asia 2010\Presentation\images\frameworkresizedNSregion.png"/>
              <p:cNvPicPr>
                <a:picLocks noChangeAspect="1" noChangeArrowheads="1"/>
              </p:cNvPicPr>
              <p:nvPr/>
            </p:nvPicPr>
            <p:blipFill>
              <a:blip r:embed="rId6" cstate="print"/>
              <a:srcRect/>
              <a:stretch>
                <a:fillRect/>
              </a:stretch>
            </p:blipFill>
            <p:spPr bwMode="auto">
              <a:xfrm>
                <a:off x="4276725" y="2867021"/>
                <a:ext cx="1500188" cy="1065419"/>
              </a:xfrm>
              <a:prstGeom prst="rect">
                <a:avLst/>
              </a:prstGeom>
              <a:noFill/>
              <a:ln w="9525">
                <a:noFill/>
                <a:miter lim="800000"/>
                <a:headEnd/>
                <a:tailEnd/>
              </a:ln>
            </p:spPr>
          </p:pic>
          <p:grpSp>
            <p:nvGrpSpPr>
              <p:cNvPr id="24602" name="组合 45"/>
              <p:cNvGrpSpPr>
                <a:grpSpLocks/>
              </p:cNvGrpSpPr>
              <p:nvPr/>
            </p:nvGrpSpPr>
            <p:grpSpPr bwMode="auto">
              <a:xfrm>
                <a:off x="4286250" y="2867025"/>
                <a:ext cx="1501775" cy="1497865"/>
                <a:chOff x="4286248" y="2867021"/>
                <a:chExt cx="1502139" cy="1497872"/>
              </a:xfrm>
            </p:grpSpPr>
            <p:pic>
              <p:nvPicPr>
                <p:cNvPr id="24610" name="Picture 4" descr="D:\siggraph asia 2010\Presentation\images\frameworkresult.png"/>
                <p:cNvPicPr>
                  <a:picLocks noChangeAspect="1" noChangeArrowheads="1"/>
                </p:cNvPicPr>
                <p:nvPr/>
              </p:nvPicPr>
              <p:blipFill>
                <a:blip r:embed="rId7" cstate="print"/>
                <a:srcRect/>
                <a:stretch>
                  <a:fillRect/>
                </a:stretch>
              </p:blipFill>
              <p:spPr bwMode="auto">
                <a:xfrm>
                  <a:off x="4286248" y="2867021"/>
                  <a:ext cx="1502139" cy="1069200"/>
                </a:xfrm>
                <a:prstGeom prst="rect">
                  <a:avLst/>
                </a:prstGeom>
                <a:noFill/>
                <a:ln w="9525">
                  <a:noFill/>
                  <a:miter lim="800000"/>
                  <a:headEnd/>
                  <a:tailEnd/>
                </a:ln>
              </p:spPr>
            </p:pic>
            <p:sp>
              <p:nvSpPr>
                <p:cNvPr id="24611" name="矩形 32"/>
                <p:cNvSpPr>
                  <a:spLocks noChangeArrowheads="1"/>
                </p:cNvSpPr>
                <p:nvPr/>
              </p:nvSpPr>
              <p:spPr bwMode="auto">
                <a:xfrm>
                  <a:off x="4524382" y="3929066"/>
                  <a:ext cx="1048939" cy="435827"/>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Result</a:t>
                  </a:r>
                  <a:endParaRPr lang="zh-CN" altLang="en-US" b="1">
                    <a:latin typeface="Arial" pitchFamily="34" charset="0"/>
                    <a:cs typeface="Arial" pitchFamily="34" charset="0"/>
                  </a:endParaRPr>
                </a:p>
              </p:txBody>
            </p:sp>
          </p:grpSp>
          <p:grpSp>
            <p:nvGrpSpPr>
              <p:cNvPr id="24603" name="组合 41"/>
              <p:cNvGrpSpPr>
                <a:grpSpLocks/>
              </p:cNvGrpSpPr>
              <p:nvPr/>
            </p:nvGrpSpPr>
            <p:grpSpPr bwMode="auto">
              <a:xfrm>
                <a:off x="3000375" y="2127250"/>
                <a:ext cx="1071563" cy="2714625"/>
                <a:chOff x="7858148" y="2143116"/>
                <a:chExt cx="1643074" cy="2714644"/>
              </a:xfrm>
            </p:grpSpPr>
            <p:cxnSp>
              <p:nvCxnSpPr>
                <p:cNvPr id="53" name="肘形连接符 52"/>
                <p:cNvCxnSpPr/>
                <p:nvPr/>
              </p:nvCxnSpPr>
              <p:spPr bwMode="auto">
                <a:xfrm>
                  <a:off x="7858120" y="2142527"/>
                  <a:ext cx="1643083" cy="1286075"/>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54" name="肘形连接符 53"/>
                <p:cNvCxnSpPr/>
                <p:nvPr/>
              </p:nvCxnSpPr>
              <p:spPr bwMode="auto">
                <a:xfrm flipV="1">
                  <a:off x="7858120" y="3428602"/>
                  <a:ext cx="1643083" cy="1428972"/>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pic>
            <p:nvPicPr>
              <p:cNvPr id="24604" name="Picture 3" descr="D:\siggraph asia 2010\Presentation\images\frameworkresizedNSregion.png"/>
              <p:cNvPicPr>
                <a:picLocks noChangeAspect="1" noChangeArrowheads="1"/>
              </p:cNvPicPr>
              <p:nvPr/>
            </p:nvPicPr>
            <p:blipFill>
              <a:blip r:embed="rId6" cstate="print"/>
              <a:srcRect/>
              <a:stretch>
                <a:fillRect/>
              </a:stretch>
            </p:blipFill>
            <p:spPr bwMode="auto">
              <a:xfrm>
                <a:off x="1274763" y="4140891"/>
                <a:ext cx="1500187" cy="1065418"/>
              </a:xfrm>
              <a:prstGeom prst="rect">
                <a:avLst/>
              </a:prstGeom>
              <a:noFill/>
              <a:ln w="9525">
                <a:noFill/>
                <a:miter lim="800000"/>
                <a:headEnd/>
                <a:tailEnd/>
              </a:ln>
            </p:spPr>
          </p:pic>
          <p:sp>
            <p:nvSpPr>
              <p:cNvPr id="24605" name="矩形 24"/>
              <p:cNvSpPr>
                <a:spLocks noChangeArrowheads="1"/>
              </p:cNvSpPr>
              <p:nvPr/>
            </p:nvSpPr>
            <p:spPr bwMode="auto">
              <a:xfrm>
                <a:off x="887413" y="5273675"/>
                <a:ext cx="2680542"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NS-region</a:t>
                </a:r>
                <a:endParaRPr lang="zh-CN" altLang="en-US" b="1">
                  <a:latin typeface="Arial" pitchFamily="34" charset="0"/>
                  <a:cs typeface="Arial" pitchFamily="34" charset="0"/>
                </a:endParaRPr>
              </a:p>
            </p:txBody>
          </p:sp>
          <p:sp>
            <p:nvSpPr>
              <p:cNvPr id="24606" name="矩形 21"/>
              <p:cNvSpPr>
                <a:spLocks noChangeArrowheads="1"/>
              </p:cNvSpPr>
              <p:nvPr/>
            </p:nvSpPr>
            <p:spPr bwMode="auto">
              <a:xfrm>
                <a:off x="874713" y="2392363"/>
                <a:ext cx="2476961"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S-region</a:t>
                </a:r>
                <a:endParaRPr lang="zh-CN" altLang="en-US" b="1">
                  <a:latin typeface="Arial" pitchFamily="34" charset="0"/>
                  <a:cs typeface="Arial" pitchFamily="34" charset="0"/>
                </a:endParaRPr>
              </a:p>
            </p:txBody>
          </p:sp>
          <p:pic>
            <p:nvPicPr>
              <p:cNvPr id="24607" name="Picture 58" descr="D:\siggraph asia 2010\Presentation\images\framework-sumsr.png"/>
              <p:cNvPicPr>
                <a:picLocks noChangeAspect="1" noChangeArrowheads="1"/>
              </p:cNvPicPr>
              <p:nvPr/>
            </p:nvPicPr>
            <p:blipFill>
              <a:blip r:embed="rId5" cstate="print"/>
              <a:srcRect/>
              <a:stretch>
                <a:fillRect/>
              </a:stretch>
            </p:blipFill>
            <p:spPr bwMode="auto">
              <a:xfrm>
                <a:off x="1346200" y="1638300"/>
                <a:ext cx="1381125" cy="768350"/>
              </a:xfrm>
              <a:prstGeom prst="rect">
                <a:avLst/>
              </a:prstGeom>
              <a:noFill/>
              <a:ln w="9525">
                <a:noFill/>
                <a:miter lim="800000"/>
                <a:headEnd/>
                <a:tailEnd/>
              </a:ln>
            </p:spPr>
          </p:pic>
        </p:grpSp>
        <p:pic>
          <p:nvPicPr>
            <p:cNvPr id="24587" name="Picture 35" descr="D:\siggraph asia 2010\Presentation\images\framework-sd.png"/>
            <p:cNvPicPr preferRelativeResize="0">
              <a:picLocks noChangeAspect="1" noChangeArrowheads="1"/>
            </p:cNvPicPr>
            <p:nvPr/>
          </p:nvPicPr>
          <p:blipFill>
            <a:blip r:embed="rId8" cstate="print"/>
            <a:srcRect/>
            <a:stretch>
              <a:fillRect/>
            </a:stretch>
          </p:blipFill>
          <p:spPr bwMode="auto">
            <a:xfrm>
              <a:off x="-7715336" y="2214554"/>
              <a:ext cx="3586162" cy="2606675"/>
            </a:xfrm>
            <a:prstGeom prst="rect">
              <a:avLst/>
            </a:prstGeom>
            <a:noFill/>
            <a:ln w="9525">
              <a:noFill/>
              <a:miter lim="800000"/>
              <a:headEnd/>
              <a:tailEnd/>
            </a:ln>
          </p:spPr>
        </p:pic>
        <p:pic>
          <p:nvPicPr>
            <p:cNvPr id="24588" name="Picture 34" descr="D:\siggraph asia 2010\Presentation\images\framework-nsr.png"/>
            <p:cNvPicPr>
              <a:picLocks noChangeAspect="1" noChangeArrowheads="1"/>
            </p:cNvPicPr>
            <p:nvPr/>
          </p:nvPicPr>
          <p:blipFill>
            <a:blip r:embed="rId9" cstate="print"/>
            <a:srcRect/>
            <a:stretch>
              <a:fillRect/>
            </a:stretch>
          </p:blipFill>
          <p:spPr bwMode="auto">
            <a:xfrm>
              <a:off x="-3354885" y="3929820"/>
              <a:ext cx="2461447" cy="1785937"/>
            </a:xfrm>
            <a:prstGeom prst="rect">
              <a:avLst/>
            </a:prstGeom>
            <a:noFill/>
            <a:ln w="9525">
              <a:noFill/>
              <a:miter lim="800000"/>
              <a:headEnd/>
              <a:tailEnd/>
            </a:ln>
          </p:spPr>
        </p:pic>
        <p:pic>
          <p:nvPicPr>
            <p:cNvPr id="24589" name="Picture 19" descr="D:\siggraph asia 2010\Presentation\images\framework-sr.png"/>
            <p:cNvPicPr>
              <a:picLocks noChangeAspect="1" noChangeArrowheads="1"/>
            </p:cNvPicPr>
            <p:nvPr/>
          </p:nvPicPr>
          <p:blipFill>
            <a:blip r:embed="rId10" cstate="print"/>
            <a:srcRect/>
            <a:stretch>
              <a:fillRect/>
            </a:stretch>
          </p:blipFill>
          <p:spPr bwMode="auto">
            <a:xfrm>
              <a:off x="-3143336" y="1501093"/>
              <a:ext cx="2120900" cy="1357016"/>
            </a:xfrm>
            <a:prstGeom prst="rect">
              <a:avLst/>
            </a:prstGeom>
            <a:noFill/>
            <a:ln w="9525">
              <a:noFill/>
              <a:miter lim="800000"/>
              <a:headEnd/>
              <a:tailEnd/>
            </a:ln>
          </p:spPr>
        </p:pic>
        <p:grpSp>
          <p:nvGrpSpPr>
            <p:cNvPr id="24590" name="组合 36"/>
            <p:cNvGrpSpPr>
              <a:grpSpLocks/>
            </p:cNvGrpSpPr>
            <p:nvPr/>
          </p:nvGrpSpPr>
          <p:grpSpPr bwMode="auto">
            <a:xfrm>
              <a:off x="-3932324" y="2143116"/>
              <a:ext cx="500063" cy="2714625"/>
              <a:chOff x="2640027" y="2071688"/>
              <a:chExt cx="500063" cy="2714625"/>
            </a:xfrm>
          </p:grpSpPr>
          <p:cxnSp>
            <p:nvCxnSpPr>
              <p:cNvPr id="43" name="肘形连接符 11"/>
              <p:cNvCxnSpPr/>
              <p:nvPr/>
            </p:nvCxnSpPr>
            <p:spPr bwMode="auto">
              <a:xfrm>
                <a:off x="2640051" y="3396870"/>
                <a:ext cx="500066" cy="1389269"/>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44" name="肘形连接符 15"/>
              <p:cNvCxnSpPr/>
              <p:nvPr/>
            </p:nvCxnSpPr>
            <p:spPr bwMode="auto">
              <a:xfrm flipV="1">
                <a:off x="2640051" y="2071110"/>
                <a:ext cx="500066" cy="1325760"/>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24591" name="矩形 29"/>
            <p:cNvSpPr>
              <a:spLocks noChangeArrowheads="1"/>
            </p:cNvSpPr>
            <p:nvPr/>
          </p:nvSpPr>
          <p:spPr bwMode="auto">
            <a:xfrm>
              <a:off x="-2727411" y="2858257"/>
              <a:ext cx="133081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S-region</a:t>
              </a:r>
              <a:endParaRPr lang="zh-CN" altLang="en-US" b="1">
                <a:latin typeface="Arial" pitchFamily="34" charset="0"/>
                <a:cs typeface="Arial" pitchFamily="34" charset="0"/>
              </a:endParaRPr>
            </a:p>
          </p:txBody>
        </p:sp>
        <p:sp>
          <p:nvSpPr>
            <p:cNvPr id="24592" name="矩形 30"/>
            <p:cNvSpPr>
              <a:spLocks noChangeArrowheads="1"/>
            </p:cNvSpPr>
            <p:nvPr/>
          </p:nvSpPr>
          <p:spPr bwMode="auto">
            <a:xfrm>
              <a:off x="-2898861" y="5779257"/>
              <a:ext cx="153439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NS-region</a:t>
              </a:r>
              <a:endParaRPr lang="zh-CN" altLang="en-US" b="1">
                <a:latin typeface="Arial" pitchFamily="34" charset="0"/>
                <a:cs typeface="Arial" pitchFamily="34" charset="0"/>
              </a:endParaRPr>
            </a:p>
          </p:txBody>
        </p:sp>
        <p:cxnSp>
          <p:nvCxnSpPr>
            <p:cNvPr id="36" name="直接箭头连接符 14"/>
            <p:cNvCxnSpPr/>
            <p:nvPr/>
          </p:nvCxnSpPr>
          <p:spPr bwMode="auto">
            <a:xfrm>
              <a:off x="-739817" y="2142538"/>
              <a:ext cx="1714511"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24594" name="矩形 17"/>
            <p:cNvSpPr>
              <a:spLocks noChangeArrowheads="1"/>
            </p:cNvSpPr>
            <p:nvPr/>
          </p:nvSpPr>
          <p:spPr bwMode="auto">
            <a:xfrm>
              <a:off x="-944649" y="1707320"/>
              <a:ext cx="2207657"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Summarization</a:t>
              </a:r>
              <a:endParaRPr lang="zh-CN" altLang="en-US" b="1">
                <a:solidFill>
                  <a:srgbClr val="FFFF00"/>
                </a:solidFill>
                <a:latin typeface="Arial" pitchFamily="34" charset="0"/>
                <a:cs typeface="Arial" pitchFamily="34" charset="0"/>
              </a:endParaRPr>
            </a:p>
          </p:txBody>
        </p:sp>
        <p:cxnSp>
          <p:nvCxnSpPr>
            <p:cNvPr id="38" name="直接箭头连接符 19"/>
            <p:cNvCxnSpPr/>
            <p:nvPr/>
          </p:nvCxnSpPr>
          <p:spPr bwMode="auto">
            <a:xfrm>
              <a:off x="-714416" y="4857567"/>
              <a:ext cx="1714511"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24596" name="矩形 20"/>
            <p:cNvSpPr>
              <a:spLocks noChangeArrowheads="1"/>
            </p:cNvSpPr>
            <p:nvPr/>
          </p:nvSpPr>
          <p:spPr bwMode="auto">
            <a:xfrm>
              <a:off x="-733511" y="4001257"/>
              <a:ext cx="1628972" cy="80823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Optimized </a:t>
              </a:r>
            </a:p>
            <a:p>
              <a:pPr algn="ctr" latinLnBrk="1">
                <a:lnSpc>
                  <a:spcPct val="110000"/>
                </a:lnSpc>
              </a:pPr>
              <a:r>
                <a:rPr lang="en-US" altLang="zh-CN" b="1">
                  <a:solidFill>
                    <a:srgbClr val="FFFF00"/>
                  </a:solidFill>
                  <a:latin typeface="Arial" pitchFamily="34" charset="0"/>
                  <a:cs typeface="Arial" pitchFamily="34" charset="0"/>
                </a:rPr>
                <a:t>Warping</a:t>
              </a:r>
              <a:endParaRPr lang="zh-CN" altLang="en-US" b="1">
                <a:solidFill>
                  <a:srgbClr val="FFFF00"/>
                </a:solidFill>
                <a:latin typeface="Arial" pitchFamily="34" charset="0"/>
                <a:cs typeface="Arial" pitchFamily="34" charset="0"/>
              </a:endParaRPr>
            </a:p>
          </p:txBody>
        </p:sp>
        <p:sp>
          <p:nvSpPr>
            <p:cNvPr id="24597" name="矩形 23"/>
            <p:cNvSpPr>
              <a:spLocks noChangeArrowheads="1"/>
            </p:cNvSpPr>
            <p:nvPr/>
          </p:nvSpPr>
          <p:spPr bwMode="auto">
            <a:xfrm>
              <a:off x="-7299411" y="4962517"/>
              <a:ext cx="288412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Symmetry detection</a:t>
              </a:r>
              <a:endParaRPr lang="zh-CN" altLang="en-US" b="1">
                <a:latin typeface="Arial" pitchFamily="34" charset="0"/>
                <a:cs typeface="Arial" pitchFamily="34" charset="0"/>
              </a:endParaRPr>
            </a:p>
          </p:txBody>
        </p:sp>
      </p:grpSp>
      <p:sp>
        <p:nvSpPr>
          <p:cNvPr id="31764" name="Rectangle 5"/>
          <p:cNvSpPr>
            <a:spLocks noChangeArrowheads="1"/>
          </p:cNvSpPr>
          <p:nvPr/>
        </p:nvSpPr>
        <p:spPr bwMode="auto">
          <a:xfrm>
            <a:off x="0" y="3500438"/>
            <a:ext cx="9144000" cy="2714625"/>
          </a:xfrm>
          <a:prstGeom prst="rect">
            <a:avLst/>
          </a:prstGeom>
          <a:solidFill>
            <a:schemeClr val="tx1">
              <a:alpha val="79999"/>
            </a:schemeClr>
          </a:solidFill>
          <a:ln w="9525">
            <a:noFill/>
            <a:miter lim="800000"/>
            <a:headEnd/>
            <a:tailEnd/>
          </a:ln>
        </p:spPr>
        <p:txBody>
          <a:bodyPr wrap="none" anchor="ctr"/>
          <a:lstStyle/>
          <a:p>
            <a:pPr latinLnBrk="1">
              <a:lnSpc>
                <a:spcPct val="110000"/>
              </a:lnSpc>
            </a:pPr>
            <a:endParaRPr lang="zh-CN" altLang="en-US"/>
          </a:p>
        </p:txBody>
      </p:sp>
      <p:sp>
        <p:nvSpPr>
          <p:cNvPr id="32" name="矩形 31"/>
          <p:cNvSpPr>
            <a:spLocks noChangeArrowheads="1"/>
          </p:cNvSpPr>
          <p:nvPr/>
        </p:nvSpPr>
        <p:spPr bwMode="auto">
          <a:xfrm>
            <a:off x="1214438" y="1125538"/>
            <a:ext cx="6858000" cy="2303462"/>
          </a:xfrm>
          <a:prstGeom prst="rect">
            <a:avLst/>
          </a:prstGeom>
          <a:noFill/>
          <a:ln w="25400" algn="ctr">
            <a:solidFill>
              <a:srgbClr val="FF0000"/>
            </a:solidFill>
            <a:round/>
            <a:headEnd/>
            <a:tailEnd/>
          </a:ln>
        </p:spPr>
        <p:txBody>
          <a:bodyPr/>
          <a:lstStyle/>
          <a:p>
            <a:pPr latinLnBrk="1">
              <a:lnSpc>
                <a:spcPct val="110000"/>
              </a:lnSpc>
            </a:pPr>
            <a:endParaRPr lang="zh-CN" altLang="en-US"/>
          </a:p>
        </p:txBody>
      </p:sp>
      <p:sp>
        <p:nvSpPr>
          <p:cNvPr id="57" name="Rectangle 5"/>
          <p:cNvSpPr>
            <a:spLocks noChangeArrowheads="1"/>
          </p:cNvSpPr>
          <p:nvPr/>
        </p:nvSpPr>
        <p:spPr bwMode="auto">
          <a:xfrm>
            <a:off x="-544513" y="1143000"/>
            <a:ext cx="1720851" cy="2357438"/>
          </a:xfrm>
          <a:prstGeom prst="rect">
            <a:avLst/>
          </a:prstGeom>
          <a:solidFill>
            <a:schemeClr val="tx1">
              <a:alpha val="79999"/>
            </a:schemeClr>
          </a:solidFill>
          <a:ln w="9525">
            <a:noFill/>
            <a:miter lim="800000"/>
            <a:headEnd/>
            <a:tailEnd/>
          </a:ln>
        </p:spPr>
        <p:txBody>
          <a:bodyPr wrap="none" anchor="ctr"/>
          <a:lstStyle/>
          <a:p>
            <a:pPr latinLnBrk="1">
              <a:lnSpc>
                <a:spcPct val="110000"/>
              </a:lnSpc>
            </a:pPr>
            <a:endParaRPr lang="zh-CN" altLang="en-US"/>
          </a:p>
        </p:txBody>
      </p:sp>
      <p:sp>
        <p:nvSpPr>
          <p:cNvPr id="58" name="Rectangle 5"/>
          <p:cNvSpPr>
            <a:spLocks noChangeArrowheads="1"/>
          </p:cNvSpPr>
          <p:nvPr/>
        </p:nvSpPr>
        <p:spPr bwMode="auto">
          <a:xfrm>
            <a:off x="8089900" y="1143000"/>
            <a:ext cx="1720850" cy="2357438"/>
          </a:xfrm>
          <a:prstGeom prst="rect">
            <a:avLst/>
          </a:prstGeom>
          <a:solidFill>
            <a:schemeClr val="tx1">
              <a:alpha val="79999"/>
            </a:schemeClr>
          </a:solidFill>
          <a:ln w="9525">
            <a:noFill/>
            <a:miter lim="800000"/>
            <a:headEnd/>
            <a:tailEnd/>
          </a:ln>
        </p:spPr>
        <p:txBody>
          <a:bodyPr wrap="none" anchor="ctr"/>
          <a:lstStyle/>
          <a:p>
            <a:pPr latinLnBrk="1">
              <a:lnSpc>
                <a:spcPct val="110000"/>
              </a:lnSpc>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5.55556E-7 0 L -0.40312 0 " pathEditMode="relative" rAng="0" ptsTypes="AA">
                                      <p:cBhvr>
                                        <p:cTn id="6" dur="1000" fill="hold"/>
                                        <p:tgtEl>
                                          <p:spTgt spid="2"/>
                                        </p:tgtEl>
                                        <p:attrNameLst>
                                          <p:attrName>ppt_x</p:attrName>
                                          <p:attrName>ppt_y</p:attrName>
                                        </p:attrNameLst>
                                      </p:cBhvr>
                                      <p:rCtr x="-202" y="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764"/>
                                        </p:tgtEl>
                                        <p:attrNameLst>
                                          <p:attrName>style.visibility</p:attrName>
                                        </p:attrNameLst>
                                      </p:cBhvr>
                                      <p:to>
                                        <p:strVal val="visible"/>
                                      </p:to>
                                    </p:set>
                                    <p:animEffect transition="in" filter="fade">
                                      <p:cBhvr>
                                        <p:cTn id="13" dur="500"/>
                                        <p:tgtEl>
                                          <p:spTgt spid="317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1500"/>
                            </p:stCondLst>
                            <p:childTnLst>
                              <p:par>
                                <p:cTn id="21" presetID="35" presetClass="emph" presetSubtype="0" fill="hold" grpId="1" nodeType="afterEffect">
                                  <p:stCondLst>
                                    <p:cond delay="500"/>
                                  </p:stCondLst>
                                  <p:childTnLst>
                                    <p:anim calcmode="discrete" valueType="str">
                                      <p:cBhvr>
                                        <p:cTn id="22"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4" grpId="0" animBg="1"/>
      <p:bldP spid="32" grpId="0" animBg="1"/>
      <p:bldP spid="32" grpId="1" animBg="1"/>
      <p:bldP spid="57"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8" name="矩形 29"/>
          <p:cNvSpPr>
            <a:spLocks noChangeArrowheads="1"/>
          </p:cNvSpPr>
          <p:nvPr/>
        </p:nvSpPr>
        <p:spPr bwMode="auto">
          <a:xfrm>
            <a:off x="2176463" y="5349875"/>
            <a:ext cx="133081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S-region</a:t>
            </a:r>
            <a:endParaRPr lang="zh-CN" altLang="en-US" b="1">
              <a:latin typeface="Arial" pitchFamily="34" charset="0"/>
              <a:cs typeface="Arial" pitchFamily="34" charset="0"/>
            </a:endParaRPr>
          </a:p>
        </p:txBody>
      </p:sp>
      <p:sp>
        <p:nvSpPr>
          <p:cNvPr id="13" name="矩形 29"/>
          <p:cNvSpPr>
            <a:spLocks noChangeArrowheads="1"/>
          </p:cNvSpPr>
          <p:nvPr/>
        </p:nvSpPr>
        <p:spPr bwMode="auto">
          <a:xfrm>
            <a:off x="1928813" y="5340350"/>
            <a:ext cx="1989648" cy="435825"/>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Remove cells</a:t>
            </a:r>
            <a:endParaRPr lang="zh-CN" altLang="en-US" b="1" dirty="0">
              <a:latin typeface="Arial" pitchFamily="34" charset="0"/>
              <a:cs typeface="Arial" pitchFamily="34" charset="0"/>
            </a:endParaRPr>
          </a:p>
        </p:txBody>
      </p:sp>
      <p:pic>
        <p:nvPicPr>
          <p:cNvPr id="20519" name="Picture 39" descr="D:\siggraph asia 2010\Presentation\images\directdel-org.png"/>
          <p:cNvPicPr>
            <a:picLocks noChangeAspect="1" noChangeArrowheads="1"/>
          </p:cNvPicPr>
          <p:nvPr/>
        </p:nvPicPr>
        <p:blipFill>
          <a:blip r:embed="rId3" cstate="print"/>
          <a:srcRect/>
          <a:stretch>
            <a:fillRect/>
          </a:stretch>
        </p:blipFill>
        <p:spPr bwMode="auto">
          <a:xfrm>
            <a:off x="1062038" y="3214688"/>
            <a:ext cx="3367087" cy="2071687"/>
          </a:xfrm>
          <a:prstGeom prst="rect">
            <a:avLst/>
          </a:prstGeom>
          <a:noFill/>
          <a:ln w="9525">
            <a:noFill/>
            <a:miter lim="800000"/>
            <a:headEnd/>
            <a:tailEnd/>
          </a:ln>
        </p:spPr>
      </p:pic>
      <p:pic>
        <p:nvPicPr>
          <p:cNvPr id="26640" name="Picture 16" descr="directdel"/>
          <p:cNvPicPr>
            <a:picLocks noChangeAspect="1" noChangeArrowheads="1"/>
          </p:cNvPicPr>
          <p:nvPr/>
        </p:nvPicPr>
        <p:blipFill>
          <a:blip r:embed="rId4" cstate="print"/>
          <a:srcRect/>
          <a:stretch>
            <a:fillRect/>
          </a:stretch>
        </p:blipFill>
        <p:spPr bwMode="auto">
          <a:xfrm>
            <a:off x="1062038" y="3208338"/>
            <a:ext cx="3368675" cy="2073275"/>
          </a:xfrm>
          <a:prstGeom prst="rect">
            <a:avLst/>
          </a:prstGeom>
          <a:noFill/>
          <a:ln w="9525">
            <a:noFill/>
            <a:miter lim="800000"/>
            <a:headEnd/>
            <a:tailEnd/>
          </a:ln>
        </p:spPr>
      </p:pic>
      <p:pic>
        <p:nvPicPr>
          <p:cNvPr id="26641" name="Picture 17" descr="Copy of Copy of directdel"/>
          <p:cNvPicPr>
            <a:picLocks noChangeAspect="1" noChangeArrowheads="1"/>
          </p:cNvPicPr>
          <p:nvPr/>
        </p:nvPicPr>
        <p:blipFill>
          <a:blip r:embed="rId5" cstate="print"/>
          <a:srcRect/>
          <a:stretch>
            <a:fillRect/>
          </a:stretch>
        </p:blipFill>
        <p:spPr bwMode="auto">
          <a:xfrm>
            <a:off x="1058863" y="3213100"/>
            <a:ext cx="3368675" cy="2071688"/>
          </a:xfrm>
          <a:prstGeom prst="rect">
            <a:avLst/>
          </a:prstGeom>
          <a:noFill/>
          <a:ln w="9525">
            <a:noFill/>
            <a:miter lim="800000"/>
            <a:headEnd/>
            <a:tailEnd/>
          </a:ln>
        </p:spPr>
      </p:pic>
      <p:pic>
        <p:nvPicPr>
          <p:cNvPr id="20520" name="Picture 40" descr="D:\siggraph asia 2010\Presentation\images\directdel-rm.png"/>
          <p:cNvPicPr>
            <a:picLocks noChangeAspect="1" noChangeArrowheads="1"/>
          </p:cNvPicPr>
          <p:nvPr/>
        </p:nvPicPr>
        <p:blipFill>
          <a:blip r:embed="rId6" cstate="print"/>
          <a:srcRect/>
          <a:stretch>
            <a:fillRect/>
          </a:stretch>
        </p:blipFill>
        <p:spPr bwMode="auto">
          <a:xfrm>
            <a:off x="1060450" y="3213100"/>
            <a:ext cx="3367088" cy="2071688"/>
          </a:xfrm>
          <a:prstGeom prst="rect">
            <a:avLst/>
          </a:prstGeom>
          <a:noFill/>
          <a:ln w="9525">
            <a:noFill/>
            <a:miter lim="800000"/>
            <a:headEnd/>
            <a:tailEnd/>
          </a:ln>
        </p:spPr>
      </p:pic>
      <p:sp>
        <p:nvSpPr>
          <p:cNvPr id="25608"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S-region Summarization</a:t>
            </a:r>
          </a:p>
        </p:txBody>
      </p:sp>
      <p:pic>
        <p:nvPicPr>
          <p:cNvPr id="25609" name="Picture 3" descr="시그라프PPT용로고"/>
          <p:cNvPicPr>
            <a:picLocks noChangeAspect="1" noChangeArrowheads="1"/>
          </p:cNvPicPr>
          <p:nvPr/>
        </p:nvPicPr>
        <p:blipFill>
          <a:blip r:embed="rId7" cstate="print"/>
          <a:srcRect/>
          <a:stretch>
            <a:fillRect/>
          </a:stretch>
        </p:blipFill>
        <p:spPr bwMode="auto">
          <a:xfrm>
            <a:off x="6680200" y="6321425"/>
            <a:ext cx="2212975" cy="420688"/>
          </a:xfrm>
          <a:prstGeom prst="rect">
            <a:avLst/>
          </a:prstGeom>
          <a:noFill/>
          <a:ln w="9525">
            <a:noFill/>
            <a:miter lim="800000"/>
            <a:headEnd/>
            <a:tailEnd/>
          </a:ln>
        </p:spPr>
      </p:pic>
      <p:pic>
        <p:nvPicPr>
          <p:cNvPr id="25610" name="Picture 4" descr="건곤감리PPT용"/>
          <p:cNvPicPr>
            <a:picLocks noChangeAspect="1" noChangeArrowheads="1"/>
          </p:cNvPicPr>
          <p:nvPr/>
        </p:nvPicPr>
        <p:blipFill>
          <a:blip r:embed="rId8" cstate="print"/>
          <a:srcRect/>
          <a:stretch>
            <a:fillRect/>
          </a:stretch>
        </p:blipFill>
        <p:spPr bwMode="auto">
          <a:xfrm>
            <a:off x="250825" y="6467475"/>
            <a:ext cx="1123950" cy="201613"/>
          </a:xfrm>
          <a:prstGeom prst="rect">
            <a:avLst/>
          </a:prstGeom>
          <a:noFill/>
          <a:ln w="9525">
            <a:noFill/>
            <a:miter lim="800000"/>
            <a:headEnd/>
            <a:tailEnd/>
          </a:ln>
        </p:spPr>
      </p:pic>
      <p:sp>
        <p:nvSpPr>
          <p:cNvPr id="17413" name="Rectangle 24"/>
          <p:cNvSpPr>
            <a:spLocks noChangeArrowheads="1"/>
          </p:cNvSpPr>
          <p:nvPr/>
        </p:nvSpPr>
        <p:spPr bwMode="auto">
          <a:xfrm>
            <a:off x="611188" y="1071563"/>
            <a:ext cx="5344733" cy="1378839"/>
          </a:xfrm>
          <a:prstGeom prst="rect">
            <a:avLst/>
          </a:prstGeom>
          <a:noFill/>
          <a:ln w="9525" algn="ctr">
            <a:noFill/>
            <a:miter lim="800000"/>
            <a:headEnd/>
            <a:tailEnd/>
          </a:ln>
        </p:spPr>
        <p:txBody>
          <a:bodyPr wrap="none">
            <a:spAutoFit/>
          </a:bodyPr>
          <a:lstStyle/>
          <a:p>
            <a:pPr latinLnBrk="1">
              <a:lnSpc>
                <a:spcPct val="110000"/>
              </a:lnSpc>
              <a:buFont typeface="Arial" pitchFamily="34" charset="0"/>
              <a:buChar char="•"/>
            </a:pPr>
            <a:r>
              <a:rPr lang="en-US" altLang="zh-CN" sz="2800" dirty="0">
                <a:solidFill>
                  <a:schemeClr val="bg1"/>
                </a:solidFill>
                <a:latin typeface="Arial" pitchFamily="34" charset="0"/>
                <a:cs typeface="Arial" pitchFamily="34" charset="0"/>
              </a:rPr>
              <a:t> </a:t>
            </a:r>
            <a:r>
              <a:rPr lang="en-US" altLang="zh-CN" sz="2800" b="1" dirty="0">
                <a:solidFill>
                  <a:schemeClr val="bg1"/>
                </a:solidFill>
                <a:latin typeface="Arial" pitchFamily="34" charset="0"/>
                <a:cs typeface="Arial" pitchFamily="34" charset="0"/>
              </a:rPr>
              <a:t>Directly remove/insert </a:t>
            </a:r>
            <a:r>
              <a:rPr lang="en-US" altLang="zh-CN" sz="2800" b="1" dirty="0" smtClean="0">
                <a:solidFill>
                  <a:schemeClr val="bg1"/>
                </a:solidFill>
                <a:latin typeface="Arial" pitchFamily="34" charset="0"/>
                <a:cs typeface="Arial" pitchFamily="34" charset="0"/>
              </a:rPr>
              <a:t>quads</a:t>
            </a:r>
            <a:endParaRPr lang="en-US" altLang="zh-CN" sz="2800" b="1" dirty="0">
              <a:solidFill>
                <a:schemeClr val="bg1"/>
              </a:solidFill>
              <a:latin typeface="Arial" pitchFamily="34" charset="0"/>
              <a:cs typeface="Arial" pitchFamily="34" charset="0"/>
            </a:endParaRPr>
          </a:p>
          <a:p>
            <a:pPr marL="457200" lvl="2" latinLnBrk="1">
              <a:lnSpc>
                <a:spcPct val="110000"/>
              </a:lnSpc>
              <a:buFont typeface="Arial" pitchFamily="34" charset="0"/>
              <a:buChar char="–"/>
            </a:pPr>
            <a:r>
              <a:rPr lang="en-US" altLang="zh-CN" sz="2400" b="1" dirty="0">
                <a:solidFill>
                  <a:schemeClr val="bg1"/>
                </a:solidFill>
                <a:latin typeface="Arial" pitchFamily="34" charset="0"/>
                <a:cs typeface="Arial" pitchFamily="34" charset="0"/>
              </a:rPr>
              <a:t> Change the geometry</a:t>
            </a:r>
          </a:p>
          <a:p>
            <a:pPr marL="457200" lvl="2" latinLnBrk="1">
              <a:lnSpc>
                <a:spcPct val="110000"/>
              </a:lnSpc>
              <a:buFont typeface="Arial" pitchFamily="34" charset="0"/>
              <a:buChar char="–"/>
            </a:pPr>
            <a:r>
              <a:rPr lang="en-US" altLang="zh-CN" sz="2400" b="1" dirty="0">
                <a:solidFill>
                  <a:schemeClr val="bg1"/>
                </a:solidFill>
                <a:latin typeface="Arial" pitchFamily="34" charset="0"/>
                <a:cs typeface="Arial" pitchFamily="34" charset="0"/>
              </a:rPr>
              <a:t> Break the sharing boundary</a:t>
            </a:r>
          </a:p>
        </p:txBody>
      </p:sp>
      <p:pic>
        <p:nvPicPr>
          <p:cNvPr id="20522" name="Picture 42" descr="D:\siggraph asia 2010\Presentation\images\directdel-rs.png"/>
          <p:cNvPicPr>
            <a:picLocks noChangeAspect="1" noChangeArrowheads="1"/>
          </p:cNvPicPr>
          <p:nvPr/>
        </p:nvPicPr>
        <p:blipFill>
          <a:blip r:embed="rId9" cstate="print"/>
          <a:srcRect/>
          <a:stretch>
            <a:fillRect/>
          </a:stretch>
        </p:blipFill>
        <p:spPr bwMode="auto">
          <a:xfrm>
            <a:off x="1611313" y="3214688"/>
            <a:ext cx="2239962" cy="2143125"/>
          </a:xfrm>
          <a:prstGeom prst="rect">
            <a:avLst/>
          </a:prstGeom>
          <a:noFill/>
          <a:ln w="9525">
            <a:noFill/>
            <a:miter lim="800000"/>
            <a:headEnd/>
            <a:tailEnd/>
          </a:ln>
        </p:spPr>
      </p:pic>
      <p:sp>
        <p:nvSpPr>
          <p:cNvPr id="44" name="矩形 29"/>
          <p:cNvSpPr>
            <a:spLocks noChangeArrowheads="1"/>
          </p:cNvSpPr>
          <p:nvPr/>
        </p:nvSpPr>
        <p:spPr bwMode="auto">
          <a:xfrm>
            <a:off x="5364163" y="5357813"/>
            <a:ext cx="2476960" cy="435825"/>
          </a:xfrm>
          <a:prstGeom prst="rect">
            <a:avLst/>
          </a:prstGeom>
          <a:noFill/>
          <a:ln w="9525">
            <a:noFill/>
            <a:miter lim="800000"/>
            <a:headEnd/>
            <a:tailEnd/>
          </a:ln>
        </p:spPr>
        <p:txBody>
          <a:bodyPr wrap="none">
            <a:spAutoFit/>
          </a:bodyPr>
          <a:lstStyle/>
          <a:p>
            <a:pPr algn="ctr" latinLnBrk="1">
              <a:lnSpc>
                <a:spcPct val="110000"/>
              </a:lnSpc>
            </a:pPr>
            <a:r>
              <a:rPr lang="en-US" altLang="zh-CN" b="1" dirty="0">
                <a:solidFill>
                  <a:schemeClr val="bg1"/>
                </a:solidFill>
                <a:latin typeface="Arial" pitchFamily="34" charset="0"/>
                <a:cs typeface="Arial" pitchFamily="34" charset="0"/>
              </a:rPr>
              <a:t>Resized S-region</a:t>
            </a:r>
            <a:endParaRPr lang="zh-CN" altLang="en-US" b="1" dirty="0">
              <a:latin typeface="Arial" pitchFamily="34" charset="0"/>
              <a:cs typeface="Arial" pitchFamily="34" charset="0"/>
            </a:endParaRPr>
          </a:p>
        </p:txBody>
      </p:sp>
      <p:pic>
        <p:nvPicPr>
          <p:cNvPr id="3075" name="Picture 3" descr="D:\siggraph asia 2010\Presentation\images\directdel\rsrb.png"/>
          <p:cNvPicPr>
            <a:picLocks noChangeAspect="1" noChangeArrowheads="1"/>
          </p:cNvPicPr>
          <p:nvPr/>
        </p:nvPicPr>
        <p:blipFill>
          <a:blip r:embed="rId10" cstate="print"/>
          <a:stretch>
            <a:fillRect/>
          </a:stretch>
        </p:blipFill>
        <p:spPr bwMode="auto">
          <a:xfrm>
            <a:off x="5310188" y="3216992"/>
            <a:ext cx="2238375" cy="2140103"/>
          </a:xfrm>
          <a:prstGeom prst="rect">
            <a:avLst/>
          </a:prstGeom>
          <a:noFill/>
          <a:ln w="9525">
            <a:noFill/>
            <a:miter lim="800000"/>
            <a:headEnd/>
            <a:tailEnd/>
          </a:ln>
        </p:spPr>
      </p:pic>
      <p:pic>
        <p:nvPicPr>
          <p:cNvPr id="3074" name="Picture 2" descr="D:\siggraph asia 2010\Presentation\images\directdel\srb.png"/>
          <p:cNvPicPr>
            <a:picLocks noChangeAspect="1" noChangeArrowheads="1"/>
          </p:cNvPicPr>
          <p:nvPr/>
        </p:nvPicPr>
        <p:blipFill>
          <a:blip r:embed="rId11" cstate="print"/>
          <a:stretch>
            <a:fillRect/>
          </a:stretch>
        </p:blipFill>
        <p:spPr bwMode="auto">
          <a:xfrm>
            <a:off x="1059456" y="3214688"/>
            <a:ext cx="3369073" cy="2073275"/>
          </a:xfrm>
          <a:prstGeom prst="rect">
            <a:avLst/>
          </a:prstGeom>
          <a:noFill/>
          <a:ln w="9525">
            <a:noFill/>
            <a:miter lim="800000"/>
            <a:headEnd/>
            <a:tailEnd/>
          </a:ln>
        </p:spPr>
      </p:pic>
      <p:pic>
        <p:nvPicPr>
          <p:cNvPr id="17" name="Picture 2" descr="D:\siggraph asia 2010\Presentation\images\sums-region-org.png"/>
          <p:cNvPicPr>
            <a:picLocks noChangeAspect="1" noChangeArrowheads="1"/>
          </p:cNvPicPr>
          <p:nvPr/>
        </p:nvPicPr>
        <p:blipFill>
          <a:blip r:embed="rId12" cstate="print"/>
          <a:srcRect/>
          <a:stretch>
            <a:fillRect/>
          </a:stretch>
        </p:blipFill>
        <p:spPr bwMode="auto">
          <a:xfrm>
            <a:off x="1074738" y="2998250"/>
            <a:ext cx="3332032" cy="229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9"/>
                                        </p:tgtEl>
                                        <p:attrNameLst>
                                          <p:attrName>style.visibility</p:attrName>
                                        </p:attrNameLst>
                                      </p:cBhvr>
                                      <p:to>
                                        <p:strVal val="visible"/>
                                      </p:to>
                                    </p:set>
                                    <p:animEffect transition="in" filter="fade">
                                      <p:cBhvr>
                                        <p:cTn id="7" dur="2000"/>
                                        <p:tgtEl>
                                          <p:spTgt spid="20519"/>
                                        </p:tgtEl>
                                      </p:cBhvr>
                                    </p:animEffect>
                                  </p:childTnLst>
                                </p:cTn>
                              </p:par>
                              <p:par>
                                <p:cTn id="8" presetID="10" presetClass="exit" presetSubtype="0" fill="hold" nodeType="withEffect">
                                  <p:stCondLst>
                                    <p:cond delay="0"/>
                                  </p:stCondLst>
                                  <p:childTnLst>
                                    <p:animEffect transition="out" filter="fade">
                                      <p:cBhvr>
                                        <p:cTn id="9" dur="2000"/>
                                        <p:tgtEl>
                                          <p:spTgt spid="17"/>
                                        </p:tgtEl>
                                      </p:cBhvr>
                                    </p:animEffect>
                                    <p:set>
                                      <p:cBhvr>
                                        <p:cTn id="10" dur="1" fill="hold">
                                          <p:stCondLst>
                                            <p:cond delay="19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3">
                                            <p:txEl>
                                              <p:pRg st="0" end="0"/>
                                            </p:txEl>
                                          </p:spTgt>
                                        </p:tgtEl>
                                        <p:attrNameLst>
                                          <p:attrName>style.visibility</p:attrName>
                                        </p:attrNameLst>
                                      </p:cBhvr>
                                      <p:to>
                                        <p:strVal val="visible"/>
                                      </p:to>
                                    </p:set>
                                    <p:animEffect transition="in" filter="fade">
                                      <p:cBhvr>
                                        <p:cTn id="15" dur="2000"/>
                                        <p:tgtEl>
                                          <p:spTgt spid="17413">
                                            <p:txEl>
                                              <p:pRg st="0" end="0"/>
                                            </p:txEl>
                                          </p:spTgt>
                                        </p:tgtEl>
                                      </p:cBhvr>
                                    </p:animEffec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205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32778"/>
                                        </p:tgtEl>
                                        <p:attrNameLst>
                                          <p:attrName>style.visibility</p:attrName>
                                        </p:attrNameLst>
                                      </p:cBhvr>
                                      <p:to>
                                        <p:strVal val="hidden"/>
                                      </p:to>
                                    </p:set>
                                  </p:childTnLst>
                                </p:cTn>
                              </p:par>
                            </p:childTnLst>
                          </p:cTn>
                        </p:par>
                        <p:par>
                          <p:cTn id="23" fill="hold">
                            <p:stCondLst>
                              <p:cond delay="2000"/>
                            </p:stCondLst>
                            <p:childTnLst>
                              <p:par>
                                <p:cTn id="24" presetID="1" presetClass="exit" presetSubtype="0" fill="hold" nodeType="afterEffect">
                                  <p:stCondLst>
                                    <p:cond delay="500"/>
                                  </p:stCondLst>
                                  <p:childTnLst>
                                    <p:set>
                                      <p:cBhvr>
                                        <p:cTn id="25" dur="1" fill="hold">
                                          <p:stCondLst>
                                            <p:cond delay="0"/>
                                          </p:stCondLst>
                                        </p:cTn>
                                        <p:tgtEl>
                                          <p:spTgt spid="20520"/>
                                        </p:tgtEl>
                                        <p:attrNameLst>
                                          <p:attrName>style.visibility</p:attrName>
                                        </p:attrNameLst>
                                      </p:cBhvr>
                                      <p:to>
                                        <p:strVal val="hidden"/>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20520"/>
                                        </p:tgtEl>
                                        <p:attrNameLst>
                                          <p:attrName>style.visibility</p:attrName>
                                        </p:attrNameLst>
                                      </p:cBhvr>
                                      <p:to>
                                        <p:strVal val="visible"/>
                                      </p:to>
                                    </p:set>
                                  </p:childTnLst>
                                </p:cTn>
                              </p:par>
                            </p:childTnLst>
                          </p:cTn>
                        </p:par>
                        <p:par>
                          <p:cTn id="29" fill="hold">
                            <p:stCondLst>
                              <p:cond delay="3000"/>
                            </p:stCondLst>
                            <p:childTnLst>
                              <p:par>
                                <p:cTn id="30" presetID="1" presetClass="exit" presetSubtype="0" fill="hold" nodeType="afterEffect">
                                  <p:stCondLst>
                                    <p:cond delay="500"/>
                                  </p:stCondLst>
                                  <p:childTnLst>
                                    <p:set>
                                      <p:cBhvr>
                                        <p:cTn id="31" dur="1" fill="hold">
                                          <p:stCondLst>
                                            <p:cond delay="0"/>
                                          </p:stCondLst>
                                        </p:cTn>
                                        <p:tgtEl>
                                          <p:spTgt spid="20520"/>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500"/>
                                  </p:stCondLst>
                                  <p:childTnLst>
                                    <p:set>
                                      <p:cBhvr>
                                        <p:cTn id="34" dur="1" fill="hold">
                                          <p:stCondLst>
                                            <p:cond delay="0"/>
                                          </p:stCondLst>
                                        </p:cTn>
                                        <p:tgtEl>
                                          <p:spTgt spid="20520"/>
                                        </p:tgtEl>
                                        <p:attrNameLst>
                                          <p:attrName>style.visibility</p:attrName>
                                        </p:attrNameLst>
                                      </p:cBhvr>
                                      <p:to>
                                        <p:strVal val="visible"/>
                                      </p:to>
                                    </p:set>
                                  </p:childTnLst>
                                </p:cTn>
                              </p:par>
                            </p:childTnLst>
                          </p:cTn>
                        </p:par>
                        <p:par>
                          <p:cTn id="35" fill="hold">
                            <p:stCondLst>
                              <p:cond delay="4000"/>
                            </p:stCondLst>
                            <p:childTnLst>
                              <p:par>
                                <p:cTn id="36" presetID="1" presetClass="exit" presetSubtype="0" fill="hold" nodeType="afterEffect">
                                  <p:stCondLst>
                                    <p:cond delay="0"/>
                                  </p:stCondLst>
                                  <p:childTnLst>
                                    <p:set>
                                      <p:cBhvr>
                                        <p:cTn id="37" dur="1" fill="hold">
                                          <p:stCondLst>
                                            <p:cond delay="0"/>
                                          </p:stCondLst>
                                        </p:cTn>
                                        <p:tgtEl>
                                          <p:spTgt spid="2051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052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2664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6641"/>
                                        </p:tgtEl>
                                        <p:attrNameLst>
                                          <p:attrName>style.visibility</p:attrName>
                                        </p:attrNameLst>
                                      </p:cBhvr>
                                      <p:to>
                                        <p:strVal val="visible"/>
                                      </p:to>
                                    </p:set>
                                  </p:childTnLst>
                                </p:cTn>
                              </p:par>
                              <p:par>
                                <p:cTn id="44" presetID="0" presetClass="path" presetSubtype="0" accel="50000" decel="50000" fill="hold" nodeType="withEffect">
                                  <p:stCondLst>
                                    <p:cond delay="0"/>
                                  </p:stCondLst>
                                  <p:childTnLst>
                                    <p:animMotion origin="layout" path="M 4.44444E-6 -4.44444E-6 L -0.06702 -0.01435 " pathEditMode="relative" rAng="0" ptsTypes="AA">
                                      <p:cBhvr>
                                        <p:cTn id="45" dur="2000" fill="hold"/>
                                        <p:tgtEl>
                                          <p:spTgt spid="26641"/>
                                        </p:tgtEl>
                                        <p:attrNameLst>
                                          <p:attrName>ppt_x</p:attrName>
                                          <p:attrName>ppt_y</p:attrName>
                                        </p:attrNameLst>
                                      </p:cBhvr>
                                      <p:rCtr x="-34" y="-7"/>
                                    </p:animMotion>
                                  </p:childTnLst>
                                </p:cTn>
                              </p:par>
                              <p:par>
                                <p:cTn id="46" presetID="0" presetClass="path" presetSubtype="0" accel="50000" decel="50000" fill="hold" nodeType="withEffect">
                                  <p:stCondLst>
                                    <p:cond delay="0"/>
                                  </p:stCondLst>
                                  <p:childTnLst>
                                    <p:animMotion origin="layout" path="M 5.55112E-17 -1.48148E-6 L 0.07396 0.01759 " pathEditMode="relative" rAng="0" ptsTypes="AA">
                                      <p:cBhvr>
                                        <p:cTn id="47" dur="2000" fill="hold"/>
                                        <p:tgtEl>
                                          <p:spTgt spid="26640"/>
                                        </p:tgtEl>
                                        <p:attrNameLst>
                                          <p:attrName>ppt_x</p:attrName>
                                          <p:attrName>ppt_y</p:attrName>
                                        </p:attrNameLst>
                                      </p:cBhvr>
                                      <p:rCtr x="37" y="9"/>
                                    </p:animMotion>
                                  </p:childTnLst>
                                </p:cTn>
                              </p:par>
                            </p:childTnLst>
                          </p:cTn>
                        </p:par>
                        <p:par>
                          <p:cTn id="48" fill="hold">
                            <p:stCondLst>
                              <p:cond delay="6000"/>
                            </p:stCondLst>
                            <p:childTnLst>
                              <p:par>
                                <p:cTn id="49" presetID="1" presetClass="exit" presetSubtype="0" fill="hold" grpId="1" nodeType="after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par>
                          <p:cTn id="51" fill="hold">
                            <p:stCondLst>
                              <p:cond delay="6000"/>
                            </p:stCondLst>
                            <p:childTnLst>
                              <p:par>
                                <p:cTn id="52" presetID="1" presetClass="entr" presetSubtype="0" fill="hold" nodeType="afterEffect">
                                  <p:stCondLst>
                                    <p:cond delay="0"/>
                                  </p:stCondLst>
                                  <p:childTnLst>
                                    <p:set>
                                      <p:cBhvr>
                                        <p:cTn id="53" dur="1" fill="hold">
                                          <p:stCondLst>
                                            <p:cond delay="0"/>
                                          </p:stCondLst>
                                        </p:cTn>
                                        <p:tgtEl>
                                          <p:spTgt spid="20522"/>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26641"/>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6640"/>
                                        </p:tgtEl>
                                        <p:attrNameLst>
                                          <p:attrName>style.visibility</p:attrName>
                                        </p:attrNameLst>
                                      </p:cBhvr>
                                      <p:to>
                                        <p:strVal val="hidden"/>
                                      </p:to>
                                    </p:set>
                                  </p:childTnLst>
                                </p:cTn>
                              </p:par>
                            </p:childTnLst>
                          </p:cTn>
                        </p:par>
                        <p:par>
                          <p:cTn id="58" fill="hold">
                            <p:stCondLst>
                              <p:cond delay="6000"/>
                            </p:stCondLst>
                            <p:childTnLst>
                              <p:par>
                                <p:cTn id="59" presetID="63" presetClass="path" presetSubtype="0" accel="50000" decel="50000" fill="hold" nodeType="afterEffect">
                                  <p:stCondLst>
                                    <p:cond delay="0"/>
                                  </p:stCondLst>
                                  <p:childTnLst>
                                    <p:animMotion origin="layout" path="M 1.94444E-6 1.11022E-16 L 0.40555 1.11022E-16 " pathEditMode="relative" rAng="0" ptsTypes="AA">
                                      <p:cBhvr>
                                        <p:cTn id="60" dur="1000" fill="hold"/>
                                        <p:tgtEl>
                                          <p:spTgt spid="20522"/>
                                        </p:tgtEl>
                                        <p:attrNameLst>
                                          <p:attrName>ppt_x</p:attrName>
                                          <p:attrName>ppt_y</p:attrName>
                                        </p:attrNameLst>
                                      </p:cBhvr>
                                      <p:rCtr x="203" y="0"/>
                                    </p:animMotion>
                                  </p:child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childTnLst>
                          </p:cTn>
                        </p:par>
                        <p:par>
                          <p:cTn id="64" fill="hold">
                            <p:stCondLst>
                              <p:cond delay="7000"/>
                            </p:stCondLst>
                            <p:childTnLst>
                              <p:par>
                                <p:cTn id="65" presetID="1" presetClass="entr" presetSubtype="0" fill="hold" nodeType="afterEffect">
                                  <p:stCondLst>
                                    <p:cond delay="0"/>
                                  </p:stCondLst>
                                  <p:childTnLst>
                                    <p:set>
                                      <p:cBhvr>
                                        <p:cTn id="66" dur="1" fill="hold">
                                          <p:stCondLst>
                                            <p:cond delay="0"/>
                                          </p:stCondLst>
                                        </p:cTn>
                                        <p:tgtEl>
                                          <p:spTgt spid="2051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3277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41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7413">
                                            <p:txEl>
                                              <p:pRg st="2" end="2"/>
                                            </p:txEl>
                                          </p:spTgt>
                                        </p:tgtEl>
                                        <p:attrNameLst>
                                          <p:attrName>style.visibility</p:attrName>
                                        </p:attrNameLst>
                                      </p:cBhvr>
                                      <p:to>
                                        <p:strVal val="visible"/>
                                      </p:to>
                                    </p:set>
                                  </p:childTnLst>
                                </p:cTn>
                              </p:par>
                            </p:childTnLst>
                          </p:cTn>
                        </p:par>
                        <p:par>
                          <p:cTn id="77" fill="hold">
                            <p:stCondLst>
                              <p:cond delay="0"/>
                            </p:stCondLst>
                            <p:childTnLst>
                              <p:par>
                                <p:cTn id="78" presetID="10" presetClass="entr" presetSubtype="0" fill="hold" nodeType="afterEffect">
                                  <p:stCondLst>
                                    <p:cond delay="0"/>
                                  </p:stCondLst>
                                  <p:childTnLst>
                                    <p:set>
                                      <p:cBhvr>
                                        <p:cTn id="79" dur="1" fill="hold">
                                          <p:stCondLst>
                                            <p:cond delay="0"/>
                                          </p:stCondLst>
                                        </p:cTn>
                                        <p:tgtEl>
                                          <p:spTgt spid="3074"/>
                                        </p:tgtEl>
                                        <p:attrNameLst>
                                          <p:attrName>style.visibility</p:attrName>
                                        </p:attrNameLst>
                                      </p:cBhvr>
                                      <p:to>
                                        <p:strVal val="visible"/>
                                      </p:to>
                                    </p:set>
                                    <p:animEffect transition="in" filter="fade">
                                      <p:cBhvr>
                                        <p:cTn id="80" dur="1000"/>
                                        <p:tgtEl>
                                          <p:spTgt spid="3074"/>
                                        </p:tgtEl>
                                      </p:cBhvr>
                                    </p:animEffect>
                                  </p:childTnLst>
                                </p:cTn>
                              </p:par>
                            </p:childTnLst>
                          </p:cTn>
                        </p:par>
                        <p:par>
                          <p:cTn id="81" fill="hold">
                            <p:stCondLst>
                              <p:cond delay="1000"/>
                            </p:stCondLst>
                            <p:childTnLst>
                              <p:par>
                                <p:cTn id="82" presetID="10" presetClass="entr" presetSubtype="0" fill="hold" nodeType="afterEffect">
                                  <p:stCondLst>
                                    <p:cond delay="0"/>
                                  </p:stCondLst>
                                  <p:childTnLst>
                                    <p:set>
                                      <p:cBhvr>
                                        <p:cTn id="83" dur="1" fill="hold">
                                          <p:stCondLst>
                                            <p:cond delay="0"/>
                                          </p:stCondLst>
                                        </p:cTn>
                                        <p:tgtEl>
                                          <p:spTgt spid="3075"/>
                                        </p:tgtEl>
                                        <p:attrNameLst>
                                          <p:attrName>style.visibility</p:attrName>
                                        </p:attrNameLst>
                                      </p:cBhvr>
                                      <p:to>
                                        <p:strVal val="visible"/>
                                      </p:to>
                                    </p:set>
                                    <p:animEffect transition="in" filter="fade">
                                      <p:cBhvr>
                                        <p:cTn id="84"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p:bldP spid="32778" grpId="1"/>
      <p:bldP spid="13" grpId="0"/>
      <p:bldP spid="13" grpId="1"/>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9" descr="D:\siggraph asia 2010\Presentation\images\framework-sr.png"/>
          <p:cNvPicPr>
            <a:picLocks noChangeAspect="1" noChangeArrowheads="1"/>
          </p:cNvPicPr>
          <p:nvPr/>
        </p:nvPicPr>
        <p:blipFill>
          <a:blip r:embed="rId3" cstate="print"/>
          <a:srcRect/>
          <a:stretch>
            <a:fillRect/>
          </a:stretch>
        </p:blipFill>
        <p:spPr bwMode="auto">
          <a:xfrm>
            <a:off x="0" y="3479800"/>
            <a:ext cx="1857375" cy="1189038"/>
          </a:xfrm>
          <a:prstGeom prst="rect">
            <a:avLst/>
          </a:prstGeom>
          <a:noFill/>
          <a:ln w="9525">
            <a:noFill/>
            <a:miter lim="800000"/>
            <a:headEnd/>
            <a:tailEnd/>
          </a:ln>
        </p:spPr>
      </p:pic>
      <p:sp>
        <p:nvSpPr>
          <p:cNvPr id="26627"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S-region Summarization</a:t>
            </a:r>
          </a:p>
        </p:txBody>
      </p:sp>
      <p:pic>
        <p:nvPicPr>
          <p:cNvPr id="26628" name="Picture 3" descr="시그라프PPT용로고"/>
          <p:cNvPicPr>
            <a:picLocks noChangeAspect="1" noChangeArrowheads="1"/>
          </p:cNvPicPr>
          <p:nvPr/>
        </p:nvPicPr>
        <p:blipFill>
          <a:blip r:embed="rId4" cstate="print"/>
          <a:srcRect/>
          <a:stretch>
            <a:fillRect/>
          </a:stretch>
        </p:blipFill>
        <p:spPr bwMode="auto">
          <a:xfrm>
            <a:off x="6680200" y="6321425"/>
            <a:ext cx="2212975" cy="420688"/>
          </a:xfrm>
          <a:prstGeom prst="rect">
            <a:avLst/>
          </a:prstGeom>
          <a:noFill/>
          <a:ln w="9525">
            <a:noFill/>
            <a:miter lim="800000"/>
            <a:headEnd/>
            <a:tailEnd/>
          </a:ln>
        </p:spPr>
      </p:pic>
      <p:pic>
        <p:nvPicPr>
          <p:cNvPr id="26629" name="Picture 4" descr="건곤감리PPT용"/>
          <p:cNvPicPr>
            <a:picLocks noChangeAspect="1" noChangeArrowheads="1"/>
          </p:cNvPicPr>
          <p:nvPr/>
        </p:nvPicPr>
        <p:blipFill>
          <a:blip r:embed="rId5" cstate="print"/>
          <a:srcRect/>
          <a:stretch>
            <a:fillRect/>
          </a:stretch>
        </p:blipFill>
        <p:spPr bwMode="auto">
          <a:xfrm>
            <a:off x="250825" y="6467475"/>
            <a:ext cx="1123950" cy="201613"/>
          </a:xfrm>
          <a:prstGeom prst="rect">
            <a:avLst/>
          </a:prstGeom>
          <a:noFill/>
          <a:ln w="9525">
            <a:noFill/>
            <a:miter lim="800000"/>
            <a:headEnd/>
            <a:tailEnd/>
          </a:ln>
        </p:spPr>
      </p:pic>
      <p:sp>
        <p:nvSpPr>
          <p:cNvPr id="26630" name="Rectangle 24"/>
          <p:cNvSpPr>
            <a:spLocks noChangeArrowheads="1"/>
          </p:cNvSpPr>
          <p:nvPr/>
        </p:nvSpPr>
        <p:spPr bwMode="auto">
          <a:xfrm>
            <a:off x="611188" y="1000125"/>
            <a:ext cx="4564062" cy="530225"/>
          </a:xfrm>
          <a:prstGeom prst="rect">
            <a:avLst/>
          </a:prstGeom>
          <a:noFill/>
          <a:ln w="9525" algn="ctr">
            <a:noFill/>
            <a:miter lim="800000"/>
            <a:headEnd/>
            <a:tailEnd/>
          </a:ln>
        </p:spPr>
        <p:txBody>
          <a:bodyPr wrap="none">
            <a:spAutoFit/>
          </a:bodyPr>
          <a:lstStyle/>
          <a:p>
            <a:pPr marL="419100" indent="-419100" latinLnBrk="1">
              <a:lnSpc>
                <a:spcPct val="110000"/>
              </a:lnSpc>
              <a:buFont typeface="Arial" pitchFamily="34" charset="0"/>
              <a:buChar char="•"/>
            </a:pPr>
            <a:r>
              <a:rPr lang="en-US" altLang="zh-CN">
                <a:solidFill>
                  <a:schemeClr val="bg1"/>
                </a:solidFill>
              </a:rPr>
              <a:t> </a:t>
            </a:r>
            <a:r>
              <a:rPr lang="en-US" altLang="zh-CN" sz="2800" b="1">
                <a:solidFill>
                  <a:schemeClr val="bg1"/>
                </a:solidFill>
                <a:latin typeface="Arial" pitchFamily="34" charset="0"/>
                <a:cs typeface="Arial" pitchFamily="34" charset="0"/>
              </a:rPr>
              <a:t>Preserve the geometry</a:t>
            </a:r>
          </a:p>
        </p:txBody>
      </p:sp>
      <p:grpSp>
        <p:nvGrpSpPr>
          <p:cNvPr id="8" name="组合 42"/>
          <p:cNvGrpSpPr>
            <a:grpSpLocks/>
          </p:cNvGrpSpPr>
          <p:nvPr/>
        </p:nvGrpSpPr>
        <p:grpSpPr bwMode="auto">
          <a:xfrm>
            <a:off x="4097338" y="2365375"/>
            <a:ext cx="1739900" cy="3353717"/>
            <a:chOff x="4097338" y="2865457"/>
            <a:chExt cx="1739519" cy="3353485"/>
          </a:xfrm>
        </p:grpSpPr>
        <p:pic>
          <p:nvPicPr>
            <p:cNvPr id="26671" name="Picture 3" descr="D:\siggraph asia 2010\Presentation\images\sums-region-rm.png"/>
            <p:cNvPicPr>
              <a:picLocks noChangeAspect="1" noChangeArrowheads="1"/>
            </p:cNvPicPr>
            <p:nvPr/>
          </p:nvPicPr>
          <p:blipFill>
            <a:blip r:embed="rId6" cstate="print"/>
            <a:srcRect/>
            <a:stretch>
              <a:fillRect/>
            </a:stretch>
          </p:blipFill>
          <p:spPr bwMode="auto">
            <a:xfrm>
              <a:off x="4500562" y="4643446"/>
              <a:ext cx="1214446" cy="1214446"/>
            </a:xfrm>
            <a:prstGeom prst="rect">
              <a:avLst/>
            </a:prstGeom>
            <a:noFill/>
            <a:ln w="9525">
              <a:noFill/>
              <a:miter lim="800000"/>
              <a:headEnd/>
              <a:tailEnd/>
            </a:ln>
          </p:spPr>
        </p:pic>
        <p:sp>
          <p:nvSpPr>
            <p:cNvPr id="26672" name="矩形 29"/>
            <p:cNvSpPr>
              <a:spLocks noChangeArrowheads="1"/>
            </p:cNvSpPr>
            <p:nvPr/>
          </p:nvSpPr>
          <p:spPr bwMode="auto">
            <a:xfrm>
              <a:off x="4214810" y="4071942"/>
              <a:ext cx="1622047" cy="310919"/>
            </a:xfrm>
            <a:prstGeom prst="rect">
              <a:avLst/>
            </a:prstGeom>
            <a:noFill/>
            <a:ln w="9525">
              <a:noFill/>
              <a:miter lim="800000"/>
              <a:headEnd/>
              <a:tailEnd/>
            </a:ln>
          </p:spPr>
          <p:txBody>
            <a:bodyPr wrap="none">
              <a:spAutoFit/>
            </a:bodyPr>
            <a:lstStyle/>
            <a:p>
              <a:pPr algn="ctr" latinLnBrk="1">
                <a:lnSpc>
                  <a:spcPct val="110000"/>
                </a:lnSpc>
              </a:pPr>
              <a:r>
                <a:rPr lang="en-US" altLang="zh-CN" sz="1400" b="1">
                  <a:solidFill>
                    <a:schemeClr val="bg1"/>
                  </a:solidFill>
                  <a:latin typeface="Arial" pitchFamily="34" charset="0"/>
                  <a:cs typeface="Arial" pitchFamily="34" charset="0"/>
                </a:rPr>
                <a:t>Rectified Texture</a:t>
              </a:r>
            </a:p>
          </p:txBody>
        </p:sp>
        <p:sp>
          <p:nvSpPr>
            <p:cNvPr id="26673" name="矩形 29"/>
            <p:cNvSpPr>
              <a:spLocks noChangeArrowheads="1"/>
            </p:cNvSpPr>
            <p:nvPr/>
          </p:nvSpPr>
          <p:spPr bwMode="auto">
            <a:xfrm>
              <a:off x="4500563" y="5889644"/>
              <a:ext cx="1298469" cy="329298"/>
            </a:xfrm>
            <a:prstGeom prst="rect">
              <a:avLst/>
            </a:prstGeom>
            <a:noFill/>
            <a:ln w="9525">
              <a:noFill/>
              <a:miter lim="800000"/>
              <a:headEnd/>
              <a:tailEnd/>
            </a:ln>
          </p:spPr>
          <p:txBody>
            <a:bodyPr wrap="none">
              <a:spAutoFit/>
            </a:bodyPr>
            <a:lstStyle/>
            <a:p>
              <a:pPr algn="ctr" latinLnBrk="1">
                <a:lnSpc>
                  <a:spcPct val="110000"/>
                </a:lnSpc>
              </a:pPr>
              <a:r>
                <a:rPr lang="en-US" altLang="zh-CN" sz="1400" b="1" dirty="0">
                  <a:solidFill>
                    <a:schemeClr val="bg1"/>
                  </a:solidFill>
                  <a:latin typeface="Arial" pitchFamily="34" charset="0"/>
                  <a:cs typeface="Arial" pitchFamily="34" charset="0"/>
                </a:rPr>
                <a:t>Square Mesh</a:t>
              </a:r>
              <a:endParaRPr lang="zh-CN" altLang="en-US" sz="1400" b="1" dirty="0">
                <a:solidFill>
                  <a:schemeClr val="bg1"/>
                </a:solidFill>
                <a:latin typeface="Arial" pitchFamily="34" charset="0"/>
                <a:cs typeface="Arial" pitchFamily="34" charset="0"/>
              </a:endParaRPr>
            </a:p>
          </p:txBody>
        </p:sp>
        <p:pic>
          <p:nvPicPr>
            <p:cNvPr id="26674" name="Picture 13" descr="D:\siggraph asia 2010\Presentation\images\sums-region-ref.png"/>
            <p:cNvPicPr>
              <a:picLocks noChangeAspect="1" noChangeArrowheads="1"/>
            </p:cNvPicPr>
            <p:nvPr/>
          </p:nvPicPr>
          <p:blipFill>
            <a:blip r:embed="rId7" cstate="print"/>
            <a:srcRect/>
            <a:stretch>
              <a:fillRect/>
            </a:stretch>
          </p:blipFill>
          <p:spPr bwMode="auto">
            <a:xfrm>
              <a:off x="4491038" y="2865457"/>
              <a:ext cx="1201738" cy="1201738"/>
            </a:xfrm>
            <a:prstGeom prst="rect">
              <a:avLst/>
            </a:prstGeom>
            <a:noFill/>
            <a:ln w="9525">
              <a:noFill/>
              <a:miter lim="800000"/>
              <a:headEnd/>
              <a:tailEnd/>
            </a:ln>
          </p:spPr>
        </p:pic>
        <p:cxnSp>
          <p:nvCxnSpPr>
            <p:cNvPr id="7" name="直接箭头连接符 9"/>
            <p:cNvCxnSpPr/>
            <p:nvPr/>
          </p:nvCxnSpPr>
          <p:spPr bwMode="auto">
            <a:xfrm>
              <a:off x="4097338" y="3441680"/>
              <a:ext cx="331714"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2" name="直接箭头连接符 9"/>
            <p:cNvCxnSpPr/>
            <p:nvPr/>
          </p:nvCxnSpPr>
          <p:spPr bwMode="auto">
            <a:xfrm>
              <a:off x="4097338" y="5241780"/>
              <a:ext cx="331714"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grpSp>
        <p:nvGrpSpPr>
          <p:cNvPr id="9" name="组合 45"/>
          <p:cNvGrpSpPr>
            <a:grpSpLocks/>
          </p:cNvGrpSpPr>
          <p:nvPr/>
        </p:nvGrpSpPr>
        <p:grpSpPr bwMode="auto">
          <a:xfrm>
            <a:off x="5665788" y="2292350"/>
            <a:ext cx="1663700" cy="3408363"/>
            <a:chOff x="5665788" y="2792432"/>
            <a:chExt cx="1664158" cy="3408132"/>
          </a:xfrm>
        </p:grpSpPr>
        <p:sp>
          <p:nvSpPr>
            <p:cNvPr id="26664" name="矩形 29"/>
            <p:cNvSpPr>
              <a:spLocks noChangeArrowheads="1"/>
            </p:cNvSpPr>
            <p:nvPr/>
          </p:nvSpPr>
          <p:spPr bwMode="auto">
            <a:xfrm>
              <a:off x="5786446" y="4071942"/>
              <a:ext cx="1543500" cy="310919"/>
            </a:xfrm>
            <a:prstGeom prst="rect">
              <a:avLst/>
            </a:prstGeom>
            <a:noFill/>
            <a:ln w="9525">
              <a:noFill/>
              <a:miter lim="800000"/>
              <a:headEnd/>
              <a:tailEnd/>
            </a:ln>
          </p:spPr>
          <p:txBody>
            <a:bodyPr wrap="none">
              <a:spAutoFit/>
            </a:bodyPr>
            <a:lstStyle/>
            <a:p>
              <a:pPr algn="ctr" latinLnBrk="1">
                <a:lnSpc>
                  <a:spcPct val="110000"/>
                </a:lnSpc>
              </a:pPr>
              <a:r>
                <a:rPr lang="en-US" altLang="zh-CN" sz="1400" b="1">
                  <a:solidFill>
                    <a:schemeClr val="bg1"/>
                  </a:solidFill>
                  <a:latin typeface="Arial" pitchFamily="34" charset="0"/>
                  <a:cs typeface="Arial" pitchFamily="34" charset="0"/>
                </a:rPr>
                <a:t>Resized Texture</a:t>
              </a:r>
            </a:p>
          </p:txBody>
        </p:sp>
        <p:grpSp>
          <p:nvGrpSpPr>
            <p:cNvPr id="26665" name="组合 43"/>
            <p:cNvGrpSpPr>
              <a:grpSpLocks/>
            </p:cNvGrpSpPr>
            <p:nvPr/>
          </p:nvGrpSpPr>
          <p:grpSpPr bwMode="auto">
            <a:xfrm>
              <a:off x="5665788" y="2792432"/>
              <a:ext cx="1559779" cy="3408132"/>
              <a:chOff x="5665788" y="2792432"/>
              <a:chExt cx="1559779" cy="3408132"/>
            </a:xfrm>
          </p:grpSpPr>
          <p:pic>
            <p:nvPicPr>
              <p:cNvPr id="26666" name="Picture 4" descr="D:\siggraph asia 2010\Presentation\images\sums-region-rrm.png"/>
              <p:cNvPicPr>
                <a:picLocks noChangeAspect="1" noChangeArrowheads="1"/>
              </p:cNvPicPr>
              <p:nvPr/>
            </p:nvPicPr>
            <p:blipFill>
              <a:blip r:embed="rId8" cstate="print"/>
              <a:srcRect/>
              <a:stretch>
                <a:fillRect/>
              </a:stretch>
            </p:blipFill>
            <p:spPr bwMode="auto">
              <a:xfrm>
                <a:off x="6099632" y="4643447"/>
                <a:ext cx="901040" cy="1214445"/>
              </a:xfrm>
              <a:prstGeom prst="rect">
                <a:avLst/>
              </a:prstGeom>
              <a:noFill/>
              <a:ln w="9525">
                <a:noFill/>
                <a:miter lim="800000"/>
                <a:headEnd/>
                <a:tailEnd/>
              </a:ln>
            </p:spPr>
          </p:pic>
          <p:sp>
            <p:nvSpPr>
              <p:cNvPr id="26667" name="矩形 29"/>
              <p:cNvSpPr>
                <a:spLocks noChangeArrowheads="1"/>
              </p:cNvSpPr>
              <p:nvPr/>
            </p:nvSpPr>
            <p:spPr bwMode="auto">
              <a:xfrm>
                <a:off x="5857884" y="5889645"/>
                <a:ext cx="1367683" cy="310919"/>
              </a:xfrm>
              <a:prstGeom prst="rect">
                <a:avLst/>
              </a:prstGeom>
              <a:noFill/>
              <a:ln w="9525">
                <a:noFill/>
                <a:miter lim="800000"/>
                <a:headEnd/>
                <a:tailEnd/>
              </a:ln>
            </p:spPr>
            <p:txBody>
              <a:bodyPr wrap="none">
                <a:spAutoFit/>
              </a:bodyPr>
              <a:lstStyle/>
              <a:p>
                <a:pPr algn="ctr" latinLnBrk="1">
                  <a:lnSpc>
                    <a:spcPct val="110000"/>
                  </a:lnSpc>
                </a:pPr>
                <a:r>
                  <a:rPr lang="en-US" altLang="zh-CN" sz="1400" b="1" dirty="0">
                    <a:solidFill>
                      <a:schemeClr val="bg1"/>
                    </a:solidFill>
                    <a:latin typeface="Arial" pitchFamily="34" charset="0"/>
                    <a:cs typeface="Arial" pitchFamily="34" charset="0"/>
                  </a:rPr>
                  <a:t>Resized Mesh</a:t>
                </a:r>
              </a:p>
            </p:txBody>
          </p:sp>
          <p:pic>
            <p:nvPicPr>
              <p:cNvPr id="26668" name="Picture 14" descr="D:\siggraph asia 2010\Presentation\images\sums-region-resizedref.png"/>
              <p:cNvPicPr>
                <a:picLocks noChangeAspect="1" noChangeArrowheads="1"/>
              </p:cNvPicPr>
              <p:nvPr/>
            </p:nvPicPr>
            <p:blipFill>
              <a:blip r:embed="rId9" cstate="print"/>
              <a:srcRect/>
              <a:stretch>
                <a:fillRect/>
              </a:stretch>
            </p:blipFill>
            <p:spPr bwMode="auto">
              <a:xfrm>
                <a:off x="6038850" y="2792432"/>
                <a:ext cx="965200" cy="1296988"/>
              </a:xfrm>
              <a:prstGeom prst="rect">
                <a:avLst/>
              </a:prstGeom>
              <a:noFill/>
              <a:ln w="9525">
                <a:noFill/>
                <a:miter lim="800000"/>
                <a:headEnd/>
                <a:tailEnd/>
              </a:ln>
            </p:spPr>
          </p:pic>
          <p:cxnSp>
            <p:nvCxnSpPr>
              <p:cNvPr id="3" name="直接箭头连接符 9"/>
              <p:cNvCxnSpPr/>
              <p:nvPr/>
            </p:nvCxnSpPr>
            <p:spPr bwMode="auto">
              <a:xfrm>
                <a:off x="5665788" y="3441676"/>
                <a:ext cx="331878"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5" name="直接箭头连接符 9"/>
              <p:cNvCxnSpPr/>
              <p:nvPr/>
            </p:nvCxnSpPr>
            <p:spPr bwMode="auto">
              <a:xfrm>
                <a:off x="5710250" y="5241779"/>
                <a:ext cx="331878"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grpSp>
      <p:grpSp>
        <p:nvGrpSpPr>
          <p:cNvPr id="11" name="组合 44"/>
          <p:cNvGrpSpPr>
            <a:grpSpLocks/>
          </p:cNvGrpSpPr>
          <p:nvPr/>
        </p:nvGrpSpPr>
        <p:grpSpPr bwMode="auto">
          <a:xfrm>
            <a:off x="7000875" y="2436813"/>
            <a:ext cx="1665288" cy="3278187"/>
            <a:chOff x="7192963" y="2936895"/>
            <a:chExt cx="1665317" cy="3278187"/>
          </a:xfrm>
        </p:grpSpPr>
        <p:pic>
          <p:nvPicPr>
            <p:cNvPr id="26658" name="Picture 5" descr="D:\siggraph asia 2010\Presentation\images\sums-region-rom.png"/>
            <p:cNvPicPr>
              <a:picLocks noChangeAspect="1" noChangeArrowheads="1"/>
            </p:cNvPicPr>
            <p:nvPr/>
          </p:nvPicPr>
          <p:blipFill>
            <a:blip r:embed="rId10" cstate="print"/>
            <a:srcRect/>
            <a:stretch>
              <a:fillRect/>
            </a:stretch>
          </p:blipFill>
          <p:spPr bwMode="auto">
            <a:xfrm>
              <a:off x="7553326" y="4786322"/>
              <a:ext cx="1233516" cy="1047133"/>
            </a:xfrm>
            <a:prstGeom prst="rect">
              <a:avLst/>
            </a:prstGeom>
            <a:noFill/>
            <a:ln w="9525">
              <a:noFill/>
              <a:miter lim="800000"/>
              <a:headEnd/>
              <a:tailEnd/>
            </a:ln>
          </p:spPr>
        </p:pic>
        <p:pic>
          <p:nvPicPr>
            <p:cNvPr id="26659" name="Picture 16" descr="D:\siggraph asia 2010\Presentation\images\sums-region-resized.png"/>
            <p:cNvPicPr>
              <a:picLocks noChangeAspect="1" noChangeArrowheads="1"/>
            </p:cNvPicPr>
            <p:nvPr/>
          </p:nvPicPr>
          <p:blipFill>
            <a:blip r:embed="rId11" cstate="print"/>
            <a:srcRect/>
            <a:stretch>
              <a:fillRect/>
            </a:stretch>
          </p:blipFill>
          <p:spPr bwMode="auto">
            <a:xfrm>
              <a:off x="7540625" y="2936895"/>
              <a:ext cx="1230312" cy="1006475"/>
            </a:xfrm>
            <a:prstGeom prst="rect">
              <a:avLst/>
            </a:prstGeom>
            <a:noFill/>
            <a:ln w="9525">
              <a:noFill/>
              <a:miter lim="800000"/>
              <a:headEnd/>
              <a:tailEnd/>
            </a:ln>
          </p:spPr>
        </p:pic>
        <p:sp>
          <p:nvSpPr>
            <p:cNvPr id="26660" name="矩形 29"/>
            <p:cNvSpPr>
              <a:spLocks noChangeArrowheads="1"/>
            </p:cNvSpPr>
            <p:nvPr/>
          </p:nvSpPr>
          <p:spPr bwMode="auto">
            <a:xfrm>
              <a:off x="7490598" y="5904163"/>
              <a:ext cx="1367682" cy="310919"/>
            </a:xfrm>
            <a:prstGeom prst="rect">
              <a:avLst/>
            </a:prstGeom>
            <a:noFill/>
            <a:ln w="9525">
              <a:noFill/>
              <a:miter lim="800000"/>
              <a:headEnd/>
              <a:tailEnd/>
            </a:ln>
          </p:spPr>
          <p:txBody>
            <a:bodyPr wrap="none">
              <a:spAutoFit/>
            </a:bodyPr>
            <a:lstStyle/>
            <a:p>
              <a:pPr algn="ctr" latinLnBrk="1">
                <a:lnSpc>
                  <a:spcPct val="110000"/>
                </a:lnSpc>
              </a:pPr>
              <a:r>
                <a:rPr lang="en-US" altLang="zh-CN" sz="1400" b="1">
                  <a:solidFill>
                    <a:schemeClr val="bg1"/>
                  </a:solidFill>
                  <a:latin typeface="Arial" pitchFamily="34" charset="0"/>
                  <a:cs typeface="Arial" pitchFamily="34" charset="0"/>
                </a:rPr>
                <a:t>Resized Mesh</a:t>
              </a:r>
            </a:p>
          </p:txBody>
        </p:sp>
        <p:cxnSp>
          <p:nvCxnSpPr>
            <p:cNvPr id="4" name="直接箭头连接符 9"/>
            <p:cNvCxnSpPr/>
            <p:nvPr/>
          </p:nvCxnSpPr>
          <p:spPr bwMode="auto">
            <a:xfrm>
              <a:off x="7192963" y="3441720"/>
              <a:ext cx="331794"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 name="直接箭头连接符 9"/>
            <p:cNvCxnSpPr/>
            <p:nvPr/>
          </p:nvCxnSpPr>
          <p:spPr bwMode="auto">
            <a:xfrm>
              <a:off x="7192963" y="5241945"/>
              <a:ext cx="331794"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26663" name="矩形 29"/>
            <p:cNvSpPr>
              <a:spLocks noChangeArrowheads="1"/>
            </p:cNvSpPr>
            <p:nvPr/>
          </p:nvSpPr>
          <p:spPr bwMode="auto">
            <a:xfrm>
              <a:off x="7835900" y="4071943"/>
              <a:ext cx="731290" cy="310919"/>
            </a:xfrm>
            <a:prstGeom prst="rect">
              <a:avLst/>
            </a:prstGeom>
            <a:noFill/>
            <a:ln w="9525">
              <a:noFill/>
              <a:miter lim="800000"/>
              <a:headEnd/>
              <a:tailEnd/>
            </a:ln>
          </p:spPr>
          <p:txBody>
            <a:bodyPr wrap="none">
              <a:spAutoFit/>
            </a:bodyPr>
            <a:lstStyle/>
            <a:p>
              <a:pPr algn="ctr" latinLnBrk="1">
                <a:lnSpc>
                  <a:spcPct val="110000"/>
                </a:lnSpc>
              </a:pPr>
              <a:r>
                <a:rPr lang="en-US" altLang="zh-CN" sz="1400" b="1">
                  <a:solidFill>
                    <a:schemeClr val="bg1"/>
                  </a:solidFill>
                  <a:latin typeface="Arial" pitchFamily="34" charset="0"/>
                  <a:cs typeface="Arial" pitchFamily="34" charset="0"/>
                </a:rPr>
                <a:t>Result</a:t>
              </a:r>
            </a:p>
          </p:txBody>
        </p:sp>
      </p:grpSp>
      <p:sp>
        <p:nvSpPr>
          <p:cNvPr id="26634" name="矩形 29"/>
          <p:cNvSpPr>
            <a:spLocks noChangeArrowheads="1"/>
          </p:cNvSpPr>
          <p:nvPr/>
        </p:nvSpPr>
        <p:spPr bwMode="auto">
          <a:xfrm>
            <a:off x="517525" y="4635500"/>
            <a:ext cx="911225" cy="311150"/>
          </a:xfrm>
          <a:prstGeom prst="rect">
            <a:avLst/>
          </a:prstGeom>
          <a:noFill/>
          <a:ln w="9525">
            <a:noFill/>
            <a:miter lim="800000"/>
            <a:headEnd/>
            <a:tailEnd/>
          </a:ln>
        </p:spPr>
        <p:txBody>
          <a:bodyPr wrap="none">
            <a:spAutoFit/>
          </a:bodyPr>
          <a:lstStyle/>
          <a:p>
            <a:pPr algn="ctr" latinLnBrk="1">
              <a:lnSpc>
                <a:spcPct val="110000"/>
              </a:lnSpc>
            </a:pPr>
            <a:r>
              <a:rPr lang="en-US" altLang="zh-CN" sz="1400" b="1">
                <a:solidFill>
                  <a:schemeClr val="bg1"/>
                </a:solidFill>
                <a:latin typeface="Arial" pitchFamily="34" charset="0"/>
                <a:cs typeface="Arial" pitchFamily="34" charset="0"/>
              </a:rPr>
              <a:t>S-region</a:t>
            </a:r>
            <a:endParaRPr lang="zh-CN" altLang="en-US" sz="1400" b="1">
              <a:latin typeface="Arial" pitchFamily="34" charset="0"/>
              <a:cs typeface="Arial" pitchFamily="34" charset="0"/>
            </a:endParaRPr>
          </a:p>
        </p:txBody>
      </p:sp>
      <p:grpSp>
        <p:nvGrpSpPr>
          <p:cNvPr id="13" name="组合 41"/>
          <p:cNvGrpSpPr>
            <a:grpSpLocks/>
          </p:cNvGrpSpPr>
          <p:nvPr/>
        </p:nvGrpSpPr>
        <p:grpSpPr bwMode="auto">
          <a:xfrm>
            <a:off x="1857375" y="2359025"/>
            <a:ext cx="2305050" cy="3341688"/>
            <a:chOff x="1857360" y="2859107"/>
            <a:chExt cx="2305066" cy="3341457"/>
          </a:xfrm>
        </p:grpSpPr>
        <p:pic>
          <p:nvPicPr>
            <p:cNvPr id="26651" name="Picture 2" descr="D:\siggraph asia 2010\Presentation\images\sums-region-om.png"/>
            <p:cNvPicPr>
              <a:picLocks noChangeAspect="1" noChangeArrowheads="1"/>
            </p:cNvPicPr>
            <p:nvPr/>
          </p:nvPicPr>
          <p:blipFill>
            <a:blip r:embed="rId12" cstate="print"/>
            <a:srcRect/>
            <a:stretch>
              <a:fillRect/>
            </a:stretch>
          </p:blipFill>
          <p:spPr bwMode="auto">
            <a:xfrm>
              <a:off x="2500298" y="4714884"/>
              <a:ext cx="1643074" cy="1049931"/>
            </a:xfrm>
            <a:prstGeom prst="rect">
              <a:avLst/>
            </a:prstGeom>
            <a:noFill/>
            <a:ln w="9525">
              <a:noFill/>
              <a:miter lim="800000"/>
              <a:headEnd/>
              <a:tailEnd/>
            </a:ln>
          </p:spPr>
        </p:pic>
        <p:sp>
          <p:nvSpPr>
            <p:cNvPr id="26652" name="矩形 29"/>
            <p:cNvSpPr>
              <a:spLocks noChangeArrowheads="1"/>
            </p:cNvSpPr>
            <p:nvPr/>
          </p:nvSpPr>
          <p:spPr bwMode="auto">
            <a:xfrm>
              <a:off x="2903538" y="4071942"/>
              <a:ext cx="817340" cy="310919"/>
            </a:xfrm>
            <a:prstGeom prst="rect">
              <a:avLst/>
            </a:prstGeom>
            <a:noFill/>
            <a:ln w="9525">
              <a:noFill/>
              <a:miter lim="800000"/>
              <a:headEnd/>
              <a:tailEnd/>
            </a:ln>
          </p:spPr>
          <p:txBody>
            <a:bodyPr wrap="none">
              <a:spAutoFit/>
            </a:bodyPr>
            <a:lstStyle/>
            <a:p>
              <a:pPr algn="ctr" latinLnBrk="1">
                <a:lnSpc>
                  <a:spcPct val="110000"/>
                </a:lnSpc>
              </a:pPr>
              <a:r>
                <a:rPr lang="en-US" altLang="zh-CN" sz="1400" b="1">
                  <a:solidFill>
                    <a:schemeClr val="bg1"/>
                  </a:solidFill>
                  <a:latin typeface="Arial" pitchFamily="34" charset="0"/>
                  <a:cs typeface="Arial" pitchFamily="34" charset="0"/>
                </a:rPr>
                <a:t>Texture</a:t>
              </a:r>
              <a:endParaRPr lang="zh-CN" altLang="en-US" sz="1400" b="1">
                <a:latin typeface="Arial" pitchFamily="34" charset="0"/>
                <a:cs typeface="Arial" pitchFamily="34" charset="0"/>
              </a:endParaRPr>
            </a:p>
          </p:txBody>
        </p:sp>
        <p:sp>
          <p:nvSpPr>
            <p:cNvPr id="26653" name="矩形 29"/>
            <p:cNvSpPr>
              <a:spLocks noChangeArrowheads="1"/>
            </p:cNvSpPr>
            <p:nvPr/>
          </p:nvSpPr>
          <p:spPr bwMode="auto">
            <a:xfrm>
              <a:off x="2798763" y="5889645"/>
              <a:ext cx="1148071" cy="310919"/>
            </a:xfrm>
            <a:prstGeom prst="rect">
              <a:avLst/>
            </a:prstGeom>
            <a:noFill/>
            <a:ln w="9525">
              <a:noFill/>
              <a:miter lim="800000"/>
              <a:headEnd/>
              <a:tailEnd/>
            </a:ln>
          </p:spPr>
          <p:txBody>
            <a:bodyPr wrap="none">
              <a:spAutoFit/>
            </a:bodyPr>
            <a:lstStyle/>
            <a:p>
              <a:pPr algn="ctr" latinLnBrk="1">
                <a:lnSpc>
                  <a:spcPct val="110000"/>
                </a:lnSpc>
              </a:pPr>
              <a:r>
                <a:rPr lang="en-US" altLang="zh-CN" sz="1400" b="1">
                  <a:solidFill>
                    <a:schemeClr val="bg1"/>
                  </a:solidFill>
                  <a:latin typeface="Arial" pitchFamily="34" charset="0"/>
                  <a:cs typeface="Arial" pitchFamily="34" charset="0"/>
                </a:rPr>
                <a:t>Quad Mesh</a:t>
              </a:r>
              <a:endParaRPr lang="zh-CN" altLang="en-US" sz="1400" b="1">
                <a:latin typeface="Arial" pitchFamily="34" charset="0"/>
                <a:cs typeface="Arial" pitchFamily="34" charset="0"/>
              </a:endParaRPr>
            </a:p>
          </p:txBody>
        </p:sp>
        <p:pic>
          <p:nvPicPr>
            <p:cNvPr id="26654" name="Picture 17" descr="D:\siggraph asia 2010\Presentation\images\sums-region-org.png"/>
            <p:cNvPicPr>
              <a:picLocks noChangeAspect="1" noChangeArrowheads="1"/>
            </p:cNvPicPr>
            <p:nvPr/>
          </p:nvPicPr>
          <p:blipFill>
            <a:blip r:embed="rId13" cstate="print"/>
            <a:srcRect/>
            <a:stretch>
              <a:fillRect/>
            </a:stretch>
          </p:blipFill>
          <p:spPr bwMode="auto">
            <a:xfrm>
              <a:off x="2513013" y="2859107"/>
              <a:ext cx="1649413" cy="1136650"/>
            </a:xfrm>
            <a:prstGeom prst="rect">
              <a:avLst/>
            </a:prstGeom>
            <a:noFill/>
            <a:ln w="9525">
              <a:noFill/>
              <a:miter lim="800000"/>
              <a:headEnd/>
              <a:tailEnd/>
            </a:ln>
          </p:spPr>
        </p:pic>
        <p:grpSp>
          <p:nvGrpSpPr>
            <p:cNvPr id="26655" name="组合 28"/>
            <p:cNvGrpSpPr>
              <a:grpSpLocks/>
            </p:cNvGrpSpPr>
            <p:nvPr/>
          </p:nvGrpSpPr>
          <p:grpSpPr bwMode="auto">
            <a:xfrm>
              <a:off x="1857360" y="3414726"/>
              <a:ext cx="642938" cy="1943101"/>
              <a:chOff x="4051600" y="1886127"/>
              <a:chExt cx="2071702" cy="3071837"/>
            </a:xfrm>
          </p:grpSpPr>
          <p:cxnSp>
            <p:nvCxnSpPr>
              <p:cNvPr id="12" name="肘形连接符 11"/>
              <p:cNvCxnSpPr/>
              <p:nvPr/>
            </p:nvCxnSpPr>
            <p:spPr bwMode="auto">
              <a:xfrm>
                <a:off x="4051600" y="3386755"/>
                <a:ext cx="2071715" cy="1570945"/>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6" name="肘形连接符 15"/>
              <p:cNvCxnSpPr/>
              <p:nvPr/>
            </p:nvCxnSpPr>
            <p:spPr bwMode="auto">
              <a:xfrm flipV="1">
                <a:off x="4051600" y="1886076"/>
                <a:ext cx="2071715" cy="1500679"/>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grpSp>
      <p:grpSp>
        <p:nvGrpSpPr>
          <p:cNvPr id="15" name="组合 41"/>
          <p:cNvGrpSpPr>
            <a:grpSpLocks/>
          </p:cNvGrpSpPr>
          <p:nvPr/>
        </p:nvGrpSpPr>
        <p:grpSpPr bwMode="auto">
          <a:xfrm>
            <a:off x="2428875" y="1676400"/>
            <a:ext cx="3359150" cy="4181475"/>
            <a:chOff x="2428860" y="1676065"/>
            <a:chExt cx="3359150" cy="4181827"/>
          </a:xfrm>
        </p:grpSpPr>
        <p:sp>
          <p:nvSpPr>
            <p:cNvPr id="26649" name="矩形 37"/>
            <p:cNvSpPr>
              <a:spLocks noChangeArrowheads="1"/>
            </p:cNvSpPr>
            <p:nvPr/>
          </p:nvSpPr>
          <p:spPr bwMode="auto">
            <a:xfrm>
              <a:off x="2428860" y="2143116"/>
              <a:ext cx="3359150" cy="3714776"/>
            </a:xfrm>
            <a:prstGeom prst="rect">
              <a:avLst/>
            </a:prstGeom>
            <a:noFill/>
            <a:ln w="25400" algn="ctr">
              <a:solidFill>
                <a:srgbClr val="FF0000"/>
              </a:solidFill>
              <a:prstDash val="sysDash"/>
              <a:round/>
              <a:headEnd/>
              <a:tailEnd/>
            </a:ln>
          </p:spPr>
          <p:txBody>
            <a:bodyPr/>
            <a:lstStyle/>
            <a:p>
              <a:pPr latinLnBrk="1">
                <a:lnSpc>
                  <a:spcPct val="110000"/>
                </a:lnSpc>
              </a:pPr>
              <a:endParaRPr lang="en-US"/>
            </a:p>
          </p:txBody>
        </p:sp>
        <p:sp>
          <p:nvSpPr>
            <p:cNvPr id="26650" name="矩形 40"/>
            <p:cNvSpPr>
              <a:spLocks noChangeArrowheads="1"/>
            </p:cNvSpPr>
            <p:nvPr/>
          </p:nvSpPr>
          <p:spPr bwMode="auto">
            <a:xfrm>
              <a:off x="3517809" y="1676065"/>
              <a:ext cx="1212191" cy="467051"/>
            </a:xfrm>
            <a:prstGeom prst="rect">
              <a:avLst/>
            </a:prstGeom>
            <a:noFill/>
            <a:ln w="9525">
              <a:noFill/>
              <a:miter lim="800000"/>
              <a:headEnd/>
              <a:tailEnd/>
            </a:ln>
          </p:spPr>
          <p:txBody>
            <a:bodyPr wrap="none">
              <a:spAutoFit/>
            </a:bodyPr>
            <a:lstStyle/>
            <a:p>
              <a:pPr latinLnBrk="1">
                <a:lnSpc>
                  <a:spcPct val="110000"/>
                </a:lnSpc>
              </a:pPr>
              <a:r>
                <a:rPr lang="en-US" altLang="zh-CN" sz="2400" b="1">
                  <a:solidFill>
                    <a:schemeClr val="bg1"/>
                  </a:solidFill>
                  <a:latin typeface="Arial" pitchFamily="34" charset="0"/>
                  <a:cs typeface="Arial" pitchFamily="34" charset="0"/>
                </a:rPr>
                <a:t>Rectify</a:t>
              </a:r>
              <a:endParaRPr lang="en-US" b="1"/>
            </a:p>
          </p:txBody>
        </p:sp>
      </p:grpSp>
      <p:grpSp>
        <p:nvGrpSpPr>
          <p:cNvPr id="17" name="组合 43"/>
          <p:cNvGrpSpPr>
            <a:grpSpLocks/>
          </p:cNvGrpSpPr>
          <p:nvPr/>
        </p:nvGrpSpPr>
        <p:grpSpPr bwMode="auto">
          <a:xfrm>
            <a:off x="4286250" y="1676400"/>
            <a:ext cx="3043238" cy="4181475"/>
            <a:chOff x="2501862" y="1676065"/>
            <a:chExt cx="3043698" cy="4181827"/>
          </a:xfrm>
        </p:grpSpPr>
        <p:sp>
          <p:nvSpPr>
            <p:cNvPr id="26647" name="矩形 44"/>
            <p:cNvSpPr>
              <a:spLocks noChangeArrowheads="1"/>
            </p:cNvSpPr>
            <p:nvPr/>
          </p:nvSpPr>
          <p:spPr bwMode="auto">
            <a:xfrm>
              <a:off x="2501862" y="2143116"/>
              <a:ext cx="3043698" cy="3714776"/>
            </a:xfrm>
            <a:prstGeom prst="rect">
              <a:avLst/>
            </a:prstGeom>
            <a:noFill/>
            <a:ln w="25400" algn="ctr">
              <a:solidFill>
                <a:srgbClr val="FF0000"/>
              </a:solidFill>
              <a:prstDash val="sysDash"/>
              <a:round/>
              <a:headEnd/>
              <a:tailEnd/>
            </a:ln>
          </p:spPr>
          <p:txBody>
            <a:bodyPr/>
            <a:lstStyle/>
            <a:p>
              <a:pPr latinLnBrk="1">
                <a:lnSpc>
                  <a:spcPct val="110000"/>
                </a:lnSpc>
              </a:pPr>
              <a:endParaRPr lang="en-US"/>
            </a:p>
          </p:txBody>
        </p:sp>
        <p:sp>
          <p:nvSpPr>
            <p:cNvPr id="26648" name="矩形 45"/>
            <p:cNvSpPr>
              <a:spLocks noChangeArrowheads="1"/>
            </p:cNvSpPr>
            <p:nvPr/>
          </p:nvSpPr>
          <p:spPr bwMode="auto">
            <a:xfrm>
              <a:off x="3144804" y="1676065"/>
              <a:ext cx="1827744" cy="467051"/>
            </a:xfrm>
            <a:prstGeom prst="rect">
              <a:avLst/>
            </a:prstGeom>
            <a:noFill/>
            <a:ln w="9525">
              <a:noFill/>
              <a:miter lim="800000"/>
              <a:headEnd/>
              <a:tailEnd/>
            </a:ln>
          </p:spPr>
          <p:txBody>
            <a:bodyPr wrap="none">
              <a:spAutoFit/>
            </a:bodyPr>
            <a:lstStyle/>
            <a:p>
              <a:pPr latinLnBrk="1">
                <a:lnSpc>
                  <a:spcPct val="110000"/>
                </a:lnSpc>
              </a:pPr>
              <a:r>
                <a:rPr lang="en-US" altLang="zh-CN" sz="2400" b="1">
                  <a:solidFill>
                    <a:schemeClr val="bg1"/>
                  </a:solidFill>
                  <a:latin typeface="Arial" pitchFamily="34" charset="0"/>
                  <a:cs typeface="Arial" pitchFamily="34" charset="0"/>
                </a:rPr>
                <a:t>Summarize</a:t>
              </a:r>
              <a:endParaRPr lang="en-US" b="1"/>
            </a:p>
          </p:txBody>
        </p:sp>
      </p:grpSp>
      <p:grpSp>
        <p:nvGrpSpPr>
          <p:cNvPr id="18" name="组合 46"/>
          <p:cNvGrpSpPr>
            <a:grpSpLocks/>
          </p:cNvGrpSpPr>
          <p:nvPr/>
        </p:nvGrpSpPr>
        <p:grpSpPr bwMode="auto">
          <a:xfrm>
            <a:off x="5857875" y="1676400"/>
            <a:ext cx="2854317" cy="4181475"/>
            <a:chOff x="2430425" y="1676065"/>
            <a:chExt cx="2854354" cy="4181827"/>
          </a:xfrm>
        </p:grpSpPr>
        <p:sp>
          <p:nvSpPr>
            <p:cNvPr id="26645" name="矩形 47"/>
            <p:cNvSpPr>
              <a:spLocks noChangeArrowheads="1"/>
            </p:cNvSpPr>
            <p:nvPr/>
          </p:nvSpPr>
          <p:spPr bwMode="auto">
            <a:xfrm>
              <a:off x="2430425" y="2143116"/>
              <a:ext cx="2808324" cy="3714776"/>
            </a:xfrm>
            <a:prstGeom prst="rect">
              <a:avLst/>
            </a:prstGeom>
            <a:noFill/>
            <a:ln w="25400" algn="ctr">
              <a:solidFill>
                <a:srgbClr val="FF0000"/>
              </a:solidFill>
              <a:prstDash val="sysDash"/>
              <a:round/>
              <a:headEnd/>
              <a:tailEnd/>
            </a:ln>
          </p:spPr>
          <p:txBody>
            <a:bodyPr/>
            <a:lstStyle/>
            <a:p>
              <a:pPr latinLnBrk="1">
                <a:lnSpc>
                  <a:spcPct val="110000"/>
                </a:lnSpc>
              </a:pPr>
              <a:endParaRPr lang="en-US"/>
            </a:p>
          </p:txBody>
        </p:sp>
        <p:sp>
          <p:nvSpPr>
            <p:cNvPr id="26646" name="矩形 48"/>
            <p:cNvSpPr>
              <a:spLocks noChangeArrowheads="1"/>
            </p:cNvSpPr>
            <p:nvPr/>
          </p:nvSpPr>
          <p:spPr bwMode="auto">
            <a:xfrm>
              <a:off x="2430434" y="1676065"/>
              <a:ext cx="2854345" cy="467090"/>
            </a:xfrm>
            <a:prstGeom prst="rect">
              <a:avLst/>
            </a:prstGeom>
            <a:noFill/>
            <a:ln w="9525">
              <a:noFill/>
              <a:miter lim="800000"/>
              <a:headEnd/>
              <a:tailEnd/>
            </a:ln>
          </p:spPr>
          <p:txBody>
            <a:bodyPr wrap="none">
              <a:spAutoFit/>
            </a:bodyPr>
            <a:lstStyle/>
            <a:p>
              <a:pPr latinLnBrk="1">
                <a:lnSpc>
                  <a:spcPct val="110000"/>
                </a:lnSpc>
              </a:pPr>
              <a:r>
                <a:rPr lang="en-US" altLang="zh-CN" sz="2400" b="1" dirty="0" smtClean="0">
                  <a:solidFill>
                    <a:schemeClr val="bg1"/>
                  </a:solidFill>
                  <a:latin typeface="Arial" pitchFamily="34" charset="0"/>
                  <a:cs typeface="Arial" pitchFamily="34" charset="0"/>
                </a:rPr>
                <a:t>Inverse Transform</a:t>
              </a:r>
              <a:endParaRPr lang="en-US" b="1" dirty="0"/>
            </a:p>
          </p:txBody>
        </p:sp>
      </p:grpSp>
      <p:grpSp>
        <p:nvGrpSpPr>
          <p:cNvPr id="19" name="组合 49"/>
          <p:cNvGrpSpPr>
            <a:grpSpLocks/>
          </p:cNvGrpSpPr>
          <p:nvPr/>
        </p:nvGrpSpPr>
        <p:grpSpPr bwMode="auto">
          <a:xfrm>
            <a:off x="2428875" y="4071938"/>
            <a:ext cx="6357938" cy="2193925"/>
            <a:chOff x="2318633" y="-24"/>
            <a:chExt cx="4598624" cy="2193311"/>
          </a:xfrm>
        </p:grpSpPr>
        <p:sp>
          <p:nvSpPr>
            <p:cNvPr id="26643" name="矩形 50"/>
            <p:cNvSpPr>
              <a:spLocks noChangeArrowheads="1"/>
            </p:cNvSpPr>
            <p:nvPr/>
          </p:nvSpPr>
          <p:spPr bwMode="auto">
            <a:xfrm>
              <a:off x="2318633" y="-24"/>
              <a:ext cx="4598624" cy="1643073"/>
            </a:xfrm>
            <a:prstGeom prst="rect">
              <a:avLst/>
            </a:prstGeom>
            <a:noFill/>
            <a:ln w="25400" algn="ctr">
              <a:solidFill>
                <a:srgbClr val="FF0000"/>
              </a:solidFill>
              <a:prstDash val="sysDash"/>
              <a:round/>
              <a:headEnd/>
              <a:tailEnd/>
            </a:ln>
          </p:spPr>
          <p:txBody>
            <a:bodyPr/>
            <a:lstStyle/>
            <a:p>
              <a:pPr latinLnBrk="1">
                <a:lnSpc>
                  <a:spcPct val="110000"/>
                </a:lnSpc>
              </a:pPr>
              <a:endParaRPr lang="en-US"/>
            </a:p>
          </p:txBody>
        </p:sp>
        <p:sp>
          <p:nvSpPr>
            <p:cNvPr id="26644" name="矩形 51"/>
            <p:cNvSpPr>
              <a:spLocks noChangeArrowheads="1"/>
            </p:cNvSpPr>
            <p:nvPr/>
          </p:nvSpPr>
          <p:spPr bwMode="auto">
            <a:xfrm>
              <a:off x="3512945" y="1694689"/>
              <a:ext cx="2370913" cy="498598"/>
            </a:xfrm>
            <a:prstGeom prst="rect">
              <a:avLst/>
            </a:prstGeom>
            <a:noFill/>
            <a:ln w="9525">
              <a:noFill/>
              <a:miter lim="800000"/>
              <a:headEnd/>
              <a:tailEnd/>
            </a:ln>
          </p:spPr>
          <p:txBody>
            <a:bodyPr>
              <a:spAutoFit/>
            </a:bodyPr>
            <a:lstStyle/>
            <a:p>
              <a:pPr latinLnBrk="1">
                <a:lnSpc>
                  <a:spcPct val="110000"/>
                </a:lnSpc>
              </a:pPr>
              <a:r>
                <a:rPr lang="en-US" altLang="zh-CN" sz="2400" b="1">
                  <a:solidFill>
                    <a:schemeClr val="bg1"/>
                  </a:solidFill>
                  <a:latin typeface="Arial" pitchFamily="34" charset="0"/>
                  <a:cs typeface="Arial" pitchFamily="34" charset="0"/>
                </a:rPr>
                <a:t>Topology unchanged</a:t>
              </a:r>
              <a:endParaRPr lang="en-US" b="1"/>
            </a:p>
          </p:txBody>
        </p:sp>
      </p:grpSp>
      <p:grpSp>
        <p:nvGrpSpPr>
          <p:cNvPr id="20" name="组合 52"/>
          <p:cNvGrpSpPr>
            <a:grpSpLocks/>
          </p:cNvGrpSpPr>
          <p:nvPr/>
        </p:nvGrpSpPr>
        <p:grpSpPr bwMode="auto">
          <a:xfrm>
            <a:off x="2428875" y="1676400"/>
            <a:ext cx="6357938" cy="2206625"/>
            <a:chOff x="2318633" y="-467075"/>
            <a:chExt cx="4598624" cy="2206730"/>
          </a:xfrm>
        </p:grpSpPr>
        <p:sp>
          <p:nvSpPr>
            <p:cNvPr id="26641" name="矩形 53"/>
            <p:cNvSpPr>
              <a:spLocks noChangeArrowheads="1"/>
            </p:cNvSpPr>
            <p:nvPr/>
          </p:nvSpPr>
          <p:spPr bwMode="auto">
            <a:xfrm>
              <a:off x="2318633" y="-24"/>
              <a:ext cx="4598624" cy="1739679"/>
            </a:xfrm>
            <a:prstGeom prst="rect">
              <a:avLst/>
            </a:prstGeom>
            <a:noFill/>
            <a:ln w="25400" algn="ctr">
              <a:solidFill>
                <a:srgbClr val="FF0000"/>
              </a:solidFill>
              <a:prstDash val="sysDash"/>
              <a:round/>
              <a:headEnd/>
              <a:tailEnd/>
            </a:ln>
          </p:spPr>
          <p:txBody>
            <a:bodyPr/>
            <a:lstStyle/>
            <a:p>
              <a:pPr latinLnBrk="1">
                <a:lnSpc>
                  <a:spcPct val="110000"/>
                </a:lnSpc>
              </a:pPr>
              <a:endParaRPr lang="en-US"/>
            </a:p>
          </p:txBody>
        </p:sp>
        <p:sp>
          <p:nvSpPr>
            <p:cNvPr id="26642" name="矩形 54"/>
            <p:cNvSpPr>
              <a:spLocks noChangeArrowheads="1"/>
            </p:cNvSpPr>
            <p:nvPr/>
          </p:nvSpPr>
          <p:spPr bwMode="auto">
            <a:xfrm>
              <a:off x="3512945" y="-467075"/>
              <a:ext cx="2370913" cy="467051"/>
            </a:xfrm>
            <a:prstGeom prst="rect">
              <a:avLst/>
            </a:prstGeom>
            <a:noFill/>
            <a:ln w="9525">
              <a:noFill/>
              <a:miter lim="800000"/>
              <a:headEnd/>
              <a:tailEnd/>
            </a:ln>
          </p:spPr>
          <p:txBody>
            <a:bodyPr>
              <a:spAutoFit/>
            </a:bodyPr>
            <a:lstStyle/>
            <a:p>
              <a:pPr latinLnBrk="1">
                <a:lnSpc>
                  <a:spcPct val="110000"/>
                </a:lnSpc>
              </a:pPr>
              <a:r>
                <a:rPr lang="en-US" altLang="zh-CN" sz="2400" b="1">
                  <a:solidFill>
                    <a:schemeClr val="bg1"/>
                  </a:solidFill>
                  <a:latin typeface="Arial" pitchFamily="34" charset="0"/>
                  <a:cs typeface="Arial" pitchFamily="34" charset="0"/>
                </a:rPr>
                <a:t>Texture summarized</a:t>
              </a:r>
              <a:endParaRPr lang="en-US"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17"/>
                                        </p:tgtEl>
                                      </p:cBhvr>
                                    </p:animEffect>
                                    <p:set>
                                      <p:cBhvr>
                                        <p:cTn id="34" dur="1" fill="hold">
                                          <p:stCondLst>
                                            <p:cond delay="9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18"/>
                                        </p:tgtEl>
                                      </p:cBhvr>
                                    </p:animEffect>
                                    <p:set>
                                      <p:cBhvr>
                                        <p:cTn id="47" dur="1" fill="hold">
                                          <p:stCondLst>
                                            <p:cond delay="999"/>
                                          </p:stCondLst>
                                        </p:cTn>
                                        <p:tgtEl>
                                          <p:spTgt spid="18"/>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7" descr="D:\siggraph asia 2010\Presentation\images\sums-region-org.png"/>
          <p:cNvPicPr>
            <a:picLocks noChangeAspect="1" noChangeArrowheads="1"/>
          </p:cNvPicPr>
          <p:nvPr/>
        </p:nvPicPr>
        <p:blipFill>
          <a:blip r:embed="rId3" cstate="print"/>
          <a:srcRect/>
          <a:stretch>
            <a:fillRect/>
          </a:stretch>
        </p:blipFill>
        <p:spPr bwMode="auto">
          <a:xfrm>
            <a:off x="71438" y="2946400"/>
            <a:ext cx="2357437" cy="1625600"/>
          </a:xfrm>
          <a:prstGeom prst="rect">
            <a:avLst/>
          </a:prstGeom>
          <a:noFill/>
          <a:ln w="9525">
            <a:noFill/>
            <a:miter lim="800000"/>
            <a:headEnd/>
            <a:tailEnd/>
          </a:ln>
        </p:spPr>
      </p:pic>
      <p:pic>
        <p:nvPicPr>
          <p:cNvPr id="29" name="Picture 40" descr="sums-region-om"/>
          <p:cNvPicPr>
            <a:picLocks noChangeAspect="1" noChangeArrowheads="1"/>
          </p:cNvPicPr>
          <p:nvPr/>
        </p:nvPicPr>
        <p:blipFill>
          <a:blip r:embed="rId4" cstate="print"/>
          <a:srcRect/>
          <a:stretch>
            <a:fillRect/>
          </a:stretch>
        </p:blipFill>
        <p:spPr bwMode="auto">
          <a:xfrm>
            <a:off x="142875" y="3071813"/>
            <a:ext cx="2295525" cy="1466850"/>
          </a:xfrm>
          <a:prstGeom prst="rect">
            <a:avLst/>
          </a:prstGeom>
          <a:noFill/>
          <a:ln w="9525">
            <a:noFill/>
            <a:miter lim="800000"/>
            <a:headEnd/>
            <a:tailEnd/>
          </a:ln>
        </p:spPr>
      </p:pic>
      <p:pic>
        <p:nvPicPr>
          <p:cNvPr id="34820" name="Picture 19" descr="D:\siggraph asia 2010\Presentation\images\framework-sr.png"/>
          <p:cNvPicPr>
            <a:picLocks noChangeAspect="1" noChangeArrowheads="1"/>
          </p:cNvPicPr>
          <p:nvPr/>
        </p:nvPicPr>
        <p:blipFill>
          <a:blip r:embed="rId5" cstate="print"/>
          <a:srcRect/>
          <a:stretch>
            <a:fillRect/>
          </a:stretch>
        </p:blipFill>
        <p:spPr bwMode="auto">
          <a:xfrm>
            <a:off x="71438" y="3009900"/>
            <a:ext cx="2455862" cy="1571625"/>
          </a:xfrm>
          <a:prstGeom prst="rect">
            <a:avLst/>
          </a:prstGeom>
          <a:noFill/>
          <a:ln w="9525">
            <a:noFill/>
            <a:miter lim="800000"/>
            <a:headEnd/>
            <a:tailEnd/>
          </a:ln>
        </p:spPr>
      </p:pic>
      <p:sp>
        <p:nvSpPr>
          <p:cNvPr id="27653" name="Rectangle 2"/>
          <p:cNvSpPr>
            <a:spLocks noChangeArrowheads="1"/>
          </p:cNvSpPr>
          <p:nvPr/>
        </p:nvSpPr>
        <p:spPr bwMode="auto">
          <a:xfrm>
            <a:off x="-107950" y="282575"/>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Rectification</a:t>
            </a:r>
          </a:p>
        </p:txBody>
      </p:sp>
      <p:pic>
        <p:nvPicPr>
          <p:cNvPr id="27654" name="Picture 3" descr="시그라프PPT용로고"/>
          <p:cNvPicPr>
            <a:picLocks noChangeAspect="1" noChangeArrowheads="1"/>
          </p:cNvPicPr>
          <p:nvPr/>
        </p:nvPicPr>
        <p:blipFill>
          <a:blip r:embed="rId6" cstate="print"/>
          <a:srcRect/>
          <a:stretch>
            <a:fillRect/>
          </a:stretch>
        </p:blipFill>
        <p:spPr bwMode="auto">
          <a:xfrm>
            <a:off x="6680200" y="6321425"/>
            <a:ext cx="2212975" cy="420688"/>
          </a:xfrm>
          <a:prstGeom prst="rect">
            <a:avLst/>
          </a:prstGeom>
          <a:noFill/>
          <a:ln w="9525">
            <a:noFill/>
            <a:miter lim="800000"/>
            <a:headEnd/>
            <a:tailEnd/>
          </a:ln>
        </p:spPr>
      </p:pic>
      <p:pic>
        <p:nvPicPr>
          <p:cNvPr id="27655" name="Picture 4" descr="건곤감리PPT용"/>
          <p:cNvPicPr>
            <a:picLocks noChangeAspect="1" noChangeArrowheads="1"/>
          </p:cNvPicPr>
          <p:nvPr/>
        </p:nvPicPr>
        <p:blipFill>
          <a:blip r:embed="rId7" cstate="print"/>
          <a:srcRect/>
          <a:stretch>
            <a:fillRect/>
          </a:stretch>
        </p:blipFill>
        <p:spPr bwMode="auto">
          <a:xfrm>
            <a:off x="250825" y="6467475"/>
            <a:ext cx="1123950" cy="201613"/>
          </a:xfrm>
          <a:prstGeom prst="rect">
            <a:avLst/>
          </a:prstGeom>
          <a:noFill/>
          <a:ln w="9525">
            <a:noFill/>
            <a:miter lim="800000"/>
            <a:headEnd/>
            <a:tailEnd/>
          </a:ln>
        </p:spPr>
      </p:pic>
      <p:sp>
        <p:nvSpPr>
          <p:cNvPr id="34824" name="矩形 29"/>
          <p:cNvSpPr>
            <a:spLocks noChangeArrowheads="1"/>
          </p:cNvSpPr>
          <p:nvPr/>
        </p:nvSpPr>
        <p:spPr bwMode="auto">
          <a:xfrm>
            <a:off x="571500" y="4605338"/>
            <a:ext cx="1431925" cy="466725"/>
          </a:xfrm>
          <a:prstGeom prst="rect">
            <a:avLst/>
          </a:prstGeom>
          <a:noFill/>
          <a:ln w="9525">
            <a:noFill/>
            <a:miter lim="800000"/>
            <a:headEnd/>
            <a:tailEnd/>
          </a:ln>
        </p:spPr>
        <p:txBody>
          <a:bodyPr wrap="none">
            <a:spAutoFit/>
          </a:bodyPr>
          <a:lstStyle/>
          <a:p>
            <a:pPr algn="ctr" latinLnBrk="1">
              <a:lnSpc>
                <a:spcPct val="110000"/>
              </a:lnSpc>
            </a:pPr>
            <a:r>
              <a:rPr lang="en-US" altLang="zh-CN" sz="2400" b="1">
                <a:solidFill>
                  <a:schemeClr val="bg1"/>
                </a:solidFill>
                <a:latin typeface="Arial" pitchFamily="34" charset="0"/>
                <a:cs typeface="Arial" pitchFamily="34" charset="0"/>
              </a:rPr>
              <a:t>S-region</a:t>
            </a:r>
            <a:endParaRPr lang="zh-CN" altLang="en-US" sz="2400" b="1">
              <a:latin typeface="Arial" pitchFamily="34" charset="0"/>
              <a:cs typeface="Arial" pitchFamily="34" charset="0"/>
            </a:endParaRPr>
          </a:p>
        </p:txBody>
      </p:sp>
      <p:grpSp>
        <p:nvGrpSpPr>
          <p:cNvPr id="3" name="组合 30"/>
          <p:cNvGrpSpPr>
            <a:grpSpLocks/>
          </p:cNvGrpSpPr>
          <p:nvPr/>
        </p:nvGrpSpPr>
        <p:grpSpPr bwMode="auto">
          <a:xfrm>
            <a:off x="1714500" y="1619250"/>
            <a:ext cx="2357438" cy="2062163"/>
            <a:chOff x="2646381" y="1684274"/>
            <a:chExt cx="2357437" cy="2062437"/>
          </a:xfrm>
        </p:grpSpPr>
        <p:pic>
          <p:nvPicPr>
            <p:cNvPr id="27694" name="Picture 17" descr="D:\siggraph asia 2010\Presentation\images\sums-region-org.png"/>
            <p:cNvPicPr>
              <a:picLocks noChangeAspect="1" noChangeArrowheads="1"/>
            </p:cNvPicPr>
            <p:nvPr/>
          </p:nvPicPr>
          <p:blipFill>
            <a:blip r:embed="rId3" cstate="print"/>
            <a:srcRect/>
            <a:stretch>
              <a:fillRect/>
            </a:stretch>
          </p:blipFill>
          <p:spPr bwMode="auto">
            <a:xfrm>
              <a:off x="2646381" y="1684274"/>
              <a:ext cx="2357437" cy="1625600"/>
            </a:xfrm>
            <a:prstGeom prst="rect">
              <a:avLst/>
            </a:prstGeom>
            <a:noFill/>
            <a:ln w="9525">
              <a:noFill/>
              <a:miter lim="800000"/>
              <a:headEnd/>
              <a:tailEnd/>
            </a:ln>
          </p:spPr>
        </p:pic>
        <p:sp>
          <p:nvSpPr>
            <p:cNvPr id="27695" name="矩形 29"/>
            <p:cNvSpPr>
              <a:spLocks noChangeArrowheads="1"/>
            </p:cNvSpPr>
            <p:nvPr/>
          </p:nvSpPr>
          <p:spPr bwMode="auto">
            <a:xfrm>
              <a:off x="3226239" y="3279660"/>
              <a:ext cx="1274323" cy="467051"/>
            </a:xfrm>
            <a:prstGeom prst="rect">
              <a:avLst/>
            </a:prstGeom>
            <a:noFill/>
            <a:ln w="9525">
              <a:noFill/>
              <a:miter lim="800000"/>
              <a:headEnd/>
              <a:tailEnd/>
            </a:ln>
          </p:spPr>
          <p:txBody>
            <a:bodyPr wrap="none">
              <a:spAutoFit/>
            </a:bodyPr>
            <a:lstStyle/>
            <a:p>
              <a:pPr algn="ctr" latinLnBrk="1">
                <a:lnSpc>
                  <a:spcPct val="110000"/>
                </a:lnSpc>
              </a:pPr>
              <a:r>
                <a:rPr lang="en-US" altLang="zh-CN" sz="2400" b="1" dirty="0">
                  <a:solidFill>
                    <a:schemeClr val="bg1"/>
                  </a:solidFill>
                  <a:latin typeface="Arial" pitchFamily="34" charset="0"/>
                  <a:cs typeface="Arial" pitchFamily="34" charset="0"/>
                </a:rPr>
                <a:t>Texture</a:t>
              </a:r>
              <a:endParaRPr lang="zh-CN" altLang="en-US" sz="2400" b="1" dirty="0">
                <a:latin typeface="Arial" pitchFamily="34" charset="0"/>
                <a:cs typeface="Arial" pitchFamily="34" charset="0"/>
              </a:endParaRPr>
            </a:p>
          </p:txBody>
        </p:sp>
      </p:grpSp>
      <p:grpSp>
        <p:nvGrpSpPr>
          <p:cNvPr id="4" name="组合 31"/>
          <p:cNvGrpSpPr>
            <a:grpSpLocks/>
          </p:cNvGrpSpPr>
          <p:nvPr/>
        </p:nvGrpSpPr>
        <p:grpSpPr bwMode="auto">
          <a:xfrm>
            <a:off x="1744663" y="4138613"/>
            <a:ext cx="2295525" cy="1993900"/>
            <a:chOff x="2681353" y="4345631"/>
            <a:chExt cx="2295525" cy="1993604"/>
          </a:xfrm>
        </p:grpSpPr>
        <p:pic>
          <p:nvPicPr>
            <p:cNvPr id="27692" name="Picture 40" descr="sums-region-om"/>
            <p:cNvPicPr>
              <a:picLocks noChangeAspect="1" noChangeArrowheads="1"/>
            </p:cNvPicPr>
            <p:nvPr/>
          </p:nvPicPr>
          <p:blipFill>
            <a:blip r:embed="rId4" cstate="print"/>
            <a:srcRect/>
            <a:stretch>
              <a:fillRect/>
            </a:stretch>
          </p:blipFill>
          <p:spPr bwMode="auto">
            <a:xfrm>
              <a:off x="2681353" y="4345631"/>
              <a:ext cx="2295525" cy="1466850"/>
            </a:xfrm>
            <a:prstGeom prst="rect">
              <a:avLst/>
            </a:prstGeom>
            <a:noFill/>
            <a:ln w="9525">
              <a:noFill/>
              <a:miter lim="800000"/>
              <a:headEnd/>
              <a:tailEnd/>
            </a:ln>
          </p:spPr>
        </p:pic>
        <p:sp>
          <p:nvSpPr>
            <p:cNvPr id="27693" name="矩形 29"/>
            <p:cNvSpPr>
              <a:spLocks noChangeArrowheads="1"/>
            </p:cNvSpPr>
            <p:nvPr/>
          </p:nvSpPr>
          <p:spPr bwMode="auto">
            <a:xfrm>
              <a:off x="2928926" y="5872184"/>
              <a:ext cx="1842171" cy="467051"/>
            </a:xfrm>
            <a:prstGeom prst="rect">
              <a:avLst/>
            </a:prstGeom>
            <a:noFill/>
            <a:ln w="9525">
              <a:noFill/>
              <a:miter lim="800000"/>
              <a:headEnd/>
              <a:tailEnd/>
            </a:ln>
          </p:spPr>
          <p:txBody>
            <a:bodyPr wrap="none">
              <a:spAutoFit/>
            </a:bodyPr>
            <a:lstStyle/>
            <a:p>
              <a:pPr algn="ctr" latinLnBrk="1">
                <a:lnSpc>
                  <a:spcPct val="110000"/>
                </a:lnSpc>
              </a:pPr>
              <a:r>
                <a:rPr lang="en-US" altLang="zh-CN" sz="2400" b="1">
                  <a:solidFill>
                    <a:schemeClr val="bg1"/>
                  </a:solidFill>
                  <a:latin typeface="Arial" pitchFamily="34" charset="0"/>
                  <a:cs typeface="Arial" pitchFamily="34" charset="0"/>
                </a:rPr>
                <a:t>Quad Mesh</a:t>
              </a:r>
              <a:endParaRPr lang="zh-CN" altLang="en-US" sz="2400" b="1">
                <a:latin typeface="Arial" pitchFamily="34" charset="0"/>
                <a:cs typeface="Arial" pitchFamily="34" charset="0"/>
              </a:endParaRPr>
            </a:p>
          </p:txBody>
        </p:sp>
      </p:grpSp>
      <p:grpSp>
        <p:nvGrpSpPr>
          <p:cNvPr id="5" name="组合 52"/>
          <p:cNvGrpSpPr>
            <a:grpSpLocks/>
          </p:cNvGrpSpPr>
          <p:nvPr/>
        </p:nvGrpSpPr>
        <p:grpSpPr bwMode="auto">
          <a:xfrm>
            <a:off x="4643438" y="1571625"/>
            <a:ext cx="2800350" cy="4538663"/>
            <a:chOff x="4643438" y="1571611"/>
            <a:chExt cx="2800350" cy="4538695"/>
          </a:xfrm>
        </p:grpSpPr>
        <p:grpSp>
          <p:nvGrpSpPr>
            <p:cNvPr id="27684" name="Group 39"/>
            <p:cNvGrpSpPr>
              <a:grpSpLocks/>
            </p:cNvGrpSpPr>
            <p:nvPr/>
          </p:nvGrpSpPr>
          <p:grpSpPr bwMode="auto">
            <a:xfrm>
              <a:off x="4643438" y="3871931"/>
              <a:ext cx="2492376" cy="2238375"/>
              <a:chOff x="3606" y="2502"/>
              <a:chExt cx="1570" cy="1410"/>
            </a:xfrm>
          </p:grpSpPr>
          <p:sp>
            <p:nvSpPr>
              <p:cNvPr id="27689" name="矩形 29"/>
              <p:cNvSpPr>
                <a:spLocks noChangeArrowheads="1"/>
              </p:cNvSpPr>
              <p:nvPr/>
            </p:nvSpPr>
            <p:spPr bwMode="auto">
              <a:xfrm>
                <a:off x="3853" y="3618"/>
                <a:ext cx="1323" cy="294"/>
              </a:xfrm>
              <a:prstGeom prst="rect">
                <a:avLst/>
              </a:prstGeom>
              <a:noFill/>
              <a:ln w="9525">
                <a:noFill/>
                <a:miter lim="800000"/>
                <a:headEnd/>
                <a:tailEnd/>
              </a:ln>
            </p:spPr>
            <p:txBody>
              <a:bodyPr wrap="none">
                <a:spAutoFit/>
              </a:bodyPr>
              <a:lstStyle/>
              <a:p>
                <a:pPr algn="ctr" latinLnBrk="1">
                  <a:lnSpc>
                    <a:spcPct val="110000"/>
                  </a:lnSpc>
                </a:pPr>
                <a:r>
                  <a:rPr lang="en-US" altLang="zh-CN" sz="2400" b="1">
                    <a:solidFill>
                      <a:schemeClr val="bg1"/>
                    </a:solidFill>
                    <a:latin typeface="Arial" pitchFamily="34" charset="0"/>
                    <a:cs typeface="Arial" pitchFamily="34" charset="0"/>
                  </a:rPr>
                  <a:t>Square</a:t>
                </a:r>
                <a:r>
                  <a:rPr lang="en-US" altLang="zh-CN" sz="2400" b="1">
                    <a:latin typeface="Arial" pitchFamily="34" charset="0"/>
                    <a:cs typeface="Arial" pitchFamily="34" charset="0"/>
                  </a:rPr>
                  <a:t> </a:t>
                </a:r>
                <a:r>
                  <a:rPr lang="en-US" altLang="zh-CN" sz="2400" b="1">
                    <a:solidFill>
                      <a:schemeClr val="bg1"/>
                    </a:solidFill>
                    <a:latin typeface="Arial" pitchFamily="34" charset="0"/>
                    <a:cs typeface="Arial" pitchFamily="34" charset="0"/>
                  </a:rPr>
                  <a:t>Mesh</a:t>
                </a:r>
                <a:endParaRPr lang="zh-CN" altLang="en-US" sz="2400" b="1">
                  <a:solidFill>
                    <a:schemeClr val="bg1"/>
                  </a:solidFill>
                  <a:latin typeface="Arial" pitchFamily="34" charset="0"/>
                  <a:cs typeface="Arial" pitchFamily="34" charset="0"/>
                </a:endParaRPr>
              </a:p>
            </p:txBody>
          </p:sp>
          <p:cxnSp>
            <p:nvCxnSpPr>
              <p:cNvPr id="10" name="直接箭头连接符 9"/>
              <p:cNvCxnSpPr/>
              <p:nvPr/>
            </p:nvCxnSpPr>
            <p:spPr bwMode="auto">
              <a:xfrm>
                <a:off x="3606" y="3045"/>
                <a:ext cx="224" cy="1"/>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pic>
            <p:nvPicPr>
              <p:cNvPr id="27691" name="Picture 38" descr="sums-region-orgmesh"/>
              <p:cNvPicPr>
                <a:picLocks noChangeAspect="1" noChangeArrowheads="1"/>
              </p:cNvPicPr>
              <p:nvPr/>
            </p:nvPicPr>
            <p:blipFill>
              <a:blip r:embed="rId8" cstate="print"/>
              <a:srcRect/>
              <a:stretch>
                <a:fillRect/>
              </a:stretch>
            </p:blipFill>
            <p:spPr bwMode="auto">
              <a:xfrm>
                <a:off x="3996" y="2502"/>
                <a:ext cx="1071" cy="1071"/>
              </a:xfrm>
              <a:prstGeom prst="rect">
                <a:avLst/>
              </a:prstGeom>
              <a:noFill/>
              <a:ln w="9525">
                <a:noFill/>
                <a:miter lim="800000"/>
                <a:headEnd/>
                <a:tailEnd/>
              </a:ln>
            </p:spPr>
          </p:pic>
        </p:grpSp>
        <p:grpSp>
          <p:nvGrpSpPr>
            <p:cNvPr id="27685" name="Group 30"/>
            <p:cNvGrpSpPr>
              <a:grpSpLocks/>
            </p:cNvGrpSpPr>
            <p:nvPr/>
          </p:nvGrpSpPr>
          <p:grpSpPr bwMode="auto">
            <a:xfrm>
              <a:off x="4643438" y="1571611"/>
              <a:ext cx="2800350" cy="2146300"/>
              <a:chOff x="3506" y="1063"/>
              <a:chExt cx="1764" cy="1352"/>
            </a:xfrm>
          </p:grpSpPr>
          <p:pic>
            <p:nvPicPr>
              <p:cNvPr id="27686" name="Picture 13" descr="D:\siggraph asia 2010\Presentation\images\sums-region-ref.png"/>
              <p:cNvPicPr>
                <a:picLocks noChangeAspect="1" noChangeArrowheads="1"/>
              </p:cNvPicPr>
              <p:nvPr/>
            </p:nvPicPr>
            <p:blipFill>
              <a:blip r:embed="rId9" cstate="print"/>
              <a:srcRect/>
              <a:stretch>
                <a:fillRect/>
              </a:stretch>
            </p:blipFill>
            <p:spPr bwMode="auto">
              <a:xfrm>
                <a:off x="3887" y="1063"/>
                <a:ext cx="1080" cy="1080"/>
              </a:xfrm>
              <a:prstGeom prst="rect">
                <a:avLst/>
              </a:prstGeom>
              <a:noFill/>
              <a:ln w="9525">
                <a:noFill/>
                <a:miter lim="800000"/>
                <a:headEnd/>
                <a:tailEnd/>
              </a:ln>
            </p:spPr>
          </p:pic>
          <p:cxnSp>
            <p:nvCxnSpPr>
              <p:cNvPr id="2" name="直接箭头连接符 9"/>
              <p:cNvCxnSpPr/>
              <p:nvPr/>
            </p:nvCxnSpPr>
            <p:spPr bwMode="auto">
              <a:xfrm>
                <a:off x="3506" y="1570"/>
                <a:ext cx="224" cy="1"/>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27688" name="矩形 29"/>
              <p:cNvSpPr>
                <a:spLocks noChangeArrowheads="1"/>
              </p:cNvSpPr>
              <p:nvPr/>
            </p:nvSpPr>
            <p:spPr bwMode="auto">
              <a:xfrm>
                <a:off x="3595" y="2121"/>
                <a:ext cx="1675" cy="294"/>
              </a:xfrm>
              <a:prstGeom prst="rect">
                <a:avLst/>
              </a:prstGeom>
              <a:noFill/>
              <a:ln w="9525">
                <a:noFill/>
                <a:miter lim="800000"/>
                <a:headEnd/>
                <a:tailEnd/>
              </a:ln>
            </p:spPr>
            <p:txBody>
              <a:bodyPr wrap="none">
                <a:spAutoFit/>
              </a:bodyPr>
              <a:lstStyle/>
              <a:p>
                <a:pPr algn="ctr" latinLnBrk="1">
                  <a:lnSpc>
                    <a:spcPct val="110000"/>
                  </a:lnSpc>
                </a:pPr>
                <a:r>
                  <a:rPr lang="en-US" altLang="zh-CN" sz="2400" b="1" dirty="0">
                    <a:solidFill>
                      <a:schemeClr val="bg1"/>
                    </a:solidFill>
                    <a:latin typeface="Arial" pitchFamily="34" charset="0"/>
                    <a:cs typeface="Arial" pitchFamily="34" charset="0"/>
                  </a:rPr>
                  <a:t>Rectified Texture</a:t>
                </a:r>
              </a:p>
            </p:txBody>
          </p:sp>
        </p:grpSp>
      </p:grpSp>
      <p:sp>
        <p:nvSpPr>
          <p:cNvPr id="27660" name="Rectangle 20"/>
          <p:cNvSpPr>
            <a:spLocks noChangeArrowheads="1"/>
          </p:cNvSpPr>
          <p:nvPr/>
        </p:nvSpPr>
        <p:spPr bwMode="auto">
          <a:xfrm>
            <a:off x="642938" y="928688"/>
            <a:ext cx="3228975" cy="530225"/>
          </a:xfrm>
          <a:prstGeom prst="rect">
            <a:avLst/>
          </a:prstGeom>
          <a:noFill/>
          <a:ln w="9525" algn="ctr">
            <a:noFill/>
            <a:miter lim="800000"/>
            <a:headEnd/>
            <a:tailEnd/>
          </a:ln>
        </p:spPr>
        <p:txBody>
          <a:bodyPr wrap="none">
            <a:spAutoFit/>
          </a:bodyPr>
          <a:lstStyle/>
          <a:p>
            <a:pPr latinLnBrk="1">
              <a:lnSpc>
                <a:spcPct val="110000"/>
              </a:lnSpc>
              <a:buFont typeface="Arial" pitchFamily="34" charset="0"/>
              <a:buChar char="•"/>
            </a:pPr>
            <a:r>
              <a:rPr lang="en-US" altLang="zh-CN" sz="2800">
                <a:solidFill>
                  <a:schemeClr val="bg1"/>
                </a:solidFill>
                <a:latin typeface="Arial" pitchFamily="34" charset="0"/>
                <a:cs typeface="Arial" pitchFamily="34" charset="0"/>
              </a:rPr>
              <a:t> </a:t>
            </a:r>
            <a:r>
              <a:rPr lang="en-US" altLang="zh-CN" sz="2800" b="1">
                <a:solidFill>
                  <a:schemeClr val="bg1"/>
                </a:solidFill>
                <a:latin typeface="Arial" pitchFamily="34" charset="0"/>
                <a:cs typeface="Arial" pitchFamily="34" charset="0"/>
              </a:rPr>
              <a:t>Rectify each cell</a:t>
            </a:r>
          </a:p>
        </p:txBody>
      </p:sp>
      <p:grpSp>
        <p:nvGrpSpPr>
          <p:cNvPr id="8" name="组合 36"/>
          <p:cNvGrpSpPr>
            <a:grpSpLocks/>
          </p:cNvGrpSpPr>
          <p:nvPr/>
        </p:nvGrpSpPr>
        <p:grpSpPr bwMode="auto">
          <a:xfrm>
            <a:off x="5243513" y="1563688"/>
            <a:ext cx="1714500" cy="4008437"/>
            <a:chOff x="5244162" y="1563898"/>
            <a:chExt cx="1713600" cy="4008246"/>
          </a:xfrm>
        </p:grpSpPr>
        <p:pic>
          <p:nvPicPr>
            <p:cNvPr id="27682" name="Picture 3" descr="D:\siggraph asia 2010\Presentation\images\Preserve geometry\r1.png"/>
            <p:cNvPicPr>
              <a:picLocks noChangeAspect="1" noChangeArrowheads="1"/>
            </p:cNvPicPr>
            <p:nvPr/>
          </p:nvPicPr>
          <p:blipFill>
            <a:blip r:embed="rId10" cstate="print"/>
            <a:srcRect/>
            <a:stretch>
              <a:fillRect/>
            </a:stretch>
          </p:blipFill>
          <p:spPr bwMode="auto">
            <a:xfrm>
              <a:off x="5257549" y="3871931"/>
              <a:ext cx="1700213" cy="1700213"/>
            </a:xfrm>
            <a:prstGeom prst="rect">
              <a:avLst/>
            </a:prstGeom>
            <a:noFill/>
            <a:ln w="9525">
              <a:noFill/>
              <a:miter lim="800000"/>
              <a:headEnd/>
              <a:tailEnd/>
            </a:ln>
          </p:spPr>
        </p:pic>
        <p:pic>
          <p:nvPicPr>
            <p:cNvPr id="27683" name="Picture 4" descr="D:\siggraph asia 2010\Presentation\images\Preserve geometry\t1.png"/>
            <p:cNvPicPr>
              <a:picLocks noChangeAspect="1" noChangeArrowheads="1"/>
            </p:cNvPicPr>
            <p:nvPr/>
          </p:nvPicPr>
          <p:blipFill>
            <a:blip r:embed="rId11" cstate="print"/>
            <a:srcRect/>
            <a:stretch>
              <a:fillRect/>
            </a:stretch>
          </p:blipFill>
          <p:spPr bwMode="auto">
            <a:xfrm>
              <a:off x="5244162" y="1563898"/>
              <a:ext cx="1713600" cy="1713600"/>
            </a:xfrm>
            <a:prstGeom prst="rect">
              <a:avLst/>
            </a:prstGeom>
            <a:noFill/>
            <a:ln w="9525">
              <a:noFill/>
              <a:miter lim="800000"/>
              <a:headEnd/>
              <a:tailEnd/>
            </a:ln>
          </p:spPr>
        </p:pic>
      </p:grpSp>
      <p:grpSp>
        <p:nvGrpSpPr>
          <p:cNvPr id="9" name="组合 38"/>
          <p:cNvGrpSpPr>
            <a:grpSpLocks/>
          </p:cNvGrpSpPr>
          <p:nvPr/>
        </p:nvGrpSpPr>
        <p:grpSpPr bwMode="auto">
          <a:xfrm>
            <a:off x="5243513" y="1563688"/>
            <a:ext cx="1714500" cy="4008437"/>
            <a:chOff x="5244162" y="1563898"/>
            <a:chExt cx="1713600" cy="4008246"/>
          </a:xfrm>
        </p:grpSpPr>
        <p:pic>
          <p:nvPicPr>
            <p:cNvPr id="27680" name="Picture 3" descr="D:\siggraph asia 2010\Presentation\images\Preserve geometry\r1.png"/>
            <p:cNvPicPr>
              <a:picLocks noChangeAspect="1" noChangeArrowheads="1"/>
            </p:cNvPicPr>
            <p:nvPr/>
          </p:nvPicPr>
          <p:blipFill>
            <a:blip r:embed="rId12" cstate="print"/>
            <a:srcRect/>
            <a:stretch>
              <a:fillRect/>
            </a:stretch>
          </p:blipFill>
          <p:spPr bwMode="auto">
            <a:xfrm>
              <a:off x="5257549" y="3871931"/>
              <a:ext cx="1700213" cy="1700213"/>
            </a:xfrm>
            <a:prstGeom prst="rect">
              <a:avLst/>
            </a:prstGeom>
            <a:noFill/>
            <a:ln w="9525">
              <a:noFill/>
              <a:miter lim="800000"/>
              <a:headEnd/>
              <a:tailEnd/>
            </a:ln>
          </p:spPr>
        </p:pic>
        <p:pic>
          <p:nvPicPr>
            <p:cNvPr id="27681" name="Picture 4" descr="D:\siggraph asia 2010\Presentation\images\Preserve geometry\t1.png"/>
            <p:cNvPicPr>
              <a:picLocks noChangeAspect="1" noChangeArrowheads="1"/>
            </p:cNvPicPr>
            <p:nvPr/>
          </p:nvPicPr>
          <p:blipFill>
            <a:blip r:embed="rId13" cstate="print"/>
            <a:srcRect/>
            <a:stretch>
              <a:fillRect/>
            </a:stretch>
          </p:blipFill>
          <p:spPr bwMode="auto">
            <a:xfrm>
              <a:off x="5244162" y="1563898"/>
              <a:ext cx="1713600" cy="1713600"/>
            </a:xfrm>
            <a:prstGeom prst="rect">
              <a:avLst/>
            </a:prstGeom>
            <a:noFill/>
            <a:ln w="9525">
              <a:noFill/>
              <a:miter lim="800000"/>
              <a:headEnd/>
              <a:tailEnd/>
            </a:ln>
          </p:spPr>
        </p:pic>
      </p:grpSp>
      <p:grpSp>
        <p:nvGrpSpPr>
          <p:cNvPr id="11" name="组合 35"/>
          <p:cNvGrpSpPr>
            <a:grpSpLocks/>
          </p:cNvGrpSpPr>
          <p:nvPr/>
        </p:nvGrpSpPr>
        <p:grpSpPr bwMode="auto">
          <a:xfrm>
            <a:off x="1744663" y="3143250"/>
            <a:ext cx="3663950" cy="2462213"/>
            <a:chOff x="1762688" y="3143248"/>
            <a:chExt cx="3662608" cy="2461767"/>
          </a:xfrm>
        </p:grpSpPr>
        <p:sp>
          <p:nvSpPr>
            <p:cNvPr id="27677" name="Rectangle 27"/>
            <p:cNvSpPr>
              <a:spLocks noChangeArrowheads="1"/>
            </p:cNvSpPr>
            <p:nvPr/>
          </p:nvSpPr>
          <p:spPr bwMode="auto">
            <a:xfrm>
              <a:off x="3894117" y="3143248"/>
              <a:ext cx="511679" cy="529569"/>
            </a:xfrm>
            <a:prstGeom prst="rect">
              <a:avLst/>
            </a:prstGeom>
            <a:noFill/>
            <a:ln w="9525" algn="ctr">
              <a:noFill/>
              <a:miter lim="800000"/>
              <a:headEnd/>
              <a:tailEnd/>
            </a:ln>
          </p:spPr>
          <p:txBody>
            <a:bodyPr wrap="none">
              <a:spAutoFit/>
            </a:bodyPr>
            <a:lstStyle/>
            <a:p>
              <a:pPr latinLnBrk="1">
                <a:lnSpc>
                  <a:spcPct val="110000"/>
                </a:lnSpc>
              </a:pPr>
              <a:r>
                <a:rPr lang="en-US" altLang="zh-CN" sz="2800">
                  <a:solidFill>
                    <a:srgbClr val="00FF00"/>
                  </a:solidFill>
                  <a:latin typeface="Arial" pitchFamily="34" charset="0"/>
                  <a:cs typeface="Arial" pitchFamily="34" charset="0"/>
                </a:rPr>
                <a:t>T</a:t>
              </a:r>
              <a:r>
                <a:rPr lang="en-US" altLang="zh-CN" sz="1500" b="1">
                  <a:solidFill>
                    <a:srgbClr val="00FF00"/>
                  </a:solidFill>
                  <a:latin typeface="Arial" pitchFamily="34" charset="0"/>
                  <a:cs typeface="Arial" pitchFamily="34" charset="0"/>
                </a:rPr>
                <a:t>1</a:t>
              </a:r>
            </a:p>
          </p:txBody>
        </p:sp>
        <p:pic>
          <p:nvPicPr>
            <p:cNvPr id="27678" name="Picture 2" descr="D:\siggraph asia 2010\Presentation\images\Preserve geometry\1.png"/>
            <p:cNvPicPr>
              <a:picLocks noChangeAspect="1" noChangeArrowheads="1"/>
            </p:cNvPicPr>
            <p:nvPr/>
          </p:nvPicPr>
          <p:blipFill>
            <a:blip r:embed="rId14" cstate="print"/>
            <a:srcRect/>
            <a:stretch>
              <a:fillRect/>
            </a:stretch>
          </p:blipFill>
          <p:spPr bwMode="auto">
            <a:xfrm>
              <a:off x="1762688" y="4138165"/>
              <a:ext cx="2295525" cy="1466850"/>
            </a:xfrm>
            <a:prstGeom prst="rect">
              <a:avLst/>
            </a:prstGeom>
            <a:noFill/>
            <a:ln w="9525">
              <a:noFill/>
              <a:miter lim="800000"/>
              <a:headEnd/>
              <a:tailEnd/>
            </a:ln>
          </p:spPr>
        </p:pic>
        <p:sp>
          <p:nvSpPr>
            <p:cNvPr id="27679" name="任意多边形 34"/>
            <p:cNvSpPr>
              <a:spLocks noChangeArrowheads="1"/>
            </p:cNvSpPr>
            <p:nvPr/>
          </p:nvSpPr>
          <p:spPr bwMode="auto">
            <a:xfrm>
              <a:off x="2646470" y="3572494"/>
              <a:ext cx="2778826" cy="631371"/>
            </a:xfrm>
            <a:custGeom>
              <a:avLst/>
              <a:gdLst>
                <a:gd name="T0" fmla="*/ 0 w 2778826"/>
                <a:gd name="T1" fmla="*/ 631371 h 631371"/>
                <a:gd name="T2" fmla="*/ 1306286 w 2778826"/>
                <a:gd name="T3" fmla="*/ 37605 h 631371"/>
                <a:gd name="T4" fmla="*/ 2778826 w 2778826"/>
                <a:gd name="T5" fmla="*/ 405740 h 631371"/>
                <a:gd name="T6" fmla="*/ 0 60000 65536"/>
                <a:gd name="T7" fmla="*/ 0 60000 65536"/>
                <a:gd name="T8" fmla="*/ 0 60000 65536"/>
                <a:gd name="T9" fmla="*/ 0 w 2778826"/>
                <a:gd name="T10" fmla="*/ 0 h 631371"/>
                <a:gd name="T11" fmla="*/ 2778826 w 2778826"/>
                <a:gd name="T12" fmla="*/ 631371 h 631371"/>
              </a:gdLst>
              <a:ahLst/>
              <a:cxnLst>
                <a:cxn ang="T6">
                  <a:pos x="T0" y="T1"/>
                </a:cxn>
                <a:cxn ang="T7">
                  <a:pos x="T2" y="T3"/>
                </a:cxn>
                <a:cxn ang="T8">
                  <a:pos x="T4" y="T5"/>
                </a:cxn>
              </a:cxnLst>
              <a:rect l="T9" t="T10" r="T11" b="T12"/>
              <a:pathLst>
                <a:path w="2778826" h="631371">
                  <a:moveTo>
                    <a:pt x="0" y="631371"/>
                  </a:moveTo>
                  <a:cubicBezTo>
                    <a:pt x="421574" y="353290"/>
                    <a:pt x="843148" y="75210"/>
                    <a:pt x="1306286" y="37605"/>
                  </a:cubicBezTo>
                  <a:cubicBezTo>
                    <a:pt x="1769424" y="0"/>
                    <a:pt x="2778826" y="405740"/>
                    <a:pt x="2778826" y="405740"/>
                  </a:cubicBezTo>
                </a:path>
              </a:pathLst>
            </a:custGeom>
            <a:noFill/>
            <a:ln w="25400" algn="ctr">
              <a:solidFill>
                <a:srgbClr val="00FF00"/>
              </a:solidFill>
              <a:round/>
              <a:headEnd/>
              <a:tailEnd type="triangle" w="lg" len="lg"/>
            </a:ln>
          </p:spPr>
          <p:txBody>
            <a:bodyPr>
              <a:spAutoFit/>
            </a:bodyPr>
            <a:lstStyle/>
            <a:p>
              <a:pPr latinLnBrk="1">
                <a:lnSpc>
                  <a:spcPct val="110000"/>
                </a:lnSpc>
              </a:pPr>
              <a:endParaRPr lang="en-US"/>
            </a:p>
          </p:txBody>
        </p:sp>
      </p:grpSp>
      <p:grpSp>
        <p:nvGrpSpPr>
          <p:cNvPr id="12" name="组合 43"/>
          <p:cNvGrpSpPr>
            <a:grpSpLocks/>
          </p:cNvGrpSpPr>
          <p:nvPr/>
        </p:nvGrpSpPr>
        <p:grpSpPr bwMode="auto">
          <a:xfrm>
            <a:off x="5253038" y="1571625"/>
            <a:ext cx="1712912" cy="3998913"/>
            <a:chOff x="5252788" y="1572524"/>
            <a:chExt cx="1713600" cy="3999620"/>
          </a:xfrm>
        </p:grpSpPr>
        <p:pic>
          <p:nvPicPr>
            <p:cNvPr id="27675" name="Picture 3" descr="D:\siggraph asia 2010\Presentation\images\Preserve geometry\r1.png"/>
            <p:cNvPicPr>
              <a:picLocks noChangeAspect="1" noChangeArrowheads="1"/>
            </p:cNvPicPr>
            <p:nvPr/>
          </p:nvPicPr>
          <p:blipFill>
            <a:blip r:embed="rId15" cstate="print"/>
            <a:srcRect/>
            <a:stretch>
              <a:fillRect/>
            </a:stretch>
          </p:blipFill>
          <p:spPr bwMode="auto">
            <a:xfrm>
              <a:off x="5257549" y="3871931"/>
              <a:ext cx="1700213" cy="1700213"/>
            </a:xfrm>
            <a:prstGeom prst="rect">
              <a:avLst/>
            </a:prstGeom>
            <a:noFill/>
            <a:ln w="9525">
              <a:noFill/>
              <a:miter lim="800000"/>
              <a:headEnd/>
              <a:tailEnd/>
            </a:ln>
          </p:spPr>
        </p:pic>
        <p:pic>
          <p:nvPicPr>
            <p:cNvPr id="27676" name="Picture 4" descr="D:\siggraph asia 2010\Presentation\images\Preserve geometry\t1.png"/>
            <p:cNvPicPr>
              <a:picLocks noChangeAspect="1" noChangeArrowheads="1"/>
            </p:cNvPicPr>
            <p:nvPr/>
          </p:nvPicPr>
          <p:blipFill>
            <a:blip r:embed="rId16" cstate="print"/>
            <a:srcRect/>
            <a:stretch>
              <a:fillRect/>
            </a:stretch>
          </p:blipFill>
          <p:spPr bwMode="auto">
            <a:xfrm>
              <a:off x="5252788" y="1572524"/>
              <a:ext cx="1713600" cy="1713600"/>
            </a:xfrm>
            <a:prstGeom prst="rect">
              <a:avLst/>
            </a:prstGeom>
            <a:noFill/>
            <a:ln w="9525">
              <a:noFill/>
              <a:miter lim="800000"/>
              <a:headEnd/>
              <a:tailEnd/>
            </a:ln>
          </p:spPr>
        </p:pic>
      </p:grpSp>
      <p:grpSp>
        <p:nvGrpSpPr>
          <p:cNvPr id="13" name="组合 46"/>
          <p:cNvGrpSpPr>
            <a:grpSpLocks/>
          </p:cNvGrpSpPr>
          <p:nvPr/>
        </p:nvGrpSpPr>
        <p:grpSpPr bwMode="auto">
          <a:xfrm>
            <a:off x="1747838" y="3143250"/>
            <a:ext cx="3895725" cy="2459038"/>
            <a:chOff x="1731732" y="6114141"/>
            <a:chExt cx="3895956" cy="2458395"/>
          </a:xfrm>
        </p:grpSpPr>
        <p:grpSp>
          <p:nvGrpSpPr>
            <p:cNvPr id="27671" name="组合 33"/>
            <p:cNvGrpSpPr>
              <a:grpSpLocks/>
            </p:cNvGrpSpPr>
            <p:nvPr/>
          </p:nvGrpSpPr>
          <p:grpSpPr bwMode="auto">
            <a:xfrm>
              <a:off x="1731732" y="6540015"/>
              <a:ext cx="3895956" cy="2032521"/>
              <a:chOff x="1740358" y="3572494"/>
              <a:chExt cx="3895956" cy="2032521"/>
            </a:xfrm>
          </p:grpSpPr>
          <p:pic>
            <p:nvPicPr>
              <p:cNvPr id="27673" name="Picture 5" descr="D:\siggraph asia 2010\Presentation\images\Preserve geometry\2.png"/>
              <p:cNvPicPr>
                <a:picLocks noChangeAspect="1" noChangeArrowheads="1"/>
              </p:cNvPicPr>
              <p:nvPr/>
            </p:nvPicPr>
            <p:blipFill>
              <a:blip r:embed="rId17" cstate="print"/>
              <a:srcRect/>
              <a:stretch>
                <a:fillRect/>
              </a:stretch>
            </p:blipFill>
            <p:spPr bwMode="auto">
              <a:xfrm>
                <a:off x="1740358" y="4138165"/>
                <a:ext cx="2295525" cy="1466850"/>
              </a:xfrm>
              <a:prstGeom prst="rect">
                <a:avLst/>
              </a:prstGeom>
              <a:noFill/>
              <a:ln w="9525">
                <a:noFill/>
                <a:miter lim="800000"/>
                <a:headEnd/>
                <a:tailEnd/>
              </a:ln>
            </p:spPr>
          </p:pic>
          <p:sp>
            <p:nvSpPr>
              <p:cNvPr id="27674" name="任意多边形 32"/>
              <p:cNvSpPr>
                <a:spLocks noChangeArrowheads="1"/>
              </p:cNvSpPr>
              <p:nvPr/>
            </p:nvSpPr>
            <p:spPr bwMode="auto">
              <a:xfrm>
                <a:off x="2857488" y="3572494"/>
                <a:ext cx="2778826" cy="631371"/>
              </a:xfrm>
              <a:custGeom>
                <a:avLst/>
                <a:gdLst>
                  <a:gd name="T0" fmla="*/ 0 w 2778826"/>
                  <a:gd name="T1" fmla="*/ 631371 h 631371"/>
                  <a:gd name="T2" fmla="*/ 1306286 w 2778826"/>
                  <a:gd name="T3" fmla="*/ 37605 h 631371"/>
                  <a:gd name="T4" fmla="*/ 2778826 w 2778826"/>
                  <a:gd name="T5" fmla="*/ 405740 h 631371"/>
                  <a:gd name="T6" fmla="*/ 0 60000 65536"/>
                  <a:gd name="T7" fmla="*/ 0 60000 65536"/>
                  <a:gd name="T8" fmla="*/ 0 60000 65536"/>
                  <a:gd name="T9" fmla="*/ 0 w 2778826"/>
                  <a:gd name="T10" fmla="*/ 0 h 631371"/>
                  <a:gd name="T11" fmla="*/ 2778826 w 2778826"/>
                  <a:gd name="T12" fmla="*/ 631371 h 631371"/>
                </a:gdLst>
                <a:ahLst/>
                <a:cxnLst>
                  <a:cxn ang="T6">
                    <a:pos x="T0" y="T1"/>
                  </a:cxn>
                  <a:cxn ang="T7">
                    <a:pos x="T2" y="T3"/>
                  </a:cxn>
                  <a:cxn ang="T8">
                    <a:pos x="T4" y="T5"/>
                  </a:cxn>
                </a:cxnLst>
                <a:rect l="T9" t="T10" r="T11" b="T12"/>
                <a:pathLst>
                  <a:path w="2778826" h="631371">
                    <a:moveTo>
                      <a:pt x="0" y="631371"/>
                    </a:moveTo>
                    <a:cubicBezTo>
                      <a:pt x="421574" y="353290"/>
                      <a:pt x="843148" y="75210"/>
                      <a:pt x="1306286" y="37605"/>
                    </a:cubicBezTo>
                    <a:cubicBezTo>
                      <a:pt x="1769424" y="0"/>
                      <a:pt x="2778826" y="405740"/>
                      <a:pt x="2778826" y="405740"/>
                    </a:cubicBezTo>
                  </a:path>
                </a:pathLst>
              </a:custGeom>
              <a:noFill/>
              <a:ln w="25400" algn="ctr">
                <a:solidFill>
                  <a:srgbClr val="00FF00"/>
                </a:solidFill>
                <a:round/>
                <a:headEnd/>
                <a:tailEnd type="triangle" w="lg" len="lg"/>
              </a:ln>
            </p:spPr>
            <p:txBody>
              <a:bodyPr>
                <a:spAutoFit/>
              </a:bodyPr>
              <a:lstStyle/>
              <a:p>
                <a:pPr latinLnBrk="1">
                  <a:lnSpc>
                    <a:spcPct val="110000"/>
                  </a:lnSpc>
                </a:pPr>
                <a:endParaRPr lang="en-US"/>
              </a:p>
            </p:txBody>
          </p:sp>
        </p:grpSp>
        <p:sp>
          <p:nvSpPr>
            <p:cNvPr id="27672" name="Rectangle 27"/>
            <p:cNvSpPr>
              <a:spLocks noChangeArrowheads="1"/>
            </p:cNvSpPr>
            <p:nvPr/>
          </p:nvSpPr>
          <p:spPr bwMode="auto">
            <a:xfrm>
              <a:off x="3929058" y="6114141"/>
              <a:ext cx="511679" cy="529569"/>
            </a:xfrm>
            <a:prstGeom prst="rect">
              <a:avLst/>
            </a:prstGeom>
            <a:noFill/>
            <a:ln w="9525" algn="ctr">
              <a:noFill/>
              <a:miter lim="800000"/>
              <a:headEnd/>
              <a:tailEnd/>
            </a:ln>
          </p:spPr>
          <p:txBody>
            <a:bodyPr wrap="none">
              <a:spAutoFit/>
            </a:bodyPr>
            <a:lstStyle/>
            <a:p>
              <a:pPr latinLnBrk="1">
                <a:lnSpc>
                  <a:spcPct val="110000"/>
                </a:lnSpc>
              </a:pPr>
              <a:r>
                <a:rPr lang="en-US" altLang="zh-CN" sz="2800">
                  <a:solidFill>
                    <a:srgbClr val="00FF00"/>
                  </a:solidFill>
                  <a:latin typeface="Arial" pitchFamily="34" charset="0"/>
                  <a:cs typeface="Arial" pitchFamily="34" charset="0"/>
                </a:rPr>
                <a:t>T</a:t>
              </a:r>
              <a:r>
                <a:rPr lang="en-US" altLang="zh-CN" sz="1500" b="1">
                  <a:solidFill>
                    <a:srgbClr val="00FF00"/>
                  </a:solidFill>
                  <a:latin typeface="Arial" pitchFamily="34" charset="0"/>
                  <a:cs typeface="Arial" pitchFamily="34" charset="0"/>
                </a:rPr>
                <a:t>2</a:t>
              </a:r>
            </a:p>
          </p:txBody>
        </p:sp>
      </p:grpSp>
      <p:grpSp>
        <p:nvGrpSpPr>
          <p:cNvPr id="15" name="组合 47"/>
          <p:cNvGrpSpPr>
            <a:grpSpLocks/>
          </p:cNvGrpSpPr>
          <p:nvPr/>
        </p:nvGrpSpPr>
        <p:grpSpPr bwMode="auto">
          <a:xfrm>
            <a:off x="1744663" y="3286125"/>
            <a:ext cx="4049712" cy="2314575"/>
            <a:chOff x="1731732" y="6257017"/>
            <a:chExt cx="4049636" cy="2315259"/>
          </a:xfrm>
        </p:grpSpPr>
        <p:grpSp>
          <p:nvGrpSpPr>
            <p:cNvPr id="27667" name="组合 33"/>
            <p:cNvGrpSpPr>
              <a:grpSpLocks/>
            </p:cNvGrpSpPr>
            <p:nvPr/>
          </p:nvGrpSpPr>
          <p:grpSpPr bwMode="auto">
            <a:xfrm>
              <a:off x="1731732" y="6673995"/>
              <a:ext cx="4049636" cy="1898281"/>
              <a:chOff x="1740358" y="3706474"/>
              <a:chExt cx="4049636" cy="1898281"/>
            </a:xfrm>
          </p:grpSpPr>
          <p:pic>
            <p:nvPicPr>
              <p:cNvPr id="27669" name="Picture 5" descr="D:\siggraph asia 2010\Presentation\images\Preserve geometry\2.png"/>
              <p:cNvPicPr>
                <a:picLocks noChangeAspect="1" noChangeArrowheads="1"/>
              </p:cNvPicPr>
              <p:nvPr/>
            </p:nvPicPr>
            <p:blipFill>
              <a:blip r:embed="rId18" cstate="print"/>
              <a:srcRect/>
              <a:stretch>
                <a:fillRect/>
              </a:stretch>
            </p:blipFill>
            <p:spPr bwMode="auto">
              <a:xfrm>
                <a:off x="1740358" y="4138424"/>
                <a:ext cx="2295525" cy="1466331"/>
              </a:xfrm>
              <a:prstGeom prst="rect">
                <a:avLst/>
              </a:prstGeom>
              <a:noFill/>
              <a:ln w="9525">
                <a:noFill/>
                <a:miter lim="800000"/>
                <a:headEnd/>
                <a:tailEnd/>
              </a:ln>
            </p:spPr>
          </p:pic>
          <p:sp>
            <p:nvSpPr>
              <p:cNvPr id="27670" name="任意多边形 51"/>
              <p:cNvSpPr>
                <a:spLocks noChangeArrowheads="1"/>
              </p:cNvSpPr>
              <p:nvPr/>
            </p:nvSpPr>
            <p:spPr bwMode="auto">
              <a:xfrm>
                <a:off x="3074901" y="3706474"/>
                <a:ext cx="2715093" cy="464743"/>
              </a:xfrm>
              <a:custGeom>
                <a:avLst/>
                <a:gdLst>
                  <a:gd name="T0" fmla="*/ 0 w 2778826"/>
                  <a:gd name="T1" fmla="*/ 464743 h 631371"/>
                  <a:gd name="T2" fmla="*/ 1276326 w 2778826"/>
                  <a:gd name="T3" fmla="*/ 27680 h 631371"/>
                  <a:gd name="T4" fmla="*/ 2715093 w 2778826"/>
                  <a:gd name="T5" fmla="*/ 298659 h 631371"/>
                  <a:gd name="T6" fmla="*/ 0 60000 65536"/>
                  <a:gd name="T7" fmla="*/ 0 60000 65536"/>
                  <a:gd name="T8" fmla="*/ 0 60000 65536"/>
                  <a:gd name="T9" fmla="*/ 0 w 2778826"/>
                  <a:gd name="T10" fmla="*/ 0 h 631371"/>
                  <a:gd name="T11" fmla="*/ 2778826 w 2778826"/>
                  <a:gd name="T12" fmla="*/ 631371 h 631371"/>
                </a:gdLst>
                <a:ahLst/>
                <a:cxnLst>
                  <a:cxn ang="T6">
                    <a:pos x="T0" y="T1"/>
                  </a:cxn>
                  <a:cxn ang="T7">
                    <a:pos x="T2" y="T3"/>
                  </a:cxn>
                  <a:cxn ang="T8">
                    <a:pos x="T4" y="T5"/>
                  </a:cxn>
                </a:cxnLst>
                <a:rect l="T9" t="T10" r="T11" b="T12"/>
                <a:pathLst>
                  <a:path w="2778826" h="631371">
                    <a:moveTo>
                      <a:pt x="0" y="631371"/>
                    </a:moveTo>
                    <a:cubicBezTo>
                      <a:pt x="421574" y="353290"/>
                      <a:pt x="843148" y="75210"/>
                      <a:pt x="1306286" y="37605"/>
                    </a:cubicBezTo>
                    <a:cubicBezTo>
                      <a:pt x="1769424" y="0"/>
                      <a:pt x="2778826" y="405740"/>
                      <a:pt x="2778826" y="405740"/>
                    </a:cubicBezTo>
                  </a:path>
                </a:pathLst>
              </a:custGeom>
              <a:noFill/>
              <a:ln w="25400" algn="ctr">
                <a:solidFill>
                  <a:srgbClr val="00FF00"/>
                </a:solidFill>
                <a:round/>
                <a:headEnd/>
                <a:tailEnd type="triangle" w="lg" len="lg"/>
              </a:ln>
            </p:spPr>
            <p:txBody>
              <a:bodyPr>
                <a:spAutoFit/>
              </a:bodyPr>
              <a:lstStyle/>
              <a:p>
                <a:pPr latinLnBrk="1">
                  <a:lnSpc>
                    <a:spcPct val="110000"/>
                  </a:lnSpc>
                </a:pPr>
                <a:endParaRPr lang="en-US"/>
              </a:p>
            </p:txBody>
          </p:sp>
        </p:grpSp>
        <p:sp>
          <p:nvSpPr>
            <p:cNvPr id="27668" name="Rectangle 27"/>
            <p:cNvSpPr>
              <a:spLocks noChangeArrowheads="1"/>
            </p:cNvSpPr>
            <p:nvPr/>
          </p:nvSpPr>
          <p:spPr bwMode="auto">
            <a:xfrm>
              <a:off x="3929058" y="6257017"/>
              <a:ext cx="511679" cy="529569"/>
            </a:xfrm>
            <a:prstGeom prst="rect">
              <a:avLst/>
            </a:prstGeom>
            <a:noFill/>
            <a:ln w="9525" algn="ctr">
              <a:noFill/>
              <a:miter lim="800000"/>
              <a:headEnd/>
              <a:tailEnd/>
            </a:ln>
          </p:spPr>
          <p:txBody>
            <a:bodyPr wrap="none">
              <a:spAutoFit/>
            </a:bodyPr>
            <a:lstStyle/>
            <a:p>
              <a:pPr latinLnBrk="1">
                <a:lnSpc>
                  <a:spcPct val="110000"/>
                </a:lnSpc>
              </a:pPr>
              <a:r>
                <a:rPr lang="en-US" altLang="zh-CN" sz="2800">
                  <a:solidFill>
                    <a:srgbClr val="00FF00"/>
                  </a:solidFill>
                  <a:latin typeface="Arial" pitchFamily="34" charset="0"/>
                  <a:cs typeface="Arial" pitchFamily="34" charset="0"/>
                </a:rPr>
                <a:t>T</a:t>
              </a:r>
              <a:r>
                <a:rPr lang="en-US" altLang="zh-CN" sz="1500" b="1">
                  <a:solidFill>
                    <a:srgbClr val="00FF00"/>
                  </a:solidFill>
                  <a:latin typeface="Arial" pitchFamily="34" charset="0"/>
                  <a:cs typeface="Arial" pitchFamily="34" charset="0"/>
                </a:rPr>
                <a:t>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82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4.16667E-6 -4.34984E-6 L 0.17777 0.15503 " pathEditMode="relative" rAng="0" ptsTypes="AA">
                                      <p:cBhvr>
                                        <p:cTn id="14" dur="2000" fill="hold"/>
                                        <p:tgtEl>
                                          <p:spTgt spid="29"/>
                                        </p:tgtEl>
                                        <p:attrNameLst>
                                          <p:attrName>ppt_x</p:attrName>
                                          <p:attrName>ppt_y</p:attrName>
                                        </p:attrNameLst>
                                      </p:cBhvr>
                                      <p:rCtr x="89" y="78"/>
                                    </p:animMotion>
                                  </p:childTnLst>
                                </p:cTn>
                              </p:par>
                              <p:par>
                                <p:cTn id="15" presetID="0" presetClass="path" presetSubtype="0" accel="50000" decel="50000" fill="hold" nodeType="withEffect">
                                  <p:stCondLst>
                                    <p:cond delay="0"/>
                                  </p:stCondLst>
                                  <p:childTnLst>
                                    <p:animMotion origin="layout" path="M -1.94444E-6 -4.49329E-6 L 0.18229 -0.19504 " pathEditMode="relative" rAng="0" ptsTypes="AA">
                                      <p:cBhvr>
                                        <p:cTn id="16" dur="2000" fill="hold"/>
                                        <p:tgtEl>
                                          <p:spTgt spid="30"/>
                                        </p:tgtEl>
                                        <p:attrNameLst>
                                          <p:attrName>ppt_x</p:attrName>
                                          <p:attrName>ppt_y</p:attrName>
                                        </p:attrNameLst>
                                      </p:cBhvr>
                                      <p:rCtr x="91" y="-98"/>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2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8" fill="hold" nodeType="after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p:stCondLst>
                              <p:cond delay="3000"/>
                            </p:stCondLst>
                            <p:childTnLst>
                              <p:par>
                                <p:cTn id="34" presetID="1" presetClass="exit" presetSubtype="0" fill="hold" nodeType="afterEffect">
                                  <p:stCondLst>
                                    <p:cond delay="500"/>
                                  </p:stCondLst>
                                  <p:childTnLst>
                                    <p:set>
                                      <p:cBhvr>
                                        <p:cTn id="35" dur="1" fill="hold">
                                          <p:stCondLst>
                                            <p:cond delay="0"/>
                                          </p:stCondLst>
                                        </p:cTn>
                                        <p:tgtEl>
                                          <p:spTgt spid="11"/>
                                        </p:tgtEl>
                                        <p:attrNameLst>
                                          <p:attrName>style.visibility</p:attrName>
                                        </p:attrNameLst>
                                      </p:cBhvr>
                                      <p:to>
                                        <p:strVal val="hidden"/>
                                      </p:to>
                                    </p:set>
                                  </p:childTnLst>
                                </p:cTn>
                              </p:par>
                              <p:par>
                                <p:cTn id="36" presetID="22" presetClass="entr" presetSubtype="8"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4000"/>
                            </p:stCondLst>
                            <p:childTnLst>
                              <p:par>
                                <p:cTn id="40" presetID="1" presetClass="exit" presetSubtype="0" fill="hold" nodeType="after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par>
                          <p:cTn id="44" fill="hold">
                            <p:stCondLst>
                              <p:cond delay="4000"/>
                            </p:stCondLst>
                            <p:childTnLst>
                              <p:par>
                                <p:cTn id="45" presetID="1" presetClass="exit" presetSubtype="0" fill="hold" nodeType="afterEffect">
                                  <p:stCondLst>
                                    <p:cond delay="500"/>
                                  </p:stCondLst>
                                  <p:childTnLst>
                                    <p:set>
                                      <p:cBhvr>
                                        <p:cTn id="46" dur="1" fill="hold">
                                          <p:stCondLst>
                                            <p:cond delay="0"/>
                                          </p:stCondLst>
                                        </p:cTn>
                                        <p:tgtEl>
                                          <p:spTgt spid="13"/>
                                        </p:tgtEl>
                                        <p:attrNameLst>
                                          <p:attrName>style.visibility</p:attrName>
                                        </p:attrNameLst>
                                      </p:cBhvr>
                                      <p:to>
                                        <p:strVal val="hidden"/>
                                      </p:to>
                                    </p:set>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5000"/>
                            </p:stCondLst>
                            <p:childTnLst>
                              <p:par>
                                <p:cTn id="52" presetID="1" presetClass="exit" presetSubtype="0" fill="hold" nodeType="afterEffect">
                                  <p:stCondLst>
                                    <p:cond delay="0"/>
                                  </p:stCondLst>
                                  <p:childTnLst>
                                    <p:set>
                                      <p:cBhvr>
                                        <p:cTn id="53" dur="1" fill="hold">
                                          <p:stCondLst>
                                            <p:cond delay="0"/>
                                          </p:stCondLst>
                                        </p:cTn>
                                        <p:tgtEl>
                                          <p:spTgt spid="9"/>
                                        </p:tgtEl>
                                        <p:attrNameLst>
                                          <p:attrName>style.visibility</p:attrName>
                                        </p:attrNameLst>
                                      </p:cBhvr>
                                      <p:to>
                                        <p:strVal val="hidden"/>
                                      </p:to>
                                    </p:set>
                                  </p:childTnLst>
                                </p:cTn>
                              </p:par>
                            </p:childTnLst>
                          </p:cTn>
                        </p:par>
                        <p:par>
                          <p:cTn id="54" fill="hold">
                            <p:stCondLst>
                              <p:cond delay="5000"/>
                            </p:stCondLst>
                            <p:childTnLst>
                              <p:par>
                                <p:cTn id="55" presetID="1"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par>
                          <p:cTn id="57" fill="hold">
                            <p:stCondLst>
                              <p:cond delay="5000"/>
                            </p:stCondLst>
                            <p:childTnLst>
                              <p:par>
                                <p:cTn id="58" presetID="10" presetClass="entr" presetSubtype="0" fill="hold" nodeType="afterEffect">
                                  <p:stCondLst>
                                    <p:cond delay="50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2000"/>
                                        <p:tgtEl>
                                          <p:spTgt spid="5"/>
                                        </p:tgtEl>
                                      </p:cBhvr>
                                    </p:animEffect>
                                  </p:childTnLst>
                                </p:cTn>
                              </p:par>
                            </p:childTnLst>
                          </p:cTn>
                        </p:par>
                        <p:par>
                          <p:cTn id="61" fill="hold">
                            <p:stCondLst>
                              <p:cond delay="7500"/>
                            </p:stCondLst>
                            <p:childTnLst>
                              <p:par>
                                <p:cTn id="62" presetID="1" presetClass="exit" presetSubtype="0" fill="hold" nodeType="after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3" descr="sums-region-rss"/>
          <p:cNvPicPr>
            <a:picLocks noChangeArrowheads="1"/>
          </p:cNvPicPr>
          <p:nvPr/>
        </p:nvPicPr>
        <p:blipFill>
          <a:blip r:embed="rId3" cstate="print"/>
          <a:stretch>
            <a:fillRect/>
          </a:stretch>
        </p:blipFill>
        <p:spPr bwMode="auto">
          <a:xfrm>
            <a:off x="5421313" y="4198834"/>
            <a:ext cx="1150937" cy="1656000"/>
          </a:xfrm>
          <a:prstGeom prst="rect">
            <a:avLst/>
          </a:prstGeom>
          <a:noFill/>
          <a:ln w="9525">
            <a:noFill/>
            <a:miter lim="800000"/>
            <a:headEnd/>
            <a:tailEnd/>
          </a:ln>
        </p:spPr>
      </p:pic>
      <p:pic>
        <p:nvPicPr>
          <p:cNvPr id="29724" name="Picture 28" descr="texture"/>
          <p:cNvPicPr>
            <a:picLocks noChangeArrowheads="1"/>
          </p:cNvPicPr>
          <p:nvPr/>
        </p:nvPicPr>
        <p:blipFill>
          <a:blip r:embed="rId4" cstate="print"/>
          <a:srcRect/>
          <a:stretch>
            <a:fillRect/>
          </a:stretch>
        </p:blipFill>
        <p:spPr bwMode="auto">
          <a:xfrm>
            <a:off x="5191125" y="2087563"/>
            <a:ext cx="1593850" cy="1633538"/>
          </a:xfrm>
          <a:prstGeom prst="rect">
            <a:avLst/>
          </a:prstGeom>
          <a:noFill/>
          <a:ln w="9525">
            <a:noFill/>
            <a:miter lim="800000"/>
            <a:headEnd/>
            <a:tailEnd/>
          </a:ln>
        </p:spPr>
      </p:pic>
      <p:pic>
        <p:nvPicPr>
          <p:cNvPr id="29726" name="Picture 30" descr="right-texture1"/>
          <p:cNvPicPr>
            <a:picLocks noChangeAspect="1" noChangeArrowheads="1"/>
          </p:cNvPicPr>
          <p:nvPr/>
        </p:nvPicPr>
        <p:blipFill>
          <a:blip r:embed="rId5" cstate="print"/>
          <a:srcRect/>
          <a:stretch>
            <a:fillRect/>
          </a:stretch>
        </p:blipFill>
        <p:spPr bwMode="auto">
          <a:xfrm>
            <a:off x="6234113" y="2087563"/>
            <a:ext cx="550862" cy="1633538"/>
          </a:xfrm>
          <a:prstGeom prst="rect">
            <a:avLst/>
          </a:prstGeom>
          <a:noFill/>
          <a:ln w="9525">
            <a:noFill/>
            <a:miter lim="800000"/>
            <a:headEnd/>
            <a:tailEnd/>
          </a:ln>
        </p:spPr>
      </p:pic>
      <p:pic>
        <p:nvPicPr>
          <p:cNvPr id="29725" name="Picture 29" descr="left-texture1"/>
          <p:cNvPicPr>
            <a:picLocks noChangeAspect="1" noChangeArrowheads="1"/>
          </p:cNvPicPr>
          <p:nvPr/>
        </p:nvPicPr>
        <p:blipFill>
          <a:blip r:embed="rId6" cstate="print"/>
          <a:srcRect/>
          <a:stretch>
            <a:fillRect/>
          </a:stretch>
        </p:blipFill>
        <p:spPr bwMode="auto">
          <a:xfrm>
            <a:off x="5191125" y="2087563"/>
            <a:ext cx="661988" cy="1630363"/>
          </a:xfrm>
          <a:prstGeom prst="rect">
            <a:avLst/>
          </a:prstGeom>
          <a:noFill/>
          <a:ln w="9525">
            <a:noFill/>
            <a:miter lim="800000"/>
            <a:headEnd/>
            <a:tailEnd/>
          </a:ln>
        </p:spPr>
      </p:pic>
      <p:pic>
        <p:nvPicPr>
          <p:cNvPr id="29722" name="Picture 26" descr="resizedtexture"/>
          <p:cNvPicPr>
            <a:picLocks noChangeArrowheads="1"/>
          </p:cNvPicPr>
          <p:nvPr/>
        </p:nvPicPr>
        <p:blipFill>
          <a:blip r:embed="rId7" cstate="print"/>
          <a:srcRect/>
          <a:stretch>
            <a:fillRect/>
          </a:stretch>
        </p:blipFill>
        <p:spPr bwMode="auto">
          <a:xfrm>
            <a:off x="5429250" y="2087563"/>
            <a:ext cx="1152525" cy="1635125"/>
          </a:xfrm>
          <a:prstGeom prst="rect">
            <a:avLst/>
          </a:prstGeom>
          <a:noFill/>
          <a:ln w="9525">
            <a:noFill/>
            <a:miter lim="800000"/>
            <a:headEnd/>
            <a:tailEnd/>
          </a:ln>
        </p:spPr>
      </p:pic>
      <p:pic>
        <p:nvPicPr>
          <p:cNvPr id="28678" name="Picture 13" descr="D:\siggraph asia 2010\Presentation\images\sums-region-ref.png"/>
          <p:cNvPicPr>
            <a:picLocks noChangeAspect="1" noChangeArrowheads="1"/>
          </p:cNvPicPr>
          <p:nvPr/>
        </p:nvPicPr>
        <p:blipFill>
          <a:blip r:embed="rId8" cstate="print"/>
          <a:srcRect/>
          <a:stretch>
            <a:fillRect/>
          </a:stretch>
        </p:blipFill>
        <p:spPr bwMode="auto">
          <a:xfrm>
            <a:off x="2132013" y="2087563"/>
            <a:ext cx="1593850" cy="1635125"/>
          </a:xfrm>
          <a:prstGeom prst="rect">
            <a:avLst/>
          </a:prstGeom>
          <a:noFill/>
          <a:ln w="9525">
            <a:noFill/>
            <a:miter lim="800000"/>
            <a:headEnd/>
            <a:tailEnd/>
          </a:ln>
        </p:spPr>
      </p:pic>
      <p:pic>
        <p:nvPicPr>
          <p:cNvPr id="29721" name="Picture 25" descr="texture"/>
          <p:cNvPicPr>
            <a:picLocks noChangeArrowheads="1"/>
          </p:cNvPicPr>
          <p:nvPr/>
        </p:nvPicPr>
        <p:blipFill>
          <a:blip r:embed="rId4" cstate="print"/>
          <a:srcRect/>
          <a:stretch>
            <a:fillRect/>
          </a:stretch>
        </p:blipFill>
        <p:spPr bwMode="auto">
          <a:xfrm>
            <a:off x="2130425" y="2087563"/>
            <a:ext cx="1593850" cy="1633538"/>
          </a:xfrm>
          <a:prstGeom prst="rect">
            <a:avLst/>
          </a:prstGeom>
          <a:noFill/>
          <a:ln w="9525">
            <a:noFill/>
            <a:miter lim="800000"/>
            <a:headEnd/>
            <a:tailEnd/>
          </a:ln>
        </p:spPr>
      </p:pic>
      <p:pic>
        <p:nvPicPr>
          <p:cNvPr id="29720" name="Picture 24" descr="sums-region-orgmesh"/>
          <p:cNvPicPr>
            <a:picLocks noChangeArrowheads="1"/>
          </p:cNvPicPr>
          <p:nvPr/>
        </p:nvPicPr>
        <p:blipFill>
          <a:blip r:embed="rId9" cstate="print"/>
          <a:stretch>
            <a:fillRect/>
          </a:stretch>
        </p:blipFill>
        <p:spPr bwMode="auto">
          <a:xfrm>
            <a:off x="5230813" y="4198834"/>
            <a:ext cx="1554162" cy="1656000"/>
          </a:xfrm>
          <a:prstGeom prst="rect">
            <a:avLst/>
          </a:prstGeom>
          <a:noFill/>
          <a:ln w="9525">
            <a:noFill/>
            <a:miter lim="800000"/>
            <a:headEnd/>
            <a:tailEnd/>
          </a:ln>
        </p:spPr>
      </p:pic>
      <p:pic>
        <p:nvPicPr>
          <p:cNvPr id="29719" name="Picture 23" descr="sums-region-rss"/>
          <p:cNvPicPr>
            <a:picLocks noChangeArrowheads="1"/>
          </p:cNvPicPr>
          <p:nvPr/>
        </p:nvPicPr>
        <p:blipFill>
          <a:blip r:embed="rId10" cstate="print"/>
          <a:stretch>
            <a:fillRect/>
          </a:stretch>
        </p:blipFill>
        <p:spPr bwMode="auto">
          <a:xfrm>
            <a:off x="5421313" y="4214818"/>
            <a:ext cx="1150937" cy="1656000"/>
          </a:xfrm>
          <a:prstGeom prst="rect">
            <a:avLst/>
          </a:prstGeom>
          <a:noFill/>
          <a:ln w="9525">
            <a:noFill/>
            <a:miter lim="800000"/>
            <a:headEnd/>
            <a:tailEnd/>
          </a:ln>
        </p:spPr>
      </p:pic>
      <p:pic>
        <p:nvPicPr>
          <p:cNvPr id="28682" name="Picture 22" descr="sums-region-orgmesh"/>
          <p:cNvPicPr>
            <a:picLocks noChangeArrowheads="1"/>
          </p:cNvPicPr>
          <p:nvPr/>
        </p:nvPicPr>
        <p:blipFill>
          <a:blip r:embed="rId9" cstate="print"/>
          <a:stretch>
            <a:fillRect/>
          </a:stretch>
        </p:blipFill>
        <p:spPr bwMode="auto">
          <a:xfrm>
            <a:off x="2166938" y="4198834"/>
            <a:ext cx="1554162" cy="1656000"/>
          </a:xfrm>
          <a:prstGeom prst="rect">
            <a:avLst/>
          </a:prstGeom>
          <a:noFill/>
          <a:ln w="9525">
            <a:noFill/>
            <a:miter lim="800000"/>
            <a:headEnd/>
            <a:tailEnd/>
          </a:ln>
        </p:spPr>
      </p:pic>
      <p:sp>
        <p:nvSpPr>
          <p:cNvPr id="28683" name="Rectangle 2"/>
          <p:cNvSpPr>
            <a:spLocks noChangeArrowheads="1"/>
          </p:cNvSpPr>
          <p:nvPr/>
        </p:nvSpPr>
        <p:spPr bwMode="auto">
          <a:xfrm>
            <a:off x="-107950" y="214313"/>
            <a:ext cx="9358313" cy="646112"/>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Summarization</a:t>
            </a:r>
          </a:p>
        </p:txBody>
      </p:sp>
      <p:pic>
        <p:nvPicPr>
          <p:cNvPr id="28684" name="Picture 3" descr="시그라프PPT용로고"/>
          <p:cNvPicPr>
            <a:picLocks noChangeAspect="1" noChangeArrowheads="1"/>
          </p:cNvPicPr>
          <p:nvPr/>
        </p:nvPicPr>
        <p:blipFill>
          <a:blip r:embed="rId11" cstate="print"/>
          <a:srcRect/>
          <a:stretch>
            <a:fillRect/>
          </a:stretch>
        </p:blipFill>
        <p:spPr bwMode="auto">
          <a:xfrm>
            <a:off x="6680200" y="6321425"/>
            <a:ext cx="2212975" cy="420688"/>
          </a:xfrm>
          <a:prstGeom prst="rect">
            <a:avLst/>
          </a:prstGeom>
          <a:noFill/>
          <a:ln w="9525">
            <a:noFill/>
            <a:miter lim="800000"/>
            <a:headEnd/>
            <a:tailEnd/>
          </a:ln>
        </p:spPr>
      </p:pic>
      <p:pic>
        <p:nvPicPr>
          <p:cNvPr id="28685" name="Picture 4" descr="건곤감리PPT용"/>
          <p:cNvPicPr>
            <a:picLocks noChangeAspect="1" noChangeArrowheads="1"/>
          </p:cNvPicPr>
          <p:nvPr/>
        </p:nvPicPr>
        <p:blipFill>
          <a:blip r:embed="rId12" cstate="print"/>
          <a:srcRect/>
          <a:stretch>
            <a:fillRect/>
          </a:stretch>
        </p:blipFill>
        <p:spPr bwMode="auto">
          <a:xfrm>
            <a:off x="250825" y="6467475"/>
            <a:ext cx="1123950" cy="201613"/>
          </a:xfrm>
          <a:prstGeom prst="rect">
            <a:avLst/>
          </a:prstGeom>
          <a:noFill/>
          <a:ln w="9525">
            <a:noFill/>
            <a:miter lim="800000"/>
            <a:headEnd/>
            <a:tailEnd/>
          </a:ln>
        </p:spPr>
      </p:pic>
      <p:sp>
        <p:nvSpPr>
          <p:cNvPr id="28686" name="矩形 29"/>
          <p:cNvSpPr>
            <a:spLocks noChangeArrowheads="1"/>
          </p:cNvSpPr>
          <p:nvPr/>
        </p:nvSpPr>
        <p:spPr bwMode="auto">
          <a:xfrm>
            <a:off x="1626929" y="3676653"/>
            <a:ext cx="2659319" cy="467051"/>
          </a:xfrm>
          <a:prstGeom prst="rect">
            <a:avLst/>
          </a:prstGeom>
          <a:noFill/>
          <a:ln w="9525">
            <a:noFill/>
            <a:miter lim="800000"/>
            <a:headEnd/>
            <a:tailEnd/>
          </a:ln>
        </p:spPr>
        <p:txBody>
          <a:bodyPr wrap="none">
            <a:spAutoFit/>
          </a:bodyPr>
          <a:lstStyle/>
          <a:p>
            <a:pPr algn="ctr" latinLnBrk="1">
              <a:lnSpc>
                <a:spcPct val="110000"/>
              </a:lnSpc>
            </a:pPr>
            <a:r>
              <a:rPr lang="en-US" altLang="zh-CN" sz="2400" b="1" dirty="0">
                <a:solidFill>
                  <a:schemeClr val="bg1"/>
                </a:solidFill>
                <a:latin typeface="Arial" pitchFamily="34" charset="0"/>
                <a:cs typeface="Arial" pitchFamily="34" charset="0"/>
              </a:rPr>
              <a:t>Rectified Texture</a:t>
            </a:r>
          </a:p>
        </p:txBody>
      </p:sp>
      <p:sp>
        <p:nvSpPr>
          <p:cNvPr id="28687" name="矩形 29"/>
          <p:cNvSpPr>
            <a:spLocks noChangeArrowheads="1"/>
          </p:cNvSpPr>
          <p:nvPr/>
        </p:nvSpPr>
        <p:spPr bwMode="auto">
          <a:xfrm>
            <a:off x="1798618" y="5819469"/>
            <a:ext cx="2356735" cy="467051"/>
          </a:xfrm>
          <a:prstGeom prst="rect">
            <a:avLst/>
          </a:prstGeom>
          <a:noFill/>
          <a:ln w="9525">
            <a:noFill/>
            <a:miter lim="800000"/>
            <a:headEnd/>
            <a:tailEnd/>
          </a:ln>
        </p:spPr>
        <p:txBody>
          <a:bodyPr wrap="none">
            <a:spAutoFit/>
          </a:bodyPr>
          <a:lstStyle/>
          <a:p>
            <a:pPr algn="ctr" latinLnBrk="1">
              <a:lnSpc>
                <a:spcPct val="110000"/>
              </a:lnSpc>
            </a:pPr>
            <a:r>
              <a:rPr lang="en-US" altLang="zh-CN" sz="2400" b="1" dirty="0">
                <a:solidFill>
                  <a:schemeClr val="bg1"/>
                </a:solidFill>
                <a:latin typeface="Arial" pitchFamily="34" charset="0"/>
                <a:cs typeface="Arial" pitchFamily="34" charset="0"/>
              </a:rPr>
              <a:t>Rectified</a:t>
            </a:r>
            <a:r>
              <a:rPr lang="en-US" altLang="zh-CN" sz="2400" b="1" dirty="0">
                <a:latin typeface="Arial" pitchFamily="34" charset="0"/>
                <a:cs typeface="Arial" pitchFamily="34" charset="0"/>
              </a:rPr>
              <a:t> </a:t>
            </a:r>
            <a:r>
              <a:rPr lang="en-US" altLang="zh-CN" sz="2400" b="1" dirty="0">
                <a:solidFill>
                  <a:schemeClr val="bg1"/>
                </a:solidFill>
                <a:latin typeface="Arial" pitchFamily="34" charset="0"/>
                <a:cs typeface="Arial" pitchFamily="34" charset="0"/>
              </a:rPr>
              <a:t>Mesh</a:t>
            </a:r>
            <a:endParaRPr lang="zh-CN" altLang="en-US" sz="2400" b="1" dirty="0">
              <a:solidFill>
                <a:schemeClr val="bg1"/>
              </a:solidFill>
              <a:latin typeface="Arial" pitchFamily="34" charset="0"/>
              <a:cs typeface="Arial" pitchFamily="34" charset="0"/>
            </a:endParaRPr>
          </a:p>
        </p:txBody>
      </p:sp>
      <p:sp>
        <p:nvSpPr>
          <p:cNvPr id="19467" name="矩形 29"/>
          <p:cNvSpPr>
            <a:spLocks noChangeArrowheads="1"/>
          </p:cNvSpPr>
          <p:nvPr/>
        </p:nvSpPr>
        <p:spPr bwMode="auto">
          <a:xfrm>
            <a:off x="4500562" y="3717926"/>
            <a:ext cx="3189912" cy="467051"/>
          </a:xfrm>
          <a:prstGeom prst="rect">
            <a:avLst/>
          </a:prstGeom>
          <a:noFill/>
          <a:ln w="9525">
            <a:noFill/>
            <a:miter lim="800000"/>
            <a:headEnd/>
            <a:tailEnd/>
          </a:ln>
        </p:spPr>
        <p:txBody>
          <a:bodyPr wrap="none">
            <a:spAutoFit/>
          </a:bodyPr>
          <a:lstStyle/>
          <a:p>
            <a:pPr algn="ctr" latinLnBrk="1">
              <a:lnSpc>
                <a:spcPct val="110000"/>
              </a:lnSpc>
            </a:pPr>
            <a:r>
              <a:rPr lang="en-US" altLang="zh-CN" sz="2400" b="1" dirty="0" smtClean="0">
                <a:solidFill>
                  <a:schemeClr val="bg1"/>
                </a:solidFill>
                <a:latin typeface="Arial" pitchFamily="34" charset="0"/>
                <a:cs typeface="Arial" pitchFamily="34" charset="0"/>
              </a:rPr>
              <a:t>Summarized </a:t>
            </a:r>
            <a:r>
              <a:rPr lang="en-US" altLang="zh-CN" sz="2400" b="1" dirty="0">
                <a:solidFill>
                  <a:schemeClr val="bg1"/>
                </a:solidFill>
                <a:latin typeface="Arial" pitchFamily="34" charset="0"/>
                <a:cs typeface="Arial" pitchFamily="34" charset="0"/>
              </a:rPr>
              <a:t>Texture</a:t>
            </a:r>
          </a:p>
        </p:txBody>
      </p:sp>
      <p:sp>
        <p:nvSpPr>
          <p:cNvPr id="19468" name="矩形 29"/>
          <p:cNvSpPr>
            <a:spLocks noChangeArrowheads="1"/>
          </p:cNvSpPr>
          <p:nvPr/>
        </p:nvSpPr>
        <p:spPr bwMode="auto">
          <a:xfrm>
            <a:off x="4929190" y="5819469"/>
            <a:ext cx="2220481" cy="467051"/>
          </a:xfrm>
          <a:prstGeom prst="rect">
            <a:avLst/>
          </a:prstGeom>
          <a:noFill/>
          <a:ln w="9525">
            <a:noFill/>
            <a:miter lim="800000"/>
            <a:headEnd/>
            <a:tailEnd/>
          </a:ln>
        </p:spPr>
        <p:txBody>
          <a:bodyPr wrap="none">
            <a:spAutoFit/>
          </a:bodyPr>
          <a:lstStyle/>
          <a:p>
            <a:pPr algn="ctr" latinLnBrk="1">
              <a:lnSpc>
                <a:spcPct val="110000"/>
              </a:lnSpc>
            </a:pPr>
            <a:r>
              <a:rPr lang="en-US" altLang="zh-CN" sz="2400" b="1" dirty="0">
                <a:solidFill>
                  <a:schemeClr val="bg1"/>
                </a:solidFill>
                <a:latin typeface="Arial" pitchFamily="34" charset="0"/>
                <a:cs typeface="Arial" pitchFamily="34" charset="0"/>
              </a:rPr>
              <a:t>Resized Mesh</a:t>
            </a:r>
          </a:p>
        </p:txBody>
      </p:sp>
      <p:cxnSp>
        <p:nvCxnSpPr>
          <p:cNvPr id="10" name="直接箭头连接符 9"/>
          <p:cNvCxnSpPr/>
          <p:nvPr/>
        </p:nvCxnSpPr>
        <p:spPr bwMode="auto">
          <a:xfrm>
            <a:off x="4029075" y="2755901"/>
            <a:ext cx="663575"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2" name="直接箭头连接符 9"/>
          <p:cNvCxnSpPr/>
          <p:nvPr/>
        </p:nvCxnSpPr>
        <p:spPr bwMode="auto">
          <a:xfrm>
            <a:off x="4100513" y="4991101"/>
            <a:ext cx="665162"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9471" name="矩形 29"/>
          <p:cNvSpPr>
            <a:spLocks noChangeArrowheads="1"/>
          </p:cNvSpPr>
          <p:nvPr/>
        </p:nvSpPr>
        <p:spPr bwMode="auto">
          <a:xfrm>
            <a:off x="3786188" y="2206626"/>
            <a:ext cx="1282700" cy="404812"/>
          </a:xfrm>
          <a:prstGeom prst="rect">
            <a:avLst/>
          </a:prstGeom>
          <a:noFill/>
          <a:ln w="9525">
            <a:noFill/>
            <a:miter lim="800000"/>
            <a:headEnd/>
            <a:tailEnd/>
          </a:ln>
        </p:spPr>
        <p:txBody>
          <a:bodyPr wrap="none">
            <a:spAutoFit/>
          </a:bodyPr>
          <a:lstStyle/>
          <a:p>
            <a:pPr algn="ctr" latinLnBrk="1">
              <a:lnSpc>
                <a:spcPct val="110000"/>
              </a:lnSpc>
            </a:pPr>
            <a:r>
              <a:rPr lang="en-US" altLang="zh-CN" sz="2000" b="1">
                <a:solidFill>
                  <a:srgbClr val="FFFF00"/>
                </a:solidFill>
                <a:latin typeface="Arial" pitchFamily="34" charset="0"/>
                <a:cs typeface="Arial" pitchFamily="34" charset="0"/>
              </a:rPr>
              <a:t>graphcut</a:t>
            </a:r>
          </a:p>
        </p:txBody>
      </p:sp>
      <p:sp>
        <p:nvSpPr>
          <p:cNvPr id="19472" name="矩形 29"/>
          <p:cNvSpPr>
            <a:spLocks noChangeArrowheads="1"/>
          </p:cNvSpPr>
          <p:nvPr/>
        </p:nvSpPr>
        <p:spPr bwMode="auto">
          <a:xfrm>
            <a:off x="3929063" y="4416426"/>
            <a:ext cx="1068387" cy="404812"/>
          </a:xfrm>
          <a:prstGeom prst="rect">
            <a:avLst/>
          </a:prstGeom>
          <a:noFill/>
          <a:ln w="9525">
            <a:noFill/>
            <a:miter lim="800000"/>
            <a:headEnd/>
            <a:tailEnd/>
          </a:ln>
        </p:spPr>
        <p:txBody>
          <a:bodyPr wrap="none">
            <a:spAutoFit/>
          </a:bodyPr>
          <a:lstStyle/>
          <a:p>
            <a:pPr algn="ctr" latinLnBrk="1">
              <a:lnSpc>
                <a:spcPct val="110000"/>
              </a:lnSpc>
            </a:pPr>
            <a:r>
              <a:rPr lang="en-US" altLang="zh-CN" sz="2000" b="1">
                <a:solidFill>
                  <a:srgbClr val="FFFF00"/>
                </a:solidFill>
                <a:latin typeface="Arial" pitchFamily="34" charset="0"/>
                <a:cs typeface="Arial" pitchFamily="34" charset="0"/>
              </a:rPr>
              <a:t>scaling</a:t>
            </a:r>
          </a:p>
        </p:txBody>
      </p:sp>
      <p:sp>
        <p:nvSpPr>
          <p:cNvPr id="28694" name="Rectangle 32"/>
          <p:cNvSpPr>
            <a:spLocks noChangeArrowheads="1"/>
          </p:cNvSpPr>
          <p:nvPr/>
        </p:nvSpPr>
        <p:spPr bwMode="auto">
          <a:xfrm>
            <a:off x="214313" y="960438"/>
            <a:ext cx="9144000" cy="529569"/>
          </a:xfrm>
          <a:prstGeom prst="rect">
            <a:avLst/>
          </a:prstGeom>
          <a:noFill/>
          <a:ln w="9525" algn="ctr">
            <a:noFill/>
            <a:miter lim="800000"/>
            <a:headEnd/>
            <a:tailEnd/>
          </a:ln>
        </p:spPr>
        <p:txBody>
          <a:bodyPr>
            <a:spAutoFit/>
          </a:bodyPr>
          <a:lstStyle/>
          <a:p>
            <a:pPr eaLnBrk="0" hangingPunct="0">
              <a:lnSpc>
                <a:spcPct val="110000"/>
              </a:lnSpc>
              <a:buFont typeface="Arial" pitchFamily="34" charset="0"/>
              <a:buChar char="•"/>
            </a:pPr>
            <a:r>
              <a:rPr lang="en-US" altLang="zh-CN" sz="2800" b="1" dirty="0">
                <a:solidFill>
                  <a:schemeClr val="bg1"/>
                </a:solidFill>
                <a:latin typeface="Arial" pitchFamily="34" charset="0"/>
                <a:cs typeface="Arial" pitchFamily="34" charset="0"/>
              </a:rPr>
              <a:t> Adding/deleting </a:t>
            </a:r>
            <a:r>
              <a:rPr lang="en-US" altLang="zh-CN" sz="2800" b="1" dirty="0" smtClean="0">
                <a:solidFill>
                  <a:schemeClr val="bg1"/>
                </a:solidFill>
                <a:latin typeface="Arial" pitchFamily="34" charset="0"/>
                <a:cs typeface="Arial" pitchFamily="34" charset="0"/>
              </a:rPr>
              <a:t>cells in rectified texture domain</a:t>
            </a:r>
            <a:endParaRPr lang="en-US" altLang="zh-CN" sz="2400" b="1" dirty="0">
              <a:solidFill>
                <a:schemeClr val="bg1"/>
              </a:solidFill>
              <a:latin typeface="Arial" pitchFamily="34" charset="0"/>
              <a:cs typeface="Arial" pitchFamily="34" charset="0"/>
            </a:endParaRPr>
          </a:p>
        </p:txBody>
      </p:sp>
      <p:sp>
        <p:nvSpPr>
          <p:cNvPr id="11" name="矩形 10"/>
          <p:cNvSpPr>
            <a:spLocks noChangeArrowheads="1"/>
          </p:cNvSpPr>
          <p:nvPr/>
        </p:nvSpPr>
        <p:spPr bwMode="auto">
          <a:xfrm>
            <a:off x="5867400" y="2071678"/>
            <a:ext cx="360363" cy="1656000"/>
          </a:xfrm>
          <a:prstGeom prst="rect">
            <a:avLst/>
          </a:prstGeom>
          <a:solidFill>
            <a:srgbClr val="FF0000">
              <a:alpha val="45097"/>
            </a:srgbClr>
          </a:solidFill>
          <a:ln w="25400" algn="ctr">
            <a:noFill/>
            <a:round/>
            <a:headEnd/>
            <a:tailEnd/>
          </a:ln>
        </p:spPr>
        <p:txBody>
          <a:bodyPr wrap="none"/>
          <a:lstStyle/>
          <a:p>
            <a:pPr latinLnBrk="1">
              <a:lnSpc>
                <a:spcPct val="110000"/>
              </a:lnSpc>
            </a:pPr>
            <a:endParaRPr lang="zh-CN" altLang="en-US"/>
          </a:p>
        </p:txBody>
      </p:sp>
      <p:pic>
        <p:nvPicPr>
          <p:cNvPr id="29723" name="Picture 27" descr="texturecrop"/>
          <p:cNvPicPr>
            <a:picLocks noChangeArrowheads="1"/>
          </p:cNvPicPr>
          <p:nvPr/>
        </p:nvPicPr>
        <p:blipFill>
          <a:blip r:embed="rId13" cstate="print"/>
          <a:srcRect/>
          <a:stretch>
            <a:fillRect/>
          </a:stretch>
        </p:blipFill>
        <p:spPr bwMode="auto">
          <a:xfrm>
            <a:off x="5400675" y="2097088"/>
            <a:ext cx="1152525" cy="1570038"/>
          </a:xfrm>
          <a:prstGeom prst="rect">
            <a:avLst/>
          </a:prstGeom>
          <a:noFill/>
          <a:ln w="9525">
            <a:noFill/>
            <a:miter lim="800000"/>
            <a:headEnd/>
            <a:tailEnd/>
          </a:ln>
        </p:spPr>
      </p:pic>
      <p:pic>
        <p:nvPicPr>
          <p:cNvPr id="25" name="Picture 23" descr="sums-region-rss"/>
          <p:cNvPicPr>
            <a:picLocks noChangeArrowheads="1"/>
          </p:cNvPicPr>
          <p:nvPr/>
        </p:nvPicPr>
        <p:blipFill>
          <a:blip r:embed="rId10" cstate="print"/>
          <a:stretch>
            <a:fillRect/>
          </a:stretch>
        </p:blipFill>
        <p:spPr bwMode="auto">
          <a:xfrm>
            <a:off x="5429250" y="2071678"/>
            <a:ext cx="1150938" cy="165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72"/>
                                        </p:tgtEl>
                                        <p:attrNameLst>
                                          <p:attrName>style.visibility</p:attrName>
                                        </p:attrNameLst>
                                      </p:cBhvr>
                                      <p:to>
                                        <p:strVal val="visible"/>
                                      </p:to>
                                    </p:set>
                                    <p:animEffect transition="in" filter="wipe(left)">
                                      <p:cBhvr>
                                        <p:cTn id="7" dur="500"/>
                                        <p:tgtEl>
                                          <p:spTgt spid="19472"/>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9720"/>
                                        </p:tgtEl>
                                        <p:attrNameLst>
                                          <p:attrName>style.visibility</p:attrName>
                                        </p:attrNameLst>
                                      </p:cBhvr>
                                      <p:to>
                                        <p:strVal val="visible"/>
                                      </p:to>
                                    </p:set>
                                  </p:childTnLst>
                                </p:cTn>
                              </p:par>
                            </p:childTnLst>
                          </p:cTn>
                        </p:par>
                        <p:par>
                          <p:cTn id="14" fill="hold">
                            <p:stCondLst>
                              <p:cond delay="500"/>
                            </p:stCondLst>
                            <p:childTnLst>
                              <p:par>
                                <p:cTn id="15" presetID="6" presetClass="emph" presetSubtype="0" fill="hold" nodeType="afterEffect">
                                  <p:stCondLst>
                                    <p:cond delay="0"/>
                                  </p:stCondLst>
                                  <p:childTnLst>
                                    <p:animScale>
                                      <p:cBhvr>
                                        <p:cTn id="16" dur="2000" fill="hold"/>
                                        <p:tgtEl>
                                          <p:spTgt spid="29720"/>
                                        </p:tgtEl>
                                      </p:cBhvr>
                                      <p:by x="75000" y="100000"/>
                                    </p:animScale>
                                  </p:childTnLst>
                                </p:cTn>
                              </p:par>
                            </p:childTnLst>
                          </p:cTn>
                        </p:par>
                        <p:par>
                          <p:cTn id="17" fill="hold">
                            <p:stCondLst>
                              <p:cond delay="2500"/>
                            </p:stCondLst>
                            <p:childTnLst>
                              <p:par>
                                <p:cTn id="18" presetID="1" presetClass="entr" presetSubtype="0" fill="hold" nodeType="afterEffect">
                                  <p:stCondLst>
                                    <p:cond delay="0"/>
                                  </p:stCondLst>
                                  <p:childTnLst>
                                    <p:set>
                                      <p:cBhvr>
                                        <p:cTn id="19" dur="1" fill="hold">
                                          <p:stCondLst>
                                            <p:cond delay="0"/>
                                          </p:stCondLst>
                                        </p:cTn>
                                        <p:tgtEl>
                                          <p:spTgt spid="297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29720"/>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946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721"/>
                                        </p:tgtEl>
                                        <p:attrNameLst>
                                          <p:attrName>style.visibility</p:attrName>
                                        </p:attrNameLst>
                                      </p:cBhvr>
                                      <p:to>
                                        <p:strVal val="visible"/>
                                      </p:to>
                                    </p:set>
                                    <p:animEffect transition="in" filter="fade">
                                      <p:cBhvr>
                                        <p:cTn id="30" dur="2000"/>
                                        <p:tgtEl>
                                          <p:spTgt spid="297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471"/>
                                        </p:tgtEl>
                                        <p:attrNameLst>
                                          <p:attrName>style.visibility</p:attrName>
                                        </p:attrNameLst>
                                      </p:cBhvr>
                                      <p:to>
                                        <p:strVal val="visible"/>
                                      </p:to>
                                    </p:set>
                                    <p:animEffect transition="in" filter="wipe(left)">
                                      <p:cBhvr>
                                        <p:cTn id="38" dur="500"/>
                                        <p:tgtEl>
                                          <p:spTgt spid="19471"/>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29724"/>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1000"/>
                                  </p:stCondLst>
                                  <p:childTnLst>
                                    <p:set>
                                      <p:cBhvr>
                                        <p:cTn id="44" dur="1" fill="hold">
                                          <p:stCondLst>
                                            <p:cond delay="0"/>
                                          </p:stCondLst>
                                        </p:cTn>
                                        <p:tgtEl>
                                          <p:spTgt spid="11"/>
                                        </p:tgtEl>
                                        <p:attrNameLst>
                                          <p:attrName>style.visibility</p:attrName>
                                        </p:attrNameLst>
                                      </p:cBhvr>
                                      <p:to>
                                        <p:strVal val="visible"/>
                                      </p:to>
                                    </p:set>
                                  </p:childTnLst>
                                </p:cTn>
                              </p:par>
                            </p:childTnLst>
                          </p:cTn>
                        </p:par>
                        <p:par>
                          <p:cTn id="45" fill="hold">
                            <p:stCondLst>
                              <p:cond delay="1500"/>
                            </p:stCondLst>
                            <p:childTnLst>
                              <p:par>
                                <p:cTn id="46" presetID="1" presetClass="exit" presetSubtype="0" fill="hold" grpId="1" nodeType="afterEffect">
                                  <p:stCondLst>
                                    <p:cond delay="500"/>
                                  </p:stCondLst>
                                  <p:childTnLst>
                                    <p:set>
                                      <p:cBhvr>
                                        <p:cTn id="47" dur="1" fill="hold">
                                          <p:stCondLst>
                                            <p:cond delay="0"/>
                                          </p:stCondLst>
                                        </p:cTn>
                                        <p:tgtEl>
                                          <p:spTgt spid="11"/>
                                        </p:tgtEl>
                                        <p:attrNameLst>
                                          <p:attrName>style.visibility</p:attrName>
                                        </p:attrNameLst>
                                      </p:cBhvr>
                                      <p:to>
                                        <p:strVal val="hidden"/>
                                      </p:to>
                                    </p:set>
                                  </p:childTnLst>
                                </p:cTn>
                              </p:par>
                            </p:childTnLst>
                          </p:cTn>
                        </p:par>
                        <p:par>
                          <p:cTn id="48" fill="hold">
                            <p:stCondLst>
                              <p:cond delay="2000"/>
                            </p:stCondLst>
                            <p:childTnLst>
                              <p:par>
                                <p:cTn id="49" presetID="1" presetClass="entr" presetSubtype="0" fill="hold" grpId="2" nodeType="afterEffect">
                                  <p:stCondLst>
                                    <p:cond delay="500"/>
                                  </p:stCondLst>
                                  <p:childTnLst>
                                    <p:set>
                                      <p:cBhvr>
                                        <p:cTn id="50" dur="1" fill="hold">
                                          <p:stCondLst>
                                            <p:cond delay="0"/>
                                          </p:stCondLst>
                                        </p:cTn>
                                        <p:tgtEl>
                                          <p:spTgt spid="11"/>
                                        </p:tgtEl>
                                        <p:attrNameLst>
                                          <p:attrName>style.visibility</p:attrName>
                                        </p:attrNameLst>
                                      </p:cBhvr>
                                      <p:to>
                                        <p:strVal val="visible"/>
                                      </p:to>
                                    </p:set>
                                  </p:childTnLst>
                                </p:cTn>
                              </p:par>
                            </p:childTnLst>
                          </p:cTn>
                        </p:par>
                        <p:par>
                          <p:cTn id="51" fill="hold">
                            <p:stCondLst>
                              <p:cond delay="2500"/>
                            </p:stCondLst>
                            <p:childTnLst>
                              <p:par>
                                <p:cTn id="52" presetID="1" presetClass="exit" presetSubtype="0" fill="hold" grpId="3" nodeType="afterEffect">
                                  <p:stCondLst>
                                    <p:cond delay="500"/>
                                  </p:stCondLst>
                                  <p:childTnLst>
                                    <p:set>
                                      <p:cBhvr>
                                        <p:cTn id="53" dur="1" fill="hold">
                                          <p:stCondLst>
                                            <p:cond delay="0"/>
                                          </p:stCondLst>
                                        </p:cTn>
                                        <p:tgtEl>
                                          <p:spTgt spid="11"/>
                                        </p:tgtEl>
                                        <p:attrNameLst>
                                          <p:attrName>style.visibility</p:attrName>
                                        </p:attrNameLst>
                                      </p:cBhvr>
                                      <p:to>
                                        <p:strVal val="hidden"/>
                                      </p:to>
                                    </p:set>
                                  </p:childTnLst>
                                </p:cTn>
                              </p:par>
                            </p:childTnLst>
                          </p:cTn>
                        </p:par>
                        <p:par>
                          <p:cTn id="54" fill="hold">
                            <p:stCondLst>
                              <p:cond delay="3000"/>
                            </p:stCondLst>
                            <p:childTnLst>
                              <p:par>
                                <p:cTn id="55" presetID="1" presetClass="entr" presetSubtype="0" fill="hold" grpId="4" nodeType="afterEffect">
                                  <p:stCondLst>
                                    <p:cond delay="500"/>
                                  </p:stCondLst>
                                  <p:childTnLst>
                                    <p:set>
                                      <p:cBhvr>
                                        <p:cTn id="56" dur="1" fill="hold">
                                          <p:stCondLst>
                                            <p:cond delay="0"/>
                                          </p:stCondLst>
                                        </p:cTn>
                                        <p:tgtEl>
                                          <p:spTgt spid="11"/>
                                        </p:tgtEl>
                                        <p:attrNameLst>
                                          <p:attrName>style.visibility</p:attrName>
                                        </p:attrNameLst>
                                      </p:cBhvr>
                                      <p:to>
                                        <p:strVal val="visible"/>
                                      </p:to>
                                    </p:set>
                                  </p:childTnLst>
                                </p:cTn>
                              </p:par>
                            </p:childTnLst>
                          </p:cTn>
                        </p:par>
                        <p:par>
                          <p:cTn id="57" fill="hold">
                            <p:stCondLst>
                              <p:cond delay="3500"/>
                            </p:stCondLst>
                            <p:childTnLst>
                              <p:par>
                                <p:cTn id="58" presetID="1" presetClass="exit" presetSubtype="0" fill="hold" grpId="5" nodeType="afterEffect">
                                  <p:stCondLst>
                                    <p:cond delay="500"/>
                                  </p:stCondLst>
                                  <p:childTnLst>
                                    <p:set>
                                      <p:cBhvr>
                                        <p:cTn id="59" dur="1" fill="hold">
                                          <p:stCondLst>
                                            <p:cond delay="0"/>
                                          </p:stCondLst>
                                        </p:cTn>
                                        <p:tgtEl>
                                          <p:spTgt spid="11"/>
                                        </p:tgtEl>
                                        <p:attrNameLst>
                                          <p:attrName>style.visibility</p:attrName>
                                        </p:attrNameLst>
                                      </p:cBhvr>
                                      <p:to>
                                        <p:strVal val="hidden"/>
                                      </p:to>
                                    </p:set>
                                  </p:childTnLst>
                                </p:cTn>
                              </p:par>
                            </p:childTnLst>
                          </p:cTn>
                        </p:par>
                        <p:par>
                          <p:cTn id="60" fill="hold">
                            <p:stCondLst>
                              <p:cond delay="4000"/>
                            </p:stCondLst>
                            <p:childTnLst>
                              <p:par>
                                <p:cTn id="61" presetID="1" presetClass="entr" presetSubtype="0" fill="hold" nodeType="afterEffect">
                                  <p:stCondLst>
                                    <p:cond delay="0"/>
                                  </p:stCondLst>
                                  <p:childTnLst>
                                    <p:set>
                                      <p:cBhvr>
                                        <p:cTn id="62" dur="1" fill="hold">
                                          <p:stCondLst>
                                            <p:cond delay="0"/>
                                          </p:stCondLst>
                                        </p:cTn>
                                        <p:tgtEl>
                                          <p:spTgt spid="297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726"/>
                                        </p:tgtEl>
                                        <p:attrNameLst>
                                          <p:attrName>style.visibility</p:attrName>
                                        </p:attrNameLst>
                                      </p:cBhvr>
                                      <p:to>
                                        <p:strVal val="visible"/>
                                      </p:to>
                                    </p:set>
                                  </p:childTnLst>
                                </p:cTn>
                              </p:par>
                            </p:childTnLst>
                          </p:cTn>
                        </p:par>
                        <p:par>
                          <p:cTn id="65" fill="hold">
                            <p:stCondLst>
                              <p:cond delay="4000"/>
                            </p:stCondLst>
                            <p:childTnLst>
                              <p:par>
                                <p:cTn id="66" presetID="1" presetClass="exit" presetSubtype="0" fill="hold" nodeType="afterEffect">
                                  <p:stCondLst>
                                    <p:cond delay="0"/>
                                  </p:stCondLst>
                                  <p:childTnLst>
                                    <p:set>
                                      <p:cBhvr>
                                        <p:cTn id="67" dur="1" fill="hold">
                                          <p:stCondLst>
                                            <p:cond delay="0"/>
                                          </p:stCondLst>
                                        </p:cTn>
                                        <p:tgtEl>
                                          <p:spTgt spid="29724"/>
                                        </p:tgtEl>
                                        <p:attrNameLst>
                                          <p:attrName>style.visibility</p:attrName>
                                        </p:attrNameLst>
                                      </p:cBhvr>
                                      <p:to>
                                        <p:strVal val="hidden"/>
                                      </p:to>
                                    </p:set>
                                  </p:childTnLst>
                                </p:cTn>
                              </p:par>
                            </p:childTnLst>
                          </p:cTn>
                        </p:par>
                        <p:par>
                          <p:cTn id="68" fill="hold">
                            <p:stCondLst>
                              <p:cond delay="4000"/>
                            </p:stCondLst>
                            <p:childTnLst>
                              <p:par>
                                <p:cTn id="69" presetID="63" presetClass="path" presetSubtype="0" accel="50000" decel="50000" fill="hold" nodeType="afterEffect">
                                  <p:stCondLst>
                                    <p:cond delay="0"/>
                                  </p:stCondLst>
                                  <p:childTnLst>
                                    <p:animMotion origin="layout" path="M -0.00139 2.22222E-6 L 0.02083 2.22222E-6 " pathEditMode="relative" rAng="0" ptsTypes="AA">
                                      <p:cBhvr>
                                        <p:cTn id="70" dur="2000" fill="hold"/>
                                        <p:tgtEl>
                                          <p:spTgt spid="29725"/>
                                        </p:tgtEl>
                                        <p:attrNameLst>
                                          <p:attrName>ppt_x</p:attrName>
                                          <p:attrName>ppt_y</p:attrName>
                                        </p:attrNameLst>
                                      </p:cBhvr>
                                      <p:rCtr x="11" y="0"/>
                                    </p:animMotion>
                                  </p:childTnLst>
                                </p:cTn>
                              </p:par>
                              <p:par>
                                <p:cTn id="71" presetID="35" presetClass="path" presetSubtype="0" accel="50000" decel="50000" fill="hold" nodeType="withEffect">
                                  <p:stCondLst>
                                    <p:cond delay="0"/>
                                  </p:stCondLst>
                                  <p:childTnLst>
                                    <p:animMotion origin="layout" path="M 1.11022E-16 7.40741E-7 L -0.02187 7.40741E-7 " pathEditMode="relative" rAng="0" ptsTypes="AA">
                                      <p:cBhvr>
                                        <p:cTn id="72" dur="2000" fill="hold"/>
                                        <p:tgtEl>
                                          <p:spTgt spid="29726"/>
                                        </p:tgtEl>
                                        <p:attrNameLst>
                                          <p:attrName>ppt_x</p:attrName>
                                          <p:attrName>ppt_y</p:attrName>
                                        </p:attrNameLst>
                                      </p:cBhvr>
                                      <p:rCtr x="-11" y="0"/>
                                    </p:animMotion>
                                  </p:childTnLst>
                                </p:cTn>
                              </p:par>
                            </p:childTnLst>
                          </p:cTn>
                        </p:par>
                        <p:par>
                          <p:cTn id="73" fill="hold">
                            <p:stCondLst>
                              <p:cond delay="6000"/>
                            </p:stCondLst>
                            <p:childTnLst>
                              <p:par>
                                <p:cTn id="74" presetID="1" presetClass="entr" presetSubtype="0" fill="hold" nodeType="afterEffect">
                                  <p:stCondLst>
                                    <p:cond delay="0"/>
                                  </p:stCondLst>
                                  <p:childTnLst>
                                    <p:set>
                                      <p:cBhvr>
                                        <p:cTn id="75" dur="1" fill="hold">
                                          <p:stCondLst>
                                            <p:cond delay="0"/>
                                          </p:stCondLst>
                                        </p:cTn>
                                        <p:tgtEl>
                                          <p:spTgt spid="29722"/>
                                        </p:tgtEl>
                                        <p:attrNameLst>
                                          <p:attrName>style.visibility</p:attrName>
                                        </p:attrNameLst>
                                      </p:cBhvr>
                                      <p:to>
                                        <p:strVal val="visible"/>
                                      </p:to>
                                    </p:set>
                                  </p:childTnLst>
                                </p:cTn>
                              </p:par>
                              <p:par>
                                <p:cTn id="76" presetID="10" presetClass="exit" presetSubtype="0" fill="hold" nodeType="withEffect">
                                  <p:stCondLst>
                                    <p:cond delay="0"/>
                                  </p:stCondLst>
                                  <p:childTnLst>
                                    <p:animEffect transition="out" filter="fade">
                                      <p:cBhvr>
                                        <p:cTn id="77" dur="1000"/>
                                        <p:tgtEl>
                                          <p:spTgt spid="29726"/>
                                        </p:tgtEl>
                                      </p:cBhvr>
                                    </p:animEffect>
                                    <p:set>
                                      <p:cBhvr>
                                        <p:cTn id="78" dur="1" fill="hold">
                                          <p:stCondLst>
                                            <p:cond delay="999"/>
                                          </p:stCondLst>
                                        </p:cTn>
                                        <p:tgtEl>
                                          <p:spTgt spid="2972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29725"/>
                                        </p:tgtEl>
                                      </p:cBhvr>
                                    </p:animEffect>
                                    <p:set>
                                      <p:cBhvr>
                                        <p:cTn id="81" dur="1" fill="hold">
                                          <p:stCondLst>
                                            <p:cond delay="999"/>
                                          </p:stCondLst>
                                        </p:cTn>
                                        <p:tgtEl>
                                          <p:spTgt spid="2972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64" presetClass="path" presetSubtype="0" accel="50000" decel="50000" fill="hold" nodeType="clickEffect">
                                  <p:stCondLst>
                                    <p:cond delay="0"/>
                                  </p:stCondLst>
                                  <p:childTnLst>
                                    <p:animMotion origin="layout" path="M -2.5E-6 4.81481E-6 L -2.5E-6 -0.30857 " pathEditMode="relative" rAng="0" ptsTypes="AA">
                                      <p:cBhvr>
                                        <p:cTn id="85" dur="2000" fill="hold"/>
                                        <p:tgtEl>
                                          <p:spTgt spid="29719"/>
                                        </p:tgtEl>
                                        <p:attrNameLst>
                                          <p:attrName>ppt_x</p:attrName>
                                          <p:attrName>ppt_y</p:attrName>
                                        </p:attrNameLst>
                                      </p:cBhvr>
                                      <p:rCtr x="0" y="-154"/>
                                    </p:animMotion>
                                  </p:childTnLst>
                                </p:cTn>
                              </p:par>
                            </p:childTnLst>
                          </p:cTn>
                        </p:par>
                        <p:par>
                          <p:cTn id="86" fill="hold">
                            <p:stCondLst>
                              <p:cond delay="2000"/>
                            </p:stCondLst>
                            <p:childTnLst>
                              <p:par>
                                <p:cTn id="87" presetID="1" presetClass="entr" presetSubtype="0"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par>
                          <p:cTn id="89" fill="hold">
                            <p:stCondLst>
                              <p:cond delay="2000"/>
                            </p:stCondLst>
                            <p:childTnLst>
                              <p:par>
                                <p:cTn id="90" presetID="1" presetClass="exit" presetSubtype="0" fill="hold" nodeType="afterEffect">
                                  <p:stCondLst>
                                    <p:cond delay="0"/>
                                  </p:stCondLst>
                                  <p:childTnLst>
                                    <p:set>
                                      <p:cBhvr>
                                        <p:cTn id="91" dur="1" fill="hold">
                                          <p:stCondLst>
                                            <p:cond delay="0"/>
                                          </p:stCondLst>
                                        </p:cTn>
                                        <p:tgtEl>
                                          <p:spTgt spid="29719"/>
                                        </p:tgtEl>
                                        <p:attrNameLst>
                                          <p:attrName>style.visibility</p:attrName>
                                        </p:attrNameLst>
                                      </p:cBhvr>
                                      <p:to>
                                        <p:strVal val="hidden"/>
                                      </p:to>
                                    </p:set>
                                  </p:childTnLst>
                                </p:cTn>
                              </p:par>
                            </p:childTnLst>
                          </p:cTn>
                        </p:par>
                        <p:par>
                          <p:cTn id="92" fill="hold">
                            <p:stCondLst>
                              <p:cond delay="2000"/>
                            </p:stCondLst>
                            <p:childTnLst>
                              <p:par>
                                <p:cTn id="93" presetID="10" presetClass="entr" presetSubtype="0" fill="hold" nodeType="afterEffect">
                                  <p:stCondLst>
                                    <p:cond delay="500"/>
                                  </p:stCondLst>
                                  <p:childTnLst>
                                    <p:set>
                                      <p:cBhvr>
                                        <p:cTn id="94" dur="1" fill="hold">
                                          <p:stCondLst>
                                            <p:cond delay="0"/>
                                          </p:stCondLst>
                                        </p:cTn>
                                        <p:tgtEl>
                                          <p:spTgt spid="29723"/>
                                        </p:tgtEl>
                                        <p:attrNameLst>
                                          <p:attrName>style.visibility</p:attrName>
                                        </p:attrNameLst>
                                      </p:cBhvr>
                                      <p:to>
                                        <p:strVal val="visible"/>
                                      </p:to>
                                    </p:set>
                                    <p:animEffect transition="in" filter="fade">
                                      <p:cBhvr>
                                        <p:cTn id="95" dur="2000"/>
                                        <p:tgtEl>
                                          <p:spTgt spid="29723"/>
                                        </p:tgtEl>
                                      </p:cBhvr>
                                    </p:animEffect>
                                  </p:childTnLst>
                                </p:cTn>
                              </p:par>
                              <p:par>
                                <p:cTn id="96" presetID="10" presetClass="exit" presetSubtype="0" fill="hold" nodeType="withEffect">
                                  <p:stCondLst>
                                    <p:cond delay="500"/>
                                  </p:stCondLst>
                                  <p:childTnLst>
                                    <p:animEffect transition="out" filter="fade">
                                      <p:cBhvr>
                                        <p:cTn id="97" dur="2000"/>
                                        <p:tgtEl>
                                          <p:spTgt spid="25"/>
                                        </p:tgtEl>
                                      </p:cBhvr>
                                    </p:animEffect>
                                    <p:set>
                                      <p:cBhvr>
                                        <p:cTn id="98" dur="1" fill="hold">
                                          <p:stCondLst>
                                            <p:cond delay="1999"/>
                                          </p:stCondLst>
                                        </p:cTn>
                                        <p:tgtEl>
                                          <p:spTgt spid="25"/>
                                        </p:tgtEl>
                                        <p:attrNameLst>
                                          <p:attrName>style.visibility</p:attrName>
                                        </p:attrNameLst>
                                      </p:cBhvr>
                                      <p:to>
                                        <p:strVal val="hidden"/>
                                      </p:to>
                                    </p:set>
                                  </p:childTnLst>
                                </p:cTn>
                              </p:par>
                              <p:par>
                                <p:cTn id="99" presetID="10" presetClass="exit" presetSubtype="0" fill="hold" nodeType="withEffect">
                                  <p:stCondLst>
                                    <p:cond delay="500"/>
                                  </p:stCondLst>
                                  <p:childTnLst>
                                    <p:animEffect transition="out" filter="fade">
                                      <p:cBhvr>
                                        <p:cTn id="100" dur="2000"/>
                                        <p:tgtEl>
                                          <p:spTgt spid="29722"/>
                                        </p:tgtEl>
                                      </p:cBhvr>
                                    </p:animEffect>
                                    <p:set>
                                      <p:cBhvr>
                                        <p:cTn id="101" dur="1" fill="hold">
                                          <p:stCondLst>
                                            <p:cond delay="1999"/>
                                          </p:stCondLst>
                                        </p:cTn>
                                        <p:tgtEl>
                                          <p:spTgt spid="29722"/>
                                        </p:tgtEl>
                                        <p:attrNameLst>
                                          <p:attrName>style.visibility</p:attrName>
                                        </p:attrNameLst>
                                      </p:cBhvr>
                                      <p:to>
                                        <p:strVal val="hidden"/>
                                      </p:to>
                                    </p:set>
                                  </p:childTnLst>
                                </p:cTn>
                              </p:par>
                              <p:par>
                                <p:cTn id="102" presetID="10" presetClass="entr" presetSubtype="0" fill="hold" grpId="0" nodeType="withEffect">
                                  <p:stCondLst>
                                    <p:cond delay="500"/>
                                  </p:stCondLst>
                                  <p:childTnLst>
                                    <p:set>
                                      <p:cBhvr>
                                        <p:cTn id="103" dur="1" fill="hold">
                                          <p:stCondLst>
                                            <p:cond delay="0"/>
                                          </p:stCondLst>
                                        </p:cTn>
                                        <p:tgtEl>
                                          <p:spTgt spid="19467"/>
                                        </p:tgtEl>
                                        <p:attrNameLst>
                                          <p:attrName>style.visibility</p:attrName>
                                        </p:attrNameLst>
                                      </p:cBhvr>
                                      <p:to>
                                        <p:strVal val="visible"/>
                                      </p:to>
                                    </p:set>
                                    <p:animEffect transition="in" filter="fade">
                                      <p:cBhvr>
                                        <p:cTn id="104" dur="20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p:bldP spid="19468" grpId="0"/>
      <p:bldP spid="19471" grpId="0"/>
      <p:bldP spid="19472" grpId="0"/>
      <p:bldP spid="11" grpId="0" animBg="1"/>
      <p:bldP spid="11" grpId="1" animBg="1"/>
      <p:bldP spid="11" grpId="2" animBg="1"/>
      <p:bldP spid="11" grpId="3" animBg="1"/>
      <p:bldP spid="11" grpId="4" animBg="1"/>
      <p:bldP spid="11" grpId="5"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D:\siggraph asia 2010\Presentation\images\Preserve geometry\bm2.png"/>
          <p:cNvPicPr>
            <a:picLocks noChangeAspect="1" noChangeArrowheads="1"/>
          </p:cNvPicPr>
          <p:nvPr/>
        </p:nvPicPr>
        <p:blipFill>
          <a:blip r:embed="rId3" cstate="print"/>
          <a:srcRect/>
          <a:stretch>
            <a:fillRect/>
          </a:stretch>
        </p:blipFill>
        <p:spPr bwMode="auto">
          <a:xfrm>
            <a:off x="5168900" y="4243387"/>
            <a:ext cx="1733550" cy="1471613"/>
          </a:xfrm>
          <a:prstGeom prst="rect">
            <a:avLst/>
          </a:prstGeom>
          <a:noFill/>
          <a:ln w="9525">
            <a:noFill/>
            <a:miter lim="800000"/>
            <a:headEnd/>
            <a:tailEnd/>
          </a:ln>
        </p:spPr>
      </p:pic>
      <p:pic>
        <p:nvPicPr>
          <p:cNvPr id="1034" name="Picture 10" descr="D:\siggraph asia 2010\Presentation\images\Preserve geometry\bm3.png"/>
          <p:cNvPicPr>
            <a:picLocks noChangeAspect="1" noChangeArrowheads="1"/>
          </p:cNvPicPr>
          <p:nvPr/>
        </p:nvPicPr>
        <p:blipFill>
          <a:blip r:embed="rId4" cstate="print"/>
          <a:srcRect/>
          <a:stretch>
            <a:fillRect/>
          </a:stretch>
        </p:blipFill>
        <p:spPr bwMode="auto">
          <a:xfrm>
            <a:off x="5170488" y="4243387"/>
            <a:ext cx="1733550" cy="1471613"/>
          </a:xfrm>
          <a:prstGeom prst="rect">
            <a:avLst/>
          </a:prstGeom>
          <a:noFill/>
          <a:ln w="9525">
            <a:noFill/>
            <a:miter lim="800000"/>
            <a:headEnd/>
            <a:tailEnd/>
          </a:ln>
        </p:spPr>
      </p:pic>
      <p:grpSp>
        <p:nvGrpSpPr>
          <p:cNvPr id="2" name="组合 24"/>
          <p:cNvGrpSpPr>
            <a:grpSpLocks/>
          </p:cNvGrpSpPr>
          <p:nvPr/>
        </p:nvGrpSpPr>
        <p:grpSpPr bwMode="auto">
          <a:xfrm>
            <a:off x="5187950" y="1608124"/>
            <a:ext cx="1757363" cy="1958975"/>
            <a:chOff x="5187951" y="1878013"/>
            <a:chExt cx="1757362" cy="1958977"/>
          </a:xfrm>
        </p:grpSpPr>
        <p:pic>
          <p:nvPicPr>
            <p:cNvPr id="29729" name="Picture 16" descr="D:\siggraph asia 2010\Presentation\images\sums-region-resized.png"/>
            <p:cNvPicPr>
              <a:picLocks noChangeAspect="1" noChangeArrowheads="1"/>
            </p:cNvPicPr>
            <p:nvPr/>
          </p:nvPicPr>
          <p:blipFill>
            <a:blip r:embed="rId5" cstate="print"/>
            <a:srcRect/>
            <a:stretch>
              <a:fillRect/>
            </a:stretch>
          </p:blipFill>
          <p:spPr bwMode="auto">
            <a:xfrm>
              <a:off x="5187951" y="1878013"/>
              <a:ext cx="1757362" cy="1439862"/>
            </a:xfrm>
            <a:prstGeom prst="rect">
              <a:avLst/>
            </a:prstGeom>
            <a:noFill/>
            <a:ln w="9525">
              <a:noFill/>
              <a:miter lim="800000"/>
              <a:headEnd/>
              <a:tailEnd/>
            </a:ln>
          </p:spPr>
        </p:pic>
        <p:sp>
          <p:nvSpPr>
            <p:cNvPr id="29730" name="矩形 29"/>
            <p:cNvSpPr>
              <a:spLocks noChangeArrowheads="1"/>
            </p:cNvSpPr>
            <p:nvPr/>
          </p:nvSpPr>
          <p:spPr bwMode="auto">
            <a:xfrm>
              <a:off x="5500694" y="3369939"/>
              <a:ext cx="1125629" cy="467051"/>
            </a:xfrm>
            <a:prstGeom prst="rect">
              <a:avLst/>
            </a:prstGeom>
            <a:noFill/>
            <a:ln w="9525">
              <a:noFill/>
              <a:miter lim="800000"/>
              <a:headEnd/>
              <a:tailEnd/>
            </a:ln>
          </p:spPr>
          <p:txBody>
            <a:bodyPr wrap="none">
              <a:spAutoFit/>
            </a:bodyPr>
            <a:lstStyle/>
            <a:p>
              <a:pPr algn="ctr" latinLnBrk="1">
                <a:lnSpc>
                  <a:spcPct val="110000"/>
                </a:lnSpc>
              </a:pPr>
              <a:r>
                <a:rPr lang="en-US" altLang="zh-CN" sz="2400" b="1" dirty="0">
                  <a:solidFill>
                    <a:schemeClr val="bg1"/>
                  </a:solidFill>
                  <a:latin typeface="Arial" pitchFamily="34" charset="0"/>
                  <a:cs typeface="Arial" pitchFamily="34" charset="0"/>
                </a:rPr>
                <a:t>Result</a:t>
              </a:r>
            </a:p>
          </p:txBody>
        </p:sp>
      </p:grpSp>
      <p:pic>
        <p:nvPicPr>
          <p:cNvPr id="1028" name="Picture 4" descr="D:\siggraph asia 2010\Presentation\images\Preserve geometry\b1.png"/>
          <p:cNvPicPr>
            <a:picLocks noChangeAspect="1" noChangeArrowheads="1"/>
          </p:cNvPicPr>
          <p:nvPr/>
        </p:nvPicPr>
        <p:blipFill>
          <a:blip r:embed="rId6" cstate="print"/>
          <a:srcRect/>
          <a:stretch>
            <a:fillRect/>
          </a:stretch>
        </p:blipFill>
        <p:spPr bwMode="auto">
          <a:xfrm>
            <a:off x="5187950" y="1608124"/>
            <a:ext cx="1757363" cy="1439862"/>
          </a:xfrm>
          <a:prstGeom prst="rect">
            <a:avLst/>
          </a:prstGeom>
          <a:noFill/>
          <a:ln w="9525">
            <a:noFill/>
            <a:miter lim="800000"/>
            <a:headEnd/>
            <a:tailEnd/>
          </a:ln>
        </p:spPr>
      </p:pic>
      <p:pic>
        <p:nvPicPr>
          <p:cNvPr id="1026" name="Picture 2" descr="D:\siggraph asia 2010\Presentation\images\Preserve geometry\sums-region-om.png"/>
          <p:cNvPicPr>
            <a:picLocks noChangeAspect="1" noChangeArrowheads="1"/>
          </p:cNvPicPr>
          <p:nvPr/>
        </p:nvPicPr>
        <p:blipFill>
          <a:blip r:embed="rId7" cstate="print"/>
          <a:srcRect/>
          <a:stretch>
            <a:fillRect/>
          </a:stretch>
        </p:blipFill>
        <p:spPr bwMode="auto">
          <a:xfrm>
            <a:off x="4919663" y="4254500"/>
            <a:ext cx="2295525" cy="1466850"/>
          </a:xfrm>
          <a:prstGeom prst="rect">
            <a:avLst/>
          </a:prstGeom>
          <a:noFill/>
          <a:ln w="9525">
            <a:noFill/>
            <a:miter lim="800000"/>
            <a:headEnd/>
            <a:tailEnd/>
          </a:ln>
        </p:spPr>
      </p:pic>
      <p:pic>
        <p:nvPicPr>
          <p:cNvPr id="29701" name="Picture 30" descr="sums-region-rss"/>
          <p:cNvPicPr>
            <a:picLocks noChangeArrowheads="1"/>
          </p:cNvPicPr>
          <p:nvPr/>
        </p:nvPicPr>
        <p:blipFill>
          <a:blip r:embed="rId8" cstate="print"/>
          <a:srcRect/>
          <a:stretch>
            <a:fillRect/>
          </a:stretch>
        </p:blipFill>
        <p:spPr bwMode="auto">
          <a:xfrm>
            <a:off x="2657475" y="4146550"/>
            <a:ext cx="1150938" cy="1552575"/>
          </a:xfrm>
          <a:prstGeom prst="rect">
            <a:avLst/>
          </a:prstGeom>
          <a:noFill/>
          <a:ln w="9525">
            <a:noFill/>
            <a:miter lim="800000"/>
            <a:headEnd/>
            <a:tailEnd/>
          </a:ln>
        </p:spPr>
      </p:pic>
      <p:pic>
        <p:nvPicPr>
          <p:cNvPr id="30749" name="Picture 29" descr="sums-region"/>
          <p:cNvPicPr>
            <a:picLocks noChangeAspect="1" noChangeArrowheads="1"/>
          </p:cNvPicPr>
          <p:nvPr/>
        </p:nvPicPr>
        <p:blipFill>
          <a:blip r:embed="rId9" cstate="print"/>
          <a:srcRect/>
          <a:stretch>
            <a:fillRect/>
          </a:stretch>
        </p:blipFill>
        <p:spPr bwMode="auto">
          <a:xfrm>
            <a:off x="5167313" y="4244975"/>
            <a:ext cx="1733550" cy="1471612"/>
          </a:xfrm>
          <a:prstGeom prst="rect">
            <a:avLst/>
          </a:prstGeom>
          <a:noFill/>
          <a:ln w="9525">
            <a:noFill/>
            <a:miter lim="800000"/>
            <a:headEnd/>
            <a:tailEnd/>
          </a:ln>
        </p:spPr>
      </p:pic>
      <p:sp>
        <p:nvSpPr>
          <p:cNvPr id="29703" name="Rectangle 2"/>
          <p:cNvSpPr>
            <a:spLocks noChangeArrowheads="1"/>
          </p:cNvSpPr>
          <p:nvPr/>
        </p:nvSpPr>
        <p:spPr bwMode="auto">
          <a:xfrm>
            <a:off x="-107950" y="549275"/>
            <a:ext cx="9358313" cy="646113"/>
          </a:xfrm>
          <a:prstGeom prst="rect">
            <a:avLst/>
          </a:prstGeom>
          <a:noFill/>
          <a:ln w="9525" algn="ctr">
            <a:noFill/>
            <a:miter lim="800000"/>
            <a:headEnd/>
            <a:tailEnd/>
          </a:ln>
        </p:spPr>
        <p:txBody>
          <a:bodyPr>
            <a:spAutoFit/>
          </a:bodyPr>
          <a:lstStyle/>
          <a:p>
            <a:pPr latinLnBrk="1"/>
            <a:r>
              <a:rPr lang="en-US" altLang="ko-KR" sz="3600" b="1" dirty="0">
                <a:solidFill>
                  <a:schemeClr val="bg1"/>
                </a:solidFill>
                <a:latin typeface="Arial" pitchFamily="34" charset="0"/>
                <a:cs typeface="Arial" pitchFamily="34" charset="0"/>
              </a:rPr>
              <a:t>  </a:t>
            </a:r>
            <a:r>
              <a:rPr lang="en-US" altLang="ko-KR" sz="3600" b="1" dirty="0" smtClean="0">
                <a:solidFill>
                  <a:schemeClr val="bg1"/>
                </a:solidFill>
                <a:latin typeface="Arial" pitchFamily="34" charset="0"/>
                <a:cs typeface="Arial" pitchFamily="34" charset="0"/>
              </a:rPr>
              <a:t>Inverse Transform</a:t>
            </a:r>
            <a:endParaRPr lang="en-US" altLang="ko-KR" sz="3600" b="1" dirty="0">
              <a:solidFill>
                <a:schemeClr val="bg1"/>
              </a:solidFill>
              <a:latin typeface="Arial" pitchFamily="34" charset="0"/>
              <a:cs typeface="Arial" pitchFamily="34" charset="0"/>
            </a:endParaRPr>
          </a:p>
        </p:txBody>
      </p:sp>
      <p:pic>
        <p:nvPicPr>
          <p:cNvPr id="29704" name="Picture 3" descr="시그라프PPT용로고"/>
          <p:cNvPicPr>
            <a:picLocks noChangeAspect="1" noChangeArrowheads="1"/>
          </p:cNvPicPr>
          <p:nvPr/>
        </p:nvPicPr>
        <p:blipFill>
          <a:blip r:embed="rId10" cstate="print"/>
          <a:srcRect/>
          <a:stretch>
            <a:fillRect/>
          </a:stretch>
        </p:blipFill>
        <p:spPr bwMode="auto">
          <a:xfrm>
            <a:off x="6680200" y="6321425"/>
            <a:ext cx="2212975" cy="420688"/>
          </a:xfrm>
          <a:prstGeom prst="rect">
            <a:avLst/>
          </a:prstGeom>
          <a:noFill/>
          <a:ln w="9525">
            <a:noFill/>
            <a:miter lim="800000"/>
            <a:headEnd/>
            <a:tailEnd/>
          </a:ln>
        </p:spPr>
      </p:pic>
      <p:pic>
        <p:nvPicPr>
          <p:cNvPr id="29705" name="Picture 4" descr="건곤감리PPT용"/>
          <p:cNvPicPr>
            <a:picLocks noChangeAspect="1" noChangeArrowheads="1"/>
          </p:cNvPicPr>
          <p:nvPr/>
        </p:nvPicPr>
        <p:blipFill>
          <a:blip r:embed="rId11" cstate="print"/>
          <a:srcRect/>
          <a:stretch>
            <a:fillRect/>
          </a:stretch>
        </p:blipFill>
        <p:spPr bwMode="auto">
          <a:xfrm>
            <a:off x="250825" y="6467475"/>
            <a:ext cx="1123950" cy="201613"/>
          </a:xfrm>
          <a:prstGeom prst="rect">
            <a:avLst/>
          </a:prstGeom>
          <a:noFill/>
          <a:ln w="9525">
            <a:noFill/>
            <a:miter lim="800000"/>
            <a:headEnd/>
            <a:tailEnd/>
          </a:ln>
        </p:spPr>
      </p:pic>
      <p:pic>
        <p:nvPicPr>
          <p:cNvPr id="29706" name="Picture 14" descr="D:\siggraph asia 2010\Presentation\images\sums-region-resizedref.png"/>
          <p:cNvPicPr>
            <a:picLocks noChangeAspect="1" noChangeArrowheads="1"/>
          </p:cNvPicPr>
          <p:nvPr/>
        </p:nvPicPr>
        <p:blipFill>
          <a:blip r:embed="rId12" cstate="print"/>
          <a:srcRect/>
          <a:stretch>
            <a:fillRect/>
          </a:stretch>
        </p:blipFill>
        <p:spPr bwMode="auto">
          <a:xfrm>
            <a:off x="2589213" y="1500174"/>
            <a:ext cx="1238250" cy="1706562"/>
          </a:xfrm>
          <a:prstGeom prst="rect">
            <a:avLst/>
          </a:prstGeom>
          <a:noFill/>
          <a:ln w="9525">
            <a:noFill/>
            <a:miter lim="800000"/>
            <a:headEnd/>
            <a:tailEnd/>
          </a:ln>
        </p:spPr>
      </p:pic>
      <p:sp>
        <p:nvSpPr>
          <p:cNvPr id="29707" name="矩形 29"/>
          <p:cNvSpPr>
            <a:spLocks noChangeArrowheads="1"/>
          </p:cNvSpPr>
          <p:nvPr/>
        </p:nvSpPr>
        <p:spPr bwMode="auto">
          <a:xfrm>
            <a:off x="1643042" y="3100374"/>
            <a:ext cx="3189912" cy="498598"/>
          </a:xfrm>
          <a:prstGeom prst="rect">
            <a:avLst/>
          </a:prstGeom>
          <a:noFill/>
          <a:ln w="9525">
            <a:noFill/>
            <a:miter lim="800000"/>
            <a:headEnd/>
            <a:tailEnd/>
          </a:ln>
        </p:spPr>
        <p:txBody>
          <a:bodyPr wrap="none">
            <a:spAutoFit/>
          </a:bodyPr>
          <a:lstStyle/>
          <a:p>
            <a:pPr algn="ctr" latinLnBrk="1">
              <a:lnSpc>
                <a:spcPct val="110000"/>
              </a:lnSpc>
            </a:pPr>
            <a:r>
              <a:rPr lang="en-US" altLang="zh-CN" sz="2400" b="1" dirty="0" smtClean="0">
                <a:solidFill>
                  <a:schemeClr val="bg1"/>
                </a:solidFill>
                <a:latin typeface="Arial" pitchFamily="34" charset="0"/>
                <a:cs typeface="Arial" pitchFamily="34" charset="0"/>
              </a:rPr>
              <a:t>Summarized </a:t>
            </a:r>
            <a:r>
              <a:rPr lang="en-US" altLang="zh-CN" sz="2400" b="1" dirty="0">
                <a:solidFill>
                  <a:schemeClr val="bg1"/>
                </a:solidFill>
                <a:latin typeface="Arial" pitchFamily="34" charset="0"/>
                <a:cs typeface="Arial" pitchFamily="34" charset="0"/>
              </a:rPr>
              <a:t>Texture</a:t>
            </a:r>
          </a:p>
        </p:txBody>
      </p:sp>
      <p:sp>
        <p:nvSpPr>
          <p:cNvPr id="29708" name="矩形 29"/>
          <p:cNvSpPr>
            <a:spLocks noChangeArrowheads="1"/>
          </p:cNvSpPr>
          <p:nvPr/>
        </p:nvSpPr>
        <p:spPr bwMode="auto">
          <a:xfrm>
            <a:off x="2072389" y="5745059"/>
            <a:ext cx="2356735" cy="498598"/>
          </a:xfrm>
          <a:prstGeom prst="rect">
            <a:avLst/>
          </a:prstGeom>
          <a:noFill/>
          <a:ln w="9525">
            <a:noFill/>
            <a:miter lim="800000"/>
            <a:headEnd/>
            <a:tailEnd/>
          </a:ln>
        </p:spPr>
        <p:txBody>
          <a:bodyPr wrap="none">
            <a:spAutoFit/>
          </a:bodyPr>
          <a:lstStyle/>
          <a:p>
            <a:pPr algn="ctr" latinLnBrk="1">
              <a:lnSpc>
                <a:spcPct val="110000"/>
              </a:lnSpc>
            </a:pPr>
            <a:r>
              <a:rPr lang="en-US" altLang="zh-CN" sz="2400" b="1" dirty="0" smtClean="0">
                <a:solidFill>
                  <a:schemeClr val="bg1"/>
                </a:solidFill>
                <a:latin typeface="Arial" pitchFamily="34" charset="0"/>
                <a:cs typeface="Arial" pitchFamily="34" charset="0"/>
              </a:rPr>
              <a:t>Rectified </a:t>
            </a:r>
            <a:r>
              <a:rPr lang="en-US" altLang="zh-CN" sz="2400" b="1" dirty="0">
                <a:solidFill>
                  <a:schemeClr val="bg1"/>
                </a:solidFill>
                <a:latin typeface="Arial" pitchFamily="34" charset="0"/>
                <a:cs typeface="Arial" pitchFamily="34" charset="0"/>
              </a:rPr>
              <a:t>Mesh</a:t>
            </a:r>
          </a:p>
        </p:txBody>
      </p:sp>
      <p:cxnSp>
        <p:nvCxnSpPr>
          <p:cNvPr id="10" name="直接箭头连接符 9"/>
          <p:cNvCxnSpPr/>
          <p:nvPr/>
        </p:nvCxnSpPr>
        <p:spPr bwMode="auto">
          <a:xfrm>
            <a:off x="4140200" y="2400286"/>
            <a:ext cx="663575" cy="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29710" name="矩形 29"/>
          <p:cNvSpPr>
            <a:spLocks noChangeArrowheads="1"/>
          </p:cNvSpPr>
          <p:nvPr/>
        </p:nvSpPr>
        <p:spPr bwMode="auto">
          <a:xfrm>
            <a:off x="4562380" y="5728174"/>
            <a:ext cx="3465512" cy="466725"/>
          </a:xfrm>
          <a:prstGeom prst="rect">
            <a:avLst/>
          </a:prstGeom>
          <a:noFill/>
          <a:ln w="9525">
            <a:noFill/>
            <a:miter lim="800000"/>
            <a:headEnd/>
            <a:tailEnd/>
          </a:ln>
        </p:spPr>
        <p:txBody>
          <a:bodyPr wrap="none">
            <a:spAutoFit/>
          </a:bodyPr>
          <a:lstStyle/>
          <a:p>
            <a:pPr algn="ctr" latinLnBrk="1">
              <a:lnSpc>
                <a:spcPct val="110000"/>
              </a:lnSpc>
            </a:pPr>
            <a:r>
              <a:rPr lang="en-US" altLang="zh-CN" sz="2400" b="1" dirty="0">
                <a:solidFill>
                  <a:schemeClr val="bg1"/>
                </a:solidFill>
                <a:latin typeface="Arial" pitchFamily="34" charset="0"/>
                <a:cs typeface="Arial" pitchFamily="34" charset="0"/>
              </a:rPr>
              <a:t>Resized Original Mesh</a:t>
            </a:r>
          </a:p>
        </p:txBody>
      </p:sp>
      <p:pic>
        <p:nvPicPr>
          <p:cNvPr id="1029" name="Picture 5" descr="D:\siggraph asia 2010\Presentation\images\Preserve geometry\bm1.png"/>
          <p:cNvPicPr>
            <a:picLocks noChangeAspect="1" noChangeArrowheads="1"/>
          </p:cNvPicPr>
          <p:nvPr/>
        </p:nvPicPr>
        <p:blipFill>
          <a:blip r:embed="rId13" cstate="print"/>
          <a:srcRect/>
          <a:stretch>
            <a:fillRect/>
          </a:stretch>
        </p:blipFill>
        <p:spPr bwMode="auto">
          <a:xfrm>
            <a:off x="5163664" y="4244975"/>
            <a:ext cx="1733550" cy="1471612"/>
          </a:xfrm>
          <a:prstGeom prst="rect">
            <a:avLst/>
          </a:prstGeom>
          <a:noFill/>
          <a:ln w="9525">
            <a:noFill/>
            <a:miter lim="800000"/>
            <a:headEnd/>
            <a:tailEnd/>
          </a:ln>
        </p:spPr>
      </p:pic>
      <p:grpSp>
        <p:nvGrpSpPr>
          <p:cNvPr id="3" name="组合 28"/>
          <p:cNvGrpSpPr>
            <a:grpSpLocks/>
          </p:cNvGrpSpPr>
          <p:nvPr/>
        </p:nvGrpSpPr>
        <p:grpSpPr bwMode="auto">
          <a:xfrm>
            <a:off x="2655889" y="3529012"/>
            <a:ext cx="3151186" cy="2170113"/>
            <a:chOff x="2656665" y="3571876"/>
            <a:chExt cx="3150457" cy="2169454"/>
          </a:xfrm>
        </p:grpSpPr>
        <p:sp>
          <p:nvSpPr>
            <p:cNvPr id="29726" name="Rectangle 34"/>
            <p:cNvSpPr>
              <a:spLocks noChangeArrowheads="1"/>
            </p:cNvSpPr>
            <p:nvPr/>
          </p:nvSpPr>
          <p:spPr bwMode="auto">
            <a:xfrm>
              <a:off x="4580320" y="3571876"/>
              <a:ext cx="505150" cy="464602"/>
            </a:xfrm>
            <a:prstGeom prst="rect">
              <a:avLst/>
            </a:prstGeom>
            <a:noFill/>
            <a:ln w="9525" algn="ctr">
              <a:noFill/>
              <a:miter lim="800000"/>
              <a:headEnd/>
              <a:tailEnd/>
            </a:ln>
          </p:spPr>
          <p:txBody>
            <a:bodyPr wrap="none">
              <a:spAutoFit/>
            </a:bodyPr>
            <a:lstStyle/>
            <a:p>
              <a:pPr latinLnBrk="1">
                <a:lnSpc>
                  <a:spcPct val="110000"/>
                </a:lnSpc>
              </a:pPr>
              <a:r>
                <a:rPr lang="en-US" altLang="zh-CN" dirty="0">
                  <a:solidFill>
                    <a:srgbClr val="00FF00"/>
                  </a:solidFill>
                  <a:latin typeface="Arial" pitchFamily="34" charset="0"/>
                  <a:cs typeface="Arial" pitchFamily="34" charset="0"/>
                </a:rPr>
                <a:t>T</a:t>
              </a:r>
              <a:r>
                <a:rPr lang="en-US" altLang="zh-CN" sz="1200" b="1" dirty="0">
                  <a:solidFill>
                    <a:srgbClr val="00FF00"/>
                  </a:solidFill>
                  <a:latin typeface="Arial" pitchFamily="34" charset="0"/>
                  <a:cs typeface="Arial" pitchFamily="34" charset="0"/>
                </a:rPr>
                <a:t>1</a:t>
              </a:r>
              <a:r>
                <a:rPr lang="en-US" altLang="zh-CN" dirty="0">
                  <a:solidFill>
                    <a:srgbClr val="00FF00"/>
                  </a:solidFill>
                  <a:latin typeface="Arial" pitchFamily="34" charset="0"/>
                  <a:cs typeface="Arial" pitchFamily="34" charset="0"/>
                </a:rPr>
                <a:t>’</a:t>
              </a:r>
            </a:p>
          </p:txBody>
        </p:sp>
        <p:pic>
          <p:nvPicPr>
            <p:cNvPr id="29727" name="Picture 6" descr="D:\siggraph asia 2010\Presentation\images\Preserve geometry\br1.png"/>
            <p:cNvPicPr>
              <a:picLocks noChangeAspect="1" noChangeArrowheads="1"/>
            </p:cNvPicPr>
            <p:nvPr/>
          </p:nvPicPr>
          <p:blipFill>
            <a:blip r:embed="rId14" cstate="print"/>
            <a:srcRect/>
            <a:stretch>
              <a:fillRect/>
            </a:stretch>
          </p:blipFill>
          <p:spPr bwMode="auto">
            <a:xfrm>
              <a:off x="2656665" y="4189730"/>
              <a:ext cx="1151749" cy="1551600"/>
            </a:xfrm>
            <a:prstGeom prst="rect">
              <a:avLst/>
            </a:prstGeom>
            <a:noFill/>
            <a:ln w="9525">
              <a:noFill/>
              <a:miter lim="800000"/>
              <a:headEnd/>
              <a:tailEnd/>
            </a:ln>
          </p:spPr>
        </p:pic>
        <p:sp>
          <p:nvSpPr>
            <p:cNvPr id="29728" name="任意多边形 27"/>
            <p:cNvSpPr>
              <a:spLocks noChangeArrowheads="1"/>
            </p:cNvSpPr>
            <p:nvPr/>
          </p:nvSpPr>
          <p:spPr bwMode="auto">
            <a:xfrm>
              <a:off x="2743200" y="3924869"/>
              <a:ext cx="3063922" cy="428767"/>
            </a:xfrm>
            <a:custGeom>
              <a:avLst/>
              <a:gdLst>
                <a:gd name="T0" fmla="*/ 0 w 3063922"/>
                <a:gd name="T1" fmla="*/ 353704 h 428767"/>
                <a:gd name="T2" fmla="*/ 2060812 w 3063922"/>
                <a:gd name="T3" fmla="*/ 12510 h 428767"/>
                <a:gd name="T4" fmla="*/ 3063922 w 3063922"/>
                <a:gd name="T5" fmla="*/ 428767 h 428767"/>
                <a:gd name="T6" fmla="*/ 0 60000 65536"/>
                <a:gd name="T7" fmla="*/ 0 60000 65536"/>
                <a:gd name="T8" fmla="*/ 0 60000 65536"/>
                <a:gd name="T9" fmla="*/ 0 w 3063922"/>
                <a:gd name="T10" fmla="*/ 0 h 428767"/>
                <a:gd name="T11" fmla="*/ 3063922 w 3063922"/>
                <a:gd name="T12" fmla="*/ 428767 h 428767"/>
              </a:gdLst>
              <a:ahLst/>
              <a:cxnLst>
                <a:cxn ang="T6">
                  <a:pos x="T0" y="T1"/>
                </a:cxn>
                <a:cxn ang="T7">
                  <a:pos x="T2" y="T3"/>
                </a:cxn>
                <a:cxn ang="T8">
                  <a:pos x="T4" y="T5"/>
                </a:cxn>
              </a:cxnLst>
              <a:rect l="T9" t="T10" r="T11" b="T12"/>
              <a:pathLst>
                <a:path w="3063922" h="428767">
                  <a:moveTo>
                    <a:pt x="0" y="353704"/>
                  </a:moveTo>
                  <a:cubicBezTo>
                    <a:pt x="775079" y="176852"/>
                    <a:pt x="1550158" y="0"/>
                    <a:pt x="2060812" y="12510"/>
                  </a:cubicBezTo>
                  <a:cubicBezTo>
                    <a:pt x="2571466" y="25020"/>
                    <a:pt x="3063922" y="428767"/>
                    <a:pt x="3063922" y="428767"/>
                  </a:cubicBezTo>
                </a:path>
              </a:pathLst>
            </a:custGeom>
            <a:noFill/>
            <a:ln w="25400" algn="ctr">
              <a:solidFill>
                <a:srgbClr val="00FF00"/>
              </a:solidFill>
              <a:round/>
              <a:headEnd/>
              <a:tailEnd type="triangle" w="lg" len="lg"/>
            </a:ln>
          </p:spPr>
          <p:txBody>
            <a:bodyPr>
              <a:spAutoFit/>
            </a:bodyPr>
            <a:lstStyle/>
            <a:p>
              <a:pPr latinLnBrk="1">
                <a:lnSpc>
                  <a:spcPct val="110000"/>
                </a:lnSpc>
              </a:pPr>
              <a:endParaRPr lang="en-US"/>
            </a:p>
          </p:txBody>
        </p:sp>
      </p:grpSp>
      <p:pic>
        <p:nvPicPr>
          <p:cNvPr id="1032" name="Picture 8" descr="D:\siggraph asia 2010\Presentation\images\Preserve geometry\b2.png"/>
          <p:cNvPicPr>
            <a:picLocks noChangeAspect="1" noChangeArrowheads="1"/>
          </p:cNvPicPr>
          <p:nvPr/>
        </p:nvPicPr>
        <p:blipFill>
          <a:blip r:embed="rId15" cstate="print"/>
          <a:srcRect/>
          <a:stretch>
            <a:fillRect/>
          </a:stretch>
        </p:blipFill>
        <p:spPr bwMode="auto">
          <a:xfrm>
            <a:off x="5187950" y="1608124"/>
            <a:ext cx="1757363" cy="1439862"/>
          </a:xfrm>
          <a:prstGeom prst="rect">
            <a:avLst/>
          </a:prstGeom>
          <a:noFill/>
          <a:ln w="9525">
            <a:noFill/>
            <a:miter lim="800000"/>
            <a:headEnd/>
            <a:tailEnd/>
          </a:ln>
        </p:spPr>
      </p:pic>
      <p:pic>
        <p:nvPicPr>
          <p:cNvPr id="1035" name="Picture 11" descr="D:\siggraph asia 2010\Presentation\images\Preserve geometry\b3.png"/>
          <p:cNvPicPr>
            <a:picLocks noChangeAspect="1" noChangeArrowheads="1"/>
          </p:cNvPicPr>
          <p:nvPr/>
        </p:nvPicPr>
        <p:blipFill>
          <a:blip r:embed="rId16" cstate="print"/>
          <a:srcRect/>
          <a:stretch>
            <a:fillRect/>
          </a:stretch>
        </p:blipFill>
        <p:spPr bwMode="auto">
          <a:xfrm>
            <a:off x="5187950" y="1608124"/>
            <a:ext cx="1757363" cy="1439862"/>
          </a:xfrm>
          <a:prstGeom prst="rect">
            <a:avLst/>
          </a:prstGeom>
          <a:noFill/>
          <a:ln w="9525">
            <a:noFill/>
            <a:miter lim="800000"/>
            <a:headEnd/>
            <a:tailEnd/>
          </a:ln>
        </p:spPr>
      </p:pic>
      <p:grpSp>
        <p:nvGrpSpPr>
          <p:cNvPr id="4" name="组合 34"/>
          <p:cNvGrpSpPr>
            <a:grpSpLocks/>
          </p:cNvGrpSpPr>
          <p:nvPr/>
        </p:nvGrpSpPr>
        <p:grpSpPr bwMode="auto">
          <a:xfrm>
            <a:off x="2656822" y="3486790"/>
            <a:ext cx="3343938" cy="2211387"/>
            <a:chOff x="2664528" y="3535761"/>
            <a:chExt cx="3344858" cy="2210975"/>
          </a:xfrm>
        </p:grpSpPr>
        <p:pic>
          <p:nvPicPr>
            <p:cNvPr id="29723" name="Picture 7" descr="D:\siggraph asia 2010\Presentation\images\Preserve geometry\br2.png"/>
            <p:cNvPicPr>
              <a:picLocks noChangeAspect="1" noChangeArrowheads="1"/>
            </p:cNvPicPr>
            <p:nvPr/>
          </p:nvPicPr>
          <p:blipFill>
            <a:blip r:embed="rId17" cstate="print"/>
            <a:srcRect/>
            <a:stretch>
              <a:fillRect/>
            </a:stretch>
          </p:blipFill>
          <p:spPr bwMode="auto">
            <a:xfrm>
              <a:off x="2664528" y="4195136"/>
              <a:ext cx="1151748" cy="1551600"/>
            </a:xfrm>
            <a:prstGeom prst="rect">
              <a:avLst/>
            </a:prstGeom>
            <a:noFill/>
            <a:ln w="9525">
              <a:noFill/>
              <a:miter lim="800000"/>
              <a:headEnd/>
              <a:tailEnd/>
            </a:ln>
          </p:spPr>
        </p:pic>
        <p:sp>
          <p:nvSpPr>
            <p:cNvPr id="29724" name="Rectangle 34"/>
            <p:cNvSpPr>
              <a:spLocks noChangeArrowheads="1"/>
            </p:cNvSpPr>
            <p:nvPr/>
          </p:nvSpPr>
          <p:spPr bwMode="auto">
            <a:xfrm>
              <a:off x="4580320" y="3535761"/>
              <a:ext cx="490975" cy="435744"/>
            </a:xfrm>
            <a:prstGeom prst="rect">
              <a:avLst/>
            </a:prstGeom>
            <a:noFill/>
            <a:ln w="9525" algn="ctr">
              <a:noFill/>
              <a:miter lim="800000"/>
              <a:headEnd/>
              <a:tailEnd/>
            </a:ln>
          </p:spPr>
          <p:txBody>
            <a:bodyPr wrap="none">
              <a:spAutoFit/>
            </a:bodyPr>
            <a:lstStyle/>
            <a:p>
              <a:pPr latinLnBrk="1">
                <a:lnSpc>
                  <a:spcPct val="110000"/>
                </a:lnSpc>
              </a:pPr>
              <a:r>
                <a:rPr lang="en-US" altLang="zh-CN" dirty="0" smtClean="0">
                  <a:solidFill>
                    <a:srgbClr val="00FF00"/>
                  </a:solidFill>
                  <a:latin typeface="Arial" pitchFamily="34" charset="0"/>
                  <a:cs typeface="Arial" pitchFamily="34" charset="0"/>
                </a:rPr>
                <a:t>T</a:t>
              </a:r>
              <a:r>
                <a:rPr lang="en-US" altLang="zh-CN" sz="1000" b="1" dirty="0" smtClean="0">
                  <a:solidFill>
                    <a:srgbClr val="00FF00"/>
                  </a:solidFill>
                  <a:latin typeface="Arial" pitchFamily="34" charset="0"/>
                  <a:cs typeface="Arial" pitchFamily="34" charset="0"/>
                </a:rPr>
                <a:t>2</a:t>
              </a:r>
              <a:r>
                <a:rPr lang="en-US" altLang="zh-CN" dirty="0" smtClean="0">
                  <a:solidFill>
                    <a:srgbClr val="00FF00"/>
                  </a:solidFill>
                  <a:latin typeface="Arial" pitchFamily="34" charset="0"/>
                  <a:cs typeface="Arial" pitchFamily="34" charset="0"/>
                </a:rPr>
                <a:t>’</a:t>
              </a:r>
              <a:endParaRPr lang="en-US" altLang="zh-CN" dirty="0">
                <a:solidFill>
                  <a:srgbClr val="00FF00"/>
                </a:solidFill>
                <a:latin typeface="Arial" pitchFamily="34" charset="0"/>
                <a:cs typeface="Arial" pitchFamily="34" charset="0"/>
              </a:endParaRPr>
            </a:p>
          </p:txBody>
        </p:sp>
        <p:sp>
          <p:nvSpPr>
            <p:cNvPr id="29725" name="任意多边形 33"/>
            <p:cNvSpPr>
              <a:spLocks noChangeArrowheads="1"/>
            </p:cNvSpPr>
            <p:nvPr/>
          </p:nvSpPr>
          <p:spPr bwMode="auto">
            <a:xfrm>
              <a:off x="2856136" y="3907617"/>
              <a:ext cx="3153250" cy="464743"/>
            </a:xfrm>
            <a:custGeom>
              <a:avLst/>
              <a:gdLst>
                <a:gd name="T0" fmla="*/ 0 w 3063922"/>
                <a:gd name="T1" fmla="*/ 383382 h 428767"/>
                <a:gd name="T2" fmla="*/ 2120894 w 3063922"/>
                <a:gd name="T3" fmla="*/ 13560 h 428767"/>
                <a:gd name="T4" fmla="*/ 3153250 w 3063922"/>
                <a:gd name="T5" fmla="*/ 464743 h 428767"/>
                <a:gd name="T6" fmla="*/ 0 60000 65536"/>
                <a:gd name="T7" fmla="*/ 0 60000 65536"/>
                <a:gd name="T8" fmla="*/ 0 60000 65536"/>
                <a:gd name="T9" fmla="*/ 0 w 3063922"/>
                <a:gd name="T10" fmla="*/ 0 h 428767"/>
                <a:gd name="T11" fmla="*/ 3063922 w 3063922"/>
                <a:gd name="T12" fmla="*/ 428767 h 428767"/>
              </a:gdLst>
              <a:ahLst/>
              <a:cxnLst>
                <a:cxn ang="T6">
                  <a:pos x="T0" y="T1"/>
                </a:cxn>
                <a:cxn ang="T7">
                  <a:pos x="T2" y="T3"/>
                </a:cxn>
                <a:cxn ang="T8">
                  <a:pos x="T4" y="T5"/>
                </a:cxn>
              </a:cxnLst>
              <a:rect l="T9" t="T10" r="T11" b="T12"/>
              <a:pathLst>
                <a:path w="3063922" h="428767">
                  <a:moveTo>
                    <a:pt x="0" y="353704"/>
                  </a:moveTo>
                  <a:cubicBezTo>
                    <a:pt x="775079" y="176852"/>
                    <a:pt x="1550158" y="0"/>
                    <a:pt x="2060812" y="12510"/>
                  </a:cubicBezTo>
                  <a:cubicBezTo>
                    <a:pt x="2571466" y="25020"/>
                    <a:pt x="3063922" y="428767"/>
                    <a:pt x="3063922" y="428767"/>
                  </a:cubicBezTo>
                </a:path>
              </a:pathLst>
            </a:custGeom>
            <a:noFill/>
            <a:ln w="25400" algn="ctr">
              <a:solidFill>
                <a:srgbClr val="00FF00"/>
              </a:solidFill>
              <a:round/>
              <a:headEnd/>
              <a:tailEnd type="triangle" w="lg" len="lg"/>
            </a:ln>
          </p:spPr>
          <p:txBody>
            <a:bodyPr>
              <a:spAutoFit/>
            </a:bodyPr>
            <a:lstStyle/>
            <a:p>
              <a:pPr latinLnBrk="1">
                <a:lnSpc>
                  <a:spcPct val="110000"/>
                </a:lnSpc>
              </a:pPr>
              <a:endParaRPr lang="en-US"/>
            </a:p>
          </p:txBody>
        </p:sp>
      </p:grpSp>
      <p:grpSp>
        <p:nvGrpSpPr>
          <p:cNvPr id="5" name="组合 40"/>
          <p:cNvGrpSpPr>
            <a:grpSpLocks/>
          </p:cNvGrpSpPr>
          <p:nvPr/>
        </p:nvGrpSpPr>
        <p:grpSpPr bwMode="auto">
          <a:xfrm>
            <a:off x="2656821" y="3464322"/>
            <a:ext cx="3495676" cy="2234329"/>
            <a:chOff x="2660425" y="3514325"/>
            <a:chExt cx="3496520" cy="2233707"/>
          </a:xfrm>
        </p:grpSpPr>
        <p:sp>
          <p:nvSpPr>
            <p:cNvPr id="29720" name="Rectangle 34"/>
            <p:cNvSpPr>
              <a:spLocks noChangeArrowheads="1"/>
            </p:cNvSpPr>
            <p:nvPr/>
          </p:nvSpPr>
          <p:spPr bwMode="auto">
            <a:xfrm>
              <a:off x="4576066" y="3514325"/>
              <a:ext cx="505389" cy="464614"/>
            </a:xfrm>
            <a:prstGeom prst="rect">
              <a:avLst/>
            </a:prstGeom>
            <a:noFill/>
            <a:ln w="9525" algn="ctr">
              <a:noFill/>
              <a:miter lim="800000"/>
              <a:headEnd/>
              <a:tailEnd/>
            </a:ln>
          </p:spPr>
          <p:txBody>
            <a:bodyPr wrap="none">
              <a:spAutoFit/>
            </a:bodyPr>
            <a:lstStyle/>
            <a:p>
              <a:pPr latinLnBrk="1">
                <a:lnSpc>
                  <a:spcPct val="110000"/>
                </a:lnSpc>
              </a:pPr>
              <a:r>
                <a:rPr lang="en-US" altLang="zh-CN" dirty="0" smtClean="0">
                  <a:solidFill>
                    <a:srgbClr val="00FF00"/>
                  </a:solidFill>
                  <a:latin typeface="Arial" pitchFamily="34" charset="0"/>
                  <a:cs typeface="Arial" pitchFamily="34" charset="0"/>
                </a:rPr>
                <a:t>T</a:t>
              </a:r>
              <a:r>
                <a:rPr lang="en-US" altLang="zh-CN" sz="1200" b="1" dirty="0" smtClean="0">
                  <a:solidFill>
                    <a:srgbClr val="00FF00"/>
                  </a:solidFill>
                  <a:latin typeface="Arial" pitchFamily="34" charset="0"/>
                  <a:cs typeface="Arial" pitchFamily="34" charset="0"/>
                </a:rPr>
                <a:t>3</a:t>
              </a:r>
              <a:r>
                <a:rPr lang="en-US" altLang="zh-CN" dirty="0" smtClean="0">
                  <a:solidFill>
                    <a:srgbClr val="00FF00"/>
                  </a:solidFill>
                  <a:latin typeface="Arial" pitchFamily="34" charset="0"/>
                  <a:cs typeface="Arial" pitchFamily="34" charset="0"/>
                </a:rPr>
                <a:t>’</a:t>
              </a:r>
            </a:p>
          </p:txBody>
        </p:sp>
        <p:pic>
          <p:nvPicPr>
            <p:cNvPr id="29721" name="Picture 12" descr="D:\siggraph asia 2010\Presentation\images\Preserve geometry\br3.png"/>
            <p:cNvPicPr>
              <a:picLocks noChangeAspect="1" noChangeArrowheads="1"/>
            </p:cNvPicPr>
            <p:nvPr/>
          </p:nvPicPr>
          <p:blipFill>
            <a:blip r:embed="rId18" cstate="print"/>
            <a:srcRect/>
            <a:stretch>
              <a:fillRect/>
            </a:stretch>
          </p:blipFill>
          <p:spPr bwMode="auto">
            <a:xfrm>
              <a:off x="2660425" y="4196432"/>
              <a:ext cx="1151748" cy="1551600"/>
            </a:xfrm>
            <a:prstGeom prst="rect">
              <a:avLst/>
            </a:prstGeom>
            <a:noFill/>
            <a:ln w="9525">
              <a:noFill/>
              <a:miter lim="800000"/>
              <a:headEnd/>
              <a:tailEnd/>
            </a:ln>
          </p:spPr>
        </p:pic>
        <p:sp>
          <p:nvSpPr>
            <p:cNvPr id="29722" name="任意多边形 36"/>
            <p:cNvSpPr>
              <a:spLocks noChangeArrowheads="1"/>
            </p:cNvSpPr>
            <p:nvPr/>
          </p:nvSpPr>
          <p:spPr bwMode="auto">
            <a:xfrm>
              <a:off x="3003695" y="3888893"/>
              <a:ext cx="3153250" cy="464743"/>
            </a:xfrm>
            <a:custGeom>
              <a:avLst/>
              <a:gdLst>
                <a:gd name="T0" fmla="*/ 0 w 3063922"/>
                <a:gd name="T1" fmla="*/ 383382 h 428767"/>
                <a:gd name="T2" fmla="*/ 2120894 w 3063922"/>
                <a:gd name="T3" fmla="*/ 13560 h 428767"/>
                <a:gd name="T4" fmla="*/ 3153250 w 3063922"/>
                <a:gd name="T5" fmla="*/ 464743 h 428767"/>
                <a:gd name="T6" fmla="*/ 0 60000 65536"/>
                <a:gd name="T7" fmla="*/ 0 60000 65536"/>
                <a:gd name="T8" fmla="*/ 0 60000 65536"/>
                <a:gd name="T9" fmla="*/ 0 w 3063922"/>
                <a:gd name="T10" fmla="*/ 0 h 428767"/>
                <a:gd name="T11" fmla="*/ 3063922 w 3063922"/>
                <a:gd name="T12" fmla="*/ 428767 h 428767"/>
              </a:gdLst>
              <a:ahLst/>
              <a:cxnLst>
                <a:cxn ang="T6">
                  <a:pos x="T0" y="T1"/>
                </a:cxn>
                <a:cxn ang="T7">
                  <a:pos x="T2" y="T3"/>
                </a:cxn>
                <a:cxn ang="T8">
                  <a:pos x="T4" y="T5"/>
                </a:cxn>
              </a:cxnLst>
              <a:rect l="T9" t="T10" r="T11" b="T12"/>
              <a:pathLst>
                <a:path w="3063922" h="428767">
                  <a:moveTo>
                    <a:pt x="0" y="353704"/>
                  </a:moveTo>
                  <a:cubicBezTo>
                    <a:pt x="775079" y="176852"/>
                    <a:pt x="1550158" y="0"/>
                    <a:pt x="2060812" y="12510"/>
                  </a:cubicBezTo>
                  <a:cubicBezTo>
                    <a:pt x="2571466" y="25020"/>
                    <a:pt x="3063922" y="428767"/>
                    <a:pt x="3063922" y="428767"/>
                  </a:cubicBezTo>
                </a:path>
              </a:pathLst>
            </a:custGeom>
            <a:noFill/>
            <a:ln w="25400" algn="ctr">
              <a:solidFill>
                <a:srgbClr val="00FF00"/>
              </a:solidFill>
              <a:round/>
              <a:headEnd/>
              <a:tailEnd type="triangle" w="lg" len="lg"/>
            </a:ln>
          </p:spPr>
          <p:txBody>
            <a:bodyPr>
              <a:spAutoFit/>
            </a:bodyPr>
            <a:lstStyle/>
            <a:p>
              <a:pPr latinLnBrk="1">
                <a:lnSpc>
                  <a:spcPct val="110000"/>
                </a:lnSpc>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6" presetClass="emph" presetSubtype="0" fill="hold" nodeType="afterEffect">
                                  <p:stCondLst>
                                    <p:cond delay="0"/>
                                  </p:stCondLst>
                                  <p:childTnLst>
                                    <p:animScale>
                                      <p:cBhvr>
                                        <p:cTn id="10" dur="2000" fill="hold"/>
                                        <p:tgtEl>
                                          <p:spTgt spid="1026"/>
                                        </p:tgtEl>
                                      </p:cBhvr>
                                      <p:by x="78000" y="100000"/>
                                    </p:animScale>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29710"/>
                                        </p:tgtEl>
                                        <p:attrNameLst>
                                          <p:attrName>style.visibility</p:attrName>
                                        </p:attrNameLst>
                                      </p:cBhvr>
                                      <p:to>
                                        <p:strVal val="visible"/>
                                      </p:to>
                                    </p:set>
                                  </p:childTnLst>
                                </p:cTn>
                              </p:par>
                            </p:childTnLst>
                          </p:cTn>
                        </p:par>
                        <p:par>
                          <p:cTn id="14" fill="hold">
                            <p:stCondLst>
                              <p:cond delay="3000"/>
                            </p:stCondLst>
                            <p:childTnLst>
                              <p:par>
                                <p:cTn id="15" presetID="1" presetClass="entr" presetSubtype="0" fill="hold" nodeType="afterEffect">
                                  <p:stCondLst>
                                    <p:cond delay="0"/>
                                  </p:stCondLst>
                                  <p:childTnLst>
                                    <p:set>
                                      <p:cBhvr>
                                        <p:cTn id="16" dur="1" fill="hold">
                                          <p:stCondLst>
                                            <p:cond delay="0"/>
                                          </p:stCondLst>
                                        </p:cTn>
                                        <p:tgtEl>
                                          <p:spTgt spid="3074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childTnLst>
                          </p:cTn>
                        </p:par>
                        <p:par>
                          <p:cTn id="19" fill="hold">
                            <p:stCondLst>
                              <p:cond delay="3000"/>
                            </p:stCondLst>
                            <p:childTnLst>
                              <p:par>
                                <p:cTn id="20" presetID="22" presetClass="entr" presetSubtype="8"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4500"/>
                            </p:stCondLst>
                            <p:childTnLst>
                              <p:par>
                                <p:cTn id="24" presetID="1" presetClass="entr" presetSubtype="0" fill="hold" nodeType="afterEffect">
                                  <p:stCondLst>
                                    <p:cond delay="0"/>
                                  </p:stCondLst>
                                  <p:childTnLst>
                                    <p:set>
                                      <p:cBhvr>
                                        <p:cTn id="25" dur="1" fill="hold">
                                          <p:stCondLst>
                                            <p:cond delay="0"/>
                                          </p:stCondLst>
                                        </p:cTn>
                                        <p:tgtEl>
                                          <p:spTgt spid="1029"/>
                                        </p:tgtEl>
                                        <p:attrNameLst>
                                          <p:attrName>style.visibility</p:attrName>
                                        </p:attrNameLst>
                                      </p:cBhvr>
                                      <p:to>
                                        <p:strVal val="visible"/>
                                      </p:to>
                                    </p:set>
                                  </p:childTnLst>
                                </p:cTn>
                              </p:par>
                              <p:par>
                                <p:cTn id="26" presetID="22" presetClass="entr" presetSubtype="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childTnLst>
                                </p:cTn>
                              </p:par>
                            </p:childTnLst>
                          </p:cTn>
                        </p:par>
                        <p:par>
                          <p:cTn id="32" fill="hold">
                            <p:stCondLst>
                              <p:cond delay="5000"/>
                            </p:stCondLst>
                            <p:childTnLst>
                              <p:par>
                                <p:cTn id="33" presetID="22" presetClass="entr" presetSubtype="8" fill="hold" nodeType="afterEffect">
                                  <p:stCondLst>
                                    <p:cond delay="100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1" presetClass="exit" presetSubtype="0" fill="hold" nodeType="withEffect">
                                  <p:stCondLst>
                                    <p:cond delay="100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6500"/>
                            </p:stCondLst>
                            <p:childTnLst>
                              <p:par>
                                <p:cTn id="39" presetID="1" presetClass="exit" presetSubtype="0" fill="hold" nodeType="afterEffect">
                                  <p:stCondLst>
                                    <p:cond delay="0"/>
                                  </p:stCondLst>
                                  <p:childTnLst>
                                    <p:set>
                                      <p:cBhvr>
                                        <p:cTn id="40" dur="1" fill="hold">
                                          <p:stCondLst>
                                            <p:cond delay="0"/>
                                          </p:stCondLst>
                                        </p:cTn>
                                        <p:tgtEl>
                                          <p:spTgt spid="1029"/>
                                        </p:tgtEl>
                                        <p:attrNameLst>
                                          <p:attrName>style.visibility</p:attrName>
                                        </p:attrNameLst>
                                      </p:cBhvr>
                                      <p:to>
                                        <p:strVal val="hidden"/>
                                      </p:to>
                                    </p:set>
                                  </p:childTnLst>
                                </p:cTn>
                              </p:par>
                            </p:childTnLst>
                          </p:cTn>
                        </p:par>
                        <p:par>
                          <p:cTn id="41" fill="hold">
                            <p:stCondLst>
                              <p:cond delay="6500"/>
                            </p:stCondLst>
                            <p:childTnLst>
                              <p:par>
                                <p:cTn id="42" presetID="1" presetClass="entr" presetSubtype="0" fill="hold" nodeType="afterEffect">
                                  <p:stCondLst>
                                    <p:cond delay="0"/>
                                  </p:stCondLst>
                                  <p:childTnLst>
                                    <p:set>
                                      <p:cBhvr>
                                        <p:cTn id="43" dur="1" fill="hold">
                                          <p:stCondLst>
                                            <p:cond delay="0"/>
                                          </p:stCondLst>
                                        </p:cTn>
                                        <p:tgtEl>
                                          <p:spTgt spid="103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33"/>
                                        </p:tgtEl>
                                        <p:attrNameLst>
                                          <p:attrName>style.visibility</p:attrName>
                                        </p:attrNameLst>
                                      </p:cBhvr>
                                      <p:to>
                                        <p:strVal val="visible"/>
                                      </p:to>
                                    </p:set>
                                  </p:childTnLst>
                                </p:cTn>
                              </p:par>
                            </p:childTnLst>
                          </p:cTn>
                        </p:par>
                        <p:par>
                          <p:cTn id="46" fill="hold">
                            <p:stCondLst>
                              <p:cond delay="6500"/>
                            </p:stCondLst>
                            <p:childTnLst>
                              <p:par>
                                <p:cTn id="47" presetID="22" presetClass="entr" presetSubtype="8" fill="hold" nodeType="afterEffect">
                                  <p:stCondLst>
                                    <p:cond delay="100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par>
                                <p:cTn id="50" presetID="1" presetClass="exit" presetSubtype="0" fill="hold" nodeType="withEffect">
                                  <p:stCondLst>
                                    <p:cond delay="1000"/>
                                  </p:stCondLst>
                                  <p:childTnLst>
                                    <p:set>
                                      <p:cBhvr>
                                        <p:cTn id="51" dur="1" fill="hold">
                                          <p:stCondLst>
                                            <p:cond delay="0"/>
                                          </p:stCondLst>
                                        </p:cTn>
                                        <p:tgtEl>
                                          <p:spTgt spid="4"/>
                                        </p:tgtEl>
                                        <p:attrNameLst>
                                          <p:attrName>style.visibility</p:attrName>
                                        </p:attrNameLst>
                                      </p:cBhvr>
                                      <p:to>
                                        <p:strVal val="hidden"/>
                                      </p:to>
                                    </p:set>
                                  </p:childTnLst>
                                </p:cTn>
                              </p:par>
                            </p:childTnLst>
                          </p:cTn>
                        </p:par>
                        <p:par>
                          <p:cTn id="52" fill="hold">
                            <p:stCondLst>
                              <p:cond delay="8000"/>
                            </p:stCondLst>
                            <p:childTnLst>
                              <p:par>
                                <p:cTn id="53" presetID="1" presetClass="exit" presetSubtype="0" fill="hold" nodeType="afterEffect">
                                  <p:stCondLst>
                                    <p:cond delay="0"/>
                                  </p:stCondLst>
                                  <p:childTnLst>
                                    <p:set>
                                      <p:cBhvr>
                                        <p:cTn id="54" dur="1" fill="hold">
                                          <p:stCondLst>
                                            <p:cond delay="0"/>
                                          </p:stCondLst>
                                        </p:cTn>
                                        <p:tgtEl>
                                          <p:spTgt spid="1033"/>
                                        </p:tgtEl>
                                        <p:attrNameLst>
                                          <p:attrName>style.visibility</p:attrName>
                                        </p:attrNameLst>
                                      </p:cBhvr>
                                      <p:to>
                                        <p:strVal val="hidden"/>
                                      </p:to>
                                    </p:set>
                                  </p:childTnLst>
                                </p:cTn>
                              </p:par>
                            </p:childTnLst>
                          </p:cTn>
                        </p:par>
                        <p:par>
                          <p:cTn id="55" fill="hold">
                            <p:stCondLst>
                              <p:cond delay="8000"/>
                            </p:stCondLst>
                            <p:childTnLst>
                              <p:par>
                                <p:cTn id="56" presetID="1" presetClass="entr" presetSubtype="0" fill="hold" nodeType="afterEffect">
                                  <p:stCondLst>
                                    <p:cond delay="0"/>
                                  </p:stCondLst>
                                  <p:childTnLst>
                                    <p:set>
                                      <p:cBhvr>
                                        <p:cTn id="57" dur="1" fill="hold">
                                          <p:stCondLst>
                                            <p:cond delay="0"/>
                                          </p:stCondLst>
                                        </p:cTn>
                                        <p:tgtEl>
                                          <p:spTgt spid="103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34"/>
                                        </p:tgtEl>
                                        <p:attrNameLst>
                                          <p:attrName>style.visibility</p:attrName>
                                        </p:attrNameLst>
                                      </p:cBhvr>
                                      <p:to>
                                        <p:strVal val="visible"/>
                                      </p:to>
                                    </p:set>
                                  </p:childTnLst>
                                </p:cTn>
                              </p:par>
                            </p:childTnLst>
                          </p:cTn>
                        </p:par>
                        <p:par>
                          <p:cTn id="60" fill="hold">
                            <p:stCondLst>
                              <p:cond delay="8000"/>
                            </p:stCondLst>
                            <p:childTnLst>
                              <p:par>
                                <p:cTn id="61" presetID="22" presetClass="entr" presetSubtype="1" fill="hold" nodeType="afterEffect">
                                  <p:stCondLst>
                                    <p:cond delay="500"/>
                                  </p:stCondLst>
                                  <p:childTnLst>
                                    <p:set>
                                      <p:cBhvr>
                                        <p:cTn id="62" dur="1" fill="hold">
                                          <p:stCondLst>
                                            <p:cond delay="0"/>
                                          </p:stCondLst>
                                        </p:cTn>
                                        <p:tgtEl>
                                          <p:spTgt spid="2"/>
                                        </p:tgtEl>
                                        <p:attrNameLst>
                                          <p:attrName>style.visibility</p:attrName>
                                        </p:attrNameLst>
                                      </p:cBhvr>
                                      <p:to>
                                        <p:strVal val="visible"/>
                                      </p:to>
                                    </p:set>
                                    <p:animEffect transition="in" filter="wipe(up)">
                                      <p:cBhvr>
                                        <p:cTn id="6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siggraph asia 2010\Presentation\images\symdetect-org.png"/>
          <p:cNvPicPr>
            <a:picLocks noChangeArrowheads="1"/>
          </p:cNvPicPr>
          <p:nvPr/>
        </p:nvPicPr>
        <p:blipFill>
          <a:blip r:embed="rId3" cstate="print"/>
          <a:srcRect/>
          <a:stretch>
            <a:fillRect/>
          </a:stretch>
        </p:blipFill>
        <p:spPr bwMode="auto">
          <a:xfrm>
            <a:off x="214282" y="2311392"/>
            <a:ext cx="5062566" cy="3405600"/>
          </a:xfrm>
          <a:prstGeom prst="rect">
            <a:avLst/>
          </a:prstGeom>
          <a:noFill/>
          <a:ln w="9525">
            <a:noFill/>
            <a:miter lim="800000"/>
            <a:headEnd/>
            <a:tailEnd/>
          </a:ln>
        </p:spPr>
      </p:pic>
      <p:pic>
        <p:nvPicPr>
          <p:cNvPr id="32770" name="Picture 13"/>
          <p:cNvPicPr>
            <a:picLocks noChangeAspect="1" noChangeArrowheads="1"/>
          </p:cNvPicPr>
          <p:nvPr/>
        </p:nvPicPr>
        <p:blipFill>
          <a:blip r:embed="rId4" cstate="print"/>
          <a:srcRect/>
          <a:stretch>
            <a:fillRect/>
          </a:stretch>
        </p:blipFill>
        <p:spPr bwMode="auto">
          <a:xfrm>
            <a:off x="1143000" y="2284428"/>
            <a:ext cx="3054350" cy="3430588"/>
          </a:xfrm>
          <a:prstGeom prst="rect">
            <a:avLst/>
          </a:prstGeom>
          <a:noFill/>
          <a:ln w="9525" algn="ctr">
            <a:noFill/>
            <a:miter lim="800000"/>
            <a:headEnd/>
            <a:tailEnd/>
          </a:ln>
        </p:spPr>
      </p:pic>
      <p:sp>
        <p:nvSpPr>
          <p:cNvPr id="31747"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Relighting</a:t>
            </a:r>
          </a:p>
        </p:txBody>
      </p:sp>
      <p:pic>
        <p:nvPicPr>
          <p:cNvPr id="31748" name="Picture 3" descr="시그라프PPT용로고"/>
          <p:cNvPicPr>
            <a:picLocks noChangeAspect="1" noChangeArrowheads="1"/>
          </p:cNvPicPr>
          <p:nvPr/>
        </p:nvPicPr>
        <p:blipFill>
          <a:blip r:embed="rId5" cstate="print"/>
          <a:srcRect/>
          <a:stretch>
            <a:fillRect/>
          </a:stretch>
        </p:blipFill>
        <p:spPr bwMode="auto">
          <a:xfrm>
            <a:off x="6680200" y="6321425"/>
            <a:ext cx="2212975" cy="420688"/>
          </a:xfrm>
          <a:prstGeom prst="rect">
            <a:avLst/>
          </a:prstGeom>
          <a:noFill/>
          <a:ln w="9525">
            <a:noFill/>
            <a:miter lim="800000"/>
            <a:headEnd/>
            <a:tailEnd/>
          </a:ln>
        </p:spPr>
      </p:pic>
      <p:pic>
        <p:nvPicPr>
          <p:cNvPr id="31749" name="Picture 4" descr="건곤감리PPT용"/>
          <p:cNvPicPr>
            <a:picLocks noChangeAspect="1" noChangeArrowheads="1"/>
          </p:cNvPicPr>
          <p:nvPr/>
        </p:nvPicPr>
        <p:blipFill>
          <a:blip r:embed="rId6" cstate="print"/>
          <a:srcRect/>
          <a:stretch>
            <a:fillRect/>
          </a:stretch>
        </p:blipFill>
        <p:spPr bwMode="auto">
          <a:xfrm>
            <a:off x="250825" y="6467475"/>
            <a:ext cx="1123950" cy="201613"/>
          </a:xfrm>
          <a:prstGeom prst="rect">
            <a:avLst/>
          </a:prstGeom>
          <a:noFill/>
          <a:ln w="9525">
            <a:noFill/>
            <a:miter lim="800000"/>
            <a:headEnd/>
            <a:tailEnd/>
          </a:ln>
        </p:spPr>
      </p:pic>
      <p:pic>
        <p:nvPicPr>
          <p:cNvPr id="21510" name="Picture 7"/>
          <p:cNvPicPr>
            <a:picLocks noChangeAspect="1" noChangeArrowheads="1"/>
          </p:cNvPicPr>
          <p:nvPr/>
        </p:nvPicPr>
        <p:blipFill>
          <a:blip r:embed="rId7" cstate="print"/>
          <a:srcRect/>
          <a:stretch>
            <a:fillRect/>
          </a:stretch>
        </p:blipFill>
        <p:spPr bwMode="auto">
          <a:xfrm>
            <a:off x="4591050" y="2286000"/>
            <a:ext cx="3052763" cy="3429000"/>
          </a:xfrm>
          <a:prstGeom prst="rect">
            <a:avLst/>
          </a:prstGeom>
          <a:noFill/>
          <a:ln w="9525" algn="ctr">
            <a:noFill/>
            <a:miter lim="800000"/>
            <a:headEnd/>
            <a:tailEnd/>
          </a:ln>
        </p:spPr>
      </p:pic>
      <p:sp>
        <p:nvSpPr>
          <p:cNvPr id="31751" name="TextBox 8"/>
          <p:cNvSpPr txBox="1">
            <a:spLocks noChangeArrowheads="1"/>
          </p:cNvSpPr>
          <p:nvPr/>
        </p:nvSpPr>
        <p:spPr bwMode="auto">
          <a:xfrm>
            <a:off x="500063" y="1143000"/>
            <a:ext cx="8643937" cy="1003300"/>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zh-CN">
                <a:solidFill>
                  <a:schemeClr val="bg1"/>
                </a:solidFill>
                <a:latin typeface="Arial" pitchFamily="34" charset="0"/>
                <a:cs typeface="Arial" pitchFamily="34" charset="0"/>
              </a:rPr>
              <a:t> </a:t>
            </a:r>
            <a:r>
              <a:rPr lang="en-US" altLang="zh-CN" sz="2800" b="1">
                <a:solidFill>
                  <a:schemeClr val="bg1"/>
                </a:solidFill>
                <a:latin typeface="Arial" pitchFamily="34" charset="0"/>
                <a:cs typeface="Arial" pitchFamily="34" charset="0"/>
              </a:rPr>
              <a:t>Relight each cell to maintain the original lighting </a:t>
            </a:r>
          </a:p>
          <a:p>
            <a:pPr latinLnBrk="1">
              <a:lnSpc>
                <a:spcPct val="110000"/>
              </a:lnSpc>
            </a:pPr>
            <a:r>
              <a:rPr lang="en-US" altLang="zh-CN" sz="2800" b="1">
                <a:solidFill>
                  <a:schemeClr val="bg1"/>
                </a:solidFill>
                <a:latin typeface="Arial" pitchFamily="34" charset="0"/>
                <a:cs typeface="Arial" pitchFamily="34" charset="0"/>
              </a:rPr>
              <a:t>  distribution</a:t>
            </a:r>
            <a:endParaRPr lang="zh-CN" altLang="en-US" sz="2800" b="1">
              <a:solidFill>
                <a:schemeClr val="bg1"/>
              </a:solidFill>
              <a:latin typeface="Arial" pitchFamily="34" charset="0"/>
              <a:cs typeface="Arial" pitchFamily="34" charset="0"/>
            </a:endParaRPr>
          </a:p>
        </p:txBody>
      </p:sp>
      <p:sp>
        <p:nvSpPr>
          <p:cNvPr id="31752" name="矩形 30"/>
          <p:cNvSpPr>
            <a:spLocks noChangeArrowheads="1"/>
          </p:cNvSpPr>
          <p:nvPr/>
        </p:nvSpPr>
        <p:spPr bwMode="auto">
          <a:xfrm>
            <a:off x="1484313" y="5715000"/>
            <a:ext cx="2373312" cy="404813"/>
          </a:xfrm>
          <a:prstGeom prst="rect">
            <a:avLst/>
          </a:prstGeom>
          <a:noFill/>
          <a:ln w="9525">
            <a:noFill/>
            <a:miter lim="800000"/>
            <a:headEnd/>
            <a:tailEnd/>
          </a:ln>
        </p:spPr>
        <p:txBody>
          <a:bodyPr wrap="none">
            <a:spAutoFit/>
          </a:bodyPr>
          <a:lstStyle/>
          <a:p>
            <a:pPr algn="ctr" latinLnBrk="1">
              <a:lnSpc>
                <a:spcPct val="110000"/>
              </a:lnSpc>
            </a:pPr>
            <a:r>
              <a:rPr lang="en-US" altLang="zh-CN" sz="2000" b="1">
                <a:solidFill>
                  <a:schemeClr val="bg1"/>
                </a:solidFill>
                <a:latin typeface="Arial" pitchFamily="34" charset="0"/>
                <a:cs typeface="Arial" pitchFamily="34" charset="0"/>
              </a:rPr>
              <a:t>Without relighting</a:t>
            </a:r>
            <a:endParaRPr lang="zh-CN" altLang="en-US" sz="2000" b="1">
              <a:latin typeface="Arial" pitchFamily="34" charset="0"/>
              <a:cs typeface="Arial" pitchFamily="34" charset="0"/>
            </a:endParaRPr>
          </a:p>
        </p:txBody>
      </p:sp>
      <p:pic>
        <p:nvPicPr>
          <p:cNvPr id="32787" name="Picture 19" descr="withoutlight"/>
          <p:cNvPicPr>
            <a:picLocks noChangeAspect="1" noChangeArrowheads="1"/>
          </p:cNvPicPr>
          <p:nvPr/>
        </p:nvPicPr>
        <p:blipFill>
          <a:blip r:embed="rId8" cstate="print"/>
          <a:srcRect/>
          <a:stretch>
            <a:fillRect/>
          </a:stretch>
        </p:blipFill>
        <p:spPr bwMode="auto">
          <a:xfrm>
            <a:off x="1870062" y="3255978"/>
            <a:ext cx="877888" cy="2078038"/>
          </a:xfrm>
          <a:prstGeom prst="rect">
            <a:avLst/>
          </a:prstGeom>
          <a:noFill/>
          <a:ln w="9525">
            <a:noFill/>
            <a:miter lim="800000"/>
            <a:headEnd/>
            <a:tailEnd/>
          </a:ln>
        </p:spPr>
      </p:pic>
      <p:sp>
        <p:nvSpPr>
          <p:cNvPr id="21513" name="矩形 30"/>
          <p:cNvSpPr>
            <a:spLocks noChangeArrowheads="1"/>
          </p:cNvSpPr>
          <p:nvPr/>
        </p:nvSpPr>
        <p:spPr bwMode="auto">
          <a:xfrm>
            <a:off x="5143500" y="5715000"/>
            <a:ext cx="1974850" cy="404813"/>
          </a:xfrm>
          <a:prstGeom prst="rect">
            <a:avLst/>
          </a:prstGeom>
          <a:noFill/>
          <a:ln w="9525">
            <a:noFill/>
            <a:miter lim="800000"/>
            <a:headEnd/>
            <a:tailEnd/>
          </a:ln>
        </p:spPr>
        <p:txBody>
          <a:bodyPr wrap="none">
            <a:spAutoFit/>
          </a:bodyPr>
          <a:lstStyle/>
          <a:p>
            <a:pPr algn="ctr" latinLnBrk="1">
              <a:lnSpc>
                <a:spcPct val="110000"/>
              </a:lnSpc>
            </a:pPr>
            <a:r>
              <a:rPr lang="en-US" altLang="zh-CN" sz="2000" b="1">
                <a:solidFill>
                  <a:schemeClr val="bg1"/>
                </a:solidFill>
                <a:latin typeface="Arial" pitchFamily="34" charset="0"/>
                <a:cs typeface="Arial" pitchFamily="34" charset="0"/>
              </a:rPr>
              <a:t>With relighting</a:t>
            </a:r>
            <a:endParaRPr lang="zh-CN" altLang="en-US" sz="2000" b="1">
              <a:latin typeface="Arial" pitchFamily="34" charset="0"/>
              <a:cs typeface="Arial" pitchFamily="34" charset="0"/>
            </a:endParaRPr>
          </a:p>
        </p:txBody>
      </p:sp>
      <p:sp>
        <p:nvSpPr>
          <p:cNvPr id="11" name="矩形 10"/>
          <p:cNvSpPr>
            <a:spLocks noChangeArrowheads="1"/>
          </p:cNvSpPr>
          <p:nvPr/>
        </p:nvSpPr>
        <p:spPr bwMode="auto">
          <a:xfrm>
            <a:off x="1835150" y="3211528"/>
            <a:ext cx="1000125" cy="2160588"/>
          </a:xfrm>
          <a:prstGeom prst="rect">
            <a:avLst/>
          </a:prstGeom>
          <a:noFill/>
          <a:ln w="25400" algn="ctr">
            <a:solidFill>
              <a:srgbClr val="FF0000"/>
            </a:solidFill>
            <a:round/>
            <a:headEnd/>
            <a:tailEnd/>
          </a:ln>
        </p:spPr>
        <p:txBody>
          <a:bodyPr wrap="none"/>
          <a:lstStyle/>
          <a:p>
            <a:pPr latinLnBrk="1">
              <a:lnSpc>
                <a:spcPct val="110000"/>
              </a:lnSpc>
            </a:pPr>
            <a:endParaRPr lang="zh-CN" altLang="en-US"/>
          </a:p>
        </p:txBody>
      </p:sp>
      <p:pic>
        <p:nvPicPr>
          <p:cNvPr id="32788" name="Picture 20" descr="withrelight"/>
          <p:cNvPicPr>
            <a:picLocks noChangeAspect="1" noChangeArrowheads="1"/>
          </p:cNvPicPr>
          <p:nvPr/>
        </p:nvPicPr>
        <p:blipFill>
          <a:blip r:embed="rId9" cstate="print"/>
          <a:srcRect/>
          <a:stretch>
            <a:fillRect/>
          </a:stretch>
        </p:blipFill>
        <p:spPr bwMode="auto">
          <a:xfrm>
            <a:off x="5321300" y="3260725"/>
            <a:ext cx="877888" cy="2078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2770"/>
                                        </p:tgtEl>
                                        <p:attrNameLst>
                                          <p:attrName>style.visibility</p:attrName>
                                        </p:attrNameLst>
                                      </p:cBhvr>
                                      <p:to>
                                        <p:strVal val="visible"/>
                                      </p:to>
                                    </p:set>
                                    <p:animEffect transition="in" filter="fade">
                                      <p:cBhvr>
                                        <p:cTn id="10" dur="2000"/>
                                        <p:tgtEl>
                                          <p:spTgt spid="32770"/>
                                        </p:tgtEl>
                                      </p:cBhvr>
                                    </p:animEffect>
                                  </p:childTnLst>
                                </p:cTn>
                              </p:par>
                              <p:par>
                                <p:cTn id="11" presetID="10" presetClass="entr" presetSubtype="0" fill="hold" nodeType="withEffect">
                                  <p:stCondLst>
                                    <p:cond delay="0"/>
                                  </p:stCondLst>
                                  <p:childTnLst>
                                    <p:set>
                                      <p:cBhvr>
                                        <p:cTn id="12" dur="1" fill="hold">
                                          <p:stCondLst>
                                            <p:cond delay="0"/>
                                          </p:stCondLst>
                                        </p:cTn>
                                        <p:tgtEl>
                                          <p:spTgt spid="32787"/>
                                        </p:tgtEl>
                                        <p:attrNameLst>
                                          <p:attrName>style.visibility</p:attrName>
                                        </p:attrNameLst>
                                      </p:cBhvr>
                                      <p:to>
                                        <p:strVal val="visible"/>
                                      </p:to>
                                    </p:set>
                                    <p:animEffect transition="in" filter="fade">
                                      <p:cBhvr>
                                        <p:cTn id="13" dur="2000"/>
                                        <p:tgtEl>
                                          <p:spTgt spid="3278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1" presetClass="exit" presetSubtype="0" fill="hold" grpId="1" nodeType="afterEffect">
                                  <p:stCondLst>
                                    <p:cond delay="50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2" nodeType="afterEffect">
                                  <p:stCondLst>
                                    <p:cond delay="50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1000"/>
                            </p:stCondLst>
                            <p:childTnLst>
                              <p:par>
                                <p:cTn id="25" presetID="1" presetClass="exit" presetSubtype="0" fill="hold" grpId="3" nodeType="afterEffect">
                                  <p:stCondLst>
                                    <p:cond delay="500"/>
                                  </p:stCondLst>
                                  <p:childTnLst>
                                    <p:set>
                                      <p:cBhvr>
                                        <p:cTn id="26" dur="1" fill="hold">
                                          <p:stCondLst>
                                            <p:cond delay="0"/>
                                          </p:stCondLst>
                                        </p:cTn>
                                        <p:tgtEl>
                                          <p:spTgt spid="11"/>
                                        </p:tgtEl>
                                        <p:attrNameLst>
                                          <p:attrName>style.visibility</p:attrName>
                                        </p:attrNameLst>
                                      </p:cBhvr>
                                      <p:to>
                                        <p:strVal val="hidden"/>
                                      </p:to>
                                    </p:set>
                                  </p:childTnLst>
                                </p:cTn>
                              </p:par>
                            </p:childTnLst>
                          </p:cTn>
                        </p:par>
                        <p:par>
                          <p:cTn id="27" fill="hold">
                            <p:stCondLst>
                              <p:cond delay="1500"/>
                            </p:stCondLst>
                            <p:childTnLst>
                              <p:par>
                                <p:cTn id="28" presetID="6" presetClass="emph" presetSubtype="0" fill="hold" nodeType="afterEffect">
                                  <p:stCondLst>
                                    <p:cond delay="0"/>
                                  </p:stCondLst>
                                  <p:childTnLst>
                                    <p:animScale>
                                      <p:cBhvr>
                                        <p:cTn id="29" dur="1000" fill="hold"/>
                                        <p:tgtEl>
                                          <p:spTgt spid="32787"/>
                                        </p:tgtEl>
                                      </p:cBhvr>
                                      <p:by x="150000" y="150000"/>
                                    </p:animScale>
                                  </p:childTnLst>
                                </p:cTn>
                              </p:par>
                              <p:par>
                                <p:cTn id="30" presetID="64" presetClass="path" presetSubtype="0" accel="50000" decel="50000" fill="hold" nodeType="withEffect">
                                  <p:stCondLst>
                                    <p:cond delay="0"/>
                                  </p:stCondLst>
                                  <p:childTnLst>
                                    <p:animMotion origin="layout" path="M 2.5E-6 1.11111E-6 L 0.01701 -0.06343 " pathEditMode="relative" rAng="0" ptsTypes="AA">
                                      <p:cBhvr>
                                        <p:cTn id="31" dur="1000" fill="hold"/>
                                        <p:tgtEl>
                                          <p:spTgt spid="32787"/>
                                        </p:tgtEl>
                                        <p:attrNameLst>
                                          <p:attrName>ppt_x</p:attrName>
                                          <p:attrName>ppt_y</p:attrName>
                                        </p:attrNameLst>
                                      </p:cBhvr>
                                      <p:rCtr x="9" y="-32"/>
                                    </p:animMotion>
                                  </p:childTnLst>
                                </p:cTn>
                              </p:par>
                              <p:par>
                                <p:cTn id="32" presetID="9" presetClass="emph" presetSubtype="0" nodeType="withEffect">
                                  <p:stCondLst>
                                    <p:cond delay="0"/>
                                  </p:stCondLst>
                                  <p:childTnLst>
                                    <p:set>
                                      <p:cBhvr rctx="PPT">
                                        <p:cTn id="33" dur="indefinite"/>
                                        <p:tgtEl>
                                          <p:spTgt spid="32770"/>
                                        </p:tgtEl>
                                        <p:attrNameLst>
                                          <p:attrName>style.opacity</p:attrName>
                                        </p:attrNameLst>
                                      </p:cBhvr>
                                      <p:to>
                                        <p:strVal val="0.25"/>
                                      </p:to>
                                    </p:set>
                                    <p:animEffect filter="image" prLst="opacity: 0.25">
                                      <p:cBhvr rctx="IE">
                                        <p:cTn id="34" dur="indefinite"/>
                                        <p:tgtEl>
                                          <p:spTgt spid="3277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fade">
                                      <p:cBhvr>
                                        <p:cTn id="39" dur="2000"/>
                                        <p:tgtEl>
                                          <p:spTgt spid="215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513"/>
                                        </p:tgtEl>
                                        <p:attrNameLst>
                                          <p:attrName>style.visibility</p:attrName>
                                        </p:attrNameLst>
                                      </p:cBhvr>
                                      <p:to>
                                        <p:strVal val="visible"/>
                                      </p:to>
                                    </p:set>
                                    <p:animEffect transition="in" filter="fade">
                                      <p:cBhvr>
                                        <p:cTn id="42" dur="2000"/>
                                        <p:tgtEl>
                                          <p:spTgt spid="2151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788"/>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1000" fill="hold"/>
                                        <p:tgtEl>
                                          <p:spTgt spid="32788"/>
                                        </p:tgtEl>
                                      </p:cBhvr>
                                      <p:by x="150000" y="150000"/>
                                    </p:animScale>
                                  </p:childTnLst>
                                </p:cTn>
                              </p:par>
                              <p:par>
                                <p:cTn id="49" presetID="64" presetClass="path" presetSubtype="0" accel="50000" decel="50000" fill="hold" nodeType="withEffect">
                                  <p:stCondLst>
                                    <p:cond delay="0"/>
                                  </p:stCondLst>
                                  <p:childTnLst>
                                    <p:animMotion origin="layout" path="M -1.11111E-6 -1.85185E-6 L 0.01979 -0.06389 " pathEditMode="relative" rAng="0" ptsTypes="AA">
                                      <p:cBhvr>
                                        <p:cTn id="50" dur="1000" fill="hold"/>
                                        <p:tgtEl>
                                          <p:spTgt spid="32788"/>
                                        </p:tgtEl>
                                        <p:attrNameLst>
                                          <p:attrName>ppt_x</p:attrName>
                                          <p:attrName>ppt_y</p:attrName>
                                        </p:attrNameLst>
                                      </p:cBhvr>
                                      <p:rCtr x="10" y="-32"/>
                                    </p:animMotion>
                                  </p:childTnLst>
                                </p:cTn>
                              </p:par>
                              <p:par>
                                <p:cTn id="51" presetID="9" presetClass="emph" presetSubtype="0" nodeType="withEffect">
                                  <p:stCondLst>
                                    <p:cond delay="0"/>
                                  </p:stCondLst>
                                  <p:childTnLst>
                                    <p:set>
                                      <p:cBhvr rctx="PPT">
                                        <p:cTn id="52" dur="indefinite"/>
                                        <p:tgtEl>
                                          <p:spTgt spid="21510"/>
                                        </p:tgtEl>
                                        <p:attrNameLst>
                                          <p:attrName>style.opacity</p:attrName>
                                        </p:attrNameLst>
                                      </p:cBhvr>
                                      <p:to>
                                        <p:strVal val="0.25"/>
                                      </p:to>
                                    </p:set>
                                    <p:animEffect filter="image" prLst="opacity: 0.25">
                                      <p:cBhvr rctx="IE">
                                        <p:cTn id="53" dur="indefinite"/>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P spid="11" grpId="0" animBg="1"/>
      <p:bldP spid="11" grpId="1" animBg="1"/>
      <p:bldP spid="11" grpId="2" animBg="1"/>
      <p:bldP spid="11" grpId="3"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组合 25"/>
          <p:cNvGrpSpPr>
            <a:grpSpLocks/>
          </p:cNvGrpSpPr>
          <p:nvPr/>
        </p:nvGrpSpPr>
        <p:grpSpPr bwMode="auto">
          <a:xfrm>
            <a:off x="-3071813" y="1501775"/>
            <a:ext cx="13503276" cy="4713288"/>
            <a:chOff x="-7715336" y="1501093"/>
            <a:chExt cx="13503361" cy="4713989"/>
          </a:xfrm>
        </p:grpSpPr>
        <p:grpSp>
          <p:nvGrpSpPr>
            <p:cNvPr id="32778" name="组合 45"/>
            <p:cNvGrpSpPr>
              <a:grpSpLocks/>
            </p:cNvGrpSpPr>
            <p:nvPr/>
          </p:nvGrpSpPr>
          <p:grpSpPr bwMode="auto">
            <a:xfrm>
              <a:off x="714348" y="1638300"/>
              <a:ext cx="5073677" cy="4071200"/>
              <a:chOff x="714348" y="1638300"/>
              <a:chExt cx="5073677" cy="4071200"/>
            </a:xfrm>
          </p:grpSpPr>
          <p:pic>
            <p:nvPicPr>
              <p:cNvPr id="32792" name="Picture 58" descr="D:\siggraph asia 2010\Presentation\images\framework-sumsr.png"/>
              <p:cNvPicPr>
                <a:picLocks noChangeAspect="1" noChangeArrowheads="1"/>
              </p:cNvPicPr>
              <p:nvPr/>
            </p:nvPicPr>
            <p:blipFill>
              <a:blip r:embed="rId3" cstate="print"/>
              <a:srcRect/>
              <a:stretch>
                <a:fillRect/>
              </a:stretch>
            </p:blipFill>
            <p:spPr bwMode="auto">
              <a:xfrm>
                <a:off x="4314825" y="3162300"/>
                <a:ext cx="1400541" cy="784800"/>
              </a:xfrm>
              <a:prstGeom prst="rect">
                <a:avLst/>
              </a:prstGeom>
              <a:noFill/>
              <a:ln w="9525">
                <a:noFill/>
                <a:miter lim="800000"/>
                <a:headEnd/>
                <a:tailEnd/>
              </a:ln>
            </p:spPr>
          </p:pic>
          <p:pic>
            <p:nvPicPr>
              <p:cNvPr id="32793" name="Picture 3" descr="D:\siggraph asia 2010\Presentation\images\frameworkresizedNSregion.png"/>
              <p:cNvPicPr>
                <a:picLocks noChangeAspect="1" noChangeArrowheads="1"/>
              </p:cNvPicPr>
              <p:nvPr/>
            </p:nvPicPr>
            <p:blipFill>
              <a:blip r:embed="rId4" cstate="print"/>
              <a:srcRect/>
              <a:stretch>
                <a:fillRect/>
              </a:stretch>
            </p:blipFill>
            <p:spPr bwMode="auto">
              <a:xfrm>
                <a:off x="4276725" y="2867021"/>
                <a:ext cx="1500188" cy="1065419"/>
              </a:xfrm>
              <a:prstGeom prst="rect">
                <a:avLst/>
              </a:prstGeom>
              <a:noFill/>
              <a:ln w="9525">
                <a:noFill/>
                <a:miter lim="800000"/>
                <a:headEnd/>
                <a:tailEnd/>
              </a:ln>
            </p:spPr>
          </p:pic>
          <p:grpSp>
            <p:nvGrpSpPr>
              <p:cNvPr id="32794" name="组合 45"/>
              <p:cNvGrpSpPr>
                <a:grpSpLocks/>
              </p:cNvGrpSpPr>
              <p:nvPr/>
            </p:nvGrpSpPr>
            <p:grpSpPr bwMode="auto">
              <a:xfrm>
                <a:off x="4286250" y="2867025"/>
                <a:ext cx="1501775" cy="1497865"/>
                <a:chOff x="4286248" y="2867021"/>
                <a:chExt cx="1502139" cy="1497872"/>
              </a:xfrm>
            </p:grpSpPr>
            <p:pic>
              <p:nvPicPr>
                <p:cNvPr id="32802" name="Picture 4" descr="D:\siggraph asia 2010\Presentation\images\frameworkresult.png"/>
                <p:cNvPicPr>
                  <a:picLocks noChangeAspect="1" noChangeArrowheads="1"/>
                </p:cNvPicPr>
                <p:nvPr/>
              </p:nvPicPr>
              <p:blipFill>
                <a:blip r:embed="rId5" cstate="print"/>
                <a:srcRect/>
                <a:stretch>
                  <a:fillRect/>
                </a:stretch>
              </p:blipFill>
              <p:spPr bwMode="auto">
                <a:xfrm>
                  <a:off x="4286248" y="2867021"/>
                  <a:ext cx="1502139" cy="1069200"/>
                </a:xfrm>
                <a:prstGeom prst="rect">
                  <a:avLst/>
                </a:prstGeom>
                <a:noFill/>
                <a:ln w="9525">
                  <a:noFill/>
                  <a:miter lim="800000"/>
                  <a:headEnd/>
                  <a:tailEnd/>
                </a:ln>
              </p:spPr>
            </p:pic>
            <p:sp>
              <p:nvSpPr>
                <p:cNvPr id="32803" name="矩形 32"/>
                <p:cNvSpPr>
                  <a:spLocks noChangeArrowheads="1"/>
                </p:cNvSpPr>
                <p:nvPr/>
              </p:nvSpPr>
              <p:spPr bwMode="auto">
                <a:xfrm>
                  <a:off x="4524382" y="3929066"/>
                  <a:ext cx="1048939" cy="435827"/>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Result</a:t>
                  </a:r>
                  <a:endParaRPr lang="zh-CN" altLang="en-US" b="1">
                    <a:latin typeface="Arial" pitchFamily="34" charset="0"/>
                    <a:cs typeface="Arial" pitchFamily="34" charset="0"/>
                  </a:endParaRPr>
                </a:p>
              </p:txBody>
            </p:sp>
          </p:grpSp>
          <p:grpSp>
            <p:nvGrpSpPr>
              <p:cNvPr id="32795" name="组合 41"/>
              <p:cNvGrpSpPr>
                <a:grpSpLocks/>
              </p:cNvGrpSpPr>
              <p:nvPr/>
            </p:nvGrpSpPr>
            <p:grpSpPr bwMode="auto">
              <a:xfrm>
                <a:off x="3000375" y="2127250"/>
                <a:ext cx="1071563" cy="2714625"/>
                <a:chOff x="7858148" y="2143116"/>
                <a:chExt cx="1643074" cy="2714644"/>
              </a:xfrm>
            </p:grpSpPr>
            <p:cxnSp>
              <p:nvCxnSpPr>
                <p:cNvPr id="53" name="肘形连接符 52"/>
                <p:cNvCxnSpPr/>
                <p:nvPr/>
              </p:nvCxnSpPr>
              <p:spPr bwMode="auto">
                <a:xfrm>
                  <a:off x="7858120" y="2142527"/>
                  <a:ext cx="1643083" cy="1286075"/>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54" name="肘形连接符 53"/>
                <p:cNvCxnSpPr/>
                <p:nvPr/>
              </p:nvCxnSpPr>
              <p:spPr bwMode="auto">
                <a:xfrm flipV="1">
                  <a:off x="7858120" y="3428602"/>
                  <a:ext cx="1643083" cy="1428972"/>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pic>
            <p:nvPicPr>
              <p:cNvPr id="32796" name="Picture 3" descr="D:\siggraph asia 2010\Presentation\images\frameworkresizedNSregion.png"/>
              <p:cNvPicPr>
                <a:picLocks noChangeAspect="1" noChangeArrowheads="1"/>
              </p:cNvPicPr>
              <p:nvPr/>
            </p:nvPicPr>
            <p:blipFill>
              <a:blip r:embed="rId4" cstate="print"/>
              <a:srcRect/>
              <a:stretch>
                <a:fillRect/>
              </a:stretch>
            </p:blipFill>
            <p:spPr bwMode="auto">
              <a:xfrm>
                <a:off x="1274763" y="4140891"/>
                <a:ext cx="1500187" cy="1065418"/>
              </a:xfrm>
              <a:prstGeom prst="rect">
                <a:avLst/>
              </a:prstGeom>
              <a:noFill/>
              <a:ln w="9525">
                <a:noFill/>
                <a:miter lim="800000"/>
                <a:headEnd/>
                <a:tailEnd/>
              </a:ln>
            </p:spPr>
          </p:pic>
          <p:sp>
            <p:nvSpPr>
              <p:cNvPr id="32797" name="矩形 24"/>
              <p:cNvSpPr>
                <a:spLocks noChangeArrowheads="1"/>
              </p:cNvSpPr>
              <p:nvPr/>
            </p:nvSpPr>
            <p:spPr bwMode="auto">
              <a:xfrm>
                <a:off x="714348" y="5273675"/>
                <a:ext cx="2680542"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NS-region</a:t>
                </a:r>
                <a:endParaRPr lang="zh-CN" altLang="en-US" b="1">
                  <a:latin typeface="Arial" pitchFamily="34" charset="0"/>
                  <a:cs typeface="Arial" pitchFamily="34" charset="0"/>
                </a:endParaRPr>
              </a:p>
            </p:txBody>
          </p:sp>
          <p:sp>
            <p:nvSpPr>
              <p:cNvPr id="32798" name="矩形 21"/>
              <p:cNvSpPr>
                <a:spLocks noChangeArrowheads="1"/>
              </p:cNvSpPr>
              <p:nvPr/>
            </p:nvSpPr>
            <p:spPr bwMode="auto">
              <a:xfrm>
                <a:off x="874713" y="2392363"/>
                <a:ext cx="2476961"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S-region</a:t>
                </a:r>
                <a:endParaRPr lang="zh-CN" altLang="en-US" b="1">
                  <a:latin typeface="Arial" pitchFamily="34" charset="0"/>
                  <a:cs typeface="Arial" pitchFamily="34" charset="0"/>
                </a:endParaRPr>
              </a:p>
            </p:txBody>
          </p:sp>
          <p:pic>
            <p:nvPicPr>
              <p:cNvPr id="32799" name="Picture 58" descr="D:\siggraph asia 2010\Presentation\images\framework-sumsr.png"/>
              <p:cNvPicPr>
                <a:picLocks noChangeAspect="1" noChangeArrowheads="1"/>
              </p:cNvPicPr>
              <p:nvPr/>
            </p:nvPicPr>
            <p:blipFill>
              <a:blip r:embed="rId3" cstate="print"/>
              <a:srcRect/>
              <a:stretch>
                <a:fillRect/>
              </a:stretch>
            </p:blipFill>
            <p:spPr bwMode="auto">
              <a:xfrm>
                <a:off x="1346200" y="1638300"/>
                <a:ext cx="1381125" cy="768350"/>
              </a:xfrm>
              <a:prstGeom prst="rect">
                <a:avLst/>
              </a:prstGeom>
              <a:noFill/>
              <a:ln w="9525">
                <a:noFill/>
                <a:miter lim="800000"/>
                <a:headEnd/>
                <a:tailEnd/>
              </a:ln>
            </p:spPr>
          </p:pic>
        </p:grpSp>
        <p:pic>
          <p:nvPicPr>
            <p:cNvPr id="32779" name="Picture 35" descr="D:\siggraph asia 2010\Presentation\images\framework-sd.png"/>
            <p:cNvPicPr preferRelativeResize="0">
              <a:picLocks noChangeAspect="1" noChangeArrowheads="1"/>
            </p:cNvPicPr>
            <p:nvPr/>
          </p:nvPicPr>
          <p:blipFill>
            <a:blip r:embed="rId6" cstate="print"/>
            <a:srcRect/>
            <a:stretch>
              <a:fillRect/>
            </a:stretch>
          </p:blipFill>
          <p:spPr bwMode="auto">
            <a:xfrm>
              <a:off x="-7715336" y="2214554"/>
              <a:ext cx="3586162" cy="2606675"/>
            </a:xfrm>
            <a:prstGeom prst="rect">
              <a:avLst/>
            </a:prstGeom>
            <a:noFill/>
            <a:ln w="9525">
              <a:noFill/>
              <a:miter lim="800000"/>
              <a:headEnd/>
              <a:tailEnd/>
            </a:ln>
          </p:spPr>
        </p:pic>
        <p:pic>
          <p:nvPicPr>
            <p:cNvPr id="32780" name="Picture 34" descr="D:\siggraph asia 2010\Presentation\images\framework-nsr.png"/>
            <p:cNvPicPr>
              <a:picLocks noChangeAspect="1" noChangeArrowheads="1"/>
            </p:cNvPicPr>
            <p:nvPr/>
          </p:nvPicPr>
          <p:blipFill>
            <a:blip r:embed="rId7" cstate="print"/>
            <a:srcRect/>
            <a:stretch>
              <a:fillRect/>
            </a:stretch>
          </p:blipFill>
          <p:spPr bwMode="auto">
            <a:xfrm>
              <a:off x="-3354885" y="3929820"/>
              <a:ext cx="2461447" cy="1785937"/>
            </a:xfrm>
            <a:prstGeom prst="rect">
              <a:avLst/>
            </a:prstGeom>
            <a:noFill/>
            <a:ln w="9525">
              <a:noFill/>
              <a:miter lim="800000"/>
              <a:headEnd/>
              <a:tailEnd/>
            </a:ln>
          </p:spPr>
        </p:pic>
        <p:pic>
          <p:nvPicPr>
            <p:cNvPr id="32781" name="Picture 19" descr="D:\siggraph asia 2010\Presentation\images\framework-sr.png"/>
            <p:cNvPicPr>
              <a:picLocks noChangeAspect="1" noChangeArrowheads="1"/>
            </p:cNvPicPr>
            <p:nvPr/>
          </p:nvPicPr>
          <p:blipFill>
            <a:blip r:embed="rId8" cstate="print"/>
            <a:srcRect/>
            <a:stretch>
              <a:fillRect/>
            </a:stretch>
          </p:blipFill>
          <p:spPr bwMode="auto">
            <a:xfrm>
              <a:off x="-3143336" y="1501093"/>
              <a:ext cx="2120900" cy="1357016"/>
            </a:xfrm>
            <a:prstGeom prst="rect">
              <a:avLst/>
            </a:prstGeom>
            <a:noFill/>
            <a:ln w="9525">
              <a:noFill/>
              <a:miter lim="800000"/>
              <a:headEnd/>
              <a:tailEnd/>
            </a:ln>
          </p:spPr>
        </p:pic>
        <p:grpSp>
          <p:nvGrpSpPr>
            <p:cNvPr id="32782" name="组合 36"/>
            <p:cNvGrpSpPr>
              <a:grpSpLocks/>
            </p:cNvGrpSpPr>
            <p:nvPr/>
          </p:nvGrpSpPr>
          <p:grpSpPr bwMode="auto">
            <a:xfrm>
              <a:off x="-3932324" y="2143116"/>
              <a:ext cx="500063" cy="2714625"/>
              <a:chOff x="2640027" y="2071688"/>
              <a:chExt cx="500063" cy="2714625"/>
            </a:xfrm>
          </p:grpSpPr>
          <p:cxnSp>
            <p:nvCxnSpPr>
              <p:cNvPr id="43" name="肘形连接符 11"/>
              <p:cNvCxnSpPr/>
              <p:nvPr/>
            </p:nvCxnSpPr>
            <p:spPr bwMode="auto">
              <a:xfrm>
                <a:off x="2640052" y="3396870"/>
                <a:ext cx="500066" cy="1389269"/>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44" name="肘形连接符 15"/>
              <p:cNvCxnSpPr/>
              <p:nvPr/>
            </p:nvCxnSpPr>
            <p:spPr bwMode="auto">
              <a:xfrm flipV="1">
                <a:off x="2640052" y="2071110"/>
                <a:ext cx="500066" cy="1325760"/>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32783" name="矩形 29"/>
            <p:cNvSpPr>
              <a:spLocks noChangeArrowheads="1"/>
            </p:cNvSpPr>
            <p:nvPr/>
          </p:nvSpPr>
          <p:spPr bwMode="auto">
            <a:xfrm>
              <a:off x="-2727411" y="2858257"/>
              <a:ext cx="133081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S-region</a:t>
              </a:r>
              <a:endParaRPr lang="zh-CN" altLang="en-US" b="1">
                <a:latin typeface="Arial" pitchFamily="34" charset="0"/>
                <a:cs typeface="Arial" pitchFamily="34" charset="0"/>
              </a:endParaRPr>
            </a:p>
          </p:txBody>
        </p:sp>
        <p:sp>
          <p:nvSpPr>
            <p:cNvPr id="32784" name="矩形 30"/>
            <p:cNvSpPr>
              <a:spLocks noChangeArrowheads="1"/>
            </p:cNvSpPr>
            <p:nvPr/>
          </p:nvSpPr>
          <p:spPr bwMode="auto">
            <a:xfrm>
              <a:off x="-2898861" y="5779257"/>
              <a:ext cx="153439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NS-region</a:t>
              </a:r>
              <a:endParaRPr lang="zh-CN" altLang="en-US" b="1">
                <a:latin typeface="Arial" pitchFamily="34" charset="0"/>
                <a:cs typeface="Arial" pitchFamily="34" charset="0"/>
              </a:endParaRPr>
            </a:p>
          </p:txBody>
        </p:sp>
        <p:cxnSp>
          <p:nvCxnSpPr>
            <p:cNvPr id="36" name="直接箭头连接符 14"/>
            <p:cNvCxnSpPr/>
            <p:nvPr/>
          </p:nvCxnSpPr>
          <p:spPr bwMode="auto">
            <a:xfrm>
              <a:off x="-739816" y="2142538"/>
              <a:ext cx="1714511"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32786" name="矩形 17"/>
            <p:cNvSpPr>
              <a:spLocks noChangeArrowheads="1"/>
            </p:cNvSpPr>
            <p:nvPr/>
          </p:nvSpPr>
          <p:spPr bwMode="auto">
            <a:xfrm>
              <a:off x="-944649" y="1707320"/>
              <a:ext cx="2207657"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Summarization</a:t>
              </a:r>
              <a:endParaRPr lang="zh-CN" altLang="en-US" b="1">
                <a:solidFill>
                  <a:srgbClr val="FFFF00"/>
                </a:solidFill>
                <a:latin typeface="Arial" pitchFamily="34" charset="0"/>
                <a:cs typeface="Arial" pitchFamily="34" charset="0"/>
              </a:endParaRPr>
            </a:p>
          </p:txBody>
        </p:sp>
        <p:cxnSp>
          <p:nvCxnSpPr>
            <p:cNvPr id="38" name="直接箭头连接符 19"/>
            <p:cNvCxnSpPr/>
            <p:nvPr/>
          </p:nvCxnSpPr>
          <p:spPr bwMode="auto">
            <a:xfrm>
              <a:off x="-714416" y="4857567"/>
              <a:ext cx="1714511"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32788" name="矩形 20"/>
            <p:cNvSpPr>
              <a:spLocks noChangeArrowheads="1"/>
            </p:cNvSpPr>
            <p:nvPr/>
          </p:nvSpPr>
          <p:spPr bwMode="auto">
            <a:xfrm>
              <a:off x="-733511" y="4001257"/>
              <a:ext cx="1628972" cy="80823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Optimized </a:t>
              </a:r>
            </a:p>
            <a:p>
              <a:pPr algn="ctr" latinLnBrk="1">
                <a:lnSpc>
                  <a:spcPct val="110000"/>
                </a:lnSpc>
              </a:pPr>
              <a:r>
                <a:rPr lang="en-US" altLang="zh-CN" b="1">
                  <a:solidFill>
                    <a:srgbClr val="FFFF00"/>
                  </a:solidFill>
                  <a:latin typeface="Arial" pitchFamily="34" charset="0"/>
                  <a:cs typeface="Arial" pitchFamily="34" charset="0"/>
                </a:rPr>
                <a:t>Warping</a:t>
              </a:r>
              <a:endParaRPr lang="zh-CN" altLang="en-US" b="1">
                <a:solidFill>
                  <a:srgbClr val="FFFF00"/>
                </a:solidFill>
                <a:latin typeface="Arial" pitchFamily="34" charset="0"/>
                <a:cs typeface="Arial" pitchFamily="34" charset="0"/>
              </a:endParaRPr>
            </a:p>
          </p:txBody>
        </p:sp>
        <p:sp>
          <p:nvSpPr>
            <p:cNvPr id="32789" name="矩形 23"/>
            <p:cNvSpPr>
              <a:spLocks noChangeArrowheads="1"/>
            </p:cNvSpPr>
            <p:nvPr/>
          </p:nvSpPr>
          <p:spPr bwMode="auto">
            <a:xfrm>
              <a:off x="-7299411" y="4962517"/>
              <a:ext cx="288412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Symmetry detection</a:t>
              </a:r>
              <a:endParaRPr lang="zh-CN" altLang="en-US" b="1">
                <a:latin typeface="Arial" pitchFamily="34" charset="0"/>
                <a:cs typeface="Arial" pitchFamily="34" charset="0"/>
              </a:endParaRPr>
            </a:p>
          </p:txBody>
        </p:sp>
      </p:grpSp>
      <p:sp>
        <p:nvSpPr>
          <p:cNvPr id="32771" name="Rectangle 5"/>
          <p:cNvSpPr>
            <a:spLocks noChangeArrowheads="1"/>
          </p:cNvSpPr>
          <p:nvPr/>
        </p:nvSpPr>
        <p:spPr bwMode="auto">
          <a:xfrm>
            <a:off x="0" y="1143000"/>
            <a:ext cx="9167813" cy="2143125"/>
          </a:xfrm>
          <a:prstGeom prst="rect">
            <a:avLst/>
          </a:prstGeom>
          <a:solidFill>
            <a:schemeClr val="tx1">
              <a:alpha val="79999"/>
            </a:schemeClr>
          </a:solidFill>
          <a:ln w="9525">
            <a:noFill/>
            <a:miter lim="800000"/>
            <a:headEnd/>
            <a:tailEnd/>
          </a:ln>
        </p:spPr>
        <p:txBody>
          <a:bodyPr wrap="none" anchor="ctr"/>
          <a:lstStyle/>
          <a:p>
            <a:pPr latinLnBrk="1">
              <a:lnSpc>
                <a:spcPct val="110000"/>
              </a:lnSpc>
            </a:pPr>
            <a:endParaRPr lang="zh-CN" altLang="en-US"/>
          </a:p>
        </p:txBody>
      </p:sp>
      <p:pic>
        <p:nvPicPr>
          <p:cNvPr id="32772" name="Picture 3" descr="시그라프PPT용로고"/>
          <p:cNvPicPr>
            <a:picLocks noChangeAspect="1" noChangeArrowheads="1"/>
          </p:cNvPicPr>
          <p:nvPr/>
        </p:nvPicPr>
        <p:blipFill>
          <a:blip r:embed="rId9" cstate="print"/>
          <a:srcRect/>
          <a:stretch>
            <a:fillRect/>
          </a:stretch>
        </p:blipFill>
        <p:spPr bwMode="auto">
          <a:xfrm>
            <a:off x="6680200" y="6321425"/>
            <a:ext cx="2212975" cy="420688"/>
          </a:xfrm>
          <a:prstGeom prst="rect">
            <a:avLst/>
          </a:prstGeom>
          <a:noFill/>
          <a:ln w="9525">
            <a:noFill/>
            <a:miter lim="800000"/>
            <a:headEnd/>
            <a:tailEnd/>
          </a:ln>
        </p:spPr>
      </p:pic>
      <p:pic>
        <p:nvPicPr>
          <p:cNvPr id="32773" name="Picture 4" descr="건곤감리PPT용"/>
          <p:cNvPicPr>
            <a:picLocks noChangeAspect="1" noChangeArrowheads="1"/>
          </p:cNvPicPr>
          <p:nvPr/>
        </p:nvPicPr>
        <p:blipFill>
          <a:blip r:embed="rId10" cstate="print"/>
          <a:srcRect/>
          <a:stretch>
            <a:fillRect/>
          </a:stretch>
        </p:blipFill>
        <p:spPr bwMode="auto">
          <a:xfrm>
            <a:off x="179388" y="6467475"/>
            <a:ext cx="1123950" cy="201613"/>
          </a:xfrm>
          <a:prstGeom prst="rect">
            <a:avLst/>
          </a:prstGeom>
          <a:noFill/>
          <a:ln w="9525">
            <a:noFill/>
            <a:miter lim="800000"/>
            <a:headEnd/>
            <a:tailEnd/>
          </a:ln>
        </p:spPr>
      </p:pic>
      <p:sp>
        <p:nvSpPr>
          <p:cNvPr id="32774"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dirty="0">
                <a:solidFill>
                  <a:schemeClr val="bg1"/>
                </a:solidFill>
                <a:latin typeface="Arial" pitchFamily="34" charset="0"/>
                <a:cs typeface="Arial" pitchFamily="34" charset="0"/>
              </a:rPr>
              <a:t>  Framework</a:t>
            </a:r>
          </a:p>
        </p:txBody>
      </p:sp>
      <p:sp>
        <p:nvSpPr>
          <p:cNvPr id="32" name="矩形 31"/>
          <p:cNvSpPr>
            <a:spLocks noChangeArrowheads="1"/>
          </p:cNvSpPr>
          <p:nvPr/>
        </p:nvSpPr>
        <p:spPr bwMode="auto">
          <a:xfrm>
            <a:off x="1211263" y="3624263"/>
            <a:ext cx="6858000" cy="2590800"/>
          </a:xfrm>
          <a:prstGeom prst="rect">
            <a:avLst/>
          </a:prstGeom>
          <a:noFill/>
          <a:ln w="25400" algn="ctr">
            <a:solidFill>
              <a:srgbClr val="FF0000"/>
            </a:solidFill>
            <a:round/>
            <a:headEnd/>
            <a:tailEnd/>
          </a:ln>
        </p:spPr>
        <p:txBody>
          <a:bodyPr/>
          <a:lstStyle/>
          <a:p>
            <a:pPr latinLnBrk="1">
              <a:lnSpc>
                <a:spcPct val="110000"/>
              </a:lnSpc>
            </a:pPr>
            <a:endParaRPr lang="zh-CN" altLang="en-US"/>
          </a:p>
        </p:txBody>
      </p:sp>
      <p:sp>
        <p:nvSpPr>
          <p:cNvPr id="32776" name="Rectangle 5"/>
          <p:cNvSpPr>
            <a:spLocks noChangeArrowheads="1"/>
          </p:cNvSpPr>
          <p:nvPr/>
        </p:nvSpPr>
        <p:spPr bwMode="auto">
          <a:xfrm>
            <a:off x="8072438" y="3286125"/>
            <a:ext cx="1131887" cy="2928938"/>
          </a:xfrm>
          <a:prstGeom prst="rect">
            <a:avLst/>
          </a:prstGeom>
          <a:solidFill>
            <a:schemeClr val="tx1">
              <a:alpha val="79999"/>
            </a:schemeClr>
          </a:solidFill>
          <a:ln w="9525">
            <a:noFill/>
            <a:miter lim="800000"/>
            <a:headEnd/>
            <a:tailEnd/>
          </a:ln>
        </p:spPr>
        <p:txBody>
          <a:bodyPr wrap="none" anchor="ctr"/>
          <a:lstStyle/>
          <a:p>
            <a:pPr latinLnBrk="1">
              <a:lnSpc>
                <a:spcPct val="110000"/>
              </a:lnSpc>
            </a:pPr>
            <a:endParaRPr lang="zh-CN" altLang="en-US"/>
          </a:p>
        </p:txBody>
      </p:sp>
      <p:sp>
        <p:nvSpPr>
          <p:cNvPr id="32777" name="Rectangle 5"/>
          <p:cNvSpPr>
            <a:spLocks noChangeArrowheads="1"/>
          </p:cNvSpPr>
          <p:nvPr/>
        </p:nvSpPr>
        <p:spPr bwMode="auto">
          <a:xfrm>
            <a:off x="-115888" y="3286125"/>
            <a:ext cx="1300163" cy="2928938"/>
          </a:xfrm>
          <a:prstGeom prst="rect">
            <a:avLst/>
          </a:prstGeom>
          <a:solidFill>
            <a:schemeClr val="tx1">
              <a:alpha val="79999"/>
            </a:schemeClr>
          </a:solidFill>
          <a:ln w="9525">
            <a:noFill/>
            <a:miter lim="800000"/>
            <a:headEnd/>
            <a:tailEnd/>
          </a:ln>
        </p:spPr>
        <p:txBody>
          <a:bodyPr wrap="none" anchor="ctr"/>
          <a:lstStyle/>
          <a:p>
            <a:pPr latinLnBrk="1">
              <a:lnSpc>
                <a:spcPct val="110000"/>
              </a:lnSpc>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ChangeArrowheads="1"/>
          </p:cNvSpPr>
          <p:nvPr/>
        </p:nvSpPr>
        <p:spPr bwMode="auto">
          <a:xfrm>
            <a:off x="-107950" y="282575"/>
            <a:ext cx="9358313" cy="646331"/>
          </a:xfrm>
          <a:prstGeom prst="rect">
            <a:avLst/>
          </a:prstGeom>
          <a:noFill/>
          <a:ln w="9525" algn="ctr">
            <a:noFill/>
            <a:miter lim="800000"/>
            <a:headEnd/>
            <a:tailEnd/>
          </a:ln>
        </p:spPr>
        <p:txBody>
          <a:bodyPr>
            <a:spAutoFit/>
          </a:bodyPr>
          <a:lstStyle/>
          <a:p>
            <a:pPr latinLnBrk="1"/>
            <a:r>
              <a:rPr lang="en-US" altLang="ko-KR" sz="3000" b="1" dirty="0" smtClean="0">
                <a:solidFill>
                  <a:schemeClr val="bg1"/>
                </a:solidFill>
              </a:rPr>
              <a:t>  </a:t>
            </a:r>
            <a:r>
              <a:rPr lang="en-US" altLang="ko-KR" sz="3600" b="1" dirty="0" smtClean="0">
                <a:solidFill>
                  <a:schemeClr val="bg1"/>
                </a:solidFill>
                <a:latin typeface="Arial" pitchFamily="34" charset="0"/>
                <a:cs typeface="Arial" pitchFamily="34" charset="0"/>
              </a:rPr>
              <a:t>Semantics and Summarization</a:t>
            </a:r>
            <a:endParaRPr lang="en-US" altLang="ko-KR" sz="3600" b="1" dirty="0">
              <a:solidFill>
                <a:schemeClr val="bg1"/>
              </a:solidFill>
              <a:latin typeface="Arial" pitchFamily="34" charset="0"/>
              <a:cs typeface="Arial" pitchFamily="34" charset="0"/>
            </a:endParaRPr>
          </a:p>
        </p:txBody>
      </p:sp>
      <p:sp>
        <p:nvSpPr>
          <p:cNvPr id="109574" name="矩形 14"/>
          <p:cNvSpPr>
            <a:spLocks noChangeArrowheads="1"/>
          </p:cNvSpPr>
          <p:nvPr/>
        </p:nvSpPr>
        <p:spPr bwMode="auto">
          <a:xfrm>
            <a:off x="898525" y="1071563"/>
            <a:ext cx="7959725" cy="1040285"/>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ko-KR" sz="2800" b="1" dirty="0">
                <a:solidFill>
                  <a:schemeClr val="bg1"/>
                </a:solidFill>
                <a:latin typeface="Arial" pitchFamily="34" charset="0"/>
                <a:cs typeface="Arial" pitchFamily="34" charset="0"/>
              </a:rPr>
              <a:t> Without </a:t>
            </a:r>
            <a:r>
              <a:rPr lang="en-US" altLang="ko-KR" sz="2800" b="1" dirty="0" smtClean="0">
                <a:solidFill>
                  <a:schemeClr val="bg1"/>
                </a:solidFill>
                <a:latin typeface="Arial" pitchFamily="34" charset="0"/>
                <a:cs typeface="Arial" pitchFamily="34" charset="0"/>
              </a:rPr>
              <a:t>understanding high-level semantics,  </a:t>
            </a:r>
            <a:endParaRPr lang="en-US" altLang="ko-KR" sz="2800" b="1" dirty="0">
              <a:solidFill>
                <a:schemeClr val="bg1"/>
              </a:solidFill>
              <a:latin typeface="Arial" pitchFamily="34" charset="0"/>
              <a:cs typeface="Arial" pitchFamily="34" charset="0"/>
            </a:endParaRPr>
          </a:p>
          <a:p>
            <a:pPr latinLnBrk="1">
              <a:lnSpc>
                <a:spcPct val="110000"/>
              </a:lnSpc>
              <a:buFont typeface="Arial" pitchFamily="34" charset="0"/>
              <a:buNone/>
            </a:pPr>
            <a:r>
              <a:rPr lang="en-US" altLang="ko-KR" sz="2800" b="1" dirty="0">
                <a:solidFill>
                  <a:schemeClr val="bg1"/>
                </a:solidFill>
                <a:latin typeface="Arial" pitchFamily="34" charset="0"/>
                <a:cs typeface="Arial" pitchFamily="34" charset="0"/>
              </a:rPr>
              <a:t>  </a:t>
            </a:r>
            <a:r>
              <a:rPr lang="en-US" altLang="ko-KR" sz="2800" b="1" dirty="0" smtClean="0">
                <a:solidFill>
                  <a:schemeClr val="bg1"/>
                </a:solidFill>
                <a:latin typeface="Arial" pitchFamily="34" charset="0"/>
                <a:cs typeface="Arial" pitchFamily="34" charset="0"/>
              </a:rPr>
              <a:t>prominent </a:t>
            </a:r>
            <a:r>
              <a:rPr lang="en-US" altLang="ko-KR" sz="2800" b="1" dirty="0">
                <a:solidFill>
                  <a:schemeClr val="bg1"/>
                </a:solidFill>
                <a:latin typeface="Arial" pitchFamily="34" charset="0"/>
                <a:cs typeface="Arial" pitchFamily="34" charset="0"/>
              </a:rPr>
              <a:t>content may be removed</a:t>
            </a:r>
            <a:endParaRPr lang="en-US" altLang="zh-CN" sz="2800" b="1" dirty="0">
              <a:solidFill>
                <a:schemeClr val="bg1"/>
              </a:solidFill>
              <a:latin typeface="Arial" pitchFamily="34" charset="0"/>
              <a:cs typeface="Arial" pitchFamily="34" charset="0"/>
            </a:endParaRPr>
          </a:p>
        </p:txBody>
      </p:sp>
      <p:pic>
        <p:nvPicPr>
          <p:cNvPr id="109575" name="Picture 7" descr="pens"/>
          <p:cNvPicPr>
            <a:picLocks noChangeAspect="1" noChangeArrowheads="1"/>
          </p:cNvPicPr>
          <p:nvPr/>
        </p:nvPicPr>
        <p:blipFill>
          <a:blip r:embed="rId3" cstate="print"/>
          <a:stretch>
            <a:fillRect/>
          </a:stretch>
        </p:blipFill>
        <p:spPr bwMode="auto">
          <a:xfrm>
            <a:off x="1619250" y="2212975"/>
            <a:ext cx="6086475" cy="3857625"/>
          </a:xfrm>
          <a:prstGeom prst="rect">
            <a:avLst/>
          </a:prstGeom>
          <a:noFill/>
        </p:spPr>
      </p:pic>
      <p:pic>
        <p:nvPicPr>
          <p:cNvPr id="109576" name="Picture 8" descr="ShiftMap84449Final_000"/>
          <p:cNvPicPr>
            <a:picLocks noChangeAspect="1" noChangeArrowheads="1"/>
          </p:cNvPicPr>
          <p:nvPr/>
        </p:nvPicPr>
        <p:blipFill>
          <a:blip r:embed="rId4" cstate="print"/>
          <a:stretch>
            <a:fillRect/>
          </a:stretch>
        </p:blipFill>
        <p:spPr bwMode="auto">
          <a:xfrm>
            <a:off x="2733675" y="2208201"/>
            <a:ext cx="3857625" cy="38671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575"/>
                                        </p:tgtEl>
                                        <p:attrNameLst>
                                          <p:attrName>style.visibility</p:attrName>
                                        </p:attrNameLst>
                                      </p:cBhvr>
                                      <p:to>
                                        <p:strVal val="visible"/>
                                      </p:to>
                                    </p:set>
                                    <p:animEffect transition="in" filter="fade">
                                      <p:cBhvr>
                                        <p:cTn id="7" dur="1000"/>
                                        <p:tgtEl>
                                          <p:spTgt spid="109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576"/>
                                        </p:tgtEl>
                                        <p:attrNameLst>
                                          <p:attrName>style.visibility</p:attrName>
                                        </p:attrNameLst>
                                      </p:cBhvr>
                                      <p:to>
                                        <p:strVal val="visible"/>
                                      </p:to>
                                    </p:set>
                                    <p:animEffect transition="in" filter="fade">
                                      <p:cBhvr>
                                        <p:cTn id="12" dur="1000"/>
                                        <p:tgtEl>
                                          <p:spTgt spid="109576"/>
                                        </p:tgtEl>
                                      </p:cBhvr>
                                    </p:animEffect>
                                  </p:childTnLst>
                                </p:cTn>
                              </p:par>
                              <p:par>
                                <p:cTn id="13" presetID="10" presetClass="exit" presetSubtype="0" fill="hold" nodeType="withEffect">
                                  <p:stCondLst>
                                    <p:cond delay="0"/>
                                  </p:stCondLst>
                                  <p:childTnLst>
                                    <p:animEffect transition="out" filter="fade">
                                      <p:cBhvr>
                                        <p:cTn id="14" dur="500"/>
                                        <p:tgtEl>
                                          <p:spTgt spid="109575"/>
                                        </p:tgtEl>
                                      </p:cBhvr>
                                    </p:animEffect>
                                    <p:set>
                                      <p:cBhvr>
                                        <p:cTn id="15" dur="1" fill="hold">
                                          <p:stCondLst>
                                            <p:cond delay="499"/>
                                          </p:stCondLst>
                                        </p:cTn>
                                        <p:tgtEl>
                                          <p:spTgt spid="1095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a:grpSpLocks/>
          </p:cNvGrpSpPr>
          <p:nvPr/>
        </p:nvGrpSpPr>
        <p:grpSpPr bwMode="auto">
          <a:xfrm>
            <a:off x="2624138" y="2789238"/>
            <a:ext cx="4176712" cy="3457575"/>
            <a:chOff x="2624866" y="2855450"/>
            <a:chExt cx="4176000" cy="3457317"/>
          </a:xfrm>
        </p:grpSpPr>
        <p:pic>
          <p:nvPicPr>
            <p:cNvPr id="33808" name="Picture 2" descr="D:\siggraph asia 2010\Presentation\images\Warping NS-region\nsregion.png"/>
            <p:cNvPicPr>
              <a:picLocks noChangeArrowheads="1"/>
            </p:cNvPicPr>
            <p:nvPr/>
          </p:nvPicPr>
          <p:blipFill>
            <a:blip r:embed="rId3" cstate="print"/>
            <a:srcRect/>
            <a:stretch>
              <a:fillRect/>
            </a:stretch>
          </p:blipFill>
          <p:spPr bwMode="auto">
            <a:xfrm>
              <a:off x="2624866" y="2855450"/>
              <a:ext cx="4176000" cy="3056400"/>
            </a:xfrm>
            <a:prstGeom prst="rect">
              <a:avLst/>
            </a:prstGeom>
            <a:noFill/>
            <a:ln w="9525">
              <a:noFill/>
              <a:miter lim="800000"/>
              <a:headEnd/>
              <a:tailEnd/>
            </a:ln>
          </p:spPr>
        </p:pic>
        <p:sp>
          <p:nvSpPr>
            <p:cNvPr id="33809" name="矩形 30"/>
            <p:cNvSpPr>
              <a:spLocks noChangeArrowheads="1"/>
            </p:cNvSpPr>
            <p:nvPr/>
          </p:nvSpPr>
          <p:spPr bwMode="auto">
            <a:xfrm>
              <a:off x="3982933" y="5876942"/>
              <a:ext cx="153439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NS-region</a:t>
              </a:r>
            </a:p>
          </p:txBody>
        </p:sp>
      </p:grpSp>
      <p:grpSp>
        <p:nvGrpSpPr>
          <p:cNvPr id="3" name="Group 19"/>
          <p:cNvGrpSpPr>
            <a:grpSpLocks/>
          </p:cNvGrpSpPr>
          <p:nvPr/>
        </p:nvGrpSpPr>
        <p:grpSpPr bwMode="auto">
          <a:xfrm>
            <a:off x="2619375" y="2786063"/>
            <a:ext cx="4176713" cy="3460750"/>
            <a:chOff x="1655" y="1797"/>
            <a:chExt cx="2631" cy="2180"/>
          </a:xfrm>
        </p:grpSpPr>
        <p:pic>
          <p:nvPicPr>
            <p:cNvPr id="33806" name="Picture 5" descr="D:\siggraph asia 2010\Presentation\images\frameworknsregion.png"/>
            <p:cNvPicPr>
              <a:picLocks noChangeAspect="1" noChangeArrowheads="1"/>
            </p:cNvPicPr>
            <p:nvPr/>
          </p:nvPicPr>
          <p:blipFill>
            <a:blip r:embed="rId4" cstate="print"/>
            <a:srcRect/>
            <a:stretch>
              <a:fillRect/>
            </a:stretch>
          </p:blipFill>
          <p:spPr bwMode="auto">
            <a:xfrm>
              <a:off x="1655" y="1797"/>
              <a:ext cx="2631" cy="1926"/>
            </a:xfrm>
            <a:prstGeom prst="rect">
              <a:avLst/>
            </a:prstGeom>
            <a:noFill/>
            <a:ln w="9525">
              <a:noFill/>
              <a:miter lim="800000"/>
              <a:headEnd/>
              <a:tailEnd/>
            </a:ln>
          </p:spPr>
        </p:pic>
        <p:sp>
          <p:nvSpPr>
            <p:cNvPr id="33807" name="矩形 30"/>
            <p:cNvSpPr>
              <a:spLocks noChangeArrowheads="1"/>
            </p:cNvSpPr>
            <p:nvPr/>
          </p:nvSpPr>
          <p:spPr bwMode="auto">
            <a:xfrm>
              <a:off x="2515" y="3702"/>
              <a:ext cx="967" cy="27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NS-region</a:t>
              </a:r>
              <a:endParaRPr lang="zh-CN" altLang="en-US" b="1">
                <a:latin typeface="Arial" pitchFamily="34" charset="0"/>
                <a:cs typeface="Arial" pitchFamily="34" charset="0"/>
              </a:endParaRPr>
            </a:p>
          </p:txBody>
        </p:sp>
      </p:grpSp>
      <p:sp>
        <p:nvSpPr>
          <p:cNvPr id="33797" name="Rectangle 2"/>
          <p:cNvSpPr>
            <a:spLocks noChangeArrowheads="1"/>
          </p:cNvSpPr>
          <p:nvPr/>
        </p:nvSpPr>
        <p:spPr bwMode="auto">
          <a:xfrm>
            <a:off x="-107950" y="476250"/>
            <a:ext cx="93583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NS-region Resizing</a:t>
            </a:r>
          </a:p>
        </p:txBody>
      </p:sp>
      <p:pic>
        <p:nvPicPr>
          <p:cNvPr id="33798" name="Picture 3" descr="시그라프PPT용로고"/>
          <p:cNvPicPr>
            <a:picLocks noChangeAspect="1" noChangeArrowheads="1"/>
          </p:cNvPicPr>
          <p:nvPr/>
        </p:nvPicPr>
        <p:blipFill>
          <a:blip r:embed="rId5" cstate="print"/>
          <a:srcRect/>
          <a:stretch>
            <a:fillRect/>
          </a:stretch>
        </p:blipFill>
        <p:spPr bwMode="auto">
          <a:xfrm>
            <a:off x="6680200" y="6321425"/>
            <a:ext cx="2212975" cy="420688"/>
          </a:xfrm>
          <a:prstGeom prst="rect">
            <a:avLst/>
          </a:prstGeom>
          <a:noFill/>
          <a:ln w="9525">
            <a:noFill/>
            <a:miter lim="800000"/>
            <a:headEnd/>
            <a:tailEnd/>
          </a:ln>
        </p:spPr>
      </p:pic>
      <p:pic>
        <p:nvPicPr>
          <p:cNvPr id="33799" name="Picture 4" descr="건곤감리PPT용"/>
          <p:cNvPicPr>
            <a:picLocks noChangeAspect="1" noChangeArrowheads="1"/>
          </p:cNvPicPr>
          <p:nvPr/>
        </p:nvPicPr>
        <p:blipFill>
          <a:blip r:embed="rId6" cstate="print"/>
          <a:srcRect/>
          <a:stretch>
            <a:fillRect/>
          </a:stretch>
        </p:blipFill>
        <p:spPr bwMode="auto">
          <a:xfrm>
            <a:off x="250825" y="6467475"/>
            <a:ext cx="1123950" cy="201613"/>
          </a:xfrm>
          <a:prstGeom prst="rect">
            <a:avLst/>
          </a:prstGeom>
          <a:noFill/>
          <a:ln w="9525">
            <a:noFill/>
            <a:miter lim="800000"/>
            <a:headEnd/>
            <a:tailEnd/>
          </a:ln>
        </p:spPr>
      </p:pic>
      <p:sp>
        <p:nvSpPr>
          <p:cNvPr id="22537" name="TextBox 8"/>
          <p:cNvSpPr txBox="1">
            <a:spLocks noChangeArrowheads="1"/>
          </p:cNvSpPr>
          <p:nvPr/>
        </p:nvSpPr>
        <p:spPr bwMode="auto">
          <a:xfrm>
            <a:off x="500063" y="1235075"/>
            <a:ext cx="7743825" cy="1431925"/>
          </a:xfrm>
          <a:prstGeom prst="rect">
            <a:avLst/>
          </a:prstGeom>
          <a:noFill/>
          <a:ln w="9525">
            <a:noFill/>
            <a:miter lim="800000"/>
            <a:headEnd/>
            <a:tailEnd/>
          </a:ln>
        </p:spPr>
        <p:txBody>
          <a:bodyPr>
            <a:spAutoFit/>
          </a:bodyPr>
          <a:lstStyle/>
          <a:p>
            <a:pPr eaLnBrk="0" hangingPunct="0">
              <a:lnSpc>
                <a:spcPct val="110000"/>
              </a:lnSpc>
              <a:buFont typeface="Arial" pitchFamily="34" charset="0"/>
              <a:buChar char="•"/>
            </a:pPr>
            <a:r>
              <a:rPr lang="en-US" altLang="zh-CN" sz="2800" dirty="0">
                <a:solidFill>
                  <a:schemeClr val="bg1"/>
                </a:solidFill>
                <a:latin typeface="Arial" pitchFamily="34" charset="0"/>
                <a:cs typeface="Arial" pitchFamily="34" charset="0"/>
              </a:rPr>
              <a:t> </a:t>
            </a:r>
            <a:r>
              <a:rPr lang="en-US" altLang="zh-CN" sz="2800" b="1" dirty="0">
                <a:solidFill>
                  <a:schemeClr val="bg1"/>
                </a:solidFill>
                <a:latin typeface="Arial" pitchFamily="34" charset="0"/>
                <a:cs typeface="Arial" pitchFamily="34" charset="0"/>
              </a:rPr>
              <a:t>Optimized warping </a:t>
            </a:r>
            <a:r>
              <a:rPr lang="en-US" altLang="zh-CN" sz="2800" dirty="0">
                <a:solidFill>
                  <a:schemeClr val="bg1"/>
                </a:solidFill>
                <a:latin typeface="Arial" pitchFamily="34" charset="0"/>
                <a:cs typeface="Arial" pitchFamily="34" charset="0"/>
              </a:rPr>
              <a:t>[Wang </a:t>
            </a:r>
            <a:r>
              <a:rPr lang="en-US" altLang="zh-CN" sz="2800" i="1" dirty="0">
                <a:solidFill>
                  <a:schemeClr val="bg1"/>
                </a:solidFill>
                <a:latin typeface="Arial" pitchFamily="34" charset="0"/>
                <a:cs typeface="Arial" pitchFamily="34" charset="0"/>
              </a:rPr>
              <a:t>et al.</a:t>
            </a:r>
            <a:r>
              <a:rPr lang="en-US" altLang="zh-CN" sz="2800" dirty="0">
                <a:solidFill>
                  <a:schemeClr val="bg1"/>
                </a:solidFill>
                <a:latin typeface="Arial" pitchFamily="34" charset="0"/>
                <a:cs typeface="Arial" pitchFamily="34" charset="0"/>
              </a:rPr>
              <a:t> 2008]</a:t>
            </a:r>
          </a:p>
          <a:p>
            <a:pPr eaLnBrk="0" hangingPunct="0">
              <a:lnSpc>
                <a:spcPct val="110000"/>
              </a:lnSpc>
              <a:buFont typeface="Arial" pitchFamily="34" charset="0"/>
              <a:buChar char="•"/>
            </a:pPr>
            <a:endParaRPr lang="en-US" altLang="zh-CN" sz="500" dirty="0">
              <a:solidFill>
                <a:schemeClr val="bg1"/>
              </a:solidFill>
              <a:latin typeface="Arial" pitchFamily="34" charset="0"/>
              <a:cs typeface="Arial" pitchFamily="34" charset="0"/>
            </a:endParaRPr>
          </a:p>
          <a:p>
            <a:pPr lvl="1" eaLnBrk="0" hangingPunct="0">
              <a:lnSpc>
                <a:spcPct val="110000"/>
              </a:lnSpc>
              <a:buFont typeface="Arial" pitchFamily="34" charset="0"/>
              <a:buChar char="–"/>
            </a:pPr>
            <a:r>
              <a:rPr lang="en-US" altLang="zh-CN" sz="2400"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Protect prominent objects</a:t>
            </a:r>
            <a:endParaRPr lang="en-US" altLang="zh-CN" sz="1000" b="1" dirty="0">
              <a:solidFill>
                <a:schemeClr val="bg1"/>
              </a:solidFill>
              <a:latin typeface="Arial" pitchFamily="34" charset="0"/>
              <a:cs typeface="Arial" pitchFamily="34" charset="0"/>
            </a:endParaRPr>
          </a:p>
          <a:p>
            <a:pPr lvl="1" eaLnBrk="0" hangingPunct="0">
              <a:lnSpc>
                <a:spcPct val="110000"/>
              </a:lnSpc>
              <a:buFont typeface="Arial" pitchFamily="34" charset="0"/>
              <a:buChar char="–"/>
            </a:pPr>
            <a:r>
              <a:rPr lang="en-US" altLang="zh-CN" sz="2400"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Preserve straight lines</a:t>
            </a:r>
            <a:endParaRPr lang="zh-CN" altLang="en-US" sz="2400" b="1" dirty="0">
              <a:solidFill>
                <a:schemeClr val="bg1"/>
              </a:solidFill>
              <a:latin typeface="Arial" pitchFamily="34" charset="0"/>
              <a:cs typeface="Arial" pitchFamily="34" charset="0"/>
            </a:endParaRPr>
          </a:p>
        </p:txBody>
      </p:sp>
      <p:grpSp>
        <p:nvGrpSpPr>
          <p:cNvPr id="5" name="组合 13"/>
          <p:cNvGrpSpPr>
            <a:grpSpLocks/>
          </p:cNvGrpSpPr>
          <p:nvPr/>
        </p:nvGrpSpPr>
        <p:grpSpPr bwMode="auto">
          <a:xfrm>
            <a:off x="3708400" y="3506788"/>
            <a:ext cx="2087563" cy="2149475"/>
            <a:chOff x="3708400" y="3573463"/>
            <a:chExt cx="2087563" cy="2148753"/>
          </a:xfrm>
        </p:grpSpPr>
        <p:pic>
          <p:nvPicPr>
            <p:cNvPr id="33802" name="Picture 3" descr="D:\siggraph asia 2010\Presentation\images\frameworkresizedNSregion.png"/>
            <p:cNvPicPr>
              <a:picLocks noChangeArrowheads="1"/>
            </p:cNvPicPr>
            <p:nvPr/>
          </p:nvPicPr>
          <p:blipFill>
            <a:blip r:embed="rId7" cstate="print"/>
            <a:srcRect/>
            <a:stretch>
              <a:fillRect/>
            </a:stretch>
          </p:blipFill>
          <p:spPr bwMode="auto">
            <a:xfrm>
              <a:off x="3708400" y="3573463"/>
              <a:ext cx="2087563" cy="1741487"/>
            </a:xfrm>
            <a:prstGeom prst="rect">
              <a:avLst/>
            </a:prstGeom>
            <a:noFill/>
            <a:ln w="9525">
              <a:noFill/>
              <a:miter lim="800000"/>
              <a:headEnd/>
              <a:tailEnd/>
            </a:ln>
          </p:spPr>
        </p:pic>
        <p:sp>
          <p:nvSpPr>
            <p:cNvPr id="33803" name="矩形 24"/>
            <p:cNvSpPr>
              <a:spLocks noChangeArrowheads="1"/>
            </p:cNvSpPr>
            <p:nvPr/>
          </p:nvSpPr>
          <p:spPr bwMode="auto">
            <a:xfrm>
              <a:off x="4195760" y="5286388"/>
              <a:ext cx="1252267" cy="435828"/>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a:t>
              </a:r>
              <a:endParaRPr lang="zh-CN" altLang="en-US" b="1">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par>
                                <p:cTn id="16" presetID="10" presetClass="exit" presetSubtype="0" fill="hold" nodeType="withEffect">
                                  <p:stCondLst>
                                    <p:cond delay="100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537">
                                            <p:txEl>
                                              <p:pRg st="2" end="2"/>
                                            </p:txEl>
                                          </p:spTgt>
                                        </p:tgtEl>
                                        <p:attrNameLst>
                                          <p:attrName>style.visibility</p:attrName>
                                        </p:attrNameLst>
                                      </p:cBhvr>
                                      <p:to>
                                        <p:strVal val="visible"/>
                                      </p:to>
                                    </p:set>
                                    <p:animEffect transition="in" filter="fade">
                                      <p:cBhvr>
                                        <p:cTn id="23" dur="1000"/>
                                        <p:tgtEl>
                                          <p:spTgt spid="22537">
                                            <p:txEl>
                                              <p:pRg st="2" end="2"/>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537">
                                            <p:txEl>
                                              <p:pRg st="3" end="3"/>
                                            </p:txEl>
                                          </p:spTgt>
                                        </p:tgtEl>
                                        <p:attrNameLst>
                                          <p:attrName>style.visibility</p:attrName>
                                        </p:attrNameLst>
                                      </p:cBhvr>
                                      <p:to>
                                        <p:strVal val="visible"/>
                                      </p:to>
                                    </p:set>
                                    <p:animEffect transition="in" filter="fade">
                                      <p:cBhvr>
                                        <p:cTn id="27" dur="1000"/>
                                        <p:tgtEl>
                                          <p:spTgt spid="2253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nodeType="clickEffect">
                                  <p:stCondLst>
                                    <p:cond delay="0"/>
                                  </p:stCondLst>
                                  <p:childTnLst>
                                    <p:animScale>
                                      <p:cBhvr>
                                        <p:cTn id="31" dur="2000" fill="hold"/>
                                        <p:tgtEl>
                                          <p:spTgt spid="3"/>
                                        </p:tgtEl>
                                      </p:cBhvr>
                                      <p:by x="50000" y="50000"/>
                                    </p:animScale>
                                  </p:childTnLst>
                                </p:cTn>
                              </p:par>
                            </p:childTnLst>
                          </p:cTn>
                        </p:par>
                        <p:par>
                          <p:cTn id="32" fill="hold">
                            <p:stCondLst>
                              <p:cond delay="2000"/>
                            </p:stCondLst>
                            <p:childTnLst>
                              <p:par>
                                <p:cTn id="33" presetID="1" presetClass="exit" presetSubtype="0" fill="hold" nodeType="after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a:spLocks noChangeArrowheads="1"/>
          </p:cNvSpPr>
          <p:nvPr/>
        </p:nvSpPr>
        <p:spPr bwMode="auto">
          <a:xfrm>
            <a:off x="4057650" y="1071563"/>
            <a:ext cx="4835525" cy="5145087"/>
          </a:xfrm>
          <a:prstGeom prst="rect">
            <a:avLst/>
          </a:prstGeom>
          <a:noFill/>
          <a:ln w="25400" algn="ctr">
            <a:solidFill>
              <a:srgbClr val="FF0000"/>
            </a:solidFill>
            <a:round/>
            <a:headEnd/>
            <a:tailEnd/>
          </a:ln>
        </p:spPr>
        <p:txBody>
          <a:bodyPr/>
          <a:lstStyle/>
          <a:p>
            <a:pPr latinLnBrk="1">
              <a:lnSpc>
                <a:spcPct val="110000"/>
              </a:lnSpc>
            </a:pPr>
            <a:endParaRPr lang="zh-CN" altLang="en-US"/>
          </a:p>
        </p:txBody>
      </p:sp>
      <p:pic>
        <p:nvPicPr>
          <p:cNvPr id="34819"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34820" name="Picture 4" descr="건곤감리PPT용"/>
          <p:cNvPicPr>
            <a:picLocks noChangeAspect="1" noChangeArrowheads="1"/>
          </p:cNvPicPr>
          <p:nvPr/>
        </p:nvPicPr>
        <p:blipFill>
          <a:blip r:embed="rId4" cstate="print"/>
          <a:srcRect/>
          <a:stretch>
            <a:fillRect/>
          </a:stretch>
        </p:blipFill>
        <p:spPr bwMode="auto">
          <a:xfrm>
            <a:off x="36513" y="6467475"/>
            <a:ext cx="1123950" cy="201613"/>
          </a:xfrm>
          <a:prstGeom prst="rect">
            <a:avLst/>
          </a:prstGeom>
          <a:noFill/>
          <a:ln w="9525">
            <a:noFill/>
            <a:miter lim="800000"/>
            <a:headEnd/>
            <a:tailEnd/>
          </a:ln>
        </p:spPr>
      </p:pic>
      <p:sp>
        <p:nvSpPr>
          <p:cNvPr id="34821" name="Rectangle 2"/>
          <p:cNvSpPr>
            <a:spLocks noChangeArrowheads="1"/>
          </p:cNvSpPr>
          <p:nvPr/>
        </p:nvSpPr>
        <p:spPr bwMode="auto">
          <a:xfrm>
            <a:off x="-107950" y="28575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Framework</a:t>
            </a:r>
          </a:p>
        </p:txBody>
      </p:sp>
      <p:grpSp>
        <p:nvGrpSpPr>
          <p:cNvPr id="2" name="组合 26"/>
          <p:cNvGrpSpPr>
            <a:grpSpLocks/>
          </p:cNvGrpSpPr>
          <p:nvPr/>
        </p:nvGrpSpPr>
        <p:grpSpPr bwMode="auto">
          <a:xfrm>
            <a:off x="-3071813" y="1501775"/>
            <a:ext cx="13503276" cy="4713288"/>
            <a:chOff x="-7715336" y="1501093"/>
            <a:chExt cx="13503361" cy="4713989"/>
          </a:xfrm>
        </p:grpSpPr>
        <p:grpSp>
          <p:nvGrpSpPr>
            <p:cNvPr id="34824" name="组合 45"/>
            <p:cNvGrpSpPr>
              <a:grpSpLocks/>
            </p:cNvGrpSpPr>
            <p:nvPr/>
          </p:nvGrpSpPr>
          <p:grpSpPr bwMode="auto">
            <a:xfrm>
              <a:off x="1000100" y="1638300"/>
              <a:ext cx="4787925" cy="4071200"/>
              <a:chOff x="1000100" y="1638300"/>
              <a:chExt cx="4787925" cy="4071200"/>
            </a:xfrm>
          </p:grpSpPr>
          <p:pic>
            <p:nvPicPr>
              <p:cNvPr id="34838" name="Picture 58" descr="D:\siggraph asia 2010\Presentation\images\framework-sumsr.png"/>
              <p:cNvPicPr>
                <a:picLocks noChangeAspect="1" noChangeArrowheads="1"/>
              </p:cNvPicPr>
              <p:nvPr/>
            </p:nvPicPr>
            <p:blipFill>
              <a:blip r:embed="rId5" cstate="print"/>
              <a:srcRect/>
              <a:stretch>
                <a:fillRect/>
              </a:stretch>
            </p:blipFill>
            <p:spPr bwMode="auto">
              <a:xfrm>
                <a:off x="4314825" y="3162300"/>
                <a:ext cx="1400541" cy="784800"/>
              </a:xfrm>
              <a:prstGeom prst="rect">
                <a:avLst/>
              </a:prstGeom>
              <a:noFill/>
              <a:ln w="9525">
                <a:noFill/>
                <a:miter lim="800000"/>
                <a:headEnd/>
                <a:tailEnd/>
              </a:ln>
            </p:spPr>
          </p:pic>
          <p:pic>
            <p:nvPicPr>
              <p:cNvPr id="34839" name="Picture 3" descr="D:\siggraph asia 2010\Presentation\images\frameworkresizedNSregion.png"/>
              <p:cNvPicPr>
                <a:picLocks noChangeAspect="1" noChangeArrowheads="1"/>
              </p:cNvPicPr>
              <p:nvPr/>
            </p:nvPicPr>
            <p:blipFill>
              <a:blip r:embed="rId6" cstate="print"/>
              <a:srcRect/>
              <a:stretch>
                <a:fillRect/>
              </a:stretch>
            </p:blipFill>
            <p:spPr bwMode="auto">
              <a:xfrm>
                <a:off x="4276725" y="2867021"/>
                <a:ext cx="1500188" cy="1065419"/>
              </a:xfrm>
              <a:prstGeom prst="rect">
                <a:avLst/>
              </a:prstGeom>
              <a:noFill/>
              <a:ln w="9525">
                <a:noFill/>
                <a:miter lim="800000"/>
                <a:headEnd/>
                <a:tailEnd/>
              </a:ln>
            </p:spPr>
          </p:pic>
          <p:grpSp>
            <p:nvGrpSpPr>
              <p:cNvPr id="34840" name="组合 45"/>
              <p:cNvGrpSpPr>
                <a:grpSpLocks/>
              </p:cNvGrpSpPr>
              <p:nvPr/>
            </p:nvGrpSpPr>
            <p:grpSpPr bwMode="auto">
              <a:xfrm>
                <a:off x="4286250" y="2867025"/>
                <a:ext cx="1501775" cy="1497865"/>
                <a:chOff x="4286248" y="2867021"/>
                <a:chExt cx="1502139" cy="1497872"/>
              </a:xfrm>
            </p:grpSpPr>
            <p:pic>
              <p:nvPicPr>
                <p:cNvPr id="34848" name="Picture 4" descr="D:\siggraph asia 2010\Presentation\images\frameworkresult.png"/>
                <p:cNvPicPr>
                  <a:picLocks noChangeAspect="1" noChangeArrowheads="1"/>
                </p:cNvPicPr>
                <p:nvPr/>
              </p:nvPicPr>
              <p:blipFill>
                <a:blip r:embed="rId7" cstate="print"/>
                <a:srcRect/>
                <a:stretch>
                  <a:fillRect/>
                </a:stretch>
              </p:blipFill>
              <p:spPr bwMode="auto">
                <a:xfrm>
                  <a:off x="4286248" y="2867021"/>
                  <a:ext cx="1502139" cy="1069200"/>
                </a:xfrm>
                <a:prstGeom prst="rect">
                  <a:avLst/>
                </a:prstGeom>
                <a:noFill/>
                <a:ln w="9525">
                  <a:noFill/>
                  <a:miter lim="800000"/>
                  <a:headEnd/>
                  <a:tailEnd/>
                </a:ln>
              </p:spPr>
            </p:pic>
            <p:sp>
              <p:nvSpPr>
                <p:cNvPr id="34849" name="矩形 32"/>
                <p:cNvSpPr>
                  <a:spLocks noChangeArrowheads="1"/>
                </p:cNvSpPr>
                <p:nvPr/>
              </p:nvSpPr>
              <p:spPr bwMode="auto">
                <a:xfrm>
                  <a:off x="4524382" y="3929066"/>
                  <a:ext cx="1048939" cy="435827"/>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Result</a:t>
                  </a:r>
                  <a:endParaRPr lang="zh-CN" altLang="en-US" b="1">
                    <a:latin typeface="Arial" pitchFamily="34" charset="0"/>
                    <a:cs typeface="Arial" pitchFamily="34" charset="0"/>
                  </a:endParaRPr>
                </a:p>
              </p:txBody>
            </p:sp>
          </p:grpSp>
          <p:grpSp>
            <p:nvGrpSpPr>
              <p:cNvPr id="34841" name="组合 41"/>
              <p:cNvGrpSpPr>
                <a:grpSpLocks/>
              </p:cNvGrpSpPr>
              <p:nvPr/>
            </p:nvGrpSpPr>
            <p:grpSpPr bwMode="auto">
              <a:xfrm>
                <a:off x="3000375" y="2127250"/>
                <a:ext cx="1071563" cy="2714625"/>
                <a:chOff x="7858148" y="2143116"/>
                <a:chExt cx="1643074" cy="2714644"/>
              </a:xfrm>
            </p:grpSpPr>
            <p:cxnSp>
              <p:nvCxnSpPr>
                <p:cNvPr id="54" name="肘形连接符 53"/>
                <p:cNvCxnSpPr/>
                <p:nvPr/>
              </p:nvCxnSpPr>
              <p:spPr bwMode="auto">
                <a:xfrm>
                  <a:off x="7858122" y="2142527"/>
                  <a:ext cx="1643083" cy="1286075"/>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55" name="肘形连接符 54"/>
                <p:cNvCxnSpPr/>
                <p:nvPr/>
              </p:nvCxnSpPr>
              <p:spPr bwMode="auto">
                <a:xfrm flipV="1">
                  <a:off x="7858122" y="3428602"/>
                  <a:ext cx="1643083" cy="1428972"/>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pic>
            <p:nvPicPr>
              <p:cNvPr id="34842" name="Picture 3" descr="D:\siggraph asia 2010\Presentation\images\frameworkresizedNSregion.png"/>
              <p:cNvPicPr>
                <a:picLocks noChangeAspect="1" noChangeArrowheads="1"/>
              </p:cNvPicPr>
              <p:nvPr/>
            </p:nvPicPr>
            <p:blipFill>
              <a:blip r:embed="rId6" cstate="print"/>
              <a:srcRect/>
              <a:stretch>
                <a:fillRect/>
              </a:stretch>
            </p:blipFill>
            <p:spPr bwMode="auto">
              <a:xfrm>
                <a:off x="1274763" y="4140891"/>
                <a:ext cx="1500187" cy="1065418"/>
              </a:xfrm>
              <a:prstGeom prst="rect">
                <a:avLst/>
              </a:prstGeom>
              <a:noFill/>
              <a:ln w="9525">
                <a:noFill/>
                <a:miter lim="800000"/>
                <a:headEnd/>
                <a:tailEnd/>
              </a:ln>
            </p:spPr>
          </p:pic>
          <p:sp>
            <p:nvSpPr>
              <p:cNvPr id="34843" name="矩形 24"/>
              <p:cNvSpPr>
                <a:spLocks noChangeArrowheads="1"/>
              </p:cNvSpPr>
              <p:nvPr/>
            </p:nvSpPr>
            <p:spPr bwMode="auto">
              <a:xfrm>
                <a:off x="1000100" y="5273675"/>
                <a:ext cx="2680542"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NS-region</a:t>
                </a:r>
                <a:endParaRPr lang="zh-CN" altLang="en-US" b="1">
                  <a:latin typeface="Arial" pitchFamily="34" charset="0"/>
                  <a:cs typeface="Arial" pitchFamily="34" charset="0"/>
                </a:endParaRPr>
              </a:p>
            </p:txBody>
          </p:sp>
          <p:sp>
            <p:nvSpPr>
              <p:cNvPr id="34844" name="矩形 21"/>
              <p:cNvSpPr>
                <a:spLocks noChangeArrowheads="1"/>
              </p:cNvSpPr>
              <p:nvPr/>
            </p:nvSpPr>
            <p:spPr bwMode="auto">
              <a:xfrm>
                <a:off x="1023469" y="2392363"/>
                <a:ext cx="2476961"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Resized S-region</a:t>
                </a:r>
                <a:endParaRPr lang="zh-CN" altLang="en-US" b="1">
                  <a:latin typeface="Arial" pitchFamily="34" charset="0"/>
                  <a:cs typeface="Arial" pitchFamily="34" charset="0"/>
                </a:endParaRPr>
              </a:p>
            </p:txBody>
          </p:sp>
          <p:pic>
            <p:nvPicPr>
              <p:cNvPr id="34845" name="Picture 58" descr="D:\siggraph asia 2010\Presentation\images\framework-sumsr.png"/>
              <p:cNvPicPr>
                <a:picLocks noChangeAspect="1" noChangeArrowheads="1"/>
              </p:cNvPicPr>
              <p:nvPr/>
            </p:nvPicPr>
            <p:blipFill>
              <a:blip r:embed="rId5" cstate="print"/>
              <a:srcRect/>
              <a:stretch>
                <a:fillRect/>
              </a:stretch>
            </p:blipFill>
            <p:spPr bwMode="auto">
              <a:xfrm>
                <a:off x="1346200" y="1638300"/>
                <a:ext cx="1381125" cy="768350"/>
              </a:xfrm>
              <a:prstGeom prst="rect">
                <a:avLst/>
              </a:prstGeom>
              <a:noFill/>
              <a:ln w="9525">
                <a:noFill/>
                <a:miter lim="800000"/>
                <a:headEnd/>
                <a:tailEnd/>
              </a:ln>
            </p:spPr>
          </p:pic>
        </p:grpSp>
        <p:pic>
          <p:nvPicPr>
            <p:cNvPr id="34825" name="Picture 35" descr="D:\siggraph asia 2010\Presentation\images\framework-sd.png"/>
            <p:cNvPicPr preferRelativeResize="0">
              <a:picLocks noChangeAspect="1" noChangeArrowheads="1"/>
            </p:cNvPicPr>
            <p:nvPr/>
          </p:nvPicPr>
          <p:blipFill>
            <a:blip r:embed="rId8" cstate="print"/>
            <a:srcRect/>
            <a:stretch>
              <a:fillRect/>
            </a:stretch>
          </p:blipFill>
          <p:spPr bwMode="auto">
            <a:xfrm>
              <a:off x="-7715336" y="2214554"/>
              <a:ext cx="3586162" cy="2606675"/>
            </a:xfrm>
            <a:prstGeom prst="rect">
              <a:avLst/>
            </a:prstGeom>
            <a:noFill/>
            <a:ln w="9525">
              <a:noFill/>
              <a:miter lim="800000"/>
              <a:headEnd/>
              <a:tailEnd/>
            </a:ln>
          </p:spPr>
        </p:pic>
        <p:pic>
          <p:nvPicPr>
            <p:cNvPr id="34826" name="Picture 34" descr="D:\siggraph asia 2010\Presentation\images\framework-nsr.png"/>
            <p:cNvPicPr>
              <a:picLocks noChangeAspect="1" noChangeArrowheads="1"/>
            </p:cNvPicPr>
            <p:nvPr/>
          </p:nvPicPr>
          <p:blipFill>
            <a:blip r:embed="rId9" cstate="print"/>
            <a:srcRect/>
            <a:stretch>
              <a:fillRect/>
            </a:stretch>
          </p:blipFill>
          <p:spPr bwMode="auto">
            <a:xfrm>
              <a:off x="-3354885" y="3929820"/>
              <a:ext cx="2461447" cy="1785937"/>
            </a:xfrm>
            <a:prstGeom prst="rect">
              <a:avLst/>
            </a:prstGeom>
            <a:noFill/>
            <a:ln w="9525">
              <a:noFill/>
              <a:miter lim="800000"/>
              <a:headEnd/>
              <a:tailEnd/>
            </a:ln>
          </p:spPr>
        </p:pic>
        <p:pic>
          <p:nvPicPr>
            <p:cNvPr id="34827" name="Picture 19" descr="D:\siggraph asia 2010\Presentation\images\framework-sr.png"/>
            <p:cNvPicPr>
              <a:picLocks noChangeAspect="1" noChangeArrowheads="1"/>
            </p:cNvPicPr>
            <p:nvPr/>
          </p:nvPicPr>
          <p:blipFill>
            <a:blip r:embed="rId10" cstate="print"/>
            <a:srcRect/>
            <a:stretch>
              <a:fillRect/>
            </a:stretch>
          </p:blipFill>
          <p:spPr bwMode="auto">
            <a:xfrm>
              <a:off x="-3143336" y="1501093"/>
              <a:ext cx="2120900" cy="1357016"/>
            </a:xfrm>
            <a:prstGeom prst="rect">
              <a:avLst/>
            </a:prstGeom>
            <a:noFill/>
            <a:ln w="9525">
              <a:noFill/>
              <a:miter lim="800000"/>
              <a:headEnd/>
              <a:tailEnd/>
            </a:ln>
          </p:spPr>
        </p:pic>
        <p:grpSp>
          <p:nvGrpSpPr>
            <p:cNvPr id="34828" name="组合 36"/>
            <p:cNvGrpSpPr>
              <a:grpSpLocks/>
            </p:cNvGrpSpPr>
            <p:nvPr/>
          </p:nvGrpSpPr>
          <p:grpSpPr bwMode="auto">
            <a:xfrm>
              <a:off x="-3932324" y="2143116"/>
              <a:ext cx="500063" cy="2714625"/>
              <a:chOff x="2640027" y="2071688"/>
              <a:chExt cx="500063" cy="2714625"/>
            </a:xfrm>
          </p:grpSpPr>
          <p:cxnSp>
            <p:nvCxnSpPr>
              <p:cNvPr id="44" name="肘形连接符 11"/>
              <p:cNvCxnSpPr/>
              <p:nvPr/>
            </p:nvCxnSpPr>
            <p:spPr bwMode="auto">
              <a:xfrm>
                <a:off x="2640052" y="3396870"/>
                <a:ext cx="500066" cy="1389269"/>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45" name="肘形连接符 15"/>
              <p:cNvCxnSpPr/>
              <p:nvPr/>
            </p:nvCxnSpPr>
            <p:spPr bwMode="auto">
              <a:xfrm flipV="1">
                <a:off x="2640052" y="2071110"/>
                <a:ext cx="500066" cy="1325760"/>
              </a:xfrm>
              <a:prstGeom prst="bentConnector3">
                <a:avLst>
                  <a:gd name="adj1" fmla="val 50000"/>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34829" name="矩形 29"/>
            <p:cNvSpPr>
              <a:spLocks noChangeArrowheads="1"/>
            </p:cNvSpPr>
            <p:nvPr/>
          </p:nvSpPr>
          <p:spPr bwMode="auto">
            <a:xfrm>
              <a:off x="-2727411" y="2858257"/>
              <a:ext cx="133081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S-region</a:t>
              </a:r>
              <a:endParaRPr lang="zh-CN" altLang="en-US" b="1">
                <a:latin typeface="Arial" pitchFamily="34" charset="0"/>
                <a:cs typeface="Arial" pitchFamily="34" charset="0"/>
              </a:endParaRPr>
            </a:p>
          </p:txBody>
        </p:sp>
        <p:sp>
          <p:nvSpPr>
            <p:cNvPr id="34830" name="矩形 30"/>
            <p:cNvSpPr>
              <a:spLocks noChangeArrowheads="1"/>
            </p:cNvSpPr>
            <p:nvPr/>
          </p:nvSpPr>
          <p:spPr bwMode="auto">
            <a:xfrm>
              <a:off x="-2898861" y="5779257"/>
              <a:ext cx="153439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NS-region</a:t>
              </a:r>
              <a:endParaRPr lang="zh-CN" altLang="en-US" b="1">
                <a:latin typeface="Arial" pitchFamily="34" charset="0"/>
                <a:cs typeface="Arial" pitchFamily="34" charset="0"/>
              </a:endParaRPr>
            </a:p>
          </p:txBody>
        </p:sp>
        <p:cxnSp>
          <p:nvCxnSpPr>
            <p:cNvPr id="37" name="直接箭头连接符 14"/>
            <p:cNvCxnSpPr/>
            <p:nvPr/>
          </p:nvCxnSpPr>
          <p:spPr bwMode="auto">
            <a:xfrm>
              <a:off x="-811255" y="2142538"/>
              <a:ext cx="1714511"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34832" name="矩形 17"/>
            <p:cNvSpPr>
              <a:spLocks noChangeArrowheads="1"/>
            </p:cNvSpPr>
            <p:nvPr/>
          </p:nvSpPr>
          <p:spPr bwMode="auto">
            <a:xfrm>
              <a:off x="-1136119" y="1635853"/>
              <a:ext cx="2207657"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Summarization</a:t>
              </a:r>
              <a:endParaRPr lang="zh-CN" altLang="en-US" b="1">
                <a:solidFill>
                  <a:srgbClr val="FFFF00"/>
                </a:solidFill>
                <a:latin typeface="Arial" pitchFamily="34" charset="0"/>
                <a:cs typeface="Arial" pitchFamily="34" charset="0"/>
              </a:endParaRPr>
            </a:p>
          </p:txBody>
        </p:sp>
        <p:cxnSp>
          <p:nvCxnSpPr>
            <p:cNvPr id="39" name="直接箭头连接符 19"/>
            <p:cNvCxnSpPr/>
            <p:nvPr/>
          </p:nvCxnSpPr>
          <p:spPr bwMode="auto">
            <a:xfrm>
              <a:off x="-928730" y="4857567"/>
              <a:ext cx="1714511" cy="1588"/>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34834" name="矩形 20"/>
            <p:cNvSpPr>
              <a:spLocks noChangeArrowheads="1"/>
            </p:cNvSpPr>
            <p:nvPr/>
          </p:nvSpPr>
          <p:spPr bwMode="auto">
            <a:xfrm>
              <a:off x="-928726" y="4001257"/>
              <a:ext cx="1628972" cy="808235"/>
            </a:xfrm>
            <a:prstGeom prst="rect">
              <a:avLst/>
            </a:prstGeom>
            <a:noFill/>
            <a:ln w="9525">
              <a:noFill/>
              <a:miter lim="800000"/>
              <a:headEnd/>
              <a:tailEnd/>
            </a:ln>
          </p:spPr>
          <p:txBody>
            <a:bodyPr wrap="none">
              <a:spAutoFit/>
            </a:bodyPr>
            <a:lstStyle/>
            <a:p>
              <a:pPr algn="ctr" latinLnBrk="1">
                <a:lnSpc>
                  <a:spcPct val="110000"/>
                </a:lnSpc>
              </a:pPr>
              <a:r>
                <a:rPr lang="en-US" altLang="zh-CN" b="1">
                  <a:solidFill>
                    <a:srgbClr val="FFFF00"/>
                  </a:solidFill>
                  <a:latin typeface="Arial" pitchFamily="34" charset="0"/>
                  <a:cs typeface="Arial" pitchFamily="34" charset="0"/>
                </a:rPr>
                <a:t>Optimized </a:t>
              </a:r>
            </a:p>
            <a:p>
              <a:pPr algn="ctr" latinLnBrk="1">
                <a:lnSpc>
                  <a:spcPct val="110000"/>
                </a:lnSpc>
              </a:pPr>
              <a:r>
                <a:rPr lang="en-US" altLang="zh-CN" b="1">
                  <a:solidFill>
                    <a:srgbClr val="FFFF00"/>
                  </a:solidFill>
                  <a:latin typeface="Arial" pitchFamily="34" charset="0"/>
                  <a:cs typeface="Arial" pitchFamily="34" charset="0"/>
                </a:rPr>
                <a:t>Warping</a:t>
              </a:r>
              <a:endParaRPr lang="zh-CN" altLang="en-US" b="1">
                <a:solidFill>
                  <a:srgbClr val="FFFF00"/>
                </a:solidFill>
                <a:latin typeface="Arial" pitchFamily="34" charset="0"/>
                <a:cs typeface="Arial" pitchFamily="34" charset="0"/>
              </a:endParaRPr>
            </a:p>
          </p:txBody>
        </p:sp>
        <p:sp>
          <p:nvSpPr>
            <p:cNvPr id="34835" name="矩形 23"/>
            <p:cNvSpPr>
              <a:spLocks noChangeArrowheads="1"/>
            </p:cNvSpPr>
            <p:nvPr/>
          </p:nvSpPr>
          <p:spPr bwMode="auto">
            <a:xfrm>
              <a:off x="-7299411" y="4962517"/>
              <a:ext cx="2884124" cy="435825"/>
            </a:xfrm>
            <a:prstGeom prst="rect">
              <a:avLst/>
            </a:prstGeom>
            <a:noFill/>
            <a:ln w="9525">
              <a:noFill/>
              <a:miter lim="800000"/>
              <a:headEnd/>
              <a:tailEnd/>
            </a:ln>
          </p:spPr>
          <p:txBody>
            <a:bodyPr wrap="none">
              <a:spAutoFit/>
            </a:bodyPr>
            <a:lstStyle/>
            <a:p>
              <a:pPr algn="ctr" latinLnBrk="1">
                <a:lnSpc>
                  <a:spcPct val="110000"/>
                </a:lnSpc>
              </a:pPr>
              <a:r>
                <a:rPr lang="en-US" altLang="zh-CN" b="1">
                  <a:solidFill>
                    <a:schemeClr val="bg1"/>
                  </a:solidFill>
                  <a:latin typeface="Arial" pitchFamily="34" charset="0"/>
                  <a:cs typeface="Arial" pitchFamily="34" charset="0"/>
                </a:rPr>
                <a:t>Symmetry detection</a:t>
              </a:r>
              <a:endParaRPr lang="zh-CN" altLang="en-US" b="1">
                <a:latin typeface="Arial" pitchFamily="34" charset="0"/>
                <a:cs typeface="Arial" pitchFamily="34" charset="0"/>
              </a:endParaRPr>
            </a:p>
          </p:txBody>
        </p:sp>
      </p:grpSp>
      <p:sp>
        <p:nvSpPr>
          <p:cNvPr id="42004" name="Rectangle 5"/>
          <p:cNvSpPr>
            <a:spLocks noChangeArrowheads="1"/>
          </p:cNvSpPr>
          <p:nvPr/>
        </p:nvSpPr>
        <p:spPr bwMode="auto">
          <a:xfrm>
            <a:off x="3175" y="1071563"/>
            <a:ext cx="4054475" cy="5143500"/>
          </a:xfrm>
          <a:prstGeom prst="rect">
            <a:avLst/>
          </a:prstGeom>
          <a:solidFill>
            <a:schemeClr val="tx1">
              <a:alpha val="79999"/>
            </a:schemeClr>
          </a:solidFill>
          <a:ln w="9525">
            <a:noFill/>
            <a:miter lim="800000"/>
            <a:headEnd/>
            <a:tailEnd/>
          </a:ln>
        </p:spPr>
        <p:txBody>
          <a:bodyPr wrap="none" anchor="ctr"/>
          <a:lstStyle/>
          <a:p>
            <a:pPr latinLnBrk="1">
              <a:lnSpc>
                <a:spcPct val="110000"/>
              </a:lnSpc>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55556E-7 3.51526E-7 L -0.17812 3.51526E-7 " pathEditMode="relative" rAng="0" ptsTypes="AA">
                                      <p:cBhvr>
                                        <p:cTn id="6" dur="2000" fill="hold"/>
                                        <p:tgtEl>
                                          <p:spTgt spid="2"/>
                                        </p:tgtEl>
                                        <p:attrNameLst>
                                          <p:attrName>ppt_x</p:attrName>
                                          <p:attrName>ppt_y</p:attrName>
                                        </p:attrNameLst>
                                      </p:cBhvr>
                                      <p:rCtr x="-89"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2004"/>
                                        </p:tgtEl>
                                        <p:attrNameLst>
                                          <p:attrName>style.visibility</p:attrName>
                                        </p:attrNameLst>
                                      </p:cBhvr>
                                      <p:to>
                                        <p:strVal val="visible"/>
                                      </p:to>
                                    </p:set>
                                    <p:animEffect transition="in" filter="fade">
                                      <p:cBhvr>
                                        <p:cTn id="10" dur="500"/>
                                        <p:tgtEl>
                                          <p:spTgt spid="420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childTnLst>
                          </p:cTn>
                        </p:par>
                        <p:par>
                          <p:cTn id="14" fill="hold">
                            <p:stCondLst>
                              <p:cond delay="3000"/>
                            </p:stCondLst>
                            <p:childTnLst>
                              <p:par>
                                <p:cTn id="15" presetID="35" presetClass="emph" presetSubtype="0" fill="hold" grpId="1" nodeType="afterEffect">
                                  <p:stCondLst>
                                    <p:cond delay="0"/>
                                  </p:stCondLst>
                                  <p:childTnLst>
                                    <p:anim calcmode="discrete" valueType="str">
                                      <p:cBhvr>
                                        <p:cTn id="16" dur="1000" fill="hold"/>
                                        <p:tgtEl>
                                          <p:spTgt spid="3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4200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82" name="Picture 18" descr="NS-region"/>
          <p:cNvPicPr>
            <a:picLocks noChangeAspect="1" noChangeArrowheads="1"/>
          </p:cNvPicPr>
          <p:nvPr/>
        </p:nvPicPr>
        <p:blipFill>
          <a:blip r:embed="rId3" cstate="print"/>
          <a:srcRect/>
          <a:stretch>
            <a:fillRect/>
          </a:stretch>
        </p:blipFill>
        <p:spPr bwMode="auto">
          <a:xfrm>
            <a:off x="2339975" y="2349500"/>
            <a:ext cx="4319588" cy="3459163"/>
          </a:xfrm>
          <a:prstGeom prst="rect">
            <a:avLst/>
          </a:prstGeom>
          <a:noFill/>
          <a:ln w="9525">
            <a:noFill/>
            <a:miter lim="800000"/>
            <a:headEnd/>
            <a:tailEnd/>
          </a:ln>
        </p:spPr>
      </p:pic>
      <p:pic>
        <p:nvPicPr>
          <p:cNvPr id="36883" name="Picture 19" descr="S-region"/>
          <p:cNvPicPr>
            <a:picLocks noChangeAspect="1" noChangeArrowheads="1"/>
          </p:cNvPicPr>
          <p:nvPr/>
        </p:nvPicPr>
        <p:blipFill>
          <a:blip r:embed="rId4" cstate="print"/>
          <a:srcRect/>
          <a:stretch>
            <a:fillRect/>
          </a:stretch>
        </p:blipFill>
        <p:spPr bwMode="auto">
          <a:xfrm>
            <a:off x="2339975" y="2349500"/>
            <a:ext cx="4319588" cy="3459163"/>
          </a:xfrm>
          <a:prstGeom prst="rect">
            <a:avLst/>
          </a:prstGeom>
          <a:noFill/>
          <a:ln w="9525">
            <a:noFill/>
            <a:miter lim="800000"/>
            <a:headEnd/>
            <a:tailEnd/>
          </a:ln>
        </p:spPr>
      </p:pic>
      <p:pic>
        <p:nvPicPr>
          <p:cNvPr id="36884" name="Picture 20" descr="extend1ringcells"/>
          <p:cNvPicPr>
            <a:picLocks noChangeArrowheads="1"/>
          </p:cNvPicPr>
          <p:nvPr/>
        </p:nvPicPr>
        <p:blipFill>
          <a:blip r:embed="rId5" cstate="print"/>
          <a:srcRect/>
          <a:stretch>
            <a:fillRect/>
          </a:stretch>
        </p:blipFill>
        <p:spPr bwMode="auto">
          <a:xfrm>
            <a:off x="2343150" y="2349500"/>
            <a:ext cx="4319588" cy="3459163"/>
          </a:xfrm>
          <a:prstGeom prst="rect">
            <a:avLst/>
          </a:prstGeom>
          <a:noFill/>
          <a:ln w="9525">
            <a:noFill/>
            <a:miter lim="800000"/>
            <a:headEnd/>
            <a:tailEnd/>
          </a:ln>
        </p:spPr>
      </p:pic>
      <p:sp>
        <p:nvSpPr>
          <p:cNvPr id="35845" name="Rectangle 2"/>
          <p:cNvSpPr>
            <a:spLocks noChangeArrowheads="1"/>
          </p:cNvSpPr>
          <p:nvPr/>
        </p:nvSpPr>
        <p:spPr bwMode="auto">
          <a:xfrm>
            <a:off x="-107950" y="476250"/>
            <a:ext cx="9358313" cy="641350"/>
          </a:xfrm>
          <a:prstGeom prst="rect">
            <a:avLst/>
          </a:prstGeom>
          <a:noFill/>
          <a:ln w="9525" algn="ctr">
            <a:noFill/>
            <a:miter lim="800000"/>
            <a:headEnd/>
            <a:tailEnd/>
          </a:ln>
        </p:spPr>
        <p:txBody>
          <a:bodyPr>
            <a:spAutoFit/>
          </a:bodyPr>
          <a:lstStyle/>
          <a:p>
            <a:pPr latinLnBrk="1"/>
            <a:r>
              <a:rPr lang="en-US" altLang="ko-KR" sz="3600" b="1" dirty="0">
                <a:solidFill>
                  <a:schemeClr val="bg1"/>
                </a:solidFill>
                <a:latin typeface="Arial" pitchFamily="34" charset="0"/>
                <a:cs typeface="Arial" pitchFamily="34" charset="0"/>
              </a:rPr>
              <a:t>  </a:t>
            </a:r>
            <a:r>
              <a:rPr lang="en-US" altLang="ko-KR" sz="3600" b="1" dirty="0" smtClean="0">
                <a:solidFill>
                  <a:schemeClr val="bg1"/>
                </a:solidFill>
                <a:latin typeface="Arial" pitchFamily="34" charset="0"/>
                <a:cs typeface="Arial" pitchFamily="34" charset="0"/>
              </a:rPr>
              <a:t>Merge</a:t>
            </a:r>
            <a:endParaRPr lang="en-US" altLang="ko-KR" sz="3600" b="1" dirty="0">
              <a:solidFill>
                <a:schemeClr val="bg1"/>
              </a:solidFill>
              <a:latin typeface="Arial" pitchFamily="34" charset="0"/>
              <a:cs typeface="Arial" pitchFamily="34" charset="0"/>
            </a:endParaRPr>
          </a:p>
        </p:txBody>
      </p:sp>
      <p:pic>
        <p:nvPicPr>
          <p:cNvPr id="35846" name="Picture 3" descr="시그라프PPT용로고"/>
          <p:cNvPicPr>
            <a:picLocks noChangeAspect="1" noChangeArrowheads="1"/>
          </p:cNvPicPr>
          <p:nvPr/>
        </p:nvPicPr>
        <p:blipFill>
          <a:blip r:embed="rId6" cstate="print"/>
          <a:srcRect/>
          <a:stretch>
            <a:fillRect/>
          </a:stretch>
        </p:blipFill>
        <p:spPr bwMode="auto">
          <a:xfrm>
            <a:off x="6680200" y="6321425"/>
            <a:ext cx="2212975" cy="420688"/>
          </a:xfrm>
          <a:prstGeom prst="rect">
            <a:avLst/>
          </a:prstGeom>
          <a:noFill/>
          <a:ln w="9525">
            <a:noFill/>
            <a:miter lim="800000"/>
            <a:headEnd/>
            <a:tailEnd/>
          </a:ln>
        </p:spPr>
      </p:pic>
      <p:pic>
        <p:nvPicPr>
          <p:cNvPr id="35847" name="Picture 4" descr="건곤감리PPT용"/>
          <p:cNvPicPr>
            <a:picLocks noChangeAspect="1" noChangeArrowheads="1"/>
          </p:cNvPicPr>
          <p:nvPr/>
        </p:nvPicPr>
        <p:blipFill>
          <a:blip r:embed="rId7" cstate="print"/>
          <a:srcRect/>
          <a:stretch>
            <a:fillRect/>
          </a:stretch>
        </p:blipFill>
        <p:spPr bwMode="auto">
          <a:xfrm>
            <a:off x="250825" y="6467475"/>
            <a:ext cx="1123950" cy="201613"/>
          </a:xfrm>
          <a:prstGeom prst="rect">
            <a:avLst/>
          </a:prstGeom>
          <a:noFill/>
          <a:ln w="9525">
            <a:noFill/>
            <a:miter lim="800000"/>
            <a:headEnd/>
            <a:tailEnd/>
          </a:ln>
        </p:spPr>
      </p:pic>
      <p:sp>
        <p:nvSpPr>
          <p:cNvPr id="23559" name="TextBox 8"/>
          <p:cNvSpPr txBox="1">
            <a:spLocks noChangeArrowheads="1"/>
          </p:cNvSpPr>
          <p:nvPr/>
        </p:nvSpPr>
        <p:spPr bwMode="auto">
          <a:xfrm>
            <a:off x="500063" y="1235075"/>
            <a:ext cx="8032750" cy="989013"/>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zh-CN" sz="2400">
                <a:solidFill>
                  <a:schemeClr val="bg1"/>
                </a:solidFill>
                <a:latin typeface="Arial" pitchFamily="34" charset="0"/>
                <a:cs typeface="Arial" pitchFamily="34" charset="0"/>
              </a:rPr>
              <a:t> </a:t>
            </a:r>
            <a:r>
              <a:rPr lang="en-US" altLang="zh-CN" sz="2400" b="1">
                <a:solidFill>
                  <a:schemeClr val="bg1"/>
                </a:solidFill>
                <a:latin typeface="Arial" pitchFamily="34" charset="0"/>
                <a:cs typeface="Arial" pitchFamily="34" charset="0"/>
              </a:rPr>
              <a:t>Extend S-region a ring of cells by extrapolation</a:t>
            </a:r>
          </a:p>
          <a:p>
            <a:pPr latinLnBrk="1">
              <a:lnSpc>
                <a:spcPct val="110000"/>
              </a:lnSpc>
              <a:buFont typeface="Arial" pitchFamily="34" charset="0"/>
              <a:buChar char="•"/>
            </a:pPr>
            <a:endParaRPr lang="en-US" altLang="zh-CN" sz="500" b="1">
              <a:solidFill>
                <a:schemeClr val="bg1"/>
              </a:solidFill>
              <a:latin typeface="Arial" pitchFamily="34" charset="0"/>
              <a:cs typeface="Arial" pitchFamily="34" charset="0"/>
            </a:endParaRPr>
          </a:p>
          <a:p>
            <a:pPr latinLnBrk="1">
              <a:lnSpc>
                <a:spcPct val="110000"/>
              </a:lnSpc>
              <a:buFont typeface="Arial" pitchFamily="34" charset="0"/>
              <a:buChar char="•"/>
            </a:pPr>
            <a:r>
              <a:rPr lang="en-US" altLang="zh-CN" sz="2400">
                <a:solidFill>
                  <a:schemeClr val="bg1"/>
                </a:solidFill>
                <a:latin typeface="Arial" pitchFamily="34" charset="0"/>
                <a:cs typeface="Arial" pitchFamily="34" charset="0"/>
              </a:rPr>
              <a:t> </a:t>
            </a:r>
            <a:r>
              <a:rPr lang="en-US" altLang="zh-CN" sz="2400" b="1">
                <a:solidFill>
                  <a:schemeClr val="bg1"/>
                </a:solidFill>
                <a:latin typeface="Arial" pitchFamily="34" charset="0"/>
                <a:cs typeface="Arial" pitchFamily="34" charset="0"/>
              </a:rPr>
              <a:t>Minimize the inconsistency using graphcut </a:t>
            </a:r>
            <a:endParaRPr lang="zh-CN" altLang="en-US" sz="2400" b="1">
              <a:solidFill>
                <a:schemeClr val="bg1"/>
              </a:solidFill>
              <a:latin typeface="Arial" pitchFamily="34" charset="0"/>
              <a:cs typeface="Arial" pitchFamily="34" charset="0"/>
            </a:endParaRPr>
          </a:p>
        </p:txBody>
      </p:sp>
      <p:sp>
        <p:nvSpPr>
          <p:cNvPr id="36872" name="TextBox 9"/>
          <p:cNvSpPr txBox="1">
            <a:spLocks noChangeArrowheads="1"/>
          </p:cNvSpPr>
          <p:nvPr/>
        </p:nvSpPr>
        <p:spPr bwMode="auto">
          <a:xfrm>
            <a:off x="3581400" y="5805488"/>
            <a:ext cx="1863011" cy="43582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Naive merge</a:t>
            </a:r>
            <a:endParaRPr lang="zh-CN" altLang="en-US" b="1">
              <a:solidFill>
                <a:schemeClr val="bg1"/>
              </a:solidFill>
              <a:latin typeface="Arial" pitchFamily="34" charset="0"/>
              <a:cs typeface="Arial" pitchFamily="34" charset="0"/>
            </a:endParaRPr>
          </a:p>
        </p:txBody>
      </p:sp>
      <p:pic>
        <p:nvPicPr>
          <p:cNvPr id="1026" name="Picture 2" descr="D:\siggraph asia 2010\Presentation\images\merge\graphcut.PNG"/>
          <p:cNvPicPr>
            <a:picLocks noChangeArrowheads="1"/>
          </p:cNvPicPr>
          <p:nvPr/>
        </p:nvPicPr>
        <p:blipFill>
          <a:blip r:embed="rId8" cstate="print"/>
          <a:srcRect/>
          <a:stretch>
            <a:fillRect/>
          </a:stretch>
        </p:blipFill>
        <p:spPr bwMode="auto">
          <a:xfrm>
            <a:off x="2347913" y="2349500"/>
            <a:ext cx="4319587" cy="3459163"/>
          </a:xfrm>
          <a:prstGeom prst="rect">
            <a:avLst/>
          </a:prstGeom>
          <a:noFill/>
          <a:ln w="9525">
            <a:noFill/>
            <a:miter lim="800000"/>
            <a:headEnd/>
            <a:tailEnd/>
          </a:ln>
        </p:spPr>
      </p:pic>
      <p:sp>
        <p:nvSpPr>
          <p:cNvPr id="16" name="TextBox 9"/>
          <p:cNvSpPr txBox="1">
            <a:spLocks noChangeArrowheads="1"/>
          </p:cNvSpPr>
          <p:nvPr/>
        </p:nvSpPr>
        <p:spPr bwMode="auto">
          <a:xfrm>
            <a:off x="3525838" y="5805488"/>
            <a:ext cx="1975221" cy="435825"/>
          </a:xfrm>
          <a:prstGeom prst="rect">
            <a:avLst/>
          </a:prstGeom>
          <a:noFill/>
          <a:ln w="9525">
            <a:noFill/>
            <a:miter lim="800000"/>
            <a:headEnd/>
            <a:tailEnd/>
          </a:ln>
        </p:spPr>
        <p:txBody>
          <a:bodyPr wrap="none">
            <a:spAutoFit/>
          </a:bodyPr>
          <a:lstStyle/>
          <a:p>
            <a:pPr latinLnBrk="1">
              <a:lnSpc>
                <a:spcPct val="110000"/>
              </a:lnSpc>
            </a:pPr>
            <a:r>
              <a:rPr lang="en-US" altLang="zh-CN" b="1" dirty="0">
                <a:solidFill>
                  <a:schemeClr val="bg1"/>
                </a:solidFill>
                <a:latin typeface="Arial" pitchFamily="34" charset="0"/>
                <a:cs typeface="Arial" pitchFamily="34" charset="0"/>
              </a:rPr>
              <a:t>Extend a ring</a:t>
            </a:r>
            <a:endParaRPr lang="zh-CN" altLang="en-US" b="1" dirty="0">
              <a:solidFill>
                <a:schemeClr val="bg1"/>
              </a:solidFill>
              <a:latin typeface="Arial" pitchFamily="34" charset="0"/>
              <a:cs typeface="Arial" pitchFamily="34" charset="0"/>
            </a:endParaRPr>
          </a:p>
        </p:txBody>
      </p:sp>
      <p:sp>
        <p:nvSpPr>
          <p:cNvPr id="17" name="TextBox 9"/>
          <p:cNvSpPr txBox="1">
            <a:spLocks noChangeArrowheads="1"/>
          </p:cNvSpPr>
          <p:nvPr/>
        </p:nvSpPr>
        <p:spPr bwMode="auto">
          <a:xfrm>
            <a:off x="3989388" y="5805488"/>
            <a:ext cx="1048685" cy="43582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Result</a:t>
            </a:r>
            <a:endParaRPr lang="zh-CN" altLang="en-US" b="1">
              <a:solidFill>
                <a:schemeClr val="bg1"/>
              </a:solidFill>
              <a:latin typeface="Arial" pitchFamily="34" charset="0"/>
              <a:cs typeface="Arial" pitchFamily="34" charset="0"/>
            </a:endParaRPr>
          </a:p>
        </p:txBody>
      </p:sp>
      <p:sp>
        <p:nvSpPr>
          <p:cNvPr id="14" name="TextBox 9"/>
          <p:cNvSpPr txBox="1">
            <a:spLocks noChangeArrowheads="1"/>
          </p:cNvSpPr>
          <p:nvPr/>
        </p:nvSpPr>
        <p:spPr bwMode="auto">
          <a:xfrm>
            <a:off x="3792538" y="5805488"/>
            <a:ext cx="1441420" cy="435825"/>
          </a:xfrm>
          <a:prstGeom prst="rect">
            <a:avLst/>
          </a:prstGeom>
          <a:noFill/>
          <a:ln w="9525">
            <a:noFill/>
            <a:miter lim="800000"/>
            <a:headEnd/>
            <a:tailEnd/>
          </a:ln>
        </p:spPr>
        <p:txBody>
          <a:bodyPr wrap="none">
            <a:spAutoFit/>
          </a:bodyPr>
          <a:lstStyle/>
          <a:p>
            <a:pPr latinLnBrk="1">
              <a:lnSpc>
                <a:spcPct val="110000"/>
              </a:lnSpc>
            </a:pPr>
            <a:r>
              <a:rPr lang="en-US" altLang="zh-CN" b="1" dirty="0" err="1">
                <a:solidFill>
                  <a:schemeClr val="bg1"/>
                </a:solidFill>
                <a:latin typeface="Arial" pitchFamily="34" charset="0"/>
                <a:cs typeface="Arial" pitchFamily="34" charset="0"/>
              </a:rPr>
              <a:t>Graphcut</a:t>
            </a:r>
            <a:endParaRPr lang="zh-CN" altLang="en-US" b="1" dirty="0">
              <a:solidFill>
                <a:schemeClr val="bg1"/>
              </a:solidFill>
              <a:latin typeface="Arial" pitchFamily="34" charset="0"/>
              <a:cs typeface="Arial" pitchFamily="34" charset="0"/>
            </a:endParaRPr>
          </a:p>
        </p:txBody>
      </p:sp>
      <p:pic>
        <p:nvPicPr>
          <p:cNvPr id="20493" name="Picture 13" descr="D:\siggraph asia 2010\Presentation\images\merge-result.png"/>
          <p:cNvPicPr>
            <a:picLocks noChangeArrowheads="1"/>
          </p:cNvPicPr>
          <p:nvPr/>
        </p:nvPicPr>
        <p:blipFill>
          <a:blip r:embed="rId9" cstate="print"/>
          <a:srcRect/>
          <a:stretch>
            <a:fillRect/>
          </a:stretch>
        </p:blipFill>
        <p:spPr bwMode="auto">
          <a:xfrm>
            <a:off x="2352675" y="2349500"/>
            <a:ext cx="4319588" cy="3459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83"/>
                                        </p:tgtEl>
                                        <p:attrNameLst>
                                          <p:attrName>style.visibility</p:attrName>
                                        </p:attrNameLst>
                                      </p:cBhvr>
                                      <p:to>
                                        <p:strVal val="visible"/>
                                      </p:to>
                                    </p:set>
                                    <p:animEffect transition="in" filter="fade">
                                      <p:cBhvr>
                                        <p:cTn id="7" dur="2000"/>
                                        <p:tgtEl>
                                          <p:spTgt spid="36883"/>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68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884"/>
                                        </p:tgtEl>
                                        <p:attrNameLst>
                                          <p:attrName>style.visibility</p:attrName>
                                        </p:attrNameLst>
                                      </p:cBhvr>
                                      <p:to>
                                        <p:strVal val="visible"/>
                                      </p:to>
                                    </p:set>
                                    <p:animEffect transition="in" filter="fade">
                                      <p:cBhvr>
                                        <p:cTn id="15" dur="2000"/>
                                        <p:tgtEl>
                                          <p:spTgt spid="36884"/>
                                        </p:tgtEl>
                                      </p:cBhvr>
                                    </p:animEffect>
                                  </p:childTnLst>
                                </p:cTn>
                              </p:par>
                              <p:par>
                                <p:cTn id="16" presetID="1" presetClass="entr" presetSubtype="0" fill="hold" nodeType="withEffect">
                                  <p:stCondLst>
                                    <p:cond delay="0"/>
                                  </p:stCondLst>
                                  <p:childTnLst>
                                    <p:set>
                                      <p:cBhvr>
                                        <p:cTn id="17" dur="1" fill="hold">
                                          <p:stCondLst>
                                            <p:cond delay="0"/>
                                          </p:stCondLst>
                                        </p:cTn>
                                        <p:tgtEl>
                                          <p:spTgt spid="23559">
                                            <p:txEl>
                                              <p:pRg st="0" end="0"/>
                                            </p:txEl>
                                          </p:spTgt>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3687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2000"/>
                                        <p:tgtEl>
                                          <p:spTgt spid="1026"/>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493"/>
                                        </p:tgtEl>
                                        <p:attrNameLst>
                                          <p:attrName>style.visibility</p:attrName>
                                        </p:attrNameLst>
                                      </p:cBhvr>
                                      <p:to>
                                        <p:strVal val="visible"/>
                                      </p:to>
                                    </p:set>
                                    <p:animEffect transition="in" filter="fade">
                                      <p:cBhvr>
                                        <p:cTn id="35" dur="2000"/>
                                        <p:tgtEl>
                                          <p:spTgt spid="20493"/>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3559">
                                            <p:txEl>
                                              <p:pRg st="2" end="2"/>
                                            </p:txEl>
                                          </p:spTgt>
                                        </p:tgtEl>
                                        <p:attrNameLst>
                                          <p:attrName>style.visibility</p:attrName>
                                        </p:attrNameLst>
                                      </p:cBhvr>
                                      <p:to>
                                        <p:strVal val="visible"/>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368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P spid="36872" grpId="1"/>
      <p:bldP spid="16" grpId="0"/>
      <p:bldP spid="16" grpId="1"/>
      <p:bldP spid="17" grpId="0"/>
      <p:bldP spid="14" grpId="0"/>
      <p:bldP spid="1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5051425" y="2571750"/>
            <a:ext cx="3690938" cy="3309938"/>
            <a:chOff x="3753" y="1620"/>
            <a:chExt cx="2325" cy="2085"/>
          </a:xfrm>
        </p:grpSpPr>
        <p:sp>
          <p:nvSpPr>
            <p:cNvPr id="37907" name="TextBox 12"/>
            <p:cNvSpPr txBox="1">
              <a:spLocks noChangeArrowheads="1"/>
            </p:cNvSpPr>
            <p:nvPr/>
          </p:nvSpPr>
          <p:spPr bwMode="auto">
            <a:xfrm>
              <a:off x="4259" y="3430"/>
              <a:ext cx="1314"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Multi-operator</a:t>
              </a:r>
              <a:endParaRPr lang="zh-CN" altLang="en-US" b="1">
                <a:solidFill>
                  <a:schemeClr val="bg1"/>
                </a:solidFill>
                <a:latin typeface="Arial" pitchFamily="34" charset="0"/>
                <a:cs typeface="Arial" pitchFamily="34" charset="0"/>
              </a:endParaRPr>
            </a:p>
          </p:txBody>
        </p:sp>
        <p:pic>
          <p:nvPicPr>
            <p:cNvPr id="37908" name="Picture 19" descr="multi-operator"/>
            <p:cNvPicPr>
              <a:picLocks noChangeAspect="1" noChangeArrowheads="1"/>
            </p:cNvPicPr>
            <p:nvPr/>
          </p:nvPicPr>
          <p:blipFill>
            <a:blip r:embed="rId3" cstate="print"/>
            <a:srcRect/>
            <a:stretch>
              <a:fillRect/>
            </a:stretch>
          </p:blipFill>
          <p:spPr bwMode="auto">
            <a:xfrm>
              <a:off x="3753" y="1620"/>
              <a:ext cx="2325" cy="1751"/>
            </a:xfrm>
            <a:prstGeom prst="rect">
              <a:avLst/>
            </a:prstGeom>
            <a:noFill/>
            <a:ln w="9525">
              <a:noFill/>
              <a:miter lim="800000"/>
              <a:headEnd/>
              <a:tailEnd/>
            </a:ln>
          </p:spPr>
        </p:pic>
      </p:grpSp>
      <p:grpSp>
        <p:nvGrpSpPr>
          <p:cNvPr id="3" name="Group 21"/>
          <p:cNvGrpSpPr>
            <a:grpSpLocks/>
          </p:cNvGrpSpPr>
          <p:nvPr/>
        </p:nvGrpSpPr>
        <p:grpSpPr bwMode="auto">
          <a:xfrm>
            <a:off x="5040313" y="2571750"/>
            <a:ext cx="3690937" cy="3306763"/>
            <a:chOff x="3969" y="1298"/>
            <a:chExt cx="2325" cy="2083"/>
          </a:xfrm>
        </p:grpSpPr>
        <p:sp>
          <p:nvSpPr>
            <p:cNvPr id="37905" name="TextBox 13"/>
            <p:cNvSpPr txBox="1">
              <a:spLocks noChangeArrowheads="1"/>
            </p:cNvSpPr>
            <p:nvPr/>
          </p:nvSpPr>
          <p:spPr bwMode="auto">
            <a:xfrm>
              <a:off x="4663" y="3106"/>
              <a:ext cx="937"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Shift-map</a:t>
              </a:r>
              <a:endParaRPr lang="zh-CN" altLang="en-US" b="1">
                <a:solidFill>
                  <a:schemeClr val="bg1"/>
                </a:solidFill>
                <a:latin typeface="Arial" pitchFamily="34" charset="0"/>
                <a:cs typeface="Arial" pitchFamily="34" charset="0"/>
              </a:endParaRPr>
            </a:p>
          </p:txBody>
        </p:sp>
        <p:pic>
          <p:nvPicPr>
            <p:cNvPr id="37906" name="Picture 4"/>
            <p:cNvPicPr>
              <a:picLocks noChangeAspect="1" noChangeArrowheads="1"/>
            </p:cNvPicPr>
            <p:nvPr/>
          </p:nvPicPr>
          <p:blipFill>
            <a:blip r:embed="rId4" cstate="print"/>
            <a:srcRect/>
            <a:stretch>
              <a:fillRect/>
            </a:stretch>
          </p:blipFill>
          <p:spPr bwMode="auto">
            <a:xfrm>
              <a:off x="3969" y="1298"/>
              <a:ext cx="2325" cy="1751"/>
            </a:xfrm>
            <a:prstGeom prst="rect">
              <a:avLst/>
            </a:prstGeom>
            <a:noFill/>
            <a:ln w="9525" algn="ctr">
              <a:noFill/>
              <a:miter lim="800000"/>
              <a:headEnd/>
              <a:tailEnd/>
            </a:ln>
          </p:spPr>
        </p:pic>
      </p:grpSp>
      <p:grpSp>
        <p:nvGrpSpPr>
          <p:cNvPr id="4" name="Group 20"/>
          <p:cNvGrpSpPr>
            <a:grpSpLocks/>
          </p:cNvGrpSpPr>
          <p:nvPr/>
        </p:nvGrpSpPr>
        <p:grpSpPr bwMode="auto">
          <a:xfrm>
            <a:off x="5035550" y="2571750"/>
            <a:ext cx="3689350" cy="3284538"/>
            <a:chOff x="4014" y="1298"/>
            <a:chExt cx="2324" cy="2069"/>
          </a:xfrm>
        </p:grpSpPr>
        <p:sp>
          <p:nvSpPr>
            <p:cNvPr id="37903" name="TextBox 14"/>
            <p:cNvSpPr txBox="1">
              <a:spLocks noChangeArrowheads="1"/>
            </p:cNvSpPr>
            <p:nvPr/>
          </p:nvSpPr>
          <p:spPr bwMode="auto">
            <a:xfrm>
              <a:off x="4765" y="3092"/>
              <a:ext cx="822"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Warping</a:t>
              </a:r>
              <a:endParaRPr lang="zh-CN" altLang="en-US" b="1">
                <a:solidFill>
                  <a:schemeClr val="bg1"/>
                </a:solidFill>
                <a:latin typeface="Arial" pitchFamily="34" charset="0"/>
                <a:cs typeface="Arial" pitchFamily="34" charset="0"/>
              </a:endParaRPr>
            </a:p>
          </p:txBody>
        </p:sp>
        <p:pic>
          <p:nvPicPr>
            <p:cNvPr id="37904" name="Picture 16" descr="warping"/>
            <p:cNvPicPr>
              <a:picLocks noChangeAspect="1" noChangeArrowheads="1"/>
            </p:cNvPicPr>
            <p:nvPr/>
          </p:nvPicPr>
          <p:blipFill>
            <a:blip r:embed="rId5" cstate="print"/>
            <a:srcRect/>
            <a:stretch>
              <a:fillRect/>
            </a:stretch>
          </p:blipFill>
          <p:spPr bwMode="auto">
            <a:xfrm>
              <a:off x="4014" y="1298"/>
              <a:ext cx="2324" cy="1751"/>
            </a:xfrm>
            <a:prstGeom prst="rect">
              <a:avLst/>
            </a:prstGeom>
            <a:noFill/>
            <a:ln w="9525">
              <a:noFill/>
              <a:miter lim="800000"/>
              <a:headEnd/>
              <a:tailEnd/>
            </a:ln>
          </p:spPr>
        </p:pic>
      </p:grpSp>
      <p:grpSp>
        <p:nvGrpSpPr>
          <p:cNvPr id="5" name="Group 19"/>
          <p:cNvGrpSpPr>
            <a:grpSpLocks/>
          </p:cNvGrpSpPr>
          <p:nvPr/>
        </p:nvGrpSpPr>
        <p:grpSpPr bwMode="auto">
          <a:xfrm>
            <a:off x="5026025" y="2571750"/>
            <a:ext cx="3689350" cy="3284538"/>
            <a:chOff x="3240" y="1636"/>
            <a:chExt cx="2324" cy="2069"/>
          </a:xfrm>
        </p:grpSpPr>
        <p:sp>
          <p:nvSpPr>
            <p:cNvPr id="37901" name="TextBox 15"/>
            <p:cNvSpPr txBox="1">
              <a:spLocks noChangeArrowheads="1"/>
            </p:cNvSpPr>
            <p:nvPr/>
          </p:nvSpPr>
          <p:spPr bwMode="auto">
            <a:xfrm>
              <a:off x="4137" y="3430"/>
              <a:ext cx="531"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Ours</a:t>
              </a:r>
              <a:endParaRPr lang="zh-CN" altLang="en-US" b="1">
                <a:solidFill>
                  <a:schemeClr val="bg1"/>
                </a:solidFill>
                <a:latin typeface="Arial" pitchFamily="34" charset="0"/>
                <a:cs typeface="Arial" pitchFamily="34" charset="0"/>
              </a:endParaRPr>
            </a:p>
          </p:txBody>
        </p:sp>
        <p:pic>
          <p:nvPicPr>
            <p:cNvPr id="37902" name="Picture 21" descr="ball-su"/>
            <p:cNvPicPr>
              <a:picLocks noChangeAspect="1" noChangeArrowheads="1"/>
            </p:cNvPicPr>
            <p:nvPr/>
          </p:nvPicPr>
          <p:blipFill>
            <a:blip r:embed="rId6" cstate="print"/>
            <a:srcRect/>
            <a:stretch>
              <a:fillRect/>
            </a:stretch>
          </p:blipFill>
          <p:spPr bwMode="auto">
            <a:xfrm>
              <a:off x="3240" y="1636"/>
              <a:ext cx="2324" cy="1751"/>
            </a:xfrm>
            <a:prstGeom prst="rect">
              <a:avLst/>
            </a:prstGeom>
            <a:noFill/>
            <a:ln w="9525">
              <a:noFill/>
              <a:miter lim="800000"/>
              <a:headEnd/>
              <a:tailEnd/>
            </a:ln>
          </p:spPr>
        </p:pic>
      </p:grpSp>
      <p:sp>
        <p:nvSpPr>
          <p:cNvPr id="37894" name="Rectangle 2"/>
          <p:cNvSpPr>
            <a:spLocks noChangeArrowheads="1"/>
          </p:cNvSpPr>
          <p:nvPr/>
        </p:nvSpPr>
        <p:spPr bwMode="auto">
          <a:xfrm>
            <a:off x="-107950" y="404813"/>
            <a:ext cx="93583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Results</a:t>
            </a:r>
          </a:p>
        </p:txBody>
      </p:sp>
      <p:pic>
        <p:nvPicPr>
          <p:cNvPr id="37895" name="Picture 3" descr="시그라프PPT용로고"/>
          <p:cNvPicPr>
            <a:picLocks noChangeAspect="1" noChangeArrowheads="1"/>
          </p:cNvPicPr>
          <p:nvPr/>
        </p:nvPicPr>
        <p:blipFill>
          <a:blip r:embed="rId7" cstate="print"/>
          <a:srcRect/>
          <a:stretch>
            <a:fillRect/>
          </a:stretch>
        </p:blipFill>
        <p:spPr bwMode="auto">
          <a:xfrm>
            <a:off x="6680200" y="6321425"/>
            <a:ext cx="2212975" cy="420688"/>
          </a:xfrm>
          <a:prstGeom prst="rect">
            <a:avLst/>
          </a:prstGeom>
          <a:noFill/>
          <a:ln w="9525">
            <a:noFill/>
            <a:miter lim="800000"/>
            <a:headEnd/>
            <a:tailEnd/>
          </a:ln>
        </p:spPr>
      </p:pic>
      <p:pic>
        <p:nvPicPr>
          <p:cNvPr id="37896" name="Picture 4" descr="건곤감리PPT용"/>
          <p:cNvPicPr>
            <a:picLocks noChangeAspect="1" noChangeArrowheads="1"/>
          </p:cNvPicPr>
          <p:nvPr/>
        </p:nvPicPr>
        <p:blipFill>
          <a:blip r:embed="rId8" cstate="print"/>
          <a:srcRect/>
          <a:stretch>
            <a:fillRect/>
          </a:stretch>
        </p:blipFill>
        <p:spPr bwMode="auto">
          <a:xfrm>
            <a:off x="250825" y="6467475"/>
            <a:ext cx="1123950" cy="201613"/>
          </a:xfrm>
          <a:prstGeom prst="rect">
            <a:avLst/>
          </a:prstGeom>
          <a:noFill/>
          <a:ln w="9525">
            <a:noFill/>
            <a:miter lim="800000"/>
            <a:headEnd/>
            <a:tailEnd/>
          </a:ln>
        </p:spPr>
      </p:pic>
      <p:pic>
        <p:nvPicPr>
          <p:cNvPr id="37897" name="Picture 2"/>
          <p:cNvPicPr>
            <a:picLocks noChangeAspect="1" noChangeArrowheads="1"/>
          </p:cNvPicPr>
          <p:nvPr/>
        </p:nvPicPr>
        <p:blipFill>
          <a:blip r:embed="rId9" cstate="print"/>
          <a:srcRect/>
          <a:stretch>
            <a:fillRect/>
          </a:stretch>
        </p:blipFill>
        <p:spPr bwMode="auto">
          <a:xfrm>
            <a:off x="357188" y="2060575"/>
            <a:ext cx="4643437" cy="3316288"/>
          </a:xfrm>
          <a:prstGeom prst="rect">
            <a:avLst/>
          </a:prstGeom>
          <a:noFill/>
          <a:ln w="9525" algn="ctr">
            <a:noFill/>
            <a:miter lim="800000"/>
            <a:headEnd/>
            <a:tailEnd/>
          </a:ln>
        </p:spPr>
      </p:pic>
      <p:sp>
        <p:nvSpPr>
          <p:cNvPr id="37898" name="TextBox 11"/>
          <p:cNvSpPr txBox="1">
            <a:spLocks noChangeArrowheads="1"/>
          </p:cNvSpPr>
          <p:nvPr/>
        </p:nvSpPr>
        <p:spPr bwMode="auto">
          <a:xfrm>
            <a:off x="1635125" y="5445125"/>
            <a:ext cx="2257425" cy="465138"/>
          </a:xfrm>
          <a:prstGeom prst="rect">
            <a:avLst/>
          </a:prstGeom>
          <a:noFill/>
          <a:ln w="9525">
            <a:noFill/>
            <a:miter lim="800000"/>
            <a:headEnd/>
            <a:tailEnd/>
          </a:ln>
        </p:spPr>
        <p:txBody>
          <a:bodyPr>
            <a:spAutoFit/>
          </a:bodyPr>
          <a:lstStyle/>
          <a:p>
            <a:pPr latinLnBrk="1">
              <a:lnSpc>
                <a:spcPct val="110000"/>
              </a:lnSpc>
            </a:pPr>
            <a:r>
              <a:rPr lang="en-US" altLang="zh-CN" b="1">
                <a:solidFill>
                  <a:schemeClr val="bg1"/>
                </a:solidFill>
                <a:latin typeface="Arial" pitchFamily="34" charset="0"/>
                <a:cs typeface="Arial" pitchFamily="34" charset="0"/>
              </a:rPr>
              <a:t>Original image</a:t>
            </a:r>
            <a:endParaRPr lang="zh-CN" altLang="en-US" b="1">
              <a:solidFill>
                <a:schemeClr val="bg1"/>
              </a:solidFill>
              <a:latin typeface="Arial" pitchFamily="34" charset="0"/>
              <a:cs typeface="Arial" pitchFamily="34" charset="0"/>
            </a:endParaRPr>
          </a:p>
        </p:txBody>
      </p:sp>
      <p:sp>
        <p:nvSpPr>
          <p:cNvPr id="37899" name="TextBox 11"/>
          <p:cNvSpPr txBox="1">
            <a:spLocks noChangeArrowheads="1"/>
          </p:cNvSpPr>
          <p:nvPr/>
        </p:nvSpPr>
        <p:spPr bwMode="auto">
          <a:xfrm>
            <a:off x="1924050" y="1557338"/>
            <a:ext cx="1511300" cy="436562"/>
          </a:xfrm>
          <a:prstGeom prst="rect">
            <a:avLst/>
          </a:prstGeom>
          <a:noFill/>
          <a:ln w="9525">
            <a:noFill/>
            <a:miter lim="800000"/>
            <a:headEnd/>
            <a:tailEnd/>
          </a:ln>
        </p:spPr>
        <p:txBody>
          <a:bodyPr>
            <a:spAutoFit/>
          </a:bodyPr>
          <a:lstStyle/>
          <a:p>
            <a:pPr latinLnBrk="1">
              <a:lnSpc>
                <a:spcPct val="110000"/>
              </a:lnSpc>
            </a:pPr>
            <a:r>
              <a:rPr lang="en-US" altLang="zh-CN" b="1">
                <a:solidFill>
                  <a:schemeClr val="bg1"/>
                </a:solidFill>
                <a:latin typeface="Arial" pitchFamily="34" charset="0"/>
                <a:cs typeface="Arial" pitchFamily="34" charset="0"/>
              </a:rPr>
              <a:t>800 x 600</a:t>
            </a:r>
            <a:endParaRPr lang="zh-CN" altLang="en-US" b="1">
              <a:solidFill>
                <a:schemeClr val="bg1"/>
              </a:solidFill>
              <a:latin typeface="Arial" pitchFamily="34" charset="0"/>
              <a:cs typeface="Arial" pitchFamily="34" charset="0"/>
            </a:endParaRPr>
          </a:p>
        </p:txBody>
      </p:sp>
      <p:sp>
        <p:nvSpPr>
          <p:cNvPr id="38930" name="TextBox 11"/>
          <p:cNvSpPr txBox="1">
            <a:spLocks noChangeArrowheads="1"/>
          </p:cNvSpPr>
          <p:nvPr/>
        </p:nvSpPr>
        <p:spPr bwMode="auto">
          <a:xfrm>
            <a:off x="6124575" y="2076450"/>
            <a:ext cx="1511300" cy="434975"/>
          </a:xfrm>
          <a:prstGeom prst="rect">
            <a:avLst/>
          </a:prstGeom>
          <a:noFill/>
          <a:ln w="9525">
            <a:noFill/>
            <a:miter lim="800000"/>
            <a:headEnd/>
            <a:tailEnd/>
          </a:ln>
        </p:spPr>
        <p:txBody>
          <a:bodyPr>
            <a:spAutoFit/>
          </a:bodyPr>
          <a:lstStyle/>
          <a:p>
            <a:pPr latinLnBrk="1">
              <a:lnSpc>
                <a:spcPct val="110000"/>
              </a:lnSpc>
            </a:pPr>
            <a:r>
              <a:rPr lang="en-US" altLang="zh-CN" b="1">
                <a:solidFill>
                  <a:schemeClr val="bg1"/>
                </a:solidFill>
                <a:latin typeface="Arial" pitchFamily="34" charset="0"/>
                <a:cs typeface="Arial" pitchFamily="34" charset="0"/>
              </a:rPr>
              <a:t>400 x 300</a:t>
            </a:r>
            <a:endParaRPr lang="zh-CN" altLang="en-US" b="1">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89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childTnLst>
                          </p:cTn>
                        </p:par>
                        <p:par>
                          <p:cTn id="32" fill="hold">
                            <p:stCondLst>
                              <p:cond delay="2000"/>
                            </p:stCondLst>
                            <p:childTnLst>
                              <p:par>
                                <p:cTn id="33" presetID="1" presetClass="exit" presetSubtype="0" fill="hold" nodeType="after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5940425" y="1889125"/>
            <a:ext cx="2746375" cy="4064000"/>
            <a:chOff x="3923" y="1190"/>
            <a:chExt cx="1730" cy="2560"/>
          </a:xfrm>
        </p:grpSpPr>
        <p:sp>
          <p:nvSpPr>
            <p:cNvPr id="36884" name="TextBox 11"/>
            <p:cNvSpPr txBox="1">
              <a:spLocks noChangeArrowheads="1"/>
            </p:cNvSpPr>
            <p:nvPr/>
          </p:nvSpPr>
          <p:spPr bwMode="auto">
            <a:xfrm>
              <a:off x="4265" y="3475"/>
              <a:ext cx="1116"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PatchMatch</a:t>
              </a:r>
            </a:p>
          </p:txBody>
        </p:sp>
        <p:pic>
          <p:nvPicPr>
            <p:cNvPr id="36885" name="Picture 19" descr="bird-pm-w050%h089%"/>
            <p:cNvPicPr>
              <a:picLocks noChangeAspect="1" noChangeArrowheads="1"/>
            </p:cNvPicPr>
            <p:nvPr/>
          </p:nvPicPr>
          <p:blipFill>
            <a:blip r:embed="rId3" cstate="print"/>
            <a:srcRect/>
            <a:stretch>
              <a:fillRect/>
            </a:stretch>
          </p:blipFill>
          <p:spPr bwMode="auto">
            <a:xfrm>
              <a:off x="3923" y="1190"/>
              <a:ext cx="1730" cy="2306"/>
            </a:xfrm>
            <a:prstGeom prst="rect">
              <a:avLst/>
            </a:prstGeom>
            <a:noFill/>
            <a:ln w="9525">
              <a:noFill/>
              <a:miter lim="800000"/>
              <a:headEnd/>
              <a:tailEnd/>
            </a:ln>
          </p:spPr>
        </p:pic>
      </p:grpSp>
      <p:grpSp>
        <p:nvGrpSpPr>
          <p:cNvPr id="3" name="Group 30"/>
          <p:cNvGrpSpPr>
            <a:grpSpLocks/>
          </p:cNvGrpSpPr>
          <p:nvPr/>
        </p:nvGrpSpPr>
        <p:grpSpPr bwMode="auto">
          <a:xfrm>
            <a:off x="5940425" y="1889125"/>
            <a:ext cx="2746375" cy="4062413"/>
            <a:chOff x="3969" y="1190"/>
            <a:chExt cx="1730" cy="2559"/>
          </a:xfrm>
        </p:grpSpPr>
        <p:sp>
          <p:nvSpPr>
            <p:cNvPr id="36882" name="TextBox 13"/>
            <p:cNvSpPr txBox="1">
              <a:spLocks noChangeArrowheads="1"/>
            </p:cNvSpPr>
            <p:nvPr/>
          </p:nvSpPr>
          <p:spPr bwMode="auto">
            <a:xfrm>
              <a:off x="4399" y="3474"/>
              <a:ext cx="937"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Shift-map</a:t>
              </a:r>
              <a:endParaRPr lang="zh-CN" altLang="en-US" b="1">
                <a:solidFill>
                  <a:schemeClr val="bg1"/>
                </a:solidFill>
                <a:latin typeface="Arial" pitchFamily="34" charset="0"/>
                <a:cs typeface="Arial" pitchFamily="34" charset="0"/>
              </a:endParaRPr>
            </a:p>
          </p:txBody>
        </p:sp>
        <p:pic>
          <p:nvPicPr>
            <p:cNvPr id="36883" name="Picture 22" descr="bird-sm-w050%h089%"/>
            <p:cNvPicPr>
              <a:picLocks noChangeAspect="1" noChangeArrowheads="1"/>
            </p:cNvPicPr>
            <p:nvPr/>
          </p:nvPicPr>
          <p:blipFill>
            <a:blip r:embed="rId4" cstate="print"/>
            <a:srcRect/>
            <a:stretch>
              <a:fillRect/>
            </a:stretch>
          </p:blipFill>
          <p:spPr bwMode="auto">
            <a:xfrm>
              <a:off x="3969" y="1190"/>
              <a:ext cx="1730" cy="2306"/>
            </a:xfrm>
            <a:prstGeom prst="rect">
              <a:avLst/>
            </a:prstGeom>
            <a:noFill/>
            <a:ln w="9525">
              <a:noFill/>
              <a:miter lim="800000"/>
              <a:headEnd/>
              <a:tailEnd/>
            </a:ln>
          </p:spPr>
        </p:pic>
      </p:grpSp>
      <p:grpSp>
        <p:nvGrpSpPr>
          <p:cNvPr id="4" name="Group 32"/>
          <p:cNvGrpSpPr>
            <a:grpSpLocks/>
          </p:cNvGrpSpPr>
          <p:nvPr/>
        </p:nvGrpSpPr>
        <p:grpSpPr bwMode="auto">
          <a:xfrm>
            <a:off x="5940425" y="1889125"/>
            <a:ext cx="2746375" cy="4062413"/>
            <a:chOff x="5129" y="1190"/>
            <a:chExt cx="1730" cy="2559"/>
          </a:xfrm>
        </p:grpSpPr>
        <p:sp>
          <p:nvSpPr>
            <p:cNvPr id="36880" name="TextBox 14"/>
            <p:cNvSpPr txBox="1">
              <a:spLocks noChangeArrowheads="1"/>
            </p:cNvSpPr>
            <p:nvPr/>
          </p:nvSpPr>
          <p:spPr bwMode="auto">
            <a:xfrm>
              <a:off x="5609" y="3474"/>
              <a:ext cx="822"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Warping</a:t>
              </a:r>
              <a:endParaRPr lang="zh-CN" altLang="en-US" b="1">
                <a:solidFill>
                  <a:schemeClr val="bg1"/>
                </a:solidFill>
                <a:latin typeface="Arial" pitchFamily="34" charset="0"/>
                <a:cs typeface="Arial" pitchFamily="34" charset="0"/>
              </a:endParaRPr>
            </a:p>
          </p:txBody>
        </p:sp>
        <p:pic>
          <p:nvPicPr>
            <p:cNvPr id="36881" name="Picture 31" descr="bird-wp-w050%h089%"/>
            <p:cNvPicPr>
              <a:picLocks noChangeAspect="1" noChangeArrowheads="1"/>
            </p:cNvPicPr>
            <p:nvPr/>
          </p:nvPicPr>
          <p:blipFill>
            <a:blip r:embed="rId5" cstate="print"/>
            <a:srcRect/>
            <a:stretch>
              <a:fillRect/>
            </a:stretch>
          </p:blipFill>
          <p:spPr bwMode="auto">
            <a:xfrm>
              <a:off x="5129" y="1190"/>
              <a:ext cx="1730" cy="2306"/>
            </a:xfrm>
            <a:prstGeom prst="rect">
              <a:avLst/>
            </a:prstGeom>
            <a:noFill/>
            <a:ln w="9525">
              <a:noFill/>
              <a:miter lim="800000"/>
              <a:headEnd/>
              <a:tailEnd/>
            </a:ln>
          </p:spPr>
        </p:pic>
      </p:grpSp>
      <p:grpSp>
        <p:nvGrpSpPr>
          <p:cNvPr id="5" name="Group 29"/>
          <p:cNvGrpSpPr>
            <a:grpSpLocks/>
          </p:cNvGrpSpPr>
          <p:nvPr/>
        </p:nvGrpSpPr>
        <p:grpSpPr bwMode="auto">
          <a:xfrm>
            <a:off x="5940425" y="1889125"/>
            <a:ext cx="2746375" cy="4064000"/>
            <a:chOff x="2109" y="1190"/>
            <a:chExt cx="1730" cy="2560"/>
          </a:xfrm>
        </p:grpSpPr>
        <p:sp>
          <p:nvSpPr>
            <p:cNvPr id="36878" name="TextBox 15"/>
            <p:cNvSpPr txBox="1">
              <a:spLocks noChangeArrowheads="1"/>
            </p:cNvSpPr>
            <p:nvPr/>
          </p:nvSpPr>
          <p:spPr bwMode="auto">
            <a:xfrm>
              <a:off x="2725" y="3475"/>
              <a:ext cx="531"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Ours</a:t>
              </a:r>
              <a:endParaRPr lang="zh-CN" altLang="en-US" b="1">
                <a:solidFill>
                  <a:schemeClr val="bg1"/>
                </a:solidFill>
                <a:latin typeface="Arial" pitchFamily="34" charset="0"/>
                <a:cs typeface="Arial" pitchFamily="34" charset="0"/>
              </a:endParaRPr>
            </a:p>
          </p:txBody>
        </p:sp>
        <p:pic>
          <p:nvPicPr>
            <p:cNvPr id="36879" name="Picture 21" descr="bird-su-w050%h089%"/>
            <p:cNvPicPr>
              <a:picLocks noChangeAspect="1" noChangeArrowheads="1"/>
            </p:cNvPicPr>
            <p:nvPr/>
          </p:nvPicPr>
          <p:blipFill>
            <a:blip r:embed="rId6" cstate="print"/>
            <a:srcRect/>
            <a:stretch>
              <a:fillRect/>
            </a:stretch>
          </p:blipFill>
          <p:spPr bwMode="auto">
            <a:xfrm>
              <a:off x="2109" y="1190"/>
              <a:ext cx="1730" cy="2306"/>
            </a:xfrm>
            <a:prstGeom prst="rect">
              <a:avLst/>
            </a:prstGeom>
            <a:noFill/>
            <a:ln w="9525">
              <a:noFill/>
              <a:miter lim="800000"/>
              <a:headEnd/>
              <a:tailEnd/>
            </a:ln>
          </p:spPr>
        </p:pic>
      </p:grpSp>
      <p:grpSp>
        <p:nvGrpSpPr>
          <p:cNvPr id="36870" name="Group 33"/>
          <p:cNvGrpSpPr>
            <a:grpSpLocks/>
          </p:cNvGrpSpPr>
          <p:nvPr/>
        </p:nvGrpSpPr>
        <p:grpSpPr bwMode="auto">
          <a:xfrm>
            <a:off x="468313" y="1484313"/>
            <a:ext cx="5422900" cy="4467225"/>
            <a:chOff x="204" y="935"/>
            <a:chExt cx="3416" cy="2814"/>
          </a:xfrm>
        </p:grpSpPr>
        <p:sp>
          <p:nvSpPr>
            <p:cNvPr id="36876" name="TextBox 10"/>
            <p:cNvSpPr txBox="1">
              <a:spLocks noChangeArrowheads="1"/>
            </p:cNvSpPr>
            <p:nvPr/>
          </p:nvSpPr>
          <p:spPr bwMode="auto">
            <a:xfrm>
              <a:off x="1286" y="3474"/>
              <a:ext cx="1352" cy="275"/>
            </a:xfrm>
            <a:prstGeom prst="rect">
              <a:avLst/>
            </a:prstGeom>
            <a:noFill/>
            <a:ln w="9525">
              <a:noFill/>
              <a:miter lim="800000"/>
              <a:headEnd/>
              <a:tailEnd/>
            </a:ln>
          </p:spPr>
          <p:txBody>
            <a:bodyPr wrap="none">
              <a:spAutoFit/>
            </a:bodyPr>
            <a:lstStyle/>
            <a:p>
              <a:pPr latinLnBrk="1">
                <a:lnSpc>
                  <a:spcPct val="110000"/>
                </a:lnSpc>
              </a:pPr>
              <a:r>
                <a:rPr lang="en-US" altLang="zh-CN" b="1">
                  <a:solidFill>
                    <a:schemeClr val="bg1"/>
                  </a:solidFill>
                  <a:latin typeface="Arial" pitchFamily="34" charset="0"/>
                  <a:cs typeface="Arial" pitchFamily="34" charset="0"/>
                </a:rPr>
                <a:t>Original image</a:t>
              </a:r>
              <a:endParaRPr lang="zh-CN" altLang="en-US" b="1">
                <a:solidFill>
                  <a:schemeClr val="bg1"/>
                </a:solidFill>
                <a:latin typeface="Arial" pitchFamily="34" charset="0"/>
                <a:cs typeface="Arial" pitchFamily="34" charset="0"/>
              </a:endParaRPr>
            </a:p>
          </p:txBody>
        </p:sp>
        <p:pic>
          <p:nvPicPr>
            <p:cNvPr id="36877" name="Picture 23" descr="bird"/>
            <p:cNvPicPr>
              <a:picLocks noChangeAspect="1" noChangeArrowheads="1"/>
            </p:cNvPicPr>
            <p:nvPr/>
          </p:nvPicPr>
          <p:blipFill>
            <a:blip r:embed="rId7" cstate="print"/>
            <a:srcRect/>
            <a:stretch>
              <a:fillRect/>
            </a:stretch>
          </p:blipFill>
          <p:spPr bwMode="auto">
            <a:xfrm>
              <a:off x="204" y="935"/>
              <a:ext cx="3416" cy="2561"/>
            </a:xfrm>
            <a:prstGeom prst="rect">
              <a:avLst/>
            </a:prstGeom>
            <a:noFill/>
            <a:ln w="9525">
              <a:noFill/>
              <a:miter lim="800000"/>
              <a:headEnd/>
              <a:tailEnd/>
            </a:ln>
          </p:spPr>
        </p:pic>
      </p:grpSp>
      <p:sp>
        <p:nvSpPr>
          <p:cNvPr id="36871" name="Rectangle 2"/>
          <p:cNvSpPr>
            <a:spLocks noChangeArrowheads="1"/>
          </p:cNvSpPr>
          <p:nvPr/>
        </p:nvSpPr>
        <p:spPr bwMode="auto">
          <a:xfrm>
            <a:off x="-107950" y="404813"/>
            <a:ext cx="93583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Results</a:t>
            </a:r>
          </a:p>
        </p:txBody>
      </p:sp>
      <p:pic>
        <p:nvPicPr>
          <p:cNvPr id="36872" name="Picture 3" descr="시그라프PPT용로고"/>
          <p:cNvPicPr>
            <a:picLocks noChangeAspect="1" noChangeArrowheads="1"/>
          </p:cNvPicPr>
          <p:nvPr/>
        </p:nvPicPr>
        <p:blipFill>
          <a:blip r:embed="rId8" cstate="print"/>
          <a:srcRect/>
          <a:stretch>
            <a:fillRect/>
          </a:stretch>
        </p:blipFill>
        <p:spPr bwMode="auto">
          <a:xfrm>
            <a:off x="6680200" y="6321425"/>
            <a:ext cx="2212975" cy="420688"/>
          </a:xfrm>
          <a:prstGeom prst="rect">
            <a:avLst/>
          </a:prstGeom>
          <a:noFill/>
          <a:ln w="9525">
            <a:noFill/>
            <a:miter lim="800000"/>
            <a:headEnd/>
            <a:tailEnd/>
          </a:ln>
        </p:spPr>
      </p:pic>
      <p:pic>
        <p:nvPicPr>
          <p:cNvPr id="36873" name="Picture 4" descr="건곤감리PPT용"/>
          <p:cNvPicPr>
            <a:picLocks noChangeAspect="1" noChangeArrowheads="1"/>
          </p:cNvPicPr>
          <p:nvPr/>
        </p:nvPicPr>
        <p:blipFill>
          <a:blip r:embed="rId9" cstate="print"/>
          <a:srcRect/>
          <a:stretch>
            <a:fillRect/>
          </a:stretch>
        </p:blipFill>
        <p:spPr bwMode="auto">
          <a:xfrm>
            <a:off x="250825" y="6467475"/>
            <a:ext cx="1123950" cy="201613"/>
          </a:xfrm>
          <a:prstGeom prst="rect">
            <a:avLst/>
          </a:prstGeom>
          <a:noFill/>
          <a:ln w="9525">
            <a:noFill/>
            <a:miter lim="800000"/>
            <a:headEnd/>
            <a:tailEnd/>
          </a:ln>
        </p:spPr>
      </p:pic>
      <p:sp>
        <p:nvSpPr>
          <p:cNvPr id="36874" name="TextBox 11"/>
          <p:cNvSpPr txBox="1">
            <a:spLocks noChangeArrowheads="1"/>
          </p:cNvSpPr>
          <p:nvPr/>
        </p:nvSpPr>
        <p:spPr bwMode="auto">
          <a:xfrm>
            <a:off x="2424113" y="981075"/>
            <a:ext cx="1511300" cy="436563"/>
          </a:xfrm>
          <a:prstGeom prst="rect">
            <a:avLst/>
          </a:prstGeom>
          <a:noFill/>
          <a:ln w="9525">
            <a:noFill/>
            <a:miter lim="800000"/>
            <a:headEnd/>
            <a:tailEnd/>
          </a:ln>
        </p:spPr>
        <p:txBody>
          <a:bodyPr>
            <a:spAutoFit/>
          </a:bodyPr>
          <a:lstStyle/>
          <a:p>
            <a:pPr latinLnBrk="1">
              <a:lnSpc>
                <a:spcPct val="110000"/>
              </a:lnSpc>
            </a:pPr>
            <a:r>
              <a:rPr lang="en-US" altLang="zh-CN" b="1" dirty="0">
                <a:solidFill>
                  <a:schemeClr val="bg1"/>
                </a:solidFill>
                <a:latin typeface="Arial" pitchFamily="34" charset="0"/>
                <a:cs typeface="Arial" pitchFamily="34" charset="0"/>
              </a:rPr>
              <a:t>600 x 450</a:t>
            </a:r>
            <a:endParaRPr lang="zh-CN" altLang="en-US" b="1" dirty="0">
              <a:solidFill>
                <a:schemeClr val="bg1"/>
              </a:solidFill>
              <a:latin typeface="Arial" pitchFamily="34" charset="0"/>
              <a:cs typeface="Arial" pitchFamily="34" charset="0"/>
            </a:endParaRPr>
          </a:p>
        </p:txBody>
      </p:sp>
      <p:sp>
        <p:nvSpPr>
          <p:cNvPr id="37923" name="TextBox 11"/>
          <p:cNvSpPr txBox="1">
            <a:spLocks noChangeArrowheads="1"/>
          </p:cNvSpPr>
          <p:nvPr/>
        </p:nvSpPr>
        <p:spPr bwMode="auto">
          <a:xfrm>
            <a:off x="6516688" y="1412875"/>
            <a:ext cx="1511300" cy="436563"/>
          </a:xfrm>
          <a:prstGeom prst="rect">
            <a:avLst/>
          </a:prstGeom>
          <a:noFill/>
          <a:ln w="9525">
            <a:noFill/>
            <a:miter lim="800000"/>
            <a:headEnd/>
            <a:tailEnd/>
          </a:ln>
        </p:spPr>
        <p:txBody>
          <a:bodyPr>
            <a:spAutoFit/>
          </a:bodyPr>
          <a:lstStyle/>
          <a:p>
            <a:pPr latinLnBrk="1">
              <a:lnSpc>
                <a:spcPct val="110000"/>
              </a:lnSpc>
            </a:pPr>
            <a:r>
              <a:rPr lang="en-US" altLang="zh-CN" b="1">
                <a:solidFill>
                  <a:schemeClr val="bg1"/>
                </a:solidFill>
                <a:latin typeface="Arial" pitchFamily="34" charset="0"/>
                <a:cs typeface="Arial" pitchFamily="34" charset="0"/>
              </a:rPr>
              <a:t>300 x 400</a:t>
            </a:r>
            <a:endParaRPr lang="zh-CN" altLang="en-US" b="1">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79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childTnLst>
                          </p:cTn>
                        </p:par>
                        <p:par>
                          <p:cTn id="32" fill="hold">
                            <p:stCondLst>
                              <p:cond delay="2000"/>
                            </p:stCondLst>
                            <p:childTnLst>
                              <p:par>
                                <p:cTn id="33" presetID="1" presetClass="exit" presetSubtype="0" fill="hold" nodeType="after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07950" y="195263"/>
            <a:ext cx="9358313" cy="641350"/>
          </a:xfrm>
          <a:prstGeom prst="rect">
            <a:avLst/>
          </a:prstGeom>
          <a:noFill/>
          <a:ln w="9525" algn="ctr">
            <a:noFill/>
            <a:miter lim="800000"/>
            <a:headEnd/>
            <a:tailEnd/>
          </a:ln>
        </p:spPr>
        <p:txBody>
          <a:bodyPr>
            <a:spAutoFit/>
          </a:bodyPr>
          <a:lstStyle/>
          <a:p>
            <a:pPr>
              <a:lnSpc>
                <a:spcPct val="100000"/>
              </a:lnSpc>
            </a:pPr>
            <a:r>
              <a:rPr lang="en-US" altLang="ko-KR" sz="3600" b="1" dirty="0">
                <a:solidFill>
                  <a:schemeClr val="bg1"/>
                </a:solidFill>
                <a:latin typeface="Arial" pitchFamily="34" charset="0"/>
                <a:cs typeface="Arial" pitchFamily="34" charset="0"/>
              </a:rPr>
              <a:t>  Results</a:t>
            </a:r>
          </a:p>
        </p:txBody>
      </p:sp>
      <p:pic>
        <p:nvPicPr>
          <p:cNvPr id="29699"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29700"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pic>
        <p:nvPicPr>
          <p:cNvPr id="29701" name="Picture 10"/>
          <p:cNvPicPr>
            <a:picLocks noChangeArrowheads="1"/>
          </p:cNvPicPr>
          <p:nvPr/>
        </p:nvPicPr>
        <p:blipFill>
          <a:blip r:embed="rId5" cstate="print"/>
          <a:srcRect/>
          <a:stretch>
            <a:fillRect/>
          </a:stretch>
        </p:blipFill>
        <p:spPr bwMode="auto">
          <a:xfrm>
            <a:off x="395288" y="1023938"/>
            <a:ext cx="5689600" cy="4641850"/>
          </a:xfrm>
          <a:prstGeom prst="rect">
            <a:avLst/>
          </a:prstGeom>
          <a:noFill/>
          <a:ln w="9525" algn="ctr">
            <a:noFill/>
            <a:miter lim="800000"/>
            <a:headEnd/>
            <a:tailEnd/>
          </a:ln>
        </p:spPr>
      </p:pic>
      <p:pic>
        <p:nvPicPr>
          <p:cNvPr id="26630" name="Picture 11"/>
          <p:cNvPicPr>
            <a:picLocks noChangeArrowheads="1"/>
          </p:cNvPicPr>
          <p:nvPr/>
        </p:nvPicPr>
        <p:blipFill>
          <a:blip r:embed="rId6" cstate="print"/>
          <a:srcRect/>
          <a:stretch>
            <a:fillRect/>
          </a:stretch>
        </p:blipFill>
        <p:spPr bwMode="auto">
          <a:xfrm>
            <a:off x="6234113" y="1023938"/>
            <a:ext cx="2519362" cy="4641850"/>
          </a:xfrm>
          <a:prstGeom prst="rect">
            <a:avLst/>
          </a:prstGeom>
          <a:noFill/>
          <a:ln w="9525" algn="ctr">
            <a:noFill/>
            <a:miter lim="800000"/>
            <a:headEnd/>
            <a:tailEnd/>
          </a:ln>
        </p:spPr>
      </p:pic>
      <p:pic>
        <p:nvPicPr>
          <p:cNvPr id="26632" name="Picture 13"/>
          <p:cNvPicPr>
            <a:picLocks noChangeArrowheads="1"/>
          </p:cNvPicPr>
          <p:nvPr/>
        </p:nvPicPr>
        <p:blipFill>
          <a:blip r:embed="rId7" cstate="print"/>
          <a:srcRect/>
          <a:stretch>
            <a:fillRect/>
          </a:stretch>
        </p:blipFill>
        <p:spPr bwMode="auto">
          <a:xfrm>
            <a:off x="6234113" y="1023938"/>
            <a:ext cx="2519362" cy="4641850"/>
          </a:xfrm>
          <a:prstGeom prst="rect">
            <a:avLst/>
          </a:prstGeom>
          <a:noFill/>
          <a:ln w="9525" algn="ctr">
            <a:noFill/>
            <a:miter lim="800000"/>
            <a:headEnd/>
            <a:tailEnd/>
          </a:ln>
        </p:spPr>
      </p:pic>
      <p:pic>
        <p:nvPicPr>
          <p:cNvPr id="26631" name="Picture 12"/>
          <p:cNvPicPr>
            <a:picLocks noChangeArrowheads="1"/>
          </p:cNvPicPr>
          <p:nvPr/>
        </p:nvPicPr>
        <p:blipFill>
          <a:blip r:embed="rId8" cstate="print"/>
          <a:srcRect/>
          <a:stretch>
            <a:fillRect/>
          </a:stretch>
        </p:blipFill>
        <p:spPr bwMode="auto">
          <a:xfrm>
            <a:off x="6234113" y="1023938"/>
            <a:ext cx="2519362" cy="4641850"/>
          </a:xfrm>
          <a:prstGeom prst="rect">
            <a:avLst/>
          </a:prstGeom>
          <a:noFill/>
          <a:ln w="9525" algn="ctr">
            <a:noFill/>
            <a:miter lim="800000"/>
            <a:headEnd/>
            <a:tailEnd/>
          </a:ln>
        </p:spPr>
      </p:pic>
      <p:pic>
        <p:nvPicPr>
          <p:cNvPr id="26633" name="Picture 14"/>
          <p:cNvPicPr>
            <a:picLocks noChangeArrowheads="1"/>
          </p:cNvPicPr>
          <p:nvPr/>
        </p:nvPicPr>
        <p:blipFill>
          <a:blip r:embed="rId9" cstate="print"/>
          <a:srcRect/>
          <a:stretch>
            <a:fillRect/>
          </a:stretch>
        </p:blipFill>
        <p:spPr bwMode="auto">
          <a:xfrm>
            <a:off x="6234113" y="1023938"/>
            <a:ext cx="2519362" cy="4641850"/>
          </a:xfrm>
          <a:prstGeom prst="rect">
            <a:avLst/>
          </a:prstGeom>
          <a:noFill/>
          <a:ln w="9525" algn="ctr">
            <a:noFill/>
            <a:miter lim="800000"/>
            <a:headEnd/>
            <a:tailEnd/>
          </a:ln>
        </p:spPr>
      </p:pic>
      <p:sp>
        <p:nvSpPr>
          <p:cNvPr id="29706" name="TextBox 14"/>
          <p:cNvSpPr txBox="1">
            <a:spLocks noChangeArrowheads="1"/>
          </p:cNvSpPr>
          <p:nvPr/>
        </p:nvSpPr>
        <p:spPr bwMode="auto">
          <a:xfrm>
            <a:off x="2147094" y="5703888"/>
            <a:ext cx="2185988" cy="430887"/>
          </a:xfrm>
          <a:prstGeom prst="rect">
            <a:avLst/>
          </a:prstGeom>
          <a:noFill/>
          <a:ln w="9525">
            <a:noFill/>
            <a:miter lim="800000"/>
            <a:headEnd/>
            <a:tailEnd/>
          </a:ln>
        </p:spPr>
        <p:txBody>
          <a:bodyPr>
            <a:spAutoFit/>
          </a:bodyPr>
          <a:lstStyle/>
          <a:p>
            <a:r>
              <a:rPr lang="en-US" altLang="zh-CN" b="1" dirty="0">
                <a:solidFill>
                  <a:schemeClr val="bg1"/>
                </a:solidFill>
                <a:latin typeface="Arial" pitchFamily="34" charset="0"/>
                <a:cs typeface="Arial" pitchFamily="34" charset="0"/>
              </a:rPr>
              <a:t>Original image</a:t>
            </a:r>
            <a:endParaRPr lang="zh-CN" altLang="en-US" b="1" dirty="0">
              <a:solidFill>
                <a:schemeClr val="bg1"/>
              </a:solidFill>
              <a:latin typeface="Arial" pitchFamily="34" charset="0"/>
              <a:cs typeface="Arial" pitchFamily="34" charset="0"/>
            </a:endParaRPr>
          </a:p>
        </p:txBody>
      </p:sp>
      <p:sp>
        <p:nvSpPr>
          <p:cNvPr id="26635" name="TextBox 15"/>
          <p:cNvSpPr txBox="1">
            <a:spLocks noChangeArrowheads="1"/>
          </p:cNvSpPr>
          <p:nvPr/>
        </p:nvSpPr>
        <p:spPr bwMode="auto">
          <a:xfrm>
            <a:off x="6450881" y="5705475"/>
            <a:ext cx="2085827" cy="430887"/>
          </a:xfrm>
          <a:prstGeom prst="rect">
            <a:avLst/>
          </a:prstGeom>
          <a:noFill/>
          <a:ln w="9525">
            <a:noFill/>
            <a:miter lim="800000"/>
            <a:headEnd/>
            <a:tailEnd/>
          </a:ln>
        </p:spPr>
        <p:txBody>
          <a:bodyPr wrap="none">
            <a:spAutoFit/>
          </a:bodyPr>
          <a:lstStyle/>
          <a:p>
            <a:r>
              <a:rPr lang="en-US" altLang="zh-CN" b="1">
                <a:solidFill>
                  <a:schemeClr val="bg1"/>
                </a:solidFill>
                <a:latin typeface="Arial" pitchFamily="34" charset="0"/>
                <a:cs typeface="Arial" pitchFamily="34" charset="0"/>
              </a:rPr>
              <a:t>Multi-operator</a:t>
            </a:r>
            <a:endParaRPr lang="zh-CN" altLang="en-US" b="1">
              <a:solidFill>
                <a:schemeClr val="bg1"/>
              </a:solidFill>
              <a:latin typeface="Arial" pitchFamily="34" charset="0"/>
              <a:cs typeface="Arial" pitchFamily="34" charset="0"/>
            </a:endParaRPr>
          </a:p>
        </p:txBody>
      </p:sp>
      <p:sp>
        <p:nvSpPr>
          <p:cNvPr id="26636" name="TextBox 16"/>
          <p:cNvSpPr txBox="1">
            <a:spLocks noChangeArrowheads="1"/>
          </p:cNvSpPr>
          <p:nvPr/>
        </p:nvSpPr>
        <p:spPr bwMode="auto">
          <a:xfrm>
            <a:off x="6749840" y="5705475"/>
            <a:ext cx="1487908" cy="430887"/>
          </a:xfrm>
          <a:prstGeom prst="rect">
            <a:avLst/>
          </a:prstGeom>
          <a:noFill/>
          <a:ln w="9525">
            <a:noFill/>
            <a:miter lim="800000"/>
            <a:headEnd/>
            <a:tailEnd/>
          </a:ln>
        </p:spPr>
        <p:txBody>
          <a:bodyPr wrap="none">
            <a:spAutoFit/>
          </a:bodyPr>
          <a:lstStyle/>
          <a:p>
            <a:r>
              <a:rPr lang="en-US" altLang="zh-CN" b="1">
                <a:solidFill>
                  <a:schemeClr val="bg1"/>
                </a:solidFill>
                <a:latin typeface="Arial" pitchFamily="34" charset="0"/>
                <a:cs typeface="Arial" pitchFamily="34" charset="0"/>
              </a:rPr>
              <a:t>Shift-map</a:t>
            </a:r>
            <a:endParaRPr lang="zh-CN" altLang="en-US" b="1">
              <a:solidFill>
                <a:schemeClr val="bg1"/>
              </a:solidFill>
              <a:latin typeface="Arial" pitchFamily="34" charset="0"/>
              <a:cs typeface="Arial" pitchFamily="34" charset="0"/>
            </a:endParaRPr>
          </a:p>
        </p:txBody>
      </p:sp>
      <p:sp>
        <p:nvSpPr>
          <p:cNvPr id="26637" name="TextBox 17"/>
          <p:cNvSpPr txBox="1">
            <a:spLocks noChangeArrowheads="1"/>
          </p:cNvSpPr>
          <p:nvPr/>
        </p:nvSpPr>
        <p:spPr bwMode="auto">
          <a:xfrm>
            <a:off x="6841629" y="5705475"/>
            <a:ext cx="1304331" cy="430887"/>
          </a:xfrm>
          <a:prstGeom prst="rect">
            <a:avLst/>
          </a:prstGeom>
          <a:noFill/>
          <a:ln w="9525">
            <a:noFill/>
            <a:miter lim="800000"/>
            <a:headEnd/>
            <a:tailEnd/>
          </a:ln>
        </p:spPr>
        <p:txBody>
          <a:bodyPr wrap="none">
            <a:spAutoFit/>
          </a:bodyPr>
          <a:lstStyle/>
          <a:p>
            <a:r>
              <a:rPr lang="en-US" altLang="zh-CN" b="1">
                <a:solidFill>
                  <a:schemeClr val="bg1"/>
                </a:solidFill>
                <a:latin typeface="Arial" pitchFamily="34" charset="0"/>
                <a:cs typeface="Arial" pitchFamily="34" charset="0"/>
              </a:rPr>
              <a:t>Warping</a:t>
            </a:r>
            <a:endParaRPr lang="zh-CN" altLang="en-US" b="1">
              <a:solidFill>
                <a:schemeClr val="bg1"/>
              </a:solidFill>
              <a:latin typeface="Arial" pitchFamily="34" charset="0"/>
              <a:cs typeface="Arial" pitchFamily="34" charset="0"/>
            </a:endParaRPr>
          </a:p>
        </p:txBody>
      </p:sp>
      <p:sp>
        <p:nvSpPr>
          <p:cNvPr id="26638" name="TextBox 18"/>
          <p:cNvSpPr txBox="1">
            <a:spLocks noChangeArrowheads="1"/>
          </p:cNvSpPr>
          <p:nvPr/>
        </p:nvSpPr>
        <p:spPr bwMode="auto">
          <a:xfrm>
            <a:off x="7072044" y="5705475"/>
            <a:ext cx="843501" cy="430887"/>
          </a:xfrm>
          <a:prstGeom prst="rect">
            <a:avLst/>
          </a:prstGeom>
          <a:noFill/>
          <a:ln w="9525">
            <a:noFill/>
            <a:miter lim="800000"/>
            <a:headEnd/>
            <a:tailEnd/>
          </a:ln>
        </p:spPr>
        <p:txBody>
          <a:bodyPr wrap="none">
            <a:spAutoFit/>
          </a:bodyPr>
          <a:lstStyle/>
          <a:p>
            <a:r>
              <a:rPr lang="en-US" altLang="zh-CN" b="1">
                <a:solidFill>
                  <a:schemeClr val="bg1"/>
                </a:solidFill>
                <a:latin typeface="Arial" pitchFamily="34" charset="0"/>
                <a:cs typeface="Arial" pitchFamily="34" charset="0"/>
              </a:rPr>
              <a:t>Ours</a:t>
            </a:r>
            <a:endParaRPr lang="zh-CN" altLang="en-US" b="1">
              <a:solidFill>
                <a:schemeClr val="bg1"/>
              </a:solidFill>
              <a:latin typeface="Arial" pitchFamily="34" charset="0"/>
              <a:cs typeface="Arial" pitchFamily="34" charset="0"/>
            </a:endParaRPr>
          </a:p>
        </p:txBody>
      </p:sp>
      <p:sp>
        <p:nvSpPr>
          <p:cNvPr id="15" name="TextBox 11"/>
          <p:cNvSpPr txBox="1">
            <a:spLocks noChangeArrowheads="1"/>
          </p:cNvSpPr>
          <p:nvPr/>
        </p:nvSpPr>
        <p:spPr bwMode="auto">
          <a:xfrm>
            <a:off x="2424112" y="634983"/>
            <a:ext cx="1908969" cy="464743"/>
          </a:xfrm>
          <a:prstGeom prst="rect">
            <a:avLst/>
          </a:prstGeom>
          <a:noFill/>
          <a:ln w="9525">
            <a:noFill/>
            <a:miter lim="800000"/>
            <a:headEnd/>
            <a:tailEnd/>
          </a:ln>
        </p:spPr>
        <p:txBody>
          <a:bodyPr wrap="square">
            <a:spAutoFit/>
          </a:bodyPr>
          <a:lstStyle/>
          <a:p>
            <a:pPr latinLnBrk="1">
              <a:lnSpc>
                <a:spcPct val="110000"/>
              </a:lnSpc>
            </a:pPr>
            <a:r>
              <a:rPr lang="en-US" altLang="zh-CN" b="1" dirty="0" smtClean="0">
                <a:solidFill>
                  <a:schemeClr val="bg1"/>
                </a:solidFill>
                <a:latin typeface="Arial" pitchFamily="34" charset="0"/>
                <a:cs typeface="Arial" pitchFamily="34" charset="0"/>
              </a:rPr>
              <a:t>1024 </a:t>
            </a:r>
            <a:r>
              <a:rPr lang="en-US" altLang="zh-CN" b="1" dirty="0">
                <a:solidFill>
                  <a:schemeClr val="bg1"/>
                </a:solidFill>
                <a:latin typeface="Arial" pitchFamily="34" charset="0"/>
                <a:cs typeface="Arial" pitchFamily="34" charset="0"/>
              </a:rPr>
              <a:t>x </a:t>
            </a:r>
            <a:r>
              <a:rPr lang="en-US" altLang="zh-CN" b="1" dirty="0" smtClean="0">
                <a:solidFill>
                  <a:schemeClr val="bg1"/>
                </a:solidFill>
                <a:latin typeface="Arial" pitchFamily="34" charset="0"/>
                <a:cs typeface="Arial" pitchFamily="34" charset="0"/>
              </a:rPr>
              <a:t>820</a:t>
            </a:r>
            <a:endParaRPr lang="zh-CN" altLang="en-US" b="1" dirty="0">
              <a:solidFill>
                <a:schemeClr val="bg1"/>
              </a:solidFill>
              <a:latin typeface="Arial" pitchFamily="34" charset="0"/>
              <a:cs typeface="Arial" pitchFamily="34" charset="0"/>
            </a:endParaRPr>
          </a:p>
        </p:txBody>
      </p:sp>
      <p:sp>
        <p:nvSpPr>
          <p:cNvPr id="16" name="TextBox 11"/>
          <p:cNvSpPr txBox="1">
            <a:spLocks noChangeArrowheads="1"/>
          </p:cNvSpPr>
          <p:nvPr/>
        </p:nvSpPr>
        <p:spPr bwMode="auto">
          <a:xfrm>
            <a:off x="6786578" y="634983"/>
            <a:ext cx="1511300" cy="464743"/>
          </a:xfrm>
          <a:prstGeom prst="rect">
            <a:avLst/>
          </a:prstGeom>
          <a:noFill/>
          <a:ln w="9525">
            <a:noFill/>
            <a:miter lim="800000"/>
            <a:headEnd/>
            <a:tailEnd/>
          </a:ln>
        </p:spPr>
        <p:txBody>
          <a:bodyPr>
            <a:spAutoFit/>
          </a:bodyPr>
          <a:lstStyle/>
          <a:p>
            <a:pPr latinLnBrk="1">
              <a:lnSpc>
                <a:spcPct val="110000"/>
              </a:lnSpc>
            </a:pPr>
            <a:r>
              <a:rPr lang="en-US" altLang="zh-CN" b="1" dirty="0" smtClean="0">
                <a:solidFill>
                  <a:schemeClr val="bg1"/>
                </a:solidFill>
                <a:latin typeface="Arial" pitchFamily="34" charset="0"/>
                <a:cs typeface="Arial" pitchFamily="34" charset="0"/>
              </a:rPr>
              <a:t>500 </a:t>
            </a:r>
            <a:r>
              <a:rPr lang="en-US" altLang="zh-CN" b="1" dirty="0">
                <a:solidFill>
                  <a:schemeClr val="bg1"/>
                </a:solidFill>
                <a:latin typeface="Arial" pitchFamily="34" charset="0"/>
                <a:cs typeface="Arial" pitchFamily="34" charset="0"/>
              </a:rPr>
              <a:t>x </a:t>
            </a:r>
            <a:r>
              <a:rPr lang="en-US" altLang="zh-CN" b="1" dirty="0" smtClean="0">
                <a:solidFill>
                  <a:schemeClr val="bg1"/>
                </a:solidFill>
                <a:latin typeface="Arial" pitchFamily="34" charset="0"/>
                <a:cs typeface="Arial" pitchFamily="34" charset="0"/>
              </a:rPr>
              <a:t>820</a:t>
            </a:r>
            <a:endParaRPr lang="zh-CN" altLang="en-US"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635"/>
                                        </p:tgtEl>
                                        <p:attrNameLst>
                                          <p:attrName>style.visibility</p:attrName>
                                        </p:attrNameLst>
                                      </p:cBhvr>
                                      <p:to>
                                        <p:strVal val="visible"/>
                                      </p:to>
                                    </p:set>
                                    <p:animEffect transition="in" filter="fade">
                                      <p:cBhvr>
                                        <p:cTn id="13" dur="2000"/>
                                        <p:tgtEl>
                                          <p:spTgt spid="266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632"/>
                                        </p:tgtEl>
                                        <p:attrNameLst>
                                          <p:attrName>style.visibility</p:attrName>
                                        </p:attrNameLst>
                                      </p:cBhvr>
                                      <p:to>
                                        <p:strVal val="visible"/>
                                      </p:to>
                                    </p:set>
                                    <p:animEffect transition="in" filter="fade">
                                      <p:cBhvr>
                                        <p:cTn id="18" dur="2000"/>
                                        <p:tgtEl>
                                          <p:spTgt spid="26632"/>
                                        </p:tgtEl>
                                      </p:cBhvr>
                                    </p:animEffect>
                                  </p:childTnLst>
                                </p:cTn>
                              </p:par>
                              <p:par>
                                <p:cTn id="19" presetID="10" presetClass="exit" presetSubtype="0" fill="hold" grpId="1" nodeType="withEffect">
                                  <p:stCondLst>
                                    <p:cond delay="0"/>
                                  </p:stCondLst>
                                  <p:childTnLst>
                                    <p:animEffect transition="out" filter="fade">
                                      <p:cBhvr>
                                        <p:cTn id="20" dur="500"/>
                                        <p:tgtEl>
                                          <p:spTgt spid="26635"/>
                                        </p:tgtEl>
                                      </p:cBhvr>
                                    </p:animEffect>
                                    <p:set>
                                      <p:cBhvr>
                                        <p:cTn id="21" dur="1" fill="hold">
                                          <p:stCondLst>
                                            <p:cond delay="499"/>
                                          </p:stCondLst>
                                        </p:cTn>
                                        <p:tgtEl>
                                          <p:spTgt spid="26635"/>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6637"/>
                                        </p:tgtEl>
                                        <p:attrNameLst>
                                          <p:attrName>style.visibility</p:attrName>
                                        </p:attrNameLst>
                                      </p:cBhvr>
                                      <p:to>
                                        <p:strVal val="visible"/>
                                      </p:to>
                                    </p:set>
                                    <p:animEffect transition="in" filter="fade">
                                      <p:cBhvr>
                                        <p:cTn id="24" dur="2000"/>
                                        <p:tgtEl>
                                          <p:spTgt spid="266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631"/>
                                        </p:tgtEl>
                                        <p:attrNameLst>
                                          <p:attrName>style.visibility</p:attrName>
                                        </p:attrNameLst>
                                      </p:cBhvr>
                                      <p:to>
                                        <p:strVal val="visible"/>
                                      </p:to>
                                    </p:set>
                                    <p:animEffect transition="in" filter="fade">
                                      <p:cBhvr>
                                        <p:cTn id="29" dur="2000"/>
                                        <p:tgtEl>
                                          <p:spTgt spid="26631"/>
                                        </p:tgtEl>
                                      </p:cBhvr>
                                    </p:animEffect>
                                  </p:childTnLst>
                                </p:cTn>
                              </p:par>
                              <p:par>
                                <p:cTn id="30" presetID="10" presetClass="exit" presetSubtype="0" fill="hold" grpId="1" nodeType="withEffect">
                                  <p:stCondLst>
                                    <p:cond delay="0"/>
                                  </p:stCondLst>
                                  <p:childTnLst>
                                    <p:animEffect transition="out" filter="fade">
                                      <p:cBhvr>
                                        <p:cTn id="31" dur="500"/>
                                        <p:tgtEl>
                                          <p:spTgt spid="26637"/>
                                        </p:tgtEl>
                                      </p:cBhvr>
                                    </p:animEffect>
                                    <p:set>
                                      <p:cBhvr>
                                        <p:cTn id="32" dur="1" fill="hold">
                                          <p:stCondLst>
                                            <p:cond delay="499"/>
                                          </p:stCondLst>
                                        </p:cTn>
                                        <p:tgtEl>
                                          <p:spTgt spid="26637"/>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6636"/>
                                        </p:tgtEl>
                                        <p:attrNameLst>
                                          <p:attrName>style.visibility</p:attrName>
                                        </p:attrNameLst>
                                      </p:cBhvr>
                                      <p:to>
                                        <p:strVal val="visible"/>
                                      </p:to>
                                    </p:set>
                                    <p:animEffect transition="in" filter="fade">
                                      <p:cBhvr>
                                        <p:cTn id="35" dur="2000"/>
                                        <p:tgtEl>
                                          <p:spTgt spid="266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633"/>
                                        </p:tgtEl>
                                        <p:attrNameLst>
                                          <p:attrName>style.visibility</p:attrName>
                                        </p:attrNameLst>
                                      </p:cBhvr>
                                      <p:to>
                                        <p:strVal val="visible"/>
                                      </p:to>
                                    </p:set>
                                    <p:animEffect transition="in" filter="fade">
                                      <p:cBhvr>
                                        <p:cTn id="40" dur="2000"/>
                                        <p:tgtEl>
                                          <p:spTgt spid="26633"/>
                                        </p:tgtEl>
                                      </p:cBhvr>
                                    </p:animEffect>
                                  </p:childTnLst>
                                </p:cTn>
                              </p:par>
                              <p:par>
                                <p:cTn id="41" presetID="10" presetClass="exit" presetSubtype="0" fill="hold" grpId="1" nodeType="withEffect">
                                  <p:stCondLst>
                                    <p:cond delay="0"/>
                                  </p:stCondLst>
                                  <p:childTnLst>
                                    <p:animEffect transition="out" filter="fade">
                                      <p:cBhvr>
                                        <p:cTn id="42" dur="500"/>
                                        <p:tgtEl>
                                          <p:spTgt spid="26636"/>
                                        </p:tgtEl>
                                      </p:cBhvr>
                                    </p:animEffect>
                                    <p:set>
                                      <p:cBhvr>
                                        <p:cTn id="43" dur="1" fill="hold">
                                          <p:stCondLst>
                                            <p:cond delay="499"/>
                                          </p:stCondLst>
                                        </p:cTn>
                                        <p:tgtEl>
                                          <p:spTgt spid="2663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6638"/>
                                        </p:tgtEl>
                                        <p:attrNameLst>
                                          <p:attrName>style.visibility</p:attrName>
                                        </p:attrNameLst>
                                      </p:cBhvr>
                                      <p:to>
                                        <p:strVal val="visible"/>
                                      </p:to>
                                    </p:set>
                                    <p:animEffect transition="in" filter="fade">
                                      <p:cBhvr>
                                        <p:cTn id="46" dur="2000"/>
                                        <p:tgtEl>
                                          <p:spTgt spid="26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P spid="26635" grpId="1"/>
      <p:bldP spid="26636" grpId="0"/>
      <p:bldP spid="26636" grpId="1"/>
      <p:bldP spid="26637" grpId="0"/>
      <p:bldP spid="26637" grpId="1"/>
      <p:bldP spid="26638"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ChangeArrowheads="1"/>
          </p:cNvSpPr>
          <p:nvPr/>
        </p:nvSpPr>
        <p:spPr bwMode="auto">
          <a:xfrm>
            <a:off x="-107950" y="123825"/>
            <a:ext cx="93583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More Results</a:t>
            </a:r>
          </a:p>
        </p:txBody>
      </p:sp>
      <p:pic>
        <p:nvPicPr>
          <p:cNvPr id="40964"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40965"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sp>
        <p:nvSpPr>
          <p:cNvPr id="40966" name="TextBox 9"/>
          <p:cNvSpPr txBox="1">
            <a:spLocks noChangeArrowheads="1"/>
          </p:cNvSpPr>
          <p:nvPr/>
        </p:nvSpPr>
        <p:spPr bwMode="auto">
          <a:xfrm>
            <a:off x="500063" y="779463"/>
            <a:ext cx="5054600" cy="561975"/>
          </a:xfrm>
          <a:prstGeom prst="rect">
            <a:avLst/>
          </a:prstGeom>
          <a:noFill/>
          <a:ln w="9525">
            <a:noFill/>
            <a:miter lim="800000"/>
            <a:headEnd/>
            <a:tailEnd/>
          </a:ln>
        </p:spPr>
        <p:txBody>
          <a:bodyPr wrap="none">
            <a:spAutoFit/>
          </a:bodyPr>
          <a:lstStyle/>
          <a:p>
            <a:pPr latinLnBrk="1">
              <a:lnSpc>
                <a:spcPct val="110000"/>
              </a:lnSpc>
              <a:buFont typeface="Arial" pitchFamily="34" charset="0"/>
              <a:buChar char="•"/>
            </a:pPr>
            <a:r>
              <a:rPr lang="en-US" altLang="zh-CN" sz="2800">
                <a:solidFill>
                  <a:schemeClr val="bg1"/>
                </a:solidFill>
                <a:latin typeface="Arial" pitchFamily="34" charset="0"/>
                <a:cs typeface="Arial" pitchFamily="34" charset="0"/>
              </a:rPr>
              <a:t> </a:t>
            </a:r>
            <a:r>
              <a:rPr lang="en-US" altLang="zh-CN" sz="2800" b="1">
                <a:solidFill>
                  <a:schemeClr val="bg1"/>
                </a:solidFill>
                <a:latin typeface="Arial" pitchFamily="34" charset="0"/>
                <a:cs typeface="Arial" pitchFamily="34" charset="0"/>
              </a:rPr>
              <a:t>Progressive summarization</a:t>
            </a:r>
            <a:endParaRPr lang="zh-CN" altLang="en-US" sz="2800" b="1">
              <a:solidFill>
                <a:schemeClr val="bg1"/>
              </a:solidFill>
              <a:latin typeface="Arial" pitchFamily="34" charset="0"/>
              <a:cs typeface="Arial" pitchFamily="34" charset="0"/>
            </a:endParaRPr>
          </a:p>
        </p:txBody>
      </p:sp>
      <p:pic>
        <p:nvPicPr>
          <p:cNvPr id="11" name="Picture 11" descr="BMW"/>
          <p:cNvPicPr>
            <a:picLocks noChangeAspect="1" noChangeArrowheads="1"/>
          </p:cNvPicPr>
          <p:nvPr/>
        </p:nvPicPr>
        <p:blipFill>
          <a:blip r:embed="rId5" cstate="print"/>
          <a:srcRect/>
          <a:stretch>
            <a:fillRect/>
          </a:stretch>
        </p:blipFill>
        <p:spPr bwMode="auto">
          <a:xfrm>
            <a:off x="1785918" y="1643050"/>
            <a:ext cx="5378470" cy="4413608"/>
          </a:xfrm>
          <a:prstGeom prst="rect">
            <a:avLst/>
          </a:prstGeom>
          <a:noFill/>
          <a:ln w="9525">
            <a:noFill/>
            <a:miter lim="800000"/>
            <a:headEnd/>
            <a:tailEnd/>
          </a:ln>
        </p:spPr>
      </p:pic>
      <p:pic>
        <p:nvPicPr>
          <p:cNvPr id="12" name="Picture 12" descr="BMW-su-w083%h100%"/>
          <p:cNvPicPr>
            <a:picLocks noChangeAspect="1" noChangeArrowheads="1"/>
          </p:cNvPicPr>
          <p:nvPr/>
        </p:nvPicPr>
        <p:blipFill>
          <a:blip r:embed="rId6" cstate="print"/>
          <a:srcRect/>
          <a:stretch>
            <a:fillRect/>
          </a:stretch>
        </p:blipFill>
        <p:spPr bwMode="auto">
          <a:xfrm>
            <a:off x="2254898" y="1643050"/>
            <a:ext cx="4440510" cy="4413608"/>
          </a:xfrm>
          <a:prstGeom prst="rect">
            <a:avLst/>
          </a:prstGeom>
          <a:noFill/>
          <a:ln w="9525">
            <a:noFill/>
            <a:miter lim="800000"/>
            <a:headEnd/>
            <a:tailEnd/>
          </a:ln>
        </p:spPr>
      </p:pic>
      <p:pic>
        <p:nvPicPr>
          <p:cNvPr id="13" name="Picture 13" descr="BMW-su-w070%h100%"/>
          <p:cNvPicPr>
            <a:picLocks noChangeAspect="1" noChangeArrowheads="1"/>
          </p:cNvPicPr>
          <p:nvPr/>
        </p:nvPicPr>
        <p:blipFill>
          <a:blip r:embed="rId7" cstate="print"/>
          <a:srcRect/>
          <a:stretch>
            <a:fillRect/>
          </a:stretch>
        </p:blipFill>
        <p:spPr bwMode="auto">
          <a:xfrm>
            <a:off x="2580404" y="1643050"/>
            <a:ext cx="3789498" cy="4413609"/>
          </a:xfrm>
          <a:prstGeom prst="rect">
            <a:avLst/>
          </a:prstGeom>
          <a:noFill/>
          <a:ln w="9525">
            <a:noFill/>
            <a:miter lim="800000"/>
            <a:headEnd/>
            <a:tailEnd/>
          </a:ln>
        </p:spPr>
      </p:pic>
      <p:pic>
        <p:nvPicPr>
          <p:cNvPr id="14" name="Picture 17" descr="BMW-su-w051%h100%"/>
          <p:cNvPicPr>
            <a:picLocks noChangeAspect="1" noChangeArrowheads="1"/>
          </p:cNvPicPr>
          <p:nvPr/>
        </p:nvPicPr>
        <p:blipFill>
          <a:blip r:embed="rId8" cstate="print"/>
          <a:srcRect/>
          <a:stretch>
            <a:fillRect/>
          </a:stretch>
        </p:blipFill>
        <p:spPr bwMode="auto">
          <a:xfrm>
            <a:off x="3084355" y="1644636"/>
            <a:ext cx="2781596" cy="44118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1"/>
                                        </p:tgtEl>
                                      </p:cBhvr>
                                      <p:by x="84000" y="100000"/>
                                    </p:animScale>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6" presetClass="emph" presetSubtype="0" fill="hold" nodeType="afterEffect">
                                  <p:stCondLst>
                                    <p:cond delay="500"/>
                                  </p:stCondLst>
                                  <p:childTnLst>
                                    <p:animScale>
                                      <p:cBhvr>
                                        <p:cTn id="15" dur="500" fill="hold"/>
                                        <p:tgtEl>
                                          <p:spTgt spid="12"/>
                                        </p:tgtEl>
                                      </p:cBhvr>
                                      <p:by x="86000" y="100000"/>
                                    </p:animScale>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500"/>
                            </p:stCondLst>
                            <p:childTnLst>
                              <p:par>
                                <p:cTn id="23" presetID="6" presetClass="emph" presetSubtype="0" fill="hold" nodeType="afterEffect">
                                  <p:stCondLst>
                                    <p:cond delay="500"/>
                                  </p:stCondLst>
                                  <p:childTnLst>
                                    <p:animScale>
                                      <p:cBhvr>
                                        <p:cTn id="24" dur="500" fill="hold"/>
                                        <p:tgtEl>
                                          <p:spTgt spid="13"/>
                                        </p:tgtEl>
                                      </p:cBhvr>
                                      <p:by x="73000" y="100000"/>
                                    </p:animScale>
                                  </p:childTnLst>
                                </p:cTn>
                              </p:par>
                            </p:childTnLst>
                          </p:cTn>
                        </p:par>
                        <p:par>
                          <p:cTn id="25" fill="hold">
                            <p:stCondLst>
                              <p:cond delay="250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3" name="Picture 9" descr="D:\siggraph asia 2010\house_result\house.png"/>
          <p:cNvPicPr>
            <a:picLocks noChangeAspect="1" noChangeArrowheads="1"/>
          </p:cNvPicPr>
          <p:nvPr/>
        </p:nvPicPr>
        <p:blipFill>
          <a:blip r:embed="rId3" cstate="print"/>
          <a:srcRect/>
          <a:stretch>
            <a:fillRect/>
          </a:stretch>
        </p:blipFill>
        <p:spPr bwMode="auto">
          <a:xfrm>
            <a:off x="2017713" y="2122488"/>
            <a:ext cx="5224462" cy="3481387"/>
          </a:xfrm>
          <a:prstGeom prst="rect">
            <a:avLst/>
          </a:prstGeom>
          <a:noFill/>
          <a:ln w="9525">
            <a:noFill/>
            <a:miter lim="800000"/>
            <a:headEnd/>
            <a:tailEnd/>
          </a:ln>
        </p:spPr>
      </p:pic>
      <p:pic>
        <p:nvPicPr>
          <p:cNvPr id="47112" name="Picture 8" descr="D:\siggraph asia 2010\house_result\house_extend_1column.png"/>
          <p:cNvPicPr>
            <a:picLocks noChangeAspect="1" noChangeArrowheads="1"/>
          </p:cNvPicPr>
          <p:nvPr/>
        </p:nvPicPr>
        <p:blipFill>
          <a:blip r:embed="rId4" cstate="print"/>
          <a:srcRect/>
          <a:stretch>
            <a:fillRect/>
          </a:stretch>
        </p:blipFill>
        <p:spPr bwMode="auto">
          <a:xfrm>
            <a:off x="1535113" y="2122488"/>
            <a:ext cx="6191250" cy="3481387"/>
          </a:xfrm>
          <a:prstGeom prst="rect">
            <a:avLst/>
          </a:prstGeom>
          <a:noFill/>
          <a:ln w="9525">
            <a:noFill/>
            <a:miter lim="800000"/>
            <a:headEnd/>
            <a:tailEnd/>
          </a:ln>
        </p:spPr>
      </p:pic>
      <p:pic>
        <p:nvPicPr>
          <p:cNvPr id="47111" name="Picture 7" descr="D:\siggraph asia 2010\house_result\house_extend_2columns.png"/>
          <p:cNvPicPr>
            <a:picLocks noChangeAspect="1" noChangeArrowheads="1"/>
          </p:cNvPicPr>
          <p:nvPr/>
        </p:nvPicPr>
        <p:blipFill>
          <a:blip r:embed="rId5" cstate="print"/>
          <a:srcRect/>
          <a:stretch>
            <a:fillRect/>
          </a:stretch>
        </p:blipFill>
        <p:spPr bwMode="auto">
          <a:xfrm>
            <a:off x="1054100" y="2122488"/>
            <a:ext cx="7151688" cy="3481387"/>
          </a:xfrm>
          <a:prstGeom prst="rect">
            <a:avLst/>
          </a:prstGeom>
          <a:noFill/>
          <a:ln w="9525">
            <a:noFill/>
            <a:miter lim="800000"/>
            <a:headEnd/>
            <a:tailEnd/>
          </a:ln>
        </p:spPr>
      </p:pic>
      <p:pic>
        <p:nvPicPr>
          <p:cNvPr id="47110" name="Picture 6" descr="D:\siggraph asia 2010\house_result\house_extend_4columns.png"/>
          <p:cNvPicPr>
            <a:picLocks noChangeAspect="1" noChangeArrowheads="1"/>
          </p:cNvPicPr>
          <p:nvPr/>
        </p:nvPicPr>
        <p:blipFill>
          <a:blip r:embed="rId6" cstate="print"/>
          <a:srcRect/>
          <a:stretch>
            <a:fillRect/>
          </a:stretch>
        </p:blipFill>
        <p:spPr bwMode="auto">
          <a:xfrm>
            <a:off x="544513" y="2122488"/>
            <a:ext cx="8170862" cy="3481387"/>
          </a:xfrm>
          <a:prstGeom prst="rect">
            <a:avLst/>
          </a:prstGeom>
          <a:noFill/>
          <a:ln w="9525">
            <a:noFill/>
            <a:miter lim="800000"/>
            <a:headEnd/>
            <a:tailEnd/>
          </a:ln>
        </p:spPr>
      </p:pic>
      <p:sp>
        <p:nvSpPr>
          <p:cNvPr id="41990" name="Rectangle 2"/>
          <p:cNvSpPr>
            <a:spLocks noChangeArrowheads="1"/>
          </p:cNvSpPr>
          <p:nvPr/>
        </p:nvSpPr>
        <p:spPr bwMode="auto">
          <a:xfrm>
            <a:off x="-107950" y="188913"/>
            <a:ext cx="9358313" cy="641350"/>
          </a:xfrm>
          <a:prstGeom prst="rect">
            <a:avLst/>
          </a:prstGeom>
          <a:noFill/>
          <a:ln w="9525" algn="ctr">
            <a:noFill/>
            <a:miter lim="800000"/>
            <a:headEnd/>
            <a:tailEnd/>
          </a:ln>
        </p:spPr>
        <p:txBody>
          <a:bodyPr>
            <a:spAutoFit/>
          </a:bodyPr>
          <a:lstStyle/>
          <a:p>
            <a:pPr latinLnBrk="1"/>
            <a:r>
              <a:rPr lang="en-US" altLang="ko-KR" sz="3000" b="1">
                <a:solidFill>
                  <a:schemeClr val="bg1"/>
                </a:solidFill>
              </a:rPr>
              <a:t>  </a:t>
            </a:r>
            <a:r>
              <a:rPr lang="en-US" altLang="ko-KR" sz="3600" b="1">
                <a:solidFill>
                  <a:schemeClr val="bg1"/>
                </a:solidFill>
                <a:latin typeface="Arial" pitchFamily="34" charset="0"/>
                <a:cs typeface="Arial" pitchFamily="34" charset="0"/>
              </a:rPr>
              <a:t>More Results</a:t>
            </a:r>
          </a:p>
        </p:txBody>
      </p:sp>
      <p:pic>
        <p:nvPicPr>
          <p:cNvPr id="41991" name="Picture 3" descr="시그라프PPT용로고"/>
          <p:cNvPicPr>
            <a:picLocks noChangeAspect="1" noChangeArrowheads="1"/>
          </p:cNvPicPr>
          <p:nvPr/>
        </p:nvPicPr>
        <p:blipFill>
          <a:blip r:embed="rId7" cstate="print"/>
          <a:srcRect/>
          <a:stretch>
            <a:fillRect/>
          </a:stretch>
        </p:blipFill>
        <p:spPr bwMode="auto">
          <a:xfrm>
            <a:off x="6680200" y="6321425"/>
            <a:ext cx="2212975" cy="420688"/>
          </a:xfrm>
          <a:prstGeom prst="rect">
            <a:avLst/>
          </a:prstGeom>
          <a:noFill/>
          <a:ln w="9525">
            <a:noFill/>
            <a:miter lim="800000"/>
            <a:headEnd/>
            <a:tailEnd/>
          </a:ln>
        </p:spPr>
      </p:pic>
      <p:pic>
        <p:nvPicPr>
          <p:cNvPr id="41992" name="Picture 4" descr="건곤감리PPT용"/>
          <p:cNvPicPr>
            <a:picLocks noChangeAspect="1" noChangeArrowheads="1"/>
          </p:cNvPicPr>
          <p:nvPr/>
        </p:nvPicPr>
        <p:blipFill>
          <a:blip r:embed="rId8" cstate="print"/>
          <a:srcRect/>
          <a:stretch>
            <a:fillRect/>
          </a:stretch>
        </p:blipFill>
        <p:spPr bwMode="auto">
          <a:xfrm>
            <a:off x="250825" y="6467475"/>
            <a:ext cx="1123950" cy="201613"/>
          </a:xfrm>
          <a:prstGeom prst="rect">
            <a:avLst/>
          </a:prstGeom>
          <a:noFill/>
          <a:ln w="9525">
            <a:noFill/>
            <a:miter lim="800000"/>
            <a:headEnd/>
            <a:tailEnd/>
          </a:ln>
        </p:spPr>
      </p:pic>
      <p:sp>
        <p:nvSpPr>
          <p:cNvPr id="41993" name="TextBox 9"/>
          <p:cNvSpPr txBox="1">
            <a:spLocks noChangeArrowheads="1"/>
          </p:cNvSpPr>
          <p:nvPr/>
        </p:nvSpPr>
        <p:spPr bwMode="auto">
          <a:xfrm>
            <a:off x="500063" y="850900"/>
            <a:ext cx="3257550" cy="561975"/>
          </a:xfrm>
          <a:prstGeom prst="rect">
            <a:avLst/>
          </a:prstGeom>
          <a:noFill/>
          <a:ln w="9525">
            <a:noFill/>
            <a:miter lim="800000"/>
            <a:headEnd/>
            <a:tailEnd/>
          </a:ln>
        </p:spPr>
        <p:txBody>
          <a:bodyPr wrap="none">
            <a:spAutoFit/>
          </a:bodyPr>
          <a:lstStyle/>
          <a:p>
            <a:pPr latinLnBrk="1">
              <a:lnSpc>
                <a:spcPct val="110000"/>
              </a:lnSpc>
              <a:buFont typeface="Arial" pitchFamily="34" charset="0"/>
              <a:buChar char="•"/>
            </a:pPr>
            <a:r>
              <a:rPr lang="en-US" altLang="zh-CN" sz="2800">
                <a:solidFill>
                  <a:schemeClr val="bg1"/>
                </a:solidFill>
                <a:latin typeface="Arial" pitchFamily="34" charset="0"/>
                <a:cs typeface="Arial" pitchFamily="34" charset="0"/>
              </a:rPr>
              <a:t> </a:t>
            </a:r>
            <a:r>
              <a:rPr lang="en-US" altLang="zh-CN" sz="2800" b="1">
                <a:solidFill>
                  <a:schemeClr val="bg1"/>
                </a:solidFill>
                <a:latin typeface="Arial" pitchFamily="34" charset="0"/>
                <a:cs typeface="Arial" pitchFamily="34" charset="0"/>
              </a:rPr>
              <a:t>House extension</a:t>
            </a:r>
            <a:endParaRPr lang="zh-CN" altLang="en-US" sz="2800" b="1">
              <a:solidFill>
                <a:schemeClr val="bg1"/>
              </a:solidFill>
              <a:latin typeface="Arial" pitchFamily="34" charset="0"/>
              <a:cs typeface="Arial" pitchFamily="34" charset="0"/>
            </a:endParaRPr>
          </a:p>
        </p:txBody>
      </p:sp>
      <p:pic>
        <p:nvPicPr>
          <p:cNvPr id="47109" name="Picture 5" descr="D:\siggraph asia 2010\house_result\house_extend_4columns4c_new.png"/>
          <p:cNvPicPr>
            <a:picLocks noChangeAspect="1" noChangeArrowheads="1"/>
          </p:cNvPicPr>
          <p:nvPr/>
        </p:nvPicPr>
        <p:blipFill>
          <a:blip r:embed="rId9" cstate="print"/>
          <a:srcRect/>
          <a:stretch>
            <a:fillRect/>
          </a:stretch>
        </p:blipFill>
        <p:spPr bwMode="auto">
          <a:xfrm>
            <a:off x="544513" y="1643063"/>
            <a:ext cx="8170862" cy="4441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13"/>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1000"/>
                                  </p:stCondLst>
                                  <p:childTnLst>
                                    <p:animScale>
                                      <p:cBhvr>
                                        <p:cTn id="9" dur="500" fill="hold"/>
                                        <p:tgtEl>
                                          <p:spTgt spid="47113"/>
                                        </p:tgtEl>
                                      </p:cBhvr>
                                      <p:by x="118000" y="100000"/>
                                    </p:animScale>
                                  </p:childTnLst>
                                </p:cTn>
                              </p:par>
                            </p:childTnLst>
                          </p:cTn>
                        </p:par>
                        <p:par>
                          <p:cTn id="10" fill="hold">
                            <p:stCondLst>
                              <p:cond delay="1500"/>
                            </p:stCondLst>
                            <p:childTnLst>
                              <p:par>
                                <p:cTn id="11" presetID="1" presetClass="entr" presetSubtype="0" fill="hold" nodeType="afterEffect">
                                  <p:stCondLst>
                                    <p:cond delay="0"/>
                                  </p:stCondLst>
                                  <p:childTnLst>
                                    <p:set>
                                      <p:cBhvr>
                                        <p:cTn id="12" dur="1" fill="hold">
                                          <p:stCondLst>
                                            <p:cond delay="0"/>
                                          </p:stCondLst>
                                        </p:cTn>
                                        <p:tgtEl>
                                          <p:spTgt spid="47112"/>
                                        </p:tgtEl>
                                        <p:attrNameLst>
                                          <p:attrName>style.visibility</p:attrName>
                                        </p:attrNameLst>
                                      </p:cBhvr>
                                      <p:to>
                                        <p:strVal val="visible"/>
                                      </p:to>
                                    </p:set>
                                  </p:childTnLst>
                                </p:cTn>
                              </p:par>
                            </p:childTnLst>
                          </p:cTn>
                        </p:par>
                        <p:par>
                          <p:cTn id="13" fill="hold">
                            <p:stCondLst>
                              <p:cond delay="1500"/>
                            </p:stCondLst>
                            <p:childTnLst>
                              <p:par>
                                <p:cTn id="14" presetID="6" presetClass="emph" presetSubtype="0" fill="hold" nodeType="afterEffect">
                                  <p:stCondLst>
                                    <p:cond delay="500"/>
                                  </p:stCondLst>
                                  <p:childTnLst>
                                    <p:animScale>
                                      <p:cBhvr>
                                        <p:cTn id="15" dur="500" fill="hold"/>
                                        <p:tgtEl>
                                          <p:spTgt spid="47112"/>
                                        </p:tgtEl>
                                      </p:cBhvr>
                                      <p:by x="115000" y="100000"/>
                                    </p:animScale>
                                  </p:childTnLst>
                                </p:cTn>
                              </p:par>
                            </p:childTnLst>
                          </p:cTn>
                        </p:par>
                        <p:par>
                          <p:cTn id="16" fill="hold">
                            <p:stCondLst>
                              <p:cond delay="2500"/>
                            </p:stCondLst>
                            <p:childTnLst>
                              <p:par>
                                <p:cTn id="17" presetID="1" presetClass="entr" presetSubtype="0" fill="hold" nodeType="afterEffect">
                                  <p:stCondLst>
                                    <p:cond delay="0"/>
                                  </p:stCondLst>
                                  <p:childTnLst>
                                    <p:set>
                                      <p:cBhvr>
                                        <p:cTn id="18" dur="1" fill="hold">
                                          <p:stCondLst>
                                            <p:cond delay="0"/>
                                          </p:stCondLst>
                                        </p:cTn>
                                        <p:tgtEl>
                                          <p:spTgt spid="47111"/>
                                        </p:tgtEl>
                                        <p:attrNameLst>
                                          <p:attrName>style.visibility</p:attrName>
                                        </p:attrNameLst>
                                      </p:cBhvr>
                                      <p:to>
                                        <p:strVal val="visible"/>
                                      </p:to>
                                    </p:set>
                                  </p:childTnLst>
                                </p:cTn>
                              </p:par>
                            </p:childTnLst>
                          </p:cTn>
                        </p:par>
                        <p:par>
                          <p:cTn id="19" fill="hold">
                            <p:stCondLst>
                              <p:cond delay="2500"/>
                            </p:stCondLst>
                            <p:childTnLst>
                              <p:par>
                                <p:cTn id="20" presetID="6" presetClass="emph" presetSubtype="0" fill="hold" nodeType="afterEffect">
                                  <p:stCondLst>
                                    <p:cond delay="500"/>
                                  </p:stCondLst>
                                  <p:childTnLst>
                                    <p:animScale>
                                      <p:cBhvr>
                                        <p:cTn id="21" dur="500" fill="hold"/>
                                        <p:tgtEl>
                                          <p:spTgt spid="47111"/>
                                        </p:tgtEl>
                                      </p:cBhvr>
                                      <p:by x="114000" y="100000"/>
                                    </p:animScale>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47110"/>
                                        </p:tgtEl>
                                        <p:attrNameLst>
                                          <p:attrName>style.visibility</p:attrName>
                                        </p:attrNameLst>
                                      </p:cBhvr>
                                      <p:to>
                                        <p:strVal val="visible"/>
                                      </p:to>
                                    </p:set>
                                  </p:childTnLst>
                                </p:cTn>
                              </p:par>
                            </p:childTnLst>
                          </p:cTn>
                        </p:par>
                        <p:par>
                          <p:cTn id="25" fill="hold">
                            <p:stCondLst>
                              <p:cond delay="3500"/>
                            </p:stCondLst>
                            <p:childTnLst>
                              <p:par>
                                <p:cTn id="26" presetID="6" presetClass="emph" presetSubtype="0" fill="hold" nodeType="afterEffect">
                                  <p:stCondLst>
                                    <p:cond delay="1000"/>
                                  </p:stCondLst>
                                  <p:childTnLst>
                                    <p:animScale>
                                      <p:cBhvr>
                                        <p:cTn id="27" dur="500" fill="hold"/>
                                        <p:tgtEl>
                                          <p:spTgt spid="47110"/>
                                        </p:tgtEl>
                                      </p:cBhvr>
                                      <p:by x="100000" y="127000"/>
                                    </p:animScale>
                                  </p:childTnLst>
                                </p:cTn>
                              </p:par>
                            </p:childTnLst>
                          </p:cTn>
                        </p:par>
                        <p:par>
                          <p:cTn id="28" fill="hold">
                            <p:stCondLst>
                              <p:cond delay="5000"/>
                            </p:stCondLst>
                            <p:childTnLst>
                              <p:par>
                                <p:cTn id="29" presetID="1" presetClass="entr" presetSubtype="0" fill="hold" nodeType="afterEffect">
                                  <p:stCondLst>
                                    <p:cond delay="0"/>
                                  </p:stCondLst>
                                  <p:childTnLst>
                                    <p:set>
                                      <p:cBhvr>
                                        <p:cTn id="30" dur="1" fill="hold">
                                          <p:stCondLst>
                                            <p:cond delay="0"/>
                                          </p:stCondLst>
                                        </p:cTn>
                                        <p:tgtEl>
                                          <p:spTgt spid="47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07950" y="195263"/>
            <a:ext cx="93583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More Results</a:t>
            </a:r>
          </a:p>
        </p:txBody>
      </p:sp>
      <p:pic>
        <p:nvPicPr>
          <p:cNvPr id="43011"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43012"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pic>
        <p:nvPicPr>
          <p:cNvPr id="43013" name="Picture 2"/>
          <p:cNvPicPr>
            <a:picLocks noChangeAspect="1" noChangeArrowheads="1"/>
          </p:cNvPicPr>
          <p:nvPr/>
        </p:nvPicPr>
        <p:blipFill>
          <a:blip r:embed="rId5" cstate="print"/>
          <a:srcRect/>
          <a:stretch>
            <a:fillRect/>
          </a:stretch>
        </p:blipFill>
        <p:spPr bwMode="auto">
          <a:xfrm>
            <a:off x="285750" y="1785938"/>
            <a:ext cx="5033963" cy="3357562"/>
          </a:xfrm>
          <a:prstGeom prst="rect">
            <a:avLst/>
          </a:prstGeom>
          <a:noFill/>
          <a:ln w="9525" algn="ctr">
            <a:noFill/>
            <a:miter lim="800000"/>
            <a:headEnd/>
            <a:tailEnd/>
          </a:ln>
        </p:spPr>
      </p:pic>
      <p:pic>
        <p:nvPicPr>
          <p:cNvPr id="43014" name="Picture 3"/>
          <p:cNvPicPr>
            <a:picLocks noChangeAspect="1" noChangeArrowheads="1"/>
          </p:cNvPicPr>
          <p:nvPr/>
        </p:nvPicPr>
        <p:blipFill>
          <a:blip r:embed="rId6" cstate="print"/>
          <a:srcRect/>
          <a:stretch>
            <a:fillRect/>
          </a:stretch>
        </p:blipFill>
        <p:spPr bwMode="auto">
          <a:xfrm>
            <a:off x="5929313" y="2746375"/>
            <a:ext cx="2928937" cy="2397125"/>
          </a:xfrm>
          <a:prstGeom prst="rect">
            <a:avLst/>
          </a:prstGeom>
          <a:noFill/>
          <a:ln w="9525" algn="ctr">
            <a:noFill/>
            <a:miter lim="800000"/>
            <a:headEnd/>
            <a:tailEnd/>
          </a:ln>
        </p:spPr>
      </p:pic>
      <p:sp>
        <p:nvSpPr>
          <p:cNvPr id="43015" name="TextBox 6"/>
          <p:cNvSpPr txBox="1">
            <a:spLocks noChangeArrowheads="1"/>
          </p:cNvSpPr>
          <p:nvPr/>
        </p:nvSpPr>
        <p:spPr bwMode="auto">
          <a:xfrm>
            <a:off x="500063" y="836613"/>
            <a:ext cx="5084762" cy="530225"/>
          </a:xfrm>
          <a:prstGeom prst="rect">
            <a:avLst/>
          </a:prstGeom>
          <a:noFill/>
          <a:ln w="9525">
            <a:noFill/>
            <a:miter lim="800000"/>
            <a:headEnd/>
            <a:tailEnd/>
          </a:ln>
        </p:spPr>
        <p:txBody>
          <a:bodyPr wrap="none">
            <a:spAutoFit/>
          </a:bodyPr>
          <a:lstStyle/>
          <a:p>
            <a:pPr latinLnBrk="1">
              <a:lnSpc>
                <a:spcPct val="110000"/>
              </a:lnSpc>
              <a:buFont typeface="Arial" pitchFamily="34" charset="0"/>
              <a:buChar char="•"/>
            </a:pPr>
            <a:r>
              <a:rPr lang="en-US" altLang="zh-CN" sz="2800">
                <a:solidFill>
                  <a:schemeClr val="bg1"/>
                </a:solidFill>
                <a:latin typeface="Arial" pitchFamily="34" charset="0"/>
                <a:cs typeface="Arial" pitchFamily="34" charset="0"/>
              </a:rPr>
              <a:t> </a:t>
            </a:r>
            <a:r>
              <a:rPr lang="en-US" altLang="zh-CN" sz="2800" b="1">
                <a:solidFill>
                  <a:schemeClr val="bg1"/>
                </a:solidFill>
                <a:latin typeface="Arial" pitchFamily="34" charset="0"/>
                <a:cs typeface="Arial" pitchFamily="34" charset="0"/>
              </a:rPr>
              <a:t>Multiple symmetry patterns</a:t>
            </a:r>
            <a:endParaRPr lang="zh-CN" altLang="en-US" sz="2800" b="1">
              <a:solidFill>
                <a:schemeClr val="bg1"/>
              </a:solidFill>
              <a:latin typeface="Arial" pitchFamily="34" charset="0"/>
              <a:cs typeface="Arial" pitchFamily="34" charset="0"/>
            </a:endParaRPr>
          </a:p>
        </p:txBody>
      </p:sp>
      <p:sp>
        <p:nvSpPr>
          <p:cNvPr id="43016" name="TextBox 7"/>
          <p:cNvSpPr txBox="1">
            <a:spLocks noChangeArrowheads="1"/>
          </p:cNvSpPr>
          <p:nvPr/>
        </p:nvSpPr>
        <p:spPr bwMode="auto">
          <a:xfrm>
            <a:off x="1957388" y="5143500"/>
            <a:ext cx="1828800" cy="396875"/>
          </a:xfrm>
          <a:prstGeom prst="rect">
            <a:avLst/>
          </a:prstGeom>
          <a:noFill/>
          <a:ln w="9525">
            <a:noFill/>
            <a:miter lim="800000"/>
            <a:headEnd/>
            <a:tailEnd/>
          </a:ln>
        </p:spPr>
        <p:txBody>
          <a:bodyPr>
            <a:spAutoFit/>
          </a:bodyPr>
          <a:lstStyle/>
          <a:p>
            <a:pPr latinLnBrk="1">
              <a:lnSpc>
                <a:spcPct val="110000"/>
              </a:lnSpc>
            </a:pPr>
            <a:r>
              <a:rPr lang="en-US" altLang="zh-CN" sz="1800" b="1">
                <a:solidFill>
                  <a:schemeClr val="bg1"/>
                </a:solidFill>
                <a:latin typeface="Arial" pitchFamily="34" charset="0"/>
                <a:cs typeface="Arial" pitchFamily="34" charset="0"/>
              </a:rPr>
              <a:t>Original image</a:t>
            </a:r>
            <a:endParaRPr lang="zh-CN" altLang="en-US" sz="1800" b="1">
              <a:solidFill>
                <a:schemeClr val="bg1"/>
              </a:solidFill>
              <a:latin typeface="Arial" pitchFamily="34" charset="0"/>
              <a:cs typeface="Arial" pitchFamily="34" charset="0"/>
            </a:endParaRPr>
          </a:p>
        </p:txBody>
      </p:sp>
      <p:sp>
        <p:nvSpPr>
          <p:cNvPr id="43017" name="TextBox 8"/>
          <p:cNvSpPr txBox="1">
            <a:spLocks noChangeArrowheads="1"/>
          </p:cNvSpPr>
          <p:nvPr/>
        </p:nvSpPr>
        <p:spPr bwMode="auto">
          <a:xfrm>
            <a:off x="6329363" y="5143500"/>
            <a:ext cx="2243137" cy="396875"/>
          </a:xfrm>
          <a:prstGeom prst="rect">
            <a:avLst/>
          </a:prstGeom>
          <a:noFill/>
          <a:ln w="9525">
            <a:noFill/>
            <a:miter lim="800000"/>
            <a:headEnd/>
            <a:tailEnd/>
          </a:ln>
        </p:spPr>
        <p:txBody>
          <a:bodyPr>
            <a:spAutoFit/>
          </a:bodyPr>
          <a:lstStyle/>
          <a:p>
            <a:pPr latinLnBrk="1">
              <a:lnSpc>
                <a:spcPct val="110000"/>
              </a:lnSpc>
            </a:pPr>
            <a:r>
              <a:rPr lang="en-US" altLang="zh-CN" sz="1800" b="1">
                <a:solidFill>
                  <a:schemeClr val="bg1"/>
                </a:solidFill>
                <a:latin typeface="Arial" pitchFamily="34" charset="0"/>
                <a:cs typeface="Arial" pitchFamily="34" charset="0"/>
              </a:rPr>
              <a:t>Summarized cakes</a:t>
            </a:r>
            <a:endParaRPr lang="zh-CN" altLang="en-US" sz="1800" b="1">
              <a:solidFill>
                <a:schemeClr val="bg1"/>
              </a:solidFill>
              <a:latin typeface="Arial" pitchFamily="34" charset="0"/>
              <a:cs typeface="Arial" pitchFamily="34" charset="0"/>
            </a:endParaRPr>
          </a:p>
        </p:txBody>
      </p:sp>
      <p:pic>
        <p:nvPicPr>
          <p:cNvPr id="48132" name="Picture 4" descr="D:\siggraph asia 2010\Presentation\images\multipatterns.png"/>
          <p:cNvPicPr>
            <a:picLocks noChangeAspect="1" noChangeArrowheads="1"/>
          </p:cNvPicPr>
          <p:nvPr/>
        </p:nvPicPr>
        <p:blipFill>
          <a:blip r:embed="rId7" cstate="print"/>
          <a:srcRect/>
          <a:stretch>
            <a:fillRect/>
          </a:stretch>
        </p:blipFill>
        <p:spPr bwMode="auto">
          <a:xfrm>
            <a:off x="285750" y="2197100"/>
            <a:ext cx="5043488" cy="215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48132"/>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8132"/>
                                        </p:tgtEl>
                                        <p:attrNameLst>
                                          <p:attrName>style.visibility</p:attrName>
                                        </p:attrNameLst>
                                      </p:cBhvr>
                                      <p:to>
                                        <p:strVal val="visible"/>
                                      </p:to>
                                    </p:set>
                                  </p:childTnLst>
                                </p:cTn>
                              </p:par>
                            </p:childTnLst>
                          </p:cTn>
                        </p:par>
                        <p:par>
                          <p:cTn id="13" fill="hold">
                            <p:stCondLst>
                              <p:cond delay="1000"/>
                            </p:stCondLst>
                            <p:childTnLst>
                              <p:par>
                                <p:cTn id="14" presetID="1" presetClass="exit" presetSubtype="0" fill="hold" nodeType="afterEffect">
                                  <p:stCondLst>
                                    <p:cond delay="500"/>
                                  </p:stCondLst>
                                  <p:childTnLst>
                                    <p:set>
                                      <p:cBhvr>
                                        <p:cTn id="15" dur="1" fill="hold">
                                          <p:stCondLst>
                                            <p:cond delay="0"/>
                                          </p:stCondLst>
                                        </p:cTn>
                                        <p:tgtEl>
                                          <p:spTgt spid="48132"/>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48132"/>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nodeType="afterEffect">
                                  <p:stCondLst>
                                    <p:cond delay="500"/>
                                  </p:stCondLst>
                                  <p:childTnLst>
                                    <p:set>
                                      <p:cBhvr>
                                        <p:cTn id="21" dur="1" fill="hold">
                                          <p:stCondLst>
                                            <p:cond delay="0"/>
                                          </p:stCondLst>
                                        </p:cTn>
                                        <p:tgtEl>
                                          <p:spTgt spid="48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07950" y="123825"/>
            <a:ext cx="93583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User Study</a:t>
            </a:r>
          </a:p>
        </p:txBody>
      </p:sp>
      <p:pic>
        <p:nvPicPr>
          <p:cNvPr id="38915"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38916"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grpSp>
        <p:nvGrpSpPr>
          <p:cNvPr id="2" name="组合 26"/>
          <p:cNvGrpSpPr>
            <a:grpSpLocks/>
          </p:cNvGrpSpPr>
          <p:nvPr/>
        </p:nvGrpSpPr>
        <p:grpSpPr bwMode="auto">
          <a:xfrm>
            <a:off x="320675" y="1165225"/>
            <a:ext cx="2857500" cy="2357438"/>
            <a:chOff x="178583" y="1164625"/>
            <a:chExt cx="2857500" cy="2357454"/>
          </a:xfrm>
        </p:grpSpPr>
        <p:pic>
          <p:nvPicPr>
            <p:cNvPr id="38949" name="Picture 10"/>
            <p:cNvPicPr>
              <a:picLocks noChangeAspect="1" noChangeArrowheads="1"/>
            </p:cNvPicPr>
            <p:nvPr/>
          </p:nvPicPr>
          <p:blipFill>
            <a:blip r:embed="rId5" cstate="print"/>
            <a:srcRect/>
            <a:stretch>
              <a:fillRect/>
            </a:stretch>
          </p:blipFill>
          <p:spPr bwMode="auto">
            <a:xfrm>
              <a:off x="178583" y="1164625"/>
              <a:ext cx="2857500" cy="2143125"/>
            </a:xfrm>
            <a:prstGeom prst="rect">
              <a:avLst/>
            </a:prstGeom>
            <a:noFill/>
            <a:ln w="9525" algn="ctr">
              <a:noFill/>
              <a:miter lim="800000"/>
              <a:headEnd/>
              <a:tailEnd/>
            </a:ln>
          </p:spPr>
        </p:pic>
        <p:sp>
          <p:nvSpPr>
            <p:cNvPr id="38950" name="TextBox 13"/>
            <p:cNvSpPr txBox="1">
              <a:spLocks noChangeArrowheads="1"/>
            </p:cNvSpPr>
            <p:nvPr/>
          </p:nvSpPr>
          <p:spPr bwMode="auto">
            <a:xfrm>
              <a:off x="1059747" y="3257968"/>
              <a:ext cx="1095172" cy="264111"/>
            </a:xfrm>
            <a:prstGeom prst="rect">
              <a:avLst/>
            </a:prstGeom>
            <a:noFill/>
            <a:ln w="9525">
              <a:noFill/>
              <a:miter lim="800000"/>
              <a:headEnd/>
              <a:tailEnd/>
            </a:ln>
          </p:spPr>
          <p:txBody>
            <a:bodyPr wrap="none">
              <a:spAutoFit/>
            </a:bodyPr>
            <a:lstStyle/>
            <a:p>
              <a:pPr latinLnBrk="1">
                <a:lnSpc>
                  <a:spcPct val="110000"/>
                </a:lnSpc>
              </a:pPr>
              <a:r>
                <a:rPr lang="en-US" altLang="zh-CN" sz="1100" i="1">
                  <a:solidFill>
                    <a:srgbClr val="92D050"/>
                  </a:solidFill>
                  <a:latin typeface="Arial" pitchFamily="34" charset="0"/>
                  <a:cs typeface="Arial" pitchFamily="34" charset="0"/>
                </a:rPr>
                <a:t>Original image</a:t>
              </a:r>
              <a:endParaRPr lang="zh-CN" altLang="en-US" sz="1100" i="1">
                <a:solidFill>
                  <a:srgbClr val="92D050"/>
                </a:solidFill>
                <a:latin typeface="Arial" pitchFamily="34" charset="0"/>
                <a:cs typeface="Arial" pitchFamily="34" charset="0"/>
              </a:endParaRPr>
            </a:p>
          </p:txBody>
        </p:sp>
      </p:grpSp>
      <p:grpSp>
        <p:nvGrpSpPr>
          <p:cNvPr id="3" name="组合 25"/>
          <p:cNvGrpSpPr>
            <a:grpSpLocks/>
          </p:cNvGrpSpPr>
          <p:nvPr/>
        </p:nvGrpSpPr>
        <p:grpSpPr bwMode="auto">
          <a:xfrm>
            <a:off x="285750" y="3594100"/>
            <a:ext cx="2928938" cy="2143125"/>
            <a:chOff x="142864" y="3593517"/>
            <a:chExt cx="2928938" cy="2143140"/>
          </a:xfrm>
        </p:grpSpPr>
        <p:pic>
          <p:nvPicPr>
            <p:cNvPr id="38945" name="Picture 11"/>
            <p:cNvPicPr>
              <a:picLocks noChangeAspect="1" noChangeArrowheads="1"/>
            </p:cNvPicPr>
            <p:nvPr/>
          </p:nvPicPr>
          <p:blipFill>
            <a:blip r:embed="rId6" cstate="print"/>
            <a:srcRect/>
            <a:stretch>
              <a:fillRect/>
            </a:stretch>
          </p:blipFill>
          <p:spPr bwMode="auto">
            <a:xfrm>
              <a:off x="142864" y="3593517"/>
              <a:ext cx="1428750" cy="1905000"/>
            </a:xfrm>
            <a:prstGeom prst="rect">
              <a:avLst/>
            </a:prstGeom>
            <a:noFill/>
            <a:ln w="9525" algn="ctr">
              <a:noFill/>
              <a:miter lim="800000"/>
              <a:headEnd/>
              <a:tailEnd/>
            </a:ln>
          </p:spPr>
        </p:pic>
        <p:pic>
          <p:nvPicPr>
            <p:cNvPr id="38946" name="Picture 12"/>
            <p:cNvPicPr>
              <a:picLocks noChangeAspect="1" noChangeArrowheads="1"/>
            </p:cNvPicPr>
            <p:nvPr/>
          </p:nvPicPr>
          <p:blipFill>
            <a:blip r:embed="rId7" cstate="print"/>
            <a:srcRect/>
            <a:stretch>
              <a:fillRect/>
            </a:stretch>
          </p:blipFill>
          <p:spPr bwMode="auto">
            <a:xfrm>
              <a:off x="1643052" y="3593517"/>
              <a:ext cx="1428750" cy="1905000"/>
            </a:xfrm>
            <a:prstGeom prst="rect">
              <a:avLst/>
            </a:prstGeom>
            <a:noFill/>
            <a:ln w="9525" algn="ctr">
              <a:noFill/>
              <a:miter lim="800000"/>
              <a:headEnd/>
              <a:tailEnd/>
            </a:ln>
          </p:spPr>
        </p:pic>
        <p:sp>
          <p:nvSpPr>
            <p:cNvPr id="38947" name="TextBox 15"/>
            <p:cNvSpPr txBox="1">
              <a:spLocks noChangeArrowheads="1"/>
            </p:cNvSpPr>
            <p:nvPr/>
          </p:nvSpPr>
          <p:spPr bwMode="auto">
            <a:xfrm>
              <a:off x="471557" y="5472546"/>
              <a:ext cx="771365" cy="264111"/>
            </a:xfrm>
            <a:prstGeom prst="rect">
              <a:avLst/>
            </a:prstGeom>
            <a:noFill/>
            <a:ln w="9525">
              <a:noFill/>
              <a:miter lim="800000"/>
              <a:headEnd/>
              <a:tailEnd/>
            </a:ln>
          </p:spPr>
          <p:txBody>
            <a:bodyPr wrap="none">
              <a:spAutoFit/>
            </a:bodyPr>
            <a:lstStyle/>
            <a:p>
              <a:pPr latinLnBrk="1">
                <a:lnSpc>
                  <a:spcPct val="110000"/>
                </a:lnSpc>
              </a:pPr>
              <a:r>
                <a:rPr lang="en-US" altLang="zh-CN" sz="1100" i="1">
                  <a:solidFill>
                    <a:srgbClr val="92D050"/>
                  </a:solidFill>
                  <a:latin typeface="Arial" pitchFamily="34" charset="0"/>
                  <a:cs typeface="Arial" pitchFamily="34" charset="0"/>
                </a:rPr>
                <a:t>Method 1</a:t>
              </a:r>
              <a:endParaRPr lang="zh-CN" altLang="en-US" sz="1100" i="1">
                <a:solidFill>
                  <a:srgbClr val="92D050"/>
                </a:solidFill>
                <a:latin typeface="Arial" pitchFamily="34" charset="0"/>
                <a:cs typeface="Arial" pitchFamily="34" charset="0"/>
              </a:endParaRPr>
            </a:p>
          </p:txBody>
        </p:sp>
        <p:sp>
          <p:nvSpPr>
            <p:cNvPr id="38948" name="TextBox 16"/>
            <p:cNvSpPr txBox="1">
              <a:spLocks noChangeArrowheads="1"/>
            </p:cNvSpPr>
            <p:nvPr/>
          </p:nvSpPr>
          <p:spPr bwMode="auto">
            <a:xfrm>
              <a:off x="1971745" y="5472546"/>
              <a:ext cx="771365" cy="264111"/>
            </a:xfrm>
            <a:prstGeom prst="rect">
              <a:avLst/>
            </a:prstGeom>
            <a:noFill/>
            <a:ln w="9525">
              <a:noFill/>
              <a:miter lim="800000"/>
              <a:headEnd/>
              <a:tailEnd/>
            </a:ln>
          </p:spPr>
          <p:txBody>
            <a:bodyPr wrap="none">
              <a:spAutoFit/>
            </a:bodyPr>
            <a:lstStyle/>
            <a:p>
              <a:pPr latinLnBrk="1">
                <a:lnSpc>
                  <a:spcPct val="110000"/>
                </a:lnSpc>
              </a:pPr>
              <a:r>
                <a:rPr lang="en-US" altLang="zh-CN" sz="1100" i="1">
                  <a:solidFill>
                    <a:srgbClr val="92D050"/>
                  </a:solidFill>
                  <a:latin typeface="Arial" pitchFamily="34" charset="0"/>
                  <a:cs typeface="Arial" pitchFamily="34" charset="0"/>
                </a:rPr>
                <a:t>Method 2</a:t>
              </a:r>
              <a:endParaRPr lang="zh-CN" altLang="en-US" sz="1100" i="1">
                <a:solidFill>
                  <a:srgbClr val="92D050"/>
                </a:solidFill>
                <a:latin typeface="Arial" pitchFamily="34" charset="0"/>
                <a:cs typeface="Arial" pitchFamily="34" charset="0"/>
              </a:endParaRPr>
            </a:p>
          </p:txBody>
        </p:sp>
      </p:grpSp>
      <p:grpSp>
        <p:nvGrpSpPr>
          <p:cNvPr id="4" name="组合 24"/>
          <p:cNvGrpSpPr>
            <a:grpSpLocks/>
          </p:cNvGrpSpPr>
          <p:nvPr/>
        </p:nvGrpSpPr>
        <p:grpSpPr bwMode="auto">
          <a:xfrm>
            <a:off x="285750" y="5715000"/>
            <a:ext cx="2857500" cy="477838"/>
            <a:chOff x="142859" y="5715016"/>
            <a:chExt cx="2857505" cy="478425"/>
          </a:xfrm>
        </p:grpSpPr>
        <p:sp>
          <p:nvSpPr>
            <p:cNvPr id="38939" name="TextBox 18"/>
            <p:cNvSpPr txBox="1">
              <a:spLocks noChangeArrowheads="1"/>
            </p:cNvSpPr>
            <p:nvPr/>
          </p:nvSpPr>
          <p:spPr bwMode="auto">
            <a:xfrm>
              <a:off x="142859" y="5715016"/>
              <a:ext cx="2103461" cy="279757"/>
            </a:xfrm>
            <a:prstGeom prst="rect">
              <a:avLst/>
            </a:prstGeom>
            <a:noFill/>
            <a:ln w="9525">
              <a:noFill/>
              <a:miter lim="800000"/>
              <a:headEnd/>
              <a:tailEnd/>
            </a:ln>
          </p:spPr>
          <p:txBody>
            <a:bodyPr wrap="none">
              <a:spAutoFit/>
            </a:bodyPr>
            <a:lstStyle/>
            <a:p>
              <a:pPr latinLnBrk="1">
                <a:lnSpc>
                  <a:spcPct val="110000"/>
                </a:lnSpc>
              </a:pPr>
              <a:r>
                <a:rPr lang="en-US" altLang="zh-CN" sz="1200">
                  <a:solidFill>
                    <a:schemeClr val="bg1"/>
                  </a:solidFill>
                  <a:latin typeface="Arial" pitchFamily="34" charset="0"/>
                  <a:cs typeface="Arial" pitchFamily="34" charset="0"/>
                </a:rPr>
                <a:t>Which image do you prefer?</a:t>
              </a:r>
              <a:endParaRPr lang="zh-CN" altLang="en-US" sz="1200">
                <a:solidFill>
                  <a:schemeClr val="bg1"/>
                </a:solidFill>
                <a:latin typeface="Arial" pitchFamily="34" charset="0"/>
                <a:cs typeface="Arial" pitchFamily="34" charset="0"/>
              </a:endParaRPr>
            </a:p>
          </p:txBody>
        </p:sp>
        <p:sp>
          <p:nvSpPr>
            <p:cNvPr id="38940" name="TextBox 19"/>
            <p:cNvSpPr txBox="1">
              <a:spLocks noChangeArrowheads="1"/>
            </p:cNvSpPr>
            <p:nvPr/>
          </p:nvSpPr>
          <p:spPr bwMode="auto">
            <a:xfrm>
              <a:off x="558185" y="5929330"/>
              <a:ext cx="1013419" cy="264111"/>
            </a:xfrm>
            <a:prstGeom prst="rect">
              <a:avLst/>
            </a:prstGeom>
            <a:noFill/>
            <a:ln w="9525">
              <a:noFill/>
              <a:miter lim="800000"/>
              <a:headEnd/>
              <a:tailEnd/>
            </a:ln>
          </p:spPr>
          <p:txBody>
            <a:bodyPr wrap="none">
              <a:spAutoFit/>
            </a:bodyPr>
            <a:lstStyle/>
            <a:p>
              <a:pPr latinLnBrk="1">
                <a:lnSpc>
                  <a:spcPct val="110000"/>
                </a:lnSpc>
              </a:pPr>
              <a:r>
                <a:rPr lang="en-US" altLang="zh-CN" sz="1100">
                  <a:solidFill>
                    <a:schemeClr val="bg1"/>
                  </a:solidFill>
                  <a:latin typeface="Arial" pitchFamily="34" charset="0"/>
                  <a:cs typeface="Arial" pitchFamily="34" charset="0"/>
                </a:rPr>
                <a:t>1 is preferred</a:t>
              </a:r>
              <a:endParaRPr lang="zh-CN" altLang="en-US" sz="1100">
                <a:solidFill>
                  <a:schemeClr val="bg1"/>
                </a:solidFill>
                <a:latin typeface="Arial" pitchFamily="34" charset="0"/>
                <a:cs typeface="Arial" pitchFamily="34" charset="0"/>
              </a:endParaRPr>
            </a:p>
          </p:txBody>
        </p:sp>
        <p:sp>
          <p:nvSpPr>
            <p:cNvPr id="38941" name="TextBox 20"/>
            <p:cNvSpPr txBox="1">
              <a:spLocks noChangeArrowheads="1"/>
            </p:cNvSpPr>
            <p:nvPr/>
          </p:nvSpPr>
          <p:spPr bwMode="auto">
            <a:xfrm>
              <a:off x="1986945" y="5929330"/>
              <a:ext cx="1013419" cy="264111"/>
            </a:xfrm>
            <a:prstGeom prst="rect">
              <a:avLst/>
            </a:prstGeom>
            <a:noFill/>
            <a:ln w="9525">
              <a:noFill/>
              <a:miter lim="800000"/>
              <a:headEnd/>
              <a:tailEnd/>
            </a:ln>
          </p:spPr>
          <p:txBody>
            <a:bodyPr wrap="none">
              <a:spAutoFit/>
            </a:bodyPr>
            <a:lstStyle/>
            <a:p>
              <a:pPr latinLnBrk="1">
                <a:lnSpc>
                  <a:spcPct val="110000"/>
                </a:lnSpc>
              </a:pPr>
              <a:r>
                <a:rPr lang="en-US" altLang="zh-CN" sz="1100">
                  <a:solidFill>
                    <a:schemeClr val="bg1"/>
                  </a:solidFill>
                  <a:latin typeface="Arial" pitchFamily="34" charset="0"/>
                  <a:cs typeface="Arial" pitchFamily="34" charset="0"/>
                </a:rPr>
                <a:t>2 is preferred</a:t>
              </a:r>
              <a:endParaRPr lang="zh-CN" altLang="en-US" sz="1100">
                <a:solidFill>
                  <a:schemeClr val="bg1"/>
                </a:solidFill>
                <a:latin typeface="Arial" pitchFamily="34" charset="0"/>
                <a:cs typeface="Arial" pitchFamily="34" charset="0"/>
              </a:endParaRPr>
            </a:p>
          </p:txBody>
        </p:sp>
        <p:sp>
          <p:nvSpPr>
            <p:cNvPr id="38942" name="椭圆 21"/>
            <p:cNvSpPr>
              <a:spLocks noChangeArrowheads="1"/>
            </p:cNvSpPr>
            <p:nvPr/>
          </p:nvSpPr>
          <p:spPr bwMode="auto">
            <a:xfrm>
              <a:off x="437315" y="6007385"/>
              <a:ext cx="108000" cy="108000"/>
            </a:xfrm>
            <a:prstGeom prst="ellipse">
              <a:avLst/>
            </a:prstGeom>
            <a:solidFill>
              <a:schemeClr val="bg1"/>
            </a:solidFill>
            <a:ln w="9525" algn="ctr">
              <a:noFill/>
              <a:round/>
              <a:headEnd/>
              <a:tailEnd/>
            </a:ln>
          </p:spPr>
          <p:txBody>
            <a:bodyPr>
              <a:spAutoFit/>
            </a:bodyPr>
            <a:lstStyle/>
            <a:p>
              <a:pPr latinLnBrk="1">
                <a:lnSpc>
                  <a:spcPct val="110000"/>
                </a:lnSpc>
              </a:pPr>
              <a:endParaRPr lang="zh-CN" altLang="en-US"/>
            </a:p>
          </p:txBody>
        </p:sp>
        <p:sp>
          <p:nvSpPr>
            <p:cNvPr id="38943" name="椭圆 22"/>
            <p:cNvSpPr>
              <a:spLocks noChangeArrowheads="1"/>
            </p:cNvSpPr>
            <p:nvPr/>
          </p:nvSpPr>
          <p:spPr bwMode="auto">
            <a:xfrm>
              <a:off x="1857356" y="6007385"/>
              <a:ext cx="108000" cy="108000"/>
            </a:xfrm>
            <a:prstGeom prst="ellipse">
              <a:avLst/>
            </a:prstGeom>
            <a:solidFill>
              <a:schemeClr val="bg1"/>
            </a:solidFill>
            <a:ln w="9525" algn="ctr">
              <a:noFill/>
              <a:round/>
              <a:headEnd/>
              <a:tailEnd/>
            </a:ln>
          </p:spPr>
          <p:txBody>
            <a:bodyPr>
              <a:spAutoFit/>
            </a:bodyPr>
            <a:lstStyle/>
            <a:p>
              <a:pPr latinLnBrk="1">
                <a:lnSpc>
                  <a:spcPct val="110000"/>
                </a:lnSpc>
              </a:pPr>
              <a:endParaRPr lang="zh-CN" altLang="en-US"/>
            </a:p>
          </p:txBody>
        </p:sp>
        <p:sp>
          <p:nvSpPr>
            <p:cNvPr id="38944" name="椭圆 23"/>
            <p:cNvSpPr>
              <a:spLocks noChangeArrowheads="1"/>
            </p:cNvSpPr>
            <p:nvPr/>
          </p:nvSpPr>
          <p:spPr bwMode="auto">
            <a:xfrm>
              <a:off x="464315" y="6034385"/>
              <a:ext cx="54000" cy="54000"/>
            </a:xfrm>
            <a:prstGeom prst="ellipse">
              <a:avLst/>
            </a:prstGeom>
            <a:solidFill>
              <a:schemeClr val="tx1"/>
            </a:solidFill>
            <a:ln w="9525" algn="ctr">
              <a:noFill/>
              <a:round/>
              <a:headEnd/>
              <a:tailEnd/>
            </a:ln>
          </p:spPr>
          <p:txBody>
            <a:bodyPr>
              <a:spAutoFit/>
            </a:bodyPr>
            <a:lstStyle/>
            <a:p>
              <a:pPr latinLnBrk="1">
                <a:lnSpc>
                  <a:spcPct val="110000"/>
                </a:lnSpc>
              </a:pPr>
              <a:endParaRPr lang="zh-CN" altLang="en-US"/>
            </a:p>
          </p:txBody>
        </p:sp>
      </p:grpSp>
      <p:sp>
        <p:nvSpPr>
          <p:cNvPr id="29" name="矩形 28"/>
          <p:cNvSpPr>
            <a:spLocks noChangeArrowheads="1"/>
          </p:cNvSpPr>
          <p:nvPr/>
        </p:nvSpPr>
        <p:spPr bwMode="auto">
          <a:xfrm>
            <a:off x="214313" y="1071563"/>
            <a:ext cx="3060700" cy="5143500"/>
          </a:xfrm>
          <a:prstGeom prst="rect">
            <a:avLst/>
          </a:prstGeom>
          <a:noFill/>
          <a:ln w="9525" algn="ctr">
            <a:solidFill>
              <a:srgbClr val="92D050"/>
            </a:solidFill>
            <a:round/>
            <a:headEnd/>
            <a:tailEnd/>
          </a:ln>
        </p:spPr>
        <p:txBody>
          <a:bodyPr>
            <a:spAutoFit/>
          </a:bodyPr>
          <a:lstStyle/>
          <a:p>
            <a:pPr latinLnBrk="1">
              <a:lnSpc>
                <a:spcPct val="110000"/>
              </a:lnSpc>
            </a:pPr>
            <a:endParaRPr lang="zh-CN" altLang="en-US"/>
          </a:p>
        </p:txBody>
      </p:sp>
      <p:grpSp>
        <p:nvGrpSpPr>
          <p:cNvPr id="5" name="组合 58"/>
          <p:cNvGrpSpPr>
            <a:grpSpLocks/>
          </p:cNvGrpSpPr>
          <p:nvPr/>
        </p:nvGrpSpPr>
        <p:grpSpPr bwMode="auto">
          <a:xfrm>
            <a:off x="3511550" y="1071563"/>
            <a:ext cx="3060700" cy="5143500"/>
            <a:chOff x="3512264" y="1071546"/>
            <a:chExt cx="3060000" cy="5143536"/>
          </a:xfrm>
        </p:grpSpPr>
        <p:grpSp>
          <p:nvGrpSpPr>
            <p:cNvPr id="38923" name="组合 37"/>
            <p:cNvGrpSpPr>
              <a:grpSpLocks/>
            </p:cNvGrpSpPr>
            <p:nvPr/>
          </p:nvGrpSpPr>
          <p:grpSpPr bwMode="auto">
            <a:xfrm>
              <a:off x="3583717" y="5715016"/>
              <a:ext cx="2857505" cy="478425"/>
              <a:chOff x="142859" y="5715016"/>
              <a:chExt cx="2857505" cy="478425"/>
            </a:xfrm>
          </p:grpSpPr>
          <p:sp>
            <p:nvSpPr>
              <p:cNvPr id="38933" name="TextBox 38"/>
              <p:cNvSpPr txBox="1">
                <a:spLocks noChangeArrowheads="1"/>
              </p:cNvSpPr>
              <p:nvPr/>
            </p:nvSpPr>
            <p:spPr bwMode="auto">
              <a:xfrm>
                <a:off x="142859" y="5715016"/>
                <a:ext cx="2103461" cy="279757"/>
              </a:xfrm>
              <a:prstGeom prst="rect">
                <a:avLst/>
              </a:prstGeom>
              <a:noFill/>
              <a:ln w="9525">
                <a:noFill/>
                <a:miter lim="800000"/>
                <a:headEnd/>
                <a:tailEnd/>
              </a:ln>
            </p:spPr>
            <p:txBody>
              <a:bodyPr wrap="none">
                <a:spAutoFit/>
              </a:bodyPr>
              <a:lstStyle/>
              <a:p>
                <a:pPr latinLnBrk="1">
                  <a:lnSpc>
                    <a:spcPct val="110000"/>
                  </a:lnSpc>
                </a:pPr>
                <a:r>
                  <a:rPr lang="en-US" altLang="zh-CN" sz="1200">
                    <a:solidFill>
                      <a:schemeClr val="bg1"/>
                    </a:solidFill>
                    <a:latin typeface="Arial" pitchFamily="34" charset="0"/>
                    <a:cs typeface="Arial" pitchFamily="34" charset="0"/>
                  </a:rPr>
                  <a:t>Which image do you prefer?</a:t>
                </a:r>
                <a:endParaRPr lang="zh-CN" altLang="en-US" sz="1200">
                  <a:solidFill>
                    <a:schemeClr val="bg1"/>
                  </a:solidFill>
                  <a:latin typeface="Arial" pitchFamily="34" charset="0"/>
                  <a:cs typeface="Arial" pitchFamily="34" charset="0"/>
                </a:endParaRPr>
              </a:p>
            </p:txBody>
          </p:sp>
          <p:sp>
            <p:nvSpPr>
              <p:cNvPr id="38934" name="TextBox 39"/>
              <p:cNvSpPr txBox="1">
                <a:spLocks noChangeArrowheads="1"/>
              </p:cNvSpPr>
              <p:nvPr/>
            </p:nvSpPr>
            <p:spPr bwMode="auto">
              <a:xfrm>
                <a:off x="558185" y="5929330"/>
                <a:ext cx="1013419" cy="264111"/>
              </a:xfrm>
              <a:prstGeom prst="rect">
                <a:avLst/>
              </a:prstGeom>
              <a:noFill/>
              <a:ln w="9525">
                <a:noFill/>
                <a:miter lim="800000"/>
                <a:headEnd/>
                <a:tailEnd/>
              </a:ln>
            </p:spPr>
            <p:txBody>
              <a:bodyPr wrap="none">
                <a:spAutoFit/>
              </a:bodyPr>
              <a:lstStyle/>
              <a:p>
                <a:pPr latinLnBrk="1">
                  <a:lnSpc>
                    <a:spcPct val="110000"/>
                  </a:lnSpc>
                </a:pPr>
                <a:r>
                  <a:rPr lang="en-US" altLang="zh-CN" sz="1100">
                    <a:solidFill>
                      <a:schemeClr val="bg1"/>
                    </a:solidFill>
                    <a:latin typeface="Arial" pitchFamily="34" charset="0"/>
                    <a:cs typeface="Arial" pitchFamily="34" charset="0"/>
                  </a:rPr>
                  <a:t>1 is preferred</a:t>
                </a:r>
                <a:endParaRPr lang="zh-CN" altLang="en-US" sz="1100">
                  <a:solidFill>
                    <a:schemeClr val="bg1"/>
                  </a:solidFill>
                  <a:latin typeface="Arial" pitchFamily="34" charset="0"/>
                  <a:cs typeface="Arial" pitchFamily="34" charset="0"/>
                </a:endParaRPr>
              </a:p>
            </p:txBody>
          </p:sp>
          <p:sp>
            <p:nvSpPr>
              <p:cNvPr id="38935" name="TextBox 40"/>
              <p:cNvSpPr txBox="1">
                <a:spLocks noChangeArrowheads="1"/>
              </p:cNvSpPr>
              <p:nvPr/>
            </p:nvSpPr>
            <p:spPr bwMode="auto">
              <a:xfrm>
                <a:off x="1986945" y="5929330"/>
                <a:ext cx="1013419" cy="264111"/>
              </a:xfrm>
              <a:prstGeom prst="rect">
                <a:avLst/>
              </a:prstGeom>
              <a:noFill/>
              <a:ln w="9525">
                <a:noFill/>
                <a:miter lim="800000"/>
                <a:headEnd/>
                <a:tailEnd/>
              </a:ln>
            </p:spPr>
            <p:txBody>
              <a:bodyPr wrap="none">
                <a:spAutoFit/>
              </a:bodyPr>
              <a:lstStyle/>
              <a:p>
                <a:pPr latinLnBrk="1">
                  <a:lnSpc>
                    <a:spcPct val="110000"/>
                  </a:lnSpc>
                </a:pPr>
                <a:r>
                  <a:rPr lang="en-US" altLang="zh-CN" sz="1100">
                    <a:solidFill>
                      <a:schemeClr val="bg1"/>
                    </a:solidFill>
                    <a:latin typeface="Arial" pitchFamily="34" charset="0"/>
                    <a:cs typeface="Arial" pitchFamily="34" charset="0"/>
                  </a:rPr>
                  <a:t>2 is preferred</a:t>
                </a:r>
                <a:endParaRPr lang="zh-CN" altLang="en-US" sz="1100">
                  <a:solidFill>
                    <a:schemeClr val="bg1"/>
                  </a:solidFill>
                  <a:latin typeface="Arial" pitchFamily="34" charset="0"/>
                  <a:cs typeface="Arial" pitchFamily="34" charset="0"/>
                </a:endParaRPr>
              </a:p>
            </p:txBody>
          </p:sp>
          <p:sp>
            <p:nvSpPr>
              <p:cNvPr id="38936" name="椭圆 41"/>
              <p:cNvSpPr>
                <a:spLocks noChangeArrowheads="1"/>
              </p:cNvSpPr>
              <p:nvPr/>
            </p:nvSpPr>
            <p:spPr bwMode="auto">
              <a:xfrm>
                <a:off x="437315" y="6007385"/>
                <a:ext cx="108000" cy="108000"/>
              </a:xfrm>
              <a:prstGeom prst="ellipse">
                <a:avLst/>
              </a:prstGeom>
              <a:solidFill>
                <a:schemeClr val="bg1"/>
              </a:solidFill>
              <a:ln w="9525" algn="ctr">
                <a:noFill/>
                <a:round/>
                <a:headEnd/>
                <a:tailEnd/>
              </a:ln>
            </p:spPr>
            <p:txBody>
              <a:bodyPr>
                <a:spAutoFit/>
              </a:bodyPr>
              <a:lstStyle/>
              <a:p>
                <a:pPr latinLnBrk="1">
                  <a:lnSpc>
                    <a:spcPct val="110000"/>
                  </a:lnSpc>
                </a:pPr>
                <a:endParaRPr lang="zh-CN" altLang="en-US"/>
              </a:p>
            </p:txBody>
          </p:sp>
          <p:sp>
            <p:nvSpPr>
              <p:cNvPr id="38937" name="椭圆 42"/>
              <p:cNvSpPr>
                <a:spLocks noChangeArrowheads="1"/>
              </p:cNvSpPr>
              <p:nvPr/>
            </p:nvSpPr>
            <p:spPr bwMode="auto">
              <a:xfrm>
                <a:off x="1857356" y="6007385"/>
                <a:ext cx="108000" cy="108000"/>
              </a:xfrm>
              <a:prstGeom prst="ellipse">
                <a:avLst/>
              </a:prstGeom>
              <a:solidFill>
                <a:schemeClr val="bg1"/>
              </a:solidFill>
              <a:ln w="9525" algn="ctr">
                <a:noFill/>
                <a:round/>
                <a:headEnd/>
                <a:tailEnd/>
              </a:ln>
            </p:spPr>
            <p:txBody>
              <a:bodyPr>
                <a:spAutoFit/>
              </a:bodyPr>
              <a:lstStyle/>
              <a:p>
                <a:pPr latinLnBrk="1">
                  <a:lnSpc>
                    <a:spcPct val="110000"/>
                  </a:lnSpc>
                </a:pPr>
                <a:endParaRPr lang="zh-CN" altLang="en-US"/>
              </a:p>
            </p:txBody>
          </p:sp>
          <p:sp>
            <p:nvSpPr>
              <p:cNvPr id="38938" name="椭圆 43"/>
              <p:cNvSpPr>
                <a:spLocks noChangeArrowheads="1"/>
              </p:cNvSpPr>
              <p:nvPr/>
            </p:nvSpPr>
            <p:spPr bwMode="auto">
              <a:xfrm>
                <a:off x="464315" y="6034385"/>
                <a:ext cx="54000" cy="54000"/>
              </a:xfrm>
              <a:prstGeom prst="ellipse">
                <a:avLst/>
              </a:prstGeom>
              <a:solidFill>
                <a:schemeClr val="tx1"/>
              </a:solidFill>
              <a:ln w="9525" algn="ctr">
                <a:noFill/>
                <a:round/>
                <a:headEnd/>
                <a:tailEnd/>
              </a:ln>
            </p:spPr>
            <p:txBody>
              <a:bodyPr>
                <a:spAutoFit/>
              </a:bodyPr>
              <a:lstStyle/>
              <a:p>
                <a:pPr latinLnBrk="1">
                  <a:lnSpc>
                    <a:spcPct val="110000"/>
                  </a:lnSpc>
                </a:pPr>
                <a:endParaRPr lang="zh-CN" altLang="en-US"/>
              </a:p>
            </p:txBody>
          </p:sp>
        </p:grpSp>
        <p:sp>
          <p:nvSpPr>
            <p:cNvPr id="38924" name="矩形 44"/>
            <p:cNvSpPr>
              <a:spLocks noChangeArrowheads="1"/>
            </p:cNvSpPr>
            <p:nvPr/>
          </p:nvSpPr>
          <p:spPr bwMode="auto">
            <a:xfrm>
              <a:off x="3512264" y="1071546"/>
              <a:ext cx="3060000" cy="5143536"/>
            </a:xfrm>
            <a:prstGeom prst="rect">
              <a:avLst/>
            </a:prstGeom>
            <a:noFill/>
            <a:ln w="9525" algn="ctr">
              <a:solidFill>
                <a:srgbClr val="92D050"/>
              </a:solidFill>
              <a:round/>
              <a:headEnd/>
              <a:tailEnd/>
            </a:ln>
          </p:spPr>
          <p:txBody>
            <a:bodyPr>
              <a:spAutoFit/>
            </a:bodyPr>
            <a:lstStyle/>
            <a:p>
              <a:pPr latinLnBrk="1">
                <a:lnSpc>
                  <a:spcPct val="110000"/>
                </a:lnSpc>
              </a:pPr>
              <a:endParaRPr lang="zh-CN" altLang="en-US"/>
            </a:p>
          </p:txBody>
        </p:sp>
        <p:grpSp>
          <p:nvGrpSpPr>
            <p:cNvPr id="38925" name="组合 51"/>
            <p:cNvGrpSpPr>
              <a:grpSpLocks/>
            </p:cNvGrpSpPr>
            <p:nvPr/>
          </p:nvGrpSpPr>
          <p:grpSpPr bwMode="auto">
            <a:xfrm>
              <a:off x="3613504" y="1142984"/>
              <a:ext cx="2857520" cy="2379095"/>
              <a:chOff x="3500430" y="1142984"/>
              <a:chExt cx="2857520" cy="2379095"/>
            </a:xfrm>
          </p:grpSpPr>
          <p:sp>
            <p:nvSpPr>
              <p:cNvPr id="38931" name="TextBox 31"/>
              <p:cNvSpPr txBox="1">
                <a:spLocks noChangeArrowheads="1"/>
              </p:cNvSpPr>
              <p:nvPr/>
            </p:nvSpPr>
            <p:spPr bwMode="auto">
              <a:xfrm>
                <a:off x="4357729" y="3257968"/>
                <a:ext cx="1095172" cy="264111"/>
              </a:xfrm>
              <a:prstGeom prst="rect">
                <a:avLst/>
              </a:prstGeom>
              <a:noFill/>
              <a:ln w="9525">
                <a:noFill/>
                <a:miter lim="800000"/>
                <a:headEnd/>
                <a:tailEnd/>
              </a:ln>
            </p:spPr>
            <p:txBody>
              <a:bodyPr wrap="none">
                <a:spAutoFit/>
              </a:bodyPr>
              <a:lstStyle/>
              <a:p>
                <a:pPr latinLnBrk="1">
                  <a:lnSpc>
                    <a:spcPct val="110000"/>
                  </a:lnSpc>
                </a:pPr>
                <a:r>
                  <a:rPr lang="en-US" altLang="zh-CN" sz="1100" i="1">
                    <a:solidFill>
                      <a:srgbClr val="92D050"/>
                    </a:solidFill>
                    <a:latin typeface="Arial" pitchFamily="34" charset="0"/>
                    <a:cs typeface="Arial" pitchFamily="34" charset="0"/>
                  </a:rPr>
                  <a:t>Original image</a:t>
                </a:r>
                <a:endParaRPr lang="zh-CN" altLang="en-US" sz="1100" i="1">
                  <a:solidFill>
                    <a:srgbClr val="92D050"/>
                  </a:solidFill>
                  <a:latin typeface="Arial" pitchFamily="34" charset="0"/>
                  <a:cs typeface="Arial" pitchFamily="34" charset="0"/>
                </a:endParaRPr>
              </a:p>
            </p:txBody>
          </p:sp>
          <p:pic>
            <p:nvPicPr>
              <p:cNvPr id="38932" name="Picture 13"/>
              <p:cNvPicPr>
                <a:picLocks noChangeAspect="1" noChangeArrowheads="1"/>
              </p:cNvPicPr>
              <p:nvPr/>
            </p:nvPicPr>
            <p:blipFill>
              <a:blip r:embed="rId8" cstate="print"/>
              <a:srcRect/>
              <a:stretch>
                <a:fillRect/>
              </a:stretch>
            </p:blipFill>
            <p:spPr bwMode="auto">
              <a:xfrm>
                <a:off x="3500430" y="1142984"/>
                <a:ext cx="2857520" cy="2142000"/>
              </a:xfrm>
              <a:prstGeom prst="rect">
                <a:avLst/>
              </a:prstGeom>
              <a:noFill/>
              <a:ln w="9525" algn="ctr">
                <a:noFill/>
                <a:miter lim="800000"/>
                <a:headEnd/>
                <a:tailEnd/>
              </a:ln>
            </p:spPr>
          </p:pic>
        </p:grpSp>
        <p:grpSp>
          <p:nvGrpSpPr>
            <p:cNvPr id="38926" name="组合 52"/>
            <p:cNvGrpSpPr>
              <a:grpSpLocks/>
            </p:cNvGrpSpPr>
            <p:nvPr/>
          </p:nvGrpSpPr>
          <p:grpSpPr bwMode="auto">
            <a:xfrm>
              <a:off x="3649223" y="3596302"/>
              <a:ext cx="2786082" cy="2140355"/>
              <a:chOff x="3500430" y="3596302"/>
              <a:chExt cx="2786082" cy="2140355"/>
            </a:xfrm>
          </p:grpSpPr>
          <p:sp>
            <p:nvSpPr>
              <p:cNvPr id="38927" name="TextBox 35"/>
              <p:cNvSpPr txBox="1">
                <a:spLocks noChangeArrowheads="1"/>
              </p:cNvSpPr>
              <p:nvPr/>
            </p:nvSpPr>
            <p:spPr bwMode="auto">
              <a:xfrm>
                <a:off x="3769539" y="5472546"/>
                <a:ext cx="771365" cy="264111"/>
              </a:xfrm>
              <a:prstGeom prst="rect">
                <a:avLst/>
              </a:prstGeom>
              <a:noFill/>
              <a:ln w="9525">
                <a:noFill/>
                <a:miter lim="800000"/>
                <a:headEnd/>
                <a:tailEnd/>
              </a:ln>
            </p:spPr>
            <p:txBody>
              <a:bodyPr wrap="none">
                <a:spAutoFit/>
              </a:bodyPr>
              <a:lstStyle/>
              <a:p>
                <a:pPr latinLnBrk="1">
                  <a:lnSpc>
                    <a:spcPct val="110000"/>
                  </a:lnSpc>
                </a:pPr>
                <a:r>
                  <a:rPr lang="en-US" altLang="zh-CN" sz="1100" i="1">
                    <a:solidFill>
                      <a:srgbClr val="92D050"/>
                    </a:solidFill>
                    <a:latin typeface="Arial" pitchFamily="34" charset="0"/>
                    <a:cs typeface="Arial" pitchFamily="34" charset="0"/>
                  </a:rPr>
                  <a:t>Method 1</a:t>
                </a:r>
                <a:endParaRPr lang="zh-CN" altLang="en-US" sz="1100" i="1">
                  <a:solidFill>
                    <a:srgbClr val="92D050"/>
                  </a:solidFill>
                  <a:latin typeface="Arial" pitchFamily="34" charset="0"/>
                  <a:cs typeface="Arial" pitchFamily="34" charset="0"/>
                </a:endParaRPr>
              </a:p>
            </p:txBody>
          </p:sp>
          <p:sp>
            <p:nvSpPr>
              <p:cNvPr id="38928" name="TextBox 36"/>
              <p:cNvSpPr txBox="1">
                <a:spLocks noChangeArrowheads="1"/>
              </p:cNvSpPr>
              <p:nvPr/>
            </p:nvSpPr>
            <p:spPr bwMode="auto">
              <a:xfrm>
                <a:off x="5269727" y="5472546"/>
                <a:ext cx="771365" cy="264111"/>
              </a:xfrm>
              <a:prstGeom prst="rect">
                <a:avLst/>
              </a:prstGeom>
              <a:noFill/>
              <a:ln w="9525">
                <a:noFill/>
                <a:miter lim="800000"/>
                <a:headEnd/>
                <a:tailEnd/>
              </a:ln>
            </p:spPr>
            <p:txBody>
              <a:bodyPr wrap="none">
                <a:spAutoFit/>
              </a:bodyPr>
              <a:lstStyle/>
              <a:p>
                <a:pPr latinLnBrk="1">
                  <a:lnSpc>
                    <a:spcPct val="110000"/>
                  </a:lnSpc>
                </a:pPr>
                <a:r>
                  <a:rPr lang="en-US" altLang="zh-CN" sz="1100" i="1">
                    <a:solidFill>
                      <a:srgbClr val="92D050"/>
                    </a:solidFill>
                    <a:latin typeface="Arial" pitchFamily="34" charset="0"/>
                    <a:cs typeface="Arial" pitchFamily="34" charset="0"/>
                  </a:rPr>
                  <a:t>Method 2</a:t>
                </a:r>
                <a:endParaRPr lang="zh-CN" altLang="en-US" sz="1100" i="1">
                  <a:solidFill>
                    <a:srgbClr val="92D050"/>
                  </a:solidFill>
                  <a:latin typeface="Arial" pitchFamily="34" charset="0"/>
                  <a:cs typeface="Arial" pitchFamily="34" charset="0"/>
                </a:endParaRPr>
              </a:p>
            </p:txBody>
          </p:sp>
          <p:pic>
            <p:nvPicPr>
              <p:cNvPr id="38929" name="Picture 14"/>
              <p:cNvPicPr>
                <a:picLocks noChangeAspect="1" noChangeArrowheads="1"/>
              </p:cNvPicPr>
              <p:nvPr/>
            </p:nvPicPr>
            <p:blipFill>
              <a:blip r:embed="rId9" cstate="print"/>
              <a:srcRect/>
              <a:stretch>
                <a:fillRect/>
              </a:stretch>
            </p:blipFill>
            <p:spPr bwMode="auto">
              <a:xfrm>
                <a:off x="4929190" y="3596302"/>
                <a:ext cx="1357322" cy="1904400"/>
              </a:xfrm>
              <a:prstGeom prst="rect">
                <a:avLst/>
              </a:prstGeom>
              <a:noFill/>
              <a:ln w="9525" algn="ctr">
                <a:noFill/>
                <a:miter lim="800000"/>
                <a:headEnd/>
                <a:tailEnd/>
              </a:ln>
            </p:spPr>
          </p:pic>
          <p:pic>
            <p:nvPicPr>
              <p:cNvPr id="38930" name="Picture 15"/>
              <p:cNvPicPr>
                <a:picLocks noChangeAspect="1" noChangeArrowheads="1"/>
              </p:cNvPicPr>
              <p:nvPr/>
            </p:nvPicPr>
            <p:blipFill>
              <a:blip r:embed="rId10" cstate="print"/>
              <a:srcRect/>
              <a:stretch>
                <a:fillRect/>
              </a:stretch>
            </p:blipFill>
            <p:spPr bwMode="auto">
              <a:xfrm>
                <a:off x="3500430" y="3596302"/>
                <a:ext cx="1357322" cy="1904400"/>
              </a:xfrm>
              <a:prstGeom prst="rect">
                <a:avLst/>
              </a:prstGeom>
              <a:noFill/>
              <a:ln w="9525" algn="ctr">
                <a:noFill/>
                <a:miter lim="800000"/>
                <a:headEnd/>
                <a:tailEnd/>
              </a:ln>
            </p:spPr>
          </p:pic>
        </p:grpSp>
      </p:grpSp>
      <p:sp>
        <p:nvSpPr>
          <p:cNvPr id="58" name="TextBox 57"/>
          <p:cNvSpPr txBox="1">
            <a:spLocks noChangeArrowheads="1"/>
          </p:cNvSpPr>
          <p:nvPr/>
        </p:nvSpPr>
        <p:spPr bwMode="auto">
          <a:xfrm>
            <a:off x="6643688" y="2571750"/>
            <a:ext cx="2481770" cy="2225225"/>
          </a:xfrm>
          <a:prstGeom prst="rect">
            <a:avLst/>
          </a:prstGeom>
          <a:noFill/>
          <a:ln w="9525">
            <a:noFill/>
            <a:miter lim="800000"/>
            <a:headEnd/>
            <a:tailEnd/>
          </a:ln>
        </p:spPr>
        <p:txBody>
          <a:bodyPr wrap="none">
            <a:spAutoFit/>
          </a:bodyPr>
          <a:lstStyle/>
          <a:p>
            <a:pPr latinLnBrk="1">
              <a:lnSpc>
                <a:spcPct val="110000"/>
              </a:lnSpc>
              <a:buFont typeface="Wingdings" pitchFamily="2" charset="2"/>
              <a:buChar char="p"/>
            </a:pPr>
            <a:r>
              <a:rPr lang="en-US" altLang="zh-CN" sz="2400" dirty="0">
                <a:solidFill>
                  <a:schemeClr val="bg1"/>
                </a:solidFill>
                <a:latin typeface="Arial" pitchFamily="34" charset="0"/>
                <a:cs typeface="Arial" pitchFamily="34" charset="0"/>
              </a:rPr>
              <a:t> </a:t>
            </a:r>
            <a:r>
              <a:rPr lang="en-US" altLang="zh-CN" sz="2400" b="1" dirty="0" smtClean="0">
                <a:solidFill>
                  <a:srgbClr val="FFFF00"/>
                </a:solidFill>
                <a:latin typeface="Arial" pitchFamily="34" charset="0"/>
                <a:cs typeface="Arial" pitchFamily="34" charset="0"/>
              </a:rPr>
              <a:t>70</a:t>
            </a:r>
            <a:r>
              <a:rPr lang="en-US" altLang="zh-CN" sz="2400" b="1" dirty="0" smtClean="0">
                <a:solidFill>
                  <a:schemeClr val="bg1"/>
                </a:solidFill>
                <a:latin typeface="Arial" pitchFamily="34" charset="0"/>
                <a:cs typeface="Arial" pitchFamily="34" charset="0"/>
              </a:rPr>
              <a:t> users</a:t>
            </a:r>
            <a:endParaRPr lang="en-US" altLang="zh-CN" sz="2400" b="1" dirty="0">
              <a:solidFill>
                <a:schemeClr val="bg1"/>
              </a:solidFill>
              <a:latin typeface="Arial" pitchFamily="34" charset="0"/>
              <a:cs typeface="Arial" pitchFamily="34" charset="0"/>
            </a:endParaRPr>
          </a:p>
          <a:p>
            <a:pPr latinLnBrk="1">
              <a:lnSpc>
                <a:spcPct val="110000"/>
              </a:lnSpc>
              <a:buFont typeface="Wingdings" pitchFamily="2" charset="2"/>
              <a:buChar char="p"/>
            </a:pPr>
            <a:r>
              <a:rPr lang="en-US" altLang="zh-CN" sz="2400" dirty="0">
                <a:solidFill>
                  <a:schemeClr val="bg1"/>
                </a:solidFill>
                <a:latin typeface="Arial" pitchFamily="34" charset="0"/>
                <a:cs typeface="Arial" pitchFamily="34" charset="0"/>
              </a:rPr>
              <a:t> </a:t>
            </a:r>
            <a:r>
              <a:rPr lang="en-US" altLang="zh-CN" sz="2400" b="1" dirty="0" smtClean="0">
                <a:solidFill>
                  <a:srgbClr val="FFFF00"/>
                </a:solidFill>
                <a:latin typeface="Arial" pitchFamily="34" charset="0"/>
                <a:cs typeface="Arial" pitchFamily="34" charset="0"/>
              </a:rPr>
              <a:t>9</a:t>
            </a:r>
            <a:r>
              <a:rPr lang="en-US" altLang="zh-CN" sz="2400" b="1" dirty="0" smtClean="0">
                <a:solidFill>
                  <a:schemeClr val="bg1"/>
                </a:solidFill>
                <a:latin typeface="Arial" pitchFamily="34" charset="0"/>
                <a:cs typeface="Arial" pitchFamily="34" charset="0"/>
              </a:rPr>
              <a:t> images</a:t>
            </a:r>
            <a:endParaRPr lang="en-US" altLang="zh-CN" sz="2400" b="1" dirty="0">
              <a:solidFill>
                <a:schemeClr val="bg1"/>
              </a:solidFill>
              <a:latin typeface="Arial" pitchFamily="34" charset="0"/>
              <a:cs typeface="Arial" pitchFamily="34" charset="0"/>
            </a:endParaRPr>
          </a:p>
          <a:p>
            <a:pPr latinLnBrk="1">
              <a:lnSpc>
                <a:spcPct val="110000"/>
              </a:lnSpc>
              <a:buFont typeface="Wingdings" pitchFamily="2" charset="2"/>
              <a:buChar char="p"/>
            </a:pPr>
            <a:r>
              <a:rPr lang="en-US" altLang="zh-CN" sz="2400" dirty="0">
                <a:solidFill>
                  <a:schemeClr val="bg1"/>
                </a:solidFill>
                <a:latin typeface="Arial" pitchFamily="34" charset="0"/>
                <a:cs typeface="Arial" pitchFamily="34" charset="0"/>
              </a:rPr>
              <a:t> </a:t>
            </a:r>
            <a:r>
              <a:rPr lang="en-US" altLang="zh-CN" sz="2400" b="1" dirty="0">
                <a:solidFill>
                  <a:schemeClr val="bg1"/>
                </a:solidFill>
                <a:latin typeface="Arial" pitchFamily="34" charset="0"/>
                <a:cs typeface="Arial" pitchFamily="34" charset="0"/>
              </a:rPr>
              <a:t>Competitors</a:t>
            </a:r>
          </a:p>
          <a:p>
            <a:pPr lvl="1" latinLnBrk="1">
              <a:lnSpc>
                <a:spcPct val="110000"/>
              </a:lnSpc>
              <a:buFont typeface="Wingdings" pitchFamily="2" charset="2"/>
              <a:buChar char="ü"/>
            </a:pPr>
            <a:r>
              <a:rPr lang="en-US" altLang="zh-CN" sz="1800" b="1" dirty="0">
                <a:solidFill>
                  <a:schemeClr val="bg1"/>
                </a:solidFill>
                <a:latin typeface="Arial" pitchFamily="34" charset="0"/>
                <a:cs typeface="Arial" pitchFamily="34" charset="0"/>
              </a:rPr>
              <a:t> Multi-Operator</a:t>
            </a:r>
          </a:p>
          <a:p>
            <a:pPr lvl="1" latinLnBrk="1">
              <a:lnSpc>
                <a:spcPct val="110000"/>
              </a:lnSpc>
              <a:buFont typeface="Wingdings" pitchFamily="2" charset="2"/>
              <a:buChar char="ü"/>
            </a:pPr>
            <a:r>
              <a:rPr lang="en-US" altLang="zh-CN" sz="1800" b="1" dirty="0">
                <a:solidFill>
                  <a:schemeClr val="bg1"/>
                </a:solidFill>
                <a:latin typeface="Arial" pitchFamily="34" charset="0"/>
                <a:cs typeface="Arial" pitchFamily="34" charset="0"/>
              </a:rPr>
              <a:t> Shift-Map</a:t>
            </a:r>
          </a:p>
          <a:p>
            <a:pPr lvl="1" latinLnBrk="1">
              <a:lnSpc>
                <a:spcPct val="110000"/>
              </a:lnSpc>
              <a:buFont typeface="Wingdings" pitchFamily="2" charset="2"/>
              <a:buChar char="ü"/>
            </a:pPr>
            <a:r>
              <a:rPr lang="en-US" altLang="zh-CN" sz="1800" b="1" dirty="0">
                <a:solidFill>
                  <a:schemeClr val="bg1"/>
                </a:solidFill>
                <a:latin typeface="Arial" pitchFamily="34" charset="0"/>
                <a:cs typeface="Arial" pitchFamily="34" charset="0"/>
              </a:rPr>
              <a:t> Warping</a:t>
            </a:r>
            <a:endParaRPr lang="zh-CN" altLang="en-US" sz="1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0"/>
                            </p:stCondLst>
                            <p:childTnLst>
                              <p:par>
                                <p:cTn id="17" presetID="2" presetClass="entr" presetSubtype="2"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矩形 14"/>
          <p:cNvSpPr>
            <a:spLocks noChangeArrowheads="1"/>
          </p:cNvSpPr>
          <p:nvPr/>
        </p:nvSpPr>
        <p:spPr bwMode="auto">
          <a:xfrm>
            <a:off x="898525" y="1071563"/>
            <a:ext cx="7959725" cy="529569"/>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ko-KR" sz="2800" b="1" dirty="0">
                <a:solidFill>
                  <a:schemeClr val="bg1"/>
                </a:solidFill>
                <a:latin typeface="Arial" pitchFamily="34" charset="0"/>
                <a:cs typeface="Arial" pitchFamily="34" charset="0"/>
              </a:rPr>
              <a:t> </a:t>
            </a:r>
            <a:r>
              <a:rPr lang="en-US" altLang="ko-KR" sz="2800" b="1" dirty="0" smtClean="0">
                <a:solidFill>
                  <a:schemeClr val="bg1"/>
                </a:solidFill>
                <a:latin typeface="Arial" pitchFamily="34" charset="0"/>
                <a:cs typeface="Arial" pitchFamily="34" charset="0"/>
              </a:rPr>
              <a:t>Summarize similar objects</a:t>
            </a:r>
            <a:endParaRPr lang="en-US" altLang="zh-CN" sz="2800" b="1" dirty="0">
              <a:solidFill>
                <a:schemeClr val="bg1"/>
              </a:solidFill>
              <a:latin typeface="Arial" pitchFamily="34" charset="0"/>
              <a:cs typeface="Arial" pitchFamily="34" charset="0"/>
            </a:endParaRPr>
          </a:p>
        </p:txBody>
      </p:sp>
      <p:pic>
        <p:nvPicPr>
          <p:cNvPr id="110599" name="Picture 7" descr="pens"/>
          <p:cNvPicPr>
            <a:picLocks noChangeAspect="1" noChangeArrowheads="1"/>
          </p:cNvPicPr>
          <p:nvPr/>
        </p:nvPicPr>
        <p:blipFill>
          <a:blip r:embed="rId3" cstate="print"/>
          <a:stretch>
            <a:fillRect/>
          </a:stretch>
        </p:blipFill>
        <p:spPr bwMode="auto">
          <a:xfrm>
            <a:off x="1619250" y="2212975"/>
            <a:ext cx="6086475" cy="3857625"/>
          </a:xfrm>
          <a:prstGeom prst="rect">
            <a:avLst/>
          </a:prstGeom>
          <a:noFill/>
        </p:spPr>
      </p:pic>
      <p:pic>
        <p:nvPicPr>
          <p:cNvPr id="110601" name="Picture 9" descr="pens-resized"/>
          <p:cNvPicPr>
            <a:picLocks noChangeAspect="1" noChangeArrowheads="1"/>
          </p:cNvPicPr>
          <p:nvPr/>
        </p:nvPicPr>
        <p:blipFill>
          <a:blip r:embed="rId4" cstate="print"/>
          <a:stretch>
            <a:fillRect/>
          </a:stretch>
        </p:blipFill>
        <p:spPr bwMode="auto">
          <a:xfrm>
            <a:off x="2740025" y="2214564"/>
            <a:ext cx="3846513" cy="3856034"/>
          </a:xfrm>
          <a:prstGeom prst="rect">
            <a:avLst/>
          </a:prstGeom>
          <a:noFill/>
        </p:spPr>
      </p:pic>
      <p:sp>
        <p:nvSpPr>
          <p:cNvPr id="6" name="Rectangle 4"/>
          <p:cNvSpPr>
            <a:spLocks noChangeArrowheads="1"/>
          </p:cNvSpPr>
          <p:nvPr/>
        </p:nvSpPr>
        <p:spPr bwMode="auto">
          <a:xfrm>
            <a:off x="-107950" y="282575"/>
            <a:ext cx="9358313" cy="646331"/>
          </a:xfrm>
          <a:prstGeom prst="rect">
            <a:avLst/>
          </a:prstGeom>
          <a:noFill/>
          <a:ln w="9525" algn="ctr">
            <a:noFill/>
            <a:miter lim="800000"/>
            <a:headEnd/>
            <a:tailEnd/>
          </a:ln>
        </p:spPr>
        <p:txBody>
          <a:bodyPr>
            <a:spAutoFit/>
          </a:bodyPr>
          <a:lstStyle/>
          <a:p>
            <a:pPr latinLnBrk="1"/>
            <a:r>
              <a:rPr lang="en-US" altLang="ko-KR" sz="3000" b="1" dirty="0" smtClean="0">
                <a:solidFill>
                  <a:schemeClr val="bg1"/>
                </a:solidFill>
              </a:rPr>
              <a:t>  </a:t>
            </a:r>
            <a:r>
              <a:rPr lang="en-US" altLang="ko-KR" sz="3600" b="1" dirty="0" smtClean="0">
                <a:solidFill>
                  <a:schemeClr val="bg1"/>
                </a:solidFill>
                <a:latin typeface="Arial" pitchFamily="34" charset="0"/>
                <a:cs typeface="Arial" pitchFamily="34" charset="0"/>
              </a:rPr>
              <a:t>Semantics and Summarization</a:t>
            </a:r>
            <a:endParaRPr lang="en-US" altLang="ko-KR" sz="36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fade">
                                      <p:cBhvr>
                                        <p:cTn id="7" dur="2000"/>
                                        <p:tgtEl>
                                          <p:spTgt spid="110596"/>
                                        </p:tgtEl>
                                      </p:cBhvr>
                                    </p:animEffect>
                                  </p:childTnLst>
                                </p:cTn>
                              </p:par>
                              <p:par>
                                <p:cTn id="8" presetID="10" presetClass="entr" presetSubtype="0" fill="hold" nodeType="withEffect">
                                  <p:stCondLst>
                                    <p:cond delay="0"/>
                                  </p:stCondLst>
                                  <p:childTnLst>
                                    <p:set>
                                      <p:cBhvr>
                                        <p:cTn id="9" dur="1" fill="hold">
                                          <p:stCondLst>
                                            <p:cond delay="0"/>
                                          </p:stCondLst>
                                        </p:cTn>
                                        <p:tgtEl>
                                          <p:spTgt spid="110599"/>
                                        </p:tgtEl>
                                        <p:attrNameLst>
                                          <p:attrName>style.visibility</p:attrName>
                                        </p:attrNameLst>
                                      </p:cBhvr>
                                      <p:to>
                                        <p:strVal val="visible"/>
                                      </p:to>
                                    </p:set>
                                    <p:animEffect transition="in" filter="fade">
                                      <p:cBhvr>
                                        <p:cTn id="10" dur="1000"/>
                                        <p:tgtEl>
                                          <p:spTgt spid="1105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0601"/>
                                        </p:tgtEl>
                                        <p:attrNameLst>
                                          <p:attrName>style.visibility</p:attrName>
                                        </p:attrNameLst>
                                      </p:cBhvr>
                                      <p:to>
                                        <p:strVal val="visible"/>
                                      </p:to>
                                    </p:set>
                                    <p:animEffect transition="in" filter="fade">
                                      <p:cBhvr>
                                        <p:cTn id="15" dur="1000"/>
                                        <p:tgtEl>
                                          <p:spTgt spid="110601"/>
                                        </p:tgtEl>
                                      </p:cBhvr>
                                    </p:animEffect>
                                  </p:childTnLst>
                                </p:cTn>
                              </p:par>
                              <p:par>
                                <p:cTn id="16" presetID="10" presetClass="exit" presetSubtype="0" fill="hold" nodeType="withEffect">
                                  <p:stCondLst>
                                    <p:cond delay="0"/>
                                  </p:stCondLst>
                                  <p:childTnLst>
                                    <p:animEffect transition="out" filter="fade">
                                      <p:cBhvr>
                                        <p:cTn id="17" dur="500"/>
                                        <p:tgtEl>
                                          <p:spTgt spid="110599"/>
                                        </p:tgtEl>
                                      </p:cBhvr>
                                    </p:animEffect>
                                    <p:set>
                                      <p:cBhvr>
                                        <p:cTn id="18" dur="1" fill="hold">
                                          <p:stCondLst>
                                            <p:cond delay="499"/>
                                          </p:stCondLst>
                                        </p:cTn>
                                        <p:tgtEl>
                                          <p:spTgt spid="1105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07950" y="549275"/>
            <a:ext cx="93583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User Study</a:t>
            </a:r>
          </a:p>
        </p:txBody>
      </p:sp>
      <p:pic>
        <p:nvPicPr>
          <p:cNvPr id="39939"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39940"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graphicFrame>
        <p:nvGraphicFramePr>
          <p:cNvPr id="39984" name="Group 48"/>
          <p:cNvGraphicFramePr>
            <a:graphicFrameLocks noGrp="1"/>
          </p:cNvGraphicFramePr>
          <p:nvPr/>
        </p:nvGraphicFramePr>
        <p:xfrm>
          <a:off x="1547813" y="2354263"/>
          <a:ext cx="5903912" cy="2068513"/>
        </p:xfrm>
        <a:graphic>
          <a:graphicData uri="http://schemas.openxmlformats.org/drawingml/2006/table">
            <a:tbl>
              <a:tblPr/>
              <a:tblGrid>
                <a:gridCol w="2376487"/>
                <a:gridCol w="3527425"/>
              </a:tblGrid>
              <a:tr h="696913">
                <a:tc>
                  <a:txBody>
                    <a:bodyPr/>
                    <a:lstStyle/>
                    <a:p>
                      <a:pPr marL="0" marR="0" lvl="0" indent="0" algn="ctr" defTabSz="914400" rtl="0" eaLnBrk="0" fontAlgn="ctr" latinLnBrk="1" hangingPunct="0">
                        <a:lnSpc>
                          <a:spcPct val="100000"/>
                        </a:lnSpc>
                        <a:spcBef>
                          <a:spcPct val="20000"/>
                        </a:spcBef>
                        <a:spcAft>
                          <a:spcPct val="0"/>
                        </a:spcAft>
                        <a:buClrTx/>
                        <a:buSzTx/>
                        <a:buFontTx/>
                        <a:buNone/>
                        <a:tabLst/>
                      </a:pPr>
                      <a:endParaRPr kumimoji="1" lang="en-US" sz="2800" b="1" i="0" u="none" strike="noStrike" cap="none" normalizeH="0" baseline="0" dirty="0" smtClean="0">
                        <a:ln>
                          <a:noFill/>
                        </a:ln>
                        <a:solidFill>
                          <a:schemeClr val="bg1"/>
                        </a:solidFill>
                        <a:effectLst/>
                        <a:latin typeface="Arial" pitchFamily="34" charset="0"/>
                        <a:ea typeface="Gulim" pitchFamily="34" charset="-127"/>
                        <a:cs typeface="Arial" pitchFamily="34" charset="0"/>
                      </a:endParaRPr>
                    </a:p>
                  </a:txBody>
                  <a:tcPr marL="90000" marR="90000" marT="46800" marB="46800" anchor="ctr" anchorCtr="1" horzOverflow="overflow">
                    <a:lnL w="38100" cap="flat" cmpd="sng" algn="ctr">
                      <a:solidFill>
                        <a:srgbClr val="CC0000"/>
                      </a:solidFill>
                      <a:prstDash val="solid"/>
                      <a:round/>
                      <a:headEnd type="none" w="med" len="med"/>
                      <a:tailEnd type="none" w="med" len="med"/>
                    </a:lnL>
                    <a:lnR w="38100" cap="flat" cmpd="sng" algn="ctr">
                      <a:solidFill>
                        <a:srgbClr val="CC0000"/>
                      </a:solidFill>
                      <a:prstDash val="solid"/>
                      <a:round/>
                      <a:headEnd type="none" w="med" len="med"/>
                      <a:tailEnd type="none" w="med" len="med"/>
                    </a:lnR>
                    <a:lnT w="38100" cap="flat" cmpd="sng" algn="ctr">
                      <a:solidFill>
                        <a:srgbClr val="CC0000"/>
                      </a:solidFill>
                      <a:prstDash val="solid"/>
                      <a:round/>
                      <a:headEnd type="none" w="med" len="med"/>
                      <a:tailEnd type="none" w="med" len="med"/>
                    </a:lnT>
                    <a:lnB w="38100" cap="flat" cmpd="sng" algn="ctr">
                      <a:solidFill>
                        <a:srgbClr val="CC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1" hangingPunct="0">
                        <a:lnSpc>
                          <a:spcPct val="100000"/>
                        </a:lnSpc>
                        <a:spcBef>
                          <a:spcPct val="20000"/>
                        </a:spcBef>
                        <a:spcAft>
                          <a:spcPct val="0"/>
                        </a:spcAft>
                        <a:buClrTx/>
                        <a:buSzTx/>
                        <a:buFontTx/>
                        <a:buNone/>
                        <a:tabLst/>
                      </a:pPr>
                      <a:endParaRPr kumimoji="1" lang="en-US" sz="2800" b="1" i="0" u="none" strike="noStrike" cap="none" normalizeH="0" baseline="0" smtClean="0">
                        <a:ln>
                          <a:noFill/>
                        </a:ln>
                        <a:solidFill>
                          <a:schemeClr val="bg1"/>
                        </a:solidFill>
                        <a:effectLst/>
                        <a:latin typeface="Arial" pitchFamily="34" charset="0"/>
                        <a:ea typeface="Gulim" pitchFamily="34" charset="-127"/>
                        <a:cs typeface="Arial" pitchFamily="34" charset="0"/>
                      </a:endParaRPr>
                    </a:p>
                  </a:txBody>
                  <a:tcPr marL="90000" marR="90000" marT="46800" marB="46800" anchor="ctr" anchorCtr="1" horzOverflow="overflow">
                    <a:lnL w="38100" cap="flat" cmpd="sng" algn="ctr">
                      <a:solidFill>
                        <a:srgbClr val="CC0000"/>
                      </a:solidFill>
                      <a:prstDash val="solid"/>
                      <a:round/>
                      <a:headEnd type="none" w="med" len="med"/>
                      <a:tailEnd type="none" w="med" len="med"/>
                    </a:lnL>
                    <a:lnR w="38100" cap="flat" cmpd="sng" algn="ctr">
                      <a:solidFill>
                        <a:srgbClr val="CC0000"/>
                      </a:solidFill>
                      <a:prstDash val="solid"/>
                      <a:round/>
                      <a:headEnd type="none" w="med" len="med"/>
                      <a:tailEnd type="none" w="med" len="med"/>
                    </a:lnR>
                    <a:lnT w="38100" cap="flat" cmpd="sng" algn="ctr">
                      <a:solidFill>
                        <a:srgbClr val="CC0000"/>
                      </a:solidFill>
                      <a:prstDash val="solid"/>
                      <a:round/>
                      <a:headEnd type="none" w="med" len="med"/>
                      <a:tailEnd type="none" w="med" len="med"/>
                    </a:lnT>
                    <a:lnB w="38100" cap="flat" cmpd="sng" algn="ctr">
                      <a:solidFill>
                        <a:srgbClr val="CC0000"/>
                      </a:solidFill>
                      <a:prstDash val="solid"/>
                      <a:round/>
                      <a:headEnd type="none" w="med" len="med"/>
                      <a:tailEnd type="none" w="med" len="med"/>
                    </a:lnB>
                    <a:lnTlToBr>
                      <a:noFill/>
                    </a:lnTlToBr>
                    <a:lnBlToTr>
                      <a:noFill/>
                    </a:lnBlToTr>
                    <a:noFill/>
                  </a:tcPr>
                </a:tc>
              </a:tr>
              <a:tr h="352425">
                <a:tc>
                  <a:txBody>
                    <a:bodyPr/>
                    <a:lstStyle/>
                    <a:p>
                      <a:pPr marL="0" marR="0" lvl="0" indent="0" algn="ctr" defTabSz="914400" rtl="0" eaLnBrk="0" fontAlgn="base" latinLnBrk="1" hangingPunct="0">
                        <a:lnSpc>
                          <a:spcPct val="100000"/>
                        </a:lnSpc>
                        <a:spcBef>
                          <a:spcPct val="20000"/>
                        </a:spcBef>
                        <a:spcAft>
                          <a:spcPct val="0"/>
                        </a:spcAft>
                        <a:buClrTx/>
                        <a:buSzTx/>
                        <a:buFontTx/>
                        <a:buNone/>
                        <a:tabLst/>
                      </a:pPr>
                      <a:r>
                        <a:rPr kumimoji="1" lang="en-US" sz="2400" b="1" i="0" u="none" strike="noStrike" cap="none" normalizeH="0" baseline="0" smtClean="0">
                          <a:ln>
                            <a:noFill/>
                          </a:ln>
                          <a:solidFill>
                            <a:schemeClr val="bg1"/>
                          </a:solidFill>
                          <a:effectLst/>
                          <a:latin typeface="Arial" pitchFamily="34" charset="0"/>
                          <a:ea typeface="Gulim" pitchFamily="34" charset="-127"/>
                          <a:cs typeface="Arial" pitchFamily="34" charset="0"/>
                        </a:rPr>
                        <a:t>Multi-Operator</a:t>
                      </a:r>
                    </a:p>
                  </a:txBody>
                  <a:tcPr horzOverflow="overflow">
                    <a:lnL w="38100" cap="flat" cmpd="sng" algn="ctr">
                      <a:solidFill>
                        <a:srgbClr val="CC0000"/>
                      </a:solidFill>
                      <a:prstDash val="solid"/>
                      <a:round/>
                      <a:headEnd type="none" w="med" len="med"/>
                      <a:tailEnd type="none" w="med" len="med"/>
                    </a:lnL>
                    <a:lnR w="38100" cap="flat" cmpd="sng" algn="ctr">
                      <a:solidFill>
                        <a:srgbClr val="CC0000"/>
                      </a:solidFill>
                      <a:prstDash val="solid"/>
                      <a:round/>
                      <a:headEnd type="none" w="med" len="med"/>
                      <a:tailEnd type="none" w="med" len="med"/>
                    </a:lnR>
                    <a:lnT w="38100" cap="flat" cmpd="sng" algn="ctr">
                      <a:solidFill>
                        <a:srgbClr val="CC0000"/>
                      </a:solidFill>
                      <a:prstDash val="solid"/>
                      <a:round/>
                      <a:headEnd type="none" w="med" len="med"/>
                      <a:tailEnd type="none" w="med" len="med"/>
                    </a:lnT>
                    <a:lnB w="38100" cap="flat" cmpd="sng" algn="ctr">
                      <a:solidFill>
                        <a:srgbClr val="CC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1" hangingPunct="0">
                        <a:lnSpc>
                          <a:spcPct val="100000"/>
                        </a:lnSpc>
                        <a:spcBef>
                          <a:spcPct val="20000"/>
                        </a:spcBef>
                        <a:spcAft>
                          <a:spcPct val="0"/>
                        </a:spcAft>
                        <a:buClrTx/>
                        <a:buSzTx/>
                        <a:buFontTx/>
                        <a:buNone/>
                        <a:tabLst/>
                      </a:pPr>
                      <a:endParaRPr kumimoji="1" lang="en-US" sz="2400" b="1" i="0" u="none" strike="noStrike" cap="none" normalizeH="0" baseline="0" dirty="0" smtClean="0">
                        <a:ln>
                          <a:noFill/>
                        </a:ln>
                        <a:solidFill>
                          <a:schemeClr val="bg1"/>
                        </a:solidFill>
                        <a:effectLst/>
                        <a:latin typeface="Arial" pitchFamily="34" charset="0"/>
                        <a:ea typeface="Gulim" pitchFamily="34" charset="-127"/>
                        <a:cs typeface="Arial" pitchFamily="34" charset="0"/>
                      </a:endParaRPr>
                    </a:p>
                  </a:txBody>
                  <a:tcPr horzOverflow="overflow">
                    <a:lnL w="38100" cap="flat" cmpd="sng" algn="ctr">
                      <a:solidFill>
                        <a:srgbClr val="CC0000"/>
                      </a:solidFill>
                      <a:prstDash val="solid"/>
                      <a:round/>
                      <a:headEnd type="none" w="med" len="med"/>
                      <a:tailEnd type="none" w="med" len="med"/>
                    </a:lnL>
                    <a:lnR w="38100" cap="flat" cmpd="sng" algn="ctr">
                      <a:solidFill>
                        <a:srgbClr val="CC0000"/>
                      </a:solidFill>
                      <a:prstDash val="solid"/>
                      <a:round/>
                      <a:headEnd type="none" w="med" len="med"/>
                      <a:tailEnd type="none" w="med" len="med"/>
                    </a:lnR>
                    <a:lnT w="38100" cap="flat" cmpd="sng" algn="ctr">
                      <a:solidFill>
                        <a:srgbClr val="CC0000"/>
                      </a:solidFill>
                      <a:prstDash val="solid"/>
                      <a:round/>
                      <a:headEnd type="none" w="med" len="med"/>
                      <a:tailEnd type="none" w="med" len="med"/>
                    </a:lnT>
                    <a:lnB w="38100" cap="flat" cmpd="sng" algn="ctr">
                      <a:solidFill>
                        <a:srgbClr val="CC0000"/>
                      </a:solidFill>
                      <a:prstDash val="solid"/>
                      <a:round/>
                      <a:headEnd type="none" w="med" len="med"/>
                      <a:tailEnd type="none" w="med" len="med"/>
                    </a:lnB>
                    <a:lnTlToBr>
                      <a:noFill/>
                    </a:lnTlToBr>
                    <a:lnBlToTr>
                      <a:noFill/>
                    </a:lnBlToTr>
                    <a:noFill/>
                  </a:tcPr>
                </a:tc>
              </a:tr>
              <a:tr h="344488">
                <a:tc>
                  <a:txBody>
                    <a:bodyPr/>
                    <a:lstStyle/>
                    <a:p>
                      <a:pPr marL="0" marR="0" lvl="0" indent="0" algn="ctr" defTabSz="914400" rtl="0" eaLnBrk="0" fontAlgn="base" latinLnBrk="1" hangingPunct="0">
                        <a:lnSpc>
                          <a:spcPct val="100000"/>
                        </a:lnSpc>
                        <a:spcBef>
                          <a:spcPct val="20000"/>
                        </a:spcBef>
                        <a:spcAft>
                          <a:spcPct val="0"/>
                        </a:spcAft>
                        <a:buClrTx/>
                        <a:buSzTx/>
                        <a:buFontTx/>
                        <a:buNone/>
                        <a:tabLst/>
                      </a:pPr>
                      <a:r>
                        <a:rPr kumimoji="1" lang="en-US" sz="2400" b="1" i="0" u="none" strike="noStrike" cap="none" normalizeH="0" baseline="0" smtClean="0">
                          <a:ln>
                            <a:noFill/>
                          </a:ln>
                          <a:solidFill>
                            <a:schemeClr val="bg1"/>
                          </a:solidFill>
                          <a:effectLst/>
                          <a:latin typeface="Arial" pitchFamily="34" charset="0"/>
                          <a:ea typeface="Gulim" pitchFamily="34" charset="-127"/>
                          <a:cs typeface="Arial" pitchFamily="34" charset="0"/>
                        </a:rPr>
                        <a:t>Shift-Map</a:t>
                      </a:r>
                    </a:p>
                  </a:txBody>
                  <a:tcPr horzOverflow="overflow">
                    <a:lnL w="38100" cap="flat" cmpd="sng" algn="ctr">
                      <a:solidFill>
                        <a:srgbClr val="CC0000"/>
                      </a:solidFill>
                      <a:prstDash val="solid"/>
                      <a:round/>
                      <a:headEnd type="none" w="med" len="med"/>
                      <a:tailEnd type="none" w="med" len="med"/>
                    </a:lnL>
                    <a:lnR w="38100" cap="flat" cmpd="sng" algn="ctr">
                      <a:solidFill>
                        <a:srgbClr val="CC0000"/>
                      </a:solidFill>
                      <a:prstDash val="solid"/>
                      <a:round/>
                      <a:headEnd type="none" w="med" len="med"/>
                      <a:tailEnd type="none" w="med" len="med"/>
                    </a:lnR>
                    <a:lnT w="38100" cap="flat" cmpd="sng" algn="ctr">
                      <a:solidFill>
                        <a:srgbClr val="CC0000"/>
                      </a:solidFill>
                      <a:prstDash val="solid"/>
                      <a:round/>
                      <a:headEnd type="none" w="med" len="med"/>
                      <a:tailEnd type="none" w="med" len="med"/>
                    </a:lnT>
                    <a:lnB w="38100" cap="flat" cmpd="sng" algn="ctr">
                      <a:solidFill>
                        <a:srgbClr val="CC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1" hangingPunct="0">
                        <a:lnSpc>
                          <a:spcPct val="100000"/>
                        </a:lnSpc>
                        <a:spcBef>
                          <a:spcPct val="20000"/>
                        </a:spcBef>
                        <a:spcAft>
                          <a:spcPct val="0"/>
                        </a:spcAft>
                        <a:buClrTx/>
                        <a:buSzTx/>
                        <a:buFontTx/>
                        <a:buNone/>
                        <a:tabLst/>
                      </a:pPr>
                      <a:endParaRPr kumimoji="1" lang="en-US" sz="2400" b="1" i="0" u="none" strike="noStrike" cap="none" normalizeH="0" baseline="0" smtClean="0">
                        <a:ln>
                          <a:noFill/>
                        </a:ln>
                        <a:solidFill>
                          <a:schemeClr val="bg1"/>
                        </a:solidFill>
                        <a:effectLst/>
                        <a:latin typeface="Arial" pitchFamily="34" charset="0"/>
                        <a:ea typeface="Gulim" pitchFamily="34" charset="-127"/>
                        <a:cs typeface="Arial" pitchFamily="34" charset="0"/>
                      </a:endParaRPr>
                    </a:p>
                  </a:txBody>
                  <a:tcPr horzOverflow="overflow">
                    <a:lnL w="38100" cap="flat" cmpd="sng" algn="ctr">
                      <a:solidFill>
                        <a:srgbClr val="CC0000"/>
                      </a:solidFill>
                      <a:prstDash val="solid"/>
                      <a:round/>
                      <a:headEnd type="none" w="med" len="med"/>
                      <a:tailEnd type="none" w="med" len="med"/>
                    </a:lnL>
                    <a:lnR w="38100" cap="flat" cmpd="sng" algn="ctr">
                      <a:solidFill>
                        <a:srgbClr val="CC0000"/>
                      </a:solidFill>
                      <a:prstDash val="solid"/>
                      <a:round/>
                      <a:headEnd type="none" w="med" len="med"/>
                      <a:tailEnd type="none" w="med" len="med"/>
                    </a:lnR>
                    <a:lnT w="38100" cap="flat" cmpd="sng" algn="ctr">
                      <a:solidFill>
                        <a:srgbClr val="CC0000"/>
                      </a:solidFill>
                      <a:prstDash val="solid"/>
                      <a:round/>
                      <a:headEnd type="none" w="med" len="med"/>
                      <a:tailEnd type="none" w="med" len="med"/>
                    </a:lnT>
                    <a:lnB w="38100" cap="flat" cmpd="sng" algn="ctr">
                      <a:solidFill>
                        <a:srgbClr val="CC0000"/>
                      </a:solidFill>
                      <a:prstDash val="solid"/>
                      <a:round/>
                      <a:headEnd type="none" w="med" len="med"/>
                      <a:tailEnd type="none" w="med" len="med"/>
                    </a:lnB>
                    <a:lnTlToBr>
                      <a:noFill/>
                    </a:lnTlToBr>
                    <a:lnBlToTr>
                      <a:noFill/>
                    </a:lnBlToTr>
                    <a:noFill/>
                  </a:tcPr>
                </a:tc>
              </a:tr>
              <a:tr h="280988">
                <a:tc>
                  <a:txBody>
                    <a:bodyPr/>
                    <a:lstStyle/>
                    <a:p>
                      <a:pPr marL="0" marR="0" lvl="0" indent="0" algn="ctr" defTabSz="914400" rtl="0" eaLnBrk="0" fontAlgn="base" latinLnBrk="1" hangingPunct="0">
                        <a:lnSpc>
                          <a:spcPct val="100000"/>
                        </a:lnSpc>
                        <a:spcBef>
                          <a:spcPct val="20000"/>
                        </a:spcBef>
                        <a:spcAft>
                          <a:spcPct val="0"/>
                        </a:spcAft>
                        <a:buClrTx/>
                        <a:buSzTx/>
                        <a:buFontTx/>
                        <a:buNone/>
                        <a:tabLst/>
                      </a:pPr>
                      <a:r>
                        <a:rPr kumimoji="1" lang="en-US" sz="2400" b="1" i="0" u="none" strike="noStrike" cap="none" normalizeH="0" baseline="0" smtClean="0">
                          <a:ln>
                            <a:noFill/>
                          </a:ln>
                          <a:solidFill>
                            <a:schemeClr val="bg1"/>
                          </a:solidFill>
                          <a:effectLst/>
                          <a:latin typeface="Arial" pitchFamily="34" charset="0"/>
                          <a:ea typeface="Gulim" pitchFamily="34" charset="-127"/>
                          <a:cs typeface="Arial" pitchFamily="34" charset="0"/>
                        </a:rPr>
                        <a:t>Warping</a:t>
                      </a:r>
                    </a:p>
                  </a:txBody>
                  <a:tcPr horzOverflow="overflow">
                    <a:lnL w="38100" cap="flat" cmpd="sng" algn="ctr">
                      <a:solidFill>
                        <a:srgbClr val="CC0000"/>
                      </a:solidFill>
                      <a:prstDash val="solid"/>
                      <a:round/>
                      <a:headEnd type="none" w="med" len="med"/>
                      <a:tailEnd type="none" w="med" len="med"/>
                    </a:lnL>
                    <a:lnR w="38100" cap="flat" cmpd="sng" algn="ctr">
                      <a:solidFill>
                        <a:srgbClr val="CC0000"/>
                      </a:solidFill>
                      <a:prstDash val="solid"/>
                      <a:round/>
                      <a:headEnd type="none" w="med" len="med"/>
                      <a:tailEnd type="none" w="med" len="med"/>
                    </a:lnR>
                    <a:lnT w="38100" cap="flat" cmpd="sng" algn="ctr">
                      <a:solidFill>
                        <a:srgbClr val="CC0000"/>
                      </a:solidFill>
                      <a:prstDash val="solid"/>
                      <a:round/>
                      <a:headEnd type="none" w="med" len="med"/>
                      <a:tailEnd type="none" w="med" len="med"/>
                    </a:lnT>
                    <a:lnB w="38100" cap="flat" cmpd="sng" algn="ctr">
                      <a:solidFill>
                        <a:srgbClr val="CC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1" hangingPunct="0">
                        <a:lnSpc>
                          <a:spcPct val="100000"/>
                        </a:lnSpc>
                        <a:spcBef>
                          <a:spcPct val="20000"/>
                        </a:spcBef>
                        <a:spcAft>
                          <a:spcPct val="0"/>
                        </a:spcAft>
                        <a:buClrTx/>
                        <a:buSzTx/>
                        <a:buFontTx/>
                        <a:buNone/>
                        <a:tabLst/>
                      </a:pPr>
                      <a:endParaRPr kumimoji="1" lang="en-US" sz="2400" b="1" i="0" u="none" strike="noStrike" cap="none" normalizeH="0" baseline="0" smtClean="0">
                        <a:ln>
                          <a:noFill/>
                        </a:ln>
                        <a:solidFill>
                          <a:schemeClr val="bg1"/>
                        </a:solidFill>
                        <a:effectLst/>
                        <a:latin typeface="Arial" pitchFamily="34" charset="0"/>
                        <a:ea typeface="Gulim" pitchFamily="34" charset="-127"/>
                        <a:cs typeface="Arial" pitchFamily="34" charset="0"/>
                      </a:endParaRPr>
                    </a:p>
                  </a:txBody>
                  <a:tcPr horzOverflow="overflow">
                    <a:lnL w="38100" cap="flat" cmpd="sng" algn="ctr">
                      <a:solidFill>
                        <a:srgbClr val="CC0000"/>
                      </a:solidFill>
                      <a:prstDash val="solid"/>
                      <a:round/>
                      <a:headEnd type="none" w="med" len="med"/>
                      <a:tailEnd type="none" w="med" len="med"/>
                    </a:lnL>
                    <a:lnR w="38100" cap="flat" cmpd="sng" algn="ctr">
                      <a:solidFill>
                        <a:srgbClr val="CC0000"/>
                      </a:solidFill>
                      <a:prstDash val="solid"/>
                      <a:round/>
                      <a:headEnd type="none" w="med" len="med"/>
                      <a:tailEnd type="none" w="med" len="med"/>
                    </a:lnR>
                    <a:lnT w="38100" cap="flat" cmpd="sng" algn="ctr">
                      <a:solidFill>
                        <a:srgbClr val="CC0000"/>
                      </a:solidFill>
                      <a:prstDash val="solid"/>
                      <a:round/>
                      <a:headEnd type="none" w="med" len="med"/>
                      <a:tailEnd type="none" w="med" len="med"/>
                    </a:lnT>
                    <a:lnB w="38100" cap="flat" cmpd="sng" algn="ctr">
                      <a:solidFill>
                        <a:srgbClr val="CC0000"/>
                      </a:solidFill>
                      <a:prstDash val="solid"/>
                      <a:round/>
                      <a:headEnd type="none" w="med" len="med"/>
                      <a:tailEnd type="none" w="med" len="med"/>
                    </a:lnB>
                    <a:lnTlToBr>
                      <a:noFill/>
                    </a:lnTlToBr>
                    <a:lnBlToTr>
                      <a:noFill/>
                    </a:lnBlToTr>
                    <a:noFill/>
                  </a:tcPr>
                </a:tc>
              </a:tr>
            </a:tbl>
          </a:graphicData>
        </a:graphic>
      </p:graphicFrame>
      <p:sp>
        <p:nvSpPr>
          <p:cNvPr id="39963" name="Rectangle 223"/>
          <p:cNvSpPr>
            <a:spLocks noChangeArrowheads="1"/>
          </p:cNvSpPr>
          <p:nvPr/>
        </p:nvSpPr>
        <p:spPr bwMode="auto">
          <a:xfrm>
            <a:off x="468313" y="1330325"/>
            <a:ext cx="8638903" cy="566309"/>
          </a:xfrm>
          <a:prstGeom prst="rect">
            <a:avLst/>
          </a:prstGeom>
          <a:noFill/>
          <a:ln w="9525" algn="ctr">
            <a:noFill/>
            <a:miter lim="800000"/>
            <a:headEnd/>
            <a:tailEnd/>
          </a:ln>
        </p:spPr>
        <p:txBody>
          <a:bodyPr wrap="none">
            <a:spAutoFit/>
          </a:bodyPr>
          <a:lstStyle/>
          <a:p>
            <a:pPr latinLnBrk="1">
              <a:lnSpc>
                <a:spcPct val="110000"/>
              </a:lnSpc>
              <a:buFontTx/>
              <a:buChar char="•"/>
            </a:pPr>
            <a:r>
              <a:rPr lang="en-US" altLang="zh-CN" sz="2800" b="1" dirty="0">
                <a:solidFill>
                  <a:schemeClr val="bg1"/>
                </a:solidFill>
                <a:latin typeface="Arial" pitchFamily="34" charset="0"/>
                <a:cs typeface="Arial" pitchFamily="34" charset="0"/>
              </a:rPr>
              <a:t> </a:t>
            </a:r>
            <a:r>
              <a:rPr lang="en-US" altLang="zh-CN" sz="2800" b="1" dirty="0" smtClean="0">
                <a:solidFill>
                  <a:schemeClr val="bg1"/>
                </a:solidFill>
                <a:latin typeface="Arial" pitchFamily="34" charset="0"/>
                <a:cs typeface="Arial" pitchFamily="34" charset="0"/>
              </a:rPr>
              <a:t>Statistics </a:t>
            </a:r>
            <a:r>
              <a:rPr lang="en-US" altLang="zh-CN" sz="2800" b="1" dirty="0">
                <a:solidFill>
                  <a:schemeClr val="bg1"/>
                </a:solidFill>
                <a:latin typeface="Arial" pitchFamily="34" charset="0"/>
                <a:cs typeface="Arial" pitchFamily="34" charset="0"/>
              </a:rPr>
              <a:t>of the comparison with other methods</a:t>
            </a:r>
          </a:p>
        </p:txBody>
      </p:sp>
      <p:sp>
        <p:nvSpPr>
          <p:cNvPr id="39964" name="Rectangle 229"/>
          <p:cNvSpPr>
            <a:spLocks noChangeArrowheads="1"/>
          </p:cNvSpPr>
          <p:nvPr/>
        </p:nvSpPr>
        <p:spPr bwMode="auto">
          <a:xfrm>
            <a:off x="2122488" y="2401888"/>
            <a:ext cx="1450975" cy="561975"/>
          </a:xfrm>
          <a:prstGeom prst="rect">
            <a:avLst/>
          </a:prstGeom>
          <a:noFill/>
          <a:ln w="9525" algn="ctr">
            <a:noFill/>
            <a:miter lim="800000"/>
            <a:headEnd/>
            <a:tailEnd/>
          </a:ln>
        </p:spPr>
        <p:txBody>
          <a:bodyPr wrap="none" anchor="ctr" anchorCtr="1">
            <a:spAutoFit/>
          </a:bodyPr>
          <a:lstStyle/>
          <a:p>
            <a:pPr latinLnBrk="1">
              <a:lnSpc>
                <a:spcPct val="110000"/>
              </a:lnSpc>
            </a:pPr>
            <a:r>
              <a:rPr kumimoji="1" lang="en-US" altLang="zh-CN" sz="2800" b="1">
                <a:solidFill>
                  <a:schemeClr val="bg1"/>
                </a:solidFill>
                <a:latin typeface="Arial" pitchFamily="34" charset="0"/>
                <a:cs typeface="Arial" pitchFamily="34" charset="0"/>
              </a:rPr>
              <a:t>Method</a:t>
            </a:r>
          </a:p>
        </p:txBody>
      </p:sp>
      <p:grpSp>
        <p:nvGrpSpPr>
          <p:cNvPr id="39966" name="Group 235"/>
          <p:cNvGrpSpPr>
            <a:grpSpLocks/>
          </p:cNvGrpSpPr>
          <p:nvPr/>
        </p:nvGrpSpPr>
        <p:grpSpPr bwMode="auto">
          <a:xfrm>
            <a:off x="4202113" y="2409825"/>
            <a:ext cx="3089275" cy="2027238"/>
            <a:chOff x="1967" y="1443"/>
            <a:chExt cx="1946" cy="1277"/>
          </a:xfrm>
        </p:grpSpPr>
        <p:sp>
          <p:nvSpPr>
            <p:cNvPr id="39973" name="Rectangle 228"/>
            <p:cNvSpPr>
              <a:spLocks noChangeArrowheads="1"/>
            </p:cNvSpPr>
            <p:nvPr/>
          </p:nvSpPr>
          <p:spPr bwMode="auto">
            <a:xfrm>
              <a:off x="1967" y="1443"/>
              <a:ext cx="1946" cy="354"/>
            </a:xfrm>
            <a:prstGeom prst="rect">
              <a:avLst/>
            </a:prstGeom>
            <a:noFill/>
            <a:ln w="9525" algn="ctr">
              <a:noFill/>
              <a:miter lim="800000"/>
              <a:headEnd/>
              <a:tailEnd/>
            </a:ln>
          </p:spPr>
          <p:txBody>
            <a:bodyPr wrap="none" anchor="ctr" anchorCtr="1">
              <a:spAutoFit/>
            </a:bodyPr>
            <a:lstStyle/>
            <a:p>
              <a:pPr latinLnBrk="1">
                <a:lnSpc>
                  <a:spcPct val="110000"/>
                </a:lnSpc>
              </a:pPr>
              <a:r>
                <a:rPr kumimoji="1" lang="en-US" altLang="zh-CN" sz="2800" b="1">
                  <a:solidFill>
                    <a:schemeClr val="bg1"/>
                  </a:solidFill>
                  <a:latin typeface="Arial" pitchFamily="34" charset="0"/>
                  <a:cs typeface="Arial" pitchFamily="34" charset="0"/>
                </a:rPr>
                <a:t>Our method wins</a:t>
              </a:r>
            </a:p>
          </p:txBody>
        </p:sp>
        <p:grpSp>
          <p:nvGrpSpPr>
            <p:cNvPr id="39974" name="Group 234"/>
            <p:cNvGrpSpPr>
              <a:grpSpLocks/>
            </p:cNvGrpSpPr>
            <p:nvPr/>
          </p:nvGrpSpPr>
          <p:grpSpPr bwMode="auto">
            <a:xfrm>
              <a:off x="2700" y="1842"/>
              <a:ext cx="508" cy="878"/>
              <a:chOff x="2700" y="1842"/>
              <a:chExt cx="508" cy="878"/>
            </a:xfrm>
          </p:grpSpPr>
          <p:sp>
            <p:nvSpPr>
              <p:cNvPr id="39975" name="Rectangle 231"/>
              <p:cNvSpPr>
                <a:spLocks noChangeArrowheads="1"/>
              </p:cNvSpPr>
              <p:nvPr/>
            </p:nvSpPr>
            <p:spPr bwMode="auto">
              <a:xfrm>
                <a:off x="2700" y="1842"/>
                <a:ext cx="501" cy="288"/>
              </a:xfrm>
              <a:prstGeom prst="rect">
                <a:avLst/>
              </a:prstGeom>
              <a:noFill/>
              <a:ln w="9525" algn="ctr">
                <a:noFill/>
                <a:miter lim="800000"/>
                <a:headEnd/>
                <a:tailEnd/>
              </a:ln>
            </p:spPr>
            <p:txBody>
              <a:bodyPr wrap="none">
                <a:spAutoFit/>
              </a:bodyPr>
              <a:lstStyle/>
              <a:p>
                <a:pPr eaLnBrk="0" latinLnBrk="1" hangingPunct="0">
                  <a:spcBef>
                    <a:spcPct val="20000"/>
                  </a:spcBef>
                </a:pPr>
                <a:r>
                  <a:rPr kumimoji="1" lang="en-US" altLang="zh-CN" sz="2400" b="1">
                    <a:solidFill>
                      <a:schemeClr val="bg1"/>
                    </a:solidFill>
                    <a:latin typeface="Arial" pitchFamily="34" charset="0"/>
                    <a:cs typeface="Arial" pitchFamily="34" charset="0"/>
                  </a:rPr>
                  <a:t>67%</a:t>
                </a:r>
              </a:p>
            </p:txBody>
          </p:sp>
          <p:sp>
            <p:nvSpPr>
              <p:cNvPr id="39976" name="Rectangle 232"/>
              <p:cNvSpPr>
                <a:spLocks noChangeArrowheads="1"/>
              </p:cNvSpPr>
              <p:nvPr/>
            </p:nvSpPr>
            <p:spPr bwMode="auto">
              <a:xfrm>
                <a:off x="2707" y="2144"/>
                <a:ext cx="501" cy="288"/>
              </a:xfrm>
              <a:prstGeom prst="rect">
                <a:avLst/>
              </a:prstGeom>
              <a:noFill/>
              <a:ln w="9525" algn="ctr">
                <a:noFill/>
                <a:miter lim="800000"/>
                <a:headEnd/>
                <a:tailEnd/>
              </a:ln>
            </p:spPr>
            <p:txBody>
              <a:bodyPr wrap="none">
                <a:spAutoFit/>
              </a:bodyPr>
              <a:lstStyle/>
              <a:p>
                <a:pPr eaLnBrk="0" latinLnBrk="1" hangingPunct="0">
                  <a:spcBef>
                    <a:spcPct val="20000"/>
                  </a:spcBef>
                </a:pPr>
                <a:r>
                  <a:rPr kumimoji="1" lang="en-US" altLang="zh-CN" sz="2400" b="1">
                    <a:solidFill>
                      <a:schemeClr val="bg1"/>
                    </a:solidFill>
                    <a:latin typeface="Arial" pitchFamily="34" charset="0"/>
                    <a:cs typeface="Arial" pitchFamily="34" charset="0"/>
                  </a:rPr>
                  <a:t>78%</a:t>
                </a:r>
              </a:p>
            </p:txBody>
          </p:sp>
          <p:sp>
            <p:nvSpPr>
              <p:cNvPr id="39977" name="Rectangle 233"/>
              <p:cNvSpPr>
                <a:spLocks noChangeArrowheads="1"/>
              </p:cNvSpPr>
              <p:nvPr/>
            </p:nvSpPr>
            <p:spPr bwMode="auto">
              <a:xfrm>
                <a:off x="2707" y="2432"/>
                <a:ext cx="501" cy="288"/>
              </a:xfrm>
              <a:prstGeom prst="rect">
                <a:avLst/>
              </a:prstGeom>
              <a:noFill/>
              <a:ln w="9525" algn="ctr">
                <a:noFill/>
                <a:miter lim="800000"/>
                <a:headEnd/>
                <a:tailEnd/>
              </a:ln>
            </p:spPr>
            <p:txBody>
              <a:bodyPr wrap="none">
                <a:spAutoFit/>
              </a:bodyPr>
              <a:lstStyle/>
              <a:p>
                <a:pPr eaLnBrk="0" latinLnBrk="1" hangingPunct="0">
                  <a:spcBef>
                    <a:spcPct val="20000"/>
                  </a:spcBef>
                </a:pPr>
                <a:r>
                  <a:rPr kumimoji="1" lang="en-US" altLang="zh-CN" sz="2400" b="1">
                    <a:solidFill>
                      <a:schemeClr val="bg1"/>
                    </a:solidFill>
                    <a:latin typeface="Arial" pitchFamily="34" charset="0"/>
                    <a:cs typeface="Arial" pitchFamily="34" charset="0"/>
                  </a:rPr>
                  <a:t>60%</a:t>
                </a:r>
              </a:p>
            </p:txBody>
          </p:sp>
        </p:grpSp>
      </p:grpSp>
      <p:grpSp>
        <p:nvGrpSpPr>
          <p:cNvPr id="4" name="Group 236"/>
          <p:cNvGrpSpPr>
            <a:grpSpLocks/>
          </p:cNvGrpSpPr>
          <p:nvPr/>
        </p:nvGrpSpPr>
        <p:grpSpPr bwMode="auto">
          <a:xfrm>
            <a:off x="4198938" y="2406650"/>
            <a:ext cx="3089275" cy="2030413"/>
            <a:chOff x="1979" y="1433"/>
            <a:chExt cx="1946" cy="1279"/>
          </a:xfrm>
        </p:grpSpPr>
        <p:sp>
          <p:nvSpPr>
            <p:cNvPr id="39968" name="Rectangle 237"/>
            <p:cNvSpPr>
              <a:spLocks noChangeArrowheads="1"/>
            </p:cNvSpPr>
            <p:nvPr/>
          </p:nvSpPr>
          <p:spPr bwMode="auto">
            <a:xfrm>
              <a:off x="1979" y="1433"/>
              <a:ext cx="1946" cy="354"/>
            </a:xfrm>
            <a:prstGeom prst="rect">
              <a:avLst/>
            </a:prstGeom>
            <a:noFill/>
            <a:ln w="9525" algn="ctr">
              <a:noFill/>
              <a:miter lim="800000"/>
              <a:headEnd/>
              <a:tailEnd/>
            </a:ln>
          </p:spPr>
          <p:txBody>
            <a:bodyPr wrap="none" anchor="ctr" anchorCtr="1">
              <a:spAutoFit/>
            </a:bodyPr>
            <a:lstStyle/>
            <a:p>
              <a:pPr latinLnBrk="1">
                <a:lnSpc>
                  <a:spcPct val="110000"/>
                </a:lnSpc>
              </a:pPr>
              <a:r>
                <a:rPr kumimoji="1" lang="en-US" altLang="zh-CN" sz="2800" b="1">
                  <a:solidFill>
                    <a:srgbClr val="FFFF00"/>
                  </a:solidFill>
                  <a:latin typeface="Arial" pitchFamily="34" charset="0"/>
                  <a:cs typeface="Arial" pitchFamily="34" charset="0"/>
                </a:rPr>
                <a:t>Our method wins</a:t>
              </a:r>
            </a:p>
          </p:txBody>
        </p:sp>
        <p:grpSp>
          <p:nvGrpSpPr>
            <p:cNvPr id="39969" name="Group 238"/>
            <p:cNvGrpSpPr>
              <a:grpSpLocks/>
            </p:cNvGrpSpPr>
            <p:nvPr/>
          </p:nvGrpSpPr>
          <p:grpSpPr bwMode="auto">
            <a:xfrm>
              <a:off x="2716" y="1834"/>
              <a:ext cx="504" cy="878"/>
              <a:chOff x="2716" y="1834"/>
              <a:chExt cx="504" cy="878"/>
            </a:xfrm>
          </p:grpSpPr>
          <p:sp>
            <p:nvSpPr>
              <p:cNvPr id="39970" name="Rectangle 239"/>
              <p:cNvSpPr>
                <a:spLocks noChangeArrowheads="1"/>
              </p:cNvSpPr>
              <p:nvPr/>
            </p:nvSpPr>
            <p:spPr bwMode="auto">
              <a:xfrm>
                <a:off x="2716" y="1834"/>
                <a:ext cx="501" cy="288"/>
              </a:xfrm>
              <a:prstGeom prst="rect">
                <a:avLst/>
              </a:prstGeom>
              <a:noFill/>
              <a:ln w="9525" algn="ctr">
                <a:noFill/>
                <a:miter lim="800000"/>
                <a:headEnd/>
                <a:tailEnd/>
              </a:ln>
            </p:spPr>
            <p:txBody>
              <a:bodyPr wrap="none">
                <a:spAutoFit/>
              </a:bodyPr>
              <a:lstStyle/>
              <a:p>
                <a:pPr eaLnBrk="0" latinLnBrk="1" hangingPunct="0">
                  <a:spcBef>
                    <a:spcPct val="20000"/>
                  </a:spcBef>
                </a:pPr>
                <a:r>
                  <a:rPr kumimoji="1" lang="en-US" altLang="zh-CN" sz="2400" b="1" dirty="0">
                    <a:solidFill>
                      <a:srgbClr val="FFFF00"/>
                    </a:solidFill>
                    <a:latin typeface="Arial" pitchFamily="34" charset="0"/>
                    <a:cs typeface="Arial" pitchFamily="34" charset="0"/>
                  </a:rPr>
                  <a:t>67%</a:t>
                </a:r>
              </a:p>
            </p:txBody>
          </p:sp>
          <p:sp>
            <p:nvSpPr>
              <p:cNvPr id="39971" name="Rectangle 240"/>
              <p:cNvSpPr>
                <a:spLocks noChangeArrowheads="1"/>
              </p:cNvSpPr>
              <p:nvPr/>
            </p:nvSpPr>
            <p:spPr bwMode="auto">
              <a:xfrm>
                <a:off x="2719" y="2136"/>
                <a:ext cx="501" cy="288"/>
              </a:xfrm>
              <a:prstGeom prst="rect">
                <a:avLst/>
              </a:prstGeom>
              <a:noFill/>
              <a:ln w="9525" algn="ctr">
                <a:noFill/>
                <a:miter lim="800000"/>
                <a:headEnd/>
                <a:tailEnd/>
              </a:ln>
            </p:spPr>
            <p:txBody>
              <a:bodyPr wrap="none">
                <a:spAutoFit/>
              </a:bodyPr>
              <a:lstStyle/>
              <a:p>
                <a:pPr eaLnBrk="0" latinLnBrk="1" hangingPunct="0">
                  <a:spcBef>
                    <a:spcPct val="20000"/>
                  </a:spcBef>
                </a:pPr>
                <a:r>
                  <a:rPr kumimoji="1" lang="en-US" altLang="zh-CN" sz="2400" b="1" dirty="0">
                    <a:solidFill>
                      <a:srgbClr val="FFFF00"/>
                    </a:solidFill>
                    <a:latin typeface="Arial" pitchFamily="34" charset="0"/>
                    <a:cs typeface="Arial" pitchFamily="34" charset="0"/>
                  </a:rPr>
                  <a:t>78%</a:t>
                </a:r>
              </a:p>
            </p:txBody>
          </p:sp>
          <p:sp>
            <p:nvSpPr>
              <p:cNvPr id="39972" name="Rectangle 241"/>
              <p:cNvSpPr>
                <a:spLocks noChangeArrowheads="1"/>
              </p:cNvSpPr>
              <p:nvPr/>
            </p:nvSpPr>
            <p:spPr bwMode="auto">
              <a:xfrm>
                <a:off x="2719" y="2424"/>
                <a:ext cx="501" cy="288"/>
              </a:xfrm>
              <a:prstGeom prst="rect">
                <a:avLst/>
              </a:prstGeom>
              <a:noFill/>
              <a:ln w="9525" algn="ctr">
                <a:noFill/>
                <a:miter lim="800000"/>
                <a:headEnd/>
                <a:tailEnd/>
              </a:ln>
            </p:spPr>
            <p:txBody>
              <a:bodyPr wrap="none">
                <a:spAutoFit/>
              </a:bodyPr>
              <a:lstStyle/>
              <a:p>
                <a:pPr eaLnBrk="0" latinLnBrk="1" hangingPunct="0">
                  <a:spcBef>
                    <a:spcPct val="20000"/>
                  </a:spcBef>
                </a:pPr>
                <a:r>
                  <a:rPr kumimoji="1" lang="en-US" altLang="zh-CN" sz="2400" b="1" dirty="0">
                    <a:solidFill>
                      <a:srgbClr val="FFFF00"/>
                    </a:solidFill>
                    <a:latin typeface="Arial" pitchFamily="34" charset="0"/>
                    <a:cs typeface="Arial" pitchFamily="34" charset="0"/>
                  </a:rPr>
                  <a:t>60%</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 presetClass="exit" presetSubtype="0" fill="hold" nodeType="afterEffect">
                                  <p:stCondLst>
                                    <p:cond delay="50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07950" y="266700"/>
            <a:ext cx="9358313" cy="641350"/>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Conclusion</a:t>
            </a:r>
          </a:p>
        </p:txBody>
      </p:sp>
      <p:pic>
        <p:nvPicPr>
          <p:cNvPr id="44035"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44036"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sp>
        <p:nvSpPr>
          <p:cNvPr id="32773" name="TextBox 4"/>
          <p:cNvSpPr txBox="1">
            <a:spLocks noChangeArrowheads="1"/>
          </p:cNvSpPr>
          <p:nvPr/>
        </p:nvSpPr>
        <p:spPr bwMode="auto">
          <a:xfrm>
            <a:off x="785811" y="1036670"/>
            <a:ext cx="8464551" cy="5678478"/>
          </a:xfrm>
          <a:prstGeom prst="rect">
            <a:avLst/>
          </a:prstGeom>
          <a:noFill/>
          <a:ln w="9525">
            <a:noFill/>
            <a:miter lim="800000"/>
            <a:headEnd/>
            <a:tailEnd/>
          </a:ln>
        </p:spPr>
        <p:txBody>
          <a:bodyPr wrap="square">
            <a:spAutoFit/>
          </a:bodyPr>
          <a:lstStyle/>
          <a:p>
            <a:pPr eaLnBrk="0" hangingPunct="0">
              <a:lnSpc>
                <a:spcPct val="110000"/>
              </a:lnSpc>
              <a:buFont typeface="Arial" pitchFamily="34" charset="0"/>
              <a:buChar char="•"/>
            </a:pPr>
            <a:r>
              <a:rPr lang="en-US" altLang="zh-CN" sz="2800" dirty="0">
                <a:solidFill>
                  <a:schemeClr val="bg1"/>
                </a:solidFill>
                <a:latin typeface="Arial" pitchFamily="34" charset="0"/>
                <a:cs typeface="Arial" pitchFamily="34" charset="0"/>
              </a:rPr>
              <a:t> </a:t>
            </a:r>
            <a:r>
              <a:rPr lang="en-US" altLang="zh-CN" sz="2800" b="1" dirty="0">
                <a:solidFill>
                  <a:schemeClr val="bg1"/>
                </a:solidFill>
                <a:latin typeface="Arial" pitchFamily="34" charset="0"/>
                <a:cs typeface="Arial" pitchFamily="34" charset="0"/>
              </a:rPr>
              <a:t>Understanding semantics </a:t>
            </a:r>
            <a:r>
              <a:rPr lang="en-US" altLang="zh-CN" sz="2800" b="1" dirty="0" smtClean="0">
                <a:solidFill>
                  <a:schemeClr val="bg1"/>
                </a:solidFill>
                <a:latin typeface="Arial" pitchFamily="34" charset="0"/>
                <a:cs typeface="Arial" pitchFamily="34" charset="0"/>
              </a:rPr>
              <a:t>opens </a:t>
            </a:r>
            <a:r>
              <a:rPr lang="en-US" altLang="zh-CN" sz="2800" b="1" dirty="0">
                <a:solidFill>
                  <a:schemeClr val="bg1"/>
                </a:solidFill>
                <a:latin typeface="Arial" pitchFamily="34" charset="0"/>
                <a:cs typeface="Arial" pitchFamily="34" charset="0"/>
              </a:rPr>
              <a:t>a new </a:t>
            </a:r>
          </a:p>
          <a:p>
            <a:pPr eaLnBrk="0" hangingPunct="0">
              <a:lnSpc>
                <a:spcPct val="110000"/>
              </a:lnSpc>
              <a:buFont typeface="Arial" pitchFamily="34" charset="0"/>
              <a:buNone/>
            </a:pPr>
            <a:r>
              <a:rPr lang="en-US" altLang="zh-CN" sz="2800" b="1" dirty="0">
                <a:solidFill>
                  <a:schemeClr val="bg1"/>
                </a:solidFill>
                <a:latin typeface="Arial" pitchFamily="34" charset="0"/>
                <a:cs typeface="Arial" pitchFamily="34" charset="0"/>
              </a:rPr>
              <a:t>  space for resizing  </a:t>
            </a:r>
          </a:p>
          <a:p>
            <a:pPr eaLnBrk="0" hangingPunct="0">
              <a:lnSpc>
                <a:spcPct val="110000"/>
              </a:lnSpc>
              <a:buFont typeface="Arial" pitchFamily="34" charset="0"/>
              <a:buChar char="•"/>
            </a:pPr>
            <a:endParaRPr lang="en-US" altLang="zh-CN" sz="2800" b="1" dirty="0">
              <a:solidFill>
                <a:schemeClr val="bg1"/>
              </a:solidFill>
              <a:latin typeface="Arial" pitchFamily="34" charset="0"/>
              <a:cs typeface="Arial" pitchFamily="34" charset="0"/>
            </a:endParaRPr>
          </a:p>
          <a:p>
            <a:pPr eaLnBrk="0" hangingPunct="0">
              <a:lnSpc>
                <a:spcPct val="110000"/>
              </a:lnSpc>
              <a:buFont typeface="Arial" pitchFamily="34" charset="0"/>
              <a:buChar char="•"/>
            </a:pPr>
            <a:r>
              <a:rPr lang="en-US" altLang="zh-CN" sz="2800" b="1" dirty="0">
                <a:solidFill>
                  <a:schemeClr val="bg1"/>
                </a:solidFill>
                <a:latin typeface="Arial" pitchFamily="34" charset="0"/>
                <a:cs typeface="Arial" pitchFamily="34" charset="0"/>
              </a:rPr>
              <a:t> An automatic summarization operator to </a:t>
            </a:r>
          </a:p>
          <a:p>
            <a:pPr eaLnBrk="0" hangingPunct="0">
              <a:lnSpc>
                <a:spcPct val="110000"/>
              </a:lnSpc>
              <a:buFont typeface="Arial" pitchFamily="34" charset="0"/>
              <a:buNone/>
            </a:pPr>
            <a:r>
              <a:rPr lang="en-US" altLang="zh-CN" sz="2800" b="1" dirty="0">
                <a:solidFill>
                  <a:schemeClr val="bg1"/>
                </a:solidFill>
                <a:latin typeface="Arial" pitchFamily="34" charset="0"/>
                <a:cs typeface="Arial" pitchFamily="34" charset="0"/>
              </a:rPr>
              <a:t>  </a:t>
            </a:r>
            <a:r>
              <a:rPr lang="en-US" altLang="zh-CN" sz="2800" b="1" dirty="0" smtClean="0">
                <a:solidFill>
                  <a:schemeClr val="bg1"/>
                </a:solidFill>
                <a:latin typeface="Arial" pitchFamily="34" charset="0"/>
                <a:cs typeface="Arial" pitchFamily="34" charset="0"/>
              </a:rPr>
              <a:t>maintain </a:t>
            </a:r>
            <a:r>
              <a:rPr lang="en-US" altLang="zh-CN" sz="2800" b="1" dirty="0">
                <a:solidFill>
                  <a:schemeClr val="bg1"/>
                </a:solidFill>
                <a:latin typeface="Arial" pitchFamily="34" charset="0"/>
                <a:cs typeface="Arial" pitchFamily="34" charset="0"/>
              </a:rPr>
              <a:t>geometry and illumination</a:t>
            </a:r>
            <a:endParaRPr lang="en-US" altLang="zh-CN" b="1" dirty="0">
              <a:solidFill>
                <a:schemeClr val="bg1"/>
              </a:solidFill>
              <a:latin typeface="Arial" pitchFamily="34" charset="0"/>
              <a:cs typeface="Arial" pitchFamily="34" charset="0"/>
            </a:endParaRPr>
          </a:p>
          <a:p>
            <a:pPr eaLnBrk="0" hangingPunct="0">
              <a:lnSpc>
                <a:spcPct val="110000"/>
              </a:lnSpc>
            </a:pPr>
            <a:endParaRPr lang="en-US" altLang="zh-CN" dirty="0">
              <a:solidFill>
                <a:schemeClr val="bg1"/>
              </a:solidFill>
              <a:latin typeface="Arial" pitchFamily="34" charset="0"/>
              <a:cs typeface="Arial" pitchFamily="34" charset="0"/>
            </a:endParaRPr>
          </a:p>
          <a:p>
            <a:pPr eaLnBrk="0" hangingPunct="0">
              <a:lnSpc>
                <a:spcPct val="110000"/>
              </a:lnSpc>
              <a:buFont typeface="Arial" pitchFamily="34" charset="0"/>
              <a:buChar char="•"/>
            </a:pPr>
            <a:r>
              <a:rPr lang="en-US" altLang="zh-CN" sz="2800" b="1" dirty="0">
                <a:solidFill>
                  <a:schemeClr val="bg1"/>
                </a:solidFill>
                <a:latin typeface="Arial" pitchFamily="34" charset="0"/>
                <a:cs typeface="Arial" pitchFamily="34" charset="0"/>
              </a:rPr>
              <a:t> </a:t>
            </a:r>
            <a:r>
              <a:rPr lang="en-US" altLang="zh-CN" sz="2800" b="1" dirty="0" smtClean="0">
                <a:solidFill>
                  <a:schemeClr val="bg1"/>
                </a:solidFill>
                <a:latin typeface="Arial" pitchFamily="34" charset="0"/>
                <a:cs typeface="Arial" pitchFamily="34" charset="0"/>
              </a:rPr>
              <a:t>Seamlessly combine the symmetry and </a:t>
            </a:r>
          </a:p>
          <a:p>
            <a:pPr eaLnBrk="0" hangingPunct="0">
              <a:lnSpc>
                <a:spcPct val="110000"/>
              </a:lnSpc>
              <a:buFont typeface="Arial" pitchFamily="34" charset="0"/>
              <a:buNone/>
            </a:pPr>
            <a:r>
              <a:rPr lang="en-US" altLang="zh-CN" sz="2800" b="1" dirty="0" smtClean="0">
                <a:solidFill>
                  <a:schemeClr val="bg1"/>
                </a:solidFill>
                <a:latin typeface="Arial" pitchFamily="34" charset="0"/>
                <a:cs typeface="Arial" pitchFamily="34" charset="0"/>
              </a:rPr>
              <a:t>  non-symmetry regions</a:t>
            </a:r>
          </a:p>
          <a:p>
            <a:pPr eaLnBrk="0" hangingPunct="0">
              <a:lnSpc>
                <a:spcPct val="110000"/>
              </a:lnSpc>
              <a:buFont typeface="Arial" pitchFamily="34" charset="0"/>
              <a:buNone/>
            </a:pPr>
            <a:endParaRPr lang="en-US" altLang="zh-CN" sz="2800" b="1" dirty="0" smtClean="0">
              <a:solidFill>
                <a:schemeClr val="bg1"/>
              </a:solidFill>
              <a:latin typeface="Arial" pitchFamily="34" charset="0"/>
              <a:cs typeface="Arial" pitchFamily="34" charset="0"/>
            </a:endParaRPr>
          </a:p>
          <a:p>
            <a:pPr eaLnBrk="0" hangingPunct="0">
              <a:lnSpc>
                <a:spcPct val="110000"/>
              </a:lnSpc>
              <a:buFont typeface="Arial" pitchFamily="34" charset="0"/>
              <a:buChar char="•"/>
            </a:pPr>
            <a:r>
              <a:rPr lang="en-US" altLang="zh-CN" sz="2800" b="1" dirty="0" smtClean="0">
                <a:solidFill>
                  <a:schemeClr val="bg1"/>
                </a:solidFill>
                <a:latin typeface="Arial" pitchFamily="34" charset="0"/>
                <a:cs typeface="Arial" pitchFamily="34" charset="0"/>
              </a:rPr>
              <a:t> Only the first step to more general semantics</a:t>
            </a:r>
          </a:p>
          <a:p>
            <a:pPr eaLnBrk="0" hangingPunct="0">
              <a:lnSpc>
                <a:spcPct val="110000"/>
              </a:lnSpc>
            </a:pPr>
            <a:r>
              <a:rPr lang="en-US" altLang="zh-CN" sz="2800" b="1" dirty="0" smtClean="0">
                <a:solidFill>
                  <a:schemeClr val="bg1"/>
                </a:solidFill>
                <a:latin typeface="Arial" pitchFamily="34" charset="0"/>
                <a:cs typeface="Arial" pitchFamily="34" charset="0"/>
              </a:rPr>
              <a:t>  understanding for resizing</a:t>
            </a:r>
          </a:p>
          <a:p>
            <a:pPr eaLnBrk="0" hangingPunct="0">
              <a:lnSpc>
                <a:spcPct val="110000"/>
              </a:lnSpc>
              <a:buFont typeface="Arial" pitchFamily="34" charset="0"/>
              <a:buNone/>
            </a:pPr>
            <a:endParaRPr lang="zh-CN" altLang="en-US"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7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77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07950" y="115888"/>
            <a:ext cx="9358313" cy="641350"/>
          </a:xfrm>
          <a:prstGeom prst="rect">
            <a:avLst/>
          </a:prstGeom>
          <a:noFill/>
          <a:ln w="9525" algn="ctr">
            <a:noFill/>
            <a:miter lim="800000"/>
            <a:headEnd/>
            <a:tailEnd/>
          </a:ln>
        </p:spPr>
        <p:txBody>
          <a:bodyPr>
            <a:spAutoFit/>
          </a:bodyPr>
          <a:lstStyle/>
          <a:p>
            <a:pPr latinLnBrk="1"/>
            <a:r>
              <a:rPr lang="en-US" altLang="ko-KR" sz="3600" b="1" dirty="0">
                <a:solidFill>
                  <a:schemeClr val="bg1"/>
                </a:solidFill>
                <a:latin typeface="Arial" pitchFamily="34" charset="0"/>
                <a:cs typeface="Arial" pitchFamily="34" charset="0"/>
              </a:rPr>
              <a:t>  Limitations</a:t>
            </a:r>
          </a:p>
        </p:txBody>
      </p:sp>
      <p:pic>
        <p:nvPicPr>
          <p:cNvPr id="45059"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45060"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sp>
        <p:nvSpPr>
          <p:cNvPr id="5" name="TextBox 4"/>
          <p:cNvSpPr txBox="1">
            <a:spLocks noChangeArrowheads="1"/>
          </p:cNvSpPr>
          <p:nvPr/>
        </p:nvSpPr>
        <p:spPr bwMode="auto">
          <a:xfrm>
            <a:off x="395288" y="836613"/>
            <a:ext cx="8969375" cy="1141412"/>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zh-CN" sz="2800" b="1" dirty="0">
                <a:solidFill>
                  <a:schemeClr val="bg1"/>
                </a:solidFill>
                <a:latin typeface="Arial" pitchFamily="34" charset="0"/>
                <a:ea typeface="Arial Unicode MS" pitchFamily="34" charset="-122"/>
                <a:cs typeface="Arial" pitchFamily="34" charset="0"/>
              </a:rPr>
              <a:t> </a:t>
            </a:r>
            <a:r>
              <a:rPr lang="en-US" altLang="zh-CN" sz="2400" b="1" dirty="0">
                <a:solidFill>
                  <a:schemeClr val="bg1"/>
                </a:solidFill>
                <a:latin typeface="Arial" pitchFamily="34" charset="0"/>
                <a:ea typeface="Arial Unicode MS" pitchFamily="34" charset="-122"/>
                <a:cs typeface="Arial" pitchFamily="34" charset="0"/>
              </a:rPr>
              <a:t>Symmetry detection relies on MSER feature</a:t>
            </a:r>
          </a:p>
          <a:p>
            <a:pPr latinLnBrk="1">
              <a:lnSpc>
                <a:spcPct val="110000"/>
              </a:lnSpc>
              <a:buFont typeface="Arial" pitchFamily="34" charset="0"/>
              <a:buChar char="•"/>
            </a:pPr>
            <a:endParaRPr lang="en-US" altLang="zh-CN" sz="1000" b="1" dirty="0">
              <a:solidFill>
                <a:schemeClr val="bg1"/>
              </a:solidFill>
              <a:latin typeface="Arial" pitchFamily="34" charset="0"/>
              <a:ea typeface="Arial Unicode MS" pitchFamily="34" charset="-122"/>
              <a:cs typeface="Arial" pitchFamily="34" charset="0"/>
            </a:endParaRPr>
          </a:p>
          <a:p>
            <a:pPr latinLnBrk="1">
              <a:lnSpc>
                <a:spcPct val="110000"/>
              </a:lnSpc>
              <a:buFont typeface="Arial" pitchFamily="34" charset="0"/>
              <a:buChar char="•"/>
            </a:pPr>
            <a:r>
              <a:rPr lang="en-US" altLang="zh-CN" sz="2400" b="1" dirty="0">
                <a:solidFill>
                  <a:schemeClr val="bg1"/>
                </a:solidFill>
                <a:latin typeface="Arial" pitchFamily="34" charset="0"/>
                <a:ea typeface="Arial Unicode MS" pitchFamily="34" charset="-122"/>
                <a:cs typeface="Arial" pitchFamily="34" charset="0"/>
              </a:rPr>
              <a:t> Cannot handle overlapping lattices</a:t>
            </a:r>
          </a:p>
        </p:txBody>
      </p:sp>
      <p:grpSp>
        <p:nvGrpSpPr>
          <p:cNvPr id="2" name="Group 13"/>
          <p:cNvGrpSpPr>
            <a:grpSpLocks/>
          </p:cNvGrpSpPr>
          <p:nvPr/>
        </p:nvGrpSpPr>
        <p:grpSpPr bwMode="auto">
          <a:xfrm>
            <a:off x="500034" y="2065338"/>
            <a:ext cx="3829051" cy="4165602"/>
            <a:chOff x="243" y="1447"/>
            <a:chExt cx="2412" cy="2624"/>
          </a:xfrm>
        </p:grpSpPr>
        <p:pic>
          <p:nvPicPr>
            <p:cNvPr id="45066" name="Picture 8" descr="D:\siggraph asia 2010\Presentation\images\limitmser.png"/>
            <p:cNvPicPr>
              <a:picLocks noChangeAspect="1" noChangeArrowheads="1"/>
            </p:cNvPicPr>
            <p:nvPr/>
          </p:nvPicPr>
          <p:blipFill>
            <a:blip r:embed="rId5" cstate="print"/>
            <a:srcRect/>
            <a:stretch>
              <a:fillRect/>
            </a:stretch>
          </p:blipFill>
          <p:spPr bwMode="auto">
            <a:xfrm>
              <a:off x="243" y="1447"/>
              <a:ext cx="2412" cy="2399"/>
            </a:xfrm>
            <a:prstGeom prst="rect">
              <a:avLst/>
            </a:prstGeom>
            <a:noFill/>
            <a:ln w="9525">
              <a:noFill/>
              <a:miter lim="800000"/>
              <a:headEnd/>
              <a:tailEnd/>
            </a:ln>
          </p:spPr>
        </p:pic>
        <p:sp>
          <p:nvSpPr>
            <p:cNvPr id="45067" name="TextBox 6"/>
            <p:cNvSpPr txBox="1">
              <a:spLocks noChangeArrowheads="1"/>
            </p:cNvSpPr>
            <p:nvPr/>
          </p:nvSpPr>
          <p:spPr bwMode="auto">
            <a:xfrm>
              <a:off x="587" y="3836"/>
              <a:ext cx="1724" cy="235"/>
            </a:xfrm>
            <a:prstGeom prst="rect">
              <a:avLst/>
            </a:prstGeom>
            <a:noFill/>
            <a:ln w="9525">
              <a:noFill/>
              <a:miter lim="800000"/>
              <a:headEnd/>
              <a:tailEnd/>
            </a:ln>
          </p:spPr>
          <p:txBody>
            <a:bodyPr wrap="none">
              <a:spAutoFit/>
            </a:bodyPr>
            <a:lstStyle/>
            <a:p>
              <a:pPr latinLnBrk="1">
                <a:lnSpc>
                  <a:spcPct val="110000"/>
                </a:lnSpc>
              </a:pPr>
              <a:r>
                <a:rPr lang="en-US" altLang="zh-CN" sz="1800" b="1" dirty="0">
                  <a:solidFill>
                    <a:schemeClr val="bg1"/>
                  </a:solidFill>
                  <a:latin typeface="Arial" pitchFamily="34" charset="0"/>
                  <a:cs typeface="Arial" pitchFamily="34" charset="0"/>
                </a:rPr>
                <a:t>Fail to identify the cells</a:t>
              </a:r>
              <a:endParaRPr lang="zh-CN" altLang="en-US" sz="1800" b="1" dirty="0">
                <a:solidFill>
                  <a:schemeClr val="bg1"/>
                </a:solidFill>
                <a:latin typeface="Arial" pitchFamily="34" charset="0"/>
                <a:cs typeface="Arial" pitchFamily="34" charset="0"/>
              </a:endParaRPr>
            </a:p>
          </p:txBody>
        </p:sp>
      </p:grpSp>
      <p:grpSp>
        <p:nvGrpSpPr>
          <p:cNvPr id="3" name="Group 16"/>
          <p:cNvGrpSpPr>
            <a:grpSpLocks/>
          </p:cNvGrpSpPr>
          <p:nvPr/>
        </p:nvGrpSpPr>
        <p:grpSpPr bwMode="auto">
          <a:xfrm>
            <a:off x="4656133" y="2071688"/>
            <a:ext cx="3959227" cy="4176710"/>
            <a:chOff x="2565" y="1305"/>
            <a:chExt cx="2494" cy="2631"/>
          </a:xfrm>
        </p:grpSpPr>
        <p:pic>
          <p:nvPicPr>
            <p:cNvPr id="45064" name="Picture 15" descr="overlap"/>
            <p:cNvPicPr>
              <a:picLocks noChangeArrowheads="1"/>
            </p:cNvPicPr>
            <p:nvPr/>
          </p:nvPicPr>
          <p:blipFill>
            <a:blip r:embed="rId6" cstate="print"/>
            <a:stretch>
              <a:fillRect/>
            </a:stretch>
          </p:blipFill>
          <p:spPr bwMode="auto">
            <a:xfrm>
              <a:off x="2565" y="1305"/>
              <a:ext cx="2494" cy="2399"/>
            </a:xfrm>
            <a:prstGeom prst="rect">
              <a:avLst/>
            </a:prstGeom>
            <a:noFill/>
            <a:ln w="9525">
              <a:noFill/>
              <a:miter lim="800000"/>
              <a:headEnd/>
              <a:tailEnd/>
            </a:ln>
          </p:spPr>
        </p:pic>
        <p:sp>
          <p:nvSpPr>
            <p:cNvPr id="45065" name="TextBox 8"/>
            <p:cNvSpPr txBox="1">
              <a:spLocks noChangeArrowheads="1"/>
            </p:cNvSpPr>
            <p:nvPr/>
          </p:nvSpPr>
          <p:spPr bwMode="auto">
            <a:xfrm>
              <a:off x="3059" y="3701"/>
              <a:ext cx="1506" cy="235"/>
            </a:xfrm>
            <a:prstGeom prst="rect">
              <a:avLst/>
            </a:prstGeom>
            <a:noFill/>
            <a:ln w="9525">
              <a:noFill/>
              <a:miter lim="800000"/>
              <a:headEnd/>
              <a:tailEnd/>
            </a:ln>
          </p:spPr>
          <p:txBody>
            <a:bodyPr wrap="none">
              <a:spAutoFit/>
            </a:bodyPr>
            <a:lstStyle/>
            <a:p>
              <a:pPr latinLnBrk="1">
                <a:lnSpc>
                  <a:spcPct val="110000"/>
                </a:lnSpc>
              </a:pPr>
              <a:r>
                <a:rPr lang="en-US" altLang="zh-CN" sz="1800" b="1" dirty="0">
                  <a:solidFill>
                    <a:schemeClr val="bg1"/>
                  </a:solidFill>
                  <a:latin typeface="Arial" pitchFamily="34" charset="0"/>
                  <a:cs typeface="Arial" pitchFamily="34" charset="0"/>
                </a:rPr>
                <a:t>Overlapping lattices</a:t>
              </a:r>
              <a:endParaRPr lang="zh-CN" altLang="en-US" sz="1800" b="1" dirty="0">
                <a:solidFill>
                  <a:schemeClr val="bg1"/>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655888" y="2500313"/>
            <a:ext cx="3429000" cy="1190625"/>
          </a:xfrm>
          <a:prstGeom prst="rect">
            <a:avLst/>
          </a:prstGeom>
          <a:noFill/>
          <a:ln w="9525" algn="ctr">
            <a:noFill/>
            <a:miter lim="800000"/>
            <a:headEnd/>
            <a:tailEnd/>
          </a:ln>
        </p:spPr>
        <p:txBody>
          <a:bodyPr>
            <a:spAutoFit/>
          </a:bodyPr>
          <a:lstStyle/>
          <a:p>
            <a:pPr algn="ctr" latinLnBrk="1"/>
            <a:r>
              <a:rPr lang="en-US" altLang="ko-KR" sz="3000" b="1">
                <a:solidFill>
                  <a:schemeClr val="bg1"/>
                </a:solidFill>
              </a:rPr>
              <a:t>  </a:t>
            </a:r>
            <a:r>
              <a:rPr lang="en-US" altLang="ko-KR" sz="3600" b="1">
                <a:solidFill>
                  <a:schemeClr val="bg1"/>
                </a:solidFill>
                <a:latin typeface="Arial" pitchFamily="34" charset="0"/>
                <a:cs typeface="Arial" pitchFamily="34" charset="0"/>
              </a:rPr>
              <a:t>Thank you</a:t>
            </a:r>
          </a:p>
          <a:p>
            <a:pPr algn="ctr" latinLnBrk="1"/>
            <a:r>
              <a:rPr lang="en-US" altLang="ko-KR" sz="3000" b="1">
                <a:solidFill>
                  <a:schemeClr val="bg1"/>
                </a:solidFill>
              </a:rPr>
              <a:t>   </a:t>
            </a:r>
            <a:r>
              <a:rPr lang="en-US" altLang="ko-KR" sz="3600" b="1">
                <a:solidFill>
                  <a:schemeClr val="bg1"/>
                </a:solidFill>
                <a:latin typeface="Arial" pitchFamily="34" charset="0"/>
                <a:cs typeface="Arial" pitchFamily="34" charset="0"/>
              </a:rPr>
              <a:t>Q &amp; A</a:t>
            </a:r>
          </a:p>
        </p:txBody>
      </p:sp>
      <p:pic>
        <p:nvPicPr>
          <p:cNvPr id="46083"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46084"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ChangeArrowheads="1"/>
          </p:cNvSpPr>
          <p:nvPr/>
        </p:nvSpPr>
        <p:spPr bwMode="auto">
          <a:xfrm>
            <a:off x="-107950" y="282575"/>
            <a:ext cx="9358313" cy="641350"/>
          </a:xfrm>
          <a:prstGeom prst="rect">
            <a:avLst/>
          </a:prstGeom>
          <a:noFill/>
          <a:ln w="9525" algn="ctr">
            <a:noFill/>
            <a:miter lim="800000"/>
            <a:headEnd/>
            <a:tailEnd/>
          </a:ln>
        </p:spPr>
        <p:txBody>
          <a:bodyPr>
            <a:spAutoFit/>
          </a:bodyPr>
          <a:lstStyle/>
          <a:p>
            <a:pPr latinLnBrk="1"/>
            <a:r>
              <a:rPr lang="en-US" altLang="ko-KR" sz="3000" b="1" dirty="0">
                <a:solidFill>
                  <a:schemeClr val="bg1"/>
                </a:solidFill>
              </a:rPr>
              <a:t>  </a:t>
            </a:r>
            <a:r>
              <a:rPr lang="en-US" altLang="ko-KR" sz="3600" b="1" dirty="0" smtClean="0">
                <a:solidFill>
                  <a:schemeClr val="bg1"/>
                </a:solidFill>
                <a:latin typeface="Arial" pitchFamily="34" charset="0"/>
                <a:cs typeface="Arial" pitchFamily="34" charset="0"/>
              </a:rPr>
              <a:t>Semantics and Summarization</a:t>
            </a:r>
            <a:endParaRPr lang="en-US" altLang="ko-KR" sz="3600" b="1" dirty="0">
              <a:solidFill>
                <a:schemeClr val="bg1"/>
              </a:solidFill>
              <a:latin typeface="Arial" pitchFamily="34" charset="0"/>
              <a:cs typeface="Arial" pitchFamily="34" charset="0"/>
            </a:endParaRPr>
          </a:p>
        </p:txBody>
      </p:sp>
      <p:sp>
        <p:nvSpPr>
          <p:cNvPr id="111620" name="矩形 14"/>
          <p:cNvSpPr>
            <a:spLocks noChangeArrowheads="1"/>
          </p:cNvSpPr>
          <p:nvPr/>
        </p:nvSpPr>
        <p:spPr bwMode="auto">
          <a:xfrm>
            <a:off x="898525" y="1071563"/>
            <a:ext cx="7959725" cy="529569"/>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ko-KR" sz="2800" b="1" dirty="0">
                <a:solidFill>
                  <a:schemeClr val="bg1"/>
                </a:solidFill>
                <a:latin typeface="Arial" pitchFamily="34" charset="0"/>
                <a:cs typeface="Arial" pitchFamily="34" charset="0"/>
              </a:rPr>
              <a:t> </a:t>
            </a:r>
            <a:r>
              <a:rPr lang="en-US" altLang="ko-KR" sz="2800" b="1" dirty="0" smtClean="0">
                <a:solidFill>
                  <a:schemeClr val="bg1"/>
                </a:solidFill>
                <a:latin typeface="Arial" pitchFamily="34" charset="0"/>
                <a:cs typeface="Arial" pitchFamily="34" charset="0"/>
              </a:rPr>
              <a:t>Prominent structure</a:t>
            </a:r>
            <a:endParaRPr lang="en-US" altLang="zh-CN" sz="2800" b="1" dirty="0">
              <a:solidFill>
                <a:schemeClr val="bg1"/>
              </a:solidFill>
              <a:latin typeface="Arial" pitchFamily="34" charset="0"/>
              <a:cs typeface="Arial" pitchFamily="34" charset="0"/>
            </a:endParaRPr>
          </a:p>
        </p:txBody>
      </p:sp>
      <p:pic>
        <p:nvPicPr>
          <p:cNvPr id="111622" name="Picture 6" descr="shoes"/>
          <p:cNvPicPr>
            <a:picLocks noChangeAspect="1" noChangeArrowheads="1"/>
          </p:cNvPicPr>
          <p:nvPr/>
        </p:nvPicPr>
        <p:blipFill>
          <a:blip r:embed="rId3" cstate="print"/>
          <a:srcRect/>
          <a:stretch>
            <a:fillRect/>
          </a:stretch>
        </p:blipFill>
        <p:spPr bwMode="auto">
          <a:xfrm>
            <a:off x="2555875" y="2038368"/>
            <a:ext cx="3962400" cy="3962400"/>
          </a:xfrm>
          <a:prstGeom prst="rect">
            <a:avLst/>
          </a:prstGeom>
          <a:noFill/>
        </p:spPr>
      </p:pic>
      <p:pic>
        <p:nvPicPr>
          <p:cNvPr id="111623" name="Picture 7" descr="ShiftMap53008Final_000"/>
          <p:cNvPicPr>
            <a:picLocks noChangeAspect="1" noChangeArrowheads="1"/>
          </p:cNvPicPr>
          <p:nvPr/>
        </p:nvPicPr>
        <p:blipFill>
          <a:blip r:embed="rId4" cstate="print"/>
          <a:srcRect/>
          <a:stretch>
            <a:fillRect/>
          </a:stretch>
        </p:blipFill>
        <p:spPr bwMode="auto">
          <a:xfrm>
            <a:off x="3268663" y="2814656"/>
            <a:ext cx="2536825" cy="24114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fade">
                                      <p:cBhvr>
                                        <p:cTn id="7" dur="2000"/>
                                        <p:tgtEl>
                                          <p:spTgt spid="1116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1622"/>
                                        </p:tgtEl>
                                        <p:attrNameLst>
                                          <p:attrName>style.visibility</p:attrName>
                                        </p:attrNameLst>
                                      </p:cBhvr>
                                      <p:to>
                                        <p:strVal val="visible"/>
                                      </p:to>
                                    </p:set>
                                    <p:animEffect transition="in" filter="fade">
                                      <p:cBhvr>
                                        <p:cTn id="10" dur="2000"/>
                                        <p:tgtEl>
                                          <p:spTgt spid="1116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1623"/>
                                        </p:tgtEl>
                                        <p:attrNameLst>
                                          <p:attrName>style.visibility</p:attrName>
                                        </p:attrNameLst>
                                      </p:cBhvr>
                                      <p:to>
                                        <p:strVal val="visible"/>
                                      </p:to>
                                    </p:set>
                                    <p:animEffect transition="in" filter="fade">
                                      <p:cBhvr>
                                        <p:cTn id="15" dur="1000"/>
                                        <p:tgtEl>
                                          <p:spTgt spid="111623"/>
                                        </p:tgtEl>
                                      </p:cBhvr>
                                    </p:animEffect>
                                  </p:childTnLst>
                                </p:cTn>
                              </p:par>
                              <p:par>
                                <p:cTn id="16" presetID="10" presetClass="exit" presetSubtype="0" fill="hold" nodeType="withEffect">
                                  <p:stCondLst>
                                    <p:cond delay="0"/>
                                  </p:stCondLst>
                                  <p:childTnLst>
                                    <p:animEffect transition="out" filter="fade">
                                      <p:cBhvr>
                                        <p:cTn id="17" dur="500"/>
                                        <p:tgtEl>
                                          <p:spTgt spid="111622"/>
                                        </p:tgtEl>
                                      </p:cBhvr>
                                    </p:animEffect>
                                    <p:set>
                                      <p:cBhvr>
                                        <p:cTn id="18" dur="1" fill="hold">
                                          <p:stCondLst>
                                            <p:cond delay="499"/>
                                          </p:stCondLst>
                                        </p:cTn>
                                        <p:tgtEl>
                                          <p:spTgt spid="1116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矩形 14"/>
          <p:cNvSpPr>
            <a:spLocks noChangeArrowheads="1"/>
          </p:cNvSpPr>
          <p:nvPr/>
        </p:nvSpPr>
        <p:spPr bwMode="auto">
          <a:xfrm>
            <a:off x="898525" y="1071563"/>
            <a:ext cx="7959725" cy="529569"/>
          </a:xfrm>
          <a:prstGeom prst="rect">
            <a:avLst/>
          </a:prstGeom>
          <a:noFill/>
          <a:ln w="9525">
            <a:noFill/>
            <a:miter lim="800000"/>
            <a:headEnd/>
            <a:tailEnd/>
          </a:ln>
        </p:spPr>
        <p:txBody>
          <a:bodyPr>
            <a:spAutoFit/>
          </a:bodyPr>
          <a:lstStyle/>
          <a:p>
            <a:pPr latinLnBrk="1">
              <a:lnSpc>
                <a:spcPct val="110000"/>
              </a:lnSpc>
              <a:buFont typeface="Arial" pitchFamily="34" charset="0"/>
              <a:buChar char="•"/>
            </a:pPr>
            <a:r>
              <a:rPr lang="en-US" altLang="ko-KR" sz="2800" b="1" dirty="0">
                <a:solidFill>
                  <a:schemeClr val="bg1"/>
                </a:solidFill>
                <a:latin typeface="Arial" pitchFamily="34" charset="0"/>
                <a:cs typeface="Arial" pitchFamily="34" charset="0"/>
              </a:rPr>
              <a:t> </a:t>
            </a:r>
            <a:r>
              <a:rPr lang="en-US" altLang="ko-KR" sz="2800" b="1" dirty="0" smtClean="0">
                <a:solidFill>
                  <a:schemeClr val="bg1"/>
                </a:solidFill>
                <a:latin typeface="Arial" pitchFamily="34" charset="0"/>
                <a:cs typeface="Arial" pitchFamily="34" charset="0"/>
              </a:rPr>
              <a:t>Summarize the distribution</a:t>
            </a:r>
            <a:endParaRPr lang="en-US" altLang="zh-CN" sz="2800" b="1" dirty="0">
              <a:solidFill>
                <a:schemeClr val="bg1"/>
              </a:solidFill>
              <a:latin typeface="Arial" pitchFamily="34" charset="0"/>
              <a:cs typeface="Arial" pitchFamily="34" charset="0"/>
            </a:endParaRPr>
          </a:p>
        </p:txBody>
      </p:sp>
      <p:pic>
        <p:nvPicPr>
          <p:cNvPr id="112647" name="Picture 7" descr="shoes"/>
          <p:cNvPicPr>
            <a:picLocks noChangeAspect="1" noChangeArrowheads="1"/>
          </p:cNvPicPr>
          <p:nvPr/>
        </p:nvPicPr>
        <p:blipFill>
          <a:blip r:embed="rId3" cstate="print"/>
          <a:srcRect/>
          <a:stretch>
            <a:fillRect/>
          </a:stretch>
        </p:blipFill>
        <p:spPr bwMode="auto">
          <a:xfrm>
            <a:off x="2555875" y="2038368"/>
            <a:ext cx="3962400" cy="3962400"/>
          </a:xfrm>
          <a:prstGeom prst="rect">
            <a:avLst/>
          </a:prstGeom>
          <a:noFill/>
        </p:spPr>
      </p:pic>
      <p:pic>
        <p:nvPicPr>
          <p:cNvPr id="112649" name="Picture 9" descr="shoes-resized"/>
          <p:cNvPicPr>
            <a:picLocks noChangeAspect="1" noChangeArrowheads="1"/>
          </p:cNvPicPr>
          <p:nvPr/>
        </p:nvPicPr>
        <p:blipFill>
          <a:blip r:embed="rId4" cstate="print"/>
          <a:srcRect/>
          <a:stretch>
            <a:fillRect/>
          </a:stretch>
        </p:blipFill>
        <p:spPr bwMode="auto">
          <a:xfrm>
            <a:off x="3289300" y="2814656"/>
            <a:ext cx="2493963" cy="2411412"/>
          </a:xfrm>
          <a:prstGeom prst="rect">
            <a:avLst/>
          </a:prstGeom>
          <a:noFill/>
        </p:spPr>
      </p:pic>
      <p:sp>
        <p:nvSpPr>
          <p:cNvPr id="6" name="Rectangle 4"/>
          <p:cNvSpPr>
            <a:spLocks noChangeArrowheads="1"/>
          </p:cNvSpPr>
          <p:nvPr/>
        </p:nvSpPr>
        <p:spPr bwMode="auto">
          <a:xfrm>
            <a:off x="-107950" y="282575"/>
            <a:ext cx="9358313" cy="641350"/>
          </a:xfrm>
          <a:prstGeom prst="rect">
            <a:avLst/>
          </a:prstGeom>
          <a:noFill/>
          <a:ln w="9525" algn="ctr">
            <a:noFill/>
            <a:miter lim="800000"/>
            <a:headEnd/>
            <a:tailEnd/>
          </a:ln>
        </p:spPr>
        <p:txBody>
          <a:bodyPr>
            <a:spAutoFit/>
          </a:bodyPr>
          <a:lstStyle/>
          <a:p>
            <a:pPr latinLnBrk="1"/>
            <a:r>
              <a:rPr lang="en-US" altLang="ko-KR" sz="3000" b="1" dirty="0">
                <a:solidFill>
                  <a:schemeClr val="bg1"/>
                </a:solidFill>
              </a:rPr>
              <a:t>  </a:t>
            </a:r>
            <a:r>
              <a:rPr lang="en-US" altLang="ko-KR" sz="3600" b="1" dirty="0" smtClean="0">
                <a:solidFill>
                  <a:schemeClr val="bg1"/>
                </a:solidFill>
                <a:latin typeface="Arial" pitchFamily="34" charset="0"/>
                <a:cs typeface="Arial" pitchFamily="34" charset="0"/>
              </a:rPr>
              <a:t>Semantics and Summarization</a:t>
            </a:r>
            <a:endParaRPr lang="en-US" altLang="ko-KR" sz="36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animEffect transition="in" filter="fade">
                                      <p:cBhvr>
                                        <p:cTn id="7" dur="2000"/>
                                        <p:tgtEl>
                                          <p:spTgt spid="11264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47"/>
                                        </p:tgtEl>
                                        <p:attrNameLst>
                                          <p:attrName>style.visibility</p:attrName>
                                        </p:attrNameLst>
                                      </p:cBhvr>
                                      <p:to>
                                        <p:strVal val="visible"/>
                                      </p:to>
                                    </p:set>
                                    <p:animEffect transition="in" filter="fade">
                                      <p:cBhvr>
                                        <p:cTn id="10" dur="2000"/>
                                        <p:tgtEl>
                                          <p:spTgt spid="1126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49"/>
                                        </p:tgtEl>
                                        <p:attrNameLst>
                                          <p:attrName>style.visibility</p:attrName>
                                        </p:attrNameLst>
                                      </p:cBhvr>
                                      <p:to>
                                        <p:strVal val="visible"/>
                                      </p:to>
                                    </p:set>
                                    <p:animEffect transition="in" filter="fade">
                                      <p:cBhvr>
                                        <p:cTn id="15" dur="1000"/>
                                        <p:tgtEl>
                                          <p:spTgt spid="112649"/>
                                        </p:tgtEl>
                                      </p:cBhvr>
                                    </p:animEffect>
                                  </p:childTnLst>
                                </p:cTn>
                              </p:par>
                              <p:par>
                                <p:cTn id="16" presetID="10" presetClass="exit" presetSubtype="0" fill="hold" nodeType="withEffect">
                                  <p:stCondLst>
                                    <p:cond delay="0"/>
                                  </p:stCondLst>
                                  <p:childTnLst>
                                    <p:animEffect transition="out" filter="fade">
                                      <p:cBhvr>
                                        <p:cTn id="17" dur="500"/>
                                        <p:tgtEl>
                                          <p:spTgt spid="112647"/>
                                        </p:tgtEl>
                                      </p:cBhvr>
                                    </p:animEffect>
                                    <p:set>
                                      <p:cBhvr>
                                        <p:cTn id="18" dur="1" fill="hold">
                                          <p:stCondLst>
                                            <p:cond delay="499"/>
                                          </p:stCondLst>
                                        </p:cTn>
                                        <p:tgtEl>
                                          <p:spTgt spid="1126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2"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8195" name="Picture 13"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sp>
        <p:nvSpPr>
          <p:cNvPr id="133127" name="矩形 10"/>
          <p:cNvSpPr>
            <a:spLocks noChangeArrowheads="1"/>
          </p:cNvSpPr>
          <p:nvPr/>
        </p:nvSpPr>
        <p:spPr bwMode="auto">
          <a:xfrm>
            <a:off x="142875" y="1285875"/>
            <a:ext cx="8929688" cy="2936188"/>
          </a:xfrm>
          <a:prstGeom prst="rect">
            <a:avLst/>
          </a:prstGeom>
          <a:noFill/>
          <a:ln w="9525">
            <a:noFill/>
            <a:miter lim="800000"/>
            <a:headEnd/>
            <a:tailEnd/>
          </a:ln>
        </p:spPr>
        <p:txBody>
          <a:bodyPr>
            <a:spAutoFit/>
          </a:bodyPr>
          <a:lstStyle/>
          <a:p>
            <a:pPr eaLnBrk="0" hangingPunct="0">
              <a:lnSpc>
                <a:spcPct val="110000"/>
              </a:lnSpc>
              <a:buFont typeface="Arial" pitchFamily="34" charset="0"/>
              <a:buChar char="•"/>
              <a:tabLst>
                <a:tab pos="0" algn="l"/>
              </a:tabLst>
            </a:pPr>
            <a:r>
              <a:rPr lang="en-US" altLang="zh-CN" sz="2800" b="1" dirty="0">
                <a:solidFill>
                  <a:schemeClr val="bg1"/>
                </a:solidFill>
                <a:latin typeface="Arial" pitchFamily="34" charset="0"/>
                <a:cs typeface="Arial" pitchFamily="34" charset="0"/>
              </a:rPr>
              <a:t> General understanding </a:t>
            </a:r>
            <a:r>
              <a:rPr lang="en-US" altLang="zh-CN" sz="2800" b="1" dirty="0" smtClean="0">
                <a:solidFill>
                  <a:schemeClr val="bg1"/>
                </a:solidFill>
                <a:latin typeface="Arial" pitchFamily="34" charset="0"/>
                <a:cs typeface="Arial" pitchFamily="34" charset="0"/>
              </a:rPr>
              <a:t>is </a:t>
            </a:r>
            <a:r>
              <a:rPr lang="en-US" altLang="zh-CN" sz="2800" b="1" dirty="0">
                <a:solidFill>
                  <a:schemeClr val="bg1"/>
                </a:solidFill>
                <a:latin typeface="Arial" pitchFamily="34" charset="0"/>
                <a:cs typeface="Arial" pitchFamily="34" charset="0"/>
              </a:rPr>
              <a:t>too challenging</a:t>
            </a:r>
          </a:p>
          <a:p>
            <a:pPr eaLnBrk="0" hangingPunct="0">
              <a:lnSpc>
                <a:spcPct val="110000"/>
              </a:lnSpc>
              <a:buFont typeface="Arial" pitchFamily="34" charset="0"/>
              <a:buChar char="•"/>
              <a:tabLst>
                <a:tab pos="0" algn="l"/>
              </a:tabLst>
            </a:pPr>
            <a:endParaRPr lang="en-US" altLang="zh-CN" sz="2800" b="1" dirty="0">
              <a:solidFill>
                <a:schemeClr val="bg1"/>
              </a:solidFill>
              <a:latin typeface="Arial" pitchFamily="34" charset="0"/>
              <a:cs typeface="Arial" pitchFamily="34" charset="0"/>
            </a:endParaRPr>
          </a:p>
          <a:p>
            <a:pPr eaLnBrk="0" hangingPunct="0">
              <a:lnSpc>
                <a:spcPct val="110000"/>
              </a:lnSpc>
              <a:buFont typeface="Arial" pitchFamily="34" charset="0"/>
              <a:buChar char="•"/>
              <a:tabLst>
                <a:tab pos="0" algn="l"/>
              </a:tabLst>
            </a:pPr>
            <a:r>
              <a:rPr lang="en-US" altLang="zh-CN" sz="2800" b="1" dirty="0">
                <a:solidFill>
                  <a:schemeClr val="bg1"/>
                </a:solidFill>
                <a:latin typeface="Arial" pitchFamily="34" charset="0"/>
                <a:cs typeface="Arial" pitchFamily="34" charset="0"/>
              </a:rPr>
              <a:t> Analysis of certain </a:t>
            </a:r>
            <a:r>
              <a:rPr lang="en-US" altLang="zh-CN" sz="2800" b="1" dirty="0" smtClean="0">
                <a:solidFill>
                  <a:schemeClr val="bg1"/>
                </a:solidFill>
                <a:latin typeface="Arial" pitchFamily="34" charset="0"/>
                <a:cs typeface="Arial" pitchFamily="34" charset="0"/>
              </a:rPr>
              <a:t>high-level </a:t>
            </a:r>
            <a:r>
              <a:rPr lang="en-US" altLang="zh-CN" sz="2800" b="1" dirty="0">
                <a:solidFill>
                  <a:schemeClr val="bg1"/>
                </a:solidFill>
                <a:latin typeface="Arial" pitchFamily="34" charset="0"/>
                <a:cs typeface="Arial" pitchFamily="34" charset="0"/>
              </a:rPr>
              <a:t>semantics is    </a:t>
            </a:r>
          </a:p>
          <a:p>
            <a:pPr eaLnBrk="0" hangingPunct="0">
              <a:lnSpc>
                <a:spcPct val="110000"/>
              </a:lnSpc>
              <a:tabLst>
                <a:tab pos="0" algn="l"/>
              </a:tabLst>
            </a:pPr>
            <a:r>
              <a:rPr lang="en-US" altLang="zh-CN" sz="2800" b="1" dirty="0">
                <a:solidFill>
                  <a:schemeClr val="bg1"/>
                </a:solidFill>
                <a:latin typeface="Arial" pitchFamily="34" charset="0"/>
                <a:cs typeface="Arial" pitchFamily="34" charset="0"/>
              </a:rPr>
              <a:t>  feasible</a:t>
            </a:r>
          </a:p>
          <a:p>
            <a:pPr eaLnBrk="0" hangingPunct="0">
              <a:lnSpc>
                <a:spcPct val="110000"/>
              </a:lnSpc>
              <a:buFont typeface="Arial" pitchFamily="34" charset="0"/>
              <a:buChar char="•"/>
              <a:tabLst>
                <a:tab pos="0" algn="l"/>
              </a:tabLst>
            </a:pPr>
            <a:endParaRPr lang="en-US" altLang="zh-CN" sz="2800" b="1" dirty="0">
              <a:solidFill>
                <a:schemeClr val="bg1"/>
              </a:solidFill>
              <a:latin typeface="Arial" pitchFamily="34" charset="0"/>
              <a:cs typeface="Arial" pitchFamily="34" charset="0"/>
            </a:endParaRPr>
          </a:p>
          <a:p>
            <a:pPr eaLnBrk="0" hangingPunct="0">
              <a:lnSpc>
                <a:spcPct val="110000"/>
              </a:lnSpc>
              <a:buFont typeface="Arial" pitchFamily="34" charset="0"/>
              <a:buChar char="•"/>
              <a:tabLst>
                <a:tab pos="0" algn="l"/>
              </a:tabLst>
            </a:pPr>
            <a:r>
              <a:rPr lang="en-US" altLang="zh-CN" sz="2800" b="1" dirty="0">
                <a:solidFill>
                  <a:schemeClr val="bg1"/>
                </a:solidFill>
                <a:latin typeface="Arial" pitchFamily="34" charset="0"/>
                <a:cs typeface="Arial" pitchFamily="34" charset="0"/>
              </a:rPr>
              <a:t> In particular, we focus on </a:t>
            </a:r>
            <a:r>
              <a:rPr lang="en-US" altLang="zh-CN" sz="2800" b="1" dirty="0" smtClean="0">
                <a:solidFill>
                  <a:schemeClr val="bg1"/>
                </a:solidFill>
                <a:latin typeface="Arial" pitchFamily="34" charset="0"/>
                <a:cs typeface="Arial" pitchFamily="34" charset="0"/>
              </a:rPr>
              <a:t>translational </a:t>
            </a:r>
            <a:r>
              <a:rPr lang="en-US" altLang="zh-CN" sz="2800" b="1" dirty="0">
                <a:solidFill>
                  <a:schemeClr val="bg1"/>
                </a:solidFill>
                <a:latin typeface="Arial" pitchFamily="34" charset="0"/>
                <a:cs typeface="Arial" pitchFamily="34" charset="0"/>
              </a:rPr>
              <a:t>symmetry</a:t>
            </a:r>
          </a:p>
        </p:txBody>
      </p:sp>
      <p:sp>
        <p:nvSpPr>
          <p:cNvPr id="8197" name="Rectangle 4"/>
          <p:cNvSpPr>
            <a:spLocks noChangeArrowheads="1"/>
          </p:cNvSpPr>
          <p:nvPr/>
        </p:nvSpPr>
        <p:spPr bwMode="auto">
          <a:xfrm>
            <a:off x="-107950" y="282575"/>
            <a:ext cx="9358313" cy="646113"/>
          </a:xfrm>
          <a:prstGeom prst="rect">
            <a:avLst/>
          </a:prstGeom>
          <a:noFill/>
          <a:ln w="9525" algn="ctr">
            <a:noFill/>
            <a:miter lim="800000"/>
            <a:headEnd/>
            <a:tailEnd/>
          </a:ln>
        </p:spPr>
        <p:txBody>
          <a:bodyPr>
            <a:spAutoFit/>
          </a:bodyPr>
          <a:lstStyle/>
          <a:p>
            <a:pPr latinLnBrk="1"/>
            <a:r>
              <a:rPr lang="en-US" altLang="ko-KR" sz="3000" b="1">
                <a:solidFill>
                  <a:schemeClr val="bg1"/>
                </a:solidFill>
              </a:rPr>
              <a:t>  </a:t>
            </a:r>
            <a:r>
              <a:rPr lang="en-US" altLang="ko-KR" sz="3600" b="1">
                <a:solidFill>
                  <a:schemeClr val="bg1"/>
                </a:solidFill>
                <a:latin typeface="Arial" pitchFamily="34" charset="0"/>
                <a:cs typeface="Arial" pitchFamily="34" charset="0"/>
              </a:rPr>
              <a:t>Motivation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10243" name="Picture 4"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sp>
        <p:nvSpPr>
          <p:cNvPr id="10244" name="矩形 8"/>
          <p:cNvSpPr>
            <a:spLocks noChangeArrowheads="1"/>
          </p:cNvSpPr>
          <p:nvPr/>
        </p:nvSpPr>
        <p:spPr bwMode="auto">
          <a:xfrm>
            <a:off x="571535" y="838178"/>
            <a:ext cx="6857985" cy="1031875"/>
          </a:xfrm>
          <a:prstGeom prst="rect">
            <a:avLst/>
          </a:prstGeom>
          <a:noFill/>
          <a:ln w="9525">
            <a:noFill/>
            <a:miter lim="800000"/>
            <a:headEnd/>
            <a:tailEnd/>
          </a:ln>
        </p:spPr>
        <p:txBody>
          <a:bodyPr wrap="square">
            <a:spAutoFit/>
          </a:bodyPr>
          <a:lstStyle/>
          <a:p>
            <a:pPr marL="0" lvl="1" eaLnBrk="0" hangingPunct="0">
              <a:lnSpc>
                <a:spcPct val="110000"/>
              </a:lnSpc>
              <a:buFontTx/>
              <a:buChar char="•"/>
            </a:pPr>
            <a:r>
              <a:rPr lang="en-US" altLang="zh-TW" sz="2800" dirty="0">
                <a:solidFill>
                  <a:schemeClr val="bg1"/>
                </a:solidFill>
                <a:latin typeface="Arial" pitchFamily="34" charset="0"/>
                <a:cs typeface="Arial" pitchFamily="34" charset="0"/>
              </a:rPr>
              <a:t> </a:t>
            </a:r>
            <a:r>
              <a:rPr lang="en-US" altLang="zh-TW" sz="2800" b="1" dirty="0">
                <a:solidFill>
                  <a:schemeClr val="bg1"/>
                </a:solidFill>
                <a:latin typeface="Arial" pitchFamily="34" charset="0"/>
                <a:cs typeface="Arial" pitchFamily="34" charset="0"/>
              </a:rPr>
              <a:t>Resizing by symmetry-summarization</a:t>
            </a:r>
          </a:p>
          <a:p>
            <a:pPr marL="0" lvl="1" eaLnBrk="0" hangingPunct="0">
              <a:lnSpc>
                <a:spcPct val="110000"/>
              </a:lnSpc>
              <a:buFontTx/>
              <a:buChar char="•"/>
            </a:pPr>
            <a:r>
              <a:rPr lang="en-US" altLang="zh-TW" sz="2800" b="1" dirty="0">
                <a:solidFill>
                  <a:schemeClr val="bg1"/>
                </a:solidFill>
                <a:latin typeface="Arial" pitchFamily="34" charset="0"/>
                <a:cs typeface="Arial" pitchFamily="34" charset="0"/>
              </a:rPr>
              <a:t> Open a new space for image resizing</a:t>
            </a:r>
          </a:p>
        </p:txBody>
      </p:sp>
      <p:sp>
        <p:nvSpPr>
          <p:cNvPr id="10245" name="Rectangle 4"/>
          <p:cNvSpPr>
            <a:spLocks noChangeArrowheads="1"/>
          </p:cNvSpPr>
          <p:nvPr/>
        </p:nvSpPr>
        <p:spPr bwMode="auto">
          <a:xfrm>
            <a:off x="-107950" y="214290"/>
            <a:ext cx="9358313" cy="646113"/>
          </a:xfrm>
          <a:prstGeom prst="rect">
            <a:avLst/>
          </a:prstGeom>
          <a:noFill/>
          <a:ln w="9525" algn="ctr">
            <a:noFill/>
            <a:miter lim="800000"/>
            <a:headEnd/>
            <a:tailEnd/>
          </a:ln>
        </p:spPr>
        <p:txBody>
          <a:bodyPr>
            <a:spAutoFit/>
          </a:bodyPr>
          <a:lstStyle/>
          <a:p>
            <a:pPr latinLnBrk="1"/>
            <a:r>
              <a:rPr lang="en-US" altLang="ko-KR" sz="3600" b="1">
                <a:solidFill>
                  <a:schemeClr val="bg1"/>
                </a:solidFill>
                <a:latin typeface="Arial" pitchFamily="34" charset="0"/>
                <a:cs typeface="Arial" pitchFamily="34" charset="0"/>
              </a:rPr>
              <a:t>  Our Method</a:t>
            </a:r>
          </a:p>
        </p:txBody>
      </p:sp>
      <p:pic>
        <p:nvPicPr>
          <p:cNvPr id="10" name="Picture 9" descr="D:\siggraph asia 2010\colosseo\colosseo-org.png"/>
          <p:cNvPicPr>
            <a:picLocks noChangeArrowheads="1"/>
          </p:cNvPicPr>
          <p:nvPr/>
        </p:nvPicPr>
        <p:blipFill>
          <a:blip r:embed="rId5" cstate="print"/>
          <a:srcRect/>
          <a:stretch>
            <a:fillRect/>
          </a:stretch>
        </p:blipFill>
        <p:spPr bwMode="auto">
          <a:xfrm>
            <a:off x="2184400" y="1890702"/>
            <a:ext cx="4387850" cy="4319587"/>
          </a:xfrm>
          <a:prstGeom prst="rect">
            <a:avLst/>
          </a:prstGeom>
          <a:noFill/>
          <a:ln w="9525">
            <a:noFill/>
            <a:miter lim="800000"/>
            <a:headEnd/>
            <a:tailEnd/>
          </a:ln>
        </p:spPr>
      </p:pic>
      <p:pic>
        <p:nvPicPr>
          <p:cNvPr id="11" name="Picture 5" descr="D:\siggraph asia 2010\colosseo\colosseo-su-w092%h100%.png"/>
          <p:cNvPicPr>
            <a:picLocks noChangeArrowheads="1"/>
          </p:cNvPicPr>
          <p:nvPr/>
        </p:nvPicPr>
        <p:blipFill>
          <a:blip r:embed="rId6" cstate="print"/>
          <a:srcRect/>
          <a:stretch>
            <a:fillRect/>
          </a:stretch>
        </p:blipFill>
        <p:spPr bwMode="auto">
          <a:xfrm>
            <a:off x="2349500" y="1890702"/>
            <a:ext cx="4057650" cy="4319587"/>
          </a:xfrm>
          <a:prstGeom prst="rect">
            <a:avLst/>
          </a:prstGeom>
          <a:noFill/>
          <a:ln w="9525">
            <a:noFill/>
            <a:miter lim="800000"/>
            <a:headEnd/>
            <a:tailEnd/>
          </a:ln>
        </p:spPr>
      </p:pic>
      <p:pic>
        <p:nvPicPr>
          <p:cNvPr id="12" name="Picture 6" descr="D:\siggraph asia 2010\colosseo\colosseo-su-w085%h100%.png"/>
          <p:cNvPicPr>
            <a:picLocks noChangeArrowheads="1"/>
          </p:cNvPicPr>
          <p:nvPr/>
        </p:nvPicPr>
        <p:blipFill>
          <a:blip r:embed="rId7" cstate="print"/>
          <a:srcRect/>
          <a:stretch>
            <a:fillRect/>
          </a:stretch>
        </p:blipFill>
        <p:spPr bwMode="auto">
          <a:xfrm>
            <a:off x="2513013" y="1890702"/>
            <a:ext cx="3730625" cy="4319587"/>
          </a:xfrm>
          <a:prstGeom prst="rect">
            <a:avLst/>
          </a:prstGeom>
          <a:noFill/>
          <a:ln w="9525">
            <a:noFill/>
            <a:miter lim="800000"/>
            <a:headEnd/>
            <a:tailEnd/>
          </a:ln>
        </p:spPr>
      </p:pic>
      <p:pic>
        <p:nvPicPr>
          <p:cNvPr id="13" name="Picture 8" descr="D:\siggraph asia 2010\colosseo\colosseo-su-w077%h100%.png"/>
          <p:cNvPicPr>
            <a:picLocks noChangeArrowheads="1"/>
          </p:cNvPicPr>
          <p:nvPr/>
        </p:nvPicPr>
        <p:blipFill>
          <a:blip r:embed="rId8" cstate="print"/>
          <a:srcRect/>
          <a:stretch>
            <a:fillRect/>
          </a:stretch>
        </p:blipFill>
        <p:spPr bwMode="auto">
          <a:xfrm>
            <a:off x="2678113" y="1890702"/>
            <a:ext cx="3400425" cy="4319587"/>
          </a:xfrm>
          <a:prstGeom prst="rect">
            <a:avLst/>
          </a:prstGeom>
          <a:noFill/>
          <a:ln w="9525">
            <a:noFill/>
            <a:miter lim="800000"/>
            <a:headEnd/>
            <a:tailEnd/>
          </a:ln>
        </p:spPr>
      </p:pic>
      <p:pic>
        <p:nvPicPr>
          <p:cNvPr id="14" name="Picture 7" descr="D:\siggraph asia 2010\colosseo\colosseo-su-w068%h100%.png"/>
          <p:cNvPicPr>
            <a:picLocks noChangeArrowheads="1"/>
          </p:cNvPicPr>
          <p:nvPr/>
        </p:nvPicPr>
        <p:blipFill>
          <a:blip r:embed="rId9" cstate="print"/>
          <a:srcRect/>
          <a:stretch>
            <a:fillRect/>
          </a:stretch>
        </p:blipFill>
        <p:spPr bwMode="auto">
          <a:xfrm>
            <a:off x="2878138" y="1890702"/>
            <a:ext cx="3000375" cy="4319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fade">
                                      <p:cBhvr>
                                        <p:cTn id="7" dur="1000"/>
                                        <p:tgtEl>
                                          <p:spTgt spid="10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6" presetClass="emph" presetSubtype="0" fill="hold" nodeType="afterEffect">
                                  <p:stCondLst>
                                    <p:cond delay="1000"/>
                                  </p:stCondLst>
                                  <p:childTnLst>
                                    <p:animScale>
                                      <p:cBhvr>
                                        <p:cTn id="14" dur="500" fill="hold"/>
                                        <p:tgtEl>
                                          <p:spTgt spid="10"/>
                                        </p:tgtEl>
                                      </p:cBhvr>
                                      <p:by x="92000" y="100000"/>
                                    </p:animScale>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par>
                          <p:cTn id="21" fill="hold">
                            <p:stCondLst>
                              <p:cond delay="1500"/>
                            </p:stCondLst>
                            <p:childTnLst>
                              <p:par>
                                <p:cTn id="22" presetID="6" presetClass="emph" presetSubtype="0" fill="hold" nodeType="afterEffect">
                                  <p:stCondLst>
                                    <p:cond delay="500"/>
                                  </p:stCondLst>
                                  <p:childTnLst>
                                    <p:animScale>
                                      <p:cBhvr>
                                        <p:cTn id="23" dur="500" fill="hold"/>
                                        <p:tgtEl>
                                          <p:spTgt spid="11"/>
                                        </p:tgtEl>
                                      </p:cBhvr>
                                      <p:by x="92000" y="100000"/>
                                    </p:animScale>
                                  </p:childTnLst>
                                </p:cTn>
                              </p:par>
                            </p:childTnLst>
                          </p:cTn>
                        </p:par>
                        <p:par>
                          <p:cTn id="24" fill="hold">
                            <p:stCondLst>
                              <p:cond delay="2500"/>
                            </p:stCondLst>
                            <p:childTnLst>
                              <p:par>
                                <p:cTn id="25" presetID="1"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2500"/>
                            </p:stCondLst>
                            <p:childTnLst>
                              <p:par>
                                <p:cTn id="28" presetID="1" presetClass="exit" presetSubtype="0" fill="hold" nodeType="afterEffect">
                                  <p:stCondLst>
                                    <p:cond delay="0"/>
                                  </p:stCondLst>
                                  <p:childTnLst>
                                    <p:set>
                                      <p:cBhvr>
                                        <p:cTn id="29" dur="1" fill="hold">
                                          <p:stCondLst>
                                            <p:cond delay="0"/>
                                          </p:stCondLst>
                                        </p:cTn>
                                        <p:tgtEl>
                                          <p:spTgt spid="11"/>
                                        </p:tgtEl>
                                        <p:attrNameLst>
                                          <p:attrName>style.visibility</p:attrName>
                                        </p:attrNameLst>
                                      </p:cBhvr>
                                      <p:to>
                                        <p:strVal val="hidden"/>
                                      </p:to>
                                    </p:set>
                                  </p:childTnLst>
                                </p:cTn>
                              </p:par>
                            </p:childTnLst>
                          </p:cTn>
                        </p:par>
                        <p:par>
                          <p:cTn id="30" fill="hold">
                            <p:stCondLst>
                              <p:cond delay="2500"/>
                            </p:stCondLst>
                            <p:childTnLst>
                              <p:par>
                                <p:cTn id="31" presetID="6" presetClass="emph" presetSubtype="0" fill="hold" nodeType="afterEffect">
                                  <p:stCondLst>
                                    <p:cond delay="500"/>
                                  </p:stCondLst>
                                  <p:childTnLst>
                                    <p:animScale>
                                      <p:cBhvr>
                                        <p:cTn id="32" dur="500" fill="hold"/>
                                        <p:tgtEl>
                                          <p:spTgt spid="12"/>
                                        </p:tgtEl>
                                      </p:cBhvr>
                                      <p:by x="91000" y="100000"/>
                                    </p:animScale>
                                  </p:childTnLst>
                                </p:cTn>
                              </p:par>
                            </p:childTnLst>
                          </p:cTn>
                        </p:par>
                        <p:par>
                          <p:cTn id="33" fill="hold">
                            <p:stCondLst>
                              <p:cond delay="3500"/>
                            </p:stCondLst>
                            <p:childTnLst>
                              <p:par>
                                <p:cTn id="34" presetID="1"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par>
                          <p:cTn id="36" fill="hold">
                            <p:stCondLst>
                              <p:cond delay="3500"/>
                            </p:stCondLst>
                            <p:childTnLst>
                              <p:par>
                                <p:cTn id="37" presetID="1" presetClass="exit" presetSubtype="0" fill="hold" nodeType="after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par>
                          <p:cTn id="39" fill="hold">
                            <p:stCondLst>
                              <p:cond delay="3500"/>
                            </p:stCondLst>
                            <p:childTnLst>
                              <p:par>
                                <p:cTn id="40" presetID="6" presetClass="emph" presetSubtype="0" fill="hold" nodeType="afterEffect">
                                  <p:stCondLst>
                                    <p:cond delay="500"/>
                                  </p:stCondLst>
                                  <p:childTnLst>
                                    <p:animScale>
                                      <p:cBhvr>
                                        <p:cTn id="41" dur="500" fill="hold"/>
                                        <p:tgtEl>
                                          <p:spTgt spid="13"/>
                                        </p:tgtEl>
                                      </p:cBhvr>
                                      <p:by x="89000" y="100000"/>
                                    </p:animScale>
                                  </p:childTnLst>
                                </p:cTn>
                              </p:par>
                            </p:childTnLst>
                          </p:cTn>
                        </p:par>
                        <p:par>
                          <p:cTn id="42" fill="hold">
                            <p:stCondLst>
                              <p:cond delay="4500"/>
                            </p:stCondLst>
                            <p:childTnLst>
                              <p:par>
                                <p:cTn id="43" presetID="1"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44">
                                            <p:txEl>
                                              <p:pRg st="1" end="1"/>
                                            </p:txEl>
                                          </p:spTgt>
                                        </p:tgtEl>
                                        <p:attrNameLst>
                                          <p:attrName>style.visibility</p:attrName>
                                        </p:attrNameLst>
                                      </p:cBhvr>
                                      <p:to>
                                        <p:strVal val="visible"/>
                                      </p:to>
                                    </p:set>
                                    <p:animEffect transition="in" filter="fade">
                                      <p:cBhvr>
                                        <p:cTn id="49" dur="1000"/>
                                        <p:tgtEl>
                                          <p:spTgt spid="102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107950" y="549275"/>
            <a:ext cx="9358313" cy="641350"/>
          </a:xfrm>
          <a:prstGeom prst="rect">
            <a:avLst/>
          </a:prstGeom>
          <a:noFill/>
          <a:ln w="9525" algn="ctr">
            <a:noFill/>
            <a:miter lim="800000"/>
            <a:headEnd/>
            <a:tailEnd/>
          </a:ln>
        </p:spPr>
        <p:txBody>
          <a:bodyPr>
            <a:spAutoFit/>
          </a:bodyPr>
          <a:lstStyle/>
          <a:p>
            <a:pPr latinLnBrk="1"/>
            <a:r>
              <a:rPr lang="en-US" altLang="ko-KR" sz="3000" b="1">
                <a:solidFill>
                  <a:schemeClr val="bg1"/>
                </a:solidFill>
              </a:rPr>
              <a:t>  </a:t>
            </a:r>
            <a:r>
              <a:rPr lang="en-US" altLang="ko-KR" sz="3600" b="1">
                <a:solidFill>
                  <a:schemeClr val="bg1"/>
                </a:solidFill>
                <a:latin typeface="Arial" pitchFamily="34" charset="0"/>
                <a:cs typeface="Arial" pitchFamily="34" charset="0"/>
              </a:rPr>
              <a:t>Related works</a:t>
            </a:r>
          </a:p>
        </p:txBody>
      </p:sp>
      <p:pic>
        <p:nvPicPr>
          <p:cNvPr id="11267" name="Picture 12" descr="시그라프PPT용로고"/>
          <p:cNvPicPr>
            <a:picLocks noChangeAspect="1" noChangeArrowheads="1"/>
          </p:cNvPicPr>
          <p:nvPr/>
        </p:nvPicPr>
        <p:blipFill>
          <a:blip r:embed="rId3" cstate="print"/>
          <a:srcRect/>
          <a:stretch>
            <a:fillRect/>
          </a:stretch>
        </p:blipFill>
        <p:spPr bwMode="auto">
          <a:xfrm>
            <a:off x="6680200" y="6321425"/>
            <a:ext cx="2212975" cy="420688"/>
          </a:xfrm>
          <a:prstGeom prst="rect">
            <a:avLst/>
          </a:prstGeom>
          <a:noFill/>
          <a:ln w="9525">
            <a:noFill/>
            <a:miter lim="800000"/>
            <a:headEnd/>
            <a:tailEnd/>
          </a:ln>
        </p:spPr>
      </p:pic>
      <p:pic>
        <p:nvPicPr>
          <p:cNvPr id="11268" name="Picture 13" descr="건곤감리PPT용"/>
          <p:cNvPicPr>
            <a:picLocks noChangeAspect="1" noChangeArrowheads="1"/>
          </p:cNvPicPr>
          <p:nvPr/>
        </p:nvPicPr>
        <p:blipFill>
          <a:blip r:embed="rId4" cstate="print"/>
          <a:srcRect/>
          <a:stretch>
            <a:fillRect/>
          </a:stretch>
        </p:blipFill>
        <p:spPr bwMode="auto">
          <a:xfrm>
            <a:off x="250825" y="6467475"/>
            <a:ext cx="1123950" cy="201613"/>
          </a:xfrm>
          <a:prstGeom prst="rect">
            <a:avLst/>
          </a:prstGeom>
          <a:noFill/>
          <a:ln w="9525">
            <a:noFill/>
            <a:miter lim="800000"/>
            <a:headEnd/>
            <a:tailEnd/>
          </a:ln>
        </p:spPr>
      </p:pic>
      <p:sp>
        <p:nvSpPr>
          <p:cNvPr id="5125" name="矩形 6"/>
          <p:cNvSpPr>
            <a:spLocks noChangeArrowheads="1"/>
          </p:cNvSpPr>
          <p:nvPr/>
        </p:nvSpPr>
        <p:spPr bwMode="auto">
          <a:xfrm>
            <a:off x="-71438" y="1474788"/>
            <a:ext cx="9001126" cy="4459682"/>
          </a:xfrm>
          <a:prstGeom prst="rect">
            <a:avLst/>
          </a:prstGeom>
          <a:noFill/>
          <a:ln w="9525">
            <a:noFill/>
            <a:miter lim="800000"/>
            <a:headEnd/>
            <a:tailEnd/>
          </a:ln>
        </p:spPr>
        <p:txBody>
          <a:bodyPr>
            <a:spAutoFit/>
          </a:bodyPr>
          <a:lstStyle/>
          <a:p>
            <a:pPr lvl="1" eaLnBrk="0" hangingPunct="0">
              <a:lnSpc>
                <a:spcPct val="110000"/>
              </a:lnSpc>
              <a:buFont typeface="Arial" pitchFamily="34" charset="0"/>
              <a:buChar char="•"/>
            </a:pPr>
            <a:r>
              <a:rPr lang="en-US" altLang="ko-KR" sz="2800" dirty="0">
                <a:solidFill>
                  <a:schemeClr val="bg1"/>
                </a:solidFill>
                <a:latin typeface="Arial" pitchFamily="34" charset="0"/>
                <a:cs typeface="Arial" pitchFamily="34" charset="0"/>
              </a:rPr>
              <a:t> </a:t>
            </a:r>
            <a:r>
              <a:rPr lang="en-US" altLang="ko-KR" sz="2800" b="1" dirty="0">
                <a:solidFill>
                  <a:schemeClr val="bg1"/>
                </a:solidFill>
                <a:latin typeface="Arial" pitchFamily="34" charset="0"/>
                <a:cs typeface="Arial" pitchFamily="34" charset="0"/>
              </a:rPr>
              <a:t>Content-aware image resizing  </a:t>
            </a:r>
          </a:p>
          <a:p>
            <a:pPr lvl="2" eaLnBrk="0" hangingPunct="0">
              <a:lnSpc>
                <a:spcPct val="110000"/>
              </a:lnSpc>
            </a:pPr>
            <a:endParaRPr lang="en-US" altLang="ko-KR" sz="1200" dirty="0">
              <a:solidFill>
                <a:schemeClr val="bg1"/>
              </a:solidFill>
              <a:latin typeface="Arial" pitchFamily="34" charset="0"/>
              <a:cs typeface="Arial" pitchFamily="34" charset="0"/>
            </a:endParaRPr>
          </a:p>
          <a:p>
            <a:pPr lvl="2" eaLnBrk="0" hangingPunct="0">
              <a:lnSpc>
                <a:spcPct val="110000"/>
              </a:lnSpc>
              <a:buFontTx/>
              <a:buChar char="–"/>
            </a:pPr>
            <a:r>
              <a:rPr lang="en-US" altLang="ko-KR" sz="2400" dirty="0">
                <a:solidFill>
                  <a:schemeClr val="bg1"/>
                </a:solidFill>
                <a:latin typeface="Arial" pitchFamily="34" charset="0"/>
                <a:cs typeface="Arial" pitchFamily="34" charset="0"/>
              </a:rPr>
              <a:t> </a:t>
            </a:r>
            <a:r>
              <a:rPr lang="en-US" altLang="ko-KR" sz="2400" b="1" dirty="0">
                <a:solidFill>
                  <a:schemeClr val="bg1"/>
                </a:solidFill>
                <a:latin typeface="Arial" pitchFamily="34" charset="0"/>
                <a:cs typeface="Arial" pitchFamily="34" charset="0"/>
              </a:rPr>
              <a:t>Seam carving </a:t>
            </a:r>
            <a:endParaRPr lang="en-US" altLang="ko-KR" sz="2400" b="1" dirty="0" smtClean="0">
              <a:solidFill>
                <a:schemeClr val="bg1"/>
              </a:solidFill>
              <a:latin typeface="Arial" pitchFamily="34" charset="0"/>
              <a:cs typeface="Arial" pitchFamily="34" charset="0"/>
            </a:endParaRPr>
          </a:p>
          <a:p>
            <a:pPr lvl="2" eaLnBrk="0" hangingPunct="0">
              <a:lnSpc>
                <a:spcPct val="110000"/>
              </a:lnSpc>
            </a:pPr>
            <a:r>
              <a:rPr lang="en-US" altLang="ko-KR" sz="2400" b="1" dirty="0" smtClean="0">
                <a:solidFill>
                  <a:schemeClr val="bg1"/>
                </a:solidFill>
                <a:latin typeface="Arial" pitchFamily="34" charset="0"/>
                <a:cs typeface="Arial" pitchFamily="34" charset="0"/>
              </a:rPr>
              <a:t>   </a:t>
            </a:r>
            <a:r>
              <a:rPr lang="en-US" altLang="ko-KR" sz="1800" b="1" dirty="0" smtClean="0">
                <a:solidFill>
                  <a:schemeClr val="bg1"/>
                </a:solidFill>
                <a:latin typeface="Arial" pitchFamily="34" charset="0"/>
                <a:cs typeface="Arial" pitchFamily="34" charset="0"/>
              </a:rPr>
              <a:t>[</a:t>
            </a:r>
            <a:r>
              <a:rPr lang="en-US" altLang="ko-KR" sz="1800" b="1" dirty="0" err="1">
                <a:solidFill>
                  <a:schemeClr val="bg1"/>
                </a:solidFill>
                <a:latin typeface="Arial" pitchFamily="34" charset="0"/>
                <a:cs typeface="Arial" pitchFamily="34" charset="0"/>
              </a:rPr>
              <a:t>Avidan</a:t>
            </a:r>
            <a:r>
              <a:rPr lang="en-US" altLang="ko-KR" sz="1800" b="1" dirty="0">
                <a:solidFill>
                  <a:schemeClr val="bg1"/>
                </a:solidFill>
                <a:latin typeface="Arial" pitchFamily="34" charset="0"/>
                <a:cs typeface="Arial" pitchFamily="34" charset="0"/>
              </a:rPr>
              <a:t> and Shamir 2007; Rubinstein et al. 2008]</a:t>
            </a:r>
          </a:p>
          <a:p>
            <a:pPr lvl="2" eaLnBrk="0" hangingPunct="0">
              <a:lnSpc>
                <a:spcPct val="110000"/>
              </a:lnSpc>
            </a:pPr>
            <a:endParaRPr lang="en-US" altLang="ko-KR" sz="1200" b="1" dirty="0">
              <a:solidFill>
                <a:schemeClr val="bg1"/>
              </a:solidFill>
              <a:latin typeface="Arial" pitchFamily="34" charset="0"/>
              <a:cs typeface="Arial" pitchFamily="34" charset="0"/>
            </a:endParaRPr>
          </a:p>
          <a:p>
            <a:pPr lvl="2" eaLnBrk="0" hangingPunct="0">
              <a:lnSpc>
                <a:spcPct val="110000"/>
              </a:lnSpc>
              <a:buFontTx/>
              <a:buChar char="–"/>
            </a:pPr>
            <a:r>
              <a:rPr lang="en-US" altLang="ko-KR" sz="2400" dirty="0">
                <a:solidFill>
                  <a:schemeClr val="bg1"/>
                </a:solidFill>
                <a:latin typeface="Arial" pitchFamily="34" charset="0"/>
                <a:cs typeface="Arial" pitchFamily="34" charset="0"/>
              </a:rPr>
              <a:t> </a:t>
            </a:r>
            <a:r>
              <a:rPr lang="en-US" altLang="ko-KR" sz="2400" b="1" dirty="0">
                <a:solidFill>
                  <a:schemeClr val="bg1"/>
                </a:solidFill>
                <a:latin typeface="Arial" pitchFamily="34" charset="0"/>
                <a:cs typeface="Arial" pitchFamily="34" charset="0"/>
              </a:rPr>
              <a:t>Warping</a:t>
            </a:r>
            <a:r>
              <a:rPr lang="en-US" altLang="ko-KR" sz="2400" dirty="0">
                <a:solidFill>
                  <a:schemeClr val="bg1"/>
                </a:solidFill>
                <a:latin typeface="Arial" pitchFamily="34" charset="0"/>
                <a:cs typeface="Arial" pitchFamily="34" charset="0"/>
              </a:rPr>
              <a:t> </a:t>
            </a:r>
            <a:endParaRPr lang="en-US" altLang="ko-KR" sz="2400" dirty="0" smtClean="0">
              <a:solidFill>
                <a:schemeClr val="bg1"/>
              </a:solidFill>
              <a:latin typeface="Arial" pitchFamily="34" charset="0"/>
              <a:cs typeface="Arial" pitchFamily="34" charset="0"/>
            </a:endParaRPr>
          </a:p>
          <a:p>
            <a:pPr lvl="2" eaLnBrk="0" hangingPunct="0">
              <a:lnSpc>
                <a:spcPct val="110000"/>
              </a:lnSpc>
            </a:pPr>
            <a:r>
              <a:rPr lang="en-US" altLang="ko-KR" sz="2400" b="1" dirty="0" smtClean="0">
                <a:solidFill>
                  <a:schemeClr val="bg1"/>
                </a:solidFill>
                <a:latin typeface="Arial" pitchFamily="34" charset="0"/>
                <a:cs typeface="Arial" pitchFamily="34" charset="0"/>
              </a:rPr>
              <a:t>   </a:t>
            </a:r>
            <a:r>
              <a:rPr lang="en-US" altLang="ko-KR" sz="1800" b="1" dirty="0" smtClean="0">
                <a:solidFill>
                  <a:schemeClr val="bg1"/>
                </a:solidFill>
                <a:latin typeface="Arial" pitchFamily="34" charset="0"/>
                <a:cs typeface="Arial" pitchFamily="34" charset="0"/>
              </a:rPr>
              <a:t>[</a:t>
            </a:r>
            <a:r>
              <a:rPr lang="en-US" altLang="ko-KR" sz="1800" b="1" dirty="0">
                <a:solidFill>
                  <a:schemeClr val="bg1"/>
                </a:solidFill>
                <a:latin typeface="Arial" pitchFamily="34" charset="0"/>
                <a:cs typeface="Arial" pitchFamily="34" charset="0"/>
              </a:rPr>
              <a:t>Zhang et al. 2008; Wang et al. 2008]</a:t>
            </a:r>
          </a:p>
          <a:p>
            <a:pPr lvl="2" eaLnBrk="0" hangingPunct="0">
              <a:lnSpc>
                <a:spcPct val="110000"/>
              </a:lnSpc>
            </a:pPr>
            <a:endParaRPr lang="en-US" altLang="ko-KR" sz="1200" b="1" dirty="0">
              <a:solidFill>
                <a:schemeClr val="bg1"/>
              </a:solidFill>
              <a:latin typeface="Arial" pitchFamily="34" charset="0"/>
              <a:cs typeface="Arial" pitchFamily="34" charset="0"/>
            </a:endParaRPr>
          </a:p>
          <a:p>
            <a:pPr lvl="2" eaLnBrk="0" hangingPunct="0">
              <a:lnSpc>
                <a:spcPct val="110000"/>
              </a:lnSpc>
              <a:buFontTx/>
              <a:buChar char="–"/>
            </a:pPr>
            <a:r>
              <a:rPr lang="en-US" altLang="ko-KR" sz="2400" dirty="0">
                <a:solidFill>
                  <a:schemeClr val="bg1"/>
                </a:solidFill>
                <a:latin typeface="Arial" pitchFamily="34" charset="0"/>
                <a:cs typeface="Arial" pitchFamily="34" charset="0"/>
              </a:rPr>
              <a:t> </a:t>
            </a:r>
            <a:r>
              <a:rPr lang="en-US" altLang="ko-KR" sz="2400" b="1" dirty="0" smtClean="0">
                <a:solidFill>
                  <a:schemeClr val="bg1"/>
                </a:solidFill>
                <a:latin typeface="Arial" pitchFamily="34" charset="0"/>
                <a:cs typeface="Arial" pitchFamily="34" charset="0"/>
              </a:rPr>
              <a:t>Multi-operator</a:t>
            </a:r>
            <a:endParaRPr lang="en-US" altLang="ko-KR" sz="2400" dirty="0" smtClean="0">
              <a:solidFill>
                <a:schemeClr val="bg1"/>
              </a:solidFill>
              <a:latin typeface="Arial" pitchFamily="34" charset="0"/>
              <a:cs typeface="Arial" pitchFamily="34" charset="0"/>
            </a:endParaRPr>
          </a:p>
          <a:p>
            <a:pPr lvl="2" eaLnBrk="0" hangingPunct="0">
              <a:lnSpc>
                <a:spcPct val="110000"/>
              </a:lnSpc>
            </a:pPr>
            <a:r>
              <a:rPr lang="en-US" altLang="ko-KR" sz="2400" b="1" dirty="0" smtClean="0">
                <a:solidFill>
                  <a:schemeClr val="bg1"/>
                </a:solidFill>
                <a:latin typeface="Arial" pitchFamily="34" charset="0"/>
                <a:cs typeface="Arial" pitchFamily="34" charset="0"/>
              </a:rPr>
              <a:t>   </a:t>
            </a:r>
            <a:r>
              <a:rPr lang="da-DK" altLang="ko-KR" sz="1800" b="1" dirty="0" smtClean="0">
                <a:solidFill>
                  <a:schemeClr val="bg1"/>
                </a:solidFill>
                <a:latin typeface="Arial" pitchFamily="34" charset="0"/>
                <a:cs typeface="Arial" pitchFamily="34" charset="0"/>
              </a:rPr>
              <a:t>[</a:t>
            </a:r>
            <a:r>
              <a:rPr lang="da-DK" altLang="ko-KR" sz="1800" b="1" dirty="0">
                <a:solidFill>
                  <a:schemeClr val="bg1"/>
                </a:solidFill>
                <a:latin typeface="Arial" pitchFamily="34" charset="0"/>
                <a:cs typeface="Arial" pitchFamily="34" charset="0"/>
              </a:rPr>
              <a:t>Rubinstein et al. 2009; Dong et al. 2009]</a:t>
            </a:r>
            <a:endParaRPr lang="en-US" altLang="ko-KR" sz="1800" b="1" dirty="0">
              <a:solidFill>
                <a:schemeClr val="bg1"/>
              </a:solidFill>
              <a:latin typeface="Arial" pitchFamily="34" charset="0"/>
              <a:cs typeface="Arial" pitchFamily="34" charset="0"/>
            </a:endParaRPr>
          </a:p>
          <a:p>
            <a:pPr lvl="1" eaLnBrk="0" hangingPunct="0">
              <a:lnSpc>
                <a:spcPct val="110000"/>
              </a:lnSpc>
            </a:pPr>
            <a:endParaRPr lang="en-US" altLang="ko-KR" b="1" dirty="0">
              <a:solidFill>
                <a:schemeClr val="bg1"/>
              </a:solidFill>
            </a:endParaRPr>
          </a:p>
          <a:p>
            <a:pPr lvl="1" eaLnBrk="0" hangingPunct="0">
              <a:lnSpc>
                <a:spcPct val="110000"/>
              </a:lnSpc>
              <a:buFontTx/>
              <a:buChar char="•"/>
            </a:pPr>
            <a:r>
              <a:rPr lang="en-US" altLang="ko-KR" dirty="0">
                <a:solidFill>
                  <a:schemeClr val="bg1"/>
                </a:solidFill>
                <a:latin typeface="Arial" pitchFamily="34" charset="0"/>
                <a:cs typeface="Arial" pitchFamily="34" charset="0"/>
              </a:rPr>
              <a:t> </a:t>
            </a:r>
            <a:r>
              <a:rPr lang="en-US" altLang="ko-KR" sz="2800" b="1" dirty="0">
                <a:solidFill>
                  <a:schemeClr val="bg1"/>
                </a:solidFill>
                <a:latin typeface="Arial" pitchFamily="34" charset="0"/>
                <a:cs typeface="Arial" pitchFamily="34" charset="0"/>
              </a:rPr>
              <a:t>None of them make use of  high-level semantics</a:t>
            </a:r>
            <a:endParaRPr lang="en-US" altLang="ko-KR" sz="2800" b="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5">
                                            <p:txEl>
                                              <p:pRg st="2" end="2"/>
                                            </p:txEl>
                                          </p:spTgt>
                                        </p:tgtEl>
                                        <p:attrNameLst>
                                          <p:attrName>style.visibility</p:attrName>
                                        </p:attrNameLst>
                                      </p:cBhvr>
                                      <p:to>
                                        <p:strVal val="visible"/>
                                      </p:to>
                                    </p:set>
                                    <p:animEffect transition="in" filter="fade">
                                      <p:cBhvr>
                                        <p:cTn id="7" dur="500"/>
                                        <p:tgtEl>
                                          <p:spTgt spid="512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5">
                                            <p:txEl>
                                              <p:pRg st="3" end="3"/>
                                            </p:txEl>
                                          </p:spTgt>
                                        </p:tgtEl>
                                        <p:attrNameLst>
                                          <p:attrName>style.visibility</p:attrName>
                                        </p:attrNameLst>
                                      </p:cBhvr>
                                      <p:to>
                                        <p:strVal val="visible"/>
                                      </p:to>
                                    </p:set>
                                    <p:animEffect transition="in" filter="fade">
                                      <p:cBhvr>
                                        <p:cTn id="10" dur="500"/>
                                        <p:tgtEl>
                                          <p:spTgt spid="5125">
                                            <p:txEl>
                                              <p:pRg st="3" end="3"/>
                                            </p:txEl>
                                          </p:spTgt>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125">
                                            <p:txEl>
                                              <p:pRg st="5" end="5"/>
                                            </p:txEl>
                                          </p:spTgt>
                                        </p:tgtEl>
                                        <p:attrNameLst>
                                          <p:attrName>style.visibility</p:attrName>
                                        </p:attrNameLst>
                                      </p:cBhvr>
                                      <p:to>
                                        <p:strVal val="visible"/>
                                      </p:to>
                                    </p:set>
                                    <p:animEffect transition="in" filter="fade">
                                      <p:cBhvr>
                                        <p:cTn id="14" dur="500"/>
                                        <p:tgtEl>
                                          <p:spTgt spid="5125">
                                            <p:txEl>
                                              <p:pRg st="5" end="5"/>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5125">
                                            <p:txEl>
                                              <p:pRg st="6" end="6"/>
                                            </p:txEl>
                                          </p:spTgt>
                                        </p:tgtEl>
                                        <p:attrNameLst>
                                          <p:attrName>style.visibility</p:attrName>
                                        </p:attrNameLst>
                                      </p:cBhvr>
                                      <p:to>
                                        <p:strVal val="visible"/>
                                      </p:to>
                                    </p:set>
                                    <p:animEffect transition="in" filter="fade">
                                      <p:cBhvr>
                                        <p:cTn id="17" dur="500"/>
                                        <p:tgtEl>
                                          <p:spTgt spid="5125">
                                            <p:txEl>
                                              <p:pRg st="6" end="6"/>
                                            </p:txEl>
                                          </p:spTgt>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5125">
                                            <p:txEl>
                                              <p:pRg st="8" end="8"/>
                                            </p:txEl>
                                          </p:spTgt>
                                        </p:tgtEl>
                                        <p:attrNameLst>
                                          <p:attrName>style.visibility</p:attrName>
                                        </p:attrNameLst>
                                      </p:cBhvr>
                                      <p:to>
                                        <p:strVal val="visible"/>
                                      </p:to>
                                    </p:set>
                                    <p:animEffect transition="in" filter="fade">
                                      <p:cBhvr>
                                        <p:cTn id="21" dur="2000"/>
                                        <p:tgtEl>
                                          <p:spTgt spid="5125">
                                            <p:txEl>
                                              <p:pRg st="8" end="8"/>
                                            </p:txEl>
                                          </p:spTgt>
                                        </p:tgtEl>
                                      </p:cBhvr>
                                    </p:animEffect>
                                  </p:childTnLst>
                                </p:cTn>
                              </p:par>
                              <p:par>
                                <p:cTn id="22" presetID="10" presetClass="entr" presetSubtype="0" fill="hold" nodeType="withEffect">
                                  <p:stCondLst>
                                    <p:cond delay="500"/>
                                  </p:stCondLst>
                                  <p:childTnLst>
                                    <p:set>
                                      <p:cBhvr>
                                        <p:cTn id="23" dur="1" fill="hold">
                                          <p:stCondLst>
                                            <p:cond delay="0"/>
                                          </p:stCondLst>
                                        </p:cTn>
                                        <p:tgtEl>
                                          <p:spTgt spid="5125">
                                            <p:txEl>
                                              <p:pRg st="9" end="9"/>
                                            </p:txEl>
                                          </p:spTgt>
                                        </p:tgtEl>
                                        <p:attrNameLst>
                                          <p:attrName>style.visibility</p:attrName>
                                        </p:attrNameLst>
                                      </p:cBhvr>
                                      <p:to>
                                        <p:strVal val="visible"/>
                                      </p:to>
                                    </p:set>
                                    <p:animEffect transition="in" filter="fade">
                                      <p:cBhvr>
                                        <p:cTn id="24" dur="2000"/>
                                        <p:tgtEl>
                                          <p:spTgt spid="5125">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2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1" hangingPunct="1">
          <a:lnSpc>
            <a:spcPct val="110000"/>
          </a:lnSpc>
          <a:spcBef>
            <a:spcPct val="0"/>
          </a:spcBef>
          <a:spcAft>
            <a:spcPct val="0"/>
          </a:spcAft>
          <a:buClrTx/>
          <a:buSzTx/>
          <a:buFontTx/>
          <a:buNone/>
          <a:tabLst/>
          <a:defRPr kumimoji="0" lang="ko-KR" altLang="en-US" sz="2200" b="0" i="0" u="none" strike="noStrike" cap="none" normalizeH="0" baseline="0" smtClean="0">
            <a:ln>
              <a:noFill/>
            </a:ln>
            <a:solidFill>
              <a:schemeClr val="tx1"/>
            </a:solidFill>
            <a:effectLst/>
            <a:latin typeface="Helvetica" pitchFamily="34" charset="0"/>
            <a:ea typeface="굴림" pitchFamily="3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1" hangingPunct="1">
          <a:lnSpc>
            <a:spcPct val="110000"/>
          </a:lnSpc>
          <a:spcBef>
            <a:spcPct val="0"/>
          </a:spcBef>
          <a:spcAft>
            <a:spcPct val="0"/>
          </a:spcAft>
          <a:buClrTx/>
          <a:buSzTx/>
          <a:buFontTx/>
          <a:buNone/>
          <a:tabLst/>
          <a:defRPr kumimoji="0" lang="ko-KR" altLang="en-US" sz="2200" b="0" i="0" u="none" strike="noStrike" cap="none" normalizeH="0" baseline="0" smtClean="0">
            <a:ln>
              <a:noFill/>
            </a:ln>
            <a:solidFill>
              <a:schemeClr val="tx1"/>
            </a:solidFill>
            <a:effectLst/>
            <a:latin typeface="Helvetica" pitchFamily="34" charset="0"/>
            <a:ea typeface="굴림" pitchFamily="34"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13798</TotalTime>
  <Words>3238</Words>
  <Application>Microsoft Office PowerPoint</Application>
  <PresentationFormat>On-screen Show (4:3)</PresentationFormat>
  <Paragraphs>560</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기본 디자인</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Owner</dc:creator>
  <cp:lastModifiedBy>hswu</cp:lastModifiedBy>
  <cp:revision>1136</cp:revision>
  <dcterms:created xsi:type="dcterms:W3CDTF">2010-07-21T08:17:16Z</dcterms:created>
  <dcterms:modified xsi:type="dcterms:W3CDTF">2010-12-08T07:03:01Z</dcterms:modified>
</cp:coreProperties>
</file>