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3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5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7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8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9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20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22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23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4.xml" ContentType="application/vnd.openxmlformats-officedocument.presentationml.notesSlide+xml"/>
  <Override PartName="/ppt/diagrams/data25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6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5.xml" ContentType="application/vnd.openxmlformats-officedocument.presentationml.notesSlide+xml"/>
  <Override PartName="/ppt/diagrams/data28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9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30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1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1.xml" ContentType="application/vnd.openxmlformats-officedocument.presentationml.notesSlide+xml"/>
  <Override PartName="/ppt/diagrams/data33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35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2.xml" ContentType="application/vnd.openxmlformats-officedocument.presentationml.notesSlide+xml"/>
  <Override PartName="/ppt/diagrams/data37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3.xml" ContentType="application/vnd.openxmlformats-officedocument.presentationml.notesSlide+xml"/>
  <Override PartName="/ppt/diagrams/data3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4.xml" ContentType="application/vnd.openxmlformats-officedocument.presentationml.notesSlide+xml"/>
  <Override PartName="/ppt/diagrams/data41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5.xml" ContentType="application/vnd.openxmlformats-officedocument.presentationml.notesSlide+xml"/>
  <Override PartName="/ppt/diagrams/data43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5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47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8.xml" ContentType="application/vnd.openxmlformats-officedocument.presentationml.notesSlide+xml"/>
  <Override PartName="/ppt/diagrams/data49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16.xml" ContentType="application/vnd.openxmlformats-officedocument.drawingml.diagramData+xml"/>
  <Override PartName="/ppt/diagrams/data21.xml" ContentType="application/vnd.openxmlformats-officedocument.drawingml.diagramData+xml"/>
  <Override PartName="/ppt/diagrams/data24.xml" ContentType="application/vnd.openxmlformats-officedocument.drawingml.diagramData+xml"/>
  <Override PartName="/ppt/diagrams/data27.xml" ContentType="application/vnd.openxmlformats-officedocument.drawingml.diagramData+xml"/>
  <Override PartName="/ppt/diagrams/data32.xml" ContentType="application/vnd.openxmlformats-officedocument.drawingml.diagramData+xml"/>
  <Override PartName="/ppt/diagrams/data34.xml" ContentType="application/vnd.openxmlformats-officedocument.drawingml.diagramData+xml"/>
  <Override PartName="/ppt/diagrams/data36.xml" ContentType="application/vnd.openxmlformats-officedocument.drawingml.diagramData+xml"/>
  <Override PartName="/ppt/diagrams/data38.xml" ContentType="application/vnd.openxmlformats-officedocument.drawingml.diagramData+xml"/>
  <Override PartName="/ppt/diagrams/data40.xml" ContentType="application/vnd.openxmlformats-officedocument.drawingml.diagramData+xml"/>
  <Override PartName="/ppt/diagrams/data42.xml" ContentType="application/vnd.openxmlformats-officedocument.drawingml.diagramData+xml"/>
  <Override PartName="/ppt/diagrams/data44.xml" ContentType="application/vnd.openxmlformats-officedocument.drawingml.diagramData+xml"/>
  <Override PartName="/ppt/diagrams/data46.xml" ContentType="application/vnd.openxmlformats-officedocument.drawingml.diagramData+xml"/>
  <Override PartName="/ppt/diagrams/data48.xml" ContentType="application/vnd.openxmlformats-officedocument.drawingml.diagramData+xml"/>
  <Override PartName="/ppt/diagrams/data5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306" r:id="rId2"/>
    <p:sldId id="368" r:id="rId3"/>
    <p:sldId id="367" r:id="rId4"/>
    <p:sldId id="369" r:id="rId5"/>
    <p:sldId id="371" r:id="rId6"/>
    <p:sldId id="375" r:id="rId7"/>
    <p:sldId id="335" r:id="rId8"/>
    <p:sldId id="374" r:id="rId9"/>
    <p:sldId id="459" r:id="rId10"/>
    <p:sldId id="460" r:id="rId11"/>
    <p:sldId id="431" r:id="rId12"/>
    <p:sldId id="435" r:id="rId13"/>
    <p:sldId id="463" r:id="rId14"/>
    <p:sldId id="464" r:id="rId15"/>
    <p:sldId id="451" r:id="rId16"/>
    <p:sldId id="413" r:id="rId17"/>
    <p:sldId id="461" r:id="rId18"/>
    <p:sldId id="446" r:id="rId19"/>
    <p:sldId id="462" r:id="rId20"/>
    <p:sldId id="458" r:id="rId21"/>
    <p:sldId id="418" r:id="rId22"/>
    <p:sldId id="419" r:id="rId23"/>
    <p:sldId id="420" r:id="rId24"/>
    <p:sldId id="421" r:id="rId25"/>
    <p:sldId id="457" r:id="rId26"/>
    <p:sldId id="465" r:id="rId27"/>
    <p:sldId id="441" r:id="rId28"/>
    <p:sldId id="425" r:id="rId29"/>
    <p:sldId id="442" r:id="rId30"/>
    <p:sldId id="452" r:id="rId31"/>
    <p:sldId id="453" r:id="rId32"/>
    <p:sldId id="454" r:id="rId33"/>
    <p:sldId id="455" r:id="rId34"/>
    <p:sldId id="456" r:id="rId35"/>
    <p:sldId id="444" r:id="rId36"/>
  </p:sldIdLst>
  <p:sldSz cx="9906000" cy="6858000" type="A4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CC"/>
    <a:srgbClr val="FFCCCC"/>
    <a:srgbClr val="FFCCFF"/>
    <a:srgbClr val="F8EBA0"/>
    <a:srgbClr val="FFCC99"/>
    <a:srgbClr val="FF6600"/>
    <a:srgbClr val="CC0099"/>
    <a:srgbClr val="FF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87211" autoAdjust="0"/>
  </p:normalViewPr>
  <p:slideViewPr>
    <p:cSldViewPr>
      <p:cViewPr>
        <p:scale>
          <a:sx n="66" d="100"/>
          <a:sy n="66" d="100"/>
        </p:scale>
        <p:origin x="-1314" y="-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0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0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0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0.pn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0.pn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1.png"/></Relationships>
</file>

<file path=ppt/diagrams/_rels/data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iagrams/_rels/data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ata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 tIns="360000" rIns="360000" bIns="0"/>
        <a:lstStyle/>
        <a:p>
          <a:pPr>
            <a:spcAft>
              <a:spcPts val="0"/>
            </a:spcAft>
          </a:pPr>
          <a:r>
            <a:rPr lang="en-US" altLang="zh-HK" sz="2000" dirty="0" smtClean="0"/>
            <a:t>Consider an infectious disease outbreak due to an </a:t>
          </a:r>
          <a:r>
            <a:rPr lang="en-US" altLang="zh-HK" sz="2000" dirty="0" smtClean="0">
              <a:solidFill>
                <a:srgbClr val="FF0000"/>
              </a:solidFill>
            </a:rPr>
            <a:t>unknown </a:t>
          </a:r>
          <a:r>
            <a:rPr lang="en-US" altLang="zh-HK" sz="2000" dirty="0" smtClean="0"/>
            <a:t>virus.</a:t>
          </a:r>
          <a:endParaRPr lang="en-SG" sz="2000" dirty="0">
            <a:solidFill>
              <a:srgbClr val="002060"/>
            </a:solidFill>
          </a:endParaRP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2200" dirty="0" smtClean="0">
              <a:solidFill>
                <a:srgbClr val="002060"/>
              </a:solidFill>
            </a:rPr>
            <a:t>Pandemic</a:t>
          </a:r>
          <a:endParaRPr lang="en-SG" sz="2200" dirty="0">
            <a:solidFill>
              <a:srgbClr val="002060"/>
            </a:solidFill>
          </a:endParaRPr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24D9D19-DD67-4948-92CC-F5FD55E34D33}">
      <dgm:prSet custT="1"/>
      <dgm:spPr/>
      <dgm:t>
        <a:bodyPr tIns="360000" rIns="360000" bIns="0"/>
        <a:lstStyle/>
        <a:p>
          <a:r>
            <a:rPr lang="en-US" altLang="zh-HK" sz="2000" dirty="0" smtClean="0"/>
            <a:t>Biochemists: find diagnostic reagents that have no serious </a:t>
          </a:r>
          <a:r>
            <a:rPr lang="en-US" altLang="zh-HK" sz="2000" dirty="0" smtClean="0">
              <a:solidFill>
                <a:srgbClr val="0070C0"/>
              </a:solidFill>
            </a:rPr>
            <a:t>side effects</a:t>
          </a:r>
          <a:r>
            <a:rPr lang="en-US" altLang="zh-HK" sz="2000" dirty="0" smtClean="0"/>
            <a:t>…</a:t>
          </a:r>
          <a:br>
            <a:rPr lang="en-US" altLang="zh-HK" sz="2000" dirty="0" smtClean="0"/>
          </a:br>
          <a:r>
            <a:rPr lang="en-US" altLang="zh-HK" sz="2000" dirty="0" smtClean="0"/>
            <a:t>		… as quickly as possible!</a:t>
          </a:r>
        </a:p>
      </dgm:t>
    </dgm:pt>
    <dgm:pt modelId="{6E5743F3-AEA3-473A-9579-33BC859C21FA}" type="parTrans" cxnId="{70E1BE97-5E08-44E1-AE20-ACB516FCA047}">
      <dgm:prSet/>
      <dgm:spPr/>
      <dgm:t>
        <a:bodyPr/>
        <a:lstStyle/>
        <a:p>
          <a:endParaRPr lang="zh-HK" altLang="en-US"/>
        </a:p>
      </dgm:t>
    </dgm:pt>
    <dgm:pt modelId="{135F5A67-2BA7-4F3D-B18F-1FACBADF3568}" type="sibTrans" cxnId="{70E1BE97-5E08-44E1-AE20-ACB516FCA047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50129" custScaleY="541413" custLinFactY="38498" custLinFactNeighborX="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2000000" custLinFactNeighborX="-525" custLinFactNeighborY="132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22069AB-334D-4140-AE92-CD228029A046}" type="presOf" srcId="{BACEDA55-EE4E-4897-BC66-16C8F9D1AC0C}" destId="{6A842BE2-9E2F-460B-8736-19767688EE01}" srcOrd="0" destOrd="0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CCD3E3E9-36A1-442C-8F0E-F4577B999A80}" type="presOf" srcId="{2D07C76F-B713-46C5-B25E-4C090C0AF3E7}" destId="{10177E00-BFC2-4D17-9CE8-635C6AF82156}" srcOrd="0" destOrd="0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70E1BE97-5E08-44E1-AE20-ACB516FCA047}" srcId="{D8D1D46E-CD59-46E2-9B9C-3FAFDE3B86C4}" destId="{524D9D19-DD67-4948-92CC-F5FD55E34D33}" srcOrd="1" destOrd="0" parTransId="{6E5743F3-AEA3-473A-9579-33BC859C21FA}" sibTransId="{135F5A67-2BA7-4F3D-B18F-1FACBADF3568}"/>
    <dgm:cxn modelId="{D80F3FFB-370D-430D-9C17-711FCFC3DBBA}" type="presOf" srcId="{D8D1D46E-CD59-46E2-9B9C-3FAFDE3B86C4}" destId="{5B8F9352-0C76-4995-9982-ADD717DB4B84}" srcOrd="0" destOrd="0" presId="urn:microsoft.com/office/officeart/2005/8/layout/list1"/>
    <dgm:cxn modelId="{8284F6AA-7669-4251-A0AA-5AE4F6657A85}" type="presOf" srcId="{D8D1D46E-CD59-46E2-9B9C-3FAFDE3B86C4}" destId="{48D02847-6BF5-4D4B-8110-1996093C81EC}" srcOrd="1" destOrd="0" presId="urn:microsoft.com/office/officeart/2005/8/layout/list1"/>
    <dgm:cxn modelId="{E34C2FAE-FC12-4AAF-A7C0-DBC9989687A0}" type="presOf" srcId="{524D9D19-DD67-4948-92CC-F5FD55E34D33}" destId="{6A842BE2-9E2F-460B-8736-19767688EE01}" srcOrd="0" destOrd="1" presId="urn:microsoft.com/office/officeart/2005/8/layout/list1"/>
    <dgm:cxn modelId="{EF1BD5AC-04BE-4230-88AC-2BF1513EF768}" type="presParOf" srcId="{10177E00-BFC2-4D17-9CE8-635C6AF82156}" destId="{C2CCE4A9-9B7E-4500-9EED-DF31C1C9D1C4}" srcOrd="0" destOrd="0" presId="urn:microsoft.com/office/officeart/2005/8/layout/list1"/>
    <dgm:cxn modelId="{DB1043EA-93FE-4C97-9863-082ABA4162F4}" type="presParOf" srcId="{C2CCE4A9-9B7E-4500-9EED-DF31C1C9D1C4}" destId="{5B8F9352-0C76-4995-9982-ADD717DB4B84}" srcOrd="0" destOrd="0" presId="urn:microsoft.com/office/officeart/2005/8/layout/list1"/>
    <dgm:cxn modelId="{0EDBEF33-FA3E-471E-9218-0097E134F1A8}" type="presParOf" srcId="{C2CCE4A9-9B7E-4500-9EED-DF31C1C9D1C4}" destId="{48D02847-6BF5-4D4B-8110-1996093C81EC}" srcOrd="1" destOrd="0" presId="urn:microsoft.com/office/officeart/2005/8/layout/list1"/>
    <dgm:cxn modelId="{4C6ADAB1-AB75-4E35-86CC-B63F526FE54F}" type="presParOf" srcId="{10177E00-BFC2-4D17-9CE8-635C6AF82156}" destId="{24E9C0E5-7325-4012-90CC-F9F68C973724}" srcOrd="1" destOrd="0" presId="urn:microsoft.com/office/officeart/2005/8/layout/list1"/>
    <dgm:cxn modelId="{5AE224C4-FCBF-4612-B823-178552A085A8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>
        <a:solidFill>
          <a:srgbClr val="FF99FF"/>
        </a:solidFill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Dating</a:t>
          </a:r>
          <a:endParaRPr lang="en-SG" sz="14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FDD2D4BD-D830-4AFF-9AA3-5F6020175616}">
      <dgm:prSet phldrT="[Text]" custT="1"/>
      <dgm:spPr>
        <a:solidFill>
          <a:srgbClr val="FFCC99"/>
        </a:solidFill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Job market</a:t>
          </a:r>
          <a:endParaRPr lang="en-SG" sz="1800" dirty="0">
            <a:solidFill>
              <a:srgbClr val="002060"/>
            </a:solidFill>
          </a:endParaRPr>
        </a:p>
      </dgm:t>
    </dgm:pt>
    <dgm:pt modelId="{ECB1AE89-3C3B-48F0-95E7-B6F7BAC3642C}" type="parTrans" cxnId="{4C5A9064-6598-47BE-8C30-D97D2DFDEBA2}">
      <dgm:prSet/>
      <dgm:spPr/>
      <dgm:t>
        <a:bodyPr/>
        <a:lstStyle/>
        <a:p>
          <a:endParaRPr lang="en-SG"/>
        </a:p>
      </dgm:t>
    </dgm:pt>
    <dgm:pt modelId="{C28A64AD-CB9D-4AD0-A5F2-1CDD2AEACF7A}" type="sibTrans" cxnId="{4C5A9064-6598-47BE-8C30-D97D2DFDEBA2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>
        <a:ln>
          <a:solidFill>
            <a:srgbClr val="FF99FF"/>
          </a:solidFill>
        </a:ln>
      </dgm:spPr>
      <dgm:t>
        <a:bodyPr/>
        <a:lstStyle/>
        <a:p>
          <a:r>
            <a:rPr lang="en-US" altLang="zh-HK" sz="1800" dirty="0" smtClean="0">
              <a:solidFill>
                <a:srgbClr val="002060"/>
              </a:solidFill>
            </a:rPr>
            <a:t>A man doesn’t know how well a woman matches him as a wife until they are together for some time.</a:t>
          </a:r>
          <a:endParaRPr lang="en-SG" sz="1800" dirty="0">
            <a:solidFill>
              <a:srgbClr val="002060"/>
            </a:solidFill>
          </a:endParaRP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83FAAE7F-6AF2-4734-8AF7-D993C81CAA58}">
      <dgm:prSet phldrT="[Text]" custT="1"/>
      <dgm:spPr>
        <a:ln>
          <a:solidFill>
            <a:srgbClr val="FFCC99"/>
          </a:solidFill>
        </a:ln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A candidate may not know precisely how much she likes the job.</a:t>
          </a:r>
          <a:endParaRPr lang="en-SG" sz="1800" dirty="0">
            <a:solidFill>
              <a:srgbClr val="002060"/>
            </a:solidFill>
          </a:endParaRPr>
        </a:p>
      </dgm:t>
    </dgm:pt>
    <dgm:pt modelId="{D9799106-4670-4E6B-8212-07BEF0EEF3CD}" type="parTrans" cxnId="{DE31A93F-6A3A-40B8-8EE1-AEDE467776C0}">
      <dgm:prSet/>
      <dgm:spPr/>
      <dgm:t>
        <a:bodyPr/>
        <a:lstStyle/>
        <a:p>
          <a:endParaRPr lang="en-SG"/>
        </a:p>
      </dgm:t>
    </dgm:pt>
    <dgm:pt modelId="{6F7ACBEE-7CAF-4F73-BF1E-CCB38F84A933}" type="sibTrans" cxnId="{DE31A93F-6A3A-40B8-8EE1-AEDE467776C0}">
      <dgm:prSet/>
      <dgm:spPr/>
      <dgm:t>
        <a:bodyPr/>
        <a:lstStyle/>
        <a:p>
          <a:endParaRPr lang="en-SG"/>
        </a:p>
      </dgm:t>
    </dgm:pt>
    <dgm:pt modelId="{64C66C7D-57DD-4A0C-9390-F828922BCB13}">
      <dgm:prSet phldrT="[Text]" custT="1"/>
      <dgm:spPr>
        <a:ln>
          <a:solidFill>
            <a:srgbClr val="FFCC99"/>
          </a:solidFill>
        </a:ln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A</a:t>
          </a:r>
          <a:r>
            <a:rPr lang="en-US" altLang="zh-HK" sz="1800" dirty="0" smtClean="0">
              <a:solidFill>
                <a:srgbClr val="002060"/>
              </a:solidFill>
            </a:rPr>
            <a:t>lso generally </a:t>
          </a:r>
          <a:r>
            <a:rPr lang="en-US" sz="1800" dirty="0" smtClean="0">
              <a:solidFill>
                <a:srgbClr val="002060"/>
              </a:solidFill>
            </a:rPr>
            <a:t>hard for recruiters to judge which candidates best fit the position.</a:t>
          </a:r>
          <a:endParaRPr lang="en-SG" sz="1800" dirty="0">
            <a:solidFill>
              <a:srgbClr val="002060"/>
            </a:solidFill>
          </a:endParaRPr>
        </a:p>
      </dgm:t>
    </dgm:pt>
    <dgm:pt modelId="{FF23EA2B-99B1-43C0-B1EF-27DA36718E00}" type="parTrans" cxnId="{2475A76D-01B8-4F42-802F-B1765C362117}">
      <dgm:prSet/>
      <dgm:spPr/>
      <dgm:t>
        <a:bodyPr/>
        <a:lstStyle/>
        <a:p>
          <a:endParaRPr lang="en-SG"/>
        </a:p>
      </dgm:t>
    </dgm:pt>
    <dgm:pt modelId="{4BB28DBF-E0FA-4334-988B-9B3A932E9DC5}" type="sibTrans" cxnId="{2475A76D-01B8-4F42-802F-B1765C362117}">
      <dgm:prSet/>
      <dgm:spPr/>
      <dgm:t>
        <a:bodyPr/>
        <a:lstStyle/>
        <a:p>
          <a:endParaRPr lang="en-SG"/>
        </a:p>
      </dgm:t>
    </dgm:pt>
    <dgm:pt modelId="{EF950FA5-F374-41B8-8847-A42E468AC73A}">
      <dgm:prSet phldrT="[Text]" custT="1"/>
      <dgm:spPr>
        <a:ln>
          <a:solidFill>
            <a:srgbClr val="FFCC99"/>
          </a:solidFill>
        </a:ln>
      </dgm:spPr>
      <dgm:t>
        <a:bodyPr/>
        <a:lstStyle/>
        <a:p>
          <a:endParaRPr lang="en-SG" sz="1400" dirty="0">
            <a:solidFill>
              <a:srgbClr val="002060"/>
            </a:solidFill>
          </a:endParaRPr>
        </a:p>
      </dgm:t>
    </dgm:pt>
    <dgm:pt modelId="{5C3E0D80-A861-47F9-AF42-928045A0CBF6}" type="parTrans" cxnId="{37EEF081-5018-49C7-BE84-2C341E98073B}">
      <dgm:prSet/>
      <dgm:spPr/>
      <dgm:t>
        <a:bodyPr/>
        <a:lstStyle/>
        <a:p>
          <a:endParaRPr lang="zh-HK" altLang="en-US"/>
        </a:p>
      </dgm:t>
    </dgm:pt>
    <dgm:pt modelId="{CE942A9F-C172-4F56-ACA5-A5725751238C}" type="sibTrans" cxnId="{37EEF081-5018-49C7-BE84-2C341E98073B}">
      <dgm:prSet/>
      <dgm:spPr/>
      <dgm:t>
        <a:bodyPr/>
        <a:lstStyle/>
        <a:p>
          <a:endParaRPr lang="zh-HK" altLang="en-US"/>
        </a:p>
      </dgm:t>
    </dgm:pt>
    <dgm:pt modelId="{276EA374-3D75-4408-B214-2EDA5701185E}">
      <dgm:prSet phldrT="[Text]" custT="1"/>
      <dgm:spPr>
        <a:ln>
          <a:solidFill>
            <a:srgbClr val="FFCC99"/>
          </a:solidFill>
        </a:ln>
      </dgm:spPr>
      <dgm:t>
        <a:bodyPr/>
        <a:lstStyle/>
        <a:p>
          <a:endParaRPr lang="en-SG" sz="1400" dirty="0">
            <a:solidFill>
              <a:srgbClr val="002060"/>
            </a:solidFill>
          </a:endParaRPr>
        </a:p>
      </dgm:t>
    </dgm:pt>
    <dgm:pt modelId="{A59749C0-159D-4A34-8331-19700953C543}" type="parTrans" cxnId="{0BEE55B6-7CB0-4C4F-910A-74148EC8990B}">
      <dgm:prSet/>
      <dgm:spPr/>
      <dgm:t>
        <a:bodyPr/>
        <a:lstStyle/>
        <a:p>
          <a:endParaRPr lang="zh-HK" altLang="en-US"/>
        </a:p>
      </dgm:t>
    </dgm:pt>
    <dgm:pt modelId="{3B933412-4D65-45CF-A598-DE5B6711E293}" type="sibTrans" cxnId="{0BEE55B6-7CB0-4C4F-910A-74148EC8990B}">
      <dgm:prSet/>
      <dgm:spPr/>
      <dgm:t>
        <a:bodyPr/>
        <a:lstStyle/>
        <a:p>
          <a:endParaRPr lang="zh-HK" altLang="en-US"/>
        </a:p>
      </dgm:t>
    </dgm:pt>
    <dgm:pt modelId="{F6FECB01-BF9E-4AD6-A3FE-6FF134DA70CB}">
      <dgm:prSet phldrT="[Text]" custT="1"/>
      <dgm:spPr>
        <a:ln>
          <a:solidFill>
            <a:srgbClr val="FFCC99"/>
          </a:solidFill>
        </a:ln>
      </dgm:spPr>
      <dgm:t>
        <a:bodyPr/>
        <a:lstStyle/>
        <a:p>
          <a:endParaRPr lang="en-SG" sz="1400" dirty="0">
            <a:solidFill>
              <a:srgbClr val="002060"/>
            </a:solidFill>
          </a:endParaRPr>
        </a:p>
      </dgm:t>
    </dgm:pt>
    <dgm:pt modelId="{B5625A77-B8F5-48AF-95C0-664C2D28DF36}" type="parTrans" cxnId="{CC2788EA-A66E-46AD-BD7E-E960DDF1BCBF}">
      <dgm:prSet/>
      <dgm:spPr/>
      <dgm:t>
        <a:bodyPr/>
        <a:lstStyle/>
        <a:p>
          <a:endParaRPr lang="zh-HK" altLang="en-US"/>
        </a:p>
      </dgm:t>
    </dgm:pt>
    <dgm:pt modelId="{98A33649-6C8A-4C1F-A0A8-8F501F0682CD}" type="sibTrans" cxnId="{CC2788EA-A66E-46AD-BD7E-E960DDF1BCBF}">
      <dgm:prSet/>
      <dgm:spPr/>
      <dgm:t>
        <a:bodyPr/>
        <a:lstStyle/>
        <a:p>
          <a:endParaRPr lang="zh-HK" altLang="en-US"/>
        </a:p>
      </dgm:t>
    </dgm:pt>
    <dgm:pt modelId="{49985790-7060-4D73-BAFB-85E4A4032F87}">
      <dgm:prSet phldrT="[Text]" custT="1"/>
      <dgm:spPr>
        <a:ln>
          <a:solidFill>
            <a:srgbClr val="FFCC99"/>
          </a:solidFill>
        </a:ln>
      </dgm:spPr>
      <dgm:t>
        <a:bodyPr/>
        <a:lstStyle/>
        <a:p>
          <a:endParaRPr lang="en-SG" sz="1400" dirty="0">
            <a:solidFill>
              <a:srgbClr val="002060"/>
            </a:solidFill>
          </a:endParaRPr>
        </a:p>
      </dgm:t>
    </dgm:pt>
    <dgm:pt modelId="{EF95746C-3FFF-49E6-99C4-560472B71B9D}" type="parTrans" cxnId="{3BBB2A66-AF5B-4C79-AAEE-D34902D15576}">
      <dgm:prSet/>
      <dgm:spPr/>
      <dgm:t>
        <a:bodyPr/>
        <a:lstStyle/>
        <a:p>
          <a:endParaRPr lang="zh-HK" altLang="en-US"/>
        </a:p>
      </dgm:t>
    </dgm:pt>
    <dgm:pt modelId="{6815EA82-BECF-4126-9FB3-407CA6799B12}" type="sibTrans" cxnId="{3BBB2A66-AF5B-4C79-AAEE-D34902D15576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2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F8B0F1D-A28F-4071-89C7-F4005D6FF50F}" type="pres">
      <dgm:prSet presAssocID="{513D3BAD-CF45-4538-AABA-EAC7446F8307}" presName="spaceBetweenRectangles" presStyleCnt="0"/>
      <dgm:spPr/>
    </dgm:pt>
    <dgm:pt modelId="{CA5ED9AD-1EF8-43BC-B661-8079AA7406DF}" type="pres">
      <dgm:prSet presAssocID="{FDD2D4BD-D830-4AFF-9AA3-5F6020175616}" presName="parentLin" presStyleCnt="0"/>
      <dgm:spPr/>
    </dgm:pt>
    <dgm:pt modelId="{F12D8EE5-4A09-4258-8B02-8F013C156900}" type="pres">
      <dgm:prSet presAssocID="{FDD2D4BD-D830-4AFF-9AA3-5F6020175616}" presName="parentLeftMargin" presStyleLbl="node1" presStyleIdx="0" presStyleCnt="2"/>
      <dgm:spPr/>
      <dgm:t>
        <a:bodyPr/>
        <a:lstStyle/>
        <a:p>
          <a:endParaRPr lang="en-SG"/>
        </a:p>
      </dgm:t>
    </dgm:pt>
    <dgm:pt modelId="{0BB83C51-DEC9-448C-B17E-65AE00D7EF86}" type="pres">
      <dgm:prSet presAssocID="{FDD2D4BD-D830-4AFF-9AA3-5F60201756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2E1A7B7-693C-4F47-80FC-E4A6E0A30DBE}" type="pres">
      <dgm:prSet presAssocID="{FDD2D4BD-D830-4AFF-9AA3-5F6020175616}" presName="negativeSpace" presStyleCnt="0"/>
      <dgm:spPr/>
    </dgm:pt>
    <dgm:pt modelId="{5B7DCD1D-1A04-470C-A779-9B0BA7D999E9}" type="pres">
      <dgm:prSet presAssocID="{FDD2D4BD-D830-4AFF-9AA3-5F602017561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3BBB2A66-AF5B-4C79-AAEE-D34902D15576}" srcId="{FDD2D4BD-D830-4AFF-9AA3-5F6020175616}" destId="{49985790-7060-4D73-BAFB-85E4A4032F87}" srcOrd="3" destOrd="0" parTransId="{EF95746C-3FFF-49E6-99C4-560472B71B9D}" sibTransId="{6815EA82-BECF-4126-9FB3-407CA6799B12}"/>
    <dgm:cxn modelId="{245A429B-A9A7-4AA4-8700-2A777DCD6852}" type="presOf" srcId="{64C66C7D-57DD-4A0C-9390-F828922BCB13}" destId="{5B7DCD1D-1A04-470C-A779-9B0BA7D999E9}" srcOrd="0" destOrd="1" presId="urn:microsoft.com/office/officeart/2005/8/layout/list1"/>
    <dgm:cxn modelId="{19F6F19C-4BA3-4F58-A5C2-D911C90D05DF}" type="presOf" srcId="{276EA374-3D75-4408-B214-2EDA5701185E}" destId="{5B7DCD1D-1A04-470C-A779-9B0BA7D999E9}" srcOrd="0" destOrd="4" presId="urn:microsoft.com/office/officeart/2005/8/layout/list1"/>
    <dgm:cxn modelId="{1C88DAED-CB0D-48F3-931A-92CB59A070F4}" type="presOf" srcId="{D8D1D46E-CD59-46E2-9B9C-3FAFDE3B86C4}" destId="{5B8F9352-0C76-4995-9982-ADD717DB4B84}" srcOrd="0" destOrd="0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61941AFA-09BE-4BA5-B96B-194551F980FB}" type="presOf" srcId="{2D07C76F-B713-46C5-B25E-4C090C0AF3E7}" destId="{10177E00-BFC2-4D17-9CE8-635C6AF82156}" srcOrd="0" destOrd="0" presId="urn:microsoft.com/office/officeart/2005/8/layout/list1"/>
    <dgm:cxn modelId="{2475A76D-01B8-4F42-802F-B1765C362117}" srcId="{FDD2D4BD-D830-4AFF-9AA3-5F6020175616}" destId="{64C66C7D-57DD-4A0C-9390-F828922BCB13}" srcOrd="1" destOrd="0" parTransId="{FF23EA2B-99B1-43C0-B1EF-27DA36718E00}" sibTransId="{4BB28DBF-E0FA-4334-988B-9B3A932E9DC5}"/>
    <dgm:cxn modelId="{0BEE55B6-7CB0-4C4F-910A-74148EC8990B}" srcId="{FDD2D4BD-D830-4AFF-9AA3-5F6020175616}" destId="{276EA374-3D75-4408-B214-2EDA5701185E}" srcOrd="4" destOrd="0" parTransId="{A59749C0-159D-4A34-8331-19700953C543}" sibTransId="{3B933412-4D65-45CF-A598-DE5B6711E293}"/>
    <dgm:cxn modelId="{E45D2809-E05F-428C-A6D5-7E3A6E889378}" type="presOf" srcId="{D8D1D46E-CD59-46E2-9B9C-3FAFDE3B86C4}" destId="{48D02847-6BF5-4D4B-8110-1996093C81EC}" srcOrd="1" destOrd="0" presId="urn:microsoft.com/office/officeart/2005/8/layout/list1"/>
    <dgm:cxn modelId="{E147875B-9D12-4FBA-A4FC-CE1C5FA3F511}" type="presOf" srcId="{F6FECB01-BF9E-4AD6-A3FE-6FF134DA70CB}" destId="{5B7DCD1D-1A04-470C-A779-9B0BA7D999E9}" srcOrd="0" destOrd="2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BEADB261-F417-4D7C-8BAB-F312C4CEC3A0}" type="presOf" srcId="{83FAAE7F-6AF2-4734-8AF7-D993C81CAA58}" destId="{5B7DCD1D-1A04-470C-A779-9B0BA7D999E9}" srcOrd="0" destOrd="0" presId="urn:microsoft.com/office/officeart/2005/8/layout/list1"/>
    <dgm:cxn modelId="{CBD3D374-D174-41A2-ABEB-B8FA12E299B6}" type="presOf" srcId="{FDD2D4BD-D830-4AFF-9AA3-5F6020175616}" destId="{0BB83C51-DEC9-448C-B17E-65AE00D7EF86}" srcOrd="1" destOrd="0" presId="urn:microsoft.com/office/officeart/2005/8/layout/list1"/>
    <dgm:cxn modelId="{4C5A9064-6598-47BE-8C30-D97D2DFDEBA2}" srcId="{2D07C76F-B713-46C5-B25E-4C090C0AF3E7}" destId="{FDD2D4BD-D830-4AFF-9AA3-5F6020175616}" srcOrd="1" destOrd="0" parTransId="{ECB1AE89-3C3B-48F0-95E7-B6F7BAC3642C}" sibTransId="{C28A64AD-CB9D-4AD0-A5F2-1CDD2AEACF7A}"/>
    <dgm:cxn modelId="{281C409B-18CA-4F5D-98E3-F3A38048FC7E}" type="presOf" srcId="{EF950FA5-F374-41B8-8847-A42E468AC73A}" destId="{5B7DCD1D-1A04-470C-A779-9B0BA7D999E9}" srcOrd="0" destOrd="5" presId="urn:microsoft.com/office/officeart/2005/8/layout/list1"/>
    <dgm:cxn modelId="{08BC64B3-A3FF-4EC3-A8DC-5D0AFBF6E8D2}" type="presOf" srcId="{49985790-7060-4D73-BAFB-85E4A4032F87}" destId="{5B7DCD1D-1A04-470C-A779-9B0BA7D999E9}" srcOrd="0" destOrd="3" presId="urn:microsoft.com/office/officeart/2005/8/layout/list1"/>
    <dgm:cxn modelId="{19335185-B4FF-4C32-9317-4D19F307B2A8}" type="presOf" srcId="{BACEDA55-EE4E-4897-BC66-16C8F9D1AC0C}" destId="{6A842BE2-9E2F-460B-8736-19767688EE01}" srcOrd="0" destOrd="0" presId="urn:microsoft.com/office/officeart/2005/8/layout/list1"/>
    <dgm:cxn modelId="{DE31A93F-6A3A-40B8-8EE1-AEDE467776C0}" srcId="{FDD2D4BD-D830-4AFF-9AA3-5F6020175616}" destId="{83FAAE7F-6AF2-4734-8AF7-D993C81CAA58}" srcOrd="0" destOrd="0" parTransId="{D9799106-4670-4E6B-8212-07BEF0EEF3CD}" sibTransId="{6F7ACBEE-7CAF-4F73-BF1E-CCB38F84A933}"/>
    <dgm:cxn modelId="{37EEF081-5018-49C7-BE84-2C341E98073B}" srcId="{FDD2D4BD-D830-4AFF-9AA3-5F6020175616}" destId="{EF950FA5-F374-41B8-8847-A42E468AC73A}" srcOrd="5" destOrd="0" parTransId="{5C3E0D80-A861-47F9-AF42-928045A0CBF6}" sibTransId="{CE942A9F-C172-4F56-ACA5-A5725751238C}"/>
    <dgm:cxn modelId="{CC2788EA-A66E-46AD-BD7E-E960DDF1BCBF}" srcId="{FDD2D4BD-D830-4AFF-9AA3-5F6020175616}" destId="{F6FECB01-BF9E-4AD6-A3FE-6FF134DA70CB}" srcOrd="2" destOrd="0" parTransId="{B5625A77-B8F5-48AF-95C0-664C2D28DF36}" sibTransId="{98A33649-6C8A-4C1F-A0A8-8F501F0682CD}"/>
    <dgm:cxn modelId="{8FCDBD5A-FB94-465F-A129-CA2655A4DA23}" type="presOf" srcId="{FDD2D4BD-D830-4AFF-9AA3-5F6020175616}" destId="{F12D8EE5-4A09-4258-8B02-8F013C156900}" srcOrd="0" destOrd="0" presId="urn:microsoft.com/office/officeart/2005/8/layout/list1"/>
    <dgm:cxn modelId="{24F173DB-E52A-40E4-A398-C03167C30066}" type="presParOf" srcId="{10177E00-BFC2-4D17-9CE8-635C6AF82156}" destId="{C2CCE4A9-9B7E-4500-9EED-DF31C1C9D1C4}" srcOrd="0" destOrd="0" presId="urn:microsoft.com/office/officeart/2005/8/layout/list1"/>
    <dgm:cxn modelId="{A41E3AA7-DD82-4287-A184-0C13B0FE7C99}" type="presParOf" srcId="{C2CCE4A9-9B7E-4500-9EED-DF31C1C9D1C4}" destId="{5B8F9352-0C76-4995-9982-ADD717DB4B84}" srcOrd="0" destOrd="0" presId="urn:microsoft.com/office/officeart/2005/8/layout/list1"/>
    <dgm:cxn modelId="{D3434C94-87F3-4EA6-AEA7-E65E26CD65AA}" type="presParOf" srcId="{C2CCE4A9-9B7E-4500-9EED-DF31C1C9D1C4}" destId="{48D02847-6BF5-4D4B-8110-1996093C81EC}" srcOrd="1" destOrd="0" presId="urn:microsoft.com/office/officeart/2005/8/layout/list1"/>
    <dgm:cxn modelId="{B4D4CCD1-A30C-44C2-ADA6-4EEF066B9618}" type="presParOf" srcId="{10177E00-BFC2-4D17-9CE8-635C6AF82156}" destId="{24E9C0E5-7325-4012-90CC-F9F68C973724}" srcOrd="1" destOrd="0" presId="urn:microsoft.com/office/officeart/2005/8/layout/list1"/>
    <dgm:cxn modelId="{F3C94DDF-F5A8-4EAB-B65E-780BB7C30B4D}" type="presParOf" srcId="{10177E00-BFC2-4D17-9CE8-635C6AF82156}" destId="{6A842BE2-9E2F-460B-8736-19767688EE01}" srcOrd="2" destOrd="0" presId="urn:microsoft.com/office/officeart/2005/8/layout/list1"/>
    <dgm:cxn modelId="{C931E503-C101-47D2-AE1A-6E908515D91B}" type="presParOf" srcId="{10177E00-BFC2-4D17-9CE8-635C6AF82156}" destId="{4F8B0F1D-A28F-4071-89C7-F4005D6FF50F}" srcOrd="3" destOrd="0" presId="urn:microsoft.com/office/officeart/2005/8/layout/list1"/>
    <dgm:cxn modelId="{E3A0A657-86E7-40BB-A0C8-569773ED8065}" type="presParOf" srcId="{10177E00-BFC2-4D17-9CE8-635C6AF82156}" destId="{CA5ED9AD-1EF8-43BC-B661-8079AA7406DF}" srcOrd="4" destOrd="0" presId="urn:microsoft.com/office/officeart/2005/8/layout/list1"/>
    <dgm:cxn modelId="{CEF1DE5F-1EDE-48FF-9885-0FB73139C8FD}" type="presParOf" srcId="{CA5ED9AD-1EF8-43BC-B661-8079AA7406DF}" destId="{F12D8EE5-4A09-4258-8B02-8F013C156900}" srcOrd="0" destOrd="0" presId="urn:microsoft.com/office/officeart/2005/8/layout/list1"/>
    <dgm:cxn modelId="{0A6C76FD-C5CC-4BD3-AEA1-701F5BBF17F6}" type="presParOf" srcId="{CA5ED9AD-1EF8-43BC-B661-8079AA7406DF}" destId="{0BB83C51-DEC9-448C-B17E-65AE00D7EF86}" srcOrd="1" destOrd="0" presId="urn:microsoft.com/office/officeart/2005/8/layout/list1"/>
    <dgm:cxn modelId="{F096EB7D-C464-4E19-B17F-53DB8AFF2158}" type="presParOf" srcId="{10177E00-BFC2-4D17-9CE8-635C6AF82156}" destId="{02E1A7B7-693C-4F47-80FC-E4A6E0A30DBE}" srcOrd="5" destOrd="0" presId="urn:microsoft.com/office/officeart/2005/8/layout/list1"/>
    <dgm:cxn modelId="{080CA03F-8B29-4407-9581-0D6195BC9177}" type="presParOf" srcId="{10177E00-BFC2-4D17-9CE8-635C6AF82156}" destId="{5B7DCD1D-1A04-470C-A779-9B0BA7D999E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8385DB-84DE-475A-9782-BFF4EDD589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F8A4A239-B783-413D-9D22-7220BE64E1B3}">
      <dgm:prSet phldrT="[Text]" custT="1"/>
      <dgm:spPr/>
      <dgm:t>
        <a:bodyPr/>
        <a:lstStyle/>
        <a:p>
          <a:r>
            <a:rPr lang="en-CA" sz="2000" b="1" dirty="0" smtClean="0">
              <a:solidFill>
                <a:schemeClr val="bg1"/>
              </a:solidFill>
              <a:latin typeface="Arial" pitchFamily="34" charset="0"/>
              <a:ea typeface="+mj-ea"/>
              <a:cs typeface="+mn-cs"/>
            </a:rPr>
            <a:t>Natural sciences</a:t>
          </a:r>
          <a:endParaRPr lang="zh-HK" altLang="en-US" sz="2000" dirty="0">
            <a:solidFill>
              <a:schemeClr val="bg1"/>
            </a:solidFill>
          </a:endParaRPr>
        </a:p>
      </dgm:t>
    </dgm:pt>
    <dgm:pt modelId="{EC181C11-449C-4348-957F-C78D23027660}" type="parTrans" cxnId="{6BC1439A-4F5F-4505-A4ED-648091665297}">
      <dgm:prSet/>
      <dgm:spPr/>
      <dgm:t>
        <a:bodyPr/>
        <a:lstStyle/>
        <a:p>
          <a:endParaRPr lang="zh-HK" altLang="en-US"/>
        </a:p>
      </dgm:t>
    </dgm:pt>
    <dgm:pt modelId="{E21122FE-F31B-47C6-8346-A83AAB484F6B}" type="sibTrans" cxnId="{6BC1439A-4F5F-4505-A4ED-648091665297}">
      <dgm:prSet/>
      <dgm:spPr/>
      <dgm:t>
        <a:bodyPr/>
        <a:lstStyle/>
        <a:p>
          <a:endParaRPr lang="zh-HK" altLang="en-US"/>
        </a:p>
      </dgm:t>
    </dgm:pt>
    <dgm:pt modelId="{062E158D-30BC-4F77-88CA-59CFE66D9B3E}">
      <dgm:prSet custT="1"/>
      <dgm:spPr/>
      <dgm:t>
        <a:bodyPr lIns="360000" rIns="360000"/>
        <a:lstStyle/>
        <a:p>
          <a:r>
            <a:rPr lang="en-US" altLang="zh-HK" sz="2400" dirty="0" smtClean="0">
              <a:solidFill>
                <a:srgbClr val="FF0000"/>
              </a:solidFill>
            </a:rPr>
            <a:t>Hypothesis</a:t>
          </a:r>
          <a:r>
            <a:rPr lang="en-US" altLang="zh-HK" sz="2400" dirty="0" smtClean="0"/>
            <a:t> (theory) proposed. (Sometimes </a:t>
          </a:r>
          <a:r>
            <a:rPr lang="en-US" altLang="zh-HK" sz="2400" dirty="0" smtClean="0">
              <a:solidFill>
                <a:srgbClr val="FF0000"/>
              </a:solidFill>
            </a:rPr>
            <a:t>predictions</a:t>
          </a:r>
          <a:r>
            <a:rPr lang="en-US" altLang="zh-HK" sz="2400" dirty="0" smtClean="0"/>
            <a:t> also made.)</a:t>
          </a:r>
          <a:endParaRPr lang="zh-HK" altLang="en-US" sz="2400" dirty="0"/>
        </a:p>
      </dgm:t>
    </dgm:pt>
    <dgm:pt modelId="{582C39F6-6626-4D22-8710-17FEE88D22C1}" type="parTrans" cxnId="{FDFCB859-33FB-4EDD-A33D-7FCD5385DDDF}">
      <dgm:prSet/>
      <dgm:spPr/>
      <dgm:t>
        <a:bodyPr/>
        <a:lstStyle/>
        <a:p>
          <a:endParaRPr lang="zh-HK" altLang="en-US"/>
        </a:p>
      </dgm:t>
    </dgm:pt>
    <dgm:pt modelId="{71A17D13-B6F6-44A5-999F-D1D4CC68125C}" type="sibTrans" cxnId="{FDFCB859-33FB-4EDD-A33D-7FCD5385DDDF}">
      <dgm:prSet/>
      <dgm:spPr/>
      <dgm:t>
        <a:bodyPr/>
        <a:lstStyle/>
        <a:p>
          <a:endParaRPr lang="zh-HK" altLang="en-US"/>
        </a:p>
      </dgm:t>
    </dgm:pt>
    <dgm:pt modelId="{A9DB44D8-ACC4-4D48-958B-AB44D6C3C160}">
      <dgm:prSet custT="1"/>
      <dgm:spPr/>
      <dgm:t>
        <a:bodyPr lIns="360000" rIns="360000"/>
        <a:lstStyle/>
        <a:p>
          <a:r>
            <a:rPr lang="en-US" altLang="zh-HK" sz="2400" dirty="0" smtClean="0">
              <a:solidFill>
                <a:srgbClr val="FF0000"/>
              </a:solidFill>
            </a:rPr>
            <a:t>Experiment</a:t>
          </a:r>
          <a:r>
            <a:rPr lang="en-US" altLang="zh-HK" sz="2400" dirty="0" smtClean="0"/>
            <a:t> conducted to test it.</a:t>
          </a:r>
          <a:endParaRPr lang="zh-HK" altLang="en-US" sz="2400" dirty="0"/>
        </a:p>
      </dgm:t>
    </dgm:pt>
    <dgm:pt modelId="{04FF5A3C-25B4-45E2-91A8-29F5D555A11E}" type="parTrans" cxnId="{E3B9E197-3ADA-48D6-8438-B52444BF7474}">
      <dgm:prSet/>
      <dgm:spPr/>
      <dgm:t>
        <a:bodyPr/>
        <a:lstStyle/>
        <a:p>
          <a:endParaRPr lang="zh-HK" altLang="en-US"/>
        </a:p>
      </dgm:t>
    </dgm:pt>
    <dgm:pt modelId="{4A05CA13-8972-47FB-863A-2811D311F8C5}" type="sibTrans" cxnId="{E3B9E197-3ADA-48D6-8438-B52444BF7474}">
      <dgm:prSet/>
      <dgm:spPr/>
      <dgm:t>
        <a:bodyPr/>
        <a:lstStyle/>
        <a:p>
          <a:endParaRPr lang="zh-HK" altLang="en-US"/>
        </a:p>
      </dgm:t>
    </dgm:pt>
    <dgm:pt modelId="{2E4E62DC-C9D5-44E6-80D0-EDD3322388D4}">
      <dgm:prSet custT="1"/>
      <dgm:spPr/>
      <dgm:t>
        <a:bodyPr lIns="360000" rIns="360000"/>
        <a:lstStyle/>
        <a:p>
          <a:r>
            <a:rPr lang="en-US" altLang="zh-HK" sz="2400" dirty="0" smtClean="0"/>
            <a:t>If </a:t>
          </a:r>
          <a:r>
            <a:rPr lang="en-US" altLang="zh-HK" sz="2400" dirty="0" smtClean="0">
              <a:solidFill>
                <a:srgbClr val="FF0000"/>
              </a:solidFill>
            </a:rPr>
            <a:t>violation</a:t>
          </a:r>
          <a:r>
            <a:rPr lang="en-US" altLang="zh-HK" sz="2400" dirty="0" smtClean="0"/>
            <a:t> appears, reexamine the theory and propose </a:t>
          </a:r>
          <a:r>
            <a:rPr lang="en-US" altLang="zh-HK" sz="2400" dirty="0" smtClean="0">
              <a:solidFill>
                <a:srgbClr val="FF33CC"/>
              </a:solidFill>
            </a:rPr>
            <a:t>new</a:t>
          </a:r>
          <a:r>
            <a:rPr lang="en-US" altLang="zh-HK" sz="2400" dirty="0" smtClean="0"/>
            <a:t> ones.</a:t>
          </a:r>
          <a:endParaRPr lang="zh-HK" altLang="en-US" sz="2400" dirty="0"/>
        </a:p>
      </dgm:t>
    </dgm:pt>
    <dgm:pt modelId="{E0D09221-89CD-4245-90AD-0CB7835D63E6}" type="parTrans" cxnId="{D0FF4C20-DECE-4978-B1A2-88E6335A8D6B}">
      <dgm:prSet/>
      <dgm:spPr/>
      <dgm:t>
        <a:bodyPr/>
        <a:lstStyle/>
        <a:p>
          <a:endParaRPr lang="zh-HK" altLang="en-US"/>
        </a:p>
      </dgm:t>
    </dgm:pt>
    <dgm:pt modelId="{55FFFF46-AA32-4BEE-B41D-D5DF10D632AE}" type="sibTrans" cxnId="{D0FF4C20-DECE-4978-B1A2-88E6335A8D6B}">
      <dgm:prSet/>
      <dgm:spPr/>
      <dgm:t>
        <a:bodyPr/>
        <a:lstStyle/>
        <a:p>
          <a:endParaRPr lang="zh-HK" altLang="en-US"/>
        </a:p>
      </dgm:t>
    </dgm:pt>
    <dgm:pt modelId="{3E96DD4A-B87A-4C09-8673-D4495C52B162}" type="pres">
      <dgm:prSet presAssocID="{5E8385DB-84DE-475A-9782-BFF4EDD589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1E77960-E171-4FC4-AF92-E4DA8FD3FC18}" type="pres">
      <dgm:prSet presAssocID="{F8A4A239-B783-413D-9D22-7220BE64E1B3}" presName="parentLin" presStyleCnt="0"/>
      <dgm:spPr/>
    </dgm:pt>
    <dgm:pt modelId="{5A659694-C20E-44C0-8F96-FFD50C920E0F}" type="pres">
      <dgm:prSet presAssocID="{F8A4A239-B783-413D-9D22-7220BE64E1B3}" presName="parentLeftMargin" presStyleLbl="node1" presStyleIdx="0" presStyleCnt="1"/>
      <dgm:spPr/>
      <dgm:t>
        <a:bodyPr/>
        <a:lstStyle/>
        <a:p>
          <a:endParaRPr lang="zh-HK" altLang="en-US"/>
        </a:p>
      </dgm:t>
    </dgm:pt>
    <dgm:pt modelId="{3969A776-6501-48C7-9805-84DE5B1E0899}" type="pres">
      <dgm:prSet presAssocID="{F8A4A239-B783-413D-9D22-7220BE64E1B3}" presName="parentText" presStyleLbl="node1" presStyleIdx="0" presStyleCnt="1" custScaleX="72256" custScaleY="84717" custLinFactNeighborX="-24408" custLinFactNeighborY="-36648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5D589E4-71E8-4F38-B97D-F87237C82E67}" type="pres">
      <dgm:prSet presAssocID="{F8A4A239-B783-413D-9D22-7220BE64E1B3}" presName="negativeSpace" presStyleCnt="0"/>
      <dgm:spPr/>
    </dgm:pt>
    <dgm:pt modelId="{A0DF2CE4-ADFD-4FE1-BFD3-DF9FC42A7BC9}" type="pres">
      <dgm:prSet presAssocID="{F8A4A239-B783-413D-9D22-7220BE64E1B3}" presName="childText" presStyleLbl="conFgAcc1" presStyleIdx="0" presStyleCnt="1" custScaleX="99333" custScaleY="112705" custLinFactNeighborY="9129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3B9E197-3ADA-48D6-8438-B52444BF7474}" srcId="{F8A4A239-B783-413D-9D22-7220BE64E1B3}" destId="{A9DB44D8-ACC4-4D48-958B-AB44D6C3C160}" srcOrd="1" destOrd="0" parTransId="{04FF5A3C-25B4-45E2-91A8-29F5D555A11E}" sibTransId="{4A05CA13-8972-47FB-863A-2811D311F8C5}"/>
    <dgm:cxn modelId="{FF20B01F-CC06-495C-817F-5419958928BD}" type="presOf" srcId="{5E8385DB-84DE-475A-9782-BFF4EDD5896E}" destId="{3E96DD4A-B87A-4C09-8673-D4495C52B162}" srcOrd="0" destOrd="0" presId="urn:microsoft.com/office/officeart/2005/8/layout/list1"/>
    <dgm:cxn modelId="{D0FF4C20-DECE-4978-B1A2-88E6335A8D6B}" srcId="{F8A4A239-B783-413D-9D22-7220BE64E1B3}" destId="{2E4E62DC-C9D5-44E6-80D0-EDD3322388D4}" srcOrd="2" destOrd="0" parTransId="{E0D09221-89CD-4245-90AD-0CB7835D63E6}" sibTransId="{55FFFF46-AA32-4BEE-B41D-D5DF10D632AE}"/>
    <dgm:cxn modelId="{FC6704D3-C7FA-495A-8600-9BBFFC2E5D71}" type="presOf" srcId="{2E4E62DC-C9D5-44E6-80D0-EDD3322388D4}" destId="{A0DF2CE4-ADFD-4FE1-BFD3-DF9FC42A7BC9}" srcOrd="0" destOrd="2" presId="urn:microsoft.com/office/officeart/2005/8/layout/list1"/>
    <dgm:cxn modelId="{6BC1439A-4F5F-4505-A4ED-648091665297}" srcId="{5E8385DB-84DE-475A-9782-BFF4EDD5896E}" destId="{F8A4A239-B783-413D-9D22-7220BE64E1B3}" srcOrd="0" destOrd="0" parTransId="{EC181C11-449C-4348-957F-C78D23027660}" sibTransId="{E21122FE-F31B-47C6-8346-A83AAB484F6B}"/>
    <dgm:cxn modelId="{87EA18AE-6EA9-4F58-8367-5B341EF03AF4}" type="presOf" srcId="{062E158D-30BC-4F77-88CA-59CFE66D9B3E}" destId="{A0DF2CE4-ADFD-4FE1-BFD3-DF9FC42A7BC9}" srcOrd="0" destOrd="0" presId="urn:microsoft.com/office/officeart/2005/8/layout/list1"/>
    <dgm:cxn modelId="{29472EA5-1B88-4EAE-8CDF-10C4E659A059}" type="presOf" srcId="{F8A4A239-B783-413D-9D22-7220BE64E1B3}" destId="{5A659694-C20E-44C0-8F96-FFD50C920E0F}" srcOrd="0" destOrd="0" presId="urn:microsoft.com/office/officeart/2005/8/layout/list1"/>
    <dgm:cxn modelId="{9859A81A-EB0B-422B-967B-8702E0F7897B}" type="presOf" srcId="{F8A4A239-B783-413D-9D22-7220BE64E1B3}" destId="{3969A776-6501-48C7-9805-84DE5B1E0899}" srcOrd="1" destOrd="0" presId="urn:microsoft.com/office/officeart/2005/8/layout/list1"/>
    <dgm:cxn modelId="{FDFCB859-33FB-4EDD-A33D-7FCD5385DDDF}" srcId="{F8A4A239-B783-413D-9D22-7220BE64E1B3}" destId="{062E158D-30BC-4F77-88CA-59CFE66D9B3E}" srcOrd="0" destOrd="0" parTransId="{582C39F6-6626-4D22-8710-17FEE88D22C1}" sibTransId="{71A17D13-B6F6-44A5-999F-D1D4CC68125C}"/>
    <dgm:cxn modelId="{BFB01960-99A5-4CBD-BB7D-0E0BDD21A176}" type="presOf" srcId="{A9DB44D8-ACC4-4D48-958B-AB44D6C3C160}" destId="{A0DF2CE4-ADFD-4FE1-BFD3-DF9FC42A7BC9}" srcOrd="0" destOrd="1" presId="urn:microsoft.com/office/officeart/2005/8/layout/list1"/>
    <dgm:cxn modelId="{C4079461-4FF2-428D-989A-29626F46E5EC}" type="presParOf" srcId="{3E96DD4A-B87A-4C09-8673-D4495C52B162}" destId="{11E77960-E171-4FC4-AF92-E4DA8FD3FC18}" srcOrd="0" destOrd="0" presId="urn:microsoft.com/office/officeart/2005/8/layout/list1"/>
    <dgm:cxn modelId="{2938138A-0063-4B4B-9530-44741FB19C9C}" type="presParOf" srcId="{11E77960-E171-4FC4-AF92-E4DA8FD3FC18}" destId="{5A659694-C20E-44C0-8F96-FFD50C920E0F}" srcOrd="0" destOrd="0" presId="urn:microsoft.com/office/officeart/2005/8/layout/list1"/>
    <dgm:cxn modelId="{0BCF4905-2FC1-4959-84A2-ECFA2491903F}" type="presParOf" srcId="{11E77960-E171-4FC4-AF92-E4DA8FD3FC18}" destId="{3969A776-6501-48C7-9805-84DE5B1E0899}" srcOrd="1" destOrd="0" presId="urn:microsoft.com/office/officeart/2005/8/layout/list1"/>
    <dgm:cxn modelId="{B09CF9A0-5B66-4C44-A7F7-6B00837C3075}" type="presParOf" srcId="{3E96DD4A-B87A-4C09-8673-D4495C52B162}" destId="{55D589E4-71E8-4F38-B97D-F87237C82E67}" srcOrd="1" destOrd="0" presId="urn:microsoft.com/office/officeart/2005/8/layout/list1"/>
    <dgm:cxn modelId="{B365E184-F827-4C4D-9AB5-91B0F57D91EE}" type="presParOf" srcId="{3E96DD4A-B87A-4C09-8673-D4495C52B162}" destId="{A0DF2CE4-ADFD-4FE1-BFD3-DF9FC42A7B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8385DB-84DE-475A-9782-BFF4EDD589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F8A4A239-B783-413D-9D22-7220BE64E1B3}">
      <dgm:prSet phldrT="[Text]" custT="1"/>
      <dgm:spPr/>
      <dgm:t>
        <a:bodyPr/>
        <a:lstStyle/>
        <a:p>
          <a:r>
            <a:rPr lang="en-US" altLang="zh-HK" sz="2000" b="1" dirty="0" smtClean="0"/>
            <a:t>Product design and experiments</a:t>
          </a:r>
          <a:endParaRPr lang="zh-HK" altLang="en-US" sz="2000" b="1" dirty="0"/>
        </a:p>
      </dgm:t>
    </dgm:pt>
    <dgm:pt modelId="{EC181C11-449C-4348-957F-C78D23027660}" type="parTrans" cxnId="{6BC1439A-4F5F-4505-A4ED-648091665297}">
      <dgm:prSet/>
      <dgm:spPr/>
      <dgm:t>
        <a:bodyPr/>
        <a:lstStyle/>
        <a:p>
          <a:endParaRPr lang="zh-HK" altLang="en-US"/>
        </a:p>
      </dgm:t>
    </dgm:pt>
    <dgm:pt modelId="{E21122FE-F31B-47C6-8346-A83AAB484F6B}" type="sibTrans" cxnId="{6BC1439A-4F5F-4505-A4ED-648091665297}">
      <dgm:prSet/>
      <dgm:spPr/>
      <dgm:t>
        <a:bodyPr/>
        <a:lstStyle/>
        <a:p>
          <a:endParaRPr lang="zh-HK" altLang="en-US"/>
        </a:p>
      </dgm:t>
    </dgm:pt>
    <dgm:pt modelId="{062E158D-30BC-4F77-88CA-59CFE66D9B3E}">
      <dgm:prSet custT="1"/>
      <dgm:spPr/>
      <dgm:t>
        <a:bodyPr/>
        <a:lstStyle/>
        <a:p>
          <a:endParaRPr lang="zh-HK" altLang="en-US" sz="2000" dirty="0"/>
        </a:p>
      </dgm:t>
    </dgm:pt>
    <dgm:pt modelId="{582C39F6-6626-4D22-8710-17FEE88D22C1}" type="parTrans" cxnId="{FDFCB859-33FB-4EDD-A33D-7FCD5385DDDF}">
      <dgm:prSet/>
      <dgm:spPr/>
      <dgm:t>
        <a:bodyPr/>
        <a:lstStyle/>
        <a:p>
          <a:endParaRPr lang="zh-HK" altLang="en-US"/>
        </a:p>
      </dgm:t>
    </dgm:pt>
    <dgm:pt modelId="{71A17D13-B6F6-44A5-999F-D1D4CC68125C}" type="sibTrans" cxnId="{FDFCB859-33FB-4EDD-A33D-7FCD5385DDDF}">
      <dgm:prSet/>
      <dgm:spPr/>
      <dgm:t>
        <a:bodyPr/>
        <a:lstStyle/>
        <a:p>
          <a:endParaRPr lang="zh-HK" altLang="en-US"/>
        </a:p>
      </dgm:t>
    </dgm:pt>
    <dgm:pt modelId="{3E96DD4A-B87A-4C09-8673-D4495C52B162}" type="pres">
      <dgm:prSet presAssocID="{5E8385DB-84DE-475A-9782-BFF4EDD589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1E77960-E171-4FC4-AF92-E4DA8FD3FC18}" type="pres">
      <dgm:prSet presAssocID="{F8A4A239-B783-413D-9D22-7220BE64E1B3}" presName="parentLin" presStyleCnt="0"/>
      <dgm:spPr/>
    </dgm:pt>
    <dgm:pt modelId="{5A659694-C20E-44C0-8F96-FFD50C920E0F}" type="pres">
      <dgm:prSet presAssocID="{F8A4A239-B783-413D-9D22-7220BE64E1B3}" presName="parentLeftMargin" presStyleLbl="node1" presStyleIdx="0" presStyleCnt="1"/>
      <dgm:spPr/>
      <dgm:t>
        <a:bodyPr/>
        <a:lstStyle/>
        <a:p>
          <a:endParaRPr lang="zh-HK" altLang="en-US"/>
        </a:p>
      </dgm:t>
    </dgm:pt>
    <dgm:pt modelId="{3969A776-6501-48C7-9805-84DE5B1E0899}" type="pres">
      <dgm:prSet presAssocID="{F8A4A239-B783-413D-9D22-7220BE64E1B3}" presName="parentText" presStyleLbl="node1" presStyleIdx="0" presStyleCnt="1" custScaleX="105099" custScaleY="36317" custLinFactNeighborX="-24408" custLinFactNeighborY="-36648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5D589E4-71E8-4F38-B97D-F87237C82E67}" type="pres">
      <dgm:prSet presAssocID="{F8A4A239-B783-413D-9D22-7220BE64E1B3}" presName="negativeSpace" presStyleCnt="0"/>
      <dgm:spPr/>
    </dgm:pt>
    <dgm:pt modelId="{A0DF2CE4-ADFD-4FE1-BFD3-DF9FC42A7BC9}" type="pres">
      <dgm:prSet presAssocID="{F8A4A239-B783-413D-9D22-7220BE64E1B3}" presName="childText" presStyleLbl="conFgAcc1" presStyleIdx="0" presStyleCnt="1" custScaleX="99333" custScaleY="258446" custLinFactNeighborY="9170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FDFCB859-33FB-4EDD-A33D-7FCD5385DDDF}" srcId="{F8A4A239-B783-413D-9D22-7220BE64E1B3}" destId="{062E158D-30BC-4F77-88CA-59CFE66D9B3E}" srcOrd="0" destOrd="0" parTransId="{582C39F6-6626-4D22-8710-17FEE88D22C1}" sibTransId="{71A17D13-B6F6-44A5-999F-D1D4CC68125C}"/>
    <dgm:cxn modelId="{867D1D57-E36F-449C-B7AA-F3444B9A0817}" type="presOf" srcId="{062E158D-30BC-4F77-88CA-59CFE66D9B3E}" destId="{A0DF2CE4-ADFD-4FE1-BFD3-DF9FC42A7BC9}" srcOrd="0" destOrd="0" presId="urn:microsoft.com/office/officeart/2005/8/layout/list1"/>
    <dgm:cxn modelId="{7C625BD7-5B24-459D-9001-2C70889BFBEB}" type="presOf" srcId="{F8A4A239-B783-413D-9D22-7220BE64E1B3}" destId="{5A659694-C20E-44C0-8F96-FFD50C920E0F}" srcOrd="0" destOrd="0" presId="urn:microsoft.com/office/officeart/2005/8/layout/list1"/>
    <dgm:cxn modelId="{4986997D-F073-43CF-8F89-5A19DE7BA18B}" type="presOf" srcId="{F8A4A239-B783-413D-9D22-7220BE64E1B3}" destId="{3969A776-6501-48C7-9805-84DE5B1E0899}" srcOrd="1" destOrd="0" presId="urn:microsoft.com/office/officeart/2005/8/layout/list1"/>
    <dgm:cxn modelId="{9EBC0D04-1011-4F06-8784-EFE4F4FA76D7}" type="presOf" srcId="{5E8385DB-84DE-475A-9782-BFF4EDD5896E}" destId="{3E96DD4A-B87A-4C09-8673-D4495C52B162}" srcOrd="0" destOrd="0" presId="urn:microsoft.com/office/officeart/2005/8/layout/list1"/>
    <dgm:cxn modelId="{6BC1439A-4F5F-4505-A4ED-648091665297}" srcId="{5E8385DB-84DE-475A-9782-BFF4EDD5896E}" destId="{F8A4A239-B783-413D-9D22-7220BE64E1B3}" srcOrd="0" destOrd="0" parTransId="{EC181C11-449C-4348-957F-C78D23027660}" sibTransId="{E21122FE-F31B-47C6-8346-A83AAB484F6B}"/>
    <dgm:cxn modelId="{293C3BE4-62C0-440F-B5CF-AAB4BB4CEC3A}" type="presParOf" srcId="{3E96DD4A-B87A-4C09-8673-D4495C52B162}" destId="{11E77960-E171-4FC4-AF92-E4DA8FD3FC18}" srcOrd="0" destOrd="0" presId="urn:microsoft.com/office/officeart/2005/8/layout/list1"/>
    <dgm:cxn modelId="{695D6CF6-CDD6-43CC-BB81-7E6704E582EA}" type="presParOf" srcId="{11E77960-E171-4FC4-AF92-E4DA8FD3FC18}" destId="{5A659694-C20E-44C0-8F96-FFD50C920E0F}" srcOrd="0" destOrd="0" presId="urn:microsoft.com/office/officeart/2005/8/layout/list1"/>
    <dgm:cxn modelId="{C20B6201-7C76-4C66-B3F4-C55D923BDA11}" type="presParOf" srcId="{11E77960-E171-4FC4-AF92-E4DA8FD3FC18}" destId="{3969A776-6501-48C7-9805-84DE5B1E0899}" srcOrd="1" destOrd="0" presId="urn:microsoft.com/office/officeart/2005/8/layout/list1"/>
    <dgm:cxn modelId="{DE7DAB9C-408B-4106-9C27-290B575C4727}" type="presParOf" srcId="{3E96DD4A-B87A-4C09-8673-D4495C52B162}" destId="{55D589E4-71E8-4F38-B97D-F87237C82E67}" srcOrd="1" destOrd="0" presId="urn:microsoft.com/office/officeart/2005/8/layout/list1"/>
    <dgm:cxn modelId="{10B6F8B6-31F3-4865-959E-B2495FA6950C}" type="presParOf" srcId="{3E96DD4A-B87A-4C09-8673-D4495C52B162}" destId="{A0DF2CE4-ADFD-4FE1-BFD3-DF9FC42A7B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8385DB-84DE-475A-9782-BFF4EDD589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F8A4A239-B783-413D-9D22-7220BE64E1B3}">
      <dgm:prSet phldrT="[Text]" custT="1"/>
      <dgm:spPr/>
      <dgm:t>
        <a:bodyPr/>
        <a:lstStyle/>
        <a:p>
          <a:r>
            <a:rPr lang="en-CA" sz="2000" b="1" dirty="0" smtClean="0">
              <a:solidFill>
                <a:schemeClr val="bg1"/>
              </a:solidFill>
              <a:latin typeface="Arial" pitchFamily="34" charset="0"/>
              <a:ea typeface="+mj-ea"/>
              <a:cs typeface="+mn-cs"/>
            </a:rPr>
            <a:t>Natural sciences</a:t>
          </a:r>
          <a:endParaRPr lang="zh-HK" altLang="en-US" sz="2000" dirty="0">
            <a:solidFill>
              <a:schemeClr val="bg1"/>
            </a:solidFill>
          </a:endParaRPr>
        </a:p>
      </dgm:t>
    </dgm:pt>
    <dgm:pt modelId="{EC181C11-449C-4348-957F-C78D23027660}" type="parTrans" cxnId="{6BC1439A-4F5F-4505-A4ED-648091665297}">
      <dgm:prSet/>
      <dgm:spPr/>
      <dgm:t>
        <a:bodyPr/>
        <a:lstStyle/>
        <a:p>
          <a:endParaRPr lang="zh-HK" altLang="en-US"/>
        </a:p>
      </dgm:t>
    </dgm:pt>
    <dgm:pt modelId="{E21122FE-F31B-47C6-8346-A83AAB484F6B}" type="sibTrans" cxnId="{6BC1439A-4F5F-4505-A4ED-648091665297}">
      <dgm:prSet/>
      <dgm:spPr/>
      <dgm:t>
        <a:bodyPr/>
        <a:lstStyle/>
        <a:p>
          <a:endParaRPr lang="zh-HK" altLang="en-US"/>
        </a:p>
      </dgm:t>
    </dgm:pt>
    <dgm:pt modelId="{062E158D-30BC-4F77-88CA-59CFE66D9B3E}">
      <dgm:prSet custT="1"/>
      <dgm:spPr/>
      <dgm:t>
        <a:bodyPr lIns="360000" rIns="360000"/>
        <a:lstStyle/>
        <a:p>
          <a:r>
            <a:rPr lang="en-US" altLang="zh-HK" sz="2400" dirty="0" smtClean="0">
              <a:solidFill>
                <a:srgbClr val="FF0000"/>
              </a:solidFill>
            </a:rPr>
            <a:t>Hypothesis</a:t>
          </a:r>
          <a:r>
            <a:rPr lang="en-US" altLang="zh-HK" sz="2400" dirty="0" smtClean="0"/>
            <a:t> (theory) proposed. (Sometimes </a:t>
          </a:r>
          <a:r>
            <a:rPr lang="en-US" altLang="zh-HK" sz="2400" dirty="0" smtClean="0">
              <a:solidFill>
                <a:srgbClr val="FF0000"/>
              </a:solidFill>
            </a:rPr>
            <a:t>predictions</a:t>
          </a:r>
          <a:r>
            <a:rPr lang="en-US" altLang="zh-HK" sz="2400" dirty="0" smtClean="0"/>
            <a:t> also made.)</a:t>
          </a:r>
          <a:endParaRPr lang="zh-HK" altLang="en-US" sz="2400" dirty="0"/>
        </a:p>
      </dgm:t>
    </dgm:pt>
    <dgm:pt modelId="{582C39F6-6626-4D22-8710-17FEE88D22C1}" type="parTrans" cxnId="{FDFCB859-33FB-4EDD-A33D-7FCD5385DDDF}">
      <dgm:prSet/>
      <dgm:spPr/>
      <dgm:t>
        <a:bodyPr/>
        <a:lstStyle/>
        <a:p>
          <a:endParaRPr lang="zh-HK" altLang="en-US"/>
        </a:p>
      </dgm:t>
    </dgm:pt>
    <dgm:pt modelId="{71A17D13-B6F6-44A5-999F-D1D4CC68125C}" type="sibTrans" cxnId="{FDFCB859-33FB-4EDD-A33D-7FCD5385DDDF}">
      <dgm:prSet/>
      <dgm:spPr/>
      <dgm:t>
        <a:bodyPr/>
        <a:lstStyle/>
        <a:p>
          <a:endParaRPr lang="zh-HK" altLang="en-US"/>
        </a:p>
      </dgm:t>
    </dgm:pt>
    <dgm:pt modelId="{A9DB44D8-ACC4-4D48-958B-AB44D6C3C160}">
      <dgm:prSet custT="1"/>
      <dgm:spPr/>
      <dgm:t>
        <a:bodyPr lIns="360000" rIns="360000"/>
        <a:lstStyle/>
        <a:p>
          <a:r>
            <a:rPr lang="en-US" altLang="zh-HK" sz="2400" dirty="0" smtClean="0">
              <a:solidFill>
                <a:srgbClr val="FF0000"/>
              </a:solidFill>
            </a:rPr>
            <a:t>Experiment</a:t>
          </a:r>
          <a:r>
            <a:rPr lang="en-US" altLang="zh-HK" sz="2400" dirty="0" smtClean="0"/>
            <a:t> conducted to test it.</a:t>
          </a:r>
          <a:endParaRPr lang="zh-HK" altLang="en-US" sz="2400" dirty="0"/>
        </a:p>
      </dgm:t>
    </dgm:pt>
    <dgm:pt modelId="{04FF5A3C-25B4-45E2-91A8-29F5D555A11E}" type="parTrans" cxnId="{E3B9E197-3ADA-48D6-8438-B52444BF7474}">
      <dgm:prSet/>
      <dgm:spPr/>
      <dgm:t>
        <a:bodyPr/>
        <a:lstStyle/>
        <a:p>
          <a:endParaRPr lang="zh-HK" altLang="en-US"/>
        </a:p>
      </dgm:t>
    </dgm:pt>
    <dgm:pt modelId="{4A05CA13-8972-47FB-863A-2811D311F8C5}" type="sibTrans" cxnId="{E3B9E197-3ADA-48D6-8438-B52444BF7474}">
      <dgm:prSet/>
      <dgm:spPr/>
      <dgm:t>
        <a:bodyPr/>
        <a:lstStyle/>
        <a:p>
          <a:endParaRPr lang="zh-HK" altLang="en-US"/>
        </a:p>
      </dgm:t>
    </dgm:pt>
    <dgm:pt modelId="{2E4E62DC-C9D5-44E6-80D0-EDD3322388D4}">
      <dgm:prSet custT="1"/>
      <dgm:spPr/>
      <dgm:t>
        <a:bodyPr lIns="360000" rIns="360000"/>
        <a:lstStyle/>
        <a:p>
          <a:r>
            <a:rPr lang="en-US" altLang="zh-HK" sz="2400" dirty="0" smtClean="0"/>
            <a:t>If </a:t>
          </a:r>
          <a:r>
            <a:rPr lang="en-US" altLang="zh-HK" sz="2400" dirty="0" smtClean="0">
              <a:solidFill>
                <a:srgbClr val="FF0000"/>
              </a:solidFill>
            </a:rPr>
            <a:t>violation</a:t>
          </a:r>
          <a:r>
            <a:rPr lang="en-US" altLang="zh-HK" sz="2400" dirty="0" smtClean="0"/>
            <a:t> appears, reexamine the theory and propose </a:t>
          </a:r>
          <a:r>
            <a:rPr lang="en-US" altLang="zh-HK" sz="2400" dirty="0" smtClean="0">
              <a:solidFill>
                <a:srgbClr val="FF33CC"/>
              </a:solidFill>
            </a:rPr>
            <a:t>new</a:t>
          </a:r>
          <a:r>
            <a:rPr lang="en-US" altLang="zh-HK" sz="2400" dirty="0" smtClean="0"/>
            <a:t> ones.</a:t>
          </a:r>
          <a:endParaRPr lang="zh-HK" altLang="en-US" sz="2400" dirty="0"/>
        </a:p>
      </dgm:t>
    </dgm:pt>
    <dgm:pt modelId="{E0D09221-89CD-4245-90AD-0CB7835D63E6}" type="parTrans" cxnId="{D0FF4C20-DECE-4978-B1A2-88E6335A8D6B}">
      <dgm:prSet/>
      <dgm:spPr/>
      <dgm:t>
        <a:bodyPr/>
        <a:lstStyle/>
        <a:p>
          <a:endParaRPr lang="zh-HK" altLang="en-US"/>
        </a:p>
      </dgm:t>
    </dgm:pt>
    <dgm:pt modelId="{55FFFF46-AA32-4BEE-B41D-D5DF10D632AE}" type="sibTrans" cxnId="{D0FF4C20-DECE-4978-B1A2-88E6335A8D6B}">
      <dgm:prSet/>
      <dgm:spPr/>
      <dgm:t>
        <a:bodyPr/>
        <a:lstStyle/>
        <a:p>
          <a:endParaRPr lang="zh-HK" altLang="en-US"/>
        </a:p>
      </dgm:t>
    </dgm:pt>
    <dgm:pt modelId="{3E96DD4A-B87A-4C09-8673-D4495C52B162}" type="pres">
      <dgm:prSet presAssocID="{5E8385DB-84DE-475A-9782-BFF4EDD589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1E77960-E171-4FC4-AF92-E4DA8FD3FC18}" type="pres">
      <dgm:prSet presAssocID="{F8A4A239-B783-413D-9D22-7220BE64E1B3}" presName="parentLin" presStyleCnt="0"/>
      <dgm:spPr/>
    </dgm:pt>
    <dgm:pt modelId="{5A659694-C20E-44C0-8F96-FFD50C920E0F}" type="pres">
      <dgm:prSet presAssocID="{F8A4A239-B783-413D-9D22-7220BE64E1B3}" presName="parentLeftMargin" presStyleLbl="node1" presStyleIdx="0" presStyleCnt="1"/>
      <dgm:spPr/>
      <dgm:t>
        <a:bodyPr/>
        <a:lstStyle/>
        <a:p>
          <a:endParaRPr lang="zh-HK" altLang="en-US"/>
        </a:p>
      </dgm:t>
    </dgm:pt>
    <dgm:pt modelId="{3969A776-6501-48C7-9805-84DE5B1E0899}" type="pres">
      <dgm:prSet presAssocID="{F8A4A239-B783-413D-9D22-7220BE64E1B3}" presName="parentText" presStyleLbl="node1" presStyleIdx="0" presStyleCnt="1" custScaleX="72256" custScaleY="84717" custLinFactNeighborX="-24408" custLinFactNeighborY="-36648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5D589E4-71E8-4F38-B97D-F87237C82E67}" type="pres">
      <dgm:prSet presAssocID="{F8A4A239-B783-413D-9D22-7220BE64E1B3}" presName="negativeSpace" presStyleCnt="0"/>
      <dgm:spPr/>
    </dgm:pt>
    <dgm:pt modelId="{A0DF2CE4-ADFD-4FE1-BFD3-DF9FC42A7BC9}" type="pres">
      <dgm:prSet presAssocID="{F8A4A239-B783-413D-9D22-7220BE64E1B3}" presName="childText" presStyleLbl="conFgAcc1" presStyleIdx="0" presStyleCnt="1" custScaleX="99333" custScaleY="112705" custLinFactNeighborY="9129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F1EB6155-68B1-437C-81C7-108C98B7343C}" type="presOf" srcId="{5E8385DB-84DE-475A-9782-BFF4EDD5896E}" destId="{3E96DD4A-B87A-4C09-8673-D4495C52B162}" srcOrd="0" destOrd="0" presId="urn:microsoft.com/office/officeart/2005/8/layout/list1"/>
    <dgm:cxn modelId="{39171BDB-C1CF-46F4-A00F-3BA7A1195530}" type="presOf" srcId="{F8A4A239-B783-413D-9D22-7220BE64E1B3}" destId="{5A659694-C20E-44C0-8F96-FFD50C920E0F}" srcOrd="0" destOrd="0" presId="urn:microsoft.com/office/officeart/2005/8/layout/list1"/>
    <dgm:cxn modelId="{FDFCB859-33FB-4EDD-A33D-7FCD5385DDDF}" srcId="{F8A4A239-B783-413D-9D22-7220BE64E1B3}" destId="{062E158D-30BC-4F77-88CA-59CFE66D9B3E}" srcOrd="0" destOrd="0" parTransId="{582C39F6-6626-4D22-8710-17FEE88D22C1}" sibTransId="{71A17D13-B6F6-44A5-999F-D1D4CC68125C}"/>
    <dgm:cxn modelId="{B488004F-E4EB-4D76-9E89-5033C1D49293}" type="presOf" srcId="{F8A4A239-B783-413D-9D22-7220BE64E1B3}" destId="{3969A776-6501-48C7-9805-84DE5B1E0899}" srcOrd="1" destOrd="0" presId="urn:microsoft.com/office/officeart/2005/8/layout/list1"/>
    <dgm:cxn modelId="{D0FF4C20-DECE-4978-B1A2-88E6335A8D6B}" srcId="{F8A4A239-B783-413D-9D22-7220BE64E1B3}" destId="{2E4E62DC-C9D5-44E6-80D0-EDD3322388D4}" srcOrd="2" destOrd="0" parTransId="{E0D09221-89CD-4245-90AD-0CB7835D63E6}" sibTransId="{55FFFF46-AA32-4BEE-B41D-D5DF10D632AE}"/>
    <dgm:cxn modelId="{E3B9E197-3ADA-48D6-8438-B52444BF7474}" srcId="{F8A4A239-B783-413D-9D22-7220BE64E1B3}" destId="{A9DB44D8-ACC4-4D48-958B-AB44D6C3C160}" srcOrd="1" destOrd="0" parTransId="{04FF5A3C-25B4-45E2-91A8-29F5D555A11E}" sibTransId="{4A05CA13-8972-47FB-863A-2811D311F8C5}"/>
    <dgm:cxn modelId="{EA7CA71D-1B3F-41EE-8E8C-94F5468CEFE4}" type="presOf" srcId="{062E158D-30BC-4F77-88CA-59CFE66D9B3E}" destId="{A0DF2CE4-ADFD-4FE1-BFD3-DF9FC42A7BC9}" srcOrd="0" destOrd="0" presId="urn:microsoft.com/office/officeart/2005/8/layout/list1"/>
    <dgm:cxn modelId="{7BBEB5CF-3359-499E-B066-91CDB147CFB9}" type="presOf" srcId="{A9DB44D8-ACC4-4D48-958B-AB44D6C3C160}" destId="{A0DF2CE4-ADFD-4FE1-BFD3-DF9FC42A7BC9}" srcOrd="0" destOrd="1" presId="urn:microsoft.com/office/officeart/2005/8/layout/list1"/>
    <dgm:cxn modelId="{B281BA72-2B77-434D-A4DD-41592E164051}" type="presOf" srcId="{2E4E62DC-C9D5-44E6-80D0-EDD3322388D4}" destId="{A0DF2CE4-ADFD-4FE1-BFD3-DF9FC42A7BC9}" srcOrd="0" destOrd="2" presId="urn:microsoft.com/office/officeart/2005/8/layout/list1"/>
    <dgm:cxn modelId="{6BC1439A-4F5F-4505-A4ED-648091665297}" srcId="{5E8385DB-84DE-475A-9782-BFF4EDD5896E}" destId="{F8A4A239-B783-413D-9D22-7220BE64E1B3}" srcOrd="0" destOrd="0" parTransId="{EC181C11-449C-4348-957F-C78D23027660}" sibTransId="{E21122FE-F31B-47C6-8346-A83AAB484F6B}"/>
    <dgm:cxn modelId="{89A75F96-14C5-4252-B9B0-BBC19537CDC1}" type="presParOf" srcId="{3E96DD4A-B87A-4C09-8673-D4495C52B162}" destId="{11E77960-E171-4FC4-AF92-E4DA8FD3FC18}" srcOrd="0" destOrd="0" presId="urn:microsoft.com/office/officeart/2005/8/layout/list1"/>
    <dgm:cxn modelId="{187C6B1C-0635-4F24-8FF1-F3D609EA8269}" type="presParOf" srcId="{11E77960-E171-4FC4-AF92-E4DA8FD3FC18}" destId="{5A659694-C20E-44C0-8F96-FFD50C920E0F}" srcOrd="0" destOrd="0" presId="urn:microsoft.com/office/officeart/2005/8/layout/list1"/>
    <dgm:cxn modelId="{9CD0CA08-2ED0-49ED-A0E1-E87FAD95ECC4}" type="presParOf" srcId="{11E77960-E171-4FC4-AF92-E4DA8FD3FC18}" destId="{3969A776-6501-48C7-9805-84DE5B1E0899}" srcOrd="1" destOrd="0" presId="urn:microsoft.com/office/officeart/2005/8/layout/list1"/>
    <dgm:cxn modelId="{47A5E4F5-8C5F-4368-BBDE-68012C06E865}" type="presParOf" srcId="{3E96DD4A-B87A-4C09-8673-D4495C52B162}" destId="{55D589E4-71E8-4F38-B97D-F87237C82E67}" srcOrd="1" destOrd="0" presId="urn:microsoft.com/office/officeart/2005/8/layout/list1"/>
    <dgm:cxn modelId="{48CCB391-3DC6-44E4-8C55-B8BE68116C34}" type="presParOf" srcId="{3E96DD4A-B87A-4C09-8673-D4495C52B162}" destId="{A0DF2CE4-ADFD-4FE1-BFD3-DF9FC42A7B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Search problems</a:t>
          </a:r>
          <a:endParaRPr lang="en-SG" sz="18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 lIns="324000" rIns="288000"/>
        <a:lstStyle/>
        <a:p>
          <a:r>
            <a:rPr lang="en-US" sz="1800" dirty="0" smtClean="0">
              <a:solidFill>
                <a:srgbClr val="002060"/>
              </a:solidFill>
            </a:rPr>
            <a:t>Given an </a:t>
          </a:r>
          <a:r>
            <a:rPr lang="en-US" sz="1800" dirty="0" smtClean="0">
              <a:solidFill>
                <a:schemeClr val="accent1"/>
              </a:solidFill>
            </a:rPr>
            <a:t>input</a:t>
          </a:r>
          <a:r>
            <a:rPr lang="en-US" sz="1800" dirty="0" smtClean="0">
              <a:solidFill>
                <a:srgbClr val="002060"/>
              </a:solidFill>
            </a:rPr>
            <a:t> (e.g. graph, formula, game, …), </a:t>
          </a:r>
          <a:br>
            <a:rPr lang="en-US" sz="1800" dirty="0" smtClean="0">
              <a:solidFill>
                <a:srgbClr val="002060"/>
              </a:solidFill>
            </a:rPr>
          </a:br>
          <a:r>
            <a:rPr lang="en-US" sz="1800" dirty="0" smtClean="0">
              <a:solidFill>
                <a:srgbClr val="002060"/>
              </a:solidFill>
            </a:rPr>
            <a:t>find a </a:t>
          </a:r>
          <a:r>
            <a:rPr lang="en-US" sz="1800" dirty="0" smtClean="0">
              <a:solidFill>
                <a:srgbClr val="FF0000"/>
              </a:solidFill>
            </a:rPr>
            <a:t>solution</a:t>
          </a:r>
          <a:r>
            <a:rPr lang="en-US" sz="1800" dirty="0" smtClean="0">
              <a:solidFill>
                <a:srgbClr val="002060"/>
              </a:solidFill>
            </a:rPr>
            <a:t> (e.g. Hamiltonian </a:t>
          </a:r>
          <a:r>
            <a:rPr lang="en-US" altLang="zh-CN" sz="1800" dirty="0" smtClean="0">
              <a:solidFill>
                <a:srgbClr val="002060"/>
              </a:solidFill>
            </a:rPr>
            <a:t>path</a:t>
          </a:r>
          <a:r>
            <a:rPr lang="en-US" sz="1800" dirty="0" smtClean="0">
              <a:solidFill>
                <a:srgbClr val="002060"/>
              </a:solidFill>
            </a:rPr>
            <a:t>, satisfying assignment, Nash equilibrium, …)</a:t>
          </a:r>
          <a:endParaRPr lang="en-SG" sz="1800" dirty="0">
            <a:solidFill>
              <a:srgbClr val="002060"/>
            </a:solidFill>
          </a:endParaRP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Y="81439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112578" custLinFactNeighborY="1344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7B86EF4E-02DE-4DF7-B749-CA8CD4D49A4B}" type="presOf" srcId="{D8D1D46E-CD59-46E2-9B9C-3FAFDE3B86C4}" destId="{5B8F9352-0C76-4995-9982-ADD717DB4B84}" srcOrd="0" destOrd="0" presId="urn:microsoft.com/office/officeart/2005/8/layout/list1"/>
    <dgm:cxn modelId="{477DCC8E-E71F-4600-9F36-34623B3A7E60}" type="presOf" srcId="{BACEDA55-EE4E-4897-BC66-16C8F9D1AC0C}" destId="{6A842BE2-9E2F-460B-8736-19767688EE01}" srcOrd="0" destOrd="0" presId="urn:microsoft.com/office/officeart/2005/8/layout/list1"/>
    <dgm:cxn modelId="{9C9C0C47-01FC-4723-BF99-8F7EED0E57A6}" type="presOf" srcId="{D8D1D46E-CD59-46E2-9B9C-3FAFDE3B86C4}" destId="{48D02847-6BF5-4D4B-8110-1996093C81EC}" srcOrd="1" destOrd="0" presId="urn:microsoft.com/office/officeart/2005/8/layout/list1"/>
    <dgm:cxn modelId="{A25E8059-9E2E-4BBD-B14E-1DCC68D71D65}" type="presOf" srcId="{2D07C76F-B713-46C5-B25E-4C090C0AF3E7}" destId="{10177E00-BFC2-4D17-9CE8-635C6AF82156}" srcOrd="0" destOrd="0" presId="urn:microsoft.com/office/officeart/2005/8/layout/list1"/>
    <dgm:cxn modelId="{0F2F8638-EB3C-4544-893B-968B9B65098C}" type="presParOf" srcId="{10177E00-BFC2-4D17-9CE8-635C6AF82156}" destId="{C2CCE4A9-9B7E-4500-9EED-DF31C1C9D1C4}" srcOrd="0" destOrd="0" presId="urn:microsoft.com/office/officeart/2005/8/layout/list1"/>
    <dgm:cxn modelId="{118996A3-76CC-4B20-8D78-81183A2B9F65}" type="presParOf" srcId="{C2CCE4A9-9B7E-4500-9EED-DF31C1C9D1C4}" destId="{5B8F9352-0C76-4995-9982-ADD717DB4B84}" srcOrd="0" destOrd="0" presId="urn:microsoft.com/office/officeart/2005/8/layout/list1"/>
    <dgm:cxn modelId="{6D7601D1-0402-49CC-B081-35676E584054}" type="presParOf" srcId="{C2CCE4A9-9B7E-4500-9EED-DF31C1C9D1C4}" destId="{48D02847-6BF5-4D4B-8110-1996093C81EC}" srcOrd="1" destOrd="0" presId="urn:microsoft.com/office/officeart/2005/8/layout/list1"/>
    <dgm:cxn modelId="{282C58FF-99DF-4DCB-9166-7AD6A8AB39A3}" type="presParOf" srcId="{10177E00-BFC2-4D17-9CE8-635C6AF82156}" destId="{24E9C0E5-7325-4012-90CC-F9F68C973724}" srcOrd="1" destOrd="0" presId="urn:microsoft.com/office/officeart/2005/8/layout/list1"/>
    <dgm:cxn modelId="{49E732B3-2414-4B0B-92CB-B170EAFE85D4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Constraint Satisfaction Problem (</a:t>
          </a:r>
          <a:r>
            <a:rPr lang="en-US" sz="1800" dirty="0" smtClean="0">
              <a:solidFill>
                <a:srgbClr val="FF0000"/>
              </a:solidFill>
            </a:rPr>
            <a:t>CSP</a:t>
          </a:r>
          <a:r>
            <a:rPr lang="en-US" sz="1800" dirty="0" smtClean="0">
              <a:solidFill>
                <a:srgbClr val="002060"/>
              </a:solidFill>
            </a:rPr>
            <a:t>)</a:t>
          </a:r>
          <a:endParaRPr lang="en-SG" sz="18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BACEDA55-EE4E-4897-BC66-16C8F9D1AC0C}">
          <dgm:prSet phldrT="[Text]" custT="1"/>
          <dgm:spPr/>
          <dgm:t>
            <a:bodyPr lIns="324000" rIns="288000"/>
            <a:lstStyle/>
            <a:p>
              <a:r>
                <a:rPr lang="en-SG" sz="1800" dirty="0" smtClean="0">
                  <a:solidFill>
                    <a:srgbClr val="002060"/>
                  </a:solidFill>
                </a:rPr>
                <a:t>Valid solution are those satisfying a collection of constraints </a:t>
              </a:r>
              <a14:m>
                <m:oMath xmlns:m="http://schemas.openxmlformats.org/officeDocument/2006/math">
                  <m:r>
                    <a:rPr lang="en-SG" sz="1800" i="1" dirty="0" smtClean="0">
                      <a:solidFill>
                        <a:srgbClr val="002060"/>
                      </a:solidFill>
                      <a:latin typeface="Cambria Math"/>
                    </a:rPr>
                    <m:t>𝐶</m:t>
                  </m:r>
                  <m:r>
                    <a:rPr lang="en-SG" sz="1800" i="1" baseline="-25000" dirty="0" smtClean="0">
                      <a:solidFill>
                        <a:srgbClr val="002060"/>
                      </a:solidFill>
                      <a:latin typeface="Cambria Math"/>
                    </a:rPr>
                    <m:t>1</m:t>
                  </m:r>
                  <m:r>
                    <a:rPr lang="en-SG" sz="1800" i="1" dirty="0" smtClean="0">
                      <a:solidFill>
                        <a:srgbClr val="002060"/>
                      </a:solidFill>
                      <a:latin typeface="Cambria Math"/>
                    </a:rPr>
                    <m:t>, …, </m:t>
                  </m:r>
                  <m:r>
                    <a:rPr lang="en-SG" sz="1800" i="1" dirty="0" smtClean="0">
                      <a:solidFill>
                        <a:srgbClr val="002060"/>
                      </a:solidFill>
                      <a:latin typeface="Cambria Math"/>
                    </a:rPr>
                    <m:t>𝐶𝑚</m:t>
                  </m:r>
                  <m:r>
                    <a:rPr lang="en-SG" sz="1800" i="1" baseline="-25000" dirty="0" smtClean="0">
                      <a:solidFill>
                        <a:srgbClr val="002060"/>
                      </a:solidFill>
                      <a:latin typeface="Cambria Math"/>
                    </a:rPr>
                    <m:t> (, …</m:t>
                  </m:r>
                  <m:r>
                    <a:rPr lang="en-SG" sz="1800" i="1" baseline="0" dirty="0" smtClean="0">
                      <a:solidFill>
                        <a:srgbClr val="002060"/>
                      </a:solidFill>
                      <a:latin typeface="Cambria Math"/>
                    </a:rPr>
                    <m:t>)</m:t>
                  </m:r>
                </m:oMath>
              </a14:m>
              <a:r>
                <a:rPr lang="en-SG" sz="1800" baseline="0" dirty="0" smtClean="0">
                  <a:solidFill>
                    <a:srgbClr val="002060"/>
                  </a:solidFill>
                </a:rPr>
                <a:t> 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Choice>
      <mc:Fallback xmlns="">
        <dgm:pt modelId="{BACEDA55-EE4E-4897-BC66-16C8F9D1AC0C}">
          <dgm:prSet phldrT="[Text]" custT="1"/>
          <dgm:spPr/>
          <dgm:t>
            <a:bodyPr lIns="324000" rIns="288000"/>
            <a:lstStyle/>
            <a:p>
              <a:r>
                <a:rPr lang="en-SG" sz="1800" dirty="0" smtClean="0">
                  <a:solidFill>
                    <a:srgbClr val="002060"/>
                  </a:solidFill>
                </a:rPr>
                <a:t>Valid solution are those satisfying a collection of constraints </a:t>
              </a:r>
              <a:r>
                <a:rPr lang="en-SG" sz="1800" i="0" dirty="0" smtClean="0">
                  <a:solidFill>
                    <a:srgbClr val="002060"/>
                  </a:solidFill>
                  <a:latin typeface="Cambria Math"/>
                </a:rPr>
                <a:t>𝐶</a:t>
              </a:r>
              <a:r>
                <a:rPr lang="en-SG" sz="1800" i="0" baseline="-25000" dirty="0" smtClean="0">
                  <a:solidFill>
                    <a:srgbClr val="002060"/>
                  </a:solidFill>
                  <a:latin typeface="Cambria Math"/>
                </a:rPr>
                <a:t>1</a:t>
              </a:r>
              <a:r>
                <a:rPr lang="en-SG" sz="1800" i="0" dirty="0" smtClean="0">
                  <a:solidFill>
                    <a:srgbClr val="002060"/>
                  </a:solidFill>
                  <a:latin typeface="Cambria Math"/>
                </a:rPr>
                <a:t>, …, 𝐶</a:t>
              </a:r>
              <a:r>
                <a:rPr lang="en-SG" sz="1800" i="0" baseline="-25000" dirty="0" smtClean="0">
                  <a:solidFill>
                    <a:srgbClr val="002060"/>
                  </a:solidFill>
                  <a:latin typeface="Cambria Math"/>
                </a:rPr>
                <a:t>𝑚 </a:t>
              </a:r>
              <a:r>
                <a:rPr lang="en-SG" sz="1800" i="0" baseline="0" dirty="0" smtClean="0">
                  <a:solidFill>
                    <a:srgbClr val="002060"/>
                  </a:solidFill>
                  <a:latin typeface="Cambria Math"/>
                </a:rPr>
                <a:t>(, …)</a:t>
              </a:r>
              <a:r>
                <a:rPr lang="en-SG" sz="1800" baseline="0" dirty="0" smtClean="0">
                  <a:solidFill>
                    <a:srgbClr val="002060"/>
                  </a:solidFill>
                </a:rPr>
                <a:t> 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Fallback>
    </mc:AlternateConten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Y="81439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9304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C486F119-C605-460C-A832-AA37CC63D8B0}" type="presOf" srcId="{D8D1D46E-CD59-46E2-9B9C-3FAFDE3B86C4}" destId="{5B8F9352-0C76-4995-9982-ADD717DB4B84}" srcOrd="0" destOrd="0" presId="urn:microsoft.com/office/officeart/2005/8/layout/list1"/>
    <dgm:cxn modelId="{EEDEE5C6-17B7-41C2-82A6-533D7C072F07}" type="presOf" srcId="{2D07C76F-B713-46C5-B25E-4C090C0AF3E7}" destId="{10177E00-BFC2-4D17-9CE8-635C6AF82156}" srcOrd="0" destOrd="0" presId="urn:microsoft.com/office/officeart/2005/8/layout/list1"/>
    <dgm:cxn modelId="{84C4C183-7F61-42CD-9229-DD271162756E}" type="presOf" srcId="{D8D1D46E-CD59-46E2-9B9C-3FAFDE3B86C4}" destId="{48D02847-6BF5-4D4B-8110-1996093C81EC}" srcOrd="1" destOrd="0" presId="urn:microsoft.com/office/officeart/2005/8/layout/list1"/>
    <dgm:cxn modelId="{D6E4CDCB-68D2-4326-A53B-60C4E7614005}" type="presOf" srcId="{BACEDA55-EE4E-4897-BC66-16C8F9D1AC0C}" destId="{6A842BE2-9E2F-460B-8736-19767688EE01}" srcOrd="0" destOrd="0" presId="urn:microsoft.com/office/officeart/2005/8/layout/list1"/>
    <dgm:cxn modelId="{A71CA5B3-6EAD-42B8-A599-3FC1CBAD2797}" type="presParOf" srcId="{10177E00-BFC2-4D17-9CE8-635C6AF82156}" destId="{C2CCE4A9-9B7E-4500-9EED-DF31C1C9D1C4}" srcOrd="0" destOrd="0" presId="urn:microsoft.com/office/officeart/2005/8/layout/list1"/>
    <dgm:cxn modelId="{7675EE41-B1E0-4914-8173-D89E891E57E4}" type="presParOf" srcId="{C2CCE4A9-9B7E-4500-9EED-DF31C1C9D1C4}" destId="{5B8F9352-0C76-4995-9982-ADD717DB4B84}" srcOrd="0" destOrd="0" presId="urn:microsoft.com/office/officeart/2005/8/layout/list1"/>
    <dgm:cxn modelId="{ABA5C68E-71DE-4EE3-AFCF-43A85D68697A}" type="presParOf" srcId="{C2CCE4A9-9B7E-4500-9EED-DF31C1C9D1C4}" destId="{48D02847-6BF5-4D4B-8110-1996093C81EC}" srcOrd="1" destOrd="0" presId="urn:microsoft.com/office/officeart/2005/8/layout/list1"/>
    <dgm:cxn modelId="{361C83C1-ABF1-4884-9B4F-C817094664EA}" type="presParOf" srcId="{10177E00-BFC2-4D17-9CE8-635C6AF82156}" destId="{24E9C0E5-7325-4012-90CC-F9F68C973724}" srcOrd="1" destOrd="0" presId="urn:microsoft.com/office/officeart/2005/8/layout/list1"/>
    <dgm:cxn modelId="{A3E6C181-3840-420C-88DF-8DD6854BEC49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Constraint Satisfaction Problem (</a:t>
          </a:r>
          <a:r>
            <a:rPr lang="en-US" sz="1800" dirty="0" smtClean="0">
              <a:solidFill>
                <a:srgbClr val="FF0000"/>
              </a:solidFill>
            </a:rPr>
            <a:t>CSP</a:t>
          </a:r>
          <a:r>
            <a:rPr lang="en-US" sz="1800" dirty="0" smtClean="0">
              <a:solidFill>
                <a:srgbClr val="002060"/>
              </a:solidFill>
            </a:rPr>
            <a:t>)</a:t>
          </a:r>
          <a:endParaRPr lang="en-SG" sz="18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Y="81439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9304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C486F119-C605-460C-A832-AA37CC63D8B0}" type="presOf" srcId="{D8D1D46E-CD59-46E2-9B9C-3FAFDE3B86C4}" destId="{5B8F9352-0C76-4995-9982-ADD717DB4B84}" srcOrd="0" destOrd="0" presId="urn:microsoft.com/office/officeart/2005/8/layout/list1"/>
    <dgm:cxn modelId="{EEDEE5C6-17B7-41C2-82A6-533D7C072F07}" type="presOf" srcId="{2D07C76F-B713-46C5-B25E-4C090C0AF3E7}" destId="{10177E00-BFC2-4D17-9CE8-635C6AF82156}" srcOrd="0" destOrd="0" presId="urn:microsoft.com/office/officeart/2005/8/layout/list1"/>
    <dgm:cxn modelId="{84C4C183-7F61-42CD-9229-DD271162756E}" type="presOf" srcId="{D8D1D46E-CD59-46E2-9B9C-3FAFDE3B86C4}" destId="{48D02847-6BF5-4D4B-8110-1996093C81EC}" srcOrd="1" destOrd="0" presId="urn:microsoft.com/office/officeart/2005/8/layout/list1"/>
    <dgm:cxn modelId="{D6E4CDCB-68D2-4326-A53B-60C4E7614005}" type="presOf" srcId="{BACEDA55-EE4E-4897-BC66-16C8F9D1AC0C}" destId="{6A842BE2-9E2F-460B-8736-19767688EE01}" srcOrd="0" destOrd="0" presId="urn:microsoft.com/office/officeart/2005/8/layout/list1"/>
    <dgm:cxn modelId="{A71CA5B3-6EAD-42B8-A599-3FC1CBAD2797}" type="presParOf" srcId="{10177E00-BFC2-4D17-9CE8-635C6AF82156}" destId="{C2CCE4A9-9B7E-4500-9EED-DF31C1C9D1C4}" srcOrd="0" destOrd="0" presId="urn:microsoft.com/office/officeart/2005/8/layout/list1"/>
    <dgm:cxn modelId="{7675EE41-B1E0-4914-8173-D89E891E57E4}" type="presParOf" srcId="{C2CCE4A9-9B7E-4500-9EED-DF31C1C9D1C4}" destId="{5B8F9352-0C76-4995-9982-ADD717DB4B84}" srcOrd="0" destOrd="0" presId="urn:microsoft.com/office/officeart/2005/8/layout/list1"/>
    <dgm:cxn modelId="{ABA5C68E-71DE-4EE3-AFCF-43A85D68697A}" type="presParOf" srcId="{C2CCE4A9-9B7E-4500-9EED-DF31C1C9D1C4}" destId="{48D02847-6BF5-4D4B-8110-1996093C81EC}" srcOrd="1" destOrd="0" presId="urn:microsoft.com/office/officeart/2005/8/layout/list1"/>
    <dgm:cxn modelId="{361C83C1-ABF1-4884-9B4F-C817094664EA}" type="presParOf" srcId="{10177E00-BFC2-4D17-9CE8-635C6AF82156}" destId="{24E9C0E5-7325-4012-90CC-F9F68C973724}" srcOrd="1" destOrd="0" presId="urn:microsoft.com/office/officeart/2005/8/layout/list1"/>
    <dgm:cxn modelId="{A3E6C181-3840-420C-88DF-8DD6854BEC49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Allowed operations</a:t>
          </a:r>
          <a:endParaRPr lang="en-SG" sz="18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 lIns="324000" rIns="288000"/>
        <a:lstStyle/>
        <a:p>
          <a:r>
            <a:rPr lang="en-SG" sz="1800" dirty="0" smtClean="0">
              <a:solidFill>
                <a:srgbClr val="002060"/>
              </a:solidFill>
            </a:rPr>
            <a:t>Difficulty: input is </a:t>
          </a:r>
          <a:r>
            <a:rPr lang="en-SG" sz="1800" dirty="0" smtClean="0">
              <a:solidFill>
                <a:srgbClr val="FF0000"/>
              </a:solidFill>
            </a:rPr>
            <a:t>unknown</a:t>
          </a:r>
          <a:r>
            <a:rPr lang="en-SG" sz="1800" dirty="0" smtClean="0">
              <a:solidFill>
                <a:srgbClr val="002060"/>
              </a:solidFill>
            </a:rPr>
            <a:t>.</a:t>
          </a:r>
          <a:endParaRPr lang="en-SG" sz="1800" dirty="0">
            <a:solidFill>
              <a:srgbClr val="002060"/>
            </a:solidFill>
          </a:endParaRP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441B129F-8C1F-462E-85A7-9CE1EAE75E22}">
      <dgm:prSet phldrT="[Text]" custT="1"/>
      <dgm:spPr/>
      <dgm:t>
        <a:bodyPr lIns="324000" rIns="288000"/>
        <a:lstStyle/>
        <a:p>
          <a:r>
            <a:rPr lang="en-SG" sz="1800" dirty="0" smtClean="0">
              <a:solidFill>
                <a:srgbClr val="002060"/>
              </a:solidFill>
            </a:rPr>
            <a:t>Allowed operations: solution testing. One can </a:t>
          </a:r>
          <a:r>
            <a:rPr lang="en-SG" sz="1800" dirty="0" smtClean="0">
              <a:solidFill>
                <a:srgbClr val="FF0000"/>
              </a:solidFill>
            </a:rPr>
            <a:t>propose</a:t>
          </a:r>
          <a:r>
            <a:rPr lang="en-SG" sz="1800" dirty="0" smtClean="0">
              <a:solidFill>
                <a:srgbClr val="002060"/>
              </a:solidFill>
            </a:rPr>
            <a:t> candidate solutions</a:t>
          </a:r>
          <a:endParaRPr lang="en-SG" sz="1800" dirty="0">
            <a:solidFill>
              <a:srgbClr val="002060"/>
            </a:solidFill>
          </a:endParaRPr>
        </a:p>
      </dgm:t>
    </dgm:pt>
    <dgm:pt modelId="{0F8C0041-ABF9-41B3-ABCB-0402F65385B9}" type="parTrans" cxnId="{681E29C7-5036-496D-807D-95E0743638B3}">
      <dgm:prSet/>
      <dgm:spPr/>
      <dgm:t>
        <a:bodyPr/>
        <a:lstStyle/>
        <a:p>
          <a:endParaRPr lang="zh-HK" altLang="en-US"/>
        </a:p>
      </dgm:t>
    </dgm:pt>
    <dgm:pt modelId="{6853E60A-C607-4E8F-8059-076F2B42CEBC}" type="sibTrans" cxnId="{681E29C7-5036-496D-807D-95E0743638B3}">
      <dgm:prSet/>
      <dgm:spPr/>
      <dgm:t>
        <a:bodyPr/>
        <a:lstStyle/>
        <a:p>
          <a:endParaRPr lang="zh-HK" altLang="en-US"/>
        </a:p>
      </dgm:t>
    </dgm:pt>
    <dgm:pt modelId="{EA9323B1-6CA7-46BC-8538-769AC07154A5}">
      <dgm:prSet phldrT="[Text]" custT="1"/>
      <dgm:spPr/>
      <dgm:t>
        <a:bodyPr lIns="324000" rIns="288000"/>
        <a:lstStyle/>
        <a:p>
          <a:r>
            <a:rPr lang="en-SG" sz="1800" dirty="0" smtClean="0">
              <a:solidFill>
                <a:srgbClr val="002060"/>
              </a:solidFill>
            </a:rPr>
            <a:t> If valid: we are told so.</a:t>
          </a:r>
          <a:endParaRPr lang="en-SG" sz="1800" dirty="0">
            <a:solidFill>
              <a:srgbClr val="002060"/>
            </a:solidFill>
          </a:endParaRPr>
        </a:p>
      </dgm:t>
    </dgm:pt>
    <dgm:pt modelId="{FBB2F2DA-8B4C-4451-A042-7E4C7B5A158D}" type="parTrans" cxnId="{518A7D38-2005-4DB7-94A8-387762CF95C5}">
      <dgm:prSet/>
      <dgm:spPr/>
      <dgm:t>
        <a:bodyPr/>
        <a:lstStyle/>
        <a:p>
          <a:endParaRPr lang="zh-HK" altLang="en-US"/>
        </a:p>
      </dgm:t>
    </dgm:pt>
    <dgm:pt modelId="{9F627B80-9CCF-4ABA-B549-B7E1390C8090}" type="sibTrans" cxnId="{518A7D38-2005-4DB7-94A8-387762CF95C5}">
      <dgm:prSet/>
      <dgm:spPr/>
      <dgm:t>
        <a:bodyPr/>
        <a:lstStyle/>
        <a:p>
          <a:endParaRPr lang="zh-HK" altLang="en-US"/>
        </a:p>
      </dgm:t>
    </dgm:pt>
    <dgm:pt modelId="{5FBE6AAB-2B7D-4DCD-B41E-07D308D112CF}">
      <dgm:prSet phldrT="[Text]" custT="1"/>
      <dgm:spPr/>
      <dgm:t>
        <a:bodyPr lIns="324000" rIns="288000"/>
        <a:lstStyle/>
        <a:p>
          <a:r>
            <a:rPr lang="en-SG" sz="1800" dirty="0" smtClean="0">
              <a:solidFill>
                <a:srgbClr val="002060"/>
              </a:solidFill>
            </a:rPr>
            <a:t>Otherwise: an </a:t>
          </a:r>
          <a:r>
            <a:rPr lang="en-SG" sz="1800" dirty="0" smtClean="0">
              <a:solidFill>
                <a:srgbClr val="FF0000"/>
              </a:solidFill>
            </a:rPr>
            <a:t>error</a:t>
          </a:r>
          <a:r>
            <a:rPr lang="en-SG" sz="1800" dirty="0" smtClean="0">
              <a:solidFill>
                <a:srgbClr val="002060"/>
              </a:solidFill>
            </a:rPr>
            <a:t> is signalled.</a:t>
          </a:r>
          <a:endParaRPr lang="en-SG" sz="1800" dirty="0">
            <a:solidFill>
              <a:srgbClr val="002060"/>
            </a:solidFill>
          </a:endParaRPr>
        </a:p>
      </dgm:t>
    </dgm:pt>
    <dgm:pt modelId="{7A0B4E67-1B99-4D00-97FD-84431DB6C02A}" type="parTrans" cxnId="{5E80B341-256A-4F9A-A9EF-63EE06E11956}">
      <dgm:prSet/>
      <dgm:spPr/>
      <dgm:t>
        <a:bodyPr/>
        <a:lstStyle/>
        <a:p>
          <a:endParaRPr lang="zh-HK" altLang="en-US"/>
        </a:p>
      </dgm:t>
    </dgm:pt>
    <dgm:pt modelId="{9DDDE13B-08A4-42C7-8781-741F92B58C6C}" type="sibTrans" cxnId="{5E80B341-256A-4F9A-A9EF-63EE06E11956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Y="81439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9304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681E29C7-5036-496D-807D-95E0743638B3}" srcId="{D8D1D46E-CD59-46E2-9B9C-3FAFDE3B86C4}" destId="{441B129F-8C1F-462E-85A7-9CE1EAE75E22}" srcOrd="1" destOrd="0" parTransId="{0F8C0041-ABF9-41B3-ABCB-0402F65385B9}" sibTransId="{6853E60A-C607-4E8F-8059-076F2B42CEBC}"/>
    <dgm:cxn modelId="{518A7D38-2005-4DB7-94A8-387762CF95C5}" srcId="{441B129F-8C1F-462E-85A7-9CE1EAE75E22}" destId="{EA9323B1-6CA7-46BC-8538-769AC07154A5}" srcOrd="0" destOrd="0" parTransId="{FBB2F2DA-8B4C-4451-A042-7E4C7B5A158D}" sibTransId="{9F627B80-9CCF-4ABA-B549-B7E1390C8090}"/>
    <dgm:cxn modelId="{BC4E743D-0C8A-48EA-97FF-39E1E630E483}" type="presOf" srcId="{2D07C76F-B713-46C5-B25E-4C090C0AF3E7}" destId="{10177E00-BFC2-4D17-9CE8-635C6AF82156}" srcOrd="0" destOrd="0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E729E966-FF11-4BE5-A8B3-81F86E5B8AD3}" type="presOf" srcId="{441B129F-8C1F-462E-85A7-9CE1EAE75E22}" destId="{6A842BE2-9E2F-460B-8736-19767688EE01}" srcOrd="0" destOrd="1" presId="urn:microsoft.com/office/officeart/2005/8/layout/list1"/>
    <dgm:cxn modelId="{5E80B341-256A-4F9A-A9EF-63EE06E11956}" srcId="{441B129F-8C1F-462E-85A7-9CE1EAE75E22}" destId="{5FBE6AAB-2B7D-4DCD-B41E-07D308D112CF}" srcOrd="1" destOrd="0" parTransId="{7A0B4E67-1B99-4D00-97FD-84431DB6C02A}" sibTransId="{9DDDE13B-08A4-42C7-8781-741F92B58C6C}"/>
    <dgm:cxn modelId="{BCD66469-51FF-497E-9B28-F28B9C00C983}" type="presOf" srcId="{D8D1D46E-CD59-46E2-9B9C-3FAFDE3B86C4}" destId="{48D02847-6BF5-4D4B-8110-1996093C81EC}" srcOrd="1" destOrd="0" presId="urn:microsoft.com/office/officeart/2005/8/layout/list1"/>
    <dgm:cxn modelId="{398279A7-2597-4BBD-8617-B639705875F7}" type="presOf" srcId="{EA9323B1-6CA7-46BC-8538-769AC07154A5}" destId="{6A842BE2-9E2F-460B-8736-19767688EE01}" srcOrd="0" destOrd="2" presId="urn:microsoft.com/office/officeart/2005/8/layout/list1"/>
    <dgm:cxn modelId="{9485E645-FDEE-46C2-B62C-FB6D42EA15A0}" type="presOf" srcId="{BACEDA55-EE4E-4897-BC66-16C8F9D1AC0C}" destId="{6A842BE2-9E2F-460B-8736-19767688EE01}" srcOrd="0" destOrd="0" presId="urn:microsoft.com/office/officeart/2005/8/layout/list1"/>
    <dgm:cxn modelId="{77F29DFD-3F61-4D27-9007-9E03BA620D9E}" type="presOf" srcId="{D8D1D46E-CD59-46E2-9B9C-3FAFDE3B86C4}" destId="{5B8F9352-0C76-4995-9982-ADD717DB4B84}" srcOrd="0" destOrd="0" presId="urn:microsoft.com/office/officeart/2005/8/layout/list1"/>
    <dgm:cxn modelId="{855DF5EB-B30B-4E46-A59F-99191BEFF51E}" type="presOf" srcId="{5FBE6AAB-2B7D-4DCD-B41E-07D308D112CF}" destId="{6A842BE2-9E2F-460B-8736-19767688EE01}" srcOrd="0" destOrd="3" presId="urn:microsoft.com/office/officeart/2005/8/layout/list1"/>
    <dgm:cxn modelId="{EF97C823-5A1E-4E44-BB4F-3F7670702C13}" type="presParOf" srcId="{10177E00-BFC2-4D17-9CE8-635C6AF82156}" destId="{C2CCE4A9-9B7E-4500-9EED-DF31C1C9D1C4}" srcOrd="0" destOrd="0" presId="urn:microsoft.com/office/officeart/2005/8/layout/list1"/>
    <dgm:cxn modelId="{136E08B7-9FD8-4A37-BCB3-E02946C628EB}" type="presParOf" srcId="{C2CCE4A9-9B7E-4500-9EED-DF31C1C9D1C4}" destId="{5B8F9352-0C76-4995-9982-ADD717DB4B84}" srcOrd="0" destOrd="0" presId="urn:microsoft.com/office/officeart/2005/8/layout/list1"/>
    <dgm:cxn modelId="{E999B63D-5F28-4189-BB8B-97E7DAA9468E}" type="presParOf" srcId="{C2CCE4A9-9B7E-4500-9EED-DF31C1C9D1C4}" destId="{48D02847-6BF5-4D4B-8110-1996093C81EC}" srcOrd="1" destOrd="0" presId="urn:microsoft.com/office/officeart/2005/8/layout/list1"/>
    <dgm:cxn modelId="{681EA59F-5E18-4B78-A166-EE2C249E21C6}" type="presParOf" srcId="{10177E00-BFC2-4D17-9CE8-635C6AF82156}" destId="{24E9C0E5-7325-4012-90CC-F9F68C973724}" srcOrd="1" destOrd="0" presId="urn:microsoft.com/office/officeart/2005/8/layout/list1"/>
    <dgm:cxn modelId="{8C463265-FE83-4B35-B5B2-81EFA190AF62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Trial complexity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en-US" sz="1800" dirty="0" smtClean="0"/>
            <a:t>Minimum number of queries to V</a:t>
          </a:r>
          <a:endParaRPr lang="en-SG" sz="1800" dirty="0"/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77252208-DD33-4791-8C98-D772D56BF7CA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70C0"/>
              </a:solidFill>
            </a:rPr>
            <a:t>D</a:t>
          </a:r>
          <a:r>
            <a:rPr lang="en-US" sz="1800" dirty="0" smtClean="0"/>
            <a:t>: </a:t>
          </a:r>
          <a:r>
            <a:rPr lang="en-US" sz="1800" dirty="0" smtClean="0">
              <a:solidFill>
                <a:srgbClr val="0070C0"/>
              </a:solidFill>
            </a:rPr>
            <a:t>deterministic </a:t>
          </a:r>
          <a:r>
            <a:rPr lang="en-US" sz="1800" dirty="0" smtClean="0"/>
            <a:t>trial complexity</a:t>
          </a:r>
          <a:endParaRPr lang="en-SG" sz="1800" dirty="0"/>
        </a:p>
      </dgm:t>
    </dgm:pt>
    <dgm:pt modelId="{4BE830B7-D194-406E-ADBC-1308060BE5DA}" type="parTrans" cxnId="{DEE94358-B618-4386-922C-72417AE7ED54}">
      <dgm:prSet/>
      <dgm:spPr/>
      <dgm:t>
        <a:bodyPr/>
        <a:lstStyle/>
        <a:p>
          <a:endParaRPr lang="en-SG"/>
        </a:p>
      </dgm:t>
    </dgm:pt>
    <dgm:pt modelId="{F444BF66-55BC-456A-AF69-A6B78AD22B05}" type="sibTrans" cxnId="{DEE94358-B618-4386-922C-72417AE7ED54}">
      <dgm:prSet/>
      <dgm:spPr/>
      <dgm:t>
        <a:bodyPr/>
        <a:lstStyle/>
        <a:p>
          <a:endParaRPr lang="en-SG"/>
        </a:p>
      </dgm:t>
    </dgm:pt>
    <dgm:pt modelId="{F80F1858-E954-4796-A2C6-093EEE2CCFD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33CC"/>
              </a:solidFill>
            </a:rPr>
            <a:t>R</a:t>
          </a:r>
          <a:r>
            <a:rPr lang="en-US" sz="1800" dirty="0" smtClean="0"/>
            <a:t>: (Las Vegas) </a:t>
          </a:r>
          <a:r>
            <a:rPr lang="en-US" sz="1800" dirty="0" smtClean="0">
              <a:solidFill>
                <a:srgbClr val="FF33CC"/>
              </a:solidFill>
            </a:rPr>
            <a:t>randomized </a:t>
          </a:r>
          <a:r>
            <a:rPr lang="en-US" sz="1800" dirty="0" smtClean="0"/>
            <a:t>trial complexity</a:t>
          </a:r>
          <a:endParaRPr lang="en-SG" sz="1800" dirty="0"/>
        </a:p>
      </dgm:t>
    </dgm:pt>
    <dgm:pt modelId="{F923618B-A67B-48CF-B15B-3FA894BA65A2}" type="parTrans" cxnId="{C8014AB2-4CEC-4CDB-A077-DE6A348EAD86}">
      <dgm:prSet/>
      <dgm:spPr/>
      <dgm:t>
        <a:bodyPr/>
        <a:lstStyle/>
        <a:p>
          <a:endParaRPr lang="en-SG"/>
        </a:p>
      </dgm:t>
    </dgm:pt>
    <dgm:pt modelId="{1464134A-D712-4B19-9005-3BF2FD33F4DE}" type="sibTrans" cxnId="{C8014AB2-4CEC-4CDB-A077-DE6A348EAD86}">
      <dgm:prSet/>
      <dgm:spPr/>
      <dgm:t>
        <a:bodyPr/>
        <a:lstStyle/>
        <a:p>
          <a:endParaRPr lang="en-SG"/>
        </a:p>
      </dgm:t>
    </dgm:pt>
    <dgm:pt modelId="{087B5710-EBD6-4C93-8E51-E05874E9C77E}">
      <dgm:prSet phldrT="[Text]" custT="1"/>
      <dgm:spPr/>
      <dgm:t>
        <a:bodyPr/>
        <a:lstStyle/>
        <a:p>
          <a:r>
            <a:rPr lang="en-US" sz="1600" dirty="0" smtClean="0"/>
            <a:t>regardless of its computational power</a:t>
          </a:r>
          <a:endParaRPr lang="en-SG" sz="1600" dirty="0"/>
        </a:p>
      </dgm:t>
    </dgm:pt>
    <dgm:pt modelId="{C0F3374E-1719-4BF2-B945-930B2542FA55}" type="parTrans" cxnId="{3DE1014D-BE9D-4C27-9335-28F69DA66A65}">
      <dgm:prSet/>
      <dgm:spPr/>
      <dgm:t>
        <a:bodyPr/>
        <a:lstStyle/>
        <a:p>
          <a:endParaRPr lang="zh-HK" altLang="en-US"/>
        </a:p>
      </dgm:t>
    </dgm:pt>
    <dgm:pt modelId="{4C44FFBE-D9EE-4939-8D57-79795FFC06D3}" type="sibTrans" cxnId="{3DE1014D-BE9D-4C27-9335-28F69DA66A65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62B65BF2-2D05-4634-9487-D6EF7902546A}" type="presOf" srcId="{D8D1D46E-CD59-46E2-9B9C-3FAFDE3B86C4}" destId="{48D02847-6BF5-4D4B-8110-1996093C81EC}" srcOrd="1" destOrd="0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DEE94358-B618-4386-922C-72417AE7ED54}" srcId="{D8D1D46E-CD59-46E2-9B9C-3FAFDE3B86C4}" destId="{77252208-DD33-4791-8C98-D772D56BF7CA}" srcOrd="1" destOrd="0" parTransId="{4BE830B7-D194-406E-ADBC-1308060BE5DA}" sibTransId="{F444BF66-55BC-456A-AF69-A6B78AD22B05}"/>
    <dgm:cxn modelId="{7DC68D74-0F33-4DCE-9C98-AC84CC3BEFB9}" type="presOf" srcId="{2D07C76F-B713-46C5-B25E-4C090C0AF3E7}" destId="{10177E00-BFC2-4D17-9CE8-635C6AF82156}" srcOrd="0" destOrd="0" presId="urn:microsoft.com/office/officeart/2005/8/layout/list1"/>
    <dgm:cxn modelId="{3DE1014D-BE9D-4C27-9335-28F69DA66A65}" srcId="{BACEDA55-EE4E-4897-BC66-16C8F9D1AC0C}" destId="{087B5710-EBD6-4C93-8E51-E05874E9C77E}" srcOrd="0" destOrd="0" parTransId="{C0F3374E-1719-4BF2-B945-930B2542FA55}" sibTransId="{4C44FFBE-D9EE-4939-8D57-79795FFC06D3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0F10159C-815D-4D4D-A8A2-ACB3F842DB1C}" type="presOf" srcId="{BACEDA55-EE4E-4897-BC66-16C8F9D1AC0C}" destId="{6A842BE2-9E2F-460B-8736-19767688EE01}" srcOrd="0" destOrd="0" presId="urn:microsoft.com/office/officeart/2005/8/layout/list1"/>
    <dgm:cxn modelId="{FC402129-22A5-4ABD-9F57-D7D6BA69765B}" type="presOf" srcId="{F80F1858-E954-4796-A2C6-093EEE2CCFD4}" destId="{6A842BE2-9E2F-460B-8736-19767688EE01}" srcOrd="0" destOrd="3" presId="urn:microsoft.com/office/officeart/2005/8/layout/list1"/>
    <dgm:cxn modelId="{C8014AB2-4CEC-4CDB-A077-DE6A348EAD86}" srcId="{D8D1D46E-CD59-46E2-9B9C-3FAFDE3B86C4}" destId="{F80F1858-E954-4796-A2C6-093EEE2CCFD4}" srcOrd="2" destOrd="0" parTransId="{F923618B-A67B-48CF-B15B-3FA894BA65A2}" sibTransId="{1464134A-D712-4B19-9005-3BF2FD33F4DE}"/>
    <dgm:cxn modelId="{5A9E6842-0150-4CE3-BD03-6D9486EE907C}" type="presOf" srcId="{D8D1D46E-CD59-46E2-9B9C-3FAFDE3B86C4}" destId="{5B8F9352-0C76-4995-9982-ADD717DB4B84}" srcOrd="0" destOrd="0" presId="urn:microsoft.com/office/officeart/2005/8/layout/list1"/>
    <dgm:cxn modelId="{00E6A6B5-F1DD-4741-A28D-BBDC3D98B0AE}" type="presOf" srcId="{77252208-DD33-4791-8C98-D772D56BF7CA}" destId="{6A842BE2-9E2F-460B-8736-19767688EE01}" srcOrd="0" destOrd="2" presId="urn:microsoft.com/office/officeart/2005/8/layout/list1"/>
    <dgm:cxn modelId="{A0E75838-59D6-49EC-9A9D-CE0F2E834F8D}" type="presOf" srcId="{087B5710-EBD6-4C93-8E51-E05874E9C77E}" destId="{6A842BE2-9E2F-460B-8736-19767688EE01}" srcOrd="0" destOrd="1" presId="urn:microsoft.com/office/officeart/2005/8/layout/list1"/>
    <dgm:cxn modelId="{B51ABCA8-08EF-4FDF-8C88-AD94714F4E55}" type="presParOf" srcId="{10177E00-BFC2-4D17-9CE8-635C6AF82156}" destId="{C2CCE4A9-9B7E-4500-9EED-DF31C1C9D1C4}" srcOrd="0" destOrd="0" presId="urn:microsoft.com/office/officeart/2005/8/layout/list1"/>
    <dgm:cxn modelId="{D4981872-6035-4B31-9C5B-15905922A40D}" type="presParOf" srcId="{C2CCE4A9-9B7E-4500-9EED-DF31C1C9D1C4}" destId="{5B8F9352-0C76-4995-9982-ADD717DB4B84}" srcOrd="0" destOrd="0" presId="urn:microsoft.com/office/officeart/2005/8/layout/list1"/>
    <dgm:cxn modelId="{3F7E5197-9365-478B-A664-47A54F760827}" type="presParOf" srcId="{C2CCE4A9-9B7E-4500-9EED-DF31C1C9D1C4}" destId="{48D02847-6BF5-4D4B-8110-1996093C81EC}" srcOrd="1" destOrd="0" presId="urn:microsoft.com/office/officeart/2005/8/layout/list1"/>
    <dgm:cxn modelId="{8B83A3F2-BA9F-440E-A659-F9529FAD8DAC}" type="presParOf" srcId="{10177E00-BFC2-4D17-9CE8-635C6AF82156}" destId="{24E9C0E5-7325-4012-90CC-F9F68C973724}" srcOrd="1" destOrd="0" presId="urn:microsoft.com/office/officeart/2005/8/layout/list1"/>
    <dgm:cxn modelId="{7F6BC347-64E9-45B7-B3E6-846EBEDA16C3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Trial complexity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en-US" sz="1800" dirty="0" smtClean="0"/>
            <a:t>Minimum number of queries to V</a:t>
          </a:r>
          <a:endParaRPr lang="en-SG" sz="1800" dirty="0"/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77252208-DD33-4791-8C98-D772D56BF7CA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70C0"/>
              </a:solidFill>
            </a:rPr>
            <a:t>D</a:t>
          </a:r>
          <a:r>
            <a:rPr lang="en-US" sz="1800" dirty="0" smtClean="0"/>
            <a:t>: </a:t>
          </a:r>
          <a:r>
            <a:rPr lang="en-US" sz="1800" dirty="0" smtClean="0">
              <a:solidFill>
                <a:srgbClr val="0070C0"/>
              </a:solidFill>
            </a:rPr>
            <a:t>deterministic </a:t>
          </a:r>
          <a:r>
            <a:rPr lang="en-US" sz="1800" dirty="0" smtClean="0"/>
            <a:t>trial complexity</a:t>
          </a:r>
          <a:endParaRPr lang="en-SG" sz="1800" dirty="0"/>
        </a:p>
      </dgm:t>
    </dgm:pt>
    <dgm:pt modelId="{4BE830B7-D194-406E-ADBC-1308060BE5DA}" type="parTrans" cxnId="{DEE94358-B618-4386-922C-72417AE7ED54}">
      <dgm:prSet/>
      <dgm:spPr/>
      <dgm:t>
        <a:bodyPr/>
        <a:lstStyle/>
        <a:p>
          <a:endParaRPr lang="en-SG"/>
        </a:p>
      </dgm:t>
    </dgm:pt>
    <dgm:pt modelId="{F444BF66-55BC-456A-AF69-A6B78AD22B05}" type="sibTrans" cxnId="{DEE94358-B618-4386-922C-72417AE7ED54}">
      <dgm:prSet/>
      <dgm:spPr/>
      <dgm:t>
        <a:bodyPr/>
        <a:lstStyle/>
        <a:p>
          <a:endParaRPr lang="en-SG"/>
        </a:p>
      </dgm:t>
    </dgm:pt>
    <dgm:pt modelId="{F80F1858-E954-4796-A2C6-093EEE2CCFD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33CC"/>
              </a:solidFill>
            </a:rPr>
            <a:t>R</a:t>
          </a:r>
          <a:r>
            <a:rPr lang="en-US" sz="1800" dirty="0" smtClean="0"/>
            <a:t>: (Las Vegas) </a:t>
          </a:r>
          <a:r>
            <a:rPr lang="en-US" sz="1800" dirty="0" smtClean="0">
              <a:solidFill>
                <a:srgbClr val="FF33CC"/>
              </a:solidFill>
            </a:rPr>
            <a:t>randomized </a:t>
          </a:r>
          <a:r>
            <a:rPr lang="en-US" sz="1800" dirty="0" smtClean="0"/>
            <a:t>trial complexity</a:t>
          </a:r>
          <a:endParaRPr lang="en-SG" sz="1800" dirty="0"/>
        </a:p>
      </dgm:t>
    </dgm:pt>
    <dgm:pt modelId="{F923618B-A67B-48CF-B15B-3FA894BA65A2}" type="parTrans" cxnId="{C8014AB2-4CEC-4CDB-A077-DE6A348EAD86}">
      <dgm:prSet/>
      <dgm:spPr/>
      <dgm:t>
        <a:bodyPr/>
        <a:lstStyle/>
        <a:p>
          <a:endParaRPr lang="en-SG"/>
        </a:p>
      </dgm:t>
    </dgm:pt>
    <dgm:pt modelId="{1464134A-D712-4B19-9005-3BF2FD33F4DE}" type="sibTrans" cxnId="{C8014AB2-4CEC-4CDB-A077-DE6A348EAD86}">
      <dgm:prSet/>
      <dgm:spPr/>
      <dgm:t>
        <a:bodyPr/>
        <a:lstStyle/>
        <a:p>
          <a:endParaRPr lang="en-SG"/>
        </a:p>
      </dgm:t>
    </dgm:pt>
    <dgm:pt modelId="{087B5710-EBD6-4C93-8E51-E05874E9C77E}">
      <dgm:prSet phldrT="[Text]" custT="1"/>
      <dgm:spPr/>
      <dgm:t>
        <a:bodyPr/>
        <a:lstStyle/>
        <a:p>
          <a:r>
            <a:rPr lang="en-US" sz="1600" dirty="0" smtClean="0"/>
            <a:t>regardless of its computational power</a:t>
          </a:r>
          <a:endParaRPr lang="en-SG" sz="1600" dirty="0"/>
        </a:p>
      </dgm:t>
    </dgm:pt>
    <dgm:pt modelId="{C0F3374E-1719-4BF2-B945-930B2542FA55}" type="parTrans" cxnId="{3DE1014D-BE9D-4C27-9335-28F69DA66A65}">
      <dgm:prSet/>
      <dgm:spPr/>
      <dgm:t>
        <a:bodyPr/>
        <a:lstStyle/>
        <a:p>
          <a:endParaRPr lang="zh-HK" altLang="en-US"/>
        </a:p>
      </dgm:t>
    </dgm:pt>
    <dgm:pt modelId="{4C44FFBE-D9EE-4939-8D57-79795FFC06D3}" type="sibTrans" cxnId="{3DE1014D-BE9D-4C27-9335-28F69DA66A65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DEE94358-B618-4386-922C-72417AE7ED54}" srcId="{D8D1D46E-CD59-46E2-9B9C-3FAFDE3B86C4}" destId="{77252208-DD33-4791-8C98-D772D56BF7CA}" srcOrd="1" destOrd="0" parTransId="{4BE830B7-D194-406E-ADBC-1308060BE5DA}" sibTransId="{F444BF66-55BC-456A-AF69-A6B78AD22B05}"/>
    <dgm:cxn modelId="{3DE1014D-BE9D-4C27-9335-28F69DA66A65}" srcId="{BACEDA55-EE4E-4897-BC66-16C8F9D1AC0C}" destId="{087B5710-EBD6-4C93-8E51-E05874E9C77E}" srcOrd="0" destOrd="0" parTransId="{C0F3374E-1719-4BF2-B945-930B2542FA55}" sibTransId="{4C44FFBE-D9EE-4939-8D57-79795FFC06D3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1586906F-CA71-4644-A640-02A3171533A6}" type="presOf" srcId="{F80F1858-E954-4796-A2C6-093EEE2CCFD4}" destId="{6A842BE2-9E2F-460B-8736-19767688EE01}" srcOrd="0" destOrd="3" presId="urn:microsoft.com/office/officeart/2005/8/layout/list1"/>
    <dgm:cxn modelId="{ED686977-6FCA-4250-AAA3-0ED75EFACCBE}" type="presOf" srcId="{2D07C76F-B713-46C5-B25E-4C090C0AF3E7}" destId="{10177E00-BFC2-4D17-9CE8-635C6AF82156}" srcOrd="0" destOrd="0" presId="urn:microsoft.com/office/officeart/2005/8/layout/list1"/>
    <dgm:cxn modelId="{036D92A2-FBB6-4D32-BEE8-22A0DE226D28}" type="presOf" srcId="{BACEDA55-EE4E-4897-BC66-16C8F9D1AC0C}" destId="{6A842BE2-9E2F-460B-8736-19767688EE01}" srcOrd="0" destOrd="0" presId="urn:microsoft.com/office/officeart/2005/8/layout/list1"/>
    <dgm:cxn modelId="{C8014AB2-4CEC-4CDB-A077-DE6A348EAD86}" srcId="{D8D1D46E-CD59-46E2-9B9C-3FAFDE3B86C4}" destId="{F80F1858-E954-4796-A2C6-093EEE2CCFD4}" srcOrd="2" destOrd="0" parTransId="{F923618B-A67B-48CF-B15B-3FA894BA65A2}" sibTransId="{1464134A-D712-4B19-9005-3BF2FD33F4DE}"/>
    <dgm:cxn modelId="{6F459B2C-B02E-4B37-A385-B532FB1CC449}" type="presOf" srcId="{D8D1D46E-CD59-46E2-9B9C-3FAFDE3B86C4}" destId="{5B8F9352-0C76-4995-9982-ADD717DB4B84}" srcOrd="0" destOrd="0" presId="urn:microsoft.com/office/officeart/2005/8/layout/list1"/>
    <dgm:cxn modelId="{28B3670B-1D96-4CFC-891B-7BD47844E7B6}" type="presOf" srcId="{D8D1D46E-CD59-46E2-9B9C-3FAFDE3B86C4}" destId="{48D02847-6BF5-4D4B-8110-1996093C81EC}" srcOrd="1" destOrd="0" presId="urn:microsoft.com/office/officeart/2005/8/layout/list1"/>
    <dgm:cxn modelId="{0863D076-CCFE-4A61-9D95-A401A82A3651}" type="presOf" srcId="{087B5710-EBD6-4C93-8E51-E05874E9C77E}" destId="{6A842BE2-9E2F-460B-8736-19767688EE01}" srcOrd="0" destOrd="1" presId="urn:microsoft.com/office/officeart/2005/8/layout/list1"/>
    <dgm:cxn modelId="{F45E421A-34EF-44EC-9B90-2A51CD212EBD}" type="presOf" srcId="{77252208-DD33-4791-8C98-D772D56BF7CA}" destId="{6A842BE2-9E2F-460B-8736-19767688EE01}" srcOrd="0" destOrd="2" presId="urn:microsoft.com/office/officeart/2005/8/layout/list1"/>
    <dgm:cxn modelId="{5D942888-DAF6-47B8-BF7D-649D930D1316}" type="presParOf" srcId="{10177E00-BFC2-4D17-9CE8-635C6AF82156}" destId="{C2CCE4A9-9B7E-4500-9EED-DF31C1C9D1C4}" srcOrd="0" destOrd="0" presId="urn:microsoft.com/office/officeart/2005/8/layout/list1"/>
    <dgm:cxn modelId="{326954AC-B987-4EF4-8D68-E00C4364CBBF}" type="presParOf" srcId="{C2CCE4A9-9B7E-4500-9EED-DF31C1C9D1C4}" destId="{5B8F9352-0C76-4995-9982-ADD717DB4B84}" srcOrd="0" destOrd="0" presId="urn:microsoft.com/office/officeart/2005/8/layout/list1"/>
    <dgm:cxn modelId="{F0453739-BB0D-4796-B5A4-CD44E324451E}" type="presParOf" srcId="{C2CCE4A9-9B7E-4500-9EED-DF31C1C9D1C4}" destId="{48D02847-6BF5-4D4B-8110-1996093C81EC}" srcOrd="1" destOrd="0" presId="urn:microsoft.com/office/officeart/2005/8/layout/list1"/>
    <dgm:cxn modelId="{E5FBEFD4-A590-42B3-81D7-CF3E12583ED1}" type="presParOf" srcId="{10177E00-BFC2-4D17-9CE8-635C6AF82156}" destId="{24E9C0E5-7325-4012-90CC-F9F68C973724}" srcOrd="1" destOrd="0" presId="urn:microsoft.com/office/officeart/2005/8/layout/list1"/>
    <dgm:cxn modelId="{D1DA704C-5EA6-4916-8E5D-B86E425B3A36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ADD6D-EC16-4818-9CF8-6CA84D7803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8F36EB1F-BA72-476F-BC98-ED5F6E43E990}">
      <dgm:prSet phldrT="[Text]"/>
      <dgm:spPr/>
      <dgm:t>
        <a:bodyPr/>
        <a:lstStyle/>
        <a:p>
          <a:r>
            <a:rPr lang="en-US" altLang="zh-HK" dirty="0" smtClean="0"/>
            <a:t>(Simplified) formulation</a:t>
          </a:r>
          <a:endParaRPr lang="zh-HK" altLang="en-US" dirty="0"/>
        </a:p>
      </dgm:t>
    </dgm:pt>
    <dgm:pt modelId="{AAC56193-155F-44D5-83BC-86635CF9DC7E}" type="parTrans" cxnId="{2F0593B7-7487-4EF5-AA39-D952F346D550}">
      <dgm:prSet/>
      <dgm:spPr/>
      <dgm:t>
        <a:bodyPr/>
        <a:lstStyle/>
        <a:p>
          <a:endParaRPr lang="zh-HK" altLang="en-US"/>
        </a:p>
      </dgm:t>
    </dgm:pt>
    <dgm:pt modelId="{CFAD9408-6582-465B-BC96-0660844F0E44}" type="sibTrans" cxnId="{2F0593B7-7487-4EF5-AA39-D952F346D550}">
      <dgm:prSet/>
      <dgm:spPr/>
      <dgm:t>
        <a:bodyPr/>
        <a:lstStyle/>
        <a:p>
          <a:endParaRPr lang="zh-HK" altLang="en-US"/>
        </a:p>
      </dgm:t>
    </dgm:pt>
    <dgm:pt modelId="{309CFD9C-F1D7-4ACE-A2A9-B33B775AFEB6}">
      <dgm:prSet custT="1"/>
      <dgm:spPr/>
      <dgm:t>
        <a:bodyPr/>
        <a:lstStyle/>
        <a:p>
          <a:r>
            <a:rPr lang="en-US" altLang="zh-HK" sz="2000" dirty="0" smtClean="0"/>
            <a:t>Each </a:t>
          </a:r>
          <a:r>
            <a:rPr lang="en-US" altLang="zh-HK" sz="2000" dirty="0" smtClean="0">
              <a:solidFill>
                <a:srgbClr val="0070C0"/>
              </a:solidFill>
            </a:rPr>
            <a:t>side effect</a:t>
          </a:r>
          <a:r>
            <a:rPr lang="en-US" altLang="zh-HK" sz="2000" dirty="0" smtClean="0"/>
            <a:t>: certain combination of some ingredients</a:t>
          </a:r>
          <a:endParaRPr lang="zh-HK" altLang="en-US" sz="2000" dirty="0"/>
        </a:p>
      </dgm:t>
    </dgm:pt>
    <dgm:pt modelId="{EB8638FB-2775-471F-8FE9-C087D1F81DC5}" type="parTrans" cxnId="{3436DEFC-4596-45D1-8E79-58EB8273E08A}">
      <dgm:prSet/>
      <dgm:spPr/>
      <dgm:t>
        <a:bodyPr/>
        <a:lstStyle/>
        <a:p>
          <a:endParaRPr lang="zh-HK" altLang="en-US"/>
        </a:p>
      </dgm:t>
    </dgm:pt>
    <dgm:pt modelId="{1E3D1414-D8AA-44F1-867B-6311E0EB07AE}" type="sibTrans" cxnId="{3436DEFC-4596-45D1-8E79-58EB8273E08A}">
      <dgm:prSet/>
      <dgm:spPr/>
      <dgm:t>
        <a:bodyPr/>
        <a:lstStyle/>
        <a:p>
          <a:endParaRPr lang="zh-HK" altLang="en-US"/>
        </a:p>
      </dgm:t>
    </dgm:pt>
    <dgm:pt modelId="{0B55D771-FCD0-402D-9F52-1E67B24E1AE2}">
      <dgm:prSet custT="1"/>
      <dgm:spPr/>
      <dgm:t>
        <a:bodyPr/>
        <a:lstStyle/>
        <a:p>
          <a:r>
            <a:rPr lang="en-US" altLang="zh-HK" sz="2000" dirty="0" smtClean="0"/>
            <a:t>Goal: find effective reagent/medicine without major </a:t>
          </a:r>
          <a:r>
            <a:rPr lang="en-US" altLang="zh-HK" sz="2000" dirty="0" smtClean="0">
              <a:solidFill>
                <a:srgbClr val="0070C0"/>
              </a:solidFill>
            </a:rPr>
            <a:t>side effect</a:t>
          </a:r>
          <a:r>
            <a:rPr lang="en-US" altLang="zh-HK" sz="2000" dirty="0" smtClean="0"/>
            <a:t>. </a:t>
          </a:r>
          <a:endParaRPr lang="en-US" altLang="zh-HK" sz="2000" dirty="0"/>
        </a:p>
      </dgm:t>
    </dgm:pt>
    <dgm:pt modelId="{D649C534-8DD9-46C6-A4AA-29C3391ABF21}" type="parTrans" cxnId="{81742276-BDBB-48B4-9BD1-2B956E80F215}">
      <dgm:prSet/>
      <dgm:spPr/>
      <dgm:t>
        <a:bodyPr/>
        <a:lstStyle/>
        <a:p>
          <a:endParaRPr lang="zh-HK" altLang="en-US"/>
        </a:p>
      </dgm:t>
    </dgm:pt>
    <dgm:pt modelId="{12CA1F5C-238A-47DD-8A80-CDAC987EE1BA}" type="sibTrans" cxnId="{81742276-BDBB-48B4-9BD1-2B956E80F215}">
      <dgm:prSet/>
      <dgm:spPr/>
      <dgm:t>
        <a:bodyPr/>
        <a:lstStyle/>
        <a:p>
          <a:endParaRPr lang="zh-HK" altLang="en-US"/>
        </a:p>
      </dgm:t>
    </dgm:pt>
    <dgm:pt modelId="{5D007FD7-C156-4B53-809F-D7F8CFCD7A60}" type="pres">
      <dgm:prSet presAssocID="{FCEADD6D-EC16-4818-9CF8-6CA84D7803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F767B5F1-9B49-4249-9C13-0B6CD816F95D}" type="pres">
      <dgm:prSet presAssocID="{8F36EB1F-BA72-476F-BC98-ED5F6E43E990}" presName="parentLin" presStyleCnt="0"/>
      <dgm:spPr/>
    </dgm:pt>
    <dgm:pt modelId="{C5E6A24A-3F91-4F38-AD6D-45DFEDEB4E9A}" type="pres">
      <dgm:prSet presAssocID="{8F36EB1F-BA72-476F-BC98-ED5F6E43E990}" presName="parentLeftMargin" presStyleLbl="node1" presStyleIdx="0" presStyleCnt="1"/>
      <dgm:spPr/>
      <dgm:t>
        <a:bodyPr/>
        <a:lstStyle/>
        <a:p>
          <a:endParaRPr lang="zh-HK" altLang="en-US"/>
        </a:p>
      </dgm:t>
    </dgm:pt>
    <dgm:pt modelId="{3E9B138A-7496-47D8-8027-DC63EDA1AF50}" type="pres">
      <dgm:prSet presAssocID="{8F36EB1F-BA72-476F-BC98-ED5F6E43E9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27E14CE-0CC6-449F-BAB3-1B0FFB3984CA}" type="pres">
      <dgm:prSet presAssocID="{8F36EB1F-BA72-476F-BC98-ED5F6E43E990}" presName="negativeSpace" presStyleCnt="0"/>
      <dgm:spPr/>
    </dgm:pt>
    <dgm:pt modelId="{93695B3E-07E8-41ED-B86A-A2EF62B31E6D}" type="pres">
      <dgm:prSet presAssocID="{8F36EB1F-BA72-476F-BC98-ED5F6E43E990}" presName="childText" presStyleLbl="conFgAcc1" presStyleIdx="0" presStyleCnt="1" custScaleY="13994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151EB27E-B8AF-405E-8A38-D9D894B8D726}" type="presOf" srcId="{8F36EB1F-BA72-476F-BC98-ED5F6E43E990}" destId="{C5E6A24A-3F91-4F38-AD6D-45DFEDEB4E9A}" srcOrd="0" destOrd="0" presId="urn:microsoft.com/office/officeart/2005/8/layout/list1"/>
    <dgm:cxn modelId="{121956E6-2FA2-4B9D-9CFD-DBA751653558}" type="presOf" srcId="{0B55D771-FCD0-402D-9F52-1E67B24E1AE2}" destId="{93695B3E-07E8-41ED-B86A-A2EF62B31E6D}" srcOrd="0" destOrd="1" presId="urn:microsoft.com/office/officeart/2005/8/layout/list1"/>
    <dgm:cxn modelId="{81742276-BDBB-48B4-9BD1-2B956E80F215}" srcId="{8F36EB1F-BA72-476F-BC98-ED5F6E43E990}" destId="{0B55D771-FCD0-402D-9F52-1E67B24E1AE2}" srcOrd="1" destOrd="0" parTransId="{D649C534-8DD9-46C6-A4AA-29C3391ABF21}" sibTransId="{12CA1F5C-238A-47DD-8A80-CDAC987EE1BA}"/>
    <dgm:cxn modelId="{068DE028-DF1B-47C7-BD5B-DC01D3A5CC60}" type="presOf" srcId="{309CFD9C-F1D7-4ACE-A2A9-B33B775AFEB6}" destId="{93695B3E-07E8-41ED-B86A-A2EF62B31E6D}" srcOrd="0" destOrd="0" presId="urn:microsoft.com/office/officeart/2005/8/layout/list1"/>
    <dgm:cxn modelId="{2F0593B7-7487-4EF5-AA39-D952F346D550}" srcId="{FCEADD6D-EC16-4818-9CF8-6CA84D78039B}" destId="{8F36EB1F-BA72-476F-BC98-ED5F6E43E990}" srcOrd="0" destOrd="0" parTransId="{AAC56193-155F-44D5-83BC-86635CF9DC7E}" sibTransId="{CFAD9408-6582-465B-BC96-0660844F0E44}"/>
    <dgm:cxn modelId="{E28E5B7A-6C72-47EA-B14D-C7F6A05C8EA5}" type="presOf" srcId="{8F36EB1F-BA72-476F-BC98-ED5F6E43E990}" destId="{3E9B138A-7496-47D8-8027-DC63EDA1AF50}" srcOrd="1" destOrd="0" presId="urn:microsoft.com/office/officeart/2005/8/layout/list1"/>
    <dgm:cxn modelId="{F7200BFF-2D36-4488-B247-C8F6D5B52F4E}" type="presOf" srcId="{FCEADD6D-EC16-4818-9CF8-6CA84D78039B}" destId="{5D007FD7-C156-4B53-809F-D7F8CFCD7A60}" srcOrd="0" destOrd="0" presId="urn:microsoft.com/office/officeart/2005/8/layout/list1"/>
    <dgm:cxn modelId="{3436DEFC-4596-45D1-8E79-58EB8273E08A}" srcId="{8F36EB1F-BA72-476F-BC98-ED5F6E43E990}" destId="{309CFD9C-F1D7-4ACE-A2A9-B33B775AFEB6}" srcOrd="0" destOrd="0" parTransId="{EB8638FB-2775-471F-8FE9-C087D1F81DC5}" sibTransId="{1E3D1414-D8AA-44F1-867B-6311E0EB07AE}"/>
    <dgm:cxn modelId="{AA9937D0-EAA9-4F83-8F89-BBC9615AF57B}" type="presParOf" srcId="{5D007FD7-C156-4B53-809F-D7F8CFCD7A60}" destId="{F767B5F1-9B49-4249-9C13-0B6CD816F95D}" srcOrd="0" destOrd="0" presId="urn:microsoft.com/office/officeart/2005/8/layout/list1"/>
    <dgm:cxn modelId="{A0394399-0C77-439D-83BD-97E392347AE0}" type="presParOf" srcId="{F767B5F1-9B49-4249-9C13-0B6CD816F95D}" destId="{C5E6A24A-3F91-4F38-AD6D-45DFEDEB4E9A}" srcOrd="0" destOrd="0" presId="urn:microsoft.com/office/officeart/2005/8/layout/list1"/>
    <dgm:cxn modelId="{60028127-77A3-4CAC-9B67-71047F290FD1}" type="presParOf" srcId="{F767B5F1-9B49-4249-9C13-0B6CD816F95D}" destId="{3E9B138A-7496-47D8-8027-DC63EDA1AF50}" srcOrd="1" destOrd="0" presId="urn:microsoft.com/office/officeart/2005/8/layout/list1"/>
    <dgm:cxn modelId="{5D20176C-4D83-410E-9B59-B3FFBFDA946C}" type="presParOf" srcId="{5D007FD7-C156-4B53-809F-D7F8CFCD7A60}" destId="{E27E14CE-0CC6-449F-BAB3-1B0FFB3984CA}" srcOrd="1" destOrd="0" presId="urn:microsoft.com/office/officeart/2005/8/layout/list1"/>
    <dgm:cxn modelId="{F57712D2-12F0-44C3-85BD-0CC570B365E6}" type="presParOf" srcId="{5D007FD7-C156-4B53-809F-D7F8CFCD7A60}" destId="{93695B3E-07E8-41ED-B86A-A2EF62B31E6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Computational complexity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BACEDA55-EE4E-4897-BC66-16C8F9D1AC0C}">
          <dgm:prSet phldrT="[Text]" custT="1"/>
          <dgm:spPr/>
          <dgm:t>
            <a:bodyPr/>
            <a:lstStyle/>
            <a:p>
              <a:r>
                <a:rPr lang="en-SG" altLang="zh-HK" sz="1800" dirty="0" smtClean="0"/>
                <a:t>If a problem </a:t>
              </a:r>
              <a:r>
                <a:rPr lang="en-US" sz="1800" dirty="0" smtClean="0">
                  <a:solidFill>
                    <a:srgbClr val="FF0000"/>
                  </a:solidFill>
                  <a:latin typeface="Forte" pitchFamily="66" charset="0"/>
                </a:rPr>
                <a:t>A</a:t>
              </a:r>
              <a14:m>
                <m:oMath xmlns:m="http://schemas.openxmlformats.org/officeDocument/2006/math">
                  <m:r>
                    <a:rPr lang="en-US" altLang="zh-HK" sz="1800" b="0" i="1" dirty="0" smtClean="0">
                      <a:solidFill>
                        <a:srgbClr val="FF000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∈</m:t>
                  </m:r>
                  <m:r>
                    <a:rPr lang="en-SG" altLang="zh-HK" sz="1800" i="1" dirty="0" smtClean="0">
                      <a:solidFill>
                        <a:srgbClr val="FF0000"/>
                      </a:solidFill>
                      <a:latin typeface="Cambria Math"/>
                    </a:rPr>
                    <m:t>𝑃</m:t>
                  </m:r>
                </m:oMath>
              </a14:m>
              <a:r>
                <a:rPr lang="en-SG" altLang="zh-HK" sz="1800" dirty="0" smtClean="0"/>
                <a:t>, we can ask whether unknown-input version </a:t>
              </a:r>
              <a:r>
                <a:rPr lang="en-US" sz="1800" dirty="0" smtClean="0">
                  <a:solidFill>
                    <a:srgbClr val="FF0000"/>
                  </a:solidFill>
                  <a:latin typeface="Forte" pitchFamily="66" charset="0"/>
                </a:rPr>
                <a:t>A</a:t>
              </a:r>
              <a:r>
                <a:rPr lang="en-SG" altLang="zh-HK" sz="1800" baseline="-25000" dirty="0" smtClean="0">
                  <a:solidFill>
                    <a:srgbClr val="FF0000"/>
                  </a:solidFill>
                </a:rPr>
                <a:t>u</a:t>
              </a:r>
              <a14:m>
                <m:oMath xmlns:m="http://schemas.openxmlformats.org/officeDocument/2006/math">
                  <m:r>
                    <a:rPr lang="en-US" altLang="zh-HK" sz="1800" b="0" i="1" dirty="0" smtClean="0">
                      <a:solidFill>
                        <a:srgbClr val="FF000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∈</m:t>
                  </m:r>
                  <m:r>
                    <a:rPr lang="en-SG" altLang="zh-HK" sz="1800" b="1" i="0" dirty="0" smtClean="0">
                      <a:solidFill>
                        <a:srgbClr val="FF0000"/>
                      </a:solidFill>
                      <a:latin typeface="Cambria Math"/>
                    </a:rPr>
                    <m:t>𝐏</m:t>
                  </m:r>
                  <m:r>
                    <m:rPr>
                      <m:sty m:val="p"/>
                    </m:rPr>
                    <a:rPr lang="en-SG" altLang="zh-HK" sz="1800" i="0" baseline="30000" dirty="0" smtClean="0">
                      <a:solidFill>
                        <a:srgbClr val="FF0000"/>
                      </a:solidFill>
                      <a:latin typeface="Cambria Math"/>
                    </a:rPr>
                    <m:t>V</m:t>
                  </m:r>
                </m:oMath>
              </a14:m>
              <a:r>
                <a:rPr lang="en-SG" altLang="zh-HK" sz="1800" dirty="0" smtClean="0"/>
                <a:t>.</a:t>
              </a:r>
              <a:endParaRPr lang="en-SG" sz="1800" dirty="0"/>
            </a:p>
          </dgm:t>
        </dgm:pt>
      </mc:Choice>
      <mc:Fallback xmlns="">
        <dgm:pt modelId="{BACEDA55-EE4E-4897-BC66-16C8F9D1AC0C}">
          <dgm:prSet phldrT="[Text]" custT="1"/>
          <dgm:spPr/>
          <dgm:t>
            <a:bodyPr/>
            <a:lstStyle/>
            <a:p>
              <a:r>
                <a:rPr lang="en-SG" altLang="zh-HK" sz="1800" dirty="0" smtClean="0"/>
                <a:t>If a problem </a:t>
              </a:r>
              <a:r>
                <a:rPr lang="en-US" sz="1800" dirty="0" smtClean="0">
                  <a:solidFill>
                    <a:srgbClr val="FF0000"/>
                  </a:solidFill>
                  <a:latin typeface="Forte" pitchFamily="66" charset="0"/>
                </a:rPr>
                <a:t>A</a:t>
              </a:r>
              <a:r>
                <a:rPr lang="en-US" altLang="zh-HK" sz="1800" b="0" i="0" dirty="0" smtClean="0">
                  <a:solidFill>
                    <a:srgbClr val="FF000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∈</a:t>
              </a:r>
              <a:r>
                <a:rPr lang="en-SG" altLang="zh-HK" sz="1800" i="0" dirty="0" smtClean="0">
                  <a:solidFill>
                    <a:srgbClr val="FF0000"/>
                  </a:solidFill>
                  <a:latin typeface="Cambria Math"/>
                </a:rPr>
                <a:t>𝑃</a:t>
              </a:r>
              <a:r>
                <a:rPr lang="en-SG" altLang="zh-HK" sz="1800" dirty="0" smtClean="0"/>
                <a:t>, </a:t>
              </a:r>
              <a:r>
                <a:rPr lang="en-SG" altLang="zh-HK" sz="1800" dirty="0" smtClean="0"/>
                <a:t>we can ask whether unknown-input version </a:t>
              </a:r>
              <a:r>
                <a:rPr lang="en-US" sz="1800" dirty="0" smtClean="0">
                  <a:solidFill>
                    <a:srgbClr val="FF0000"/>
                  </a:solidFill>
                  <a:latin typeface="Forte" pitchFamily="66" charset="0"/>
                </a:rPr>
                <a:t>A</a:t>
              </a:r>
              <a:r>
                <a:rPr lang="en-SG" altLang="zh-HK" sz="1800" baseline="-25000" dirty="0" smtClean="0">
                  <a:solidFill>
                    <a:srgbClr val="FF0000"/>
                  </a:solidFill>
                </a:rPr>
                <a:t>u</a:t>
              </a:r>
              <a:r>
                <a:rPr lang="en-US" altLang="zh-HK" sz="1800" b="0" i="0" dirty="0" smtClean="0">
                  <a:solidFill>
                    <a:srgbClr val="FF000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∈</a:t>
              </a:r>
              <a:r>
                <a:rPr lang="en-SG" altLang="zh-HK" sz="1800" b="1" i="0" dirty="0" smtClean="0">
                  <a:solidFill>
                    <a:srgbClr val="FF0000"/>
                  </a:solidFill>
                  <a:latin typeface="Cambria Math"/>
                </a:rPr>
                <a:t>𝐏</a:t>
              </a:r>
              <a:r>
                <a:rPr lang="en-SG" altLang="zh-HK" sz="1800" i="0" baseline="30000" dirty="0" smtClean="0">
                  <a:solidFill>
                    <a:srgbClr val="FF0000"/>
                  </a:solidFill>
                  <a:latin typeface="Cambria Math"/>
                </a:rPr>
                <a:t>V</a:t>
              </a:r>
              <a:r>
                <a:rPr lang="en-SG" altLang="zh-HK" sz="1800" dirty="0" smtClean="0"/>
                <a:t>.</a:t>
              </a:r>
              <a:endParaRPr lang="en-SG" sz="1800" dirty="0"/>
            </a:p>
          </dgm:t>
        </dgm:pt>
      </mc:Fallback>
    </mc:AlternateConten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89BCF41A-2569-4F1F-918E-E19AD0A5725B}">
      <dgm:prSet phldrT="[Text]" custT="1"/>
      <dgm:spPr/>
      <dgm:t>
        <a:bodyPr/>
        <a:lstStyle/>
        <a:p>
          <a:r>
            <a:rPr lang="en-US" sz="1800" dirty="0" smtClean="0"/>
            <a:t>Minimum time needed for all inputs and V’s answers</a:t>
          </a:r>
          <a:endParaRPr lang="en-SG" sz="1800" dirty="0"/>
        </a:p>
      </dgm:t>
    </dgm:pt>
    <dgm:pt modelId="{F1F2E91F-0FD8-461B-9A3C-E20C099BD0C5}" type="parTrans" cxnId="{C9FEBCF9-F23C-4EC3-A887-9A57FDA5132F}">
      <dgm:prSet/>
      <dgm:spPr/>
      <dgm:t>
        <a:bodyPr/>
        <a:lstStyle/>
        <a:p>
          <a:endParaRPr lang="en-SG"/>
        </a:p>
      </dgm:t>
    </dgm:pt>
    <dgm:pt modelId="{D37ABE4E-7D9C-4D56-8C1D-7AA59E4C853E}" type="sibTrans" cxnId="{C9FEBCF9-F23C-4EC3-A887-9A57FDA5132F}">
      <dgm:prSet/>
      <dgm:spPr/>
      <dgm:t>
        <a:bodyPr/>
        <a:lstStyle/>
        <a:p>
          <a:endParaRPr lang="en-SG"/>
        </a:p>
      </dgm:t>
    </dgm:pt>
    <dgm:pt modelId="{693C965B-7BC5-419B-A0E5-20A1CE5579D5}">
      <dgm:prSet phldrT="[Text]" custT="1"/>
      <dgm:spPr/>
      <dgm:t>
        <a:bodyPr/>
        <a:lstStyle/>
        <a:p>
          <a:endParaRPr lang="en-SG" sz="1800" dirty="0"/>
        </a:p>
      </dgm:t>
    </dgm:pt>
    <dgm:pt modelId="{418D8F08-3F8B-4ADA-9B7A-D407FB987F06}" type="parTrans" cxnId="{55BBF3AE-C2D7-4444-960F-28F1C0BF4675}">
      <dgm:prSet/>
      <dgm:spPr/>
      <dgm:t>
        <a:bodyPr/>
        <a:lstStyle/>
        <a:p>
          <a:endParaRPr lang="zh-HK" altLang="en-US"/>
        </a:p>
      </dgm:t>
    </dgm:pt>
    <dgm:pt modelId="{3B0E5B12-7B75-4214-AC88-690C92AE7421}" type="sibTrans" cxnId="{55BBF3AE-C2D7-4444-960F-28F1C0BF4675}">
      <dgm:prSet/>
      <dgm:spPr/>
      <dgm:t>
        <a:bodyPr/>
        <a:lstStyle/>
        <a:p>
          <a:endParaRPr lang="zh-HK" altLang="en-US"/>
        </a:p>
      </dgm:t>
    </dgm:pt>
    <dgm:pt modelId="{19894942-0F2E-4A9E-8513-13694981CB72}">
      <dgm:prSet phldrT="[Text]" custT="1"/>
      <dgm:spPr/>
      <dgm:t>
        <a:bodyPr/>
        <a:lstStyle/>
        <a:p>
          <a:endParaRPr lang="en-SG" sz="1800" dirty="0"/>
        </a:p>
      </dgm:t>
    </dgm:pt>
    <dgm:pt modelId="{26CF9DC5-1BCD-4B42-9716-C317A9C62E73}" type="parTrans" cxnId="{C7455F5F-B2A1-4483-8B14-3DF0611220FA}">
      <dgm:prSet/>
      <dgm:spPr/>
      <dgm:t>
        <a:bodyPr/>
        <a:lstStyle/>
        <a:p>
          <a:endParaRPr lang="zh-HK" altLang="en-US"/>
        </a:p>
      </dgm:t>
    </dgm:pt>
    <dgm:pt modelId="{6612DAE7-F8B7-4E12-AF8E-BEB8BD9C063A}" type="sibTrans" cxnId="{C7455F5F-B2A1-4483-8B14-3DF0611220FA}">
      <dgm:prSet/>
      <dgm:spPr/>
      <dgm:t>
        <a:bodyPr/>
        <a:lstStyle/>
        <a:p>
          <a:endParaRPr lang="zh-HK" altLang="en-US"/>
        </a:p>
      </dgm:t>
    </dgm:pt>
    <dgm:pt modelId="{A914F364-1D11-4C51-8C1A-F5A977DB4DA0}">
      <dgm:prSet phldrT="[Text]" custT="1"/>
      <dgm:spPr/>
      <dgm:t>
        <a:bodyPr/>
        <a:lstStyle/>
        <a:p>
          <a:endParaRPr lang="en-SG" sz="1800" dirty="0"/>
        </a:p>
      </dgm:t>
    </dgm:pt>
    <dgm:pt modelId="{AB55184C-30C5-41EB-9303-DEBEEBDED237}" type="parTrans" cxnId="{EE8D5106-4166-4080-817E-505EAB1F0EE8}">
      <dgm:prSet/>
      <dgm:spPr/>
      <dgm:t>
        <a:bodyPr/>
        <a:lstStyle/>
        <a:p>
          <a:endParaRPr lang="zh-HK" altLang="en-US"/>
        </a:p>
      </dgm:t>
    </dgm:pt>
    <dgm:pt modelId="{672EE093-D88B-4E3E-B4AB-4CA9489E1696}" type="sibTrans" cxnId="{EE8D5106-4166-4080-817E-505EAB1F0EE8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92810" custScaleY="357986" custLinFactNeighborX="-5580" custLinFactNeighborY="4534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 custScaleY="127643" custLinFactNeighborX="116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89B8D792-E4E7-404D-AFD5-D75905489DED}" type="presOf" srcId="{A914F364-1D11-4C51-8C1A-F5A977DB4DA0}" destId="{6A842BE2-9E2F-460B-8736-19767688EE01}" srcOrd="0" destOrd="3" presId="urn:microsoft.com/office/officeart/2005/8/layout/list1"/>
    <dgm:cxn modelId="{AB4AB40C-2964-4BC5-A5AC-CC3077DBE0DC}" type="presOf" srcId="{D8D1D46E-CD59-46E2-9B9C-3FAFDE3B86C4}" destId="{48D02847-6BF5-4D4B-8110-1996093C81EC}" srcOrd="1" destOrd="0" presId="urn:microsoft.com/office/officeart/2005/8/layout/list1"/>
    <dgm:cxn modelId="{7FB09613-EF10-46E1-9A58-A0F5CE9F59A8}" type="presOf" srcId="{2D07C76F-B713-46C5-B25E-4C090C0AF3E7}" destId="{10177E00-BFC2-4D17-9CE8-635C6AF82156}" srcOrd="0" destOrd="0" presId="urn:microsoft.com/office/officeart/2005/8/layout/list1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EC997EC1-E017-48F1-9703-2688A7E644C3}" type="presOf" srcId="{D8D1D46E-CD59-46E2-9B9C-3FAFDE3B86C4}" destId="{5B8F9352-0C76-4995-9982-ADD717DB4B84}" srcOrd="0" destOrd="0" presId="urn:microsoft.com/office/officeart/2005/8/layout/list1"/>
    <dgm:cxn modelId="{C7455F5F-B2A1-4483-8B14-3DF0611220FA}" srcId="{D8D1D46E-CD59-46E2-9B9C-3FAFDE3B86C4}" destId="{19894942-0F2E-4A9E-8513-13694981CB72}" srcOrd="2" destOrd="0" parTransId="{26CF9DC5-1BCD-4B42-9716-C317A9C62E73}" sibTransId="{6612DAE7-F8B7-4E12-AF8E-BEB8BD9C063A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F44F6F0F-3343-4DC7-99B8-6D15DC833C42}" type="presOf" srcId="{19894942-0F2E-4A9E-8513-13694981CB72}" destId="{6A842BE2-9E2F-460B-8736-19767688EE01}" srcOrd="0" destOrd="2" presId="urn:microsoft.com/office/officeart/2005/8/layout/list1"/>
    <dgm:cxn modelId="{C9FEBCF9-F23C-4EC3-A887-9A57FDA5132F}" srcId="{D8D1D46E-CD59-46E2-9B9C-3FAFDE3B86C4}" destId="{89BCF41A-2569-4F1F-918E-E19AD0A5725B}" srcOrd="0" destOrd="0" parTransId="{F1F2E91F-0FD8-461B-9A3C-E20C099BD0C5}" sibTransId="{D37ABE4E-7D9C-4D56-8C1D-7AA59E4C853E}"/>
    <dgm:cxn modelId="{17284406-830D-48ED-96C1-22D5B06FA56A}" type="presOf" srcId="{89BCF41A-2569-4F1F-918E-E19AD0A5725B}" destId="{6A842BE2-9E2F-460B-8736-19767688EE01}" srcOrd="0" destOrd="0" presId="urn:microsoft.com/office/officeart/2005/8/layout/list1"/>
    <dgm:cxn modelId="{F14C8E2F-B802-4D46-BC68-F775906BBD19}" type="presOf" srcId="{BACEDA55-EE4E-4897-BC66-16C8F9D1AC0C}" destId="{6A842BE2-9E2F-460B-8736-19767688EE01}" srcOrd="0" destOrd="1" presId="urn:microsoft.com/office/officeart/2005/8/layout/list1"/>
    <dgm:cxn modelId="{BE1C2D48-CADE-4686-A45F-0857F9DB3F2E}" type="presOf" srcId="{693C965B-7BC5-419B-A0E5-20A1CE5579D5}" destId="{6A842BE2-9E2F-460B-8736-19767688EE01}" srcOrd="0" destOrd="4" presId="urn:microsoft.com/office/officeart/2005/8/layout/list1"/>
    <dgm:cxn modelId="{55BBF3AE-C2D7-4444-960F-28F1C0BF4675}" srcId="{D8D1D46E-CD59-46E2-9B9C-3FAFDE3B86C4}" destId="{693C965B-7BC5-419B-A0E5-20A1CE5579D5}" srcOrd="4" destOrd="0" parTransId="{418D8F08-3F8B-4ADA-9B7A-D407FB987F06}" sibTransId="{3B0E5B12-7B75-4214-AC88-690C92AE7421}"/>
    <dgm:cxn modelId="{EE8D5106-4166-4080-817E-505EAB1F0EE8}" srcId="{D8D1D46E-CD59-46E2-9B9C-3FAFDE3B86C4}" destId="{A914F364-1D11-4C51-8C1A-F5A977DB4DA0}" srcOrd="3" destOrd="0" parTransId="{AB55184C-30C5-41EB-9303-DEBEEBDED237}" sibTransId="{672EE093-D88B-4E3E-B4AB-4CA9489E1696}"/>
    <dgm:cxn modelId="{F63E8F41-ACBF-47AE-80E1-B05BD985365B}" type="presParOf" srcId="{10177E00-BFC2-4D17-9CE8-635C6AF82156}" destId="{C2CCE4A9-9B7E-4500-9EED-DF31C1C9D1C4}" srcOrd="0" destOrd="0" presId="urn:microsoft.com/office/officeart/2005/8/layout/list1"/>
    <dgm:cxn modelId="{0C6D7F9B-94E8-4A9C-84DD-88688DCFBDA8}" type="presParOf" srcId="{C2CCE4A9-9B7E-4500-9EED-DF31C1C9D1C4}" destId="{5B8F9352-0C76-4995-9982-ADD717DB4B84}" srcOrd="0" destOrd="0" presId="urn:microsoft.com/office/officeart/2005/8/layout/list1"/>
    <dgm:cxn modelId="{34024E04-A479-4070-9B2B-1DD767952C7E}" type="presParOf" srcId="{C2CCE4A9-9B7E-4500-9EED-DF31C1C9D1C4}" destId="{48D02847-6BF5-4D4B-8110-1996093C81EC}" srcOrd="1" destOrd="0" presId="urn:microsoft.com/office/officeart/2005/8/layout/list1"/>
    <dgm:cxn modelId="{97F5D91F-AF11-4385-90CE-51CADB12CEA8}" type="presParOf" srcId="{10177E00-BFC2-4D17-9CE8-635C6AF82156}" destId="{24E9C0E5-7325-4012-90CC-F9F68C973724}" srcOrd="1" destOrd="0" presId="urn:microsoft.com/office/officeart/2005/8/layout/list1"/>
    <dgm:cxn modelId="{A411950F-A2EF-48D5-8792-8805F2FD8E25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Computational complexity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89BCF41A-2569-4F1F-918E-E19AD0A5725B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F1F2E91F-0FD8-461B-9A3C-E20C099BD0C5}" type="parTrans" cxnId="{C9FEBCF9-F23C-4EC3-A887-9A57FDA5132F}">
      <dgm:prSet/>
      <dgm:spPr/>
      <dgm:t>
        <a:bodyPr/>
        <a:lstStyle/>
        <a:p>
          <a:endParaRPr lang="en-SG"/>
        </a:p>
      </dgm:t>
    </dgm:pt>
    <dgm:pt modelId="{D37ABE4E-7D9C-4D56-8C1D-7AA59E4C853E}" type="sibTrans" cxnId="{C9FEBCF9-F23C-4EC3-A887-9A57FDA5132F}">
      <dgm:prSet/>
      <dgm:spPr/>
      <dgm:t>
        <a:bodyPr/>
        <a:lstStyle/>
        <a:p>
          <a:endParaRPr lang="en-SG"/>
        </a:p>
      </dgm:t>
    </dgm:pt>
    <dgm:pt modelId="{693C965B-7BC5-419B-A0E5-20A1CE5579D5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418D8F08-3F8B-4ADA-9B7A-D407FB987F06}" type="parTrans" cxnId="{55BBF3AE-C2D7-4444-960F-28F1C0BF4675}">
      <dgm:prSet/>
      <dgm:spPr/>
      <dgm:t>
        <a:bodyPr/>
        <a:lstStyle/>
        <a:p>
          <a:endParaRPr lang="zh-HK" altLang="en-US"/>
        </a:p>
      </dgm:t>
    </dgm:pt>
    <dgm:pt modelId="{3B0E5B12-7B75-4214-AC88-690C92AE7421}" type="sibTrans" cxnId="{55BBF3AE-C2D7-4444-960F-28F1C0BF4675}">
      <dgm:prSet/>
      <dgm:spPr/>
      <dgm:t>
        <a:bodyPr/>
        <a:lstStyle/>
        <a:p>
          <a:endParaRPr lang="zh-HK" altLang="en-US"/>
        </a:p>
      </dgm:t>
    </dgm:pt>
    <dgm:pt modelId="{19894942-0F2E-4A9E-8513-13694981CB72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26CF9DC5-1BCD-4B42-9716-C317A9C62E73}" type="parTrans" cxnId="{C7455F5F-B2A1-4483-8B14-3DF0611220FA}">
      <dgm:prSet/>
      <dgm:spPr/>
      <dgm:t>
        <a:bodyPr/>
        <a:lstStyle/>
        <a:p>
          <a:endParaRPr lang="zh-HK" altLang="en-US"/>
        </a:p>
      </dgm:t>
    </dgm:pt>
    <dgm:pt modelId="{6612DAE7-F8B7-4E12-AF8E-BEB8BD9C063A}" type="sibTrans" cxnId="{C7455F5F-B2A1-4483-8B14-3DF0611220FA}">
      <dgm:prSet/>
      <dgm:spPr/>
      <dgm:t>
        <a:bodyPr/>
        <a:lstStyle/>
        <a:p>
          <a:endParaRPr lang="zh-HK" altLang="en-US"/>
        </a:p>
      </dgm:t>
    </dgm:pt>
    <dgm:pt modelId="{A914F364-1D11-4C51-8C1A-F5A977DB4DA0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AB55184C-30C5-41EB-9303-DEBEEBDED237}" type="parTrans" cxnId="{EE8D5106-4166-4080-817E-505EAB1F0EE8}">
      <dgm:prSet/>
      <dgm:spPr/>
      <dgm:t>
        <a:bodyPr/>
        <a:lstStyle/>
        <a:p>
          <a:endParaRPr lang="zh-HK" altLang="en-US"/>
        </a:p>
      </dgm:t>
    </dgm:pt>
    <dgm:pt modelId="{672EE093-D88B-4E3E-B4AB-4CA9489E1696}" type="sibTrans" cxnId="{EE8D5106-4166-4080-817E-505EAB1F0EE8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92810" custScaleY="357986" custLinFactNeighborX="-5580" custLinFactNeighborY="4534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 custScaleY="127643" custLinFactNeighborX="116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89B8D792-E4E7-404D-AFD5-D75905489DED}" type="presOf" srcId="{A914F364-1D11-4C51-8C1A-F5A977DB4DA0}" destId="{6A842BE2-9E2F-460B-8736-19767688EE01}" srcOrd="0" destOrd="3" presId="urn:microsoft.com/office/officeart/2005/8/layout/list1"/>
    <dgm:cxn modelId="{AB4AB40C-2964-4BC5-A5AC-CC3077DBE0DC}" type="presOf" srcId="{D8D1D46E-CD59-46E2-9B9C-3FAFDE3B86C4}" destId="{48D02847-6BF5-4D4B-8110-1996093C81EC}" srcOrd="1" destOrd="0" presId="urn:microsoft.com/office/officeart/2005/8/layout/list1"/>
    <dgm:cxn modelId="{7FB09613-EF10-46E1-9A58-A0F5CE9F59A8}" type="presOf" srcId="{2D07C76F-B713-46C5-B25E-4C090C0AF3E7}" destId="{10177E00-BFC2-4D17-9CE8-635C6AF82156}" srcOrd="0" destOrd="0" presId="urn:microsoft.com/office/officeart/2005/8/layout/list1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EC997EC1-E017-48F1-9703-2688A7E644C3}" type="presOf" srcId="{D8D1D46E-CD59-46E2-9B9C-3FAFDE3B86C4}" destId="{5B8F9352-0C76-4995-9982-ADD717DB4B84}" srcOrd="0" destOrd="0" presId="urn:microsoft.com/office/officeart/2005/8/layout/list1"/>
    <dgm:cxn modelId="{C7455F5F-B2A1-4483-8B14-3DF0611220FA}" srcId="{D8D1D46E-CD59-46E2-9B9C-3FAFDE3B86C4}" destId="{19894942-0F2E-4A9E-8513-13694981CB72}" srcOrd="2" destOrd="0" parTransId="{26CF9DC5-1BCD-4B42-9716-C317A9C62E73}" sibTransId="{6612DAE7-F8B7-4E12-AF8E-BEB8BD9C063A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C9FEBCF9-F23C-4EC3-A887-9A57FDA5132F}" srcId="{D8D1D46E-CD59-46E2-9B9C-3FAFDE3B86C4}" destId="{89BCF41A-2569-4F1F-918E-E19AD0A5725B}" srcOrd="0" destOrd="0" parTransId="{F1F2E91F-0FD8-461B-9A3C-E20C099BD0C5}" sibTransId="{D37ABE4E-7D9C-4D56-8C1D-7AA59E4C853E}"/>
    <dgm:cxn modelId="{F44F6F0F-3343-4DC7-99B8-6D15DC833C42}" type="presOf" srcId="{19894942-0F2E-4A9E-8513-13694981CB72}" destId="{6A842BE2-9E2F-460B-8736-19767688EE01}" srcOrd="0" destOrd="2" presId="urn:microsoft.com/office/officeart/2005/8/layout/list1"/>
    <dgm:cxn modelId="{17284406-830D-48ED-96C1-22D5B06FA56A}" type="presOf" srcId="{89BCF41A-2569-4F1F-918E-E19AD0A5725B}" destId="{6A842BE2-9E2F-460B-8736-19767688EE01}" srcOrd="0" destOrd="0" presId="urn:microsoft.com/office/officeart/2005/8/layout/list1"/>
    <dgm:cxn modelId="{F14C8E2F-B802-4D46-BC68-F775906BBD19}" type="presOf" srcId="{BACEDA55-EE4E-4897-BC66-16C8F9D1AC0C}" destId="{6A842BE2-9E2F-460B-8736-19767688EE01}" srcOrd="0" destOrd="1" presId="urn:microsoft.com/office/officeart/2005/8/layout/list1"/>
    <dgm:cxn modelId="{BE1C2D48-CADE-4686-A45F-0857F9DB3F2E}" type="presOf" srcId="{693C965B-7BC5-419B-A0E5-20A1CE5579D5}" destId="{6A842BE2-9E2F-460B-8736-19767688EE01}" srcOrd="0" destOrd="4" presId="urn:microsoft.com/office/officeart/2005/8/layout/list1"/>
    <dgm:cxn modelId="{55BBF3AE-C2D7-4444-960F-28F1C0BF4675}" srcId="{D8D1D46E-CD59-46E2-9B9C-3FAFDE3B86C4}" destId="{693C965B-7BC5-419B-A0E5-20A1CE5579D5}" srcOrd="4" destOrd="0" parTransId="{418D8F08-3F8B-4ADA-9B7A-D407FB987F06}" sibTransId="{3B0E5B12-7B75-4214-AC88-690C92AE7421}"/>
    <dgm:cxn modelId="{EE8D5106-4166-4080-817E-505EAB1F0EE8}" srcId="{D8D1D46E-CD59-46E2-9B9C-3FAFDE3B86C4}" destId="{A914F364-1D11-4C51-8C1A-F5A977DB4DA0}" srcOrd="3" destOrd="0" parTransId="{AB55184C-30C5-41EB-9303-DEBEEBDED237}" sibTransId="{672EE093-D88B-4E3E-B4AB-4CA9489E1696}"/>
    <dgm:cxn modelId="{F63E8F41-ACBF-47AE-80E1-B05BD985365B}" type="presParOf" srcId="{10177E00-BFC2-4D17-9CE8-635C6AF82156}" destId="{C2CCE4A9-9B7E-4500-9EED-DF31C1C9D1C4}" srcOrd="0" destOrd="0" presId="urn:microsoft.com/office/officeart/2005/8/layout/list1"/>
    <dgm:cxn modelId="{0C6D7F9B-94E8-4A9C-84DD-88688DCFBDA8}" type="presParOf" srcId="{C2CCE4A9-9B7E-4500-9EED-DF31C1C9D1C4}" destId="{5B8F9352-0C76-4995-9982-ADD717DB4B84}" srcOrd="0" destOrd="0" presId="urn:microsoft.com/office/officeart/2005/8/layout/list1"/>
    <dgm:cxn modelId="{34024E04-A479-4070-9B2B-1DD767952C7E}" type="presParOf" srcId="{C2CCE4A9-9B7E-4500-9EED-DF31C1C9D1C4}" destId="{48D02847-6BF5-4D4B-8110-1996093C81EC}" srcOrd="1" destOrd="0" presId="urn:microsoft.com/office/officeart/2005/8/layout/list1"/>
    <dgm:cxn modelId="{97F5D91F-AF11-4385-90CE-51CADB12CEA8}" type="presParOf" srcId="{10177E00-BFC2-4D17-9CE8-635C6AF82156}" destId="{24E9C0E5-7325-4012-90CC-F9F68C973724}" srcOrd="1" destOrd="0" presId="urn:microsoft.com/office/officeart/2005/8/layout/list1"/>
    <dgm:cxn modelId="{A411950F-A2EF-48D5-8792-8805F2FD8E25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Trial complexity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en-US" sz="1800" dirty="0" smtClean="0"/>
            <a:t>Minimum number of queries to V</a:t>
          </a:r>
          <a:endParaRPr lang="en-SG" sz="1800" dirty="0"/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77252208-DD33-4791-8C98-D772D56BF7CA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70C0"/>
              </a:solidFill>
            </a:rPr>
            <a:t>D</a:t>
          </a:r>
          <a:r>
            <a:rPr lang="en-US" sz="1800" dirty="0" smtClean="0"/>
            <a:t>: </a:t>
          </a:r>
          <a:r>
            <a:rPr lang="en-US" sz="1800" dirty="0" smtClean="0">
              <a:solidFill>
                <a:srgbClr val="0070C0"/>
              </a:solidFill>
            </a:rPr>
            <a:t>deterministic </a:t>
          </a:r>
          <a:r>
            <a:rPr lang="en-US" sz="1800" dirty="0" smtClean="0"/>
            <a:t>trial complexity</a:t>
          </a:r>
          <a:endParaRPr lang="en-SG" sz="1800" dirty="0"/>
        </a:p>
      </dgm:t>
    </dgm:pt>
    <dgm:pt modelId="{4BE830B7-D194-406E-ADBC-1308060BE5DA}" type="parTrans" cxnId="{DEE94358-B618-4386-922C-72417AE7ED54}">
      <dgm:prSet/>
      <dgm:spPr/>
      <dgm:t>
        <a:bodyPr/>
        <a:lstStyle/>
        <a:p>
          <a:endParaRPr lang="en-SG"/>
        </a:p>
      </dgm:t>
    </dgm:pt>
    <dgm:pt modelId="{F444BF66-55BC-456A-AF69-A6B78AD22B05}" type="sibTrans" cxnId="{DEE94358-B618-4386-922C-72417AE7ED54}">
      <dgm:prSet/>
      <dgm:spPr/>
      <dgm:t>
        <a:bodyPr/>
        <a:lstStyle/>
        <a:p>
          <a:endParaRPr lang="en-SG"/>
        </a:p>
      </dgm:t>
    </dgm:pt>
    <dgm:pt modelId="{F80F1858-E954-4796-A2C6-093EEE2CCFD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33CC"/>
              </a:solidFill>
            </a:rPr>
            <a:t>R</a:t>
          </a:r>
          <a:r>
            <a:rPr lang="en-US" sz="1800" dirty="0" smtClean="0"/>
            <a:t>: (Las Vegas) </a:t>
          </a:r>
          <a:r>
            <a:rPr lang="en-US" sz="1800" dirty="0" smtClean="0">
              <a:solidFill>
                <a:srgbClr val="FF33CC"/>
              </a:solidFill>
            </a:rPr>
            <a:t>randomized </a:t>
          </a:r>
          <a:r>
            <a:rPr lang="en-US" sz="1800" dirty="0" smtClean="0"/>
            <a:t>trial complexity</a:t>
          </a:r>
          <a:endParaRPr lang="en-SG" sz="1800" dirty="0"/>
        </a:p>
      </dgm:t>
    </dgm:pt>
    <dgm:pt modelId="{F923618B-A67B-48CF-B15B-3FA894BA65A2}" type="parTrans" cxnId="{C8014AB2-4CEC-4CDB-A077-DE6A348EAD86}">
      <dgm:prSet/>
      <dgm:spPr/>
      <dgm:t>
        <a:bodyPr/>
        <a:lstStyle/>
        <a:p>
          <a:endParaRPr lang="en-SG"/>
        </a:p>
      </dgm:t>
    </dgm:pt>
    <dgm:pt modelId="{1464134A-D712-4B19-9005-3BF2FD33F4DE}" type="sibTrans" cxnId="{C8014AB2-4CEC-4CDB-A077-DE6A348EAD86}">
      <dgm:prSet/>
      <dgm:spPr/>
      <dgm:t>
        <a:bodyPr/>
        <a:lstStyle/>
        <a:p>
          <a:endParaRPr lang="en-SG"/>
        </a:p>
      </dgm:t>
    </dgm:pt>
    <dgm:pt modelId="{087B5710-EBD6-4C93-8E51-E05874E9C77E}">
      <dgm:prSet phldrT="[Text]" custT="1"/>
      <dgm:spPr/>
      <dgm:t>
        <a:bodyPr/>
        <a:lstStyle/>
        <a:p>
          <a:r>
            <a:rPr lang="en-US" sz="1600" dirty="0" smtClean="0"/>
            <a:t>regardless of its computational power</a:t>
          </a:r>
          <a:endParaRPr lang="en-SG" sz="1600" dirty="0"/>
        </a:p>
      </dgm:t>
    </dgm:pt>
    <dgm:pt modelId="{C0F3374E-1719-4BF2-B945-930B2542FA55}" type="parTrans" cxnId="{3DE1014D-BE9D-4C27-9335-28F69DA66A65}">
      <dgm:prSet/>
      <dgm:spPr/>
      <dgm:t>
        <a:bodyPr/>
        <a:lstStyle/>
        <a:p>
          <a:endParaRPr lang="zh-HK" altLang="en-US"/>
        </a:p>
      </dgm:t>
    </dgm:pt>
    <dgm:pt modelId="{4C44FFBE-D9EE-4939-8D57-79795FFC06D3}" type="sibTrans" cxnId="{3DE1014D-BE9D-4C27-9335-28F69DA66A65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D0843D4-42C8-4246-928F-CBF0BF93C8CF}" type="presOf" srcId="{77252208-DD33-4791-8C98-D772D56BF7CA}" destId="{6A842BE2-9E2F-460B-8736-19767688EE01}" srcOrd="0" destOrd="2" presId="urn:microsoft.com/office/officeart/2005/8/layout/list1"/>
    <dgm:cxn modelId="{C8014AB2-4CEC-4CDB-A077-DE6A348EAD86}" srcId="{D8D1D46E-CD59-46E2-9B9C-3FAFDE3B86C4}" destId="{F80F1858-E954-4796-A2C6-093EEE2CCFD4}" srcOrd="2" destOrd="0" parTransId="{F923618B-A67B-48CF-B15B-3FA894BA65A2}" sibTransId="{1464134A-D712-4B19-9005-3BF2FD33F4DE}"/>
    <dgm:cxn modelId="{CE6190D9-E4B1-4CA9-84B4-06C6722CF4EB}" type="presOf" srcId="{087B5710-EBD6-4C93-8E51-E05874E9C77E}" destId="{6A842BE2-9E2F-460B-8736-19767688EE01}" srcOrd="0" destOrd="1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465BA333-2E8B-4E03-A5D0-3113AC7A1C3D}" type="presOf" srcId="{D8D1D46E-CD59-46E2-9B9C-3FAFDE3B86C4}" destId="{48D02847-6BF5-4D4B-8110-1996093C81EC}" srcOrd="1" destOrd="0" presId="urn:microsoft.com/office/officeart/2005/8/layout/list1"/>
    <dgm:cxn modelId="{73E844C7-ACBD-439C-8259-504068BB604F}" type="presOf" srcId="{BACEDA55-EE4E-4897-BC66-16C8F9D1AC0C}" destId="{6A842BE2-9E2F-460B-8736-19767688EE01}" srcOrd="0" destOrd="0" presId="urn:microsoft.com/office/officeart/2005/8/layout/list1"/>
    <dgm:cxn modelId="{DEE94358-B618-4386-922C-72417AE7ED54}" srcId="{D8D1D46E-CD59-46E2-9B9C-3FAFDE3B86C4}" destId="{77252208-DD33-4791-8C98-D772D56BF7CA}" srcOrd="1" destOrd="0" parTransId="{4BE830B7-D194-406E-ADBC-1308060BE5DA}" sibTransId="{F444BF66-55BC-456A-AF69-A6B78AD22B05}"/>
    <dgm:cxn modelId="{727FF42B-07E2-45E7-98E5-BC461CDA9184}" type="presOf" srcId="{D8D1D46E-CD59-46E2-9B9C-3FAFDE3B86C4}" destId="{5B8F9352-0C76-4995-9982-ADD717DB4B84}" srcOrd="0" destOrd="0" presId="urn:microsoft.com/office/officeart/2005/8/layout/list1"/>
    <dgm:cxn modelId="{1E90FE2B-F3A7-412B-ADE1-5AA5EF4396E9}" type="presOf" srcId="{2D07C76F-B713-46C5-B25E-4C090C0AF3E7}" destId="{10177E00-BFC2-4D17-9CE8-635C6AF82156}" srcOrd="0" destOrd="0" presId="urn:microsoft.com/office/officeart/2005/8/layout/list1"/>
    <dgm:cxn modelId="{3DE1014D-BE9D-4C27-9335-28F69DA66A65}" srcId="{BACEDA55-EE4E-4897-BC66-16C8F9D1AC0C}" destId="{087B5710-EBD6-4C93-8E51-E05874E9C77E}" srcOrd="0" destOrd="0" parTransId="{C0F3374E-1719-4BF2-B945-930B2542FA55}" sibTransId="{4C44FFBE-D9EE-4939-8D57-79795FFC06D3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682DEFF5-2F23-4CEE-88FA-BD8B88DBE556}" type="presOf" srcId="{F80F1858-E954-4796-A2C6-093EEE2CCFD4}" destId="{6A842BE2-9E2F-460B-8736-19767688EE01}" srcOrd="0" destOrd="3" presId="urn:microsoft.com/office/officeart/2005/8/layout/list1"/>
    <dgm:cxn modelId="{415B5BEE-F7CB-453A-881A-D70CCFECDF46}" type="presParOf" srcId="{10177E00-BFC2-4D17-9CE8-635C6AF82156}" destId="{C2CCE4A9-9B7E-4500-9EED-DF31C1C9D1C4}" srcOrd="0" destOrd="0" presId="urn:microsoft.com/office/officeart/2005/8/layout/list1"/>
    <dgm:cxn modelId="{20939BB1-0031-40F6-B59A-52DCAD509434}" type="presParOf" srcId="{C2CCE4A9-9B7E-4500-9EED-DF31C1C9D1C4}" destId="{5B8F9352-0C76-4995-9982-ADD717DB4B84}" srcOrd="0" destOrd="0" presId="urn:microsoft.com/office/officeart/2005/8/layout/list1"/>
    <dgm:cxn modelId="{AFCEDFA5-DF7E-406F-9904-31225DA99AF6}" type="presParOf" srcId="{C2CCE4A9-9B7E-4500-9EED-DF31C1C9D1C4}" destId="{48D02847-6BF5-4D4B-8110-1996093C81EC}" srcOrd="1" destOrd="0" presId="urn:microsoft.com/office/officeart/2005/8/layout/list1"/>
    <dgm:cxn modelId="{B8E2A330-58D7-4A78-8BAE-7447B46587F1}" type="presParOf" srcId="{10177E00-BFC2-4D17-9CE8-635C6AF82156}" destId="{24E9C0E5-7325-4012-90CC-F9F68C973724}" srcOrd="1" destOrd="0" presId="urn:microsoft.com/office/officeart/2005/8/layout/list1"/>
    <dgm:cxn modelId="{D9E7190F-0F3A-4580-B27F-65C79AF8B25D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Computational complexity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BACEDA55-EE4E-4897-BC66-16C8F9D1AC0C}">
          <dgm:prSet phldrT="[Text]" custT="1"/>
          <dgm:spPr/>
          <dgm:t>
            <a:bodyPr/>
            <a:lstStyle/>
            <a:p>
              <a:r>
                <a:rPr lang="en-SG" altLang="zh-HK" sz="1800" dirty="0" smtClean="0"/>
                <a:t>If a problem </a:t>
              </a:r>
              <a:r>
                <a:rPr lang="en-US" sz="1800" dirty="0" smtClean="0">
                  <a:solidFill>
                    <a:srgbClr val="FF0000"/>
                  </a:solidFill>
                  <a:latin typeface="Forte" pitchFamily="66" charset="0"/>
                </a:rPr>
                <a:t>A</a:t>
              </a:r>
              <a14:m>
                <m:oMath xmlns:m="http://schemas.openxmlformats.org/officeDocument/2006/math">
                  <m:r>
                    <a:rPr lang="en-US" altLang="zh-HK" sz="1800" b="0" i="1" dirty="0" smtClean="0">
                      <a:solidFill>
                        <a:srgbClr val="FF000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∈</m:t>
                  </m:r>
                  <m:r>
                    <a:rPr lang="en-SG" altLang="zh-HK" sz="1800" i="1" dirty="0" smtClean="0">
                      <a:solidFill>
                        <a:srgbClr val="FF0000"/>
                      </a:solidFill>
                      <a:latin typeface="Cambria Math"/>
                    </a:rPr>
                    <m:t>𝑃</m:t>
                  </m:r>
                </m:oMath>
              </a14:m>
              <a:r>
                <a:rPr lang="en-SG" altLang="zh-HK" sz="1800" dirty="0" smtClean="0"/>
                <a:t>, we can ask whether unknown-input version </a:t>
              </a:r>
              <a:r>
                <a:rPr lang="en-US" sz="1800" dirty="0" smtClean="0">
                  <a:solidFill>
                    <a:srgbClr val="FF0000"/>
                  </a:solidFill>
                  <a:latin typeface="Forte" pitchFamily="66" charset="0"/>
                </a:rPr>
                <a:t>A</a:t>
              </a:r>
              <a:r>
                <a:rPr lang="en-SG" altLang="zh-HK" sz="1800" baseline="-25000" dirty="0" smtClean="0">
                  <a:solidFill>
                    <a:srgbClr val="FF0000"/>
                  </a:solidFill>
                </a:rPr>
                <a:t>u</a:t>
              </a:r>
              <a14:m>
                <m:oMath xmlns:m="http://schemas.openxmlformats.org/officeDocument/2006/math">
                  <m:r>
                    <a:rPr lang="en-US" altLang="zh-HK" sz="1800" b="0" i="1" dirty="0" smtClean="0">
                      <a:solidFill>
                        <a:srgbClr val="FF000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∈</m:t>
                  </m:r>
                  <m:r>
                    <a:rPr lang="en-SG" altLang="zh-HK" sz="1800" b="1" i="0" dirty="0" smtClean="0">
                      <a:solidFill>
                        <a:srgbClr val="FF0000"/>
                      </a:solidFill>
                      <a:latin typeface="Cambria Math"/>
                    </a:rPr>
                    <m:t>𝐏</m:t>
                  </m:r>
                  <m:r>
                    <m:rPr>
                      <m:sty m:val="p"/>
                    </m:rPr>
                    <a:rPr lang="en-SG" altLang="zh-HK" sz="1800" i="0" baseline="30000" dirty="0" smtClean="0">
                      <a:solidFill>
                        <a:srgbClr val="FF0000"/>
                      </a:solidFill>
                      <a:latin typeface="Cambria Math"/>
                    </a:rPr>
                    <m:t>V</m:t>
                  </m:r>
                </m:oMath>
              </a14:m>
              <a:r>
                <a:rPr lang="en-SG" altLang="zh-HK" sz="1800" dirty="0" smtClean="0"/>
                <a:t>.</a:t>
              </a:r>
              <a:endParaRPr lang="en-SG" sz="1800" dirty="0"/>
            </a:p>
          </dgm:t>
        </dgm:pt>
      </mc:Choice>
      <mc:Fallback xmlns="">
        <dgm:pt modelId="{BACEDA55-EE4E-4897-BC66-16C8F9D1AC0C}">
          <dgm:prSet phldrT="[Text]" custT="1"/>
          <dgm:spPr/>
          <dgm:t>
            <a:bodyPr/>
            <a:lstStyle/>
            <a:p>
              <a:r>
                <a:rPr lang="en-SG" altLang="zh-HK" sz="1800" dirty="0" smtClean="0"/>
                <a:t>If a problem </a:t>
              </a:r>
              <a:r>
                <a:rPr lang="en-US" sz="1800" dirty="0" smtClean="0">
                  <a:solidFill>
                    <a:srgbClr val="FF0000"/>
                  </a:solidFill>
                  <a:latin typeface="Forte" pitchFamily="66" charset="0"/>
                </a:rPr>
                <a:t>A</a:t>
              </a:r>
              <a:r>
                <a:rPr lang="en-US" altLang="zh-HK" sz="1800" b="0" i="0" dirty="0" smtClean="0">
                  <a:solidFill>
                    <a:srgbClr val="FF000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∈</a:t>
              </a:r>
              <a:r>
                <a:rPr lang="en-SG" altLang="zh-HK" sz="1800" i="0" dirty="0" smtClean="0">
                  <a:solidFill>
                    <a:srgbClr val="FF0000"/>
                  </a:solidFill>
                  <a:latin typeface="Cambria Math"/>
                </a:rPr>
                <a:t>𝑃</a:t>
              </a:r>
              <a:r>
                <a:rPr lang="en-SG" altLang="zh-HK" sz="1800" dirty="0" smtClean="0"/>
                <a:t>, </a:t>
              </a:r>
              <a:r>
                <a:rPr lang="en-SG" altLang="zh-HK" sz="1800" dirty="0" smtClean="0"/>
                <a:t>we can ask whether unknown-input version </a:t>
              </a:r>
              <a:r>
                <a:rPr lang="en-US" sz="1800" dirty="0" smtClean="0">
                  <a:solidFill>
                    <a:srgbClr val="FF0000"/>
                  </a:solidFill>
                  <a:latin typeface="Forte" pitchFamily="66" charset="0"/>
                </a:rPr>
                <a:t>A</a:t>
              </a:r>
              <a:r>
                <a:rPr lang="en-SG" altLang="zh-HK" sz="1800" baseline="-25000" dirty="0" smtClean="0">
                  <a:solidFill>
                    <a:srgbClr val="FF0000"/>
                  </a:solidFill>
                </a:rPr>
                <a:t>u</a:t>
              </a:r>
              <a:r>
                <a:rPr lang="en-US" altLang="zh-HK" sz="1800" b="0" i="0" dirty="0" smtClean="0">
                  <a:solidFill>
                    <a:srgbClr val="FF000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∈</a:t>
              </a:r>
              <a:r>
                <a:rPr lang="en-SG" altLang="zh-HK" sz="1800" b="1" i="0" dirty="0" smtClean="0">
                  <a:solidFill>
                    <a:srgbClr val="FF0000"/>
                  </a:solidFill>
                  <a:latin typeface="Cambria Math"/>
                </a:rPr>
                <a:t>𝐏</a:t>
              </a:r>
              <a:r>
                <a:rPr lang="en-SG" altLang="zh-HK" sz="1800" i="0" baseline="30000" dirty="0" smtClean="0">
                  <a:solidFill>
                    <a:srgbClr val="FF0000"/>
                  </a:solidFill>
                  <a:latin typeface="Cambria Math"/>
                </a:rPr>
                <a:t>V</a:t>
              </a:r>
              <a:r>
                <a:rPr lang="en-SG" altLang="zh-HK" sz="1800" dirty="0" smtClean="0"/>
                <a:t>.</a:t>
              </a:r>
              <a:endParaRPr lang="en-SG" sz="1800" dirty="0"/>
            </a:p>
          </dgm:t>
        </dgm:pt>
      </mc:Fallback>
    </mc:AlternateConten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89BCF41A-2569-4F1F-918E-E19AD0A5725B}">
      <dgm:prSet phldrT="[Text]" custT="1"/>
      <dgm:spPr/>
      <dgm:t>
        <a:bodyPr/>
        <a:lstStyle/>
        <a:p>
          <a:r>
            <a:rPr lang="en-US" sz="1800" dirty="0" smtClean="0"/>
            <a:t>Minimum time needed for all inputs and V’s answers</a:t>
          </a:r>
          <a:endParaRPr lang="en-SG" sz="1800" dirty="0"/>
        </a:p>
      </dgm:t>
    </dgm:pt>
    <dgm:pt modelId="{F1F2E91F-0FD8-461B-9A3C-E20C099BD0C5}" type="parTrans" cxnId="{C9FEBCF9-F23C-4EC3-A887-9A57FDA5132F}">
      <dgm:prSet/>
      <dgm:spPr/>
      <dgm:t>
        <a:bodyPr/>
        <a:lstStyle/>
        <a:p>
          <a:endParaRPr lang="en-SG"/>
        </a:p>
      </dgm:t>
    </dgm:pt>
    <dgm:pt modelId="{D37ABE4E-7D9C-4D56-8C1D-7AA59E4C853E}" type="sibTrans" cxnId="{C9FEBCF9-F23C-4EC3-A887-9A57FDA5132F}">
      <dgm:prSet/>
      <dgm:spPr/>
      <dgm:t>
        <a:bodyPr/>
        <a:lstStyle/>
        <a:p>
          <a:endParaRPr lang="en-SG"/>
        </a:p>
      </dgm:t>
    </dgm:pt>
    <dgm:pt modelId="{693C965B-7BC5-419B-A0E5-20A1CE5579D5}">
      <dgm:prSet phldrT="[Text]" custT="1"/>
      <dgm:spPr/>
      <dgm:t>
        <a:bodyPr/>
        <a:lstStyle/>
        <a:p>
          <a:endParaRPr lang="en-SG" sz="1800" dirty="0"/>
        </a:p>
      </dgm:t>
    </dgm:pt>
    <dgm:pt modelId="{418D8F08-3F8B-4ADA-9B7A-D407FB987F06}" type="parTrans" cxnId="{55BBF3AE-C2D7-4444-960F-28F1C0BF4675}">
      <dgm:prSet/>
      <dgm:spPr/>
      <dgm:t>
        <a:bodyPr/>
        <a:lstStyle/>
        <a:p>
          <a:endParaRPr lang="zh-HK" altLang="en-US"/>
        </a:p>
      </dgm:t>
    </dgm:pt>
    <dgm:pt modelId="{3B0E5B12-7B75-4214-AC88-690C92AE7421}" type="sibTrans" cxnId="{55BBF3AE-C2D7-4444-960F-28F1C0BF4675}">
      <dgm:prSet/>
      <dgm:spPr/>
      <dgm:t>
        <a:bodyPr/>
        <a:lstStyle/>
        <a:p>
          <a:endParaRPr lang="zh-HK" altLang="en-US"/>
        </a:p>
      </dgm:t>
    </dgm:pt>
    <dgm:pt modelId="{19894942-0F2E-4A9E-8513-13694981CB72}">
      <dgm:prSet phldrT="[Text]" custT="1"/>
      <dgm:spPr/>
      <dgm:t>
        <a:bodyPr/>
        <a:lstStyle/>
        <a:p>
          <a:endParaRPr lang="en-SG" sz="1800" dirty="0"/>
        </a:p>
      </dgm:t>
    </dgm:pt>
    <dgm:pt modelId="{26CF9DC5-1BCD-4B42-9716-C317A9C62E73}" type="parTrans" cxnId="{C7455F5F-B2A1-4483-8B14-3DF0611220FA}">
      <dgm:prSet/>
      <dgm:spPr/>
      <dgm:t>
        <a:bodyPr/>
        <a:lstStyle/>
        <a:p>
          <a:endParaRPr lang="zh-HK" altLang="en-US"/>
        </a:p>
      </dgm:t>
    </dgm:pt>
    <dgm:pt modelId="{6612DAE7-F8B7-4E12-AF8E-BEB8BD9C063A}" type="sibTrans" cxnId="{C7455F5F-B2A1-4483-8B14-3DF0611220FA}">
      <dgm:prSet/>
      <dgm:spPr/>
      <dgm:t>
        <a:bodyPr/>
        <a:lstStyle/>
        <a:p>
          <a:endParaRPr lang="zh-HK" altLang="en-US"/>
        </a:p>
      </dgm:t>
    </dgm:pt>
    <dgm:pt modelId="{A914F364-1D11-4C51-8C1A-F5A977DB4DA0}">
      <dgm:prSet phldrT="[Text]" custT="1"/>
      <dgm:spPr/>
      <dgm:t>
        <a:bodyPr/>
        <a:lstStyle/>
        <a:p>
          <a:endParaRPr lang="en-SG" sz="1800" dirty="0"/>
        </a:p>
      </dgm:t>
    </dgm:pt>
    <dgm:pt modelId="{AB55184C-30C5-41EB-9303-DEBEEBDED237}" type="parTrans" cxnId="{EE8D5106-4166-4080-817E-505EAB1F0EE8}">
      <dgm:prSet/>
      <dgm:spPr/>
      <dgm:t>
        <a:bodyPr/>
        <a:lstStyle/>
        <a:p>
          <a:endParaRPr lang="zh-HK" altLang="en-US"/>
        </a:p>
      </dgm:t>
    </dgm:pt>
    <dgm:pt modelId="{672EE093-D88B-4E3E-B4AB-4CA9489E1696}" type="sibTrans" cxnId="{EE8D5106-4166-4080-817E-505EAB1F0EE8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92810" custScaleY="357986" custLinFactNeighborX="-5580" custLinFactNeighborY="4534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 custScaleY="127643" custLinFactNeighborX="116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E5658719-4FC6-4C32-9F39-E9FCDD0E2258}" type="presOf" srcId="{89BCF41A-2569-4F1F-918E-E19AD0A5725B}" destId="{6A842BE2-9E2F-460B-8736-19767688EE01}" srcOrd="0" destOrd="0" presId="urn:microsoft.com/office/officeart/2005/8/layout/list1"/>
    <dgm:cxn modelId="{12090A32-920A-4DFA-907D-2E573FBBBE64}" type="presOf" srcId="{19894942-0F2E-4A9E-8513-13694981CB72}" destId="{6A842BE2-9E2F-460B-8736-19767688EE01}" srcOrd="0" destOrd="2" presId="urn:microsoft.com/office/officeart/2005/8/layout/list1"/>
    <dgm:cxn modelId="{C7455F5F-B2A1-4483-8B14-3DF0611220FA}" srcId="{D8D1D46E-CD59-46E2-9B9C-3FAFDE3B86C4}" destId="{19894942-0F2E-4A9E-8513-13694981CB72}" srcOrd="2" destOrd="0" parTransId="{26CF9DC5-1BCD-4B42-9716-C317A9C62E73}" sibTransId="{6612DAE7-F8B7-4E12-AF8E-BEB8BD9C063A}"/>
    <dgm:cxn modelId="{EE8D5106-4166-4080-817E-505EAB1F0EE8}" srcId="{D8D1D46E-CD59-46E2-9B9C-3FAFDE3B86C4}" destId="{A914F364-1D11-4C51-8C1A-F5A977DB4DA0}" srcOrd="3" destOrd="0" parTransId="{AB55184C-30C5-41EB-9303-DEBEEBDED237}" sibTransId="{672EE093-D88B-4E3E-B4AB-4CA9489E1696}"/>
    <dgm:cxn modelId="{B56E07D7-FC06-4B96-94EF-892BF606E7CF}" type="presOf" srcId="{693C965B-7BC5-419B-A0E5-20A1CE5579D5}" destId="{6A842BE2-9E2F-460B-8736-19767688EE01}" srcOrd="0" destOrd="4" presId="urn:microsoft.com/office/officeart/2005/8/layout/list1"/>
    <dgm:cxn modelId="{C9FEBCF9-F23C-4EC3-A887-9A57FDA5132F}" srcId="{D8D1D46E-CD59-46E2-9B9C-3FAFDE3B86C4}" destId="{89BCF41A-2569-4F1F-918E-E19AD0A5725B}" srcOrd="0" destOrd="0" parTransId="{F1F2E91F-0FD8-461B-9A3C-E20C099BD0C5}" sibTransId="{D37ABE4E-7D9C-4D56-8C1D-7AA59E4C853E}"/>
    <dgm:cxn modelId="{55BBF3AE-C2D7-4444-960F-28F1C0BF4675}" srcId="{D8D1D46E-CD59-46E2-9B9C-3FAFDE3B86C4}" destId="{693C965B-7BC5-419B-A0E5-20A1CE5579D5}" srcOrd="4" destOrd="0" parTransId="{418D8F08-3F8B-4ADA-9B7A-D407FB987F06}" sibTransId="{3B0E5B12-7B75-4214-AC88-690C92AE7421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6DA8155E-784B-45F0-AD7A-6F32160C25D5}" type="presOf" srcId="{2D07C76F-B713-46C5-B25E-4C090C0AF3E7}" destId="{10177E00-BFC2-4D17-9CE8-635C6AF82156}" srcOrd="0" destOrd="0" presId="urn:microsoft.com/office/officeart/2005/8/layout/list1"/>
    <dgm:cxn modelId="{FCC7CEEF-AAE4-45EF-8319-0E530D4F07F6}" type="presOf" srcId="{D8D1D46E-CD59-46E2-9B9C-3FAFDE3B86C4}" destId="{48D02847-6BF5-4D4B-8110-1996093C81EC}" srcOrd="1" destOrd="0" presId="urn:microsoft.com/office/officeart/2005/8/layout/list1"/>
    <dgm:cxn modelId="{ED9A1CF4-DECE-4819-9D1C-EE7131F18FC3}" type="presOf" srcId="{A914F364-1D11-4C51-8C1A-F5A977DB4DA0}" destId="{6A842BE2-9E2F-460B-8736-19767688EE01}" srcOrd="0" destOrd="3" presId="urn:microsoft.com/office/officeart/2005/8/layout/list1"/>
    <dgm:cxn modelId="{2E8F6AD1-4F00-473B-AB61-DAFB88C222DC}" type="presOf" srcId="{D8D1D46E-CD59-46E2-9B9C-3FAFDE3B86C4}" destId="{5B8F9352-0C76-4995-9982-ADD717DB4B84}" srcOrd="0" destOrd="0" presId="urn:microsoft.com/office/officeart/2005/8/layout/list1"/>
    <dgm:cxn modelId="{74707139-925A-4707-9340-686B9ED9EE4E}" type="presOf" srcId="{BACEDA55-EE4E-4897-BC66-16C8F9D1AC0C}" destId="{6A842BE2-9E2F-460B-8736-19767688EE01}" srcOrd="0" destOrd="1" presId="urn:microsoft.com/office/officeart/2005/8/layout/list1"/>
    <dgm:cxn modelId="{33991552-1D5D-4301-9B35-8D4F63B50D25}" type="presParOf" srcId="{10177E00-BFC2-4D17-9CE8-635C6AF82156}" destId="{C2CCE4A9-9B7E-4500-9EED-DF31C1C9D1C4}" srcOrd="0" destOrd="0" presId="urn:microsoft.com/office/officeart/2005/8/layout/list1"/>
    <dgm:cxn modelId="{864C84D7-D437-4E50-A949-70B9F390A477}" type="presParOf" srcId="{C2CCE4A9-9B7E-4500-9EED-DF31C1C9D1C4}" destId="{5B8F9352-0C76-4995-9982-ADD717DB4B84}" srcOrd="0" destOrd="0" presId="urn:microsoft.com/office/officeart/2005/8/layout/list1"/>
    <dgm:cxn modelId="{94D34C53-096A-4EE3-90BA-CB2A7A5244D6}" type="presParOf" srcId="{C2CCE4A9-9B7E-4500-9EED-DF31C1C9D1C4}" destId="{48D02847-6BF5-4D4B-8110-1996093C81EC}" srcOrd="1" destOrd="0" presId="urn:microsoft.com/office/officeart/2005/8/layout/list1"/>
    <dgm:cxn modelId="{D5B94029-0CFB-47BC-AD51-6B8B06C6335D}" type="presParOf" srcId="{10177E00-BFC2-4D17-9CE8-635C6AF82156}" destId="{24E9C0E5-7325-4012-90CC-F9F68C973724}" srcOrd="1" destOrd="0" presId="urn:microsoft.com/office/officeart/2005/8/layout/list1"/>
    <dgm:cxn modelId="{6D9C624C-C1AB-48ED-B1B2-9C578B9B5C2D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Computational complexity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89BCF41A-2569-4F1F-918E-E19AD0A5725B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F1F2E91F-0FD8-461B-9A3C-E20C099BD0C5}" type="parTrans" cxnId="{C9FEBCF9-F23C-4EC3-A887-9A57FDA5132F}">
      <dgm:prSet/>
      <dgm:spPr/>
      <dgm:t>
        <a:bodyPr/>
        <a:lstStyle/>
        <a:p>
          <a:endParaRPr lang="en-SG"/>
        </a:p>
      </dgm:t>
    </dgm:pt>
    <dgm:pt modelId="{D37ABE4E-7D9C-4D56-8C1D-7AA59E4C853E}" type="sibTrans" cxnId="{C9FEBCF9-F23C-4EC3-A887-9A57FDA5132F}">
      <dgm:prSet/>
      <dgm:spPr/>
      <dgm:t>
        <a:bodyPr/>
        <a:lstStyle/>
        <a:p>
          <a:endParaRPr lang="en-SG"/>
        </a:p>
      </dgm:t>
    </dgm:pt>
    <dgm:pt modelId="{693C965B-7BC5-419B-A0E5-20A1CE5579D5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418D8F08-3F8B-4ADA-9B7A-D407FB987F06}" type="parTrans" cxnId="{55BBF3AE-C2D7-4444-960F-28F1C0BF4675}">
      <dgm:prSet/>
      <dgm:spPr/>
      <dgm:t>
        <a:bodyPr/>
        <a:lstStyle/>
        <a:p>
          <a:endParaRPr lang="zh-HK" altLang="en-US"/>
        </a:p>
      </dgm:t>
    </dgm:pt>
    <dgm:pt modelId="{3B0E5B12-7B75-4214-AC88-690C92AE7421}" type="sibTrans" cxnId="{55BBF3AE-C2D7-4444-960F-28F1C0BF4675}">
      <dgm:prSet/>
      <dgm:spPr/>
      <dgm:t>
        <a:bodyPr/>
        <a:lstStyle/>
        <a:p>
          <a:endParaRPr lang="zh-HK" altLang="en-US"/>
        </a:p>
      </dgm:t>
    </dgm:pt>
    <dgm:pt modelId="{19894942-0F2E-4A9E-8513-13694981CB72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26CF9DC5-1BCD-4B42-9716-C317A9C62E73}" type="parTrans" cxnId="{C7455F5F-B2A1-4483-8B14-3DF0611220FA}">
      <dgm:prSet/>
      <dgm:spPr/>
      <dgm:t>
        <a:bodyPr/>
        <a:lstStyle/>
        <a:p>
          <a:endParaRPr lang="zh-HK" altLang="en-US"/>
        </a:p>
      </dgm:t>
    </dgm:pt>
    <dgm:pt modelId="{6612DAE7-F8B7-4E12-AF8E-BEB8BD9C063A}" type="sibTrans" cxnId="{C7455F5F-B2A1-4483-8B14-3DF0611220FA}">
      <dgm:prSet/>
      <dgm:spPr/>
      <dgm:t>
        <a:bodyPr/>
        <a:lstStyle/>
        <a:p>
          <a:endParaRPr lang="zh-HK" altLang="en-US"/>
        </a:p>
      </dgm:t>
    </dgm:pt>
    <dgm:pt modelId="{A914F364-1D11-4C51-8C1A-F5A977DB4DA0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AB55184C-30C5-41EB-9303-DEBEEBDED237}" type="parTrans" cxnId="{EE8D5106-4166-4080-817E-505EAB1F0EE8}">
      <dgm:prSet/>
      <dgm:spPr/>
      <dgm:t>
        <a:bodyPr/>
        <a:lstStyle/>
        <a:p>
          <a:endParaRPr lang="zh-HK" altLang="en-US"/>
        </a:p>
      </dgm:t>
    </dgm:pt>
    <dgm:pt modelId="{672EE093-D88B-4E3E-B4AB-4CA9489E1696}" type="sibTrans" cxnId="{EE8D5106-4166-4080-817E-505EAB1F0EE8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92810" custScaleY="357986" custLinFactNeighborX="-5580" custLinFactNeighborY="4534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 custScaleY="127643" custLinFactNeighborX="116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4707139-925A-4707-9340-686B9ED9EE4E}" type="presOf" srcId="{BACEDA55-EE4E-4897-BC66-16C8F9D1AC0C}" destId="{6A842BE2-9E2F-460B-8736-19767688EE01}" srcOrd="0" destOrd="1" presId="urn:microsoft.com/office/officeart/2005/8/layout/list1"/>
    <dgm:cxn modelId="{FCC7CEEF-AAE4-45EF-8319-0E530D4F07F6}" type="presOf" srcId="{D8D1D46E-CD59-46E2-9B9C-3FAFDE3B86C4}" destId="{48D02847-6BF5-4D4B-8110-1996093C81EC}" srcOrd="1" destOrd="0" presId="urn:microsoft.com/office/officeart/2005/8/layout/list1"/>
    <dgm:cxn modelId="{12090A32-920A-4DFA-907D-2E573FBBBE64}" type="presOf" srcId="{19894942-0F2E-4A9E-8513-13694981CB72}" destId="{6A842BE2-9E2F-460B-8736-19767688EE01}" srcOrd="0" destOrd="2" presId="urn:microsoft.com/office/officeart/2005/8/layout/list1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E5658719-4FC6-4C32-9F39-E9FCDD0E2258}" type="presOf" srcId="{89BCF41A-2569-4F1F-918E-E19AD0A5725B}" destId="{6A842BE2-9E2F-460B-8736-19767688EE01}" srcOrd="0" destOrd="0" presId="urn:microsoft.com/office/officeart/2005/8/layout/list1"/>
    <dgm:cxn modelId="{C7455F5F-B2A1-4483-8B14-3DF0611220FA}" srcId="{D8D1D46E-CD59-46E2-9B9C-3FAFDE3B86C4}" destId="{19894942-0F2E-4A9E-8513-13694981CB72}" srcOrd="2" destOrd="0" parTransId="{26CF9DC5-1BCD-4B42-9716-C317A9C62E73}" sibTransId="{6612DAE7-F8B7-4E12-AF8E-BEB8BD9C063A}"/>
    <dgm:cxn modelId="{6DA8155E-784B-45F0-AD7A-6F32160C25D5}" type="presOf" srcId="{2D07C76F-B713-46C5-B25E-4C090C0AF3E7}" destId="{10177E00-BFC2-4D17-9CE8-635C6AF82156}" srcOrd="0" destOrd="0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C9FEBCF9-F23C-4EC3-A887-9A57FDA5132F}" srcId="{D8D1D46E-CD59-46E2-9B9C-3FAFDE3B86C4}" destId="{89BCF41A-2569-4F1F-918E-E19AD0A5725B}" srcOrd="0" destOrd="0" parTransId="{F1F2E91F-0FD8-461B-9A3C-E20C099BD0C5}" sibTransId="{D37ABE4E-7D9C-4D56-8C1D-7AA59E4C853E}"/>
    <dgm:cxn modelId="{ED9A1CF4-DECE-4819-9D1C-EE7131F18FC3}" type="presOf" srcId="{A914F364-1D11-4C51-8C1A-F5A977DB4DA0}" destId="{6A842BE2-9E2F-460B-8736-19767688EE01}" srcOrd="0" destOrd="3" presId="urn:microsoft.com/office/officeart/2005/8/layout/list1"/>
    <dgm:cxn modelId="{B56E07D7-FC06-4B96-94EF-892BF606E7CF}" type="presOf" srcId="{693C965B-7BC5-419B-A0E5-20A1CE5579D5}" destId="{6A842BE2-9E2F-460B-8736-19767688EE01}" srcOrd="0" destOrd="4" presId="urn:microsoft.com/office/officeart/2005/8/layout/list1"/>
    <dgm:cxn modelId="{55BBF3AE-C2D7-4444-960F-28F1C0BF4675}" srcId="{D8D1D46E-CD59-46E2-9B9C-3FAFDE3B86C4}" destId="{693C965B-7BC5-419B-A0E5-20A1CE5579D5}" srcOrd="4" destOrd="0" parTransId="{418D8F08-3F8B-4ADA-9B7A-D407FB987F06}" sibTransId="{3B0E5B12-7B75-4214-AC88-690C92AE7421}"/>
    <dgm:cxn modelId="{2E8F6AD1-4F00-473B-AB61-DAFB88C222DC}" type="presOf" srcId="{D8D1D46E-CD59-46E2-9B9C-3FAFDE3B86C4}" destId="{5B8F9352-0C76-4995-9982-ADD717DB4B84}" srcOrd="0" destOrd="0" presId="urn:microsoft.com/office/officeart/2005/8/layout/list1"/>
    <dgm:cxn modelId="{EE8D5106-4166-4080-817E-505EAB1F0EE8}" srcId="{D8D1D46E-CD59-46E2-9B9C-3FAFDE3B86C4}" destId="{A914F364-1D11-4C51-8C1A-F5A977DB4DA0}" srcOrd="3" destOrd="0" parTransId="{AB55184C-30C5-41EB-9303-DEBEEBDED237}" sibTransId="{672EE093-D88B-4E3E-B4AB-4CA9489E1696}"/>
    <dgm:cxn modelId="{33991552-1D5D-4301-9B35-8D4F63B50D25}" type="presParOf" srcId="{10177E00-BFC2-4D17-9CE8-635C6AF82156}" destId="{C2CCE4A9-9B7E-4500-9EED-DF31C1C9D1C4}" srcOrd="0" destOrd="0" presId="urn:microsoft.com/office/officeart/2005/8/layout/list1"/>
    <dgm:cxn modelId="{864C84D7-D437-4E50-A949-70B9F390A477}" type="presParOf" srcId="{C2CCE4A9-9B7E-4500-9EED-DF31C1C9D1C4}" destId="{5B8F9352-0C76-4995-9982-ADD717DB4B84}" srcOrd="0" destOrd="0" presId="urn:microsoft.com/office/officeart/2005/8/layout/list1"/>
    <dgm:cxn modelId="{94D34C53-096A-4EE3-90BA-CB2A7A5244D6}" type="presParOf" srcId="{C2CCE4A9-9B7E-4500-9EED-DF31C1C9D1C4}" destId="{48D02847-6BF5-4D4B-8110-1996093C81EC}" srcOrd="1" destOrd="0" presId="urn:microsoft.com/office/officeart/2005/8/layout/list1"/>
    <dgm:cxn modelId="{D5B94029-0CFB-47BC-AD51-6B8B06C6335D}" type="presParOf" srcId="{10177E00-BFC2-4D17-9CE8-635C6AF82156}" destId="{24E9C0E5-7325-4012-90CC-F9F68C973724}" srcOrd="1" destOrd="0" presId="urn:microsoft.com/office/officeart/2005/8/layout/list1"/>
    <dgm:cxn modelId="{6D9C624C-C1AB-48ED-B1B2-9C578B9B5C2D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Trial complexity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en-US" sz="1800" dirty="0" smtClean="0"/>
            <a:t>Minimum number of queries to V</a:t>
          </a:r>
          <a:endParaRPr lang="en-SG" sz="1800" dirty="0"/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77252208-DD33-4791-8C98-D772D56BF7CA}">
      <dgm:prSet phldrT="[Text]" custT="1"/>
      <dgm:spPr/>
      <dgm:t>
        <a:bodyPr/>
        <a:lstStyle/>
        <a:p>
          <a:r>
            <a:rPr lang="en-US" sz="1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Question</a:t>
          </a:r>
          <a:r>
            <a:rPr lang="en-US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 What’re D(SAT) and R(SAT)?</a:t>
          </a:r>
          <a:endParaRPr lang="en-SG" sz="1800" i="1" dirty="0">
            <a:latin typeface="Times New Roman" pitchFamily="18" charset="0"/>
            <a:cs typeface="Times New Roman" pitchFamily="18" charset="0"/>
          </a:endParaRPr>
        </a:p>
      </dgm:t>
    </dgm:pt>
    <dgm:pt modelId="{4BE830B7-D194-406E-ADBC-1308060BE5DA}" type="parTrans" cxnId="{DEE94358-B618-4386-922C-72417AE7ED54}">
      <dgm:prSet/>
      <dgm:spPr/>
      <dgm:t>
        <a:bodyPr/>
        <a:lstStyle/>
        <a:p>
          <a:endParaRPr lang="en-SG"/>
        </a:p>
      </dgm:t>
    </dgm:pt>
    <dgm:pt modelId="{F444BF66-55BC-456A-AF69-A6B78AD22B05}" type="sibTrans" cxnId="{DEE94358-B618-4386-922C-72417AE7ED54}">
      <dgm:prSet/>
      <dgm:spPr/>
      <dgm:t>
        <a:bodyPr/>
        <a:lstStyle/>
        <a:p>
          <a:endParaRPr lang="en-SG"/>
        </a:p>
      </dgm:t>
    </dgm:pt>
    <dgm:pt modelId="{087B5710-EBD6-4C93-8E51-E05874E9C77E}">
      <dgm:prSet phldrT="[Text]" custT="1"/>
      <dgm:spPr/>
      <dgm:t>
        <a:bodyPr/>
        <a:lstStyle/>
        <a:p>
          <a:r>
            <a:rPr lang="en-US" sz="1600" dirty="0" smtClean="0"/>
            <a:t>regardless of its computational power</a:t>
          </a:r>
          <a:endParaRPr lang="en-SG" sz="1600" dirty="0"/>
        </a:p>
      </dgm:t>
    </dgm:pt>
    <dgm:pt modelId="{C0F3374E-1719-4BF2-B945-930B2542FA55}" type="parTrans" cxnId="{3DE1014D-BE9D-4C27-9335-28F69DA66A65}">
      <dgm:prSet/>
      <dgm:spPr/>
      <dgm:t>
        <a:bodyPr/>
        <a:lstStyle/>
        <a:p>
          <a:endParaRPr lang="zh-HK" altLang="en-US"/>
        </a:p>
      </dgm:t>
    </dgm:pt>
    <dgm:pt modelId="{4C44FFBE-D9EE-4939-8D57-79795FFC06D3}" type="sibTrans" cxnId="{3DE1014D-BE9D-4C27-9335-28F69DA66A65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2DAA0C8B-258F-4B07-A704-D51681EF886F}" type="presOf" srcId="{77252208-DD33-4791-8C98-D772D56BF7CA}" destId="{6A842BE2-9E2F-460B-8736-19767688EE01}" srcOrd="0" destOrd="2" presId="urn:microsoft.com/office/officeart/2005/8/layout/list1"/>
    <dgm:cxn modelId="{B5CBD453-360F-47C2-8ABB-8B042E208013}" type="presOf" srcId="{BACEDA55-EE4E-4897-BC66-16C8F9D1AC0C}" destId="{6A842BE2-9E2F-460B-8736-19767688EE01}" srcOrd="0" destOrd="0" presId="urn:microsoft.com/office/officeart/2005/8/layout/list1"/>
    <dgm:cxn modelId="{DEE94358-B618-4386-922C-72417AE7ED54}" srcId="{D8D1D46E-CD59-46E2-9B9C-3FAFDE3B86C4}" destId="{77252208-DD33-4791-8C98-D772D56BF7CA}" srcOrd="1" destOrd="0" parTransId="{4BE830B7-D194-406E-ADBC-1308060BE5DA}" sibTransId="{F444BF66-55BC-456A-AF69-A6B78AD22B05}"/>
    <dgm:cxn modelId="{3DE1014D-BE9D-4C27-9335-28F69DA66A65}" srcId="{BACEDA55-EE4E-4897-BC66-16C8F9D1AC0C}" destId="{087B5710-EBD6-4C93-8E51-E05874E9C77E}" srcOrd="0" destOrd="0" parTransId="{C0F3374E-1719-4BF2-B945-930B2542FA55}" sibTransId="{4C44FFBE-D9EE-4939-8D57-79795FFC06D3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46BD465C-839E-43ED-8385-3AE2D82723F5}" type="presOf" srcId="{D8D1D46E-CD59-46E2-9B9C-3FAFDE3B86C4}" destId="{5B8F9352-0C76-4995-9982-ADD717DB4B84}" srcOrd="0" destOrd="0" presId="urn:microsoft.com/office/officeart/2005/8/layout/list1"/>
    <dgm:cxn modelId="{9B7C8837-D2A7-44F0-8FBC-FEC5D5FA61E5}" type="presOf" srcId="{087B5710-EBD6-4C93-8E51-E05874E9C77E}" destId="{6A842BE2-9E2F-460B-8736-19767688EE01}" srcOrd="0" destOrd="1" presId="urn:microsoft.com/office/officeart/2005/8/layout/list1"/>
    <dgm:cxn modelId="{9C404DE8-A2E3-45FB-8CE8-F2A4FB46DF2A}" type="presOf" srcId="{D8D1D46E-CD59-46E2-9B9C-3FAFDE3B86C4}" destId="{48D02847-6BF5-4D4B-8110-1996093C81EC}" srcOrd="1" destOrd="0" presId="urn:microsoft.com/office/officeart/2005/8/layout/list1"/>
    <dgm:cxn modelId="{F01AE1C6-C088-4AF5-A51F-1707EAC795DC}" type="presOf" srcId="{2D07C76F-B713-46C5-B25E-4C090C0AF3E7}" destId="{10177E00-BFC2-4D17-9CE8-635C6AF82156}" srcOrd="0" destOrd="0" presId="urn:microsoft.com/office/officeart/2005/8/layout/list1"/>
    <dgm:cxn modelId="{5C82ADF7-162E-4B2E-A76A-3765E3CDA523}" type="presParOf" srcId="{10177E00-BFC2-4D17-9CE8-635C6AF82156}" destId="{C2CCE4A9-9B7E-4500-9EED-DF31C1C9D1C4}" srcOrd="0" destOrd="0" presId="urn:microsoft.com/office/officeart/2005/8/layout/list1"/>
    <dgm:cxn modelId="{22DF48E6-2850-4E03-A021-A49D2B7BF2FE}" type="presParOf" srcId="{C2CCE4A9-9B7E-4500-9EED-DF31C1C9D1C4}" destId="{5B8F9352-0C76-4995-9982-ADD717DB4B84}" srcOrd="0" destOrd="0" presId="urn:microsoft.com/office/officeart/2005/8/layout/list1"/>
    <dgm:cxn modelId="{D4C56D7B-5DC9-409B-9EA9-32E2D09E1DC1}" type="presParOf" srcId="{C2CCE4A9-9B7E-4500-9EED-DF31C1C9D1C4}" destId="{48D02847-6BF5-4D4B-8110-1996093C81EC}" srcOrd="1" destOrd="0" presId="urn:microsoft.com/office/officeart/2005/8/layout/list1"/>
    <dgm:cxn modelId="{00D5F565-0E7E-412C-BD2E-9ACEE54E54BA}" type="presParOf" srcId="{10177E00-BFC2-4D17-9CE8-635C6AF82156}" destId="{24E9C0E5-7325-4012-90CC-F9F68C973724}" srcOrd="1" destOrd="0" presId="urn:microsoft.com/office/officeart/2005/8/layout/list1"/>
    <dgm:cxn modelId="{5C517A1F-D147-4575-8977-0B2F21CF8759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6FDD20E-E509-458F-BD0C-B10D7787D3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E6E2A7D3-0F90-466F-A0F8-F53074F49844}">
      <dgm:prSet phldrT="[Text]"/>
      <dgm:spPr/>
      <dgm:t>
        <a:bodyPr/>
        <a:lstStyle/>
        <a:p>
          <a:r>
            <a:rPr lang="en-US" altLang="zh-HK" dirty="0" smtClean="0"/>
            <a:t>Computational Complexity</a:t>
          </a:r>
          <a:endParaRPr lang="zh-HK" altLang="en-US" dirty="0"/>
        </a:p>
      </dgm:t>
    </dgm:pt>
    <dgm:pt modelId="{3D7B43AA-6551-48DD-822C-689721243929}" type="parTrans" cxnId="{F6CEB2F2-40E0-42FA-93D4-E08BE570BF02}">
      <dgm:prSet/>
      <dgm:spPr/>
      <dgm:t>
        <a:bodyPr/>
        <a:lstStyle/>
        <a:p>
          <a:endParaRPr lang="zh-HK" altLang="en-US"/>
        </a:p>
      </dgm:t>
    </dgm:pt>
    <dgm:pt modelId="{F1A7EDEE-844E-47B4-B8AE-2B7A5858D680}" type="sibTrans" cxnId="{F6CEB2F2-40E0-42FA-93D4-E08BE570BF02}">
      <dgm:prSet/>
      <dgm:spPr/>
      <dgm:t>
        <a:bodyPr/>
        <a:lstStyle/>
        <a:p>
          <a:endParaRPr lang="zh-HK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08B8551-8274-4E32-B635-7D2B3C786BAC}">
          <dgm:prSet/>
          <dgm:spPr/>
          <dgm:t>
            <a:bodyPr/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Question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14:m>
                <m:oMath xmlns:m="http://schemas.openxmlformats.org/officeDocument/2006/math">
                  <m:r>
                    <a:rPr lang="en-US" i="1" dirty="0" smtClean="0">
                      <a:solidFill>
                        <a:schemeClr val="accent1"/>
                      </a:solidFill>
                      <a:latin typeface="Cambria Math"/>
                      <a:cs typeface="Times New Roman" pitchFamily="18" charset="0"/>
                    </a:rPr>
                    <m:t>𝑆𝐴</m:t>
                  </m:r>
                  <m:sSub>
                    <m:sSubPr>
                      <m:ctrlPr>
                        <a:rPr lang="en-US" b="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itchFamily="18" charset="0"/>
                        </a:rPr>
                      </m:ctrlPr>
                    </m:sSubPr>
                    <m:e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</m:e>
                    <m:sub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itchFamily="18" charset="0"/>
                        </a:rPr>
                        <m:t>𝑢</m:t>
                      </m:r>
                    </m:sub>
                  </m:sSub>
                  <m:r>
                    <a:rPr lang="en-US" altLang="zh-HK" b="0" i="1" dirty="0" smtClean="0">
                      <a:solidFill>
                        <a:schemeClr val="accent1"/>
                      </a:solidFill>
                      <a:latin typeface="Cambria Math"/>
                      <a:ea typeface="Arial Unicode MS" pitchFamily="34" charset="-128"/>
                      <a:cs typeface="Times New Roman" pitchFamily="18" charset="0"/>
                      <a:sym typeface="Symbol" pitchFamily="18" charset="2"/>
                    </a:rPr>
                    <m:t>∈</m:t>
                  </m:r>
                  <m:sSup>
                    <m:sSupPr>
                      <m:ctrlPr>
                        <a:rPr lang="en-US" altLang="zh-HK" b="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itchFamily="18" charset="0"/>
                        </a:rPr>
                      </m:ctrlPr>
                    </m:sSupPr>
                    <m:e>
                      <m:r>
                        <a:rPr lang="en-SG" altLang="zh-HK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itchFamily="18" charset="0"/>
                        </a:rPr>
                        <m:t>𝑃</m:t>
                      </m:r>
                    </m:e>
                    <m:sup>
                      <m:r>
                        <a:rPr lang="en-US" altLang="zh-HK" b="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altLang="zh-HK" b="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itchFamily="18" charset="0"/>
                        </a:rPr>
                        <m:t>,   </m:t>
                      </m:r>
                      <m:r>
                        <a:rPr lang="en-US" altLang="zh-HK" b="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itchFamily="18" charset="0"/>
                        </a:rPr>
                        <m:t>𝑆𝐴𝑇</m:t>
                      </m:r>
                    </m:sup>
                  </m:sSup>
                </m:oMath>
              </a14:m>
              <a:r>
                <a:rPr lang="en-SG" altLang="zh-HK" i="1" baseline="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zh-HK" altLang="en-US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dgm:t>
        </dgm:pt>
      </mc:Choice>
      <mc:Fallback xmlns="">
        <dgm:pt modelId="{908B8551-8274-4E32-B635-7D2B3C786BAC}">
          <dgm:prSet/>
          <dgm:spPr/>
          <dgm:t>
            <a:bodyPr/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Question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i="0" dirty="0" smtClean="0">
                  <a:solidFill>
                    <a:schemeClr val="accent1"/>
                  </a:solidFill>
                  <a:latin typeface="Cambria Math"/>
                  <a:cs typeface="Times New Roman" pitchFamily="18" charset="0"/>
                </a:rPr>
                <a:t>𝑆𝐴𝑇</a:t>
              </a:r>
              <a:r>
                <a:rPr lang="en-US" b="0" i="0" dirty="0" smtClean="0">
                  <a:solidFill>
                    <a:schemeClr val="accent1"/>
                  </a:solidFill>
                  <a:latin typeface="Cambria Math"/>
                  <a:cs typeface="Times New Roman" pitchFamily="18" charset="0"/>
                </a:rPr>
                <a:t>_𝑢</a:t>
              </a:r>
              <a:r>
                <a:rPr lang="en-US" altLang="zh-HK" b="0" i="0" dirty="0" smtClean="0">
                  <a:solidFill>
                    <a:schemeClr val="accent1"/>
                  </a:solidFill>
                  <a:latin typeface="Cambria Math"/>
                  <a:ea typeface="Arial Unicode MS" pitchFamily="34" charset="-128"/>
                  <a:cs typeface="Times New Roman" pitchFamily="18" charset="0"/>
                  <a:sym typeface="Symbol" pitchFamily="18" charset="2"/>
                </a:rPr>
                <a:t>∈</a:t>
              </a:r>
              <a:r>
                <a:rPr lang="en-SG" altLang="zh-HK" i="0" dirty="0" smtClean="0">
                  <a:solidFill>
                    <a:schemeClr val="accent1"/>
                  </a:solidFill>
                  <a:latin typeface="Cambria Math"/>
                  <a:cs typeface="Times New Roman" pitchFamily="18" charset="0"/>
                </a:rPr>
                <a:t>𝑃</a:t>
              </a:r>
              <a:r>
                <a:rPr lang="en-US" altLang="zh-HK" b="0" i="0" dirty="0" smtClean="0">
                  <a:solidFill>
                    <a:schemeClr val="accent1"/>
                  </a:solidFill>
                  <a:latin typeface="Cambria Math"/>
                  <a:cs typeface="Times New Roman" pitchFamily="18" charset="0"/>
                </a:rPr>
                <a:t>^(𝑉,   𝑆𝐴𝑇)</a:t>
              </a:r>
              <a:r>
                <a:rPr lang="en-SG" altLang="zh-HK" i="1" baseline="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zh-HK" altLang="en-US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dgm:t>
        </dgm:pt>
      </mc:Fallback>
    </mc:AlternateContent>
    <dgm:pt modelId="{5DCC402E-1DB8-40EF-B215-D2BE7289223C}" type="parTrans" cxnId="{B98BC0B4-B5CD-4EA4-9832-E0584BF0E3BF}">
      <dgm:prSet/>
      <dgm:spPr/>
      <dgm:t>
        <a:bodyPr/>
        <a:lstStyle/>
        <a:p>
          <a:endParaRPr lang="zh-HK" altLang="en-US"/>
        </a:p>
      </dgm:t>
    </dgm:pt>
    <dgm:pt modelId="{9D9AA9E6-093A-455F-9221-6789843D6378}" type="sibTrans" cxnId="{B98BC0B4-B5CD-4EA4-9832-E0584BF0E3BF}">
      <dgm:prSet/>
      <dgm:spPr/>
      <dgm:t>
        <a:bodyPr/>
        <a:lstStyle/>
        <a:p>
          <a:endParaRPr lang="zh-HK" altLang="en-US"/>
        </a:p>
      </dgm:t>
    </dgm:pt>
    <dgm:pt modelId="{BF0C6CEE-CE3B-4AB2-B1CD-C777CDD47B38}" type="pres">
      <dgm:prSet presAssocID="{46FDD20E-E509-458F-BD0C-B10D7787D3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F4E7A273-7439-43E7-BC80-5A5968884085}" type="pres">
      <dgm:prSet presAssocID="{E6E2A7D3-0F90-466F-A0F8-F53074F49844}" presName="parentLin" presStyleCnt="0"/>
      <dgm:spPr/>
    </dgm:pt>
    <dgm:pt modelId="{A4DD846D-0174-480B-B913-CF1703407367}" type="pres">
      <dgm:prSet presAssocID="{E6E2A7D3-0F90-466F-A0F8-F53074F49844}" presName="parentLeftMargin" presStyleLbl="node1" presStyleIdx="0" presStyleCnt="1"/>
      <dgm:spPr/>
      <dgm:t>
        <a:bodyPr/>
        <a:lstStyle/>
        <a:p>
          <a:endParaRPr lang="zh-HK" altLang="en-US"/>
        </a:p>
      </dgm:t>
    </dgm:pt>
    <dgm:pt modelId="{05034BD1-BCD9-4B92-8970-E36966547837}" type="pres">
      <dgm:prSet presAssocID="{E6E2A7D3-0F90-466F-A0F8-F53074F49844}" presName="parentText" presStyleLbl="node1" presStyleIdx="0" presStyleCnt="1" custScaleY="64047" custLinFactNeighborY="-14634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F5A9F7C-2AD7-4D02-B1DF-0A383354D1CC}" type="pres">
      <dgm:prSet presAssocID="{E6E2A7D3-0F90-466F-A0F8-F53074F49844}" presName="negativeSpace" presStyleCnt="0"/>
      <dgm:spPr/>
    </dgm:pt>
    <dgm:pt modelId="{5E54A813-BB04-4C41-A8D7-1155024A4B07}" type="pres">
      <dgm:prSet presAssocID="{E6E2A7D3-0F90-466F-A0F8-F53074F49844}" presName="childText" presStyleLbl="conFgAcc1" presStyleIdx="0" presStyleCnt="1" custScaleY="6948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D607BE7A-7963-4774-89DC-B3AFC5C2D158}" type="presOf" srcId="{E6E2A7D3-0F90-466F-A0F8-F53074F49844}" destId="{05034BD1-BCD9-4B92-8970-E36966547837}" srcOrd="1" destOrd="0" presId="urn:microsoft.com/office/officeart/2005/8/layout/list1"/>
    <dgm:cxn modelId="{E69FE53B-66DE-402C-833B-8E113AC19638}" type="presOf" srcId="{908B8551-8274-4E32-B635-7D2B3C786BAC}" destId="{5E54A813-BB04-4C41-A8D7-1155024A4B07}" srcOrd="0" destOrd="0" presId="urn:microsoft.com/office/officeart/2005/8/layout/list1"/>
    <dgm:cxn modelId="{B98BC0B4-B5CD-4EA4-9832-E0584BF0E3BF}" srcId="{E6E2A7D3-0F90-466F-A0F8-F53074F49844}" destId="{908B8551-8274-4E32-B635-7D2B3C786BAC}" srcOrd="0" destOrd="0" parTransId="{5DCC402E-1DB8-40EF-B215-D2BE7289223C}" sibTransId="{9D9AA9E6-093A-455F-9221-6789843D6378}"/>
    <dgm:cxn modelId="{6BD71212-3179-4811-A0B5-9DBCEAFE2508}" type="presOf" srcId="{46FDD20E-E509-458F-BD0C-B10D7787D3E9}" destId="{BF0C6CEE-CE3B-4AB2-B1CD-C777CDD47B38}" srcOrd="0" destOrd="0" presId="urn:microsoft.com/office/officeart/2005/8/layout/list1"/>
    <dgm:cxn modelId="{3B3A8591-E4EE-42B9-971D-63F48ED62986}" type="presOf" srcId="{E6E2A7D3-0F90-466F-A0F8-F53074F49844}" destId="{A4DD846D-0174-480B-B913-CF1703407367}" srcOrd="0" destOrd="0" presId="urn:microsoft.com/office/officeart/2005/8/layout/list1"/>
    <dgm:cxn modelId="{F6CEB2F2-40E0-42FA-93D4-E08BE570BF02}" srcId="{46FDD20E-E509-458F-BD0C-B10D7787D3E9}" destId="{E6E2A7D3-0F90-466F-A0F8-F53074F49844}" srcOrd="0" destOrd="0" parTransId="{3D7B43AA-6551-48DD-822C-689721243929}" sibTransId="{F1A7EDEE-844E-47B4-B8AE-2B7A5858D680}"/>
    <dgm:cxn modelId="{3BF31A57-3592-49A2-B07F-5C20F1108C5B}" type="presParOf" srcId="{BF0C6CEE-CE3B-4AB2-B1CD-C777CDD47B38}" destId="{F4E7A273-7439-43E7-BC80-5A5968884085}" srcOrd="0" destOrd="0" presId="urn:microsoft.com/office/officeart/2005/8/layout/list1"/>
    <dgm:cxn modelId="{02BC5CFA-BF13-4BEA-A311-31D5C21564BD}" type="presParOf" srcId="{F4E7A273-7439-43E7-BC80-5A5968884085}" destId="{A4DD846D-0174-480B-B913-CF1703407367}" srcOrd="0" destOrd="0" presId="urn:microsoft.com/office/officeart/2005/8/layout/list1"/>
    <dgm:cxn modelId="{E134D80D-9EC9-4327-8268-240E3F888DDF}" type="presParOf" srcId="{F4E7A273-7439-43E7-BC80-5A5968884085}" destId="{05034BD1-BCD9-4B92-8970-E36966547837}" srcOrd="1" destOrd="0" presId="urn:microsoft.com/office/officeart/2005/8/layout/list1"/>
    <dgm:cxn modelId="{D61E3B0B-AB08-4724-A408-D6E01F6DD1ED}" type="presParOf" srcId="{BF0C6CEE-CE3B-4AB2-B1CD-C777CDD47B38}" destId="{2F5A9F7C-2AD7-4D02-B1DF-0A383354D1CC}" srcOrd="1" destOrd="0" presId="urn:microsoft.com/office/officeart/2005/8/layout/list1"/>
    <dgm:cxn modelId="{11C3E6D6-B956-4E63-9D90-57D312B443F8}" type="presParOf" srcId="{BF0C6CEE-CE3B-4AB2-B1CD-C777CDD47B38}" destId="{5E54A813-BB04-4C41-A8D7-1155024A4B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6FDD20E-E509-458F-BD0C-B10D7787D3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E6E2A7D3-0F90-466F-A0F8-F53074F49844}">
      <dgm:prSet phldrT="[Text]"/>
      <dgm:spPr/>
      <dgm:t>
        <a:bodyPr/>
        <a:lstStyle/>
        <a:p>
          <a:r>
            <a:rPr lang="en-US" altLang="zh-HK" dirty="0" smtClean="0"/>
            <a:t>Computational Complexity</a:t>
          </a:r>
          <a:endParaRPr lang="zh-HK" altLang="en-US" dirty="0"/>
        </a:p>
      </dgm:t>
    </dgm:pt>
    <dgm:pt modelId="{3D7B43AA-6551-48DD-822C-689721243929}" type="parTrans" cxnId="{F6CEB2F2-40E0-42FA-93D4-E08BE570BF02}">
      <dgm:prSet/>
      <dgm:spPr/>
      <dgm:t>
        <a:bodyPr/>
        <a:lstStyle/>
        <a:p>
          <a:endParaRPr lang="zh-HK" altLang="en-US"/>
        </a:p>
      </dgm:t>
    </dgm:pt>
    <dgm:pt modelId="{F1A7EDEE-844E-47B4-B8AE-2B7A5858D680}" type="sibTrans" cxnId="{F6CEB2F2-40E0-42FA-93D4-E08BE570BF02}">
      <dgm:prSet/>
      <dgm:spPr/>
      <dgm:t>
        <a:bodyPr/>
        <a:lstStyle/>
        <a:p>
          <a:endParaRPr lang="zh-HK" altLang="en-US"/>
        </a:p>
      </dgm:t>
    </dgm:pt>
    <dgm:pt modelId="{908B8551-8274-4E32-B635-7D2B3C786BA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5DCC402E-1DB8-40EF-B215-D2BE7289223C}" type="parTrans" cxnId="{B98BC0B4-B5CD-4EA4-9832-E0584BF0E3BF}">
      <dgm:prSet/>
      <dgm:spPr/>
      <dgm:t>
        <a:bodyPr/>
        <a:lstStyle/>
        <a:p>
          <a:endParaRPr lang="zh-HK" altLang="en-US"/>
        </a:p>
      </dgm:t>
    </dgm:pt>
    <dgm:pt modelId="{9D9AA9E6-093A-455F-9221-6789843D6378}" type="sibTrans" cxnId="{B98BC0B4-B5CD-4EA4-9832-E0584BF0E3BF}">
      <dgm:prSet/>
      <dgm:spPr/>
      <dgm:t>
        <a:bodyPr/>
        <a:lstStyle/>
        <a:p>
          <a:endParaRPr lang="zh-HK" altLang="en-US"/>
        </a:p>
      </dgm:t>
    </dgm:pt>
    <dgm:pt modelId="{BF0C6CEE-CE3B-4AB2-B1CD-C777CDD47B38}" type="pres">
      <dgm:prSet presAssocID="{46FDD20E-E509-458F-BD0C-B10D7787D3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F4E7A273-7439-43E7-BC80-5A5968884085}" type="pres">
      <dgm:prSet presAssocID="{E6E2A7D3-0F90-466F-A0F8-F53074F49844}" presName="parentLin" presStyleCnt="0"/>
      <dgm:spPr/>
    </dgm:pt>
    <dgm:pt modelId="{A4DD846D-0174-480B-B913-CF1703407367}" type="pres">
      <dgm:prSet presAssocID="{E6E2A7D3-0F90-466F-A0F8-F53074F49844}" presName="parentLeftMargin" presStyleLbl="node1" presStyleIdx="0" presStyleCnt="1"/>
      <dgm:spPr/>
      <dgm:t>
        <a:bodyPr/>
        <a:lstStyle/>
        <a:p>
          <a:endParaRPr lang="zh-HK" altLang="en-US"/>
        </a:p>
      </dgm:t>
    </dgm:pt>
    <dgm:pt modelId="{05034BD1-BCD9-4B92-8970-E36966547837}" type="pres">
      <dgm:prSet presAssocID="{E6E2A7D3-0F90-466F-A0F8-F53074F49844}" presName="parentText" presStyleLbl="node1" presStyleIdx="0" presStyleCnt="1" custScaleY="64047" custLinFactNeighborY="-14634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F5A9F7C-2AD7-4D02-B1DF-0A383354D1CC}" type="pres">
      <dgm:prSet presAssocID="{E6E2A7D3-0F90-466F-A0F8-F53074F49844}" presName="negativeSpace" presStyleCnt="0"/>
      <dgm:spPr/>
    </dgm:pt>
    <dgm:pt modelId="{5E54A813-BB04-4C41-A8D7-1155024A4B07}" type="pres">
      <dgm:prSet presAssocID="{E6E2A7D3-0F90-466F-A0F8-F53074F49844}" presName="childText" presStyleLbl="conFgAcc1" presStyleIdx="0" presStyleCnt="1" custScaleY="6948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D607BE7A-7963-4774-89DC-B3AFC5C2D158}" type="presOf" srcId="{E6E2A7D3-0F90-466F-A0F8-F53074F49844}" destId="{05034BD1-BCD9-4B92-8970-E36966547837}" srcOrd="1" destOrd="0" presId="urn:microsoft.com/office/officeart/2005/8/layout/list1"/>
    <dgm:cxn modelId="{E69FE53B-66DE-402C-833B-8E113AC19638}" type="presOf" srcId="{908B8551-8274-4E32-B635-7D2B3C786BAC}" destId="{5E54A813-BB04-4C41-A8D7-1155024A4B07}" srcOrd="0" destOrd="0" presId="urn:microsoft.com/office/officeart/2005/8/layout/list1"/>
    <dgm:cxn modelId="{B98BC0B4-B5CD-4EA4-9832-E0584BF0E3BF}" srcId="{E6E2A7D3-0F90-466F-A0F8-F53074F49844}" destId="{908B8551-8274-4E32-B635-7D2B3C786BAC}" srcOrd="0" destOrd="0" parTransId="{5DCC402E-1DB8-40EF-B215-D2BE7289223C}" sibTransId="{9D9AA9E6-093A-455F-9221-6789843D6378}"/>
    <dgm:cxn modelId="{6BD71212-3179-4811-A0B5-9DBCEAFE2508}" type="presOf" srcId="{46FDD20E-E509-458F-BD0C-B10D7787D3E9}" destId="{BF0C6CEE-CE3B-4AB2-B1CD-C777CDD47B38}" srcOrd="0" destOrd="0" presId="urn:microsoft.com/office/officeart/2005/8/layout/list1"/>
    <dgm:cxn modelId="{3B3A8591-E4EE-42B9-971D-63F48ED62986}" type="presOf" srcId="{E6E2A7D3-0F90-466F-A0F8-F53074F49844}" destId="{A4DD846D-0174-480B-B913-CF1703407367}" srcOrd="0" destOrd="0" presId="urn:microsoft.com/office/officeart/2005/8/layout/list1"/>
    <dgm:cxn modelId="{F6CEB2F2-40E0-42FA-93D4-E08BE570BF02}" srcId="{46FDD20E-E509-458F-BD0C-B10D7787D3E9}" destId="{E6E2A7D3-0F90-466F-A0F8-F53074F49844}" srcOrd="0" destOrd="0" parTransId="{3D7B43AA-6551-48DD-822C-689721243929}" sibTransId="{F1A7EDEE-844E-47B4-B8AE-2B7A5858D680}"/>
    <dgm:cxn modelId="{3BF31A57-3592-49A2-B07F-5C20F1108C5B}" type="presParOf" srcId="{BF0C6CEE-CE3B-4AB2-B1CD-C777CDD47B38}" destId="{F4E7A273-7439-43E7-BC80-5A5968884085}" srcOrd="0" destOrd="0" presId="urn:microsoft.com/office/officeart/2005/8/layout/list1"/>
    <dgm:cxn modelId="{02BC5CFA-BF13-4BEA-A311-31D5C21564BD}" type="presParOf" srcId="{F4E7A273-7439-43E7-BC80-5A5968884085}" destId="{A4DD846D-0174-480B-B913-CF1703407367}" srcOrd="0" destOrd="0" presId="urn:microsoft.com/office/officeart/2005/8/layout/list1"/>
    <dgm:cxn modelId="{E134D80D-9EC9-4327-8268-240E3F888DDF}" type="presParOf" srcId="{F4E7A273-7439-43E7-BC80-5A5968884085}" destId="{05034BD1-BCD9-4B92-8970-E36966547837}" srcOrd="1" destOrd="0" presId="urn:microsoft.com/office/officeart/2005/8/layout/list1"/>
    <dgm:cxn modelId="{D61E3B0B-AB08-4724-A408-D6E01F6DD1ED}" type="presParOf" srcId="{BF0C6CEE-CE3B-4AB2-B1CD-C777CDD47B38}" destId="{2F5A9F7C-2AD7-4D02-B1DF-0A383354D1CC}" srcOrd="1" destOrd="0" presId="urn:microsoft.com/office/officeart/2005/8/layout/list1"/>
    <dgm:cxn modelId="{11C3E6D6-B956-4E63-9D90-57D312B443F8}" type="presParOf" srcId="{BF0C6CEE-CE3B-4AB2-B1CD-C777CDD47B38}" destId="{5E54A813-BB04-4C41-A8D7-1155024A4B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Query complexity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en-US" sz="1600" dirty="0" smtClean="0"/>
            <a:t>Decision tree</a:t>
          </a:r>
          <a:endParaRPr lang="en-SG" sz="1600" dirty="0"/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80F9F115-035A-4D58-8665-BAB45C9935F1}" type="presOf" srcId="{2D07C76F-B713-46C5-B25E-4C090C0AF3E7}" destId="{10177E00-BFC2-4D17-9CE8-635C6AF82156}" srcOrd="0" destOrd="0" presId="urn:microsoft.com/office/officeart/2005/8/layout/list1"/>
    <dgm:cxn modelId="{7B7A2AF3-79E2-432D-88C4-48BB50AFB06A}" type="presOf" srcId="{D8D1D46E-CD59-46E2-9B9C-3FAFDE3B86C4}" destId="{5B8F9352-0C76-4995-9982-ADD717DB4B84}" srcOrd="0" destOrd="0" presId="urn:microsoft.com/office/officeart/2005/8/layout/list1"/>
    <dgm:cxn modelId="{E3E0E9FE-5796-40CA-95F2-01ABB29ADFBF}" type="presOf" srcId="{BACEDA55-EE4E-4897-BC66-16C8F9D1AC0C}" destId="{6A842BE2-9E2F-460B-8736-19767688EE01}" srcOrd="0" destOrd="0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AFD885F5-4F44-429C-8D31-A5D4E7482CCB}" type="presOf" srcId="{D8D1D46E-CD59-46E2-9B9C-3FAFDE3B86C4}" destId="{48D02847-6BF5-4D4B-8110-1996093C81EC}" srcOrd="1" destOrd="0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7BBB4CA7-26D5-416A-AE2C-DF477978574F}" type="presParOf" srcId="{10177E00-BFC2-4D17-9CE8-635C6AF82156}" destId="{C2CCE4A9-9B7E-4500-9EED-DF31C1C9D1C4}" srcOrd="0" destOrd="0" presId="urn:microsoft.com/office/officeart/2005/8/layout/list1"/>
    <dgm:cxn modelId="{21D86711-3DAB-4BFF-B79A-016203564830}" type="presParOf" srcId="{C2CCE4A9-9B7E-4500-9EED-DF31C1C9D1C4}" destId="{5B8F9352-0C76-4995-9982-ADD717DB4B84}" srcOrd="0" destOrd="0" presId="urn:microsoft.com/office/officeart/2005/8/layout/list1"/>
    <dgm:cxn modelId="{C7479586-8A7A-402C-A89D-9B032B6E2B2E}" type="presParOf" srcId="{C2CCE4A9-9B7E-4500-9EED-DF31C1C9D1C4}" destId="{48D02847-6BF5-4D4B-8110-1996093C81EC}" srcOrd="1" destOrd="0" presId="urn:microsoft.com/office/officeart/2005/8/layout/list1"/>
    <dgm:cxn modelId="{DF0CAA9C-C0A5-4B68-99B5-CA76A2B7D61A}" type="presParOf" srcId="{10177E00-BFC2-4D17-9CE8-635C6AF82156}" destId="{24E9C0E5-7325-4012-90CC-F9F68C973724}" srcOrd="1" destOrd="0" presId="urn:microsoft.com/office/officeart/2005/8/layout/list1"/>
    <dgm:cxn modelId="{2F25C207-9827-4099-A051-2EE36C6AA453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Algorithm design with an unknown environment</a:t>
          </a:r>
          <a:endParaRPr lang="en-SG" sz="18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Robot exploration</a:t>
          </a:r>
          <a:endParaRPr lang="en-SG" sz="1600" dirty="0">
            <a:solidFill>
              <a:srgbClr val="002060"/>
            </a:solidFill>
          </a:endParaRP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14522419-7D28-400F-BB60-502CC3A83C1F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Path planning</a:t>
          </a:r>
          <a:endParaRPr lang="en-SG" sz="1600" dirty="0">
            <a:solidFill>
              <a:srgbClr val="002060"/>
            </a:solidFill>
          </a:endParaRPr>
        </a:p>
      </dgm:t>
    </dgm:pt>
    <dgm:pt modelId="{4EFB5C61-8A5E-473A-8165-79CA187BF737}" type="parTrans" cxnId="{A4F0F64E-9600-47B6-9D9A-02DB4DF00266}">
      <dgm:prSet/>
      <dgm:spPr/>
      <dgm:t>
        <a:bodyPr/>
        <a:lstStyle/>
        <a:p>
          <a:endParaRPr lang="en-SG"/>
        </a:p>
      </dgm:t>
    </dgm:pt>
    <dgm:pt modelId="{94C373A2-FE4B-4593-A6DC-2C522A2A3241}" type="sibTrans" cxnId="{A4F0F64E-9600-47B6-9D9A-02DB4DF00266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A4F0F64E-9600-47B6-9D9A-02DB4DF00266}" srcId="{D8D1D46E-CD59-46E2-9B9C-3FAFDE3B86C4}" destId="{14522419-7D28-400F-BB60-502CC3A83C1F}" srcOrd="1" destOrd="0" parTransId="{4EFB5C61-8A5E-473A-8165-79CA187BF737}" sibTransId="{94C373A2-FE4B-4593-A6DC-2C522A2A3241}"/>
    <dgm:cxn modelId="{234BDBF0-3A1A-40D8-96BD-034853E3485D}" type="presOf" srcId="{D8D1D46E-CD59-46E2-9B9C-3FAFDE3B86C4}" destId="{48D02847-6BF5-4D4B-8110-1996093C81EC}" srcOrd="1" destOrd="0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7A1B1DCC-D4E7-479F-90FA-EBC9EA9DADD8}" type="presOf" srcId="{D8D1D46E-CD59-46E2-9B9C-3FAFDE3B86C4}" destId="{5B8F9352-0C76-4995-9982-ADD717DB4B84}" srcOrd="0" destOrd="0" presId="urn:microsoft.com/office/officeart/2005/8/layout/list1"/>
    <dgm:cxn modelId="{9E167980-C9A6-45D2-AE4A-20F49EE91447}" type="presOf" srcId="{14522419-7D28-400F-BB60-502CC3A83C1F}" destId="{6A842BE2-9E2F-460B-8736-19767688EE01}" srcOrd="0" destOrd="1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EFDC54FD-FD2A-489F-839E-510DB6BBA91E}" type="presOf" srcId="{2D07C76F-B713-46C5-B25E-4C090C0AF3E7}" destId="{10177E00-BFC2-4D17-9CE8-635C6AF82156}" srcOrd="0" destOrd="0" presId="urn:microsoft.com/office/officeart/2005/8/layout/list1"/>
    <dgm:cxn modelId="{83087DB0-F559-4D9A-ACEF-2BAB078A799A}" type="presOf" srcId="{BACEDA55-EE4E-4897-BC66-16C8F9D1AC0C}" destId="{6A842BE2-9E2F-460B-8736-19767688EE01}" srcOrd="0" destOrd="0" presId="urn:microsoft.com/office/officeart/2005/8/layout/list1"/>
    <dgm:cxn modelId="{0762F702-25A4-4259-904A-EC477A1787E7}" type="presParOf" srcId="{10177E00-BFC2-4D17-9CE8-635C6AF82156}" destId="{C2CCE4A9-9B7E-4500-9EED-DF31C1C9D1C4}" srcOrd="0" destOrd="0" presId="urn:microsoft.com/office/officeart/2005/8/layout/list1"/>
    <dgm:cxn modelId="{CA09E868-DF93-4386-8E6A-5891CA513202}" type="presParOf" srcId="{C2CCE4A9-9B7E-4500-9EED-DF31C1C9D1C4}" destId="{5B8F9352-0C76-4995-9982-ADD717DB4B84}" srcOrd="0" destOrd="0" presId="urn:microsoft.com/office/officeart/2005/8/layout/list1"/>
    <dgm:cxn modelId="{B2414910-82A3-44B8-9655-342B29C9DB01}" type="presParOf" srcId="{C2CCE4A9-9B7E-4500-9EED-DF31C1C9D1C4}" destId="{48D02847-6BF5-4D4B-8110-1996093C81EC}" srcOrd="1" destOrd="0" presId="urn:microsoft.com/office/officeart/2005/8/layout/list1"/>
    <dgm:cxn modelId="{4E58350A-68C1-4942-9D6B-199F157F97C7}" type="presParOf" srcId="{10177E00-BFC2-4D17-9CE8-635C6AF82156}" destId="{24E9C0E5-7325-4012-90CC-F9F68C973724}" srcOrd="1" destOrd="0" presId="urn:microsoft.com/office/officeart/2005/8/layout/list1"/>
    <dgm:cxn modelId="{71B3AE20-0005-47F2-B0DD-75C1EA2029CE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84DAC7-ED4A-48A0-BF43-E8F4DF7AB4A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AE49ECE-AD92-4415-9799-87C457A40F3E}">
      <dgm:prSet phldrT="[Text]" custT="1"/>
      <dgm:spPr>
        <a:solidFill>
          <a:srgbClr val="FF66FF"/>
        </a:solidFill>
      </dgm:spPr>
      <dgm:t>
        <a:bodyPr/>
        <a:lstStyle/>
        <a:p>
          <a:r>
            <a:rPr lang="en-US" altLang="zh-HK" sz="2400" dirty="0" smtClean="0"/>
            <a:t>Candidate reagent</a:t>
          </a:r>
          <a:endParaRPr lang="zh-HK" altLang="en-US" sz="2400" dirty="0"/>
        </a:p>
      </dgm:t>
    </dgm:pt>
    <dgm:pt modelId="{4D9BA117-5251-43E2-9E2B-ED9A9AFD0819}" type="parTrans" cxnId="{5214D00F-BF31-48AF-A385-EDE26AFE77DB}">
      <dgm:prSet/>
      <dgm:spPr/>
      <dgm:t>
        <a:bodyPr/>
        <a:lstStyle/>
        <a:p>
          <a:endParaRPr lang="zh-HK" altLang="en-US"/>
        </a:p>
      </dgm:t>
    </dgm:pt>
    <dgm:pt modelId="{BE4C311A-6F98-4D3F-B193-063F12768C49}" type="sibTrans" cxnId="{5214D00F-BF31-48AF-A385-EDE26AFE77DB}">
      <dgm:prSet/>
      <dgm:spPr/>
      <dgm:t>
        <a:bodyPr/>
        <a:lstStyle/>
        <a:p>
          <a:endParaRPr lang="zh-HK" altLang="en-US"/>
        </a:p>
      </dgm:t>
    </dgm:pt>
    <dgm:pt modelId="{45427FA7-BD2F-4306-8662-D85AA6C530FE}">
      <dgm:prSet phldrT="[Text]" custT="1"/>
      <dgm:spPr>
        <a:gradFill rotWithShape="0">
          <a:gsLst>
            <a:gs pos="0">
              <a:srgbClr val="000082"/>
            </a:gs>
            <a:gs pos="28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>
          <a:solidFill>
            <a:srgbClr val="FF99FF"/>
          </a:solidFill>
        </a:ln>
      </dgm:spPr>
      <dgm:t>
        <a:bodyPr/>
        <a:lstStyle/>
        <a:p>
          <a:r>
            <a:rPr lang="en-US" altLang="zh-HK" sz="2400" dirty="0" smtClean="0"/>
            <a:t>No side effect</a:t>
          </a:r>
          <a:endParaRPr lang="zh-HK" altLang="en-US" sz="2400" dirty="0"/>
        </a:p>
      </dgm:t>
    </dgm:pt>
    <dgm:pt modelId="{CB276B6A-67F1-4A55-80AD-F87B77ECF7C1}" type="parTrans" cxnId="{6DE5FD89-1EEA-41A0-88A9-C7473B690FA3}">
      <dgm:prSet/>
      <dgm:spPr/>
      <dgm:t>
        <a:bodyPr/>
        <a:lstStyle/>
        <a:p>
          <a:endParaRPr lang="zh-HK" altLang="en-US"/>
        </a:p>
      </dgm:t>
    </dgm:pt>
    <dgm:pt modelId="{E68B843F-779B-4290-9E51-E5485D80E9A4}" type="sibTrans" cxnId="{6DE5FD89-1EEA-41A0-88A9-C7473B690FA3}">
      <dgm:prSet/>
      <dgm:spPr/>
      <dgm:t>
        <a:bodyPr/>
        <a:lstStyle/>
        <a:p>
          <a:endParaRPr lang="zh-HK" altLang="en-US"/>
        </a:p>
      </dgm:t>
    </dgm:pt>
    <dgm:pt modelId="{F86864B0-E865-4217-8E65-4E72D5ED04EE}">
      <dgm:prSet phldrT="[Text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n-US" altLang="zh-HK" sz="2400" dirty="0" smtClean="0"/>
            <a:t>Side effect</a:t>
          </a:r>
          <a:endParaRPr lang="en-US" altLang="zh-HK" sz="1800" dirty="0" smtClean="0"/>
        </a:p>
      </dgm:t>
    </dgm:pt>
    <dgm:pt modelId="{C47438B5-7B02-42D9-BA1A-221A649B2A88}" type="parTrans" cxnId="{98262B89-5109-4651-9714-3606671EE519}">
      <dgm:prSet/>
      <dgm:spPr/>
      <dgm:t>
        <a:bodyPr/>
        <a:lstStyle/>
        <a:p>
          <a:endParaRPr lang="zh-HK" altLang="en-US"/>
        </a:p>
      </dgm:t>
    </dgm:pt>
    <dgm:pt modelId="{E0A81A52-482C-4E0F-9D04-EF6CC7762798}" type="sibTrans" cxnId="{98262B89-5109-4651-9714-3606671EE519}">
      <dgm:prSet/>
      <dgm:spPr/>
      <dgm:t>
        <a:bodyPr/>
        <a:lstStyle/>
        <a:p>
          <a:endParaRPr lang="zh-HK" altLang="en-US"/>
        </a:p>
      </dgm:t>
    </dgm:pt>
    <dgm:pt modelId="{80399379-8D75-49A1-A3C9-FFC7E70CBEB1}" type="pres">
      <dgm:prSet presAssocID="{F084DAC7-ED4A-48A0-BF43-E8F4DF7AB4A9}" presName="Name0" presStyleCnt="0">
        <dgm:presLayoutVars>
          <dgm:dir/>
          <dgm:resizeHandles val="exact"/>
        </dgm:presLayoutVars>
      </dgm:prSet>
      <dgm:spPr/>
    </dgm:pt>
    <dgm:pt modelId="{BAD87D07-AE42-40A7-BDB9-A7E78DB8D31D}" type="pres">
      <dgm:prSet presAssocID="{9AE49ECE-AD92-4415-9799-87C457A40F3E}" presName="node" presStyleLbl="node1" presStyleIdx="0" presStyleCnt="3" custScaleX="76433" custScaleY="58804" custLinFactX="69042" custLinFactY="-1670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E443A76-929A-4290-9929-670DB39499E3}" type="pres">
      <dgm:prSet presAssocID="{BE4C311A-6F98-4D3F-B193-063F12768C49}" presName="sibTrans" presStyleLbl="sibTrans2D1" presStyleIdx="0" presStyleCnt="2" custScaleY="66571" custLinFactNeighborX="-54021"/>
      <dgm:spPr/>
      <dgm:t>
        <a:bodyPr/>
        <a:lstStyle/>
        <a:p>
          <a:endParaRPr lang="zh-HK" altLang="en-US"/>
        </a:p>
      </dgm:t>
    </dgm:pt>
    <dgm:pt modelId="{DB1C2541-98C5-414B-8953-87767FC64226}" type="pres">
      <dgm:prSet presAssocID="{BE4C311A-6F98-4D3F-B193-063F12768C49}" presName="connectorText" presStyleLbl="sibTrans2D1" presStyleIdx="0" presStyleCnt="2"/>
      <dgm:spPr/>
      <dgm:t>
        <a:bodyPr/>
        <a:lstStyle/>
        <a:p>
          <a:endParaRPr lang="zh-HK" altLang="en-US"/>
        </a:p>
      </dgm:t>
    </dgm:pt>
    <dgm:pt modelId="{6CB41E8F-55F4-4841-8BED-8C8A94E496FD}" type="pres">
      <dgm:prSet presAssocID="{45427FA7-BD2F-4306-8662-D85AA6C530FE}" presName="node" presStyleLbl="node1" presStyleIdx="1" presStyleCnt="3" custScaleX="97538" custScaleY="55868" custLinFactX="-44017" custLinFactNeighborX="-100000" custLinFactNeighborY="-1427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468634B-CEA5-4139-B81D-E29B755BDCFD}" type="pres">
      <dgm:prSet presAssocID="{E68B843F-779B-4290-9E51-E5485D80E9A4}" presName="sibTrans" presStyleLbl="sibTrans2D1" presStyleIdx="1" presStyleCnt="2" custAng="2700000" custScaleX="100364" custScaleY="57029" custLinFactX="88368" custLinFactY="-26393" custLinFactNeighborX="100000" custLinFactNeighborY="-100000"/>
      <dgm:spPr/>
      <dgm:t>
        <a:bodyPr/>
        <a:lstStyle/>
        <a:p>
          <a:endParaRPr lang="zh-HK" altLang="en-US"/>
        </a:p>
      </dgm:t>
    </dgm:pt>
    <dgm:pt modelId="{BA6BE269-173B-4ADA-ADA1-3C309DEFE4E4}" type="pres">
      <dgm:prSet presAssocID="{E68B843F-779B-4290-9E51-E5485D80E9A4}" presName="connectorText" presStyleLbl="sibTrans2D1" presStyleIdx="1" presStyleCnt="2"/>
      <dgm:spPr/>
      <dgm:t>
        <a:bodyPr/>
        <a:lstStyle/>
        <a:p>
          <a:endParaRPr lang="zh-HK" altLang="en-US"/>
        </a:p>
      </dgm:t>
    </dgm:pt>
    <dgm:pt modelId="{9433EA8B-15FA-4530-B5DE-AC61CCBE9FD8}" type="pres">
      <dgm:prSet presAssocID="{F86864B0-E865-4217-8E65-4E72D5ED04EE}" presName="node" presStyleLbl="node1" presStyleIdx="2" presStyleCnt="3" custScaleX="76714" custScaleY="54261" custLinFactX="-42973" custLinFactNeighborX="-100000" custLinFactNeighborY="-1528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5D39FA6F-0215-4D08-8882-727132A80BE8}" type="presOf" srcId="{E68B843F-779B-4290-9E51-E5485D80E9A4}" destId="{0468634B-CEA5-4139-B81D-E29B755BDCFD}" srcOrd="0" destOrd="0" presId="urn:microsoft.com/office/officeart/2005/8/layout/process1"/>
    <dgm:cxn modelId="{71DF3A40-ADE9-4A69-9C83-0B9B5BCAC0EF}" type="presOf" srcId="{45427FA7-BD2F-4306-8662-D85AA6C530FE}" destId="{6CB41E8F-55F4-4841-8BED-8C8A94E496FD}" srcOrd="0" destOrd="0" presId="urn:microsoft.com/office/officeart/2005/8/layout/process1"/>
    <dgm:cxn modelId="{5214D00F-BF31-48AF-A385-EDE26AFE77DB}" srcId="{F084DAC7-ED4A-48A0-BF43-E8F4DF7AB4A9}" destId="{9AE49ECE-AD92-4415-9799-87C457A40F3E}" srcOrd="0" destOrd="0" parTransId="{4D9BA117-5251-43E2-9E2B-ED9A9AFD0819}" sibTransId="{BE4C311A-6F98-4D3F-B193-063F12768C49}"/>
    <dgm:cxn modelId="{89545A95-874F-430E-8C25-AD252173EE34}" type="presOf" srcId="{BE4C311A-6F98-4D3F-B193-063F12768C49}" destId="{4E443A76-929A-4290-9929-670DB39499E3}" srcOrd="0" destOrd="0" presId="urn:microsoft.com/office/officeart/2005/8/layout/process1"/>
    <dgm:cxn modelId="{938AC183-B609-4E0A-A9B2-99C4F425F942}" type="presOf" srcId="{9AE49ECE-AD92-4415-9799-87C457A40F3E}" destId="{BAD87D07-AE42-40A7-BDB9-A7E78DB8D31D}" srcOrd="0" destOrd="0" presId="urn:microsoft.com/office/officeart/2005/8/layout/process1"/>
    <dgm:cxn modelId="{6DE5FD89-1EEA-41A0-88A9-C7473B690FA3}" srcId="{F084DAC7-ED4A-48A0-BF43-E8F4DF7AB4A9}" destId="{45427FA7-BD2F-4306-8662-D85AA6C530FE}" srcOrd="1" destOrd="0" parTransId="{CB276B6A-67F1-4A55-80AD-F87B77ECF7C1}" sibTransId="{E68B843F-779B-4290-9E51-E5485D80E9A4}"/>
    <dgm:cxn modelId="{6E7E242C-7B91-4D2A-9493-4010CFF264BB}" type="presOf" srcId="{BE4C311A-6F98-4D3F-B193-063F12768C49}" destId="{DB1C2541-98C5-414B-8953-87767FC64226}" srcOrd="1" destOrd="0" presId="urn:microsoft.com/office/officeart/2005/8/layout/process1"/>
    <dgm:cxn modelId="{855DFEFE-4E34-4F89-919F-F72CBE9505BC}" type="presOf" srcId="{E68B843F-779B-4290-9E51-E5485D80E9A4}" destId="{BA6BE269-173B-4ADA-ADA1-3C309DEFE4E4}" srcOrd="1" destOrd="0" presId="urn:microsoft.com/office/officeart/2005/8/layout/process1"/>
    <dgm:cxn modelId="{1888C3C3-F9DD-4E86-9868-8D5E20A276DC}" type="presOf" srcId="{F86864B0-E865-4217-8E65-4E72D5ED04EE}" destId="{9433EA8B-15FA-4530-B5DE-AC61CCBE9FD8}" srcOrd="0" destOrd="0" presId="urn:microsoft.com/office/officeart/2005/8/layout/process1"/>
    <dgm:cxn modelId="{98262B89-5109-4651-9714-3606671EE519}" srcId="{F084DAC7-ED4A-48A0-BF43-E8F4DF7AB4A9}" destId="{F86864B0-E865-4217-8E65-4E72D5ED04EE}" srcOrd="2" destOrd="0" parTransId="{C47438B5-7B02-42D9-BA1A-221A649B2A88}" sibTransId="{E0A81A52-482C-4E0F-9D04-EF6CC7762798}"/>
    <dgm:cxn modelId="{292FEF9B-5EAD-40AE-9878-0A5D710BF034}" type="presOf" srcId="{F084DAC7-ED4A-48A0-BF43-E8F4DF7AB4A9}" destId="{80399379-8D75-49A1-A3C9-FFC7E70CBEB1}" srcOrd="0" destOrd="0" presId="urn:microsoft.com/office/officeart/2005/8/layout/process1"/>
    <dgm:cxn modelId="{0CD774A8-C31F-4324-8F9A-0584CC9D8799}" type="presParOf" srcId="{80399379-8D75-49A1-A3C9-FFC7E70CBEB1}" destId="{BAD87D07-AE42-40A7-BDB9-A7E78DB8D31D}" srcOrd="0" destOrd="0" presId="urn:microsoft.com/office/officeart/2005/8/layout/process1"/>
    <dgm:cxn modelId="{509B9C1A-4D84-42C2-87BB-E0902DBC8266}" type="presParOf" srcId="{80399379-8D75-49A1-A3C9-FFC7E70CBEB1}" destId="{4E443A76-929A-4290-9929-670DB39499E3}" srcOrd="1" destOrd="0" presId="urn:microsoft.com/office/officeart/2005/8/layout/process1"/>
    <dgm:cxn modelId="{DAF0CEF1-7CDB-4524-957F-91B1C8BABE6F}" type="presParOf" srcId="{4E443A76-929A-4290-9929-670DB39499E3}" destId="{DB1C2541-98C5-414B-8953-87767FC64226}" srcOrd="0" destOrd="0" presId="urn:microsoft.com/office/officeart/2005/8/layout/process1"/>
    <dgm:cxn modelId="{00399BFF-031E-406E-AB77-5E67328FDF9F}" type="presParOf" srcId="{80399379-8D75-49A1-A3C9-FFC7E70CBEB1}" destId="{6CB41E8F-55F4-4841-8BED-8C8A94E496FD}" srcOrd="2" destOrd="0" presId="urn:microsoft.com/office/officeart/2005/8/layout/process1"/>
    <dgm:cxn modelId="{9402283F-C7B7-4B5E-B489-EF746916FB96}" type="presParOf" srcId="{80399379-8D75-49A1-A3C9-FFC7E70CBEB1}" destId="{0468634B-CEA5-4139-B81D-E29B755BDCFD}" srcOrd="3" destOrd="0" presId="urn:microsoft.com/office/officeart/2005/8/layout/process1"/>
    <dgm:cxn modelId="{ED3F6483-5B9A-4B9F-A229-4041AF08D596}" type="presParOf" srcId="{0468634B-CEA5-4139-B81D-E29B755BDCFD}" destId="{BA6BE269-173B-4ADA-ADA1-3C309DEFE4E4}" srcOrd="0" destOrd="0" presId="urn:microsoft.com/office/officeart/2005/8/layout/process1"/>
    <dgm:cxn modelId="{EE6F4953-E019-4FBE-A438-49FAAF89F07E}" type="presParOf" srcId="{80399379-8D75-49A1-A3C9-FFC7E70CBEB1}" destId="{9433EA8B-15FA-4530-B5DE-AC61CCBE9FD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/>
            <a:t>Learning</a:t>
          </a:r>
          <a:endParaRPr lang="en-SG" sz="1800" dirty="0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en-US" sz="1600" dirty="0" smtClean="0"/>
            <a:t>Concept learning</a:t>
          </a:r>
          <a:endParaRPr lang="en-SG" sz="1600" dirty="0"/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28FF7FFE-69F4-4E7A-AB67-5FD5A57F84A6}">
      <dgm:prSet phldrT="[Text]" custT="1"/>
      <dgm:spPr/>
      <dgm:t>
        <a:bodyPr/>
        <a:lstStyle/>
        <a:p>
          <a:r>
            <a:rPr lang="en-US" sz="1600" dirty="0" smtClean="0"/>
            <a:t>Active learning</a:t>
          </a:r>
          <a:endParaRPr lang="en-SG" sz="1600" dirty="0"/>
        </a:p>
      </dgm:t>
    </dgm:pt>
    <dgm:pt modelId="{66489D24-614D-4B49-A81D-3A6E590E0317}" type="parTrans" cxnId="{65D141B4-ACA0-45D5-9970-7BD615B7AC18}">
      <dgm:prSet/>
      <dgm:spPr/>
      <dgm:t>
        <a:bodyPr/>
        <a:lstStyle/>
        <a:p>
          <a:endParaRPr lang="en-SG"/>
        </a:p>
      </dgm:t>
    </dgm:pt>
    <dgm:pt modelId="{7EC1FA79-16D0-4F26-98A2-DA232331600D}" type="sibTrans" cxnId="{65D141B4-ACA0-45D5-9970-7BD615B7AC18}">
      <dgm:prSet/>
      <dgm:spPr/>
      <dgm:t>
        <a:bodyPr/>
        <a:lstStyle/>
        <a:p>
          <a:endParaRPr lang="en-SG"/>
        </a:p>
      </dgm:t>
    </dgm:pt>
    <dgm:pt modelId="{3B954551-50BF-4903-8A84-E43574231071}">
      <dgm:prSet phldrT="[Text]" custT="1"/>
      <dgm:spPr/>
      <dgm:t>
        <a:bodyPr/>
        <a:lstStyle/>
        <a:p>
          <a:r>
            <a:rPr lang="en-US" sz="1600" dirty="0" smtClean="0"/>
            <a:t>PAC learning</a:t>
          </a:r>
          <a:endParaRPr lang="en-SG" sz="1600" dirty="0"/>
        </a:p>
      </dgm:t>
    </dgm:pt>
    <dgm:pt modelId="{B6CC793A-8B25-416C-B92F-9B6CEB6F46C6}" type="parTrans" cxnId="{87AA6C35-7B70-4EA2-8E67-3208CD5CFEF3}">
      <dgm:prSet/>
      <dgm:spPr/>
      <dgm:t>
        <a:bodyPr/>
        <a:lstStyle/>
        <a:p>
          <a:endParaRPr lang="en-SG"/>
        </a:p>
      </dgm:t>
    </dgm:pt>
    <dgm:pt modelId="{C24AAFDE-AB39-4355-AFA0-1D5390ACAF36}" type="sibTrans" cxnId="{87AA6C35-7B70-4EA2-8E67-3208CD5CFEF3}">
      <dgm:prSet/>
      <dgm:spPr/>
      <dgm:t>
        <a:bodyPr/>
        <a:lstStyle/>
        <a:p>
          <a:endParaRPr lang="en-SG"/>
        </a:p>
      </dgm:t>
    </dgm:pt>
    <dgm:pt modelId="{101FA02B-085C-4E06-BCE4-45310A1FD50C}">
      <dgm:prSet phldrT="[Text]" custT="1"/>
      <dgm:spPr/>
      <dgm:t>
        <a:bodyPr/>
        <a:lstStyle/>
        <a:p>
          <a:r>
            <a:rPr lang="en-US" sz="1600" dirty="0" smtClean="0"/>
            <a:t>Decision tree learning</a:t>
          </a:r>
          <a:endParaRPr lang="en-SG" sz="1600" dirty="0"/>
        </a:p>
      </dgm:t>
    </dgm:pt>
    <dgm:pt modelId="{ADD4AE33-A2F3-4E8E-BC85-4C953CFCCCF2}" type="parTrans" cxnId="{17EABB85-0D89-4C79-BEC4-EECCC8A511C5}">
      <dgm:prSet/>
      <dgm:spPr/>
      <dgm:t>
        <a:bodyPr/>
        <a:lstStyle/>
        <a:p>
          <a:endParaRPr lang="en-SG"/>
        </a:p>
      </dgm:t>
    </dgm:pt>
    <dgm:pt modelId="{25658B28-AE06-4BA1-AB42-9B115D9F4499}" type="sibTrans" cxnId="{17EABB85-0D89-4C79-BEC4-EECCC8A511C5}">
      <dgm:prSet/>
      <dgm:spPr/>
      <dgm:t>
        <a:bodyPr/>
        <a:lstStyle/>
        <a:p>
          <a:endParaRPr lang="en-SG"/>
        </a:p>
      </dgm:t>
    </dgm:pt>
    <dgm:pt modelId="{2DAC0161-B997-48B0-926E-1984FD8DA636}">
      <dgm:prSet phldrT="[Text]" custT="1"/>
      <dgm:spPr/>
      <dgm:t>
        <a:bodyPr/>
        <a:lstStyle/>
        <a:p>
          <a:r>
            <a:rPr lang="en-US" sz="1600" dirty="0" smtClean="0"/>
            <a:t>(Semi)-supervised learning</a:t>
          </a:r>
          <a:endParaRPr lang="en-SG" sz="1600" dirty="0"/>
        </a:p>
      </dgm:t>
    </dgm:pt>
    <dgm:pt modelId="{0565D95B-C0E1-489B-981D-BE11DFB9B179}" type="parTrans" cxnId="{B1146724-6D7F-4C1C-B1F3-CA232AE62CEE}">
      <dgm:prSet/>
      <dgm:spPr/>
      <dgm:t>
        <a:bodyPr/>
        <a:lstStyle/>
        <a:p>
          <a:endParaRPr lang="en-SG"/>
        </a:p>
      </dgm:t>
    </dgm:pt>
    <dgm:pt modelId="{C81F8DC5-B742-4D36-B362-B933FA5EE4C0}" type="sibTrans" cxnId="{B1146724-6D7F-4C1C-B1F3-CA232AE62CEE}">
      <dgm:prSet/>
      <dgm:spPr/>
      <dgm:t>
        <a:bodyPr/>
        <a:lstStyle/>
        <a:p>
          <a:endParaRPr lang="en-SG"/>
        </a:p>
      </dgm:t>
    </dgm:pt>
    <dgm:pt modelId="{41F55D15-C6EC-463D-9A0D-199EFD371288}">
      <dgm:prSet phldrT="[Text]" custT="1"/>
      <dgm:spPr/>
      <dgm:t>
        <a:bodyPr/>
        <a:lstStyle/>
        <a:p>
          <a:r>
            <a:rPr lang="en-US" sz="1600" dirty="0" smtClean="0"/>
            <a:t>Statistical learning</a:t>
          </a:r>
          <a:endParaRPr lang="en-SG" sz="1600" dirty="0"/>
        </a:p>
      </dgm:t>
    </dgm:pt>
    <dgm:pt modelId="{F7C825A4-0A05-4466-B18A-71E4AA68288B}" type="parTrans" cxnId="{3E2B9464-D70E-46EA-83E6-EA72B3D42A0E}">
      <dgm:prSet/>
      <dgm:spPr/>
      <dgm:t>
        <a:bodyPr/>
        <a:lstStyle/>
        <a:p>
          <a:endParaRPr lang="en-SG"/>
        </a:p>
      </dgm:t>
    </dgm:pt>
    <dgm:pt modelId="{15477A86-12B9-4E18-B0F2-76967E42677C}" type="sibTrans" cxnId="{3E2B9464-D70E-46EA-83E6-EA72B3D42A0E}">
      <dgm:prSet/>
      <dgm:spPr/>
      <dgm:t>
        <a:bodyPr/>
        <a:lstStyle/>
        <a:p>
          <a:endParaRPr lang="en-SG"/>
        </a:p>
      </dgm:t>
    </dgm:pt>
    <dgm:pt modelId="{79DA4FA9-8DA7-476A-AF05-ABB55BAF3C7C}">
      <dgm:prSet phldrT="[Text]" custT="1"/>
      <dgm:spPr/>
      <dgm:t>
        <a:bodyPr/>
        <a:lstStyle/>
        <a:p>
          <a:r>
            <a:rPr lang="en-US" sz="1600" dirty="0" smtClean="0"/>
            <a:t>Etc.</a:t>
          </a:r>
          <a:endParaRPr lang="en-SG" sz="1600" dirty="0"/>
        </a:p>
      </dgm:t>
    </dgm:pt>
    <dgm:pt modelId="{33EFF122-ECA1-462A-B077-D176EA15716A}" type="parTrans" cxnId="{6AC060D0-8F88-4F36-B00D-AD6E6A17FBE3}">
      <dgm:prSet/>
      <dgm:spPr/>
      <dgm:t>
        <a:bodyPr/>
        <a:lstStyle/>
        <a:p>
          <a:endParaRPr lang="en-SG"/>
        </a:p>
      </dgm:t>
    </dgm:pt>
    <dgm:pt modelId="{AF8789E3-84BB-42F2-B481-003CEADB9583}" type="sibTrans" cxnId="{6AC060D0-8F88-4F36-B00D-AD6E6A17FBE3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  <dgm:t>
        <a:bodyPr/>
        <a:lstStyle/>
        <a:p>
          <a:endParaRPr lang="en-SG"/>
        </a:p>
      </dgm:t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  <dgm:t>
        <a:bodyPr/>
        <a:lstStyle/>
        <a:p>
          <a:endParaRPr lang="en-SG"/>
        </a:p>
      </dgm:t>
    </dgm:pt>
    <dgm:pt modelId="{6A842BE2-9E2F-460B-8736-19767688EE01}" type="pres">
      <dgm:prSet presAssocID="{D8D1D46E-CD59-46E2-9B9C-3FAFDE3B86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63F038F7-962F-4B95-922B-4D0EA26F06B9}" type="presOf" srcId="{D8D1D46E-CD59-46E2-9B9C-3FAFDE3B86C4}" destId="{48D02847-6BF5-4D4B-8110-1996093C81EC}" srcOrd="1" destOrd="0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D6A7FDE2-D2EC-4840-89ED-385A17D24663}" type="presOf" srcId="{79DA4FA9-8DA7-476A-AF05-ABB55BAF3C7C}" destId="{6A842BE2-9E2F-460B-8736-19767688EE01}" srcOrd="0" destOrd="6" presId="urn:microsoft.com/office/officeart/2005/8/layout/list1"/>
    <dgm:cxn modelId="{B1202B89-C3E6-4C7E-8638-4049EEA913B3}" type="presOf" srcId="{28FF7FFE-69F4-4E7A-AB67-5FD5A57F84A6}" destId="{6A842BE2-9E2F-460B-8736-19767688EE01}" srcOrd="0" destOrd="1" presId="urn:microsoft.com/office/officeart/2005/8/layout/list1"/>
    <dgm:cxn modelId="{BF15AF01-4639-41AE-B521-1F09465541B5}" type="presOf" srcId="{101FA02B-085C-4E06-BCE4-45310A1FD50C}" destId="{6A842BE2-9E2F-460B-8736-19767688EE01}" srcOrd="0" destOrd="3" presId="urn:microsoft.com/office/officeart/2005/8/layout/list1"/>
    <dgm:cxn modelId="{A54024A1-BE71-48F7-AB30-A868EA1E60BC}" type="presOf" srcId="{3B954551-50BF-4903-8A84-E43574231071}" destId="{6A842BE2-9E2F-460B-8736-19767688EE01}" srcOrd="0" destOrd="2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1D9E5A0C-7FA4-4CCA-AF92-220FF610392C}" type="presOf" srcId="{41F55D15-C6EC-463D-9A0D-199EFD371288}" destId="{6A842BE2-9E2F-460B-8736-19767688EE01}" srcOrd="0" destOrd="5" presId="urn:microsoft.com/office/officeart/2005/8/layout/list1"/>
    <dgm:cxn modelId="{17B0BDB5-6BD5-4A1D-B2B4-428A14FCB03E}" type="presOf" srcId="{BACEDA55-EE4E-4897-BC66-16C8F9D1AC0C}" destId="{6A842BE2-9E2F-460B-8736-19767688EE01}" srcOrd="0" destOrd="0" presId="urn:microsoft.com/office/officeart/2005/8/layout/list1"/>
    <dgm:cxn modelId="{6AC060D0-8F88-4F36-B00D-AD6E6A17FBE3}" srcId="{D8D1D46E-CD59-46E2-9B9C-3FAFDE3B86C4}" destId="{79DA4FA9-8DA7-476A-AF05-ABB55BAF3C7C}" srcOrd="6" destOrd="0" parTransId="{33EFF122-ECA1-462A-B077-D176EA15716A}" sibTransId="{AF8789E3-84BB-42F2-B481-003CEADB9583}"/>
    <dgm:cxn modelId="{3EA81741-B80E-42D6-A1EA-928EDFAA2098}" type="presOf" srcId="{2D07C76F-B713-46C5-B25E-4C090C0AF3E7}" destId="{10177E00-BFC2-4D17-9CE8-635C6AF82156}" srcOrd="0" destOrd="0" presId="urn:microsoft.com/office/officeart/2005/8/layout/list1"/>
    <dgm:cxn modelId="{5DE7DB6F-11FB-4EA0-9B1D-E6D469321C40}" type="presOf" srcId="{2DAC0161-B997-48B0-926E-1984FD8DA636}" destId="{6A842BE2-9E2F-460B-8736-19767688EE01}" srcOrd="0" destOrd="4" presId="urn:microsoft.com/office/officeart/2005/8/layout/list1"/>
    <dgm:cxn modelId="{251BE6FC-4AB5-477F-B2A6-D21BC92DB01B}" type="presOf" srcId="{D8D1D46E-CD59-46E2-9B9C-3FAFDE3B86C4}" destId="{5B8F9352-0C76-4995-9982-ADD717DB4B84}" srcOrd="0" destOrd="0" presId="urn:microsoft.com/office/officeart/2005/8/layout/list1"/>
    <dgm:cxn modelId="{65D141B4-ACA0-45D5-9970-7BD615B7AC18}" srcId="{D8D1D46E-CD59-46E2-9B9C-3FAFDE3B86C4}" destId="{28FF7FFE-69F4-4E7A-AB67-5FD5A57F84A6}" srcOrd="1" destOrd="0" parTransId="{66489D24-614D-4B49-A81D-3A6E590E0317}" sibTransId="{7EC1FA79-16D0-4F26-98A2-DA232331600D}"/>
    <dgm:cxn modelId="{17EABB85-0D89-4C79-BEC4-EECCC8A511C5}" srcId="{D8D1D46E-CD59-46E2-9B9C-3FAFDE3B86C4}" destId="{101FA02B-085C-4E06-BCE4-45310A1FD50C}" srcOrd="3" destOrd="0" parTransId="{ADD4AE33-A2F3-4E8E-BC85-4C953CFCCCF2}" sibTransId="{25658B28-AE06-4BA1-AB42-9B115D9F4499}"/>
    <dgm:cxn modelId="{3E2B9464-D70E-46EA-83E6-EA72B3D42A0E}" srcId="{D8D1D46E-CD59-46E2-9B9C-3FAFDE3B86C4}" destId="{41F55D15-C6EC-463D-9A0D-199EFD371288}" srcOrd="5" destOrd="0" parTransId="{F7C825A4-0A05-4466-B18A-71E4AA68288B}" sibTransId="{15477A86-12B9-4E18-B0F2-76967E42677C}"/>
    <dgm:cxn modelId="{87AA6C35-7B70-4EA2-8E67-3208CD5CFEF3}" srcId="{D8D1D46E-CD59-46E2-9B9C-3FAFDE3B86C4}" destId="{3B954551-50BF-4903-8A84-E43574231071}" srcOrd="2" destOrd="0" parTransId="{B6CC793A-8B25-416C-B92F-9B6CEB6F46C6}" sibTransId="{C24AAFDE-AB39-4355-AFA0-1D5390ACAF36}"/>
    <dgm:cxn modelId="{B1146724-6D7F-4C1C-B1F3-CA232AE62CEE}" srcId="{D8D1D46E-CD59-46E2-9B9C-3FAFDE3B86C4}" destId="{2DAC0161-B997-48B0-926E-1984FD8DA636}" srcOrd="4" destOrd="0" parTransId="{0565D95B-C0E1-489B-981D-BE11DFB9B179}" sibTransId="{C81F8DC5-B742-4D36-B362-B933FA5EE4C0}"/>
    <dgm:cxn modelId="{DFADADE5-FF98-4DC2-A92D-3F43353BF4B0}" type="presParOf" srcId="{10177E00-BFC2-4D17-9CE8-635C6AF82156}" destId="{C2CCE4A9-9B7E-4500-9EED-DF31C1C9D1C4}" srcOrd="0" destOrd="0" presId="urn:microsoft.com/office/officeart/2005/8/layout/list1"/>
    <dgm:cxn modelId="{925D913D-C5B7-4502-B3D9-F5CA28ADA114}" type="presParOf" srcId="{C2CCE4A9-9B7E-4500-9EED-DF31C1C9D1C4}" destId="{5B8F9352-0C76-4995-9982-ADD717DB4B84}" srcOrd="0" destOrd="0" presId="urn:microsoft.com/office/officeart/2005/8/layout/list1"/>
    <dgm:cxn modelId="{BC97D796-60A6-4428-9409-878CD6F51C4F}" type="presParOf" srcId="{C2CCE4A9-9B7E-4500-9EED-DF31C1C9D1C4}" destId="{48D02847-6BF5-4D4B-8110-1996093C81EC}" srcOrd="1" destOrd="0" presId="urn:microsoft.com/office/officeart/2005/8/layout/list1"/>
    <dgm:cxn modelId="{7E128E0A-888C-48E3-AE7D-78363169F587}" type="presParOf" srcId="{10177E00-BFC2-4D17-9CE8-635C6AF82156}" destId="{24E9C0E5-7325-4012-90CC-F9F68C973724}" srcOrd="1" destOrd="0" presId="urn:microsoft.com/office/officeart/2005/8/layout/list1"/>
    <dgm:cxn modelId="{1B39F075-70DD-4B41-B2B2-F26BA61B9E9A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3DD73864-ED45-4969-AA6E-6EDF35E8758D}">
          <dgm:prSet phldrT="[Text]" custT="1"/>
          <dgm:spPr/>
          <dgm:t>
            <a:bodyPr/>
            <a:lstStyle/>
            <a:p>
              <a:r>
                <a:rPr lang="en-US" sz="1800" dirty="0" smtClean="0"/>
                <a:t>A probability distribution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b="0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i="1" dirty="0" smtClean="0"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sz="1800" b="0" i="1" dirty="0" smtClean="0">
                          <a:latin typeface="Cambria Math"/>
                        </a:rPr>
                        <m:t>1</m:t>
                      </m:r>
                    </m:sub>
                  </m:sSub>
                  <m:r>
                    <a:rPr lang="en-US" sz="1800" b="0" i="1" dirty="0" smtClean="0">
                      <a:latin typeface="Cambria Math"/>
                    </a:rPr>
                    <m:t>×…×</m:t>
                  </m:r>
                  <m:sSub>
                    <m:sSubPr>
                      <m:ctrlPr>
                        <a:rPr lang="en-US" sz="1800" b="0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b="0" i="1" dirty="0" smtClean="0"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sz="1800" b="0" i="1" dirty="0" smtClean="0">
                          <a:latin typeface="Cambria Math"/>
                        </a:rPr>
                        <m:t>𝑛</m:t>
                      </m:r>
                    </m:sub>
                  </m:sSub>
                </m:oMath>
              </a14:m>
              <a:r>
                <a:rPr lang="en-US" sz="1800" dirty="0" smtClean="0"/>
                <a:t> on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𝑆</m:t>
                  </m:r>
                </m:oMath>
              </a14:m>
              <a:r>
                <a:rPr lang="en-US" sz="1800" dirty="0" smtClean="0"/>
                <a:t> is a (mixed) </a:t>
              </a:r>
              <a:r>
                <a:rPr lang="en-US" sz="1800" dirty="0" smtClean="0">
                  <a:solidFill>
                    <a:srgbClr val="FF0000"/>
                  </a:solidFill>
                </a:rPr>
                <a:t>Nash equilibrium </a:t>
              </a:r>
              <a:r>
                <a:rPr lang="en-US" sz="1800" dirty="0" smtClean="0"/>
                <a:t>if no player can increase her utility by unilaterally changing her strategy</a:t>
              </a:r>
              <a:endParaRPr lang="en-SG" sz="1800" dirty="0"/>
            </a:p>
          </dgm:t>
        </dgm:pt>
      </mc:Choice>
      <mc:Fallback xmlns="">
        <dgm:pt modelId="{3DD73864-ED45-4969-AA6E-6EDF35E8758D}">
          <dgm:prSet phldrT="[Text]" custT="1"/>
          <dgm:spPr/>
          <dgm:t>
            <a:bodyPr/>
            <a:lstStyle/>
            <a:p>
              <a:r>
                <a:rPr lang="en-US" sz="1800" dirty="0" smtClean="0"/>
                <a:t>A probability distribution </a:t>
              </a:r>
              <a:r>
                <a:rPr lang="en-US" sz="1800" i="0" dirty="0" smtClean="0">
                  <a:latin typeface="Cambria Math"/>
                </a:rPr>
                <a:t>𝑝</a:t>
              </a:r>
              <a:r>
                <a:rPr lang="en-US" sz="1800" b="0" i="0" dirty="0" smtClean="0">
                  <a:latin typeface="Cambria Math"/>
                </a:rPr>
                <a:t>_1×…×𝑝_𝑛</a:t>
              </a:r>
              <a:r>
                <a:rPr lang="en-US" sz="1800" dirty="0" smtClean="0"/>
                <a:t> on </a:t>
              </a:r>
              <a:r>
                <a:rPr lang="en-US" sz="1800" i="0" dirty="0" smtClean="0">
                  <a:latin typeface="Cambria Math"/>
                </a:rPr>
                <a:t>𝑆</a:t>
              </a:r>
              <a:r>
                <a:rPr lang="en-US" sz="1800" dirty="0" smtClean="0"/>
                <a:t> is </a:t>
              </a:r>
              <a:r>
                <a:rPr lang="en-US" sz="1800" dirty="0" smtClean="0"/>
                <a:t>a </a:t>
              </a:r>
              <a:r>
                <a:rPr lang="en-US" sz="1800" dirty="0" smtClean="0"/>
                <a:t>(mixed) </a:t>
              </a:r>
              <a:r>
                <a:rPr lang="en-US" sz="1800" dirty="0" smtClean="0">
                  <a:solidFill>
                    <a:srgbClr val="FF0000"/>
                  </a:solidFill>
                </a:rPr>
                <a:t>Nash equilibrium </a:t>
              </a:r>
              <a:r>
                <a:rPr lang="en-US" sz="1800" dirty="0" smtClean="0"/>
                <a:t>if no player can increase her utility by unilaterally changing her strategy</a:t>
              </a:r>
              <a:endParaRPr lang="en-SG" sz="1800" dirty="0"/>
            </a:p>
          </dgm:t>
        </dgm:pt>
      </mc:Fallback>
    </mc:AlternateConten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A7493C7D-FFD5-41E1-AA09-61C07611379A}">
          <dgm:prSet phldrT="[Text]" custT="1"/>
          <dgm:spPr/>
          <dgm:t>
            <a:bodyPr/>
            <a:lstStyle/>
            <a:p>
              <a:r>
                <a:rPr lang="en-US" sz="1800" dirty="0" smtClean="0"/>
                <a:t>Given n players, each player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𝑖</m:t>
                  </m:r>
                </m:oMath>
              </a14:m>
              <a:r>
                <a:rPr lang="en-US" sz="1800" dirty="0" smtClean="0"/>
                <a:t> has</a:t>
              </a:r>
              <a:endParaRPr lang="en-SG" sz="1800" dirty="0"/>
            </a:p>
          </dgm:t>
        </dgm:pt>
      </mc:Choice>
      <mc:Fallback xmlns="">
        <dgm:pt modelId="{A7493C7D-FFD5-41E1-AA09-61C07611379A}">
          <dgm:prSet phldrT="[Text]" custT="1"/>
          <dgm:spPr/>
          <dgm:t>
            <a:bodyPr/>
            <a:lstStyle/>
            <a:p>
              <a:r>
                <a:rPr lang="en-US" sz="1800" dirty="0" smtClean="0"/>
                <a:t>Given n players, each player </a:t>
              </a:r>
              <a:r>
                <a:rPr lang="en-US" sz="1800" i="0" dirty="0" smtClean="0">
                  <a:latin typeface="Cambria Math"/>
                </a:rPr>
                <a:t>𝑖</a:t>
              </a:r>
              <a:r>
                <a:rPr lang="en-US" sz="1800" dirty="0" smtClean="0"/>
                <a:t> has</a:t>
              </a:r>
              <a:endParaRPr lang="en-SG" sz="1800" dirty="0"/>
            </a:p>
          </dgm:t>
        </dgm:pt>
      </mc:Fallback>
    </mc:AlternateContent>
    <dgm:pt modelId="{86E9F8AF-F5EF-4B29-86EC-81877A35B942}" type="parTrans" cxnId="{E26441C3-E905-4513-BE42-501BCBD0A962}">
      <dgm:prSet/>
      <dgm:spPr/>
      <dgm:t>
        <a:bodyPr/>
        <a:lstStyle/>
        <a:p>
          <a:endParaRPr lang="en-SG"/>
        </a:p>
      </dgm:t>
    </dgm:pt>
    <dgm:pt modelId="{A525EBC1-5307-414C-8E9A-4DFDC8F02827}" type="sibTrans" cxnId="{E26441C3-E905-4513-BE42-501BCBD0A962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8C1A5286-5380-4108-9BE3-1BB9DD260A9E}">
          <dgm:prSet phldrT="[Text]" custT="1"/>
          <dgm:spPr/>
          <dgm:t>
            <a:bodyPr/>
            <a:lstStyle/>
            <a:p>
              <a:r>
                <a:rPr lang="en-US" sz="1800" dirty="0" smtClean="0"/>
                <a:t>a strategy space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b="0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i="1" dirty="0" smtClean="0">
                          <a:latin typeface="Cambria Math"/>
                        </a:rPr>
                        <m:t>𝑆</m:t>
                      </m:r>
                    </m:e>
                    <m:sub>
                      <m:r>
                        <a:rPr lang="en-US" sz="1800" b="0" i="1" dirty="0" smtClean="0">
                          <a:latin typeface="Cambria Math"/>
                        </a:rPr>
                        <m:t>𝑖</m:t>
                      </m:r>
                    </m:sub>
                  </m:sSub>
                </m:oMath>
              </a14:m>
              <a:endParaRPr lang="en-SG" sz="1800" baseline="-25000" dirty="0"/>
            </a:p>
          </dgm:t>
        </dgm:pt>
      </mc:Choice>
      <mc:Fallback xmlns="">
        <dgm:pt modelId="{8C1A5286-5380-4108-9BE3-1BB9DD260A9E}">
          <dgm:prSet phldrT="[Text]" custT="1"/>
          <dgm:spPr/>
          <dgm:t>
            <a:bodyPr/>
            <a:lstStyle/>
            <a:p>
              <a:r>
                <a:rPr lang="en-US" sz="1800" dirty="0" smtClean="0"/>
                <a:t>a strategy space </a:t>
              </a:r>
              <a:r>
                <a:rPr lang="en-US" sz="1800" i="0" dirty="0" smtClean="0">
                  <a:latin typeface="Cambria Math"/>
                </a:rPr>
                <a:t>𝑆</a:t>
              </a:r>
              <a:r>
                <a:rPr lang="en-US" sz="1800" b="0" i="0" dirty="0" smtClean="0">
                  <a:latin typeface="Cambria Math"/>
                </a:rPr>
                <a:t>_𝑖</a:t>
              </a:r>
              <a:endParaRPr lang="en-SG" sz="1800" baseline="-25000" dirty="0"/>
            </a:p>
          </dgm:t>
        </dgm:pt>
      </mc:Fallback>
    </mc:AlternateContent>
    <dgm:pt modelId="{7D56B7B7-496E-4B58-BCFB-541EC5509466}" type="parTrans" cxnId="{94840D42-9F0D-4D02-A8C3-67D8C786012C}">
      <dgm:prSet/>
      <dgm:spPr/>
      <dgm:t>
        <a:bodyPr/>
        <a:lstStyle/>
        <a:p>
          <a:endParaRPr lang="en-SG"/>
        </a:p>
      </dgm:t>
    </dgm:pt>
    <dgm:pt modelId="{C13A0ADE-04FB-4AFA-AF37-1EA1767DFB84}" type="sibTrans" cxnId="{94840D42-9F0D-4D02-A8C3-67D8C786012C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7EB1F9B3-6702-473F-A72F-5352EF1C3070}">
          <dgm:prSet phldrT="[Text]" custT="1"/>
          <dgm:spPr/>
          <dgm:t>
            <a:bodyPr/>
            <a:lstStyle/>
            <a:p>
              <a:r>
                <a:rPr lang="en-US" sz="1800" dirty="0" smtClean="0"/>
                <a:t>a payoff function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b="0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i="1" dirty="0" smtClean="0">
                          <a:latin typeface="Cambria Math"/>
                        </a:rPr>
                        <m:t>𝑢</m:t>
                      </m:r>
                    </m:e>
                    <m:sub>
                      <m:r>
                        <a:rPr lang="en-US" sz="1800" b="0" i="1" dirty="0" smtClean="0">
                          <a:latin typeface="Cambria Math"/>
                        </a:rPr>
                        <m:t>𝑖</m:t>
                      </m:r>
                    </m:sub>
                  </m:sSub>
                  <m:r>
                    <a:rPr lang="en-US" sz="1800" b="0" i="1" dirty="0" smtClean="0">
                      <a:latin typeface="Cambria Math"/>
                    </a:rPr>
                    <m:t>:</m:t>
                  </m:r>
                  <m:r>
                    <a:rPr lang="en-US" sz="1800" i="1" dirty="0" smtClean="0">
                      <a:latin typeface="Cambria Math"/>
                    </a:rPr>
                    <m:t> </m:t>
                  </m:r>
                  <m:r>
                    <a:rPr lang="en-US" sz="1800" i="1" dirty="0" smtClean="0">
                      <a:latin typeface="Cambria Math"/>
                    </a:rPr>
                    <m:t>𝑆</m:t>
                  </m:r>
                  <m:r>
                    <a:rPr lang="en-US" sz="1800" b="0" i="1" dirty="0" smtClean="0">
                      <a:latin typeface="Cambria Math"/>
                      <a:cs typeface="Times New Roman"/>
                    </a:rPr>
                    <m:t>→</m:t>
                  </m:r>
                  <m:r>
                    <a:rPr lang="en-US" sz="1800" i="1" dirty="0" smtClean="0">
                      <a:latin typeface="Cambria Math"/>
                      <a:cs typeface="Times New Roman"/>
                    </a:rPr>
                    <m:t>𝑅</m:t>
                  </m:r>
                </m:oMath>
              </a14:m>
              <a:r>
                <a:rPr lang="en-US" sz="1800" dirty="0" smtClean="0">
                  <a:latin typeface="Times New Roman"/>
                  <a:cs typeface="Times New Roman"/>
                </a:rPr>
                <a:t>.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(</m:t>
                  </m:r>
                  <m:r>
                    <a:rPr lang="en-US" sz="1800" i="1" dirty="0" smtClean="0">
                      <a:latin typeface="Cambria Math"/>
                    </a:rPr>
                    <m:t>𝑆</m:t>
                  </m:r>
                  <m:r>
                    <a:rPr lang="en-US" sz="1800" i="1" dirty="0" smtClean="0">
                      <a:latin typeface="Cambria Math"/>
                    </a:rPr>
                    <m:t>=</m:t>
                  </m:r>
                  <m:r>
                    <a:rPr lang="en-US" sz="1800" i="1" dirty="0" smtClean="0">
                      <a:latin typeface="Cambria Math"/>
                    </a:rPr>
                    <m:t>𝑆</m:t>
                  </m:r>
                  <m:r>
                    <a:rPr lang="en-US" sz="1800" i="1" baseline="-25000" dirty="0" smtClean="0">
                      <a:latin typeface="Cambria Math"/>
                    </a:rPr>
                    <m:t>1</m:t>
                  </m:r>
                  <m:r>
                    <a:rPr lang="en-US" sz="1800" i="1" dirty="0" smtClean="0">
                      <a:latin typeface="Cambria Math"/>
                    </a:rPr>
                    <m:t>×</m:t>
                  </m:r>
                  <m:r>
                    <a:rPr lang="en-US" sz="1800" i="1" dirty="0" smtClean="0">
                      <a:latin typeface="Cambria Math"/>
                    </a:rPr>
                    <m:t>𝑆</m:t>
                  </m:r>
                  <m:r>
                    <a:rPr lang="en-US" sz="1800" i="1" baseline="-25000" dirty="0" smtClean="0">
                      <a:latin typeface="Cambria Math"/>
                    </a:rPr>
                    <m:t>2</m:t>
                  </m:r>
                  <m:r>
                    <a:rPr lang="en-US" sz="1800" i="1" dirty="0" smtClean="0">
                      <a:latin typeface="Cambria Math"/>
                    </a:rPr>
                    <m:t>×</m:t>
                  </m:r>
                  <m:r>
                    <a:rPr lang="en-US" sz="1800" b="0" i="1" dirty="0" smtClean="0">
                      <a:latin typeface="Cambria Math"/>
                    </a:rPr>
                    <m:t>…</m:t>
                  </m:r>
                  <m:r>
                    <a:rPr lang="en-US" sz="1800" i="1" dirty="0" smtClean="0">
                      <a:latin typeface="Cambria Math"/>
                    </a:rPr>
                    <m:t>×</m:t>
                  </m:r>
                  <m:r>
                    <a:rPr lang="en-US" sz="1800" i="1" dirty="0" err="1" smtClean="0">
                      <a:latin typeface="Cambria Math"/>
                    </a:rPr>
                    <m:t>𝑆</m:t>
                  </m:r>
                  <m:r>
                    <a:rPr lang="en-US" sz="1800" i="1" baseline="-25000" dirty="0" err="1" smtClean="0">
                      <a:latin typeface="Cambria Math"/>
                    </a:rPr>
                    <m:t>𝑛</m:t>
                  </m:r>
                  <m:r>
                    <a:rPr lang="en-US" sz="1800" i="1" baseline="0" dirty="0" smtClean="0">
                      <a:latin typeface="Cambria Math"/>
                    </a:rPr>
                    <m:t>)</m:t>
                  </m:r>
                </m:oMath>
              </a14:m>
              <a:endParaRPr lang="en-SG" sz="1800" dirty="0"/>
            </a:p>
          </dgm:t>
        </dgm:pt>
      </mc:Choice>
      <mc:Fallback xmlns="">
        <dgm:pt modelId="{7EB1F9B3-6702-473F-A72F-5352EF1C3070}">
          <dgm:prSet phldrT="[Text]" custT="1"/>
          <dgm:spPr/>
          <dgm:t>
            <a:bodyPr/>
            <a:lstStyle/>
            <a:p>
              <a:r>
                <a:rPr lang="en-US" sz="1800" dirty="0" smtClean="0"/>
                <a:t>a payoff function </a:t>
              </a:r>
              <a:r>
                <a:rPr lang="en-US" sz="1800" i="0" dirty="0" smtClean="0">
                  <a:latin typeface="Cambria Math"/>
                </a:rPr>
                <a:t>𝑢</a:t>
              </a:r>
              <a:r>
                <a:rPr lang="en-US" sz="1800" b="0" i="0" dirty="0" smtClean="0">
                  <a:latin typeface="Cambria Math"/>
                </a:rPr>
                <a:t>_𝑖:</a:t>
              </a:r>
              <a:r>
                <a:rPr lang="en-US" sz="1800" i="0" dirty="0" smtClean="0">
                  <a:latin typeface="Cambria Math"/>
                </a:rPr>
                <a:t> 𝑆</a:t>
              </a:r>
              <a:r>
                <a:rPr lang="en-US" sz="1800" b="0" i="0" dirty="0" smtClean="0">
                  <a:latin typeface="Cambria Math"/>
                  <a:cs typeface="Times New Roman"/>
                </a:rPr>
                <a:t>→</a:t>
              </a:r>
              <a:r>
                <a:rPr lang="en-US" sz="1800" i="0" dirty="0" smtClean="0">
                  <a:latin typeface="Cambria Math"/>
                  <a:cs typeface="Times New Roman"/>
                </a:rPr>
                <a:t>𝑅</a:t>
              </a:r>
              <a:r>
                <a:rPr lang="en-US" sz="1800" dirty="0" smtClean="0">
                  <a:latin typeface="Times New Roman"/>
                  <a:cs typeface="Times New Roman"/>
                </a:rPr>
                <a:t>. </a:t>
              </a:r>
              <a:r>
                <a:rPr lang="en-US" sz="1800" i="0" dirty="0" smtClean="0">
                  <a:latin typeface="Cambria Math"/>
                </a:rPr>
                <a:t>(𝑆=𝑆</a:t>
              </a:r>
              <a:r>
                <a:rPr lang="en-US" sz="1800" i="0" baseline="-25000" dirty="0" smtClean="0">
                  <a:latin typeface="Cambria Math"/>
                </a:rPr>
                <a:t>1</a:t>
              </a:r>
              <a:r>
                <a:rPr lang="en-US" sz="1800" i="0" dirty="0" smtClean="0">
                  <a:latin typeface="Cambria Math"/>
                </a:rPr>
                <a:t>×𝑆</a:t>
              </a:r>
              <a:r>
                <a:rPr lang="en-US" sz="1800" i="0" baseline="-25000" dirty="0" smtClean="0">
                  <a:latin typeface="Cambria Math"/>
                </a:rPr>
                <a:t>2</a:t>
              </a:r>
              <a:r>
                <a:rPr lang="en-US" sz="1800" i="0" dirty="0" smtClean="0">
                  <a:latin typeface="Cambria Math"/>
                </a:rPr>
                <a:t>×</a:t>
              </a:r>
              <a:r>
                <a:rPr lang="en-US" sz="1800" b="0" i="0" dirty="0" smtClean="0">
                  <a:latin typeface="Cambria Math"/>
                </a:rPr>
                <a:t>…</a:t>
              </a:r>
              <a:r>
                <a:rPr lang="en-US" sz="1800" i="0" dirty="0" smtClean="0">
                  <a:latin typeface="Cambria Math"/>
                </a:rPr>
                <a:t>×</a:t>
              </a:r>
              <a:r>
                <a:rPr lang="en-US" sz="1800" i="0" dirty="0" err="1" smtClean="0">
                  <a:latin typeface="Cambria Math"/>
                </a:rPr>
                <a:t>𝑆</a:t>
              </a:r>
              <a:r>
                <a:rPr lang="en-US" sz="1800" i="0" baseline="-25000" dirty="0" err="1" smtClean="0">
                  <a:latin typeface="Cambria Math"/>
                </a:rPr>
                <a:t>𝑛</a:t>
              </a:r>
              <a:r>
                <a:rPr lang="en-US" sz="1800" i="0" baseline="0" dirty="0" smtClean="0">
                  <a:latin typeface="Cambria Math"/>
                </a:rPr>
                <a:t>)</a:t>
              </a:r>
              <a:endParaRPr lang="en-SG" sz="1800" dirty="0"/>
            </a:p>
          </dgm:t>
        </dgm:pt>
      </mc:Fallback>
    </mc:AlternateContent>
    <dgm:pt modelId="{5259059C-8B36-48CD-87F3-F9F71273A4EC}" type="parTrans" cxnId="{976BE83B-5EEC-445C-BFAC-D20B091796CF}">
      <dgm:prSet/>
      <dgm:spPr/>
      <dgm:t>
        <a:bodyPr/>
        <a:lstStyle/>
        <a:p>
          <a:endParaRPr lang="en-SG"/>
        </a:p>
      </dgm:t>
    </dgm:pt>
    <dgm:pt modelId="{2F6AADED-05E3-48CA-9A85-2ABCF2D93FF0}" type="sibTrans" cxnId="{976BE83B-5EEC-445C-BFAC-D20B091796CF}">
      <dgm:prSet/>
      <dgm:spPr/>
      <dgm:t>
        <a:bodyPr/>
        <a:lstStyle/>
        <a:p>
          <a:endParaRPr lang="en-SG"/>
        </a:p>
      </dgm:t>
    </dgm:pt>
    <dgm:pt modelId="{9C4CDC78-F1D2-4D6D-A8B7-E22BC9F54EBF}">
      <dgm:prSet phldrT="[Text]" custT="1"/>
      <dgm:spPr/>
      <dgm:t>
        <a:bodyPr/>
        <a:lstStyle/>
        <a:p>
          <a:r>
            <a:rPr lang="en-US" sz="1800" dirty="0" smtClean="0"/>
            <a:t>Finding a Nash equilibrium (in even a 2-player game) is </a:t>
          </a:r>
          <a:r>
            <a:rPr lang="en-US" sz="1800" b="1" dirty="0" smtClean="0"/>
            <a:t>PPAD</a:t>
          </a:r>
          <a:r>
            <a:rPr lang="en-US" sz="1800" dirty="0" smtClean="0"/>
            <a:t>-hard. </a:t>
          </a:r>
          <a:br>
            <a:rPr lang="en-US" sz="1800" dirty="0" smtClean="0"/>
          </a:br>
          <a:r>
            <a:rPr lang="en-US" sz="1800" dirty="0" smtClean="0"/>
            <a:t>[</a:t>
          </a:r>
          <a:r>
            <a:rPr lang="en-US" sz="1800" dirty="0" err="1" smtClean="0"/>
            <a:t>Daskalakis</a:t>
          </a:r>
          <a:r>
            <a:rPr lang="en-US" sz="1800" dirty="0" smtClean="0"/>
            <a:t>, Goldberg, Papadimitriou, 2005; Chen, Deng, 2006]</a:t>
          </a:r>
          <a:endParaRPr lang="en-SG" sz="1800" dirty="0"/>
        </a:p>
      </dgm:t>
    </dgm:pt>
    <dgm:pt modelId="{DD9C01CB-693D-4F75-A9B1-B45C2B8CB525}" type="parTrans" cxnId="{E7C22CA0-B842-4FC2-A57F-0FC4D438A17B}">
      <dgm:prSet/>
      <dgm:spPr/>
      <dgm:t>
        <a:bodyPr/>
        <a:lstStyle/>
        <a:p>
          <a:endParaRPr lang="en-SG"/>
        </a:p>
      </dgm:t>
    </dgm:pt>
    <dgm:pt modelId="{1B819BE1-DACC-4985-97F3-66D7B8D5F246}" type="sibTrans" cxnId="{E7C22CA0-B842-4FC2-A57F-0FC4D438A17B}">
      <dgm:prSet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1800" dirty="0" smtClean="0"/>
            <a:t>NE</a:t>
          </a:r>
          <a:endParaRPr lang="en-SG" sz="1400" dirty="0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29013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207352" custScaleY="11776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3B1C8F1B-9B2B-45A0-8014-F94742C06D19}" type="presOf" srcId="{3DD73864-ED45-4969-AA6E-6EDF35E8758D}" destId="{C6A1149E-75E8-410B-A043-E9F2A8008FC4}" srcOrd="0" destOrd="3" presId="urn:microsoft.com/office/officeart/2005/8/layout/vList5"/>
    <dgm:cxn modelId="{88C54EE7-3C71-40DE-AB7F-C81FDE79D6FA}" srcId="{3CAC6A38-3FE9-4200-A858-AFCEF73B0DC6}" destId="{3DD73864-ED45-4969-AA6E-6EDF35E8758D}" srcOrd="1" destOrd="0" parTransId="{F661C8CB-AD33-42B8-94ED-839A9461BB93}" sibTransId="{FDE6117D-5D9C-49AE-81F7-58BDFB229968}"/>
    <dgm:cxn modelId="{976BE83B-5EEC-445C-BFAC-D20B091796CF}" srcId="{A7493C7D-FFD5-41E1-AA09-61C07611379A}" destId="{7EB1F9B3-6702-473F-A72F-5352EF1C3070}" srcOrd="1" destOrd="0" parTransId="{5259059C-8B36-48CD-87F3-F9F71273A4EC}" sibTransId="{2F6AADED-05E3-48CA-9A85-2ABCF2D93FF0}"/>
    <dgm:cxn modelId="{F9A5DFCA-9F3E-403C-B7E5-4EDD6DFFA8EB}" type="presOf" srcId="{7EB1F9B3-6702-473F-A72F-5352EF1C3070}" destId="{C6A1149E-75E8-410B-A043-E9F2A8008FC4}" srcOrd="0" destOrd="2" presId="urn:microsoft.com/office/officeart/2005/8/layout/vList5"/>
    <dgm:cxn modelId="{E7C22CA0-B842-4FC2-A57F-0FC4D438A17B}" srcId="{3CAC6A38-3FE9-4200-A858-AFCEF73B0DC6}" destId="{9C4CDC78-F1D2-4D6D-A8B7-E22BC9F54EBF}" srcOrd="2" destOrd="0" parTransId="{DD9C01CB-693D-4F75-A9B1-B45C2B8CB525}" sibTransId="{1B819BE1-DACC-4985-97F3-66D7B8D5F246}"/>
    <dgm:cxn modelId="{E26441C3-E905-4513-BE42-501BCBD0A962}" srcId="{3CAC6A38-3FE9-4200-A858-AFCEF73B0DC6}" destId="{A7493C7D-FFD5-41E1-AA09-61C07611379A}" srcOrd="0" destOrd="0" parTransId="{86E9F8AF-F5EF-4B29-86EC-81877A35B942}" sibTransId="{A525EBC1-5307-414C-8E9A-4DFDC8F02827}"/>
    <dgm:cxn modelId="{75BD1B31-3C04-4811-AC66-442C177DF95D}" type="presOf" srcId="{8C1A5286-5380-4108-9BE3-1BB9DD260A9E}" destId="{C6A1149E-75E8-410B-A043-E9F2A8008FC4}" srcOrd="0" destOrd="1" presId="urn:microsoft.com/office/officeart/2005/8/layout/vList5"/>
    <dgm:cxn modelId="{F2036531-00B2-4CF5-AE3B-B1373772A9F7}" type="presOf" srcId="{60C2951C-F9B3-4FD6-A1E9-BA3FCD1C0374}" destId="{DEC005C4-BC57-4AD6-B12D-2F43E061A5D0}" srcOrd="0" destOrd="0" presId="urn:microsoft.com/office/officeart/2005/8/layout/vList5"/>
    <dgm:cxn modelId="{E5F4A15E-F04D-462A-B828-449679ACEBBD}" type="presOf" srcId="{9C4CDC78-F1D2-4D6D-A8B7-E22BC9F54EBF}" destId="{C6A1149E-75E8-410B-A043-E9F2A8008FC4}" srcOrd="0" destOrd="4" presId="urn:microsoft.com/office/officeart/2005/8/layout/vList5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94840D42-9F0D-4D02-A8C3-67D8C786012C}" srcId="{A7493C7D-FFD5-41E1-AA09-61C07611379A}" destId="{8C1A5286-5380-4108-9BE3-1BB9DD260A9E}" srcOrd="0" destOrd="0" parTransId="{7D56B7B7-496E-4B58-BCFB-541EC5509466}" sibTransId="{C13A0ADE-04FB-4AFA-AF37-1EA1767DFB84}"/>
    <dgm:cxn modelId="{87BB390D-2C03-42FE-B7A3-05B952C19F50}" type="presOf" srcId="{3CAC6A38-3FE9-4200-A858-AFCEF73B0DC6}" destId="{2F75B60C-E898-47F1-B41F-214963E2C138}" srcOrd="0" destOrd="0" presId="urn:microsoft.com/office/officeart/2005/8/layout/vList5"/>
    <dgm:cxn modelId="{944431FD-6CEB-4717-BE0C-4B24AF418E7A}" type="presOf" srcId="{A7493C7D-FFD5-41E1-AA09-61C07611379A}" destId="{C6A1149E-75E8-410B-A043-E9F2A8008FC4}" srcOrd="0" destOrd="0" presId="urn:microsoft.com/office/officeart/2005/8/layout/vList5"/>
    <dgm:cxn modelId="{E3498A49-8CA6-47AB-BB63-90017BA40008}" type="presParOf" srcId="{DEC005C4-BC57-4AD6-B12D-2F43E061A5D0}" destId="{512F5CF9-6192-44D3-8AA1-46EF261A825F}" srcOrd="0" destOrd="0" presId="urn:microsoft.com/office/officeart/2005/8/layout/vList5"/>
    <dgm:cxn modelId="{5A160851-6199-4D26-8A3D-4AF591B21244}" type="presParOf" srcId="{512F5CF9-6192-44D3-8AA1-46EF261A825F}" destId="{2F75B60C-E898-47F1-B41F-214963E2C138}" srcOrd="0" destOrd="0" presId="urn:microsoft.com/office/officeart/2005/8/layout/vList5"/>
    <dgm:cxn modelId="{FABAA911-CB04-426F-B267-A04A1FF8D0B8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dgm:pt modelId="{3DD73864-ED45-4969-AA6E-6EDF35E8758D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dgm:pt modelId="{A7493C7D-FFD5-41E1-AA09-61C07611379A}">
      <dgm:prSet phldrT="[Text]" custT="1"/>
      <dgm:spPr>
        <a:blipFill rotWithShape="1">
          <a:blip xmlns:r="http://schemas.openxmlformats.org/officeDocument/2006/relationships" r:embed="rId1"/>
          <a:stretch>
            <a:fillRect t="-580" b="-2609"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6E9F8AF-F5EF-4B29-86EC-81877A35B942}" type="parTrans" cxnId="{E26441C3-E905-4513-BE42-501BCBD0A962}">
      <dgm:prSet/>
      <dgm:spPr/>
      <dgm:t>
        <a:bodyPr/>
        <a:lstStyle/>
        <a:p>
          <a:endParaRPr lang="en-SG"/>
        </a:p>
      </dgm:t>
    </dgm:pt>
    <dgm:pt modelId="{A525EBC1-5307-414C-8E9A-4DFDC8F02827}" type="sibTrans" cxnId="{E26441C3-E905-4513-BE42-501BCBD0A962}">
      <dgm:prSet/>
      <dgm:spPr/>
      <dgm:t>
        <a:bodyPr/>
        <a:lstStyle/>
        <a:p>
          <a:endParaRPr lang="en-SG"/>
        </a:p>
      </dgm:t>
    </dgm:pt>
    <dgm:pt modelId="{8C1A5286-5380-4108-9BE3-1BB9DD260A9E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7D56B7B7-496E-4B58-BCFB-541EC5509466}" type="parTrans" cxnId="{94840D42-9F0D-4D02-A8C3-67D8C786012C}">
      <dgm:prSet/>
      <dgm:spPr/>
      <dgm:t>
        <a:bodyPr/>
        <a:lstStyle/>
        <a:p>
          <a:endParaRPr lang="en-SG"/>
        </a:p>
      </dgm:t>
    </dgm:pt>
    <dgm:pt modelId="{C13A0ADE-04FB-4AFA-AF37-1EA1767DFB84}" type="sibTrans" cxnId="{94840D42-9F0D-4D02-A8C3-67D8C786012C}">
      <dgm:prSet/>
      <dgm:spPr/>
      <dgm:t>
        <a:bodyPr/>
        <a:lstStyle/>
        <a:p>
          <a:endParaRPr lang="en-SG"/>
        </a:p>
      </dgm:t>
    </dgm:pt>
    <dgm:pt modelId="{7EB1F9B3-6702-473F-A72F-5352EF1C3070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5259059C-8B36-48CD-87F3-F9F71273A4EC}" type="parTrans" cxnId="{976BE83B-5EEC-445C-BFAC-D20B091796CF}">
      <dgm:prSet/>
      <dgm:spPr/>
      <dgm:t>
        <a:bodyPr/>
        <a:lstStyle/>
        <a:p>
          <a:endParaRPr lang="en-SG"/>
        </a:p>
      </dgm:t>
    </dgm:pt>
    <dgm:pt modelId="{2F6AADED-05E3-48CA-9A85-2ABCF2D93FF0}" type="sibTrans" cxnId="{976BE83B-5EEC-445C-BFAC-D20B091796CF}">
      <dgm:prSet/>
      <dgm:spPr/>
      <dgm:t>
        <a:bodyPr/>
        <a:lstStyle/>
        <a:p>
          <a:endParaRPr lang="en-SG"/>
        </a:p>
      </dgm:t>
    </dgm:pt>
    <dgm:pt modelId="{9C4CDC78-F1D2-4D6D-A8B7-E22BC9F54EBF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DD9C01CB-693D-4F75-A9B1-B45C2B8CB525}" type="parTrans" cxnId="{E7C22CA0-B842-4FC2-A57F-0FC4D438A17B}">
      <dgm:prSet/>
      <dgm:spPr/>
      <dgm:t>
        <a:bodyPr/>
        <a:lstStyle/>
        <a:p>
          <a:endParaRPr lang="en-SG"/>
        </a:p>
      </dgm:t>
    </dgm:pt>
    <dgm:pt modelId="{1B819BE1-DACC-4985-97F3-66D7B8D5F246}" type="sibTrans" cxnId="{E7C22CA0-B842-4FC2-A57F-0FC4D438A17B}">
      <dgm:prSet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1800" dirty="0" smtClean="0"/>
            <a:t>NE</a:t>
          </a:r>
          <a:endParaRPr lang="en-SG" sz="1400" dirty="0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29013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207352" custScaleY="11776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3B1C8F1B-9B2B-45A0-8014-F94742C06D19}" type="presOf" srcId="{3DD73864-ED45-4969-AA6E-6EDF35E8758D}" destId="{C6A1149E-75E8-410B-A043-E9F2A8008FC4}" srcOrd="0" destOrd="3" presId="urn:microsoft.com/office/officeart/2005/8/layout/vList5"/>
    <dgm:cxn modelId="{88C54EE7-3C71-40DE-AB7F-C81FDE79D6FA}" srcId="{3CAC6A38-3FE9-4200-A858-AFCEF73B0DC6}" destId="{3DD73864-ED45-4969-AA6E-6EDF35E8758D}" srcOrd="1" destOrd="0" parTransId="{F661C8CB-AD33-42B8-94ED-839A9461BB93}" sibTransId="{FDE6117D-5D9C-49AE-81F7-58BDFB229968}"/>
    <dgm:cxn modelId="{976BE83B-5EEC-445C-BFAC-D20B091796CF}" srcId="{A7493C7D-FFD5-41E1-AA09-61C07611379A}" destId="{7EB1F9B3-6702-473F-A72F-5352EF1C3070}" srcOrd="1" destOrd="0" parTransId="{5259059C-8B36-48CD-87F3-F9F71273A4EC}" sibTransId="{2F6AADED-05E3-48CA-9A85-2ABCF2D93FF0}"/>
    <dgm:cxn modelId="{F9A5DFCA-9F3E-403C-B7E5-4EDD6DFFA8EB}" type="presOf" srcId="{7EB1F9B3-6702-473F-A72F-5352EF1C3070}" destId="{C6A1149E-75E8-410B-A043-E9F2A8008FC4}" srcOrd="0" destOrd="2" presId="urn:microsoft.com/office/officeart/2005/8/layout/vList5"/>
    <dgm:cxn modelId="{E7C22CA0-B842-4FC2-A57F-0FC4D438A17B}" srcId="{3CAC6A38-3FE9-4200-A858-AFCEF73B0DC6}" destId="{9C4CDC78-F1D2-4D6D-A8B7-E22BC9F54EBF}" srcOrd="2" destOrd="0" parTransId="{DD9C01CB-693D-4F75-A9B1-B45C2B8CB525}" sibTransId="{1B819BE1-DACC-4985-97F3-66D7B8D5F246}"/>
    <dgm:cxn modelId="{E26441C3-E905-4513-BE42-501BCBD0A962}" srcId="{3CAC6A38-3FE9-4200-A858-AFCEF73B0DC6}" destId="{A7493C7D-FFD5-41E1-AA09-61C07611379A}" srcOrd="0" destOrd="0" parTransId="{86E9F8AF-F5EF-4B29-86EC-81877A35B942}" sibTransId="{A525EBC1-5307-414C-8E9A-4DFDC8F02827}"/>
    <dgm:cxn modelId="{75BD1B31-3C04-4811-AC66-442C177DF95D}" type="presOf" srcId="{8C1A5286-5380-4108-9BE3-1BB9DD260A9E}" destId="{C6A1149E-75E8-410B-A043-E9F2A8008FC4}" srcOrd="0" destOrd="1" presId="urn:microsoft.com/office/officeart/2005/8/layout/vList5"/>
    <dgm:cxn modelId="{F2036531-00B2-4CF5-AE3B-B1373772A9F7}" type="presOf" srcId="{60C2951C-F9B3-4FD6-A1E9-BA3FCD1C0374}" destId="{DEC005C4-BC57-4AD6-B12D-2F43E061A5D0}" srcOrd="0" destOrd="0" presId="urn:microsoft.com/office/officeart/2005/8/layout/vList5"/>
    <dgm:cxn modelId="{E5F4A15E-F04D-462A-B828-449679ACEBBD}" type="presOf" srcId="{9C4CDC78-F1D2-4D6D-A8B7-E22BC9F54EBF}" destId="{C6A1149E-75E8-410B-A043-E9F2A8008FC4}" srcOrd="0" destOrd="4" presId="urn:microsoft.com/office/officeart/2005/8/layout/vList5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94840D42-9F0D-4D02-A8C3-67D8C786012C}" srcId="{A7493C7D-FFD5-41E1-AA09-61C07611379A}" destId="{8C1A5286-5380-4108-9BE3-1BB9DD260A9E}" srcOrd="0" destOrd="0" parTransId="{7D56B7B7-496E-4B58-BCFB-541EC5509466}" sibTransId="{C13A0ADE-04FB-4AFA-AF37-1EA1767DFB84}"/>
    <dgm:cxn modelId="{87BB390D-2C03-42FE-B7A3-05B952C19F50}" type="presOf" srcId="{3CAC6A38-3FE9-4200-A858-AFCEF73B0DC6}" destId="{2F75B60C-E898-47F1-B41F-214963E2C138}" srcOrd="0" destOrd="0" presId="urn:microsoft.com/office/officeart/2005/8/layout/vList5"/>
    <dgm:cxn modelId="{944431FD-6CEB-4717-BE0C-4B24AF418E7A}" type="presOf" srcId="{A7493C7D-FFD5-41E1-AA09-61C07611379A}" destId="{C6A1149E-75E8-410B-A043-E9F2A8008FC4}" srcOrd="0" destOrd="0" presId="urn:microsoft.com/office/officeart/2005/8/layout/vList5"/>
    <dgm:cxn modelId="{E3498A49-8CA6-47AB-BB63-90017BA40008}" type="presParOf" srcId="{DEC005C4-BC57-4AD6-B12D-2F43E061A5D0}" destId="{512F5CF9-6192-44D3-8AA1-46EF261A825F}" srcOrd="0" destOrd="0" presId="urn:microsoft.com/office/officeart/2005/8/layout/vList5"/>
    <dgm:cxn modelId="{5A160851-6199-4D26-8A3D-4AF591B21244}" type="presParOf" srcId="{512F5CF9-6192-44D3-8AA1-46EF261A825F}" destId="{2F75B60C-E898-47F1-B41F-214963E2C138}" srcOrd="0" destOrd="0" presId="urn:microsoft.com/office/officeart/2005/8/layout/vList5"/>
    <dgm:cxn modelId="{FABAA911-CB04-426F-B267-A04A1FF8D0B8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3CAC6A38-3FE9-4200-A858-AFCEF73B0DC6}">
      <dgm:prSet phldrT="[Text]"/>
      <dgm:spPr/>
      <dgm:t>
        <a:bodyPr/>
        <a:lstStyle/>
        <a:p>
          <a:r>
            <a:rPr lang="en-US" dirty="0" smtClean="0"/>
            <a:t>Ellipsoid method</a:t>
          </a:r>
          <a:endParaRPr lang="en-SG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3DD73864-ED45-4969-AA6E-6EDF35E8758D}">
          <dgm:prSet phldrT="[Text]" custT="1"/>
          <dgm:spPr/>
          <dgm:t>
            <a:bodyPr/>
            <a:lstStyle/>
            <a:p>
              <a:r>
                <a:rPr lang="en-US" sz="1800" dirty="0" smtClean="0"/>
                <a:t>Task for a hidden </a:t>
              </a:r>
              <a:r>
                <a:rPr lang="en-US" sz="1800" dirty="0" smtClean="0">
                  <a:solidFill>
                    <a:srgbClr val="FF0000"/>
                  </a:solidFill>
                </a:rPr>
                <a:t>convex </a:t>
              </a:r>
              <a:r>
                <a:rPr lang="en-US" sz="1800" dirty="0" smtClean="0"/>
                <a:t>set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𝑋</m:t>
                  </m:r>
                </m:oMath>
              </a14:m>
              <a:r>
                <a:rPr lang="en-US" sz="1800" dirty="0" smtClean="0"/>
                <a:t>: find a point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𝑥</m:t>
                  </m:r>
                  <m:r>
                    <a:rPr lang="en-US" sz="1800" b="0" i="1" dirty="0" err="1" smtClean="0">
                      <a:latin typeface="Cambria Math"/>
                    </a:rPr>
                    <m:t>∈</m:t>
                  </m:r>
                  <m:r>
                    <a:rPr lang="en-US" sz="1800" i="1" dirty="0" err="1" smtClean="0">
                      <a:latin typeface="Cambria Math"/>
                    </a:rPr>
                    <m:t>𝑋</m:t>
                  </m:r>
                </m:oMath>
              </a14:m>
              <a:r>
                <a:rPr lang="en-US" sz="1800" dirty="0" smtClean="0"/>
                <a:t>, or conclude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𝑋</m:t>
                  </m:r>
                  <m:r>
                    <a:rPr lang="en-US" sz="1800" i="1" dirty="0" smtClean="0">
                      <a:latin typeface="Cambria Math"/>
                    </a:rPr>
                    <m:t>=∅</m:t>
                  </m:r>
                </m:oMath>
              </a14:m>
              <a:endParaRPr lang="en-SG" sz="1800" dirty="0"/>
            </a:p>
          </dgm:t>
        </dgm:pt>
      </mc:Choice>
      <mc:Fallback xmlns="">
        <dgm:pt modelId="{3DD73864-ED45-4969-AA6E-6EDF35E8758D}">
          <dgm:prSet phldrT="[Text]" custT="1"/>
          <dgm:spPr/>
          <dgm:t>
            <a:bodyPr/>
            <a:lstStyle/>
            <a:p>
              <a:r>
                <a:rPr lang="en-US" sz="1800" dirty="0" smtClean="0"/>
                <a:t>Task for a hidden </a:t>
              </a:r>
              <a:r>
                <a:rPr lang="en-US" sz="1800" dirty="0" smtClean="0">
                  <a:solidFill>
                    <a:srgbClr val="FF0000"/>
                  </a:solidFill>
                </a:rPr>
                <a:t>convex </a:t>
              </a:r>
              <a:r>
                <a:rPr lang="en-US" sz="1800" dirty="0" smtClean="0"/>
                <a:t>set </a:t>
              </a:r>
              <a:r>
                <a:rPr lang="en-US" sz="1800" i="0" dirty="0" smtClean="0">
                  <a:latin typeface="Cambria Math"/>
                </a:rPr>
                <a:t>𝑋</a:t>
              </a:r>
              <a:r>
                <a:rPr lang="en-US" sz="1800" dirty="0" smtClean="0"/>
                <a:t>: find a point </a:t>
              </a:r>
              <a:r>
                <a:rPr lang="en-US" sz="1800" i="0" dirty="0" smtClean="0">
                  <a:latin typeface="Cambria Math"/>
                </a:rPr>
                <a:t>𝑥</a:t>
              </a:r>
              <a:r>
                <a:rPr lang="en-US" sz="1800" b="0" i="0" dirty="0" err="1" smtClean="0">
                  <a:latin typeface="Cambria Math"/>
                </a:rPr>
                <a:t>∈</a:t>
              </a:r>
              <a:r>
                <a:rPr lang="en-US" sz="1800" i="0" dirty="0" err="1" smtClean="0">
                  <a:latin typeface="Cambria Math"/>
                </a:rPr>
                <a:t>𝑋</a:t>
              </a:r>
              <a:r>
                <a:rPr lang="en-US" sz="1800" dirty="0" smtClean="0"/>
                <a:t>, or conclude </a:t>
              </a:r>
              <a:r>
                <a:rPr lang="en-US" sz="1800" i="0" dirty="0" smtClean="0">
                  <a:latin typeface="Cambria Math"/>
                </a:rPr>
                <a:t>𝑋=</a:t>
              </a:r>
              <a:r>
                <a:rPr lang="en-US" sz="1800" b="0" i="0" dirty="0" smtClean="0">
                  <a:latin typeface="Cambria Math"/>
                </a:rPr>
                <a:t>∅</a:t>
              </a:r>
              <a:endParaRPr lang="en-SG" sz="1800" dirty="0"/>
            </a:p>
          </dgm:t>
        </dgm:pt>
      </mc:Fallback>
    </mc:AlternateConten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dgm:pt modelId="{4720EA20-462D-47BE-8F8A-DA572AC4137D}">
      <dgm:prSet phldrT="[Text]" custT="1"/>
      <dgm:spPr/>
      <dgm:t>
        <a:bodyPr/>
        <a:lstStyle/>
        <a:p>
          <a:r>
            <a:rPr lang="en-US" sz="1800" dirty="0" smtClean="0"/>
            <a:t>A sequence of ellipsoids whose volumes decrease a constant fraction each step</a:t>
          </a:r>
          <a:endParaRPr lang="en-SG" sz="1800" dirty="0"/>
        </a:p>
      </dgm:t>
    </dgm:pt>
    <dgm:pt modelId="{8FEE1049-8C0A-4BE6-B991-70930F0067D3}" type="parTrans" cxnId="{D16FC410-F252-456D-9F3A-BE46D8F9E821}">
      <dgm:prSet/>
      <dgm:spPr/>
      <dgm:t>
        <a:bodyPr/>
        <a:lstStyle/>
        <a:p>
          <a:endParaRPr lang="en-SG"/>
        </a:p>
      </dgm:t>
    </dgm:pt>
    <dgm:pt modelId="{504D5C2E-42D1-4BA8-90BD-CEC99A2D789F}" type="sibTrans" cxnId="{D16FC410-F252-456D-9F3A-BE46D8F9E821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01F7B891-0FD8-4B57-910D-8B61BAEABF6B}">
          <dgm:prSet phldrT="[Text]" custT="1"/>
          <dgm:spPr/>
          <dgm:t>
            <a:bodyPr/>
            <a:lstStyle/>
            <a:p>
              <a:r>
                <a:rPr lang="en-US" sz="1800" dirty="0" smtClean="0"/>
                <a:t>either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𝑥</m:t>
                  </m:r>
                  <m:r>
                    <a:rPr lang="en-US" sz="1800" b="0" i="1" dirty="0" smtClean="0">
                      <a:latin typeface="Cambria Math"/>
                    </a:rPr>
                    <m:t>∈</m:t>
                  </m:r>
                  <m:r>
                    <a:rPr lang="en-US" sz="1800" i="1" dirty="0" smtClean="0">
                      <a:latin typeface="Cambria Math"/>
                    </a:rPr>
                    <m:t>𝑋</m:t>
                  </m:r>
                </m:oMath>
              </a14:m>
              <a:endParaRPr lang="en-SG" sz="1800" dirty="0"/>
            </a:p>
          </dgm:t>
        </dgm:pt>
      </mc:Choice>
      <mc:Fallback xmlns="">
        <dgm:pt modelId="{01F7B891-0FD8-4B57-910D-8B61BAEABF6B}">
          <dgm:prSet phldrT="[Text]" custT="1"/>
          <dgm:spPr/>
          <dgm:t>
            <a:bodyPr/>
            <a:lstStyle/>
            <a:p>
              <a:r>
                <a:rPr lang="en-US" sz="1800" dirty="0" smtClean="0"/>
                <a:t>either </a:t>
              </a:r>
              <a:r>
                <a:rPr lang="en-US" sz="1800" i="0" dirty="0" smtClean="0">
                  <a:latin typeface="Cambria Math"/>
                </a:rPr>
                <a:t>𝑥</a:t>
              </a:r>
              <a:r>
                <a:rPr lang="en-US" sz="1800" b="0" i="0" dirty="0" smtClean="0">
                  <a:latin typeface="Cambria Math"/>
                </a:rPr>
                <a:t>∈</a:t>
              </a:r>
              <a:r>
                <a:rPr lang="en-US" sz="1800" i="0" dirty="0" smtClean="0">
                  <a:latin typeface="Cambria Math"/>
                </a:rPr>
                <a:t>𝑋</a:t>
              </a:r>
              <a:endParaRPr lang="en-SG" sz="1800" dirty="0"/>
            </a:p>
          </dgm:t>
        </dgm:pt>
      </mc:Fallback>
    </mc:AlternateContent>
    <dgm:pt modelId="{87246FC1-855B-44A7-9A35-BB8A823B7B2A}" type="parTrans" cxnId="{D2A7C0EA-786D-43C3-861A-529C0911CB33}">
      <dgm:prSet/>
      <dgm:spPr/>
      <dgm:t>
        <a:bodyPr/>
        <a:lstStyle/>
        <a:p>
          <a:endParaRPr lang="en-SG"/>
        </a:p>
      </dgm:t>
    </dgm:pt>
    <dgm:pt modelId="{56E8472E-A865-45A0-94B5-F6C49E5AD0BA}" type="sibTrans" cxnId="{D2A7C0EA-786D-43C3-861A-529C0911CB33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46DC5799-90C0-441D-8FA7-D6728D7D91FD}">
          <dgm:prSet phldrT="[Text]" custT="1"/>
          <dgm:spPr/>
          <dgm:t>
            <a:bodyPr/>
            <a:lstStyle/>
            <a:p>
              <a:r>
                <a:rPr lang="en-US" sz="1800" dirty="0" smtClean="0"/>
                <a:t>or a </a:t>
              </a:r>
              <a:r>
                <a:rPr lang="en-US" sz="1800" dirty="0" err="1" smtClean="0"/>
                <a:t>hyperplane</a:t>
              </a:r>
              <a:r>
                <a:rPr lang="en-US" sz="1800" dirty="0" smtClean="0"/>
                <a:t> separating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𝑥</m:t>
                  </m:r>
                </m:oMath>
              </a14:m>
              <a:r>
                <a:rPr lang="en-US" sz="1800" dirty="0" smtClean="0"/>
                <a:t> from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𝑋</m:t>
                  </m:r>
                </m:oMath>
              </a14:m>
              <a:endParaRPr lang="en-SG" sz="1800" dirty="0"/>
            </a:p>
          </dgm:t>
        </dgm:pt>
      </mc:Choice>
      <mc:Fallback xmlns="">
        <dgm:pt modelId="{46DC5799-90C0-441D-8FA7-D6728D7D91FD}">
          <dgm:prSet phldrT="[Text]" custT="1"/>
          <dgm:spPr/>
          <dgm:t>
            <a:bodyPr/>
            <a:lstStyle/>
            <a:p>
              <a:r>
                <a:rPr lang="en-US" sz="1800" dirty="0" smtClean="0"/>
                <a:t>or a </a:t>
              </a:r>
              <a:r>
                <a:rPr lang="en-US" sz="1800" dirty="0" err="1" smtClean="0"/>
                <a:t>hyperplane</a:t>
              </a:r>
              <a:r>
                <a:rPr lang="en-US" sz="1800" dirty="0" smtClean="0"/>
                <a:t> separating </a:t>
              </a:r>
              <a:r>
                <a:rPr lang="en-US" sz="1800" i="0" dirty="0" smtClean="0">
                  <a:latin typeface="Cambria Math"/>
                </a:rPr>
                <a:t>𝑥</a:t>
              </a:r>
              <a:r>
                <a:rPr lang="en-US" sz="1800" dirty="0" smtClean="0"/>
                <a:t> from </a:t>
              </a:r>
              <a:r>
                <a:rPr lang="en-US" sz="1800" i="0" dirty="0" smtClean="0">
                  <a:latin typeface="Cambria Math"/>
                </a:rPr>
                <a:t>𝑋</a:t>
              </a:r>
              <a:endParaRPr lang="en-SG" sz="1800" dirty="0"/>
            </a:p>
          </dgm:t>
        </dgm:pt>
      </mc:Fallback>
    </mc:AlternateContent>
    <dgm:pt modelId="{5D490CF1-EE7A-46A4-A50C-3E169BA5D998}" type="parTrans" cxnId="{29566D1C-4CDB-4708-A222-4619BAB2ED98}">
      <dgm:prSet/>
      <dgm:spPr/>
      <dgm:t>
        <a:bodyPr/>
        <a:lstStyle/>
        <a:p>
          <a:endParaRPr lang="en-SG"/>
        </a:p>
      </dgm:t>
    </dgm:pt>
    <dgm:pt modelId="{79FD3615-13F5-4378-8F38-9E4A7203DA9E}" type="sibTrans" cxnId="{29566D1C-4CDB-4708-A222-4619BAB2ED98}">
      <dgm:prSet/>
      <dgm:spPr/>
      <dgm:t>
        <a:bodyPr/>
        <a:lstStyle/>
        <a:p>
          <a:endParaRPr lang="en-SG"/>
        </a:p>
      </dgm:t>
    </dgm:pt>
    <dgm:pt modelId="{9FB737DC-4C2A-412A-8EDF-7969AB505127}">
      <dgm:prSet phldrT="[Text]" custT="1"/>
      <dgm:spPr/>
      <dgm:t>
        <a:bodyPr/>
        <a:lstStyle/>
        <a:p>
          <a:r>
            <a:rPr lang="en-US" sz="1800" dirty="0" smtClean="0"/>
            <a:t>Key assumption: </a:t>
          </a:r>
          <a:r>
            <a:rPr lang="en-US" altLang="zh-HK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rPr>
            <a:t></a:t>
          </a:r>
          <a:r>
            <a:rPr lang="en-US" sz="1800" dirty="0" smtClean="0"/>
            <a:t> </a:t>
          </a:r>
          <a:r>
            <a:rPr lang="en-US" sz="1800" dirty="0" smtClean="0">
              <a:solidFill>
                <a:srgbClr val="FF0000"/>
              </a:solidFill>
            </a:rPr>
            <a:t>separation oracle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smtClean="0">
              <a:solidFill>
                <a:srgbClr val="FF0000"/>
              </a:solidFill>
            </a:rPr>
            <a:t> </a:t>
          </a:r>
          <a:r>
            <a:rPr lang="en-US" altLang="zh-HK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rPr>
            <a:t></a:t>
          </a:r>
          <a:r>
            <a:rPr lang="en-US" sz="1800" dirty="0" smtClean="0"/>
            <a:t> point x, returns</a:t>
          </a:r>
          <a:endParaRPr lang="en-SG" sz="1800" dirty="0"/>
        </a:p>
      </dgm:t>
    </dgm:pt>
    <dgm:pt modelId="{6E1630CD-06DC-4C8E-BA20-958FF9CFC705}" type="parTrans" cxnId="{6CABDA41-8C5A-4140-9834-61F6B773AC38}">
      <dgm:prSet/>
      <dgm:spPr/>
      <dgm:t>
        <a:bodyPr/>
        <a:lstStyle/>
        <a:p>
          <a:endParaRPr lang="zh-HK" altLang="en-US"/>
        </a:p>
      </dgm:t>
    </dgm:pt>
    <dgm:pt modelId="{6DDB7DB7-4DDB-4546-AF7C-E07A103FD8CA}" type="sibTrans" cxnId="{6CABDA41-8C5A-4140-9834-61F6B773AC38}">
      <dgm:prSet/>
      <dgm:spPr/>
      <dgm:t>
        <a:bodyPr/>
        <a:lstStyle/>
        <a:p>
          <a:endParaRPr lang="zh-HK" altLang="en-US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</dgm:pt>
    <dgm:pt modelId="{2F75B60C-E898-47F1-B41F-214963E2C138}" type="pres">
      <dgm:prSet presAssocID="{3CAC6A38-3FE9-4200-A858-AFCEF73B0DC6}" presName="parentText" presStyleLbl="node1" presStyleIdx="0" presStyleCnt="1" custScaleX="40056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1585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48C065E-BB3D-409D-9922-99AD60C0EA1A}" type="presOf" srcId="{46DC5799-90C0-441D-8FA7-D6728D7D91FD}" destId="{C6A1149E-75E8-410B-A043-E9F2A8008FC4}" srcOrd="0" destOrd="3" presId="urn:microsoft.com/office/officeart/2005/8/layout/vList5"/>
    <dgm:cxn modelId="{88C54EE7-3C71-40DE-AB7F-C81FDE79D6FA}" srcId="{3CAC6A38-3FE9-4200-A858-AFCEF73B0DC6}" destId="{3DD73864-ED45-4969-AA6E-6EDF35E8758D}" srcOrd="0" destOrd="0" parTransId="{F661C8CB-AD33-42B8-94ED-839A9461BB93}" sibTransId="{FDE6117D-5D9C-49AE-81F7-58BDFB229968}"/>
    <dgm:cxn modelId="{544A986A-9EC1-4BBC-B110-714E220CC081}" type="presOf" srcId="{4720EA20-462D-47BE-8F8A-DA572AC4137D}" destId="{C6A1149E-75E8-410B-A043-E9F2A8008FC4}" srcOrd="0" destOrd="4" presId="urn:microsoft.com/office/officeart/2005/8/layout/vList5"/>
    <dgm:cxn modelId="{DED052E5-28C3-439E-B617-A64788119831}" type="presOf" srcId="{3DD73864-ED45-4969-AA6E-6EDF35E8758D}" destId="{C6A1149E-75E8-410B-A043-E9F2A8008FC4}" srcOrd="0" destOrd="0" presId="urn:microsoft.com/office/officeart/2005/8/layout/vList5"/>
    <dgm:cxn modelId="{456D1D87-E9EC-4FD1-BE6B-1DAB43FD54CE}" type="presOf" srcId="{3CAC6A38-3FE9-4200-A858-AFCEF73B0DC6}" destId="{2F75B60C-E898-47F1-B41F-214963E2C138}" srcOrd="0" destOrd="0" presId="urn:microsoft.com/office/officeart/2005/8/layout/vList5"/>
    <dgm:cxn modelId="{C1D586A5-3204-4BEE-8341-FC1D4720CA76}" type="presOf" srcId="{9FB737DC-4C2A-412A-8EDF-7969AB505127}" destId="{C6A1149E-75E8-410B-A043-E9F2A8008FC4}" srcOrd="0" destOrd="1" presId="urn:microsoft.com/office/officeart/2005/8/layout/vList5"/>
    <dgm:cxn modelId="{ED58C9A8-1E66-4F97-BFF0-B05407094B8E}" type="presOf" srcId="{60C2951C-F9B3-4FD6-A1E9-BA3FCD1C0374}" destId="{DEC005C4-BC57-4AD6-B12D-2F43E061A5D0}" srcOrd="0" destOrd="0" presId="urn:microsoft.com/office/officeart/2005/8/layout/vList5"/>
    <dgm:cxn modelId="{D04C12A4-5F7A-423B-B162-73BA0F78A35B}" type="presOf" srcId="{01F7B891-0FD8-4B57-910D-8B61BAEABF6B}" destId="{C6A1149E-75E8-410B-A043-E9F2A8008FC4}" srcOrd="0" destOrd="2" presId="urn:microsoft.com/office/officeart/2005/8/layout/vList5"/>
    <dgm:cxn modelId="{6CABDA41-8C5A-4140-9834-61F6B773AC38}" srcId="{3CAC6A38-3FE9-4200-A858-AFCEF73B0DC6}" destId="{9FB737DC-4C2A-412A-8EDF-7969AB505127}" srcOrd="1" destOrd="0" parTransId="{6E1630CD-06DC-4C8E-BA20-958FF9CFC705}" sibTransId="{6DDB7DB7-4DDB-4546-AF7C-E07A103FD8CA}"/>
    <dgm:cxn modelId="{29566D1C-4CDB-4708-A222-4619BAB2ED98}" srcId="{9FB737DC-4C2A-412A-8EDF-7969AB505127}" destId="{46DC5799-90C0-441D-8FA7-D6728D7D91FD}" srcOrd="1" destOrd="0" parTransId="{5D490CF1-EE7A-46A4-A50C-3E169BA5D998}" sibTransId="{79FD3615-13F5-4378-8F38-9E4A7203DA9E}"/>
    <dgm:cxn modelId="{D16FC410-F252-456D-9F3A-BE46D8F9E821}" srcId="{3CAC6A38-3FE9-4200-A858-AFCEF73B0DC6}" destId="{4720EA20-462D-47BE-8F8A-DA572AC4137D}" srcOrd="2" destOrd="0" parTransId="{8FEE1049-8C0A-4BE6-B991-70930F0067D3}" sibTransId="{504D5C2E-42D1-4BA8-90BD-CEC99A2D789F}"/>
    <dgm:cxn modelId="{D2A7C0EA-786D-43C3-861A-529C0911CB33}" srcId="{9FB737DC-4C2A-412A-8EDF-7969AB505127}" destId="{01F7B891-0FD8-4B57-910D-8B61BAEABF6B}" srcOrd="0" destOrd="0" parTransId="{87246FC1-855B-44A7-9A35-BB8A823B7B2A}" sibTransId="{56E8472E-A865-45A0-94B5-F6C49E5AD0BA}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89A2F6EC-AF25-47BD-8CDE-E171D173E444}" type="presParOf" srcId="{DEC005C4-BC57-4AD6-B12D-2F43E061A5D0}" destId="{512F5CF9-6192-44D3-8AA1-46EF261A825F}" srcOrd="0" destOrd="0" presId="urn:microsoft.com/office/officeart/2005/8/layout/vList5"/>
    <dgm:cxn modelId="{8A00C709-A11A-45C1-8897-5F69E745FB10}" type="presParOf" srcId="{512F5CF9-6192-44D3-8AA1-46EF261A825F}" destId="{2F75B60C-E898-47F1-B41F-214963E2C138}" srcOrd="0" destOrd="0" presId="urn:microsoft.com/office/officeart/2005/8/layout/vList5"/>
    <dgm:cxn modelId="{7B8987B9-00EF-4ADB-BD20-FBBE5705CA08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3CAC6A38-3FE9-4200-A858-AFCEF73B0DC6}">
      <dgm:prSet phldrT="[Text]"/>
      <dgm:spPr/>
      <dgm:t>
        <a:bodyPr/>
        <a:lstStyle/>
        <a:p>
          <a:r>
            <a:rPr lang="en-US" dirty="0" smtClean="0"/>
            <a:t>Ellipsoid method</a:t>
          </a:r>
          <a:endParaRPr lang="en-SG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3DD73864-ED45-4969-AA6E-6EDF35E8758D}">
      <dgm:prSet phldrT="[Text]" custT="1"/>
      <dgm:spPr>
        <a:blipFill rotWithShape="1">
          <a:blip xmlns:r="http://schemas.openxmlformats.org/officeDocument/2006/relationships" r:embed="rId1"/>
          <a:stretch>
            <a:fillRect b="-946"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dgm:pt modelId="{4720EA20-462D-47BE-8F8A-DA572AC4137D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FEE1049-8C0A-4BE6-B991-70930F0067D3}" type="parTrans" cxnId="{D16FC410-F252-456D-9F3A-BE46D8F9E821}">
      <dgm:prSet/>
      <dgm:spPr/>
      <dgm:t>
        <a:bodyPr/>
        <a:lstStyle/>
        <a:p>
          <a:endParaRPr lang="en-SG"/>
        </a:p>
      </dgm:t>
    </dgm:pt>
    <dgm:pt modelId="{504D5C2E-42D1-4BA8-90BD-CEC99A2D789F}" type="sibTrans" cxnId="{D16FC410-F252-456D-9F3A-BE46D8F9E821}">
      <dgm:prSet/>
      <dgm:spPr/>
      <dgm:t>
        <a:bodyPr/>
        <a:lstStyle/>
        <a:p>
          <a:endParaRPr lang="en-SG"/>
        </a:p>
      </dgm:t>
    </dgm:pt>
    <dgm:pt modelId="{01F7B891-0FD8-4B57-910D-8B61BAEABF6B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7246FC1-855B-44A7-9A35-BB8A823B7B2A}" type="parTrans" cxnId="{D2A7C0EA-786D-43C3-861A-529C0911CB33}">
      <dgm:prSet/>
      <dgm:spPr/>
      <dgm:t>
        <a:bodyPr/>
        <a:lstStyle/>
        <a:p>
          <a:endParaRPr lang="en-SG"/>
        </a:p>
      </dgm:t>
    </dgm:pt>
    <dgm:pt modelId="{56E8472E-A865-45A0-94B5-F6C49E5AD0BA}" type="sibTrans" cxnId="{D2A7C0EA-786D-43C3-861A-529C0911CB33}">
      <dgm:prSet/>
      <dgm:spPr/>
      <dgm:t>
        <a:bodyPr/>
        <a:lstStyle/>
        <a:p>
          <a:endParaRPr lang="en-SG"/>
        </a:p>
      </dgm:t>
    </dgm:pt>
    <dgm:pt modelId="{46DC5799-90C0-441D-8FA7-D6728D7D91FD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5D490CF1-EE7A-46A4-A50C-3E169BA5D998}" type="parTrans" cxnId="{29566D1C-4CDB-4708-A222-4619BAB2ED98}">
      <dgm:prSet/>
      <dgm:spPr/>
      <dgm:t>
        <a:bodyPr/>
        <a:lstStyle/>
        <a:p>
          <a:endParaRPr lang="en-SG"/>
        </a:p>
      </dgm:t>
    </dgm:pt>
    <dgm:pt modelId="{79FD3615-13F5-4378-8F38-9E4A7203DA9E}" type="sibTrans" cxnId="{29566D1C-4CDB-4708-A222-4619BAB2ED98}">
      <dgm:prSet/>
      <dgm:spPr/>
      <dgm:t>
        <a:bodyPr/>
        <a:lstStyle/>
        <a:p>
          <a:endParaRPr lang="en-SG"/>
        </a:p>
      </dgm:t>
    </dgm:pt>
    <dgm:pt modelId="{9FB737DC-4C2A-412A-8EDF-7969AB505127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E1630CD-06DC-4C8E-BA20-958FF9CFC705}" type="parTrans" cxnId="{6CABDA41-8C5A-4140-9834-61F6B773AC38}">
      <dgm:prSet/>
      <dgm:spPr/>
      <dgm:t>
        <a:bodyPr/>
        <a:lstStyle/>
        <a:p>
          <a:endParaRPr lang="zh-HK" altLang="en-US"/>
        </a:p>
      </dgm:t>
    </dgm:pt>
    <dgm:pt modelId="{6DDB7DB7-4DDB-4546-AF7C-E07A103FD8CA}" type="sibTrans" cxnId="{6CABDA41-8C5A-4140-9834-61F6B773AC38}">
      <dgm:prSet/>
      <dgm:spPr/>
      <dgm:t>
        <a:bodyPr/>
        <a:lstStyle/>
        <a:p>
          <a:endParaRPr lang="zh-HK" altLang="en-US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</dgm:pt>
    <dgm:pt modelId="{2F75B60C-E898-47F1-B41F-214963E2C138}" type="pres">
      <dgm:prSet presAssocID="{3CAC6A38-3FE9-4200-A858-AFCEF73B0DC6}" presName="parentText" presStyleLbl="node1" presStyleIdx="0" presStyleCnt="1" custScaleX="40056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1585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48C065E-BB3D-409D-9922-99AD60C0EA1A}" type="presOf" srcId="{46DC5799-90C0-441D-8FA7-D6728D7D91FD}" destId="{C6A1149E-75E8-410B-A043-E9F2A8008FC4}" srcOrd="0" destOrd="3" presId="urn:microsoft.com/office/officeart/2005/8/layout/vList5"/>
    <dgm:cxn modelId="{88C54EE7-3C71-40DE-AB7F-C81FDE79D6FA}" srcId="{3CAC6A38-3FE9-4200-A858-AFCEF73B0DC6}" destId="{3DD73864-ED45-4969-AA6E-6EDF35E8758D}" srcOrd="0" destOrd="0" parTransId="{F661C8CB-AD33-42B8-94ED-839A9461BB93}" sibTransId="{FDE6117D-5D9C-49AE-81F7-58BDFB229968}"/>
    <dgm:cxn modelId="{544A986A-9EC1-4BBC-B110-714E220CC081}" type="presOf" srcId="{4720EA20-462D-47BE-8F8A-DA572AC4137D}" destId="{C6A1149E-75E8-410B-A043-E9F2A8008FC4}" srcOrd="0" destOrd="4" presId="urn:microsoft.com/office/officeart/2005/8/layout/vList5"/>
    <dgm:cxn modelId="{DED052E5-28C3-439E-B617-A64788119831}" type="presOf" srcId="{3DD73864-ED45-4969-AA6E-6EDF35E8758D}" destId="{C6A1149E-75E8-410B-A043-E9F2A8008FC4}" srcOrd="0" destOrd="0" presId="urn:microsoft.com/office/officeart/2005/8/layout/vList5"/>
    <dgm:cxn modelId="{456D1D87-E9EC-4FD1-BE6B-1DAB43FD54CE}" type="presOf" srcId="{3CAC6A38-3FE9-4200-A858-AFCEF73B0DC6}" destId="{2F75B60C-E898-47F1-B41F-214963E2C138}" srcOrd="0" destOrd="0" presId="urn:microsoft.com/office/officeart/2005/8/layout/vList5"/>
    <dgm:cxn modelId="{C1D586A5-3204-4BEE-8341-FC1D4720CA76}" type="presOf" srcId="{9FB737DC-4C2A-412A-8EDF-7969AB505127}" destId="{C6A1149E-75E8-410B-A043-E9F2A8008FC4}" srcOrd="0" destOrd="1" presId="urn:microsoft.com/office/officeart/2005/8/layout/vList5"/>
    <dgm:cxn modelId="{ED58C9A8-1E66-4F97-BFF0-B05407094B8E}" type="presOf" srcId="{60C2951C-F9B3-4FD6-A1E9-BA3FCD1C0374}" destId="{DEC005C4-BC57-4AD6-B12D-2F43E061A5D0}" srcOrd="0" destOrd="0" presId="urn:microsoft.com/office/officeart/2005/8/layout/vList5"/>
    <dgm:cxn modelId="{D04C12A4-5F7A-423B-B162-73BA0F78A35B}" type="presOf" srcId="{01F7B891-0FD8-4B57-910D-8B61BAEABF6B}" destId="{C6A1149E-75E8-410B-A043-E9F2A8008FC4}" srcOrd="0" destOrd="2" presId="urn:microsoft.com/office/officeart/2005/8/layout/vList5"/>
    <dgm:cxn modelId="{6CABDA41-8C5A-4140-9834-61F6B773AC38}" srcId="{3CAC6A38-3FE9-4200-A858-AFCEF73B0DC6}" destId="{9FB737DC-4C2A-412A-8EDF-7969AB505127}" srcOrd="1" destOrd="0" parTransId="{6E1630CD-06DC-4C8E-BA20-958FF9CFC705}" sibTransId="{6DDB7DB7-4DDB-4546-AF7C-E07A103FD8CA}"/>
    <dgm:cxn modelId="{29566D1C-4CDB-4708-A222-4619BAB2ED98}" srcId="{9FB737DC-4C2A-412A-8EDF-7969AB505127}" destId="{46DC5799-90C0-441D-8FA7-D6728D7D91FD}" srcOrd="1" destOrd="0" parTransId="{5D490CF1-EE7A-46A4-A50C-3E169BA5D998}" sibTransId="{79FD3615-13F5-4378-8F38-9E4A7203DA9E}"/>
    <dgm:cxn modelId="{D16FC410-F252-456D-9F3A-BE46D8F9E821}" srcId="{3CAC6A38-3FE9-4200-A858-AFCEF73B0DC6}" destId="{4720EA20-462D-47BE-8F8A-DA572AC4137D}" srcOrd="2" destOrd="0" parTransId="{8FEE1049-8C0A-4BE6-B991-70930F0067D3}" sibTransId="{504D5C2E-42D1-4BA8-90BD-CEC99A2D789F}"/>
    <dgm:cxn modelId="{D2A7C0EA-786D-43C3-861A-529C0911CB33}" srcId="{9FB737DC-4C2A-412A-8EDF-7969AB505127}" destId="{01F7B891-0FD8-4B57-910D-8B61BAEABF6B}" srcOrd="0" destOrd="0" parTransId="{87246FC1-855B-44A7-9A35-BB8A823B7B2A}" sibTransId="{56E8472E-A865-45A0-94B5-F6C49E5AD0BA}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89A2F6EC-AF25-47BD-8CDE-E171D173E444}" type="presParOf" srcId="{DEC005C4-BC57-4AD6-B12D-2F43E061A5D0}" destId="{512F5CF9-6192-44D3-8AA1-46EF261A825F}" srcOrd="0" destOrd="0" presId="urn:microsoft.com/office/officeart/2005/8/layout/vList5"/>
    <dgm:cxn modelId="{8A00C709-A11A-45C1-8897-5F69E745FB10}" type="presParOf" srcId="{512F5CF9-6192-44D3-8AA1-46EF261A825F}" destId="{2F75B60C-E898-47F1-B41F-214963E2C138}" srcOrd="0" destOrd="0" presId="urn:microsoft.com/office/officeart/2005/8/layout/vList5"/>
    <dgm:cxn modelId="{7B8987B9-00EF-4ADB-BD20-FBBE5705CA08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D8D1D46E-CD59-46E2-9B9C-3FAFDE3B86C4}">
          <dgm:prSet phldrT="[Text]" custT="1"/>
          <dgm:spPr/>
          <dgm:t>
            <a:bodyPr/>
            <a:lstStyle/>
            <a:p>
              <a:r>
                <a:rPr lang="en-US" sz="1800" dirty="0" smtClean="0">
                  <a:solidFill>
                    <a:srgbClr val="002060"/>
                  </a:solidFill>
                </a:rPr>
                <a:t>A natural attempt: Let </a:t>
              </a:r>
              <a14:m>
                <m:oMath xmlns:m="http://schemas.openxmlformats.org/officeDocument/2006/math"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𝑋</m:t>
                  </m:r>
                </m:oMath>
              </a14:m>
              <a:r>
                <a:rPr lang="en-US" sz="1800" dirty="0" smtClean="0">
                  <a:solidFill>
                    <a:srgbClr val="002060"/>
                  </a:solidFill>
                </a:rPr>
                <a:t> = solution space = {NE}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Choice>
      <mc:Fallback xmlns="">
        <dgm:pt modelId="{D8D1D46E-CD59-46E2-9B9C-3FAFDE3B86C4}">
          <dgm:prSet phldrT="[Text]" custT="1"/>
          <dgm:spPr/>
          <dgm:t>
            <a:bodyPr/>
            <a:lstStyle/>
            <a:p>
              <a:r>
                <a:rPr lang="en-US" sz="1800" dirty="0" smtClean="0">
                  <a:solidFill>
                    <a:srgbClr val="002060"/>
                  </a:solidFill>
                </a:rPr>
                <a:t>A natural attempt: Let 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𝑋</a:t>
              </a:r>
              <a:r>
                <a:rPr lang="en-US" sz="1800" dirty="0" smtClean="0">
                  <a:solidFill>
                    <a:srgbClr val="002060"/>
                  </a:solidFill>
                </a:rPr>
                <a:t> = solution space = {NE}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Fallback>
    </mc:AlternateConten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BACEDA55-EE4E-4897-BC66-16C8F9D1AC0C}">
          <dgm:prSet phldrT="[Text]" custT="1"/>
          <dgm:spPr>
            <a:solidFill>
              <a:schemeClr val="lt1">
                <a:hueOff val="0"/>
                <a:satOff val="0"/>
                <a:lumOff val="0"/>
                <a:alpha val="97000"/>
              </a:schemeClr>
            </a:solidFill>
          </dgm:spPr>
          <dgm:t>
            <a:bodyPr/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Each time propose a candidate NE distribution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7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sz="17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7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7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7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7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</m:d>
                  <m:r>
                    <a:rPr lang="en-US" sz="1700" b="0" i="1" dirty="0" smtClean="0">
                      <a:solidFill>
                        <a:schemeClr val="tx1"/>
                      </a:solidFill>
                      <a:latin typeface="Cambria Math"/>
                    </a:rPr>
                    <m:t>∈</m:t>
                  </m:r>
                  <m:sSup>
                    <m:sSupPr>
                      <m:ctrlPr>
                        <a:rPr lang="en-US" sz="17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17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ℝ</m:t>
                      </m:r>
                    </m:e>
                    <m:sup>
                      <m:r>
                        <a:rPr lang="en-US" sz="17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17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sup>
                  </m:sSup>
                </m:oMath>
              </a14:m>
              <a:endParaRPr lang="en-SG" sz="1700" dirty="0">
                <a:solidFill>
                  <a:srgbClr val="002060"/>
                </a:solidFill>
                <a:latin typeface="+mn-lt"/>
              </a:endParaRPr>
            </a:p>
          </dgm:t>
        </dgm:pt>
      </mc:Choice>
      <mc:Fallback xmlns="">
        <dgm:pt modelId="{BACEDA55-EE4E-4897-BC66-16C8F9D1AC0C}">
          <dgm:prSet phldrT="[Text]" custT="1"/>
          <dgm:spPr>
            <a:solidFill>
              <a:schemeClr val="lt1">
                <a:hueOff val="0"/>
                <a:satOff val="0"/>
                <a:lumOff val="0"/>
                <a:alpha val="97000"/>
              </a:schemeClr>
            </a:solidFill>
          </dgm:spPr>
          <dgm:t>
            <a:bodyPr/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Each time propose a candidate NE distribution </a:t>
              </a:r>
              <a:r>
                <a:rPr lang="en-US" altLang="zh-HK" sz="1700" b="0" i="0" dirty="0" smtClean="0">
                  <a:solidFill>
                    <a:schemeClr val="tx1"/>
                  </a:solidFill>
                  <a:latin typeface="Cambria Math"/>
                </a:rPr>
                <a:t>(</a:t>
              </a:r>
              <a:r>
                <a:rPr lang="en-US" sz="1700" i="0" dirty="0" smtClean="0">
                  <a:solidFill>
                    <a:schemeClr val="tx1"/>
                  </a:solidFill>
                  <a:latin typeface="Cambria Math"/>
                </a:rPr>
                <a:t>𝑝</a:t>
              </a:r>
              <a:r>
                <a:rPr lang="en-US" sz="1700" b="0" i="0" dirty="0" smtClean="0">
                  <a:solidFill>
                    <a:schemeClr val="tx1"/>
                  </a:solidFill>
                  <a:latin typeface="Cambria Math"/>
                </a:rPr>
                <a:t>_1,</a:t>
              </a:r>
              <a:r>
                <a:rPr lang="en-US" sz="1700" i="0" dirty="0" smtClean="0">
                  <a:solidFill>
                    <a:schemeClr val="tx1"/>
                  </a:solidFill>
                  <a:latin typeface="Cambria Math"/>
                </a:rPr>
                <a:t>𝑝</a:t>
              </a:r>
              <a:r>
                <a:rPr lang="en-US" sz="1700" b="0" i="0" dirty="0" smtClean="0">
                  <a:solidFill>
                    <a:schemeClr val="tx1"/>
                  </a:solidFill>
                  <a:latin typeface="Cambria Math"/>
                </a:rPr>
                <a:t>_2 )∈ℝ^2𝑚</a:t>
              </a:r>
              <a:endParaRPr lang="en-SG" sz="1700" dirty="0">
                <a:solidFill>
                  <a:srgbClr val="002060"/>
                </a:solidFill>
                <a:latin typeface="+mn-lt"/>
              </a:endParaRPr>
            </a:p>
          </dgm:t>
        </dgm:pt>
      </mc:Fallback>
    </mc:AlternateConten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46EA4098-1A01-4E51-B7A8-974F6C95E601}">
          <dgm:prSet custT="1"/>
          <dgm:spPr/>
          <dgm:t>
            <a:bodyPr/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Verification oracle returns a better response, say,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SupPr>
                    <m:e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  <m:sup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</m:sup>
                  </m:sSubSup>
                </m:oMath>
              </a14:m>
              <a:endParaRPr lang="en-US" sz="1700" baseline="-25000" dirty="0">
                <a:solidFill>
                  <a:schemeClr val="tx1"/>
                </a:solidFill>
              </a:endParaRPr>
            </a:p>
          </dgm:t>
        </dgm:pt>
      </mc:Choice>
      <mc:Fallback xmlns="">
        <dgm:pt modelId="{46EA4098-1A01-4E51-B7A8-974F6C95E601}">
          <dgm:prSet custT="1"/>
          <dgm:spPr/>
          <dgm:t>
            <a:bodyPr/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Verification oracle returns a better response, say, </a:t>
              </a:r>
              <a:r>
                <a:rPr lang="en-US" sz="1700" b="0" i="0" smtClean="0">
                  <a:solidFill>
                    <a:schemeClr val="tx1"/>
                  </a:solidFill>
                  <a:latin typeface="Cambria Math"/>
                </a:rPr>
                <a:t>𝑝_1^′</a:t>
              </a:r>
              <a:endParaRPr lang="en-US" sz="1700" baseline="-25000" dirty="0">
                <a:solidFill>
                  <a:schemeClr val="tx1"/>
                </a:solidFill>
              </a:endParaRPr>
            </a:p>
          </dgm:t>
        </dgm:pt>
      </mc:Fallback>
    </mc:AlternateContent>
    <dgm:pt modelId="{D71E8528-DB70-4A12-B865-00D0374DD25D}" type="parTrans" cxnId="{0C2FD8E0-B160-492B-9F62-2C101F5686B0}">
      <dgm:prSet/>
      <dgm:spPr/>
      <dgm:t>
        <a:bodyPr/>
        <a:lstStyle/>
        <a:p>
          <a:endParaRPr lang="en-SG"/>
        </a:p>
      </dgm:t>
    </dgm:pt>
    <dgm:pt modelId="{68535DF2-7B1A-4574-B2C0-B7BD5EAD26B9}" type="sibTrans" cxnId="{0C2FD8E0-B160-492B-9F62-2C101F5686B0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8180CC51-76B6-48D0-87DB-1555A75482D1}">
          <dgm:prSet custT="1"/>
          <dgm:spPr/>
          <dgm:t>
            <a:bodyPr/>
            <a:lstStyle/>
            <a:p>
              <a:r>
                <a:rPr lang="en-US" altLang="zh-CN" sz="1700" dirty="0" smtClean="0">
                  <a:solidFill>
                    <a:schemeClr val="tx1"/>
                  </a:solidFill>
                </a:rPr>
                <a:t>Then </a:t>
              </a:r>
              <a14:m>
                <m:oMath xmlns:m="http://schemas.openxmlformats.org/officeDocument/2006/math">
                  <m:nary>
                    <m:naryPr>
                      <m:chr m:val="∑"/>
                      <m:supHide m:val="on"/>
                      <m:ctrlPr>
                        <a:rPr lang="en-US" altLang="zh-CN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naryPr>
                    <m:sub>
                      <m:sSub>
                        <m:sSub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sub>
                    <m:sup/>
                    <m:e>
                      <m:sSub>
                        <m:sSub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e>
                  </m:nary>
                  <m:r>
                    <a:rPr lang="en-US" altLang="zh-CN" sz="1700" b="0" i="1" smtClean="0">
                      <a:solidFill>
                        <a:schemeClr val="tx1"/>
                      </a:solidFill>
                      <a:latin typeface="Cambria Math"/>
                    </a:rPr>
                    <m:t>&lt;</m:t>
                  </m:r>
                  <m:nary>
                    <m:naryPr>
                      <m:chr m:val="∑"/>
                      <m:supHide m:val="on"/>
                      <m:ctrlPr>
                        <a:rPr lang="en-US" altLang="zh-CN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naryPr>
                    <m:sub>
                      <m:sSub>
                        <m:sSub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sub>
                    <m:sup/>
                    <m:e>
                      <m:sSubSup>
                        <m:sSubSup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e>
                  </m:nary>
                </m:oMath>
              </a14:m>
              <a:endParaRPr lang="en-US" sz="1700" dirty="0">
                <a:solidFill>
                  <a:schemeClr val="tx1"/>
                </a:solidFill>
              </a:endParaRPr>
            </a:p>
          </dgm:t>
        </dgm:pt>
      </mc:Choice>
      <mc:Fallback xmlns="">
        <dgm:pt modelId="{8180CC51-76B6-48D0-87DB-1555A75482D1}">
          <dgm:prSet custT="1"/>
          <dgm:spPr/>
          <dgm:t>
            <a:bodyPr/>
            <a:lstStyle/>
            <a:p>
              <a:r>
                <a:rPr lang="en-US" altLang="zh-CN" sz="1700" dirty="0" smtClean="0">
                  <a:solidFill>
                    <a:schemeClr val="tx1"/>
                  </a:solidFill>
                </a:rPr>
                <a:t>Then 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∑_(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𝑠_1,𝑠_2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)▒〖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𝑝_1 (𝑠_1 ) 𝑝_2 (𝑠_2 ) 𝑢_1 (𝑠_1,𝑠_2 ) 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〗&lt;∑_(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𝑠_1,𝑠_2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)▒〖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𝑝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_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1^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′ (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𝑠_1 ) 𝑝_2 (𝑠_2 ) 𝑢_1 (𝑠_1,𝑠_2 ) </a:t>
              </a:r>
              <a:r>
                <a:rPr lang="en-US" altLang="zh-CN" sz="1700" b="0" i="0" smtClean="0">
                  <a:solidFill>
                    <a:schemeClr val="tx1"/>
                  </a:solidFill>
                  <a:latin typeface="Cambria Math"/>
                </a:rPr>
                <a:t>〗</a:t>
              </a:r>
              <a:endParaRPr lang="en-US" sz="1700" dirty="0">
                <a:solidFill>
                  <a:schemeClr val="tx1"/>
                </a:solidFill>
              </a:endParaRPr>
            </a:p>
          </dgm:t>
        </dgm:pt>
      </mc:Fallback>
    </mc:AlternateContent>
    <dgm:pt modelId="{CBEDE86C-38CF-4880-9FD3-5B3BD9DCCBA2}" type="parTrans" cxnId="{122D7843-0635-4670-AAD3-317756957953}">
      <dgm:prSet/>
      <dgm:spPr/>
      <dgm:t>
        <a:bodyPr/>
        <a:lstStyle/>
        <a:p>
          <a:endParaRPr lang="en-SG"/>
        </a:p>
      </dgm:t>
    </dgm:pt>
    <dgm:pt modelId="{CCA23CCC-4FC3-4E2D-B1A4-2F585D8B546C}" type="sibTrans" cxnId="{122D7843-0635-4670-AAD3-317756957953}">
      <dgm:prSet/>
      <dgm:spPr/>
      <dgm:t>
        <a:bodyPr/>
        <a:lstStyle/>
        <a:p>
          <a:endParaRPr lang="en-SG"/>
        </a:p>
      </dgm:t>
    </dgm:pt>
    <dgm:pt modelId="{C436C80E-69D0-46DC-9054-6D84FA302018}">
      <dgm:prSet phldrT="[Text]" custT="1"/>
      <dgm:spPr>
        <a:solidFill>
          <a:schemeClr val="lt1">
            <a:hueOff val="0"/>
            <a:satOff val="0"/>
            <a:lumOff val="0"/>
            <a:alpha val="97000"/>
          </a:schemeClr>
        </a:solidFill>
      </dgm:spPr>
      <dgm:t>
        <a:bodyPr/>
        <a:lstStyle/>
        <a:p>
          <a:endParaRPr lang="en-SG" sz="1700" dirty="0">
            <a:solidFill>
              <a:srgbClr val="002060"/>
            </a:solidFill>
            <a:latin typeface="+mn-lt"/>
          </a:endParaRPr>
        </a:p>
      </dgm:t>
    </dgm:pt>
    <dgm:pt modelId="{2E60BCCF-5A11-4210-A4E5-8D4B21D206C5}" type="parTrans" cxnId="{DEC18C2D-4D7B-4C7E-B456-8E207F5DA406}">
      <dgm:prSet/>
      <dgm:spPr/>
      <dgm:t>
        <a:bodyPr/>
        <a:lstStyle/>
        <a:p>
          <a:endParaRPr lang="en-SG"/>
        </a:p>
      </dgm:t>
    </dgm:pt>
    <dgm:pt modelId="{9E728D49-2C1F-45B8-B1AB-E8986EDD6584}" type="sibTrans" cxnId="{DEC18C2D-4D7B-4C7E-B456-8E207F5DA406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107129" custScaleY="53658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131769" custLinFactY="-16631" custLinFactNeighborY="-10000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4B53555-A03F-4D2A-A554-2D85C6DD42E4}" type="presOf" srcId="{D8D1D46E-CD59-46E2-9B9C-3FAFDE3B86C4}" destId="{48D02847-6BF5-4D4B-8110-1996093C81EC}" srcOrd="1" destOrd="0" presId="urn:microsoft.com/office/officeart/2005/8/layout/list1"/>
    <dgm:cxn modelId="{450DE1B2-6179-416F-80D5-6CE6F5C76A52}" type="presOf" srcId="{2D07C76F-B713-46C5-B25E-4C090C0AF3E7}" destId="{10177E00-BFC2-4D17-9CE8-635C6AF82156}" srcOrd="0" destOrd="0" presId="urn:microsoft.com/office/officeart/2005/8/layout/list1"/>
    <dgm:cxn modelId="{CDA87401-3668-4F6D-8DDC-61A57AFC762B}" type="presOf" srcId="{C436C80E-69D0-46DC-9054-6D84FA302018}" destId="{6A842BE2-9E2F-460B-8736-19767688EE01}" srcOrd="0" destOrd="0" presId="urn:microsoft.com/office/officeart/2005/8/layout/list1"/>
    <dgm:cxn modelId="{0C2FD8E0-B160-492B-9F62-2C101F5686B0}" srcId="{D8D1D46E-CD59-46E2-9B9C-3FAFDE3B86C4}" destId="{46EA4098-1A01-4E51-B7A8-974F6C95E601}" srcOrd="2" destOrd="0" parTransId="{D71E8528-DB70-4A12-B865-00D0374DD25D}" sibTransId="{68535DF2-7B1A-4574-B2C0-B7BD5EAD26B9}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5CB2B15C-A39F-4273-86F1-1A3B4917007A}" type="presOf" srcId="{8180CC51-76B6-48D0-87DB-1555A75482D1}" destId="{6A842BE2-9E2F-460B-8736-19767688EE01}" srcOrd="0" destOrd="3" presId="urn:microsoft.com/office/officeart/2005/8/layout/list1"/>
    <dgm:cxn modelId="{BDCB2E04-C90C-4F94-8818-1EA93C89E849}" type="presOf" srcId="{D8D1D46E-CD59-46E2-9B9C-3FAFDE3B86C4}" destId="{5B8F9352-0C76-4995-9982-ADD717DB4B84}" srcOrd="0" destOrd="0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C8598B03-6BA0-4406-878D-634C3A73F3C8}" type="presOf" srcId="{46EA4098-1A01-4E51-B7A8-974F6C95E601}" destId="{6A842BE2-9E2F-460B-8736-19767688EE01}" srcOrd="0" destOrd="2" presId="urn:microsoft.com/office/officeart/2005/8/layout/list1"/>
    <dgm:cxn modelId="{122D7843-0635-4670-AAD3-317756957953}" srcId="{D8D1D46E-CD59-46E2-9B9C-3FAFDE3B86C4}" destId="{8180CC51-76B6-48D0-87DB-1555A75482D1}" srcOrd="3" destOrd="0" parTransId="{CBEDE86C-38CF-4880-9FD3-5B3BD9DCCBA2}" sibTransId="{CCA23CCC-4FC3-4E2D-B1A4-2F585D8B546C}"/>
    <dgm:cxn modelId="{DEC18C2D-4D7B-4C7E-B456-8E207F5DA406}" srcId="{D8D1D46E-CD59-46E2-9B9C-3FAFDE3B86C4}" destId="{C436C80E-69D0-46DC-9054-6D84FA302018}" srcOrd="0" destOrd="0" parTransId="{2E60BCCF-5A11-4210-A4E5-8D4B21D206C5}" sibTransId="{9E728D49-2C1F-45B8-B1AB-E8986EDD6584}"/>
    <dgm:cxn modelId="{E61856BB-9A89-4806-90EB-D262962C3DAA}" type="presOf" srcId="{BACEDA55-EE4E-4897-BC66-16C8F9D1AC0C}" destId="{6A842BE2-9E2F-460B-8736-19767688EE01}" srcOrd="0" destOrd="1" presId="urn:microsoft.com/office/officeart/2005/8/layout/list1"/>
    <dgm:cxn modelId="{E1DDFB88-F043-419A-8BD0-8F09977BEFF9}" type="presParOf" srcId="{10177E00-BFC2-4D17-9CE8-635C6AF82156}" destId="{C2CCE4A9-9B7E-4500-9EED-DF31C1C9D1C4}" srcOrd="0" destOrd="0" presId="urn:microsoft.com/office/officeart/2005/8/layout/list1"/>
    <dgm:cxn modelId="{73B2C331-606F-4087-ABF0-2931365B701D}" type="presParOf" srcId="{C2CCE4A9-9B7E-4500-9EED-DF31C1C9D1C4}" destId="{5B8F9352-0C76-4995-9982-ADD717DB4B84}" srcOrd="0" destOrd="0" presId="urn:microsoft.com/office/officeart/2005/8/layout/list1"/>
    <dgm:cxn modelId="{AE00DC21-DFF1-4D9F-9C23-DBA26154C53E}" type="presParOf" srcId="{C2CCE4A9-9B7E-4500-9EED-DF31C1C9D1C4}" destId="{48D02847-6BF5-4D4B-8110-1996093C81EC}" srcOrd="1" destOrd="0" presId="urn:microsoft.com/office/officeart/2005/8/layout/list1"/>
    <dgm:cxn modelId="{9DE84CCF-3676-4D29-A493-E5450613AE57}" type="presParOf" srcId="{10177E00-BFC2-4D17-9CE8-635C6AF82156}" destId="{24E9C0E5-7325-4012-90CC-F9F68C973724}" srcOrd="1" destOrd="0" presId="urn:microsoft.com/office/officeart/2005/8/layout/list1"/>
    <dgm:cxn modelId="{B686DE40-6E44-4688-B986-C59787D7487E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>
        <a:solidFill>
          <a:schemeClr val="lt1">
            <a:hueOff val="0"/>
            <a:satOff val="0"/>
            <a:lumOff val="0"/>
            <a:alpha val="97000"/>
          </a:schemeClr>
        </a:solid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46EA4098-1A01-4E51-B7A8-974F6C95E601}">
      <dgm:prSet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D71E8528-DB70-4A12-B865-00D0374DD25D}" type="parTrans" cxnId="{0C2FD8E0-B160-492B-9F62-2C101F5686B0}">
      <dgm:prSet/>
      <dgm:spPr/>
      <dgm:t>
        <a:bodyPr/>
        <a:lstStyle/>
        <a:p>
          <a:endParaRPr lang="en-SG"/>
        </a:p>
      </dgm:t>
    </dgm:pt>
    <dgm:pt modelId="{68535DF2-7B1A-4574-B2C0-B7BD5EAD26B9}" type="sibTrans" cxnId="{0C2FD8E0-B160-492B-9F62-2C101F5686B0}">
      <dgm:prSet/>
      <dgm:spPr/>
      <dgm:t>
        <a:bodyPr/>
        <a:lstStyle/>
        <a:p>
          <a:endParaRPr lang="en-SG"/>
        </a:p>
      </dgm:t>
    </dgm:pt>
    <dgm:pt modelId="{8180CC51-76B6-48D0-87DB-1555A75482D1}">
      <dgm:prSet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CBEDE86C-38CF-4880-9FD3-5B3BD9DCCBA2}" type="parTrans" cxnId="{122D7843-0635-4670-AAD3-317756957953}">
      <dgm:prSet/>
      <dgm:spPr/>
      <dgm:t>
        <a:bodyPr/>
        <a:lstStyle/>
        <a:p>
          <a:endParaRPr lang="en-SG"/>
        </a:p>
      </dgm:t>
    </dgm:pt>
    <dgm:pt modelId="{CCA23CCC-4FC3-4E2D-B1A4-2F585D8B546C}" type="sibTrans" cxnId="{122D7843-0635-4670-AAD3-317756957953}">
      <dgm:prSet/>
      <dgm:spPr/>
      <dgm:t>
        <a:bodyPr/>
        <a:lstStyle/>
        <a:p>
          <a:endParaRPr lang="en-SG"/>
        </a:p>
      </dgm:t>
    </dgm:pt>
    <dgm:pt modelId="{C436C80E-69D0-46DC-9054-6D84FA302018}">
      <dgm:prSet phldrT="[Text]" custT="1"/>
      <dgm:spPr>
        <a:blipFill rotWithShape="1">
          <a:blip xmlns:r="http://schemas.openxmlformats.org/officeDocument/2006/relationships" r:embed="rId2"/>
          <a:stretch>
            <a:fillRect b="-42593"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2E60BCCF-5A11-4210-A4E5-8D4B21D206C5}" type="parTrans" cxnId="{DEC18C2D-4D7B-4C7E-B456-8E207F5DA406}">
      <dgm:prSet/>
      <dgm:spPr/>
      <dgm:t>
        <a:bodyPr/>
        <a:lstStyle/>
        <a:p>
          <a:endParaRPr lang="en-SG"/>
        </a:p>
      </dgm:t>
    </dgm:pt>
    <dgm:pt modelId="{9E728D49-2C1F-45B8-B1AB-E8986EDD6584}" type="sibTrans" cxnId="{DEC18C2D-4D7B-4C7E-B456-8E207F5DA406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107129" custScaleY="53658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131769" custLinFactY="-16631" custLinFactNeighborY="-10000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4B53555-A03F-4D2A-A554-2D85C6DD42E4}" type="presOf" srcId="{D8D1D46E-CD59-46E2-9B9C-3FAFDE3B86C4}" destId="{48D02847-6BF5-4D4B-8110-1996093C81EC}" srcOrd="1" destOrd="0" presId="urn:microsoft.com/office/officeart/2005/8/layout/list1"/>
    <dgm:cxn modelId="{450DE1B2-6179-416F-80D5-6CE6F5C76A52}" type="presOf" srcId="{2D07C76F-B713-46C5-B25E-4C090C0AF3E7}" destId="{10177E00-BFC2-4D17-9CE8-635C6AF82156}" srcOrd="0" destOrd="0" presId="urn:microsoft.com/office/officeart/2005/8/layout/list1"/>
    <dgm:cxn modelId="{CDA87401-3668-4F6D-8DDC-61A57AFC762B}" type="presOf" srcId="{C436C80E-69D0-46DC-9054-6D84FA302018}" destId="{6A842BE2-9E2F-460B-8736-19767688EE01}" srcOrd="0" destOrd="0" presId="urn:microsoft.com/office/officeart/2005/8/layout/list1"/>
    <dgm:cxn modelId="{0C2FD8E0-B160-492B-9F62-2C101F5686B0}" srcId="{D8D1D46E-CD59-46E2-9B9C-3FAFDE3B86C4}" destId="{46EA4098-1A01-4E51-B7A8-974F6C95E601}" srcOrd="2" destOrd="0" parTransId="{D71E8528-DB70-4A12-B865-00D0374DD25D}" sibTransId="{68535DF2-7B1A-4574-B2C0-B7BD5EAD26B9}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5CB2B15C-A39F-4273-86F1-1A3B4917007A}" type="presOf" srcId="{8180CC51-76B6-48D0-87DB-1555A75482D1}" destId="{6A842BE2-9E2F-460B-8736-19767688EE01}" srcOrd="0" destOrd="3" presId="urn:microsoft.com/office/officeart/2005/8/layout/list1"/>
    <dgm:cxn modelId="{BDCB2E04-C90C-4F94-8818-1EA93C89E849}" type="presOf" srcId="{D8D1D46E-CD59-46E2-9B9C-3FAFDE3B86C4}" destId="{5B8F9352-0C76-4995-9982-ADD717DB4B84}" srcOrd="0" destOrd="0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C8598B03-6BA0-4406-878D-634C3A73F3C8}" type="presOf" srcId="{46EA4098-1A01-4E51-B7A8-974F6C95E601}" destId="{6A842BE2-9E2F-460B-8736-19767688EE01}" srcOrd="0" destOrd="2" presId="urn:microsoft.com/office/officeart/2005/8/layout/list1"/>
    <dgm:cxn modelId="{122D7843-0635-4670-AAD3-317756957953}" srcId="{D8D1D46E-CD59-46E2-9B9C-3FAFDE3B86C4}" destId="{8180CC51-76B6-48D0-87DB-1555A75482D1}" srcOrd="3" destOrd="0" parTransId="{CBEDE86C-38CF-4880-9FD3-5B3BD9DCCBA2}" sibTransId="{CCA23CCC-4FC3-4E2D-B1A4-2F585D8B546C}"/>
    <dgm:cxn modelId="{DEC18C2D-4D7B-4C7E-B456-8E207F5DA406}" srcId="{D8D1D46E-CD59-46E2-9B9C-3FAFDE3B86C4}" destId="{C436C80E-69D0-46DC-9054-6D84FA302018}" srcOrd="0" destOrd="0" parTransId="{2E60BCCF-5A11-4210-A4E5-8D4B21D206C5}" sibTransId="{9E728D49-2C1F-45B8-B1AB-E8986EDD6584}"/>
    <dgm:cxn modelId="{E61856BB-9A89-4806-90EB-D262962C3DAA}" type="presOf" srcId="{BACEDA55-EE4E-4897-BC66-16C8F9D1AC0C}" destId="{6A842BE2-9E2F-460B-8736-19767688EE01}" srcOrd="0" destOrd="1" presId="urn:microsoft.com/office/officeart/2005/8/layout/list1"/>
    <dgm:cxn modelId="{E1DDFB88-F043-419A-8BD0-8F09977BEFF9}" type="presParOf" srcId="{10177E00-BFC2-4D17-9CE8-635C6AF82156}" destId="{C2CCE4A9-9B7E-4500-9EED-DF31C1C9D1C4}" srcOrd="0" destOrd="0" presId="urn:microsoft.com/office/officeart/2005/8/layout/list1"/>
    <dgm:cxn modelId="{73B2C331-606F-4087-ABF0-2931365B701D}" type="presParOf" srcId="{C2CCE4A9-9B7E-4500-9EED-DF31C1C9D1C4}" destId="{5B8F9352-0C76-4995-9982-ADD717DB4B84}" srcOrd="0" destOrd="0" presId="urn:microsoft.com/office/officeart/2005/8/layout/list1"/>
    <dgm:cxn modelId="{AE00DC21-DFF1-4D9F-9C23-DBA26154C53E}" type="presParOf" srcId="{C2CCE4A9-9B7E-4500-9EED-DF31C1C9D1C4}" destId="{48D02847-6BF5-4D4B-8110-1996093C81EC}" srcOrd="1" destOrd="0" presId="urn:microsoft.com/office/officeart/2005/8/layout/list1"/>
    <dgm:cxn modelId="{9DE84CCF-3676-4D29-A493-E5450613AE57}" type="presParOf" srcId="{10177E00-BFC2-4D17-9CE8-635C6AF82156}" destId="{24E9C0E5-7325-4012-90CC-F9F68C973724}" srcOrd="1" destOrd="0" presId="urn:microsoft.com/office/officeart/2005/8/layout/list1"/>
    <dgm:cxn modelId="{B686DE40-6E44-4688-B986-C59787D7487E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D8D1D46E-CD59-46E2-9B9C-3FAFDE3B86C4}">
          <dgm:prSet phldrT="[Text]" custT="1"/>
          <dgm:spPr/>
          <dgm:t>
            <a:bodyPr/>
            <a:lstStyle/>
            <a:p>
              <a:r>
                <a:rPr lang="en-US" sz="1800" dirty="0" smtClean="0">
                  <a:solidFill>
                    <a:srgbClr val="002060"/>
                  </a:solidFill>
                </a:rPr>
                <a:t>Algorithm --- Let </a:t>
              </a:r>
              <a14:m>
                <m:oMath xmlns:m="http://schemas.openxmlformats.org/officeDocument/2006/math"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𝑋</m:t>
                  </m:r>
                </m:oMath>
              </a14:m>
              <a:r>
                <a:rPr lang="en-US" sz="1800" dirty="0" smtClean="0">
                  <a:solidFill>
                    <a:srgbClr val="002060"/>
                  </a:solidFill>
                </a:rPr>
                <a:t> = the hidden input = </a:t>
              </a:r>
              <a14:m>
                <m:oMath xmlns:m="http://schemas.openxmlformats.org/officeDocument/2006/math">
                  <m:d>
                    <m:dPr>
                      <m:begChr m:val="{"/>
                      <m:endChr m:val="}"/>
                      <m:ctrlPr>
                        <a:rPr lang="en-US" sz="1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dPr>
                    <m:e>
                      <m:d>
                        <m:dPr>
                          <m:ctrlP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e>
                  </m:d>
                </m:oMath>
              </a14:m>
              <a:endParaRPr lang="en-SG" sz="1800" dirty="0">
                <a:solidFill>
                  <a:srgbClr val="002060"/>
                </a:solidFill>
              </a:endParaRPr>
            </a:p>
          </dgm:t>
        </dgm:pt>
      </mc:Choice>
      <mc:Fallback xmlns="">
        <dgm:pt modelId="{D8D1D46E-CD59-46E2-9B9C-3FAFDE3B86C4}">
          <dgm:prSet phldrT="[Text]" custT="1"/>
          <dgm:spPr/>
          <dgm:t>
            <a:bodyPr/>
            <a:lstStyle/>
            <a:p>
              <a:r>
                <a:rPr lang="en-US" sz="1800" dirty="0" smtClean="0">
                  <a:solidFill>
                    <a:srgbClr val="002060"/>
                  </a:solidFill>
                </a:rPr>
                <a:t>Algorithm --- Let 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𝑋</a:t>
              </a:r>
              <a:r>
                <a:rPr lang="en-US" sz="1800" dirty="0" smtClean="0">
                  <a:solidFill>
                    <a:srgbClr val="002060"/>
                  </a:solidFill>
                </a:rPr>
                <a:t> = the hidden input = </a:t>
              </a:r>
              <a:r>
                <a:rPr lang="en-US" altLang="zh-HK" sz="1800" b="0" i="0" dirty="0" smtClean="0">
                  <a:solidFill>
                    <a:srgbClr val="002060"/>
                  </a:solidFill>
                  <a:latin typeface="Cambria Math"/>
                </a:rPr>
                <a:t>{(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𝑢</a:t>
              </a:r>
              <a:r>
                <a:rPr lang="en-US" sz="1800" b="0" i="0" dirty="0" smtClean="0">
                  <a:solidFill>
                    <a:srgbClr val="002060"/>
                  </a:solidFill>
                  <a:latin typeface="Cambria Math"/>
                </a:rPr>
                <a:t>_1^∗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,𝑢</a:t>
              </a:r>
              <a:r>
                <a:rPr lang="en-US" sz="1800" b="0" i="0" dirty="0" smtClean="0">
                  <a:solidFill>
                    <a:srgbClr val="002060"/>
                  </a:solidFill>
                  <a:latin typeface="Cambria Math"/>
                </a:rPr>
                <a:t>_2^∗ )}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Fallback>
    </mc:AlternateConten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BACEDA55-EE4E-4897-BC66-16C8F9D1AC0C}">
          <dgm:prSet phldrT="[Text]" custT="1"/>
          <dgm:spPr>
            <a:solidFill>
              <a:schemeClr val="lt1">
                <a:hueOff val="0"/>
                <a:satOff val="0"/>
                <a:lumOff val="0"/>
                <a:alpha val="94000"/>
              </a:schemeClr>
            </a:solidFill>
          </dgm:spPr>
          <dgm:t>
            <a:bodyPr/>
            <a:lstStyle/>
            <a:p>
              <a:r>
                <a:rPr lang="en-US" sz="1800" dirty="0" smtClean="0">
                  <a:solidFill>
                    <a:srgbClr val="CC0099"/>
                  </a:solidFill>
                  <a:latin typeface="+mn-lt"/>
                </a:rPr>
                <a:t>Compute a Nash equilibrium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</m:d>
                </m:oMath>
              </a14:m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800" dirty="0" err="1" smtClean="0">
                  <a:solidFill>
                    <a:schemeClr val="tx1"/>
                  </a:solidFill>
                  <a:latin typeface="+mn-lt"/>
                </a:rPr>
                <a:t>w.r.t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. the instance </a:t>
              </a:r>
              <a14:m>
                <m:oMath xmlns:m="http://schemas.openxmlformats.org/officeDocument/2006/math"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(</m:t>
                  </m:r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𝑢</m:t>
                  </m:r>
                  <m:r>
                    <a:rPr lang="en-US" sz="1800" i="1" baseline="-25000" dirty="0" smtClean="0">
                      <a:solidFill>
                        <a:schemeClr val="tx1"/>
                      </a:solidFill>
                      <a:latin typeface="Cambria Math"/>
                    </a:rPr>
                    <m:t>1</m:t>
                  </m:r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, </m:t>
                  </m:r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𝑢</m:t>
                  </m:r>
                  <m:r>
                    <a:rPr lang="en-US" sz="1800" i="1" baseline="-25000" dirty="0" smtClean="0">
                      <a:solidFill>
                        <a:schemeClr val="tx1"/>
                      </a:solidFill>
                      <a:latin typeface="Cambria Math"/>
                    </a:rPr>
                    <m:t>2</m:t>
                  </m:r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)</m:t>
                  </m:r>
                </m:oMath>
              </a14:m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using the computation oracle</a:t>
              </a:r>
              <a:endParaRPr lang="en-SG" sz="1800" baseline="-25000" dirty="0">
                <a:solidFill>
                  <a:schemeClr val="tx1"/>
                </a:solidFill>
                <a:latin typeface="+mn-lt"/>
              </a:endParaRPr>
            </a:p>
          </dgm:t>
        </dgm:pt>
      </mc:Choice>
      <mc:Fallback xmlns="">
        <dgm:pt modelId="{BACEDA55-EE4E-4897-BC66-16C8F9D1AC0C}">
          <dgm:prSet phldrT="[Text]" custT="1"/>
          <dgm:spPr>
            <a:solidFill>
              <a:schemeClr val="lt1">
                <a:hueOff val="0"/>
                <a:satOff val="0"/>
                <a:lumOff val="0"/>
                <a:alpha val="94000"/>
              </a:schemeClr>
            </a:solidFill>
          </dgm:spPr>
          <dgm:t>
            <a:bodyPr/>
            <a:lstStyle/>
            <a:p>
              <a:r>
                <a:rPr lang="en-US" sz="1800" dirty="0" smtClean="0">
                  <a:solidFill>
                    <a:srgbClr val="CC0099"/>
                  </a:solidFill>
                  <a:latin typeface="+mn-lt"/>
                </a:rPr>
                <a:t>Compute a Nash equilibrium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altLang="zh-HK" sz="1800" b="0" i="0" dirty="0" smtClean="0">
                  <a:solidFill>
                    <a:schemeClr val="tx1"/>
                  </a:solidFill>
                  <a:latin typeface="Cambria Math"/>
                </a:rPr>
                <a:t>(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𝑝</a:t>
              </a:r>
              <a:r>
                <a:rPr lang="en-US" sz="1800" b="0" i="0" dirty="0" smtClean="0">
                  <a:solidFill>
                    <a:schemeClr val="tx1"/>
                  </a:solidFill>
                  <a:latin typeface="Cambria Math"/>
                </a:rPr>
                <a:t>_1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, 𝑝</a:t>
              </a:r>
              <a:r>
                <a:rPr lang="en-US" sz="1800" b="0" i="0" dirty="0" smtClean="0">
                  <a:solidFill>
                    <a:schemeClr val="tx1"/>
                  </a:solidFill>
                  <a:latin typeface="Cambria Math"/>
                </a:rPr>
                <a:t>_2 )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800" dirty="0" err="1" smtClean="0">
                  <a:solidFill>
                    <a:schemeClr val="tx1"/>
                  </a:solidFill>
                  <a:latin typeface="+mn-lt"/>
                </a:rPr>
                <a:t>w.r.t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. the instance 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(𝑢</a:t>
              </a:r>
              <a:r>
                <a:rPr lang="en-US" sz="1800" i="0" baseline="-25000" dirty="0" smtClean="0">
                  <a:solidFill>
                    <a:schemeClr val="tx1"/>
                  </a:solidFill>
                  <a:latin typeface="Cambria Math"/>
                </a:rPr>
                <a:t>1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, 𝑢</a:t>
              </a:r>
              <a:r>
                <a:rPr lang="en-US" sz="1800" i="0" baseline="-25000" dirty="0" smtClean="0">
                  <a:solidFill>
                    <a:schemeClr val="tx1"/>
                  </a:solidFill>
                  <a:latin typeface="Cambria Math"/>
                </a:rPr>
                <a:t>2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)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using the computation oracle</a:t>
              </a:r>
              <a:endParaRPr lang="en-SG" sz="1800" baseline="-25000" dirty="0">
                <a:solidFill>
                  <a:schemeClr val="tx1"/>
                </a:solidFill>
                <a:latin typeface="+mn-lt"/>
              </a:endParaRPr>
            </a:p>
          </dgm:t>
        </dgm:pt>
      </mc:Fallback>
    </mc:AlternateConten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31B7AA57-9248-41A2-BC00-E6E63DBB6FDF}">
          <dgm:prSet phldrT="[Text]" custT="1"/>
          <dgm:spPr>
            <a:solidFill>
              <a:schemeClr val="lt1">
                <a:hueOff val="0"/>
                <a:satOff val="0"/>
                <a:lumOff val="0"/>
                <a:alpha val="94000"/>
              </a:schemeClr>
            </a:solidFill>
          </dgm:spPr>
          <dgm:t>
            <a:bodyPr/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Query </a:t>
              </a:r>
              <a14:m>
                <m:oMath xmlns:m="http://schemas.openxmlformats.org/officeDocument/2006/math"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(</m:t>
                  </m:r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𝑝</m:t>
                  </m:r>
                  <m:r>
                    <a:rPr lang="en-US" sz="1800" i="1" baseline="-25000" dirty="0" smtClean="0">
                      <a:solidFill>
                        <a:schemeClr val="tx1"/>
                      </a:solidFill>
                      <a:latin typeface="Cambria Math"/>
                    </a:rPr>
                    <m:t>1</m:t>
                  </m:r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, </m:t>
                  </m:r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𝑝</m:t>
                  </m:r>
                  <m:r>
                    <a:rPr lang="en-US" sz="1800" i="1" baseline="-25000" dirty="0" smtClean="0">
                      <a:solidFill>
                        <a:schemeClr val="tx1"/>
                      </a:solidFill>
                      <a:latin typeface="Cambria Math"/>
                    </a:rPr>
                    <m:t>2</m:t>
                  </m:r>
                  <m:r>
                    <a:rPr lang="en-US" sz="1800" i="1" dirty="0" smtClean="0">
                      <a:solidFill>
                        <a:schemeClr val="tx1"/>
                      </a:solidFill>
                      <a:latin typeface="Cambria Math"/>
                    </a:rPr>
                    <m:t>)</m:t>
                  </m:r>
                </m:oMath>
              </a14:m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to the verification oracle. </a:t>
              </a:r>
              <a:endParaRPr lang="en-SG" sz="1800" dirty="0">
                <a:solidFill>
                  <a:schemeClr val="tx1"/>
                </a:solidFill>
                <a:latin typeface="+mn-lt"/>
              </a:endParaRPr>
            </a:p>
          </dgm:t>
        </dgm:pt>
      </mc:Choice>
      <mc:Fallback xmlns="">
        <dgm:pt modelId="{31B7AA57-9248-41A2-BC00-E6E63DBB6FDF}">
          <dgm:prSet phldrT="[Text]" custT="1"/>
          <dgm:spPr>
            <a:solidFill>
              <a:schemeClr val="lt1">
                <a:hueOff val="0"/>
                <a:satOff val="0"/>
                <a:lumOff val="0"/>
                <a:alpha val="94000"/>
              </a:schemeClr>
            </a:solidFill>
          </dgm:spPr>
          <dgm:t>
            <a:bodyPr/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Query 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(𝑝</a:t>
              </a:r>
              <a:r>
                <a:rPr lang="en-US" sz="1800" i="0" baseline="-25000" dirty="0" smtClean="0">
                  <a:solidFill>
                    <a:schemeClr val="tx1"/>
                  </a:solidFill>
                  <a:latin typeface="Cambria Math"/>
                </a:rPr>
                <a:t>1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, 𝑝</a:t>
              </a:r>
              <a:r>
                <a:rPr lang="en-US" sz="1800" i="0" baseline="-25000" dirty="0" smtClean="0">
                  <a:solidFill>
                    <a:schemeClr val="tx1"/>
                  </a:solidFill>
                  <a:latin typeface="Cambria Math"/>
                </a:rPr>
                <a:t>2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)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to the verification oracle. </a:t>
              </a:r>
              <a:endParaRPr lang="en-SG" sz="1800" dirty="0">
                <a:solidFill>
                  <a:schemeClr val="tx1"/>
                </a:solidFill>
                <a:latin typeface="+mn-lt"/>
              </a:endParaRPr>
            </a:p>
          </dgm:t>
        </dgm:pt>
      </mc:Fallback>
    </mc:AlternateContent>
    <dgm:pt modelId="{8D12B263-C276-48A7-BDA4-F50410CEB172}" type="parTrans" cxnId="{E8FC0FCC-D2DF-4009-9DA7-B586444E0994}">
      <dgm:prSet/>
      <dgm:spPr/>
      <dgm:t>
        <a:bodyPr/>
        <a:lstStyle/>
        <a:p>
          <a:endParaRPr lang="en-SG"/>
        </a:p>
      </dgm:t>
    </dgm:pt>
    <dgm:pt modelId="{F3C33DF9-090C-44D5-A56C-EC87E0BD13E1}" type="sibTrans" cxnId="{E8FC0FCC-D2DF-4009-9DA7-B586444E0994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263AB460-D7CE-4D01-B97F-EDF0FBB6F546}">
          <dgm:prSet phldrT="[Text]" custT="1"/>
          <dgm:spPr>
            <a:solidFill>
              <a:schemeClr val="lt1">
                <a:hueOff val="0"/>
                <a:satOff val="0"/>
                <a:lumOff val="0"/>
                <a:alpha val="94000"/>
              </a:schemeClr>
            </a:solidFill>
          </dgm:spPr>
          <dgm:t>
            <a:bodyPr/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Propose a point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</m:d>
                  <m:r>
                    <a:rPr lang="en-US" sz="1800" b="0" i="1" dirty="0" smtClean="0">
                      <a:solidFill>
                        <a:schemeClr val="tx1"/>
                      </a:solidFill>
                      <a:latin typeface="Cambria Math"/>
                    </a:rPr>
                    <m:t>∈</m:t>
                  </m:r>
                  <m:sSup>
                    <m:sSupPr>
                      <m:ctrlPr>
                        <a:rPr lang="en-US" sz="1800" b="0" i="1" baseline="0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pPr>
                    <m:e>
                      <m:d>
                        <m:d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e>
                    <m:sup>
                      <m:r>
                        <a:rPr lang="en-US" sz="1800" b="0" i="1" baseline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endParaRPr lang="en-SG" sz="1800" dirty="0">
                <a:solidFill>
                  <a:schemeClr val="tx1"/>
                </a:solidFill>
                <a:latin typeface="+mn-lt"/>
              </a:endParaRPr>
            </a:p>
          </dgm:t>
        </dgm:pt>
      </mc:Choice>
      <mc:Fallback xmlns="">
        <dgm:pt modelId="{263AB460-D7CE-4D01-B97F-EDF0FBB6F546}">
          <dgm:prSet phldrT="[Text]" custT="1"/>
          <dgm:spPr>
            <a:solidFill>
              <a:schemeClr val="lt1">
                <a:hueOff val="0"/>
                <a:satOff val="0"/>
                <a:lumOff val="0"/>
                <a:alpha val="94000"/>
              </a:schemeClr>
            </a:solidFill>
          </dgm:spPr>
          <dgm:t>
            <a:bodyPr/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Propose a point </a:t>
              </a:r>
              <a:r>
                <a:rPr lang="en-US" altLang="zh-HK" sz="1800" b="0" i="0" dirty="0" smtClean="0">
                  <a:solidFill>
                    <a:schemeClr val="tx1"/>
                  </a:solidFill>
                  <a:latin typeface="Cambria Math"/>
                </a:rPr>
                <a:t>(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𝑢</a:t>
              </a:r>
              <a:r>
                <a:rPr lang="en-US" sz="1800" b="0" i="0" dirty="0" smtClean="0">
                  <a:solidFill>
                    <a:schemeClr val="tx1"/>
                  </a:solidFill>
                  <a:latin typeface="Cambria Math"/>
                </a:rPr>
                <a:t>_1,</a:t>
              </a:r>
              <a:r>
                <a:rPr lang="en-US" sz="1800" i="0" dirty="0" smtClean="0">
                  <a:solidFill>
                    <a:schemeClr val="tx1"/>
                  </a:solidFill>
                  <a:latin typeface="Cambria Math"/>
                </a:rPr>
                <a:t> 𝑢</a:t>
              </a:r>
              <a:r>
                <a:rPr lang="en-US" sz="1800" b="0" i="0" dirty="0" smtClean="0">
                  <a:solidFill>
                    <a:schemeClr val="tx1"/>
                  </a:solidFill>
                  <a:latin typeface="Cambria Math"/>
                </a:rPr>
                <a:t>_2 )∈</a:t>
              </a:r>
              <a:r>
                <a:rPr lang="en-US" altLang="zh-HK" sz="1800" b="0" i="0" dirty="0" smtClean="0">
                  <a:solidFill>
                    <a:schemeClr val="tx1"/>
                  </a:solidFill>
                  <a:latin typeface="Cambria Math"/>
                </a:rPr>
                <a:t>(</a:t>
              </a:r>
              <a:r>
                <a:rPr lang="en-US" sz="1800" b="0" i="0" dirty="0" smtClean="0">
                  <a:solidFill>
                    <a:schemeClr val="tx1"/>
                  </a:solidFill>
                  <a:latin typeface="Cambria Math"/>
                </a:rPr>
                <a:t>ℝ^(𝑚×𝑚)</a:t>
              </a:r>
              <a:r>
                <a:rPr lang="en-US" sz="1800" b="0" i="0" baseline="0" dirty="0" smtClean="0">
                  <a:solidFill>
                    <a:schemeClr val="tx1"/>
                  </a:solidFill>
                  <a:latin typeface="Cambria Math"/>
                </a:rPr>
                <a:t> )^2</a:t>
              </a:r>
              <a:endParaRPr lang="en-SG" sz="1800" dirty="0">
                <a:solidFill>
                  <a:schemeClr val="tx1"/>
                </a:solidFill>
                <a:latin typeface="+mn-lt"/>
              </a:endParaRPr>
            </a:p>
          </dgm:t>
        </dgm:pt>
      </mc:Fallback>
    </mc:AlternateContent>
    <dgm:pt modelId="{E9E1C2DD-A7F8-4DC6-B926-36316C011A57}" type="parTrans" cxnId="{FE3FF729-6956-4830-A7A5-336528F78E7C}">
      <dgm:prSet/>
      <dgm:spPr/>
      <dgm:t>
        <a:bodyPr/>
        <a:lstStyle/>
        <a:p>
          <a:endParaRPr lang="en-SG"/>
        </a:p>
      </dgm:t>
    </dgm:pt>
    <dgm:pt modelId="{9D9B4971-1D1D-42AD-B3FE-50CBE3AA61C3}" type="sibTrans" cxnId="{FE3FF729-6956-4830-A7A5-336528F78E7C}">
      <dgm:prSet/>
      <dgm:spPr/>
      <dgm:t>
        <a:bodyPr/>
        <a:lstStyle/>
        <a:p>
          <a:endParaRPr lang="en-SG"/>
        </a:p>
      </dgm:t>
    </dgm:pt>
    <dgm:pt modelId="{C7DEB94A-CEC5-4711-B122-3613B2EB8A8C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endParaRPr lang="en-SG" sz="1800" dirty="0">
            <a:solidFill>
              <a:schemeClr val="tx1"/>
            </a:solidFill>
            <a:latin typeface="+mn-lt"/>
          </a:endParaRPr>
        </a:p>
      </dgm:t>
    </dgm:pt>
    <dgm:pt modelId="{0CA3DE05-5320-4C04-A2B2-0DD1F584F927}" type="parTrans" cxnId="{172FAB91-DE2B-4BE7-B589-A2282F7DD044}">
      <dgm:prSet/>
      <dgm:spPr/>
      <dgm:t>
        <a:bodyPr/>
        <a:lstStyle/>
        <a:p>
          <a:endParaRPr lang="en-SG"/>
        </a:p>
      </dgm:t>
    </dgm:pt>
    <dgm:pt modelId="{6962A06E-8E50-49BF-9E82-934AE473A5BE}" type="sibTrans" cxnId="{172FAB91-DE2B-4BE7-B589-A2282F7DD044}">
      <dgm:prSet/>
      <dgm:spPr/>
      <dgm:t>
        <a:bodyPr/>
        <a:lstStyle/>
        <a:p>
          <a:endParaRPr lang="en-SG"/>
        </a:p>
      </dgm:t>
    </dgm:pt>
    <dgm:pt modelId="{37EF6605-D5D9-41A8-BD7E-9434E381D6DE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endParaRPr lang="en-SG" sz="1800" dirty="0">
            <a:solidFill>
              <a:schemeClr val="tx1"/>
            </a:solidFill>
            <a:latin typeface="+mn-lt"/>
          </a:endParaRPr>
        </a:p>
      </dgm:t>
    </dgm:pt>
    <dgm:pt modelId="{D07AFFF0-C05B-4816-B8FD-777116570BDA}" type="parTrans" cxnId="{E10015CD-7790-45BD-B367-1FAF4B9F1235}">
      <dgm:prSet/>
      <dgm:spPr/>
      <dgm:t>
        <a:bodyPr/>
        <a:lstStyle/>
        <a:p>
          <a:endParaRPr lang="en-SG"/>
        </a:p>
      </dgm:t>
    </dgm:pt>
    <dgm:pt modelId="{A788DDCE-C5A9-42D3-9BC8-61294446513B}" type="sibTrans" cxnId="{E10015CD-7790-45BD-B367-1FAF4B9F1235}">
      <dgm:prSet/>
      <dgm:spPr/>
      <dgm:t>
        <a:bodyPr/>
        <a:lstStyle/>
        <a:p>
          <a:endParaRPr lang="en-SG"/>
        </a:p>
      </dgm:t>
    </dgm:pt>
    <dgm:pt modelId="{9004918B-9F7C-497A-BFCB-FFC1C3D06FFA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endParaRPr lang="en-SG" sz="1800" baseline="-25000" dirty="0">
            <a:solidFill>
              <a:schemeClr val="tx1"/>
            </a:solidFill>
            <a:latin typeface="+mn-lt"/>
          </a:endParaRPr>
        </a:p>
      </dgm:t>
    </dgm:pt>
    <dgm:pt modelId="{A4F0ED4C-6295-4C81-BB35-5BB0527C1E3F}" type="parTrans" cxnId="{BD24A3FF-6288-4FAC-AEE7-D65CB45FF7EE}">
      <dgm:prSet/>
      <dgm:spPr/>
      <dgm:t>
        <a:bodyPr/>
        <a:lstStyle/>
        <a:p>
          <a:endParaRPr lang="en-SG"/>
        </a:p>
      </dgm:t>
    </dgm:pt>
    <dgm:pt modelId="{F4847C79-8416-4E42-BDE2-A8E1EB7965CE}" type="sibTrans" cxnId="{BD24A3FF-6288-4FAC-AEE7-D65CB45FF7EE}">
      <dgm:prSet/>
      <dgm:spPr/>
      <dgm:t>
        <a:bodyPr/>
        <a:lstStyle/>
        <a:p>
          <a:endParaRPr lang="en-SG"/>
        </a:p>
      </dgm:t>
    </dgm:pt>
    <dgm:pt modelId="{24C89A04-8755-4B48-9123-600E30492D1F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endParaRPr lang="en-SG" sz="1800" dirty="0">
            <a:solidFill>
              <a:schemeClr val="tx1"/>
            </a:solidFill>
            <a:latin typeface="+mn-lt"/>
          </a:endParaRPr>
        </a:p>
      </dgm:t>
    </dgm:pt>
    <dgm:pt modelId="{2C990FEF-6CDB-4348-AF4A-E4AC8996336A}" type="parTrans" cxnId="{3828D439-9BD2-4E34-8641-F9E844C301E7}">
      <dgm:prSet/>
      <dgm:spPr/>
      <dgm:t>
        <a:bodyPr/>
        <a:lstStyle/>
        <a:p>
          <a:endParaRPr lang="zh-HK" altLang="en-US"/>
        </a:p>
      </dgm:t>
    </dgm:pt>
    <dgm:pt modelId="{E41626A4-1C81-45B9-AE61-871B9423F5A7}" type="sibTrans" cxnId="{3828D439-9BD2-4E34-8641-F9E844C301E7}">
      <dgm:prSet/>
      <dgm:spPr/>
      <dgm:t>
        <a:bodyPr/>
        <a:lstStyle/>
        <a:p>
          <a:endParaRPr lang="zh-HK" altLang="en-US"/>
        </a:p>
      </dgm:t>
    </dgm:pt>
    <dgm:pt modelId="{2B94F5B6-28F2-4F9D-B185-9CBBF549DF0F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endParaRPr lang="en-SG" sz="1800" baseline="-25000" dirty="0">
            <a:solidFill>
              <a:schemeClr val="tx1"/>
            </a:solidFill>
            <a:latin typeface="+mn-lt"/>
          </a:endParaRPr>
        </a:p>
      </dgm:t>
    </dgm:pt>
    <dgm:pt modelId="{C63DB132-9145-475A-A656-9D5CF50036C7}" type="sibTrans" cxnId="{E4DAF21B-93D6-4AD6-9CF5-49B1F52A5F28}">
      <dgm:prSet/>
      <dgm:spPr/>
      <dgm:t>
        <a:bodyPr/>
        <a:lstStyle/>
        <a:p>
          <a:endParaRPr lang="en-SG"/>
        </a:p>
      </dgm:t>
    </dgm:pt>
    <dgm:pt modelId="{4AA41139-2C0F-4955-BF60-EB9B2DB9B36E}" type="parTrans" cxnId="{E4DAF21B-93D6-4AD6-9CF5-49B1F52A5F28}">
      <dgm:prSet/>
      <dgm:spPr/>
      <dgm:t>
        <a:bodyPr/>
        <a:lstStyle/>
        <a:p>
          <a:endParaRPr lang="en-SG"/>
        </a:p>
      </dgm:t>
    </dgm:pt>
    <dgm:pt modelId="{4BEC625A-83D0-421B-B4FF-DFD6E891C621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endParaRPr lang="en-SG" sz="1800" dirty="0">
            <a:solidFill>
              <a:schemeClr val="tx1"/>
            </a:solidFill>
            <a:latin typeface="+mn-lt"/>
          </a:endParaRPr>
        </a:p>
      </dgm:t>
    </dgm:pt>
    <dgm:pt modelId="{7D6423C0-BC4B-4E91-AA9E-162937843195}" type="parTrans" cxnId="{DB9A1B4F-3466-4D1A-B94F-8D9A6761A7FD}">
      <dgm:prSet/>
      <dgm:spPr/>
      <dgm:t>
        <a:bodyPr/>
        <a:lstStyle/>
        <a:p>
          <a:endParaRPr lang="zh-HK" altLang="en-US"/>
        </a:p>
      </dgm:t>
    </dgm:pt>
    <dgm:pt modelId="{A2477A9A-06B5-4B2D-80D3-C93876CED09F}" type="sibTrans" cxnId="{DB9A1B4F-3466-4D1A-B94F-8D9A6761A7FD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C99958B-8EBA-4D2A-AAA8-0756D63E3EFD}" type="presOf" srcId="{24C89A04-8755-4B48-9123-600E30492D1F}" destId="{6A842BE2-9E2F-460B-8736-19767688EE01}" srcOrd="0" destOrd="7" presId="urn:microsoft.com/office/officeart/2005/8/layout/list1"/>
    <dgm:cxn modelId="{B062F171-1D3D-42D0-B79C-20BB93D8573A}" type="presOf" srcId="{9004918B-9F7C-497A-BFCB-FFC1C3D06FFA}" destId="{6A842BE2-9E2F-460B-8736-19767688EE01}" srcOrd="0" destOrd="4" presId="urn:microsoft.com/office/officeart/2005/8/layout/list1"/>
    <dgm:cxn modelId="{172FAB91-DE2B-4BE7-B589-A2282F7DD044}" srcId="{D8D1D46E-CD59-46E2-9B9C-3FAFDE3B86C4}" destId="{C7DEB94A-CEC5-4711-B122-3613B2EB8A8C}" srcOrd="8" destOrd="0" parTransId="{0CA3DE05-5320-4C04-A2B2-0DD1F584F927}" sibTransId="{6962A06E-8E50-49BF-9E82-934AE473A5BE}"/>
    <dgm:cxn modelId="{2769C166-C98E-4E88-BB57-1E3A871736CC}" type="presOf" srcId="{BACEDA55-EE4E-4897-BC66-16C8F9D1AC0C}" destId="{6A842BE2-9E2F-460B-8736-19767688EE01}" srcOrd="0" destOrd="1" presId="urn:microsoft.com/office/officeart/2005/8/layout/list1"/>
    <dgm:cxn modelId="{F2D59D9E-48D6-4A10-A09E-7BD4FE54D032}" type="presOf" srcId="{263AB460-D7CE-4D01-B97F-EDF0FBB6F546}" destId="{6A842BE2-9E2F-460B-8736-19767688EE01}" srcOrd="0" destOrd="0" presId="urn:microsoft.com/office/officeart/2005/8/layout/list1"/>
    <dgm:cxn modelId="{699D0B81-0636-4CEA-9C46-FB232BD7F050}" type="presOf" srcId="{2B94F5B6-28F2-4F9D-B185-9CBBF549DF0F}" destId="{6A842BE2-9E2F-460B-8736-19767688EE01}" srcOrd="0" destOrd="3" presId="urn:microsoft.com/office/officeart/2005/8/layout/list1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E8FC0FCC-D2DF-4009-9DA7-B586444E0994}" srcId="{D8D1D46E-CD59-46E2-9B9C-3FAFDE3B86C4}" destId="{31B7AA57-9248-41A2-BC00-E6E63DBB6FDF}" srcOrd="2" destOrd="0" parTransId="{8D12B263-C276-48A7-BDA4-F50410CEB172}" sibTransId="{F3C33DF9-090C-44D5-A56C-EC87E0BD13E1}"/>
    <dgm:cxn modelId="{A7CED3EB-318D-4CE7-AE3E-021C89A335BD}" type="presOf" srcId="{2D07C76F-B713-46C5-B25E-4C090C0AF3E7}" destId="{10177E00-BFC2-4D17-9CE8-635C6AF82156}" srcOrd="0" destOrd="0" presId="urn:microsoft.com/office/officeart/2005/8/layout/list1"/>
    <dgm:cxn modelId="{FE3FF729-6956-4830-A7A5-336528F78E7C}" srcId="{D8D1D46E-CD59-46E2-9B9C-3FAFDE3B86C4}" destId="{263AB460-D7CE-4D01-B97F-EDF0FBB6F546}" srcOrd="0" destOrd="0" parTransId="{E9E1C2DD-A7F8-4DC6-B926-36316C011A57}" sibTransId="{9D9B4971-1D1D-42AD-B3FE-50CBE3AA61C3}"/>
    <dgm:cxn modelId="{E10015CD-7790-45BD-B367-1FAF4B9F1235}" srcId="{D8D1D46E-CD59-46E2-9B9C-3FAFDE3B86C4}" destId="{37EF6605-D5D9-41A8-BD7E-9434E381D6DE}" srcOrd="6" destOrd="0" parTransId="{D07AFFF0-C05B-4816-B8FD-777116570BDA}" sibTransId="{A788DDCE-C5A9-42D3-9BC8-61294446513B}"/>
    <dgm:cxn modelId="{BD24A3FF-6288-4FAC-AEE7-D65CB45FF7EE}" srcId="{D8D1D46E-CD59-46E2-9B9C-3FAFDE3B86C4}" destId="{9004918B-9F7C-497A-BFCB-FFC1C3D06FFA}" srcOrd="4" destOrd="0" parTransId="{A4F0ED4C-6295-4C81-BB35-5BB0527C1E3F}" sibTransId="{F4847C79-8416-4E42-BDE2-A8E1EB7965CE}"/>
    <dgm:cxn modelId="{E4DAF21B-93D6-4AD6-9CF5-49B1F52A5F28}" srcId="{D8D1D46E-CD59-46E2-9B9C-3FAFDE3B86C4}" destId="{2B94F5B6-28F2-4F9D-B185-9CBBF549DF0F}" srcOrd="3" destOrd="0" parTransId="{4AA41139-2C0F-4955-BF60-EB9B2DB9B36E}" sibTransId="{C63DB132-9145-475A-A656-9D5CF50036C7}"/>
    <dgm:cxn modelId="{04DC93E4-50AB-4109-9E57-5C55C06D1344}" type="presOf" srcId="{4BEC625A-83D0-421B-B4FF-DFD6E891C621}" destId="{6A842BE2-9E2F-460B-8736-19767688EE01}" srcOrd="0" destOrd="5" presId="urn:microsoft.com/office/officeart/2005/8/layout/list1"/>
    <dgm:cxn modelId="{4B80E445-4DD5-4DD1-B9E3-767DA9E25087}" type="presOf" srcId="{37EF6605-D5D9-41A8-BD7E-9434E381D6DE}" destId="{6A842BE2-9E2F-460B-8736-19767688EE01}" srcOrd="0" destOrd="6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701B4B24-2902-48C8-94B1-3136E34E9BFB}" type="presOf" srcId="{C7DEB94A-CEC5-4711-B122-3613B2EB8A8C}" destId="{6A842BE2-9E2F-460B-8736-19767688EE01}" srcOrd="0" destOrd="8" presId="urn:microsoft.com/office/officeart/2005/8/layout/list1"/>
    <dgm:cxn modelId="{A5915466-C4F5-4199-9A24-D8625CF06DC4}" type="presOf" srcId="{D8D1D46E-CD59-46E2-9B9C-3FAFDE3B86C4}" destId="{5B8F9352-0C76-4995-9982-ADD717DB4B84}" srcOrd="0" destOrd="0" presId="urn:microsoft.com/office/officeart/2005/8/layout/list1"/>
    <dgm:cxn modelId="{1A720820-4DCB-4FD1-9B33-CFC3FD2CF9C8}" type="presOf" srcId="{D8D1D46E-CD59-46E2-9B9C-3FAFDE3B86C4}" destId="{48D02847-6BF5-4D4B-8110-1996093C81EC}" srcOrd="1" destOrd="0" presId="urn:microsoft.com/office/officeart/2005/8/layout/list1"/>
    <dgm:cxn modelId="{3828D439-9BD2-4E34-8641-F9E844C301E7}" srcId="{D8D1D46E-CD59-46E2-9B9C-3FAFDE3B86C4}" destId="{24C89A04-8755-4B48-9123-600E30492D1F}" srcOrd="7" destOrd="0" parTransId="{2C990FEF-6CDB-4348-AF4A-E4AC8996336A}" sibTransId="{E41626A4-1C81-45B9-AE61-871B9423F5A7}"/>
    <dgm:cxn modelId="{64CA33E8-E332-43FE-A157-8383ADB69ADB}" type="presOf" srcId="{31B7AA57-9248-41A2-BC00-E6E63DBB6FDF}" destId="{6A842BE2-9E2F-460B-8736-19767688EE01}" srcOrd="0" destOrd="2" presId="urn:microsoft.com/office/officeart/2005/8/layout/list1"/>
    <dgm:cxn modelId="{DB9A1B4F-3466-4D1A-B94F-8D9A6761A7FD}" srcId="{D8D1D46E-CD59-46E2-9B9C-3FAFDE3B86C4}" destId="{4BEC625A-83D0-421B-B4FF-DFD6E891C621}" srcOrd="5" destOrd="0" parTransId="{7D6423C0-BC4B-4E91-AA9E-162937843195}" sibTransId="{A2477A9A-06B5-4B2D-80D3-C93876CED09F}"/>
    <dgm:cxn modelId="{C8DA9DD1-985E-4F94-80CD-848C53528A1A}" type="presParOf" srcId="{10177E00-BFC2-4D17-9CE8-635C6AF82156}" destId="{C2CCE4A9-9B7E-4500-9EED-DF31C1C9D1C4}" srcOrd="0" destOrd="0" presId="urn:microsoft.com/office/officeart/2005/8/layout/list1"/>
    <dgm:cxn modelId="{61BD1FE9-27B0-4E28-981E-C39D517CD646}" type="presParOf" srcId="{C2CCE4A9-9B7E-4500-9EED-DF31C1C9D1C4}" destId="{5B8F9352-0C76-4995-9982-ADD717DB4B84}" srcOrd="0" destOrd="0" presId="urn:microsoft.com/office/officeart/2005/8/layout/list1"/>
    <dgm:cxn modelId="{287CF9A9-1AAF-4615-AFD6-A3097A69255B}" type="presParOf" srcId="{C2CCE4A9-9B7E-4500-9EED-DF31C1C9D1C4}" destId="{48D02847-6BF5-4D4B-8110-1996093C81EC}" srcOrd="1" destOrd="0" presId="urn:microsoft.com/office/officeart/2005/8/layout/list1"/>
    <dgm:cxn modelId="{93D7ED14-3AC0-4D22-BBBC-5959B9B287FE}" type="presParOf" srcId="{10177E00-BFC2-4D17-9CE8-635C6AF82156}" destId="{24E9C0E5-7325-4012-90CC-F9F68C973724}" srcOrd="1" destOrd="0" presId="urn:microsoft.com/office/officeart/2005/8/layout/list1"/>
    <dgm:cxn modelId="{605E9687-FA64-4007-82B7-1AAA956B5694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31B7AA57-9248-41A2-BC00-E6E63DBB6FDF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D12B263-C276-48A7-BDA4-F50410CEB172}" type="parTrans" cxnId="{E8FC0FCC-D2DF-4009-9DA7-B586444E0994}">
      <dgm:prSet/>
      <dgm:spPr/>
      <dgm:t>
        <a:bodyPr/>
        <a:lstStyle/>
        <a:p>
          <a:endParaRPr lang="en-SG"/>
        </a:p>
      </dgm:t>
    </dgm:pt>
    <dgm:pt modelId="{F3C33DF9-090C-44D5-A56C-EC87E0BD13E1}" type="sibTrans" cxnId="{E8FC0FCC-D2DF-4009-9DA7-B586444E0994}">
      <dgm:prSet/>
      <dgm:spPr/>
      <dgm:t>
        <a:bodyPr/>
        <a:lstStyle/>
        <a:p>
          <a:endParaRPr lang="en-SG"/>
        </a:p>
      </dgm:t>
    </dgm:pt>
    <dgm:pt modelId="{263AB460-D7CE-4D01-B97F-EDF0FBB6F546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E9E1C2DD-A7F8-4DC6-B926-36316C011A57}" type="parTrans" cxnId="{FE3FF729-6956-4830-A7A5-336528F78E7C}">
      <dgm:prSet/>
      <dgm:spPr/>
      <dgm:t>
        <a:bodyPr/>
        <a:lstStyle/>
        <a:p>
          <a:endParaRPr lang="en-SG"/>
        </a:p>
      </dgm:t>
    </dgm:pt>
    <dgm:pt modelId="{9D9B4971-1D1D-42AD-B3FE-50CBE3AA61C3}" type="sibTrans" cxnId="{FE3FF729-6956-4830-A7A5-336528F78E7C}">
      <dgm:prSet/>
      <dgm:spPr/>
      <dgm:t>
        <a:bodyPr/>
        <a:lstStyle/>
        <a:p>
          <a:endParaRPr lang="en-SG"/>
        </a:p>
      </dgm:t>
    </dgm:pt>
    <dgm:pt modelId="{C7DEB94A-CEC5-4711-B122-3613B2EB8A8C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0CA3DE05-5320-4C04-A2B2-0DD1F584F927}" type="parTrans" cxnId="{172FAB91-DE2B-4BE7-B589-A2282F7DD044}">
      <dgm:prSet/>
      <dgm:spPr/>
      <dgm:t>
        <a:bodyPr/>
        <a:lstStyle/>
        <a:p>
          <a:endParaRPr lang="en-SG"/>
        </a:p>
      </dgm:t>
    </dgm:pt>
    <dgm:pt modelId="{6962A06E-8E50-49BF-9E82-934AE473A5BE}" type="sibTrans" cxnId="{172FAB91-DE2B-4BE7-B589-A2282F7DD044}">
      <dgm:prSet/>
      <dgm:spPr/>
      <dgm:t>
        <a:bodyPr/>
        <a:lstStyle/>
        <a:p>
          <a:endParaRPr lang="en-SG"/>
        </a:p>
      </dgm:t>
    </dgm:pt>
    <dgm:pt modelId="{37EF6605-D5D9-41A8-BD7E-9434E381D6DE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D07AFFF0-C05B-4816-B8FD-777116570BDA}" type="parTrans" cxnId="{E10015CD-7790-45BD-B367-1FAF4B9F1235}">
      <dgm:prSet/>
      <dgm:spPr/>
      <dgm:t>
        <a:bodyPr/>
        <a:lstStyle/>
        <a:p>
          <a:endParaRPr lang="en-SG"/>
        </a:p>
      </dgm:t>
    </dgm:pt>
    <dgm:pt modelId="{A788DDCE-C5A9-42D3-9BC8-61294446513B}" type="sibTrans" cxnId="{E10015CD-7790-45BD-B367-1FAF4B9F1235}">
      <dgm:prSet/>
      <dgm:spPr/>
      <dgm:t>
        <a:bodyPr/>
        <a:lstStyle/>
        <a:p>
          <a:endParaRPr lang="en-SG"/>
        </a:p>
      </dgm:t>
    </dgm:pt>
    <dgm:pt modelId="{9004918B-9F7C-497A-BFCB-FFC1C3D06FFA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A4F0ED4C-6295-4C81-BB35-5BB0527C1E3F}" type="parTrans" cxnId="{BD24A3FF-6288-4FAC-AEE7-D65CB45FF7EE}">
      <dgm:prSet/>
      <dgm:spPr/>
      <dgm:t>
        <a:bodyPr/>
        <a:lstStyle/>
        <a:p>
          <a:endParaRPr lang="en-SG"/>
        </a:p>
      </dgm:t>
    </dgm:pt>
    <dgm:pt modelId="{F4847C79-8416-4E42-BDE2-A8E1EB7965CE}" type="sibTrans" cxnId="{BD24A3FF-6288-4FAC-AEE7-D65CB45FF7EE}">
      <dgm:prSet/>
      <dgm:spPr/>
      <dgm:t>
        <a:bodyPr/>
        <a:lstStyle/>
        <a:p>
          <a:endParaRPr lang="en-SG"/>
        </a:p>
      </dgm:t>
    </dgm:pt>
    <dgm:pt modelId="{24C89A04-8755-4B48-9123-600E30492D1F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2C990FEF-6CDB-4348-AF4A-E4AC8996336A}" type="parTrans" cxnId="{3828D439-9BD2-4E34-8641-F9E844C301E7}">
      <dgm:prSet/>
      <dgm:spPr/>
      <dgm:t>
        <a:bodyPr/>
        <a:lstStyle/>
        <a:p>
          <a:endParaRPr lang="zh-HK" altLang="en-US"/>
        </a:p>
      </dgm:t>
    </dgm:pt>
    <dgm:pt modelId="{E41626A4-1C81-45B9-AE61-871B9423F5A7}" type="sibTrans" cxnId="{3828D439-9BD2-4E34-8641-F9E844C301E7}">
      <dgm:prSet/>
      <dgm:spPr/>
      <dgm:t>
        <a:bodyPr/>
        <a:lstStyle/>
        <a:p>
          <a:endParaRPr lang="zh-HK" altLang="en-US"/>
        </a:p>
      </dgm:t>
    </dgm:pt>
    <dgm:pt modelId="{2B94F5B6-28F2-4F9D-B185-9CBBF549DF0F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C63DB132-9145-475A-A656-9D5CF50036C7}" type="sibTrans" cxnId="{E4DAF21B-93D6-4AD6-9CF5-49B1F52A5F28}">
      <dgm:prSet/>
      <dgm:spPr/>
      <dgm:t>
        <a:bodyPr/>
        <a:lstStyle/>
        <a:p>
          <a:endParaRPr lang="en-SG"/>
        </a:p>
      </dgm:t>
    </dgm:pt>
    <dgm:pt modelId="{4AA41139-2C0F-4955-BF60-EB9B2DB9B36E}" type="parTrans" cxnId="{E4DAF21B-93D6-4AD6-9CF5-49B1F52A5F28}">
      <dgm:prSet/>
      <dgm:spPr/>
      <dgm:t>
        <a:bodyPr/>
        <a:lstStyle/>
        <a:p>
          <a:endParaRPr lang="en-SG"/>
        </a:p>
      </dgm:t>
    </dgm:pt>
    <dgm:pt modelId="{4BEC625A-83D0-421B-B4FF-DFD6E891C621}">
      <dgm:prSet phldrT="[Text]" custT="1"/>
      <dgm:spPr>
        <a:solidFill>
          <a:schemeClr val="lt1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7D6423C0-BC4B-4E91-AA9E-162937843195}" type="parTrans" cxnId="{DB9A1B4F-3466-4D1A-B94F-8D9A6761A7FD}">
      <dgm:prSet/>
      <dgm:spPr/>
      <dgm:t>
        <a:bodyPr/>
        <a:lstStyle/>
        <a:p>
          <a:endParaRPr lang="zh-HK" altLang="en-US"/>
        </a:p>
      </dgm:t>
    </dgm:pt>
    <dgm:pt modelId="{A2477A9A-06B5-4B2D-80D3-C93876CED09F}" type="sibTrans" cxnId="{DB9A1B4F-3466-4D1A-B94F-8D9A6761A7FD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C99958B-8EBA-4D2A-AAA8-0756D63E3EFD}" type="presOf" srcId="{24C89A04-8755-4B48-9123-600E30492D1F}" destId="{6A842BE2-9E2F-460B-8736-19767688EE01}" srcOrd="0" destOrd="7" presId="urn:microsoft.com/office/officeart/2005/8/layout/list1"/>
    <dgm:cxn modelId="{B062F171-1D3D-42D0-B79C-20BB93D8573A}" type="presOf" srcId="{9004918B-9F7C-497A-BFCB-FFC1C3D06FFA}" destId="{6A842BE2-9E2F-460B-8736-19767688EE01}" srcOrd="0" destOrd="4" presId="urn:microsoft.com/office/officeart/2005/8/layout/list1"/>
    <dgm:cxn modelId="{172FAB91-DE2B-4BE7-B589-A2282F7DD044}" srcId="{D8D1D46E-CD59-46E2-9B9C-3FAFDE3B86C4}" destId="{C7DEB94A-CEC5-4711-B122-3613B2EB8A8C}" srcOrd="8" destOrd="0" parTransId="{0CA3DE05-5320-4C04-A2B2-0DD1F584F927}" sibTransId="{6962A06E-8E50-49BF-9E82-934AE473A5BE}"/>
    <dgm:cxn modelId="{2769C166-C98E-4E88-BB57-1E3A871736CC}" type="presOf" srcId="{BACEDA55-EE4E-4897-BC66-16C8F9D1AC0C}" destId="{6A842BE2-9E2F-460B-8736-19767688EE01}" srcOrd="0" destOrd="1" presId="urn:microsoft.com/office/officeart/2005/8/layout/list1"/>
    <dgm:cxn modelId="{F2D59D9E-48D6-4A10-A09E-7BD4FE54D032}" type="presOf" srcId="{263AB460-D7CE-4D01-B97F-EDF0FBB6F546}" destId="{6A842BE2-9E2F-460B-8736-19767688EE01}" srcOrd="0" destOrd="0" presId="urn:microsoft.com/office/officeart/2005/8/layout/list1"/>
    <dgm:cxn modelId="{699D0B81-0636-4CEA-9C46-FB232BD7F050}" type="presOf" srcId="{2B94F5B6-28F2-4F9D-B185-9CBBF549DF0F}" destId="{6A842BE2-9E2F-460B-8736-19767688EE01}" srcOrd="0" destOrd="3" presId="urn:microsoft.com/office/officeart/2005/8/layout/list1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E8FC0FCC-D2DF-4009-9DA7-B586444E0994}" srcId="{D8D1D46E-CD59-46E2-9B9C-3FAFDE3B86C4}" destId="{31B7AA57-9248-41A2-BC00-E6E63DBB6FDF}" srcOrd="2" destOrd="0" parTransId="{8D12B263-C276-48A7-BDA4-F50410CEB172}" sibTransId="{F3C33DF9-090C-44D5-A56C-EC87E0BD13E1}"/>
    <dgm:cxn modelId="{A7CED3EB-318D-4CE7-AE3E-021C89A335BD}" type="presOf" srcId="{2D07C76F-B713-46C5-B25E-4C090C0AF3E7}" destId="{10177E00-BFC2-4D17-9CE8-635C6AF82156}" srcOrd="0" destOrd="0" presId="urn:microsoft.com/office/officeart/2005/8/layout/list1"/>
    <dgm:cxn modelId="{FE3FF729-6956-4830-A7A5-336528F78E7C}" srcId="{D8D1D46E-CD59-46E2-9B9C-3FAFDE3B86C4}" destId="{263AB460-D7CE-4D01-B97F-EDF0FBB6F546}" srcOrd="0" destOrd="0" parTransId="{E9E1C2DD-A7F8-4DC6-B926-36316C011A57}" sibTransId="{9D9B4971-1D1D-42AD-B3FE-50CBE3AA61C3}"/>
    <dgm:cxn modelId="{E10015CD-7790-45BD-B367-1FAF4B9F1235}" srcId="{D8D1D46E-CD59-46E2-9B9C-3FAFDE3B86C4}" destId="{37EF6605-D5D9-41A8-BD7E-9434E381D6DE}" srcOrd="6" destOrd="0" parTransId="{D07AFFF0-C05B-4816-B8FD-777116570BDA}" sibTransId="{A788DDCE-C5A9-42D3-9BC8-61294446513B}"/>
    <dgm:cxn modelId="{BD24A3FF-6288-4FAC-AEE7-D65CB45FF7EE}" srcId="{D8D1D46E-CD59-46E2-9B9C-3FAFDE3B86C4}" destId="{9004918B-9F7C-497A-BFCB-FFC1C3D06FFA}" srcOrd="4" destOrd="0" parTransId="{A4F0ED4C-6295-4C81-BB35-5BB0527C1E3F}" sibTransId="{F4847C79-8416-4E42-BDE2-A8E1EB7965CE}"/>
    <dgm:cxn modelId="{E4DAF21B-93D6-4AD6-9CF5-49B1F52A5F28}" srcId="{D8D1D46E-CD59-46E2-9B9C-3FAFDE3B86C4}" destId="{2B94F5B6-28F2-4F9D-B185-9CBBF549DF0F}" srcOrd="3" destOrd="0" parTransId="{4AA41139-2C0F-4955-BF60-EB9B2DB9B36E}" sibTransId="{C63DB132-9145-475A-A656-9D5CF50036C7}"/>
    <dgm:cxn modelId="{04DC93E4-50AB-4109-9E57-5C55C06D1344}" type="presOf" srcId="{4BEC625A-83D0-421B-B4FF-DFD6E891C621}" destId="{6A842BE2-9E2F-460B-8736-19767688EE01}" srcOrd="0" destOrd="5" presId="urn:microsoft.com/office/officeart/2005/8/layout/list1"/>
    <dgm:cxn modelId="{4B80E445-4DD5-4DD1-B9E3-767DA9E25087}" type="presOf" srcId="{37EF6605-D5D9-41A8-BD7E-9434E381D6DE}" destId="{6A842BE2-9E2F-460B-8736-19767688EE01}" srcOrd="0" destOrd="6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701B4B24-2902-48C8-94B1-3136E34E9BFB}" type="presOf" srcId="{C7DEB94A-CEC5-4711-B122-3613B2EB8A8C}" destId="{6A842BE2-9E2F-460B-8736-19767688EE01}" srcOrd="0" destOrd="8" presId="urn:microsoft.com/office/officeart/2005/8/layout/list1"/>
    <dgm:cxn modelId="{A5915466-C4F5-4199-9A24-D8625CF06DC4}" type="presOf" srcId="{D8D1D46E-CD59-46E2-9B9C-3FAFDE3B86C4}" destId="{5B8F9352-0C76-4995-9982-ADD717DB4B84}" srcOrd="0" destOrd="0" presId="urn:microsoft.com/office/officeart/2005/8/layout/list1"/>
    <dgm:cxn modelId="{1A720820-4DCB-4FD1-9B33-CFC3FD2CF9C8}" type="presOf" srcId="{D8D1D46E-CD59-46E2-9B9C-3FAFDE3B86C4}" destId="{48D02847-6BF5-4D4B-8110-1996093C81EC}" srcOrd="1" destOrd="0" presId="urn:microsoft.com/office/officeart/2005/8/layout/list1"/>
    <dgm:cxn modelId="{3828D439-9BD2-4E34-8641-F9E844C301E7}" srcId="{D8D1D46E-CD59-46E2-9B9C-3FAFDE3B86C4}" destId="{24C89A04-8755-4B48-9123-600E30492D1F}" srcOrd="7" destOrd="0" parTransId="{2C990FEF-6CDB-4348-AF4A-E4AC8996336A}" sibTransId="{E41626A4-1C81-45B9-AE61-871B9423F5A7}"/>
    <dgm:cxn modelId="{64CA33E8-E332-43FE-A157-8383ADB69ADB}" type="presOf" srcId="{31B7AA57-9248-41A2-BC00-E6E63DBB6FDF}" destId="{6A842BE2-9E2F-460B-8736-19767688EE01}" srcOrd="0" destOrd="2" presId="urn:microsoft.com/office/officeart/2005/8/layout/list1"/>
    <dgm:cxn modelId="{DB9A1B4F-3466-4D1A-B94F-8D9A6761A7FD}" srcId="{D8D1D46E-CD59-46E2-9B9C-3FAFDE3B86C4}" destId="{4BEC625A-83D0-421B-B4FF-DFD6E891C621}" srcOrd="5" destOrd="0" parTransId="{7D6423C0-BC4B-4E91-AA9E-162937843195}" sibTransId="{A2477A9A-06B5-4B2D-80D3-C93876CED09F}"/>
    <dgm:cxn modelId="{C8DA9DD1-985E-4F94-80CD-848C53528A1A}" type="presParOf" srcId="{10177E00-BFC2-4D17-9CE8-635C6AF82156}" destId="{C2CCE4A9-9B7E-4500-9EED-DF31C1C9D1C4}" srcOrd="0" destOrd="0" presId="urn:microsoft.com/office/officeart/2005/8/layout/list1"/>
    <dgm:cxn modelId="{61BD1FE9-27B0-4E28-981E-C39D517CD646}" type="presParOf" srcId="{C2CCE4A9-9B7E-4500-9EED-DF31C1C9D1C4}" destId="{5B8F9352-0C76-4995-9982-ADD717DB4B84}" srcOrd="0" destOrd="0" presId="urn:microsoft.com/office/officeart/2005/8/layout/list1"/>
    <dgm:cxn modelId="{287CF9A9-1AAF-4615-AFD6-A3097A69255B}" type="presParOf" srcId="{C2CCE4A9-9B7E-4500-9EED-DF31C1C9D1C4}" destId="{48D02847-6BF5-4D4B-8110-1996093C81EC}" srcOrd="1" destOrd="0" presId="urn:microsoft.com/office/officeart/2005/8/layout/list1"/>
    <dgm:cxn modelId="{93D7ED14-3AC0-4D22-BBBC-5959B9B287FE}" type="presParOf" srcId="{10177E00-BFC2-4D17-9CE8-635C6AF82156}" destId="{24E9C0E5-7325-4012-90CC-F9F68C973724}" srcOrd="1" destOrd="0" presId="urn:microsoft.com/office/officeart/2005/8/layout/list1"/>
    <dgm:cxn modelId="{605E9687-FA64-4007-82B7-1AAA956B5694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2000" dirty="0" smtClean="0"/>
            <a:t>Problem</a:t>
          </a:r>
          <a:endParaRPr lang="en-SG" sz="2000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4720EA20-462D-47BE-8F8A-DA572AC4137D}">
          <dgm:prSet phldrT="[Text]" custT="1"/>
          <dgm:spPr/>
          <dgm:t>
            <a:bodyPr/>
            <a:lstStyle/>
            <a:p>
              <a:r>
                <a:rPr lang="en-US" sz="1800" dirty="0" smtClean="0"/>
                <a:t>A matching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𝑓</m:t>
                  </m:r>
                </m:oMath>
              </a14:m>
              <a:r>
                <a:rPr lang="en-US" sz="1800" dirty="0" smtClean="0"/>
                <a:t> is </a:t>
              </a:r>
              <a:r>
                <a:rPr lang="en-US" sz="1800" dirty="0" smtClean="0">
                  <a:solidFill>
                    <a:srgbClr val="FF0000"/>
                  </a:solidFill>
                </a:rPr>
                <a:t>stable</a:t>
              </a:r>
              <a:r>
                <a:rPr lang="en-US" sz="1800" dirty="0" smtClean="0"/>
                <a:t> if it does not contain any </a:t>
              </a:r>
              <a:r>
                <a:rPr lang="en-US" sz="1800" dirty="0" smtClean="0">
                  <a:solidFill>
                    <a:schemeClr val="accent5">
                      <a:lumMod val="50000"/>
                    </a:schemeClr>
                  </a:solidFill>
                </a:rPr>
                <a:t>blocking pair</a:t>
              </a:r>
              <a:r>
                <a:rPr lang="en-US" sz="1800" dirty="0" smtClean="0"/>
                <a:t>. </a:t>
              </a:r>
              <a:endParaRPr lang="en-SG" sz="1800" dirty="0"/>
            </a:p>
          </dgm:t>
        </dgm:pt>
      </mc:Choice>
      <mc:Fallback xmlns="">
        <dgm:pt modelId="{4720EA20-462D-47BE-8F8A-DA572AC4137D}">
          <dgm:prSet phldrT="[Text]" custT="1"/>
          <dgm:spPr/>
          <dgm:t>
            <a:bodyPr/>
            <a:lstStyle/>
            <a:p>
              <a:r>
                <a:rPr lang="en-US" sz="1800" dirty="0" smtClean="0"/>
                <a:t>A matching </a:t>
              </a:r>
              <a:r>
                <a:rPr lang="en-US" sz="1800" i="0" dirty="0" smtClean="0">
                  <a:latin typeface="Cambria Math"/>
                </a:rPr>
                <a:t>𝑓</a:t>
              </a:r>
              <a:r>
                <a:rPr lang="en-US" sz="1800" dirty="0" smtClean="0"/>
                <a:t> is </a:t>
              </a:r>
              <a:r>
                <a:rPr lang="en-US" sz="1800" dirty="0" smtClean="0">
                  <a:solidFill>
                    <a:srgbClr val="FF0000"/>
                  </a:solidFill>
                </a:rPr>
                <a:t>stable</a:t>
              </a:r>
              <a:r>
                <a:rPr lang="en-US" sz="1800" dirty="0" smtClean="0"/>
                <a:t> if it does not contain any </a:t>
              </a:r>
              <a:r>
                <a:rPr lang="en-US" sz="1800" dirty="0" smtClean="0">
                  <a:solidFill>
                    <a:schemeClr val="accent5">
                      <a:lumMod val="50000"/>
                    </a:schemeClr>
                  </a:solidFill>
                </a:rPr>
                <a:t>blocking pair</a:t>
              </a:r>
              <a:r>
                <a:rPr lang="en-US" sz="1800" dirty="0" smtClean="0"/>
                <a:t>. </a:t>
              </a:r>
              <a:endParaRPr lang="en-SG" sz="1800" dirty="0"/>
            </a:p>
          </dgm:t>
        </dgm:pt>
      </mc:Fallback>
    </mc:AlternateContent>
    <dgm:pt modelId="{8FEE1049-8C0A-4BE6-B991-70930F0067D3}" type="parTrans" cxnId="{D16FC410-F252-456D-9F3A-BE46D8F9E821}">
      <dgm:prSet/>
      <dgm:spPr/>
      <dgm:t>
        <a:bodyPr/>
        <a:lstStyle/>
        <a:p>
          <a:endParaRPr lang="en-SG"/>
        </a:p>
      </dgm:t>
    </dgm:pt>
    <dgm:pt modelId="{504D5C2E-42D1-4BA8-90BD-CEC99A2D789F}" type="sibTrans" cxnId="{D16FC410-F252-456D-9F3A-BE46D8F9E821}">
      <dgm:prSet/>
      <dgm:spPr/>
      <dgm:t>
        <a:bodyPr/>
        <a:lstStyle/>
        <a:p>
          <a:endParaRPr lang="en-SG"/>
        </a:p>
      </dgm:t>
    </dgm:pt>
    <dgm:pt modelId="{E9A5C7D7-2CDB-42FB-ACAA-F2FD1416E973}">
      <dgm:prSet phldrT="[Text]" custT="1"/>
      <dgm:spPr/>
      <dgm:t>
        <a:bodyPr/>
        <a:lstStyle/>
        <a:p>
          <a:r>
            <a:rPr lang="en-US" sz="1800" dirty="0" smtClean="0"/>
            <a:t>A stable matching always exists; Gale-Shapley: poly-time algorithm</a:t>
          </a:r>
          <a:endParaRPr lang="en-SG" sz="1800" dirty="0"/>
        </a:p>
      </dgm:t>
    </dgm:pt>
    <dgm:pt modelId="{7BD9F46D-3CF3-404A-9492-4FAA4B14363D}" type="parTrans" cxnId="{C7C90E70-1173-4272-85BC-44CC9D77EC9D}">
      <dgm:prSet/>
      <dgm:spPr/>
      <dgm:t>
        <a:bodyPr/>
        <a:lstStyle/>
        <a:p>
          <a:endParaRPr lang="en-SG"/>
        </a:p>
      </dgm:t>
    </dgm:pt>
    <dgm:pt modelId="{6D238ACC-2764-4F48-9860-2DEC7657ABEC}" type="sibTrans" cxnId="{C7C90E70-1173-4272-85BC-44CC9D77EC9D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A7493C7D-FFD5-41E1-AA09-61C07611379A}">
          <dgm:prSet phldrT="[Text]" custT="1"/>
          <dgm:spPr/>
          <dgm:t>
            <a:bodyPr/>
            <a:lstStyle/>
            <a:p>
              <a:r>
                <a:rPr lang="en-US" sz="1800" dirty="0" smtClean="0"/>
                <a:t>In an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(</m:t>
                  </m:r>
                  <m:r>
                    <a:rPr lang="en-US" sz="1800" i="1" dirty="0" err="1" smtClean="0">
                      <a:latin typeface="Cambria Math"/>
                    </a:rPr>
                    <m:t>𝑛</m:t>
                  </m:r>
                  <m:r>
                    <a:rPr lang="en-US" sz="1800" i="1" dirty="0" err="1" smtClean="0">
                      <a:latin typeface="Cambria Math"/>
                    </a:rPr>
                    <m:t>,</m:t>
                  </m:r>
                  <m:r>
                    <a:rPr lang="en-US" sz="1800" i="1" dirty="0" err="1" smtClean="0">
                      <a:latin typeface="Cambria Math"/>
                    </a:rPr>
                    <m:t>𝑛</m:t>
                  </m:r>
                  <m:r>
                    <a:rPr lang="en-US" sz="1800" i="1" dirty="0" smtClean="0">
                      <a:latin typeface="Cambria Math"/>
                    </a:rPr>
                    <m:t>)</m:t>
                  </m:r>
                </m:oMath>
              </a14:m>
              <a:r>
                <a:rPr lang="en-US" sz="1800" dirty="0" smtClean="0"/>
                <a:t>-bipartite graph, each individual has a strict, complete, and transitive </a:t>
              </a:r>
              <a:r>
                <a:rPr lang="en-US" sz="1800" dirty="0" smtClean="0">
                  <a:solidFill>
                    <a:srgbClr val="FF0000"/>
                  </a:solidFill>
                </a:rPr>
                <a:t>preference</a:t>
              </a:r>
              <a:r>
                <a:rPr lang="en-US" sz="1800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b="0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i="1" dirty="0" smtClean="0">
                          <a:latin typeface="Cambria Math"/>
                        </a:rPr>
                        <m:t>&gt;</m:t>
                      </m:r>
                    </m:e>
                    <m:sub>
                      <m:r>
                        <a:rPr lang="en-US" sz="1800" b="0" i="1" dirty="0" smtClean="0">
                          <a:latin typeface="Cambria Math"/>
                        </a:rPr>
                        <m:t>𝑚</m:t>
                      </m:r>
                    </m:sub>
                  </m:sSub>
                </m:oMath>
              </a14:m>
              <a:r>
                <a:rPr lang="en-US" sz="1800" dirty="0" smtClean="0"/>
                <a:t> (or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b="0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i="1" dirty="0" smtClean="0">
                          <a:latin typeface="Cambria Math"/>
                        </a:rPr>
                        <m:t>&gt;</m:t>
                      </m:r>
                    </m:e>
                    <m:sub>
                      <m:r>
                        <a:rPr lang="en-US" sz="1800" b="0" i="1" dirty="0" smtClean="0">
                          <a:latin typeface="Cambria Math"/>
                        </a:rPr>
                        <m:t>𝑤</m:t>
                      </m:r>
                    </m:sub>
                  </m:sSub>
                </m:oMath>
              </a14:m>
              <a:r>
                <a:rPr lang="en-US" sz="1800" dirty="0" smtClean="0"/>
                <a:t>) over the individuals of the other side.</a:t>
              </a:r>
              <a:endParaRPr lang="en-SG" sz="1800" dirty="0"/>
            </a:p>
          </dgm:t>
        </dgm:pt>
      </mc:Choice>
      <mc:Fallback xmlns="">
        <dgm:pt modelId="{A7493C7D-FFD5-41E1-AA09-61C07611379A}">
          <dgm:prSet phldrT="[Text]" custT="1"/>
          <dgm:spPr/>
          <dgm:t>
            <a:bodyPr/>
            <a:lstStyle/>
            <a:p>
              <a:r>
                <a:rPr lang="en-US" sz="1800" dirty="0" smtClean="0"/>
                <a:t>In an </a:t>
              </a:r>
              <a:r>
                <a:rPr lang="en-US" sz="1800" i="0" dirty="0" smtClean="0">
                  <a:latin typeface="Cambria Math"/>
                </a:rPr>
                <a:t>(</a:t>
              </a:r>
              <a:r>
                <a:rPr lang="en-US" sz="1800" i="0" dirty="0" err="1" smtClean="0">
                  <a:latin typeface="Cambria Math"/>
                </a:rPr>
                <a:t>𝑛,𝑛</a:t>
              </a:r>
              <a:r>
                <a:rPr lang="en-US" sz="1800" i="0" dirty="0" smtClean="0">
                  <a:latin typeface="Cambria Math"/>
                </a:rPr>
                <a:t>)</a:t>
              </a:r>
              <a:r>
                <a:rPr lang="en-US" sz="1800" dirty="0" smtClean="0"/>
                <a:t>-bipartite graph, each individual has a strict, complete, and transitive </a:t>
              </a:r>
              <a:r>
                <a:rPr lang="en-US" sz="1800" dirty="0" smtClean="0">
                  <a:solidFill>
                    <a:srgbClr val="FF0000"/>
                  </a:solidFill>
                </a:rPr>
                <a:t>preference</a:t>
              </a:r>
              <a:r>
                <a:rPr lang="en-US" sz="1800" dirty="0" smtClean="0"/>
                <a:t> </a:t>
              </a:r>
              <a:r>
                <a:rPr lang="en-US" sz="1800" i="0" dirty="0" smtClean="0">
                  <a:latin typeface="Cambria Math"/>
                </a:rPr>
                <a:t>&gt;</a:t>
              </a:r>
              <a:r>
                <a:rPr lang="en-US" sz="1800" b="0" i="0" dirty="0" smtClean="0">
                  <a:latin typeface="Cambria Math"/>
                </a:rPr>
                <a:t>_𝑚</a:t>
              </a:r>
              <a:r>
                <a:rPr lang="en-US" sz="1800" dirty="0" smtClean="0"/>
                <a:t> (or </a:t>
              </a:r>
              <a:r>
                <a:rPr lang="en-US" sz="1800" i="0" dirty="0" smtClean="0">
                  <a:latin typeface="Cambria Math"/>
                </a:rPr>
                <a:t>&gt;</a:t>
              </a:r>
              <a:r>
                <a:rPr lang="en-US" sz="1800" b="0" i="0" dirty="0" smtClean="0">
                  <a:latin typeface="Cambria Math"/>
                </a:rPr>
                <a:t>_𝑤</a:t>
              </a:r>
              <a:r>
                <a:rPr lang="en-US" sz="1800" dirty="0" smtClean="0"/>
                <a:t>) over the individuals of the other side.</a:t>
              </a:r>
              <a:endParaRPr lang="en-SG" sz="1800" dirty="0"/>
            </a:p>
          </dgm:t>
        </dgm:pt>
      </mc:Fallback>
    </mc:AlternateContent>
    <dgm:pt modelId="{86E9F8AF-F5EF-4B29-86EC-81877A35B942}" type="parTrans" cxnId="{E26441C3-E905-4513-BE42-501BCBD0A962}">
      <dgm:prSet/>
      <dgm:spPr/>
      <dgm:t>
        <a:bodyPr/>
        <a:lstStyle/>
        <a:p>
          <a:endParaRPr lang="en-SG"/>
        </a:p>
      </dgm:t>
    </dgm:pt>
    <dgm:pt modelId="{A525EBC1-5307-414C-8E9A-4DFDC8F02827}" type="sibTrans" cxnId="{E26441C3-E905-4513-BE42-501BCBD0A962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FBF02B97-6DF8-4DCA-8E92-ECCE1FFAEC98}">
          <dgm:prSet phldrT="[Text]" custT="1"/>
          <dgm:spPr/>
          <dgm:t>
            <a:bodyPr/>
            <a:lstStyle/>
            <a:p>
              <a:r>
                <a:rPr lang="en-US" sz="1800" dirty="0" smtClean="0"/>
                <a:t>Blocking pair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(</m:t>
                  </m:r>
                  <m:r>
                    <a:rPr lang="en-US" sz="1800" i="1" dirty="0" err="1" smtClean="0">
                      <a:latin typeface="Cambria Math"/>
                    </a:rPr>
                    <m:t>𝑚</m:t>
                  </m:r>
                  <m:r>
                    <a:rPr lang="en-US" sz="1800" i="1" dirty="0" err="1" smtClean="0">
                      <a:latin typeface="Cambria Math"/>
                    </a:rPr>
                    <m:t>,</m:t>
                  </m:r>
                  <m:r>
                    <a:rPr lang="en-US" sz="1800" i="1" dirty="0" err="1" smtClean="0">
                      <a:latin typeface="Cambria Math"/>
                    </a:rPr>
                    <m:t>𝑤</m:t>
                  </m:r>
                  <m:r>
                    <a:rPr lang="en-US" sz="1800" i="1" dirty="0" smtClean="0">
                      <a:latin typeface="Cambria Math"/>
                    </a:rPr>
                    <m:t>)</m:t>
                  </m:r>
                </m:oMath>
              </a14:m>
              <a:r>
                <a:rPr lang="en-US" sz="1800" dirty="0" smtClean="0"/>
                <a:t>: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𝑤</m:t>
                  </m:r>
                  <m:sSub>
                    <m:sSubPr>
                      <m:ctrlPr>
                        <a:rPr lang="en-US" sz="1800" b="0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i="1" dirty="0" smtClean="0">
                          <a:latin typeface="Cambria Math"/>
                        </a:rPr>
                        <m:t>&gt;</m:t>
                      </m:r>
                    </m:e>
                    <m:sub>
                      <m:r>
                        <a:rPr lang="en-US" sz="1800" b="0" i="1" dirty="0" smtClean="0">
                          <a:latin typeface="Cambria Math"/>
                        </a:rPr>
                        <m:t>𝑚</m:t>
                      </m:r>
                    </m:sub>
                  </m:sSub>
                  <m:r>
                    <a:rPr lang="en-US" sz="1800" i="1" dirty="0" smtClean="0">
                      <a:latin typeface="Cambria Math"/>
                    </a:rPr>
                    <m:t>𝑓</m:t>
                  </m:r>
                  <m:r>
                    <a:rPr lang="en-US" sz="1800" i="1" dirty="0" smtClean="0">
                      <a:latin typeface="Cambria Math"/>
                    </a:rPr>
                    <m:t>(</m:t>
                  </m:r>
                  <m:r>
                    <a:rPr lang="en-US" sz="1800" i="1" dirty="0" smtClean="0">
                      <a:latin typeface="Cambria Math"/>
                    </a:rPr>
                    <m:t>𝑚</m:t>
                  </m:r>
                  <m:r>
                    <a:rPr lang="en-US" sz="1800" i="1" dirty="0" smtClean="0">
                      <a:latin typeface="Cambria Math"/>
                    </a:rPr>
                    <m:t>)</m:t>
                  </m:r>
                </m:oMath>
              </a14:m>
              <a:r>
                <a:rPr lang="en-US" sz="1800" dirty="0" smtClean="0"/>
                <a:t> and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𝑚</m:t>
                  </m:r>
                  <m:sSub>
                    <m:sSubPr>
                      <m:ctrlPr>
                        <a:rPr lang="en-US" sz="1800" b="0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i="1" dirty="0" smtClean="0">
                          <a:latin typeface="Cambria Math"/>
                        </a:rPr>
                        <m:t>&gt;</m:t>
                      </m:r>
                    </m:e>
                    <m:sub>
                      <m:r>
                        <a:rPr lang="en-US" sz="1800" b="0" i="1" dirty="0" smtClean="0">
                          <a:latin typeface="Cambria Math"/>
                        </a:rPr>
                        <m:t>𝑤</m:t>
                      </m:r>
                    </m:sub>
                  </m:sSub>
                  <m:r>
                    <a:rPr lang="en-US" sz="1800" i="1" dirty="0" smtClean="0">
                      <a:latin typeface="Cambria Math"/>
                    </a:rPr>
                    <m:t>𝑓</m:t>
                  </m:r>
                  <m:r>
                    <a:rPr lang="en-US" sz="1800" i="1" dirty="0" smtClean="0">
                      <a:latin typeface="Cambria Math"/>
                    </a:rPr>
                    <m:t>(</m:t>
                  </m:r>
                  <m:r>
                    <a:rPr lang="en-US" sz="1800" i="1" dirty="0" smtClean="0">
                      <a:latin typeface="Cambria Math"/>
                    </a:rPr>
                    <m:t>𝑤</m:t>
                  </m:r>
                  <m:r>
                    <a:rPr lang="en-US" sz="1800" i="1" dirty="0" smtClean="0">
                      <a:latin typeface="Cambria Math"/>
                    </a:rPr>
                    <m:t>)</m:t>
                  </m:r>
                </m:oMath>
              </a14:m>
              <a:endParaRPr lang="en-SG" sz="1800" dirty="0"/>
            </a:p>
          </dgm:t>
        </dgm:pt>
      </mc:Choice>
      <mc:Fallback xmlns="">
        <dgm:pt modelId="{FBF02B97-6DF8-4DCA-8E92-ECCE1FFAEC98}">
          <dgm:prSet phldrT="[Text]" custT="1"/>
          <dgm:spPr/>
          <dgm:t>
            <a:bodyPr/>
            <a:lstStyle/>
            <a:p>
              <a:r>
                <a:rPr lang="en-US" sz="1800" dirty="0" smtClean="0"/>
                <a:t>Blocking pair </a:t>
              </a:r>
              <a:r>
                <a:rPr lang="en-US" sz="1800" i="0" dirty="0" smtClean="0">
                  <a:latin typeface="Cambria Math"/>
                </a:rPr>
                <a:t>(</a:t>
              </a:r>
              <a:r>
                <a:rPr lang="en-US" sz="1800" i="0" dirty="0" err="1" smtClean="0">
                  <a:latin typeface="Cambria Math"/>
                </a:rPr>
                <a:t>𝑚,𝑤</a:t>
              </a:r>
              <a:r>
                <a:rPr lang="en-US" sz="1800" i="0" dirty="0" smtClean="0">
                  <a:latin typeface="Cambria Math"/>
                </a:rPr>
                <a:t>)</a:t>
              </a:r>
              <a:r>
                <a:rPr lang="en-US" sz="1800" dirty="0" smtClean="0"/>
                <a:t>: </a:t>
              </a:r>
              <a:r>
                <a:rPr lang="en-US" sz="1800" i="0" dirty="0" smtClean="0">
                  <a:latin typeface="Cambria Math"/>
                </a:rPr>
                <a:t>𝑤&gt;</a:t>
              </a:r>
              <a:r>
                <a:rPr lang="en-US" sz="1800" b="0" i="0" dirty="0" smtClean="0">
                  <a:latin typeface="Cambria Math"/>
                </a:rPr>
                <a:t>_𝑚 </a:t>
              </a:r>
              <a:r>
                <a:rPr lang="en-US" sz="1800" i="0" dirty="0" smtClean="0">
                  <a:latin typeface="Cambria Math"/>
                </a:rPr>
                <a:t>𝑓(𝑚)</a:t>
              </a:r>
              <a:r>
                <a:rPr lang="en-US" sz="1800" dirty="0" smtClean="0"/>
                <a:t> and </a:t>
              </a:r>
              <a:r>
                <a:rPr lang="en-US" sz="1800" i="0" dirty="0" smtClean="0">
                  <a:latin typeface="Cambria Math"/>
                </a:rPr>
                <a:t>𝑚&gt;</a:t>
              </a:r>
              <a:r>
                <a:rPr lang="en-US" sz="1800" b="0" i="0" dirty="0" smtClean="0">
                  <a:latin typeface="Cambria Math"/>
                </a:rPr>
                <a:t>_𝑤 </a:t>
              </a:r>
              <a:r>
                <a:rPr lang="en-US" sz="1800" i="0" dirty="0" smtClean="0">
                  <a:latin typeface="Cambria Math"/>
                </a:rPr>
                <a:t>𝑓(𝑤)</a:t>
              </a:r>
              <a:endParaRPr lang="en-SG" sz="1800" dirty="0"/>
            </a:p>
          </dgm:t>
        </dgm:pt>
      </mc:Fallback>
    </mc:AlternateContent>
    <dgm:pt modelId="{4AA3C963-1AFE-495D-BFEC-D047DB96EAAA}" type="parTrans" cxnId="{947F59B0-6E62-4FF8-8C28-E24D49B6EC6A}">
      <dgm:prSet/>
      <dgm:spPr/>
      <dgm:t>
        <a:bodyPr/>
        <a:lstStyle/>
        <a:p>
          <a:endParaRPr lang="zh-HK" altLang="en-US"/>
        </a:p>
      </dgm:t>
    </dgm:pt>
    <dgm:pt modelId="{5E50552F-BA86-44EA-A4E9-D566553A8F7D}" type="sibTrans" cxnId="{947F59B0-6E62-4FF8-8C28-E24D49B6EC6A}">
      <dgm:prSet/>
      <dgm:spPr/>
      <dgm:t>
        <a:bodyPr/>
        <a:lstStyle/>
        <a:p>
          <a:endParaRPr lang="zh-HK" altLang="en-US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40056" custScaleY="100098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2524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4FD2BAE-2D42-4A2D-B76C-DC7182B7EB0E}" type="presOf" srcId="{4720EA20-462D-47BE-8F8A-DA572AC4137D}" destId="{C6A1149E-75E8-410B-A043-E9F2A8008FC4}" srcOrd="0" destOrd="1" presId="urn:microsoft.com/office/officeart/2005/8/layout/vList5"/>
    <dgm:cxn modelId="{947F59B0-6E62-4FF8-8C28-E24D49B6EC6A}" srcId="{4720EA20-462D-47BE-8F8A-DA572AC4137D}" destId="{FBF02B97-6DF8-4DCA-8E92-ECCE1FFAEC98}" srcOrd="0" destOrd="0" parTransId="{4AA3C963-1AFE-495D-BFEC-D047DB96EAAA}" sibTransId="{5E50552F-BA86-44EA-A4E9-D566553A8F7D}"/>
    <dgm:cxn modelId="{8863186E-9F4D-4132-B1FC-3FE7FBE292AD}" type="presOf" srcId="{FBF02B97-6DF8-4DCA-8E92-ECCE1FFAEC98}" destId="{C6A1149E-75E8-410B-A043-E9F2A8008FC4}" srcOrd="0" destOrd="2" presId="urn:microsoft.com/office/officeart/2005/8/layout/vList5"/>
    <dgm:cxn modelId="{049AA7FA-E22B-4FE0-9895-E2CC2F465870}" type="presOf" srcId="{A7493C7D-FFD5-41E1-AA09-61C07611379A}" destId="{C6A1149E-75E8-410B-A043-E9F2A8008FC4}" srcOrd="0" destOrd="0" presId="urn:microsoft.com/office/officeart/2005/8/layout/vList5"/>
    <dgm:cxn modelId="{C7C90E70-1173-4272-85BC-44CC9D77EC9D}" srcId="{3CAC6A38-3FE9-4200-A858-AFCEF73B0DC6}" destId="{E9A5C7D7-2CDB-42FB-ACAA-F2FD1416E973}" srcOrd="2" destOrd="0" parTransId="{7BD9F46D-3CF3-404A-9492-4FAA4B14363D}" sibTransId="{6D238ACC-2764-4F48-9860-2DEC7657ABEC}"/>
    <dgm:cxn modelId="{D16FC410-F252-456D-9F3A-BE46D8F9E821}" srcId="{3CAC6A38-3FE9-4200-A858-AFCEF73B0DC6}" destId="{4720EA20-462D-47BE-8F8A-DA572AC4137D}" srcOrd="1" destOrd="0" parTransId="{8FEE1049-8C0A-4BE6-B991-70930F0067D3}" sibTransId="{504D5C2E-42D1-4BA8-90BD-CEC99A2D789F}"/>
    <dgm:cxn modelId="{0DAB160D-8D4C-4551-8B79-065DF7156A46}" type="presOf" srcId="{3CAC6A38-3FE9-4200-A858-AFCEF73B0DC6}" destId="{2F75B60C-E898-47F1-B41F-214963E2C138}" srcOrd="0" destOrd="0" presId="urn:microsoft.com/office/officeart/2005/8/layout/vList5"/>
    <dgm:cxn modelId="{50CA689F-6EAE-4735-87C4-65F634438FA6}" type="presOf" srcId="{60C2951C-F9B3-4FD6-A1E9-BA3FCD1C0374}" destId="{DEC005C4-BC57-4AD6-B12D-2F43E061A5D0}" srcOrd="0" destOrd="0" presId="urn:microsoft.com/office/officeart/2005/8/layout/vList5"/>
    <dgm:cxn modelId="{E26441C3-E905-4513-BE42-501BCBD0A962}" srcId="{3CAC6A38-3FE9-4200-A858-AFCEF73B0DC6}" destId="{A7493C7D-FFD5-41E1-AA09-61C07611379A}" srcOrd="0" destOrd="0" parTransId="{86E9F8AF-F5EF-4B29-86EC-81877A35B942}" sibTransId="{A525EBC1-5307-414C-8E9A-4DFDC8F02827}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2B2FBF3E-7948-479C-B08A-435E0DE38534}" type="presOf" srcId="{E9A5C7D7-2CDB-42FB-ACAA-F2FD1416E973}" destId="{C6A1149E-75E8-410B-A043-E9F2A8008FC4}" srcOrd="0" destOrd="3" presId="urn:microsoft.com/office/officeart/2005/8/layout/vList5"/>
    <dgm:cxn modelId="{0DA138FE-1AE6-4DC0-A8E6-F243BCB11BA5}" type="presParOf" srcId="{DEC005C4-BC57-4AD6-B12D-2F43E061A5D0}" destId="{512F5CF9-6192-44D3-8AA1-46EF261A825F}" srcOrd="0" destOrd="0" presId="urn:microsoft.com/office/officeart/2005/8/layout/vList5"/>
    <dgm:cxn modelId="{1A7A75F6-B759-4271-BE00-2F2DB497605F}" type="presParOf" srcId="{512F5CF9-6192-44D3-8AA1-46EF261A825F}" destId="{2F75B60C-E898-47F1-B41F-214963E2C138}" srcOrd="0" destOrd="0" presId="urn:microsoft.com/office/officeart/2005/8/layout/vList5"/>
    <dgm:cxn modelId="{7FE5CDD1-8093-439A-B00B-89F4A4029311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Nash equilibrium</a:t>
          </a:r>
          <a:endParaRPr lang="en-SG" sz="18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pPr marL="72000"/>
          <a:r>
            <a:rPr lang="en-US" sz="1800" dirty="0" smtClean="0">
              <a:solidFill>
                <a:srgbClr val="002060"/>
              </a:solidFill>
            </a:rPr>
            <a:t>A stable state where no player is willing to deviate her current strategy.</a:t>
          </a:r>
          <a:endParaRPr lang="en-SG" sz="1800" dirty="0">
            <a:solidFill>
              <a:srgbClr val="002060"/>
            </a:solidFill>
          </a:endParaRP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3073F56F-E5FA-42E0-8F84-3F630B6286A8}">
      <dgm:prSet phldrT="[Text]" custT="1"/>
      <dgm:spPr/>
      <dgm:t>
        <a:bodyPr/>
        <a:lstStyle/>
        <a:p>
          <a:pPr marL="72000"/>
          <a:r>
            <a:rPr lang="en-SG" sz="1800" dirty="0" smtClean="0">
              <a:solidFill>
                <a:srgbClr val="002060"/>
              </a:solidFill>
            </a:rPr>
            <a:t>Existence: (Mixed) Nash equilibrium always exists. (vNM’44, N’51)</a:t>
          </a:r>
          <a:endParaRPr lang="en-SG" sz="1800" dirty="0">
            <a:solidFill>
              <a:srgbClr val="002060"/>
            </a:solidFill>
          </a:endParaRPr>
        </a:p>
      </dgm:t>
    </dgm:pt>
    <dgm:pt modelId="{0168B54A-7455-4181-A2ED-1F23A8433C26}" type="parTrans" cxnId="{12A56A66-5CAA-4271-89A8-D7BB695E2C4A}">
      <dgm:prSet/>
      <dgm:spPr/>
      <dgm:t>
        <a:bodyPr/>
        <a:lstStyle/>
        <a:p>
          <a:endParaRPr lang="zh-HK" altLang="en-US"/>
        </a:p>
      </dgm:t>
    </dgm:pt>
    <dgm:pt modelId="{344F5CC8-387C-407E-8350-1325EDE67106}" type="sibTrans" cxnId="{12A56A66-5CAA-4271-89A8-D7BB695E2C4A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63478" custScaleY="27232" custLinFactNeighborX="-32203" custLinFactNeighborY="-3323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42724" custLinFactNeighborY="1899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F3996F87-8CE4-403A-815F-B4B44C5EBF4C}" type="presOf" srcId="{D8D1D46E-CD59-46E2-9B9C-3FAFDE3B86C4}" destId="{48D02847-6BF5-4D4B-8110-1996093C81EC}" srcOrd="1" destOrd="0" presId="urn:microsoft.com/office/officeart/2005/8/layout/list1"/>
    <dgm:cxn modelId="{97475698-CBCE-4421-9AD6-5DD8D452B20D}" type="presOf" srcId="{3073F56F-E5FA-42E0-8F84-3F630B6286A8}" destId="{6A842BE2-9E2F-460B-8736-19767688EE01}" srcOrd="0" destOrd="1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C12CBE4F-FBB7-44AC-9B2B-7CF1DD84641C}" type="presOf" srcId="{BACEDA55-EE4E-4897-BC66-16C8F9D1AC0C}" destId="{6A842BE2-9E2F-460B-8736-19767688EE01}" srcOrd="0" destOrd="0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12A56A66-5CAA-4271-89A8-D7BB695E2C4A}" srcId="{D8D1D46E-CD59-46E2-9B9C-3FAFDE3B86C4}" destId="{3073F56F-E5FA-42E0-8F84-3F630B6286A8}" srcOrd="1" destOrd="0" parTransId="{0168B54A-7455-4181-A2ED-1F23A8433C26}" sibTransId="{344F5CC8-387C-407E-8350-1325EDE67106}"/>
    <dgm:cxn modelId="{14761290-F983-4787-B804-7C960A310FBB}" type="presOf" srcId="{2D07C76F-B713-46C5-B25E-4C090C0AF3E7}" destId="{10177E00-BFC2-4D17-9CE8-635C6AF82156}" srcOrd="0" destOrd="0" presId="urn:microsoft.com/office/officeart/2005/8/layout/list1"/>
    <dgm:cxn modelId="{F2A7D96C-A0EB-4D5F-8FBF-2E5C2B1CB728}" type="presOf" srcId="{D8D1D46E-CD59-46E2-9B9C-3FAFDE3B86C4}" destId="{5B8F9352-0C76-4995-9982-ADD717DB4B84}" srcOrd="0" destOrd="0" presId="urn:microsoft.com/office/officeart/2005/8/layout/list1"/>
    <dgm:cxn modelId="{BF90E6C8-2414-4DEE-9A2D-B08008F426BC}" type="presParOf" srcId="{10177E00-BFC2-4D17-9CE8-635C6AF82156}" destId="{C2CCE4A9-9B7E-4500-9EED-DF31C1C9D1C4}" srcOrd="0" destOrd="0" presId="urn:microsoft.com/office/officeart/2005/8/layout/list1"/>
    <dgm:cxn modelId="{C9D69501-96C4-481E-815D-ADF9CE5DE56F}" type="presParOf" srcId="{C2CCE4A9-9B7E-4500-9EED-DF31C1C9D1C4}" destId="{5B8F9352-0C76-4995-9982-ADD717DB4B84}" srcOrd="0" destOrd="0" presId="urn:microsoft.com/office/officeart/2005/8/layout/list1"/>
    <dgm:cxn modelId="{3F9DADBD-195F-4574-9CA8-FD0BDA962F79}" type="presParOf" srcId="{C2CCE4A9-9B7E-4500-9EED-DF31C1C9D1C4}" destId="{48D02847-6BF5-4D4B-8110-1996093C81EC}" srcOrd="1" destOrd="0" presId="urn:microsoft.com/office/officeart/2005/8/layout/list1"/>
    <dgm:cxn modelId="{FFC70B2B-4518-49A6-BEE5-983E4ECC36AF}" type="presParOf" srcId="{10177E00-BFC2-4D17-9CE8-635C6AF82156}" destId="{24E9C0E5-7325-4012-90CC-F9F68C973724}" srcOrd="1" destOrd="0" presId="urn:microsoft.com/office/officeart/2005/8/layout/list1"/>
    <dgm:cxn modelId="{A5447B99-03B4-4A00-B919-917C61F44A68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2000" dirty="0" smtClean="0"/>
            <a:t>Problem</a:t>
          </a:r>
          <a:endParaRPr lang="en-SG" sz="2000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4720EA20-462D-47BE-8F8A-DA572AC4137D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FEE1049-8C0A-4BE6-B991-70930F0067D3}" type="parTrans" cxnId="{D16FC410-F252-456D-9F3A-BE46D8F9E821}">
      <dgm:prSet/>
      <dgm:spPr/>
      <dgm:t>
        <a:bodyPr/>
        <a:lstStyle/>
        <a:p>
          <a:endParaRPr lang="en-SG"/>
        </a:p>
      </dgm:t>
    </dgm:pt>
    <dgm:pt modelId="{504D5C2E-42D1-4BA8-90BD-CEC99A2D789F}" type="sibTrans" cxnId="{D16FC410-F252-456D-9F3A-BE46D8F9E821}">
      <dgm:prSet/>
      <dgm:spPr/>
      <dgm:t>
        <a:bodyPr/>
        <a:lstStyle/>
        <a:p>
          <a:endParaRPr lang="en-SG"/>
        </a:p>
      </dgm:t>
    </dgm:pt>
    <dgm:pt modelId="{E9A5C7D7-2CDB-42FB-ACAA-F2FD1416E973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7BD9F46D-3CF3-404A-9492-4FAA4B14363D}" type="parTrans" cxnId="{C7C90E70-1173-4272-85BC-44CC9D77EC9D}">
      <dgm:prSet/>
      <dgm:spPr/>
      <dgm:t>
        <a:bodyPr/>
        <a:lstStyle/>
        <a:p>
          <a:endParaRPr lang="en-SG"/>
        </a:p>
      </dgm:t>
    </dgm:pt>
    <dgm:pt modelId="{6D238ACC-2764-4F48-9860-2DEC7657ABEC}" type="sibTrans" cxnId="{C7C90E70-1173-4272-85BC-44CC9D77EC9D}">
      <dgm:prSet/>
      <dgm:spPr/>
      <dgm:t>
        <a:bodyPr/>
        <a:lstStyle/>
        <a:p>
          <a:endParaRPr lang="en-SG"/>
        </a:p>
      </dgm:t>
    </dgm:pt>
    <dgm:pt modelId="{A7493C7D-FFD5-41E1-AA09-61C07611379A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6E9F8AF-F5EF-4B29-86EC-81877A35B942}" type="parTrans" cxnId="{E26441C3-E905-4513-BE42-501BCBD0A962}">
      <dgm:prSet/>
      <dgm:spPr/>
      <dgm:t>
        <a:bodyPr/>
        <a:lstStyle/>
        <a:p>
          <a:endParaRPr lang="en-SG"/>
        </a:p>
      </dgm:t>
    </dgm:pt>
    <dgm:pt modelId="{A525EBC1-5307-414C-8E9A-4DFDC8F02827}" type="sibTrans" cxnId="{E26441C3-E905-4513-BE42-501BCBD0A962}">
      <dgm:prSet/>
      <dgm:spPr/>
      <dgm:t>
        <a:bodyPr/>
        <a:lstStyle/>
        <a:p>
          <a:endParaRPr lang="en-SG"/>
        </a:p>
      </dgm:t>
    </dgm:pt>
    <dgm:pt modelId="{FBF02B97-6DF8-4DCA-8E92-ECCE1FFAEC98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4AA3C963-1AFE-495D-BFEC-D047DB96EAAA}" type="parTrans" cxnId="{947F59B0-6E62-4FF8-8C28-E24D49B6EC6A}">
      <dgm:prSet/>
      <dgm:spPr/>
      <dgm:t>
        <a:bodyPr/>
        <a:lstStyle/>
        <a:p>
          <a:endParaRPr lang="zh-HK" altLang="en-US"/>
        </a:p>
      </dgm:t>
    </dgm:pt>
    <dgm:pt modelId="{5E50552F-BA86-44EA-A4E9-D566553A8F7D}" type="sibTrans" cxnId="{947F59B0-6E62-4FF8-8C28-E24D49B6EC6A}">
      <dgm:prSet/>
      <dgm:spPr/>
      <dgm:t>
        <a:bodyPr/>
        <a:lstStyle/>
        <a:p>
          <a:endParaRPr lang="zh-HK" altLang="en-US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40056" custScaleY="100098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2524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4FD2BAE-2D42-4A2D-B76C-DC7182B7EB0E}" type="presOf" srcId="{4720EA20-462D-47BE-8F8A-DA572AC4137D}" destId="{C6A1149E-75E8-410B-A043-E9F2A8008FC4}" srcOrd="0" destOrd="1" presId="urn:microsoft.com/office/officeart/2005/8/layout/vList5"/>
    <dgm:cxn modelId="{947F59B0-6E62-4FF8-8C28-E24D49B6EC6A}" srcId="{4720EA20-462D-47BE-8F8A-DA572AC4137D}" destId="{FBF02B97-6DF8-4DCA-8E92-ECCE1FFAEC98}" srcOrd="0" destOrd="0" parTransId="{4AA3C963-1AFE-495D-BFEC-D047DB96EAAA}" sibTransId="{5E50552F-BA86-44EA-A4E9-D566553A8F7D}"/>
    <dgm:cxn modelId="{8863186E-9F4D-4132-B1FC-3FE7FBE292AD}" type="presOf" srcId="{FBF02B97-6DF8-4DCA-8E92-ECCE1FFAEC98}" destId="{C6A1149E-75E8-410B-A043-E9F2A8008FC4}" srcOrd="0" destOrd="2" presId="urn:microsoft.com/office/officeart/2005/8/layout/vList5"/>
    <dgm:cxn modelId="{049AA7FA-E22B-4FE0-9895-E2CC2F465870}" type="presOf" srcId="{A7493C7D-FFD5-41E1-AA09-61C07611379A}" destId="{C6A1149E-75E8-410B-A043-E9F2A8008FC4}" srcOrd="0" destOrd="0" presId="urn:microsoft.com/office/officeart/2005/8/layout/vList5"/>
    <dgm:cxn modelId="{C7C90E70-1173-4272-85BC-44CC9D77EC9D}" srcId="{3CAC6A38-3FE9-4200-A858-AFCEF73B0DC6}" destId="{E9A5C7D7-2CDB-42FB-ACAA-F2FD1416E973}" srcOrd="2" destOrd="0" parTransId="{7BD9F46D-3CF3-404A-9492-4FAA4B14363D}" sibTransId="{6D238ACC-2764-4F48-9860-2DEC7657ABEC}"/>
    <dgm:cxn modelId="{D16FC410-F252-456D-9F3A-BE46D8F9E821}" srcId="{3CAC6A38-3FE9-4200-A858-AFCEF73B0DC6}" destId="{4720EA20-462D-47BE-8F8A-DA572AC4137D}" srcOrd="1" destOrd="0" parTransId="{8FEE1049-8C0A-4BE6-B991-70930F0067D3}" sibTransId="{504D5C2E-42D1-4BA8-90BD-CEC99A2D789F}"/>
    <dgm:cxn modelId="{0DAB160D-8D4C-4551-8B79-065DF7156A46}" type="presOf" srcId="{3CAC6A38-3FE9-4200-A858-AFCEF73B0DC6}" destId="{2F75B60C-E898-47F1-B41F-214963E2C138}" srcOrd="0" destOrd="0" presId="urn:microsoft.com/office/officeart/2005/8/layout/vList5"/>
    <dgm:cxn modelId="{50CA689F-6EAE-4735-87C4-65F634438FA6}" type="presOf" srcId="{60C2951C-F9B3-4FD6-A1E9-BA3FCD1C0374}" destId="{DEC005C4-BC57-4AD6-B12D-2F43E061A5D0}" srcOrd="0" destOrd="0" presId="urn:microsoft.com/office/officeart/2005/8/layout/vList5"/>
    <dgm:cxn modelId="{E26441C3-E905-4513-BE42-501BCBD0A962}" srcId="{3CAC6A38-3FE9-4200-A858-AFCEF73B0DC6}" destId="{A7493C7D-FFD5-41E1-AA09-61C07611379A}" srcOrd="0" destOrd="0" parTransId="{86E9F8AF-F5EF-4B29-86EC-81877A35B942}" sibTransId="{A525EBC1-5307-414C-8E9A-4DFDC8F02827}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2B2FBF3E-7948-479C-B08A-435E0DE38534}" type="presOf" srcId="{E9A5C7D7-2CDB-42FB-ACAA-F2FD1416E973}" destId="{C6A1149E-75E8-410B-A043-E9F2A8008FC4}" srcOrd="0" destOrd="3" presId="urn:microsoft.com/office/officeart/2005/8/layout/vList5"/>
    <dgm:cxn modelId="{0DA138FE-1AE6-4DC0-A8E6-F243BCB11BA5}" type="presParOf" srcId="{DEC005C4-BC57-4AD6-B12D-2F43E061A5D0}" destId="{512F5CF9-6192-44D3-8AA1-46EF261A825F}" srcOrd="0" destOrd="0" presId="urn:microsoft.com/office/officeart/2005/8/layout/vList5"/>
    <dgm:cxn modelId="{1A7A75F6-B759-4271-BE00-2F2DB497605F}" type="presParOf" srcId="{512F5CF9-6192-44D3-8AA1-46EF261A825F}" destId="{2F75B60C-E898-47F1-B41F-214963E2C138}" srcOrd="0" destOrd="0" presId="urn:microsoft.com/office/officeart/2005/8/layout/vList5"/>
    <dgm:cxn modelId="{7FE5CDD1-8093-439A-B00B-89F4A4029311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2000" dirty="0" smtClean="0"/>
            <a:t>Problem</a:t>
          </a:r>
          <a:endParaRPr lang="en-SG" sz="2000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3DD73864-ED45-4969-AA6E-6EDF35E8758D}">
      <dgm:prSet phldrT="[Text]" custT="1"/>
      <dgm:spPr/>
      <dgm:t>
        <a:bodyPr/>
        <a:lstStyle/>
        <a:p>
          <a:r>
            <a:rPr lang="en-US" sz="1800" dirty="0" smtClean="0"/>
            <a:t>Goal: find the order</a:t>
          </a:r>
          <a:endParaRPr lang="en-SG" sz="1800" dirty="0"/>
        </a:p>
      </dgm:t>
    </dgm:p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A7493C7D-FFD5-41E1-AA09-61C07611379A}">
          <dgm:prSet phldrT="[Text]" custT="1"/>
          <dgm:spPr/>
          <dgm:t>
            <a:bodyPr/>
            <a:lstStyle/>
            <a:p>
              <a:r>
                <a:rPr lang="en-US" sz="1800" dirty="0" smtClean="0"/>
                <a:t>Given a set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𝑆</m:t>
                  </m:r>
                </m:oMath>
              </a14:m>
              <a:r>
                <a:rPr lang="en-US" sz="1800" dirty="0" smtClean="0"/>
                <a:t> of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𝑛</m:t>
                  </m:r>
                </m:oMath>
              </a14:m>
              <a:r>
                <a:rPr lang="en-US" sz="1800" dirty="0" smtClean="0"/>
                <a:t> elements, there is an underlying </a:t>
              </a:r>
              <a:r>
                <a:rPr lang="en-US" sz="1800" dirty="0" smtClean="0">
                  <a:solidFill>
                    <a:srgbClr val="FF0000"/>
                  </a:solidFill>
                </a:rPr>
                <a:t>total order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</m:e>
                    <m:sup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∗</m:t>
                      </m:r>
                    </m:sup>
                  </m:sSup>
                </m:oMath>
              </a14:m>
              <a:endParaRPr lang="en-SG" sz="1800" dirty="0">
                <a:solidFill>
                  <a:srgbClr val="FF0000"/>
                </a:solidFill>
              </a:endParaRPr>
            </a:p>
          </dgm:t>
        </dgm:pt>
      </mc:Choice>
      <mc:Fallback xmlns="">
        <dgm:pt modelId="{A7493C7D-FFD5-41E1-AA09-61C07611379A}">
          <dgm:prSet phldrT="[Text]" custT="1"/>
          <dgm:spPr/>
          <dgm:t>
            <a:bodyPr/>
            <a:lstStyle/>
            <a:p>
              <a:r>
                <a:rPr lang="en-US" sz="1800" dirty="0" smtClean="0"/>
                <a:t>Given a set </a:t>
              </a:r>
              <a:r>
                <a:rPr lang="en-US" sz="1800" i="0" dirty="0" smtClean="0">
                  <a:latin typeface="Cambria Math"/>
                </a:rPr>
                <a:t>𝑆</a:t>
              </a:r>
              <a:r>
                <a:rPr lang="en-US" sz="1800" dirty="0" smtClean="0"/>
                <a:t> of </a:t>
              </a:r>
              <a:r>
                <a:rPr lang="en-US" sz="1800" i="0" dirty="0" smtClean="0">
                  <a:latin typeface="Cambria Math"/>
                </a:rPr>
                <a:t>𝑛</a:t>
              </a:r>
              <a:r>
                <a:rPr lang="en-US" sz="1800" dirty="0" smtClean="0"/>
                <a:t> elements, there is an underlying </a:t>
              </a:r>
              <a:r>
                <a:rPr lang="en-US" sz="1800" dirty="0" smtClean="0">
                  <a:solidFill>
                    <a:srgbClr val="FF0000"/>
                  </a:solidFill>
                </a:rPr>
                <a:t>total order </a:t>
              </a:r>
              <a:r>
                <a:rPr lang="en-US" sz="1800" i="0" dirty="0" smtClean="0">
                  <a:solidFill>
                    <a:srgbClr val="FF0000"/>
                  </a:solidFill>
                  <a:latin typeface="Cambria Math"/>
                </a:rPr>
                <a:t>&gt;</a:t>
              </a:r>
              <a:r>
                <a:rPr lang="en-US" sz="1800" b="0" i="0" dirty="0" smtClean="0">
                  <a:solidFill>
                    <a:srgbClr val="FF0000"/>
                  </a:solidFill>
                  <a:latin typeface="Cambria Math"/>
                </a:rPr>
                <a:t>^</a:t>
              </a:r>
              <a:r>
                <a:rPr lang="en-US" sz="1800" i="0" dirty="0" smtClean="0">
                  <a:solidFill>
                    <a:srgbClr val="FF0000"/>
                  </a:solidFill>
                  <a:latin typeface="Cambria Math"/>
                </a:rPr>
                <a:t>∗</a:t>
              </a:r>
              <a:endParaRPr lang="en-SG" sz="1800" dirty="0">
                <a:solidFill>
                  <a:srgbClr val="FF0000"/>
                </a:solidFill>
              </a:endParaRPr>
            </a:p>
          </dgm:t>
        </dgm:pt>
      </mc:Fallback>
    </mc:AlternateContent>
    <dgm:pt modelId="{86E9F8AF-F5EF-4B29-86EC-81877A35B942}" type="parTrans" cxnId="{E26441C3-E905-4513-BE42-501BCBD0A962}">
      <dgm:prSet/>
      <dgm:spPr/>
      <dgm:t>
        <a:bodyPr/>
        <a:lstStyle/>
        <a:p>
          <a:endParaRPr lang="en-SG"/>
        </a:p>
      </dgm:t>
    </dgm:pt>
    <dgm:pt modelId="{A525EBC1-5307-414C-8E9A-4DFDC8F02827}" type="sibTrans" cxnId="{E26441C3-E905-4513-BE42-501BCBD0A962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81AFEBF2-BB07-48A1-A8C5-168B94E29767}">
          <dgm:prSet phldrT="[Text]" custT="1"/>
          <dgm:spPr/>
          <dgm:t>
            <a:bodyPr/>
            <a:lstStyle/>
            <a:p>
              <a:r>
                <a:rPr lang="en-US" sz="1800" dirty="0" smtClean="0"/>
                <a:t>Allowed operations: propose a total order </a:t>
              </a:r>
              <a14:m>
                <m:oMath xmlns:m="http://schemas.openxmlformats.org/officeDocument/2006/math">
                  <m:r>
                    <a:rPr lang="en-US" sz="1800" i="1" dirty="0" smtClean="0">
                      <a:solidFill>
                        <a:schemeClr val="accent1"/>
                      </a:solidFill>
                      <a:latin typeface="Cambria Math"/>
                      <a:cs typeface="Arial" charset="0"/>
                    </a:rPr>
                    <m:t>&gt;</m:t>
                  </m:r>
                </m:oMath>
              </a14:m>
              <a:r>
                <a:rPr lang="en-US" sz="1800" dirty="0" smtClean="0">
                  <a:cs typeface="Arial" charset="0"/>
                </a:rPr>
                <a:t>, get a violation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  <a:cs typeface="Arial" charset="0"/>
                    </a:rPr>
                    <m:t>(</m:t>
                  </m:r>
                  <m:r>
                    <a:rPr lang="en-US" sz="1800" i="1" dirty="0" err="1" smtClean="0">
                      <a:latin typeface="Cambria Math"/>
                      <a:cs typeface="Arial" charset="0"/>
                    </a:rPr>
                    <m:t>𝑎</m:t>
                  </m:r>
                  <m:r>
                    <a:rPr lang="en-US" sz="1800" i="1" dirty="0" err="1" smtClean="0">
                      <a:latin typeface="Cambria Math"/>
                      <a:cs typeface="Arial" charset="0"/>
                    </a:rPr>
                    <m:t>,</m:t>
                  </m:r>
                  <m:r>
                    <a:rPr lang="en-US" sz="1800" i="1" dirty="0" err="1" smtClean="0">
                      <a:latin typeface="Cambria Math"/>
                      <a:cs typeface="Arial" charset="0"/>
                    </a:rPr>
                    <m:t>𝑏</m:t>
                  </m:r>
                  <m:r>
                    <a:rPr lang="en-US" sz="1800" i="1" dirty="0" smtClean="0">
                      <a:latin typeface="Cambria Math"/>
                      <a:cs typeface="Arial" charset="0"/>
                    </a:rPr>
                    <m:t>)</m:t>
                  </m:r>
                </m:oMath>
              </a14:m>
              <a:r>
                <a:rPr lang="en-US" sz="1800" dirty="0" smtClean="0">
                  <a:cs typeface="Arial" charset="0"/>
                </a:rPr>
                <a:t>.</a:t>
              </a:r>
              <a:endParaRPr lang="en-SG" sz="1800" dirty="0"/>
            </a:p>
          </dgm:t>
        </dgm:pt>
      </mc:Choice>
      <mc:Fallback xmlns="">
        <dgm:pt modelId="{81AFEBF2-BB07-48A1-A8C5-168B94E29767}">
          <dgm:prSet phldrT="[Text]" custT="1"/>
          <dgm:spPr/>
          <dgm:t>
            <a:bodyPr/>
            <a:lstStyle/>
            <a:p>
              <a:r>
                <a:rPr lang="en-US" sz="1800" dirty="0" smtClean="0"/>
                <a:t>Allowed operations: propose a total order </a:t>
              </a:r>
              <a:r>
                <a:rPr lang="en-US" sz="1800" i="0" dirty="0" smtClean="0">
                  <a:solidFill>
                    <a:schemeClr val="accent1"/>
                  </a:solidFill>
                  <a:latin typeface="Cambria Math"/>
                  <a:cs typeface="Arial" charset="0"/>
                </a:rPr>
                <a:t>&gt;</a:t>
              </a:r>
              <a:r>
                <a:rPr lang="en-US" sz="1800" dirty="0" smtClean="0">
                  <a:cs typeface="Arial" charset="0"/>
                </a:rPr>
                <a:t>, get a violation </a:t>
              </a:r>
              <a:r>
                <a:rPr lang="en-US" sz="1800" i="0" dirty="0" smtClean="0">
                  <a:latin typeface="Cambria Math"/>
                  <a:cs typeface="Arial" charset="0"/>
                </a:rPr>
                <a:t>(</a:t>
              </a:r>
              <a:r>
                <a:rPr lang="en-US" sz="1800" i="0" dirty="0" err="1" smtClean="0">
                  <a:latin typeface="Cambria Math"/>
                  <a:cs typeface="Arial" charset="0"/>
                </a:rPr>
                <a:t>𝑎,𝑏</a:t>
              </a:r>
              <a:r>
                <a:rPr lang="en-US" sz="1800" i="0" dirty="0" smtClean="0">
                  <a:latin typeface="Cambria Math"/>
                  <a:cs typeface="Arial" charset="0"/>
                </a:rPr>
                <a:t>)</a:t>
              </a:r>
              <a:r>
                <a:rPr lang="en-US" sz="1800" dirty="0" smtClean="0">
                  <a:cs typeface="Arial" charset="0"/>
                </a:rPr>
                <a:t>.</a:t>
              </a:r>
              <a:endParaRPr lang="en-SG" sz="1800" dirty="0"/>
            </a:p>
          </dgm:t>
        </dgm:pt>
      </mc:Fallback>
    </mc:AlternateContent>
    <dgm:pt modelId="{AB923ECA-2CDD-46B2-B65E-478BCC09E57B}" type="parTrans" cxnId="{3484AE88-B2E8-43D6-AB04-7F3B4CE74F19}">
      <dgm:prSet/>
      <dgm:spPr/>
      <dgm:t>
        <a:bodyPr/>
        <a:lstStyle/>
        <a:p>
          <a:endParaRPr lang="en-SG"/>
        </a:p>
      </dgm:t>
    </dgm:pt>
    <dgm:pt modelId="{636D7930-6352-47BB-9CC2-09FA46C7D664}" type="sibTrans" cxnId="{3484AE88-B2E8-43D6-AB04-7F3B4CE74F19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35B26A47-7C19-46A1-B996-281176441A44}">
          <dgm:prSet phldrT="[Text]" custT="1"/>
          <dgm:spPr/>
          <dgm:t>
            <a:bodyPr/>
            <a:lstStyle/>
            <a:p>
              <a:r>
                <a:rPr lang="en-SG" sz="1800" dirty="0" smtClean="0"/>
                <a:t>i.e. the order of </a:t>
              </a:r>
              <a14:m>
                <m:oMath xmlns:m="http://schemas.openxmlformats.org/officeDocument/2006/math">
                  <m:r>
                    <a:rPr lang="en-SG" sz="1800" i="1" dirty="0" smtClean="0">
                      <a:latin typeface="Cambria Math"/>
                    </a:rPr>
                    <m:t>𝑎</m:t>
                  </m:r>
                </m:oMath>
              </a14:m>
              <a:r>
                <a:rPr lang="en-SG" sz="1800" dirty="0" smtClean="0"/>
                <a:t> and </a:t>
              </a:r>
              <a14:m>
                <m:oMath xmlns:m="http://schemas.openxmlformats.org/officeDocument/2006/math">
                  <m:r>
                    <a:rPr lang="en-SG" sz="1800" i="1" dirty="0" smtClean="0">
                      <a:latin typeface="Cambria Math"/>
                    </a:rPr>
                    <m:t>𝑏</m:t>
                  </m:r>
                </m:oMath>
              </a14:m>
              <a:r>
                <a:rPr lang="en-SG" sz="1800" dirty="0" smtClean="0"/>
                <a:t> is different in </a:t>
              </a:r>
              <a14:m>
                <m:oMath xmlns:m="http://schemas.openxmlformats.org/officeDocument/2006/math">
                  <m:r>
                    <a:rPr lang="en-SG" sz="1800" i="1" dirty="0" smtClean="0">
                      <a:solidFill>
                        <a:schemeClr val="accent1"/>
                      </a:solidFill>
                      <a:latin typeface="Cambria Math"/>
                    </a:rPr>
                    <m:t>&gt;</m:t>
                  </m:r>
                </m:oMath>
              </a14:m>
              <a:r>
                <a:rPr lang="en-SG" sz="1800" dirty="0" smtClean="0"/>
                <a:t> and in </a:t>
              </a:r>
              <a14:m>
                <m:oMath xmlns:m="http://schemas.openxmlformats.org/officeDocument/2006/math">
                  <m:r>
                    <a:rPr lang="en-SG" sz="1800" i="1" dirty="0" smtClean="0">
                      <a:solidFill>
                        <a:srgbClr val="FF0000"/>
                      </a:solidFill>
                      <a:latin typeface="Cambria Math"/>
                    </a:rPr>
                    <m:t>&gt;∗</m:t>
                  </m:r>
                </m:oMath>
              </a14:m>
              <a:r>
                <a:rPr lang="en-SG" sz="1800" dirty="0" smtClean="0"/>
                <a:t>.</a:t>
              </a:r>
              <a:endParaRPr lang="en-SG" sz="1800" dirty="0"/>
            </a:p>
          </dgm:t>
        </dgm:pt>
      </mc:Choice>
      <mc:Fallback xmlns="">
        <dgm:pt modelId="{35B26A47-7C19-46A1-B996-281176441A44}">
          <dgm:prSet phldrT="[Text]" custT="1"/>
          <dgm:spPr/>
          <dgm:t>
            <a:bodyPr/>
            <a:lstStyle/>
            <a:p>
              <a:r>
                <a:rPr lang="en-SG" sz="1800" dirty="0" smtClean="0"/>
                <a:t>i.e. the order of </a:t>
              </a:r>
              <a:r>
                <a:rPr lang="en-SG" sz="1800" i="0" dirty="0" smtClean="0">
                  <a:latin typeface="Cambria Math"/>
                </a:rPr>
                <a:t>𝑎</a:t>
              </a:r>
              <a:r>
                <a:rPr lang="en-SG" sz="1800" dirty="0" smtClean="0"/>
                <a:t> and </a:t>
              </a:r>
              <a:r>
                <a:rPr lang="en-SG" sz="1800" i="0" dirty="0" smtClean="0">
                  <a:latin typeface="Cambria Math"/>
                </a:rPr>
                <a:t>𝑏</a:t>
              </a:r>
              <a:r>
                <a:rPr lang="en-SG" sz="1800" dirty="0" smtClean="0"/>
                <a:t> is different in </a:t>
              </a:r>
              <a:r>
                <a:rPr lang="en-SG" sz="1800" i="0" dirty="0" smtClean="0">
                  <a:solidFill>
                    <a:schemeClr val="accent1"/>
                  </a:solidFill>
                  <a:latin typeface="Cambria Math"/>
                </a:rPr>
                <a:t>&gt;</a:t>
              </a:r>
              <a:r>
                <a:rPr lang="en-SG" sz="1800" dirty="0" smtClean="0"/>
                <a:t> and in </a:t>
              </a:r>
              <a:r>
                <a:rPr lang="en-SG" sz="1800" i="0" dirty="0" smtClean="0">
                  <a:solidFill>
                    <a:srgbClr val="FF0000"/>
                  </a:solidFill>
                  <a:latin typeface="Cambria Math"/>
                </a:rPr>
                <a:t>&gt;∗</a:t>
              </a:r>
              <a:r>
                <a:rPr lang="en-SG" sz="1800" dirty="0" smtClean="0"/>
                <a:t>.</a:t>
              </a:r>
              <a:endParaRPr lang="en-SG" sz="1800" dirty="0"/>
            </a:p>
          </dgm:t>
        </dgm:pt>
      </mc:Fallback>
    </mc:AlternateContent>
    <dgm:pt modelId="{68663B50-EAE5-44B1-9276-8B8A4D5B7EAB}" type="parTrans" cxnId="{7F1146E7-7490-4144-B760-DAD41301E495}">
      <dgm:prSet/>
      <dgm:spPr/>
      <dgm:t>
        <a:bodyPr/>
        <a:lstStyle/>
        <a:p>
          <a:endParaRPr lang="zh-HK" altLang="en-US"/>
        </a:p>
      </dgm:t>
    </dgm:pt>
    <dgm:pt modelId="{335DE8A9-FA92-4CE5-8420-A2B65A412BE9}" type="sibTrans" cxnId="{7F1146E7-7490-4144-B760-DAD41301E495}">
      <dgm:prSet/>
      <dgm:spPr/>
      <dgm:t>
        <a:bodyPr/>
        <a:lstStyle/>
        <a:p>
          <a:endParaRPr lang="zh-HK" altLang="en-US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40056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2512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F1146E7-7490-4144-B760-DAD41301E495}" srcId="{81AFEBF2-BB07-48A1-A8C5-168B94E29767}" destId="{35B26A47-7C19-46A1-B996-281176441A44}" srcOrd="0" destOrd="0" parTransId="{68663B50-EAE5-44B1-9276-8B8A4D5B7EAB}" sibTransId="{335DE8A9-FA92-4CE5-8420-A2B65A412BE9}"/>
    <dgm:cxn modelId="{88C54EE7-3C71-40DE-AB7F-C81FDE79D6FA}" srcId="{3CAC6A38-3FE9-4200-A858-AFCEF73B0DC6}" destId="{3DD73864-ED45-4969-AA6E-6EDF35E8758D}" srcOrd="1" destOrd="0" parTransId="{F661C8CB-AD33-42B8-94ED-839A9461BB93}" sibTransId="{FDE6117D-5D9C-49AE-81F7-58BDFB229968}"/>
    <dgm:cxn modelId="{3484AE88-B2E8-43D6-AB04-7F3B4CE74F19}" srcId="{3CAC6A38-3FE9-4200-A858-AFCEF73B0DC6}" destId="{81AFEBF2-BB07-48A1-A8C5-168B94E29767}" srcOrd="2" destOrd="0" parTransId="{AB923ECA-2CDD-46B2-B65E-478BCC09E57B}" sibTransId="{636D7930-6352-47BB-9CC2-09FA46C7D664}"/>
    <dgm:cxn modelId="{921AF66A-A25D-4FB5-9D57-0FC407E2EE72}" type="presOf" srcId="{3CAC6A38-3FE9-4200-A858-AFCEF73B0DC6}" destId="{2F75B60C-E898-47F1-B41F-214963E2C138}" srcOrd="0" destOrd="0" presId="urn:microsoft.com/office/officeart/2005/8/layout/vList5"/>
    <dgm:cxn modelId="{E26441C3-E905-4513-BE42-501BCBD0A962}" srcId="{3CAC6A38-3FE9-4200-A858-AFCEF73B0DC6}" destId="{A7493C7D-FFD5-41E1-AA09-61C07611379A}" srcOrd="0" destOrd="0" parTransId="{86E9F8AF-F5EF-4B29-86EC-81877A35B942}" sibTransId="{A525EBC1-5307-414C-8E9A-4DFDC8F02827}"/>
    <dgm:cxn modelId="{6A537E15-E943-4FFE-8B80-12614C461208}" type="presOf" srcId="{81AFEBF2-BB07-48A1-A8C5-168B94E29767}" destId="{C6A1149E-75E8-410B-A043-E9F2A8008FC4}" srcOrd="0" destOrd="2" presId="urn:microsoft.com/office/officeart/2005/8/layout/vList5"/>
    <dgm:cxn modelId="{7C16C8FD-6F42-4225-AF5E-41EFA96864CA}" type="presOf" srcId="{3DD73864-ED45-4969-AA6E-6EDF35E8758D}" destId="{C6A1149E-75E8-410B-A043-E9F2A8008FC4}" srcOrd="0" destOrd="1" presId="urn:microsoft.com/office/officeart/2005/8/layout/vList5"/>
    <dgm:cxn modelId="{5C1F03CE-A9CD-4A31-A193-AB37B19DE7E8}" type="presOf" srcId="{60C2951C-F9B3-4FD6-A1E9-BA3FCD1C0374}" destId="{DEC005C4-BC57-4AD6-B12D-2F43E061A5D0}" srcOrd="0" destOrd="0" presId="urn:microsoft.com/office/officeart/2005/8/layout/vList5"/>
    <dgm:cxn modelId="{15FE8B42-2159-48B2-A343-3A2F5EA7F363}" type="presOf" srcId="{35B26A47-7C19-46A1-B996-281176441A44}" destId="{C6A1149E-75E8-410B-A043-E9F2A8008FC4}" srcOrd="0" destOrd="3" presId="urn:microsoft.com/office/officeart/2005/8/layout/vList5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FD901DD3-8065-4752-A667-5B0CA50E284D}" type="presOf" srcId="{A7493C7D-FFD5-41E1-AA09-61C07611379A}" destId="{C6A1149E-75E8-410B-A043-E9F2A8008FC4}" srcOrd="0" destOrd="0" presId="urn:microsoft.com/office/officeart/2005/8/layout/vList5"/>
    <dgm:cxn modelId="{71BC6D82-6E1A-4E0A-82CF-DB442B6BCB0A}" type="presParOf" srcId="{DEC005C4-BC57-4AD6-B12D-2F43E061A5D0}" destId="{512F5CF9-6192-44D3-8AA1-46EF261A825F}" srcOrd="0" destOrd="0" presId="urn:microsoft.com/office/officeart/2005/8/layout/vList5"/>
    <dgm:cxn modelId="{499FD607-166D-40DD-86B3-6C2DF72B45B2}" type="presParOf" srcId="{512F5CF9-6192-44D3-8AA1-46EF261A825F}" destId="{2F75B60C-E898-47F1-B41F-214963E2C138}" srcOrd="0" destOrd="0" presId="urn:microsoft.com/office/officeart/2005/8/layout/vList5"/>
    <dgm:cxn modelId="{C3793936-FD43-431A-95CE-4F17372B7376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2000" dirty="0" smtClean="0"/>
            <a:t>Problem</a:t>
          </a:r>
          <a:endParaRPr lang="en-SG" sz="2000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3DD73864-ED45-4969-AA6E-6EDF35E8758D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dgm:pt modelId="{A7493C7D-FFD5-41E1-AA09-61C07611379A}">
      <dgm:prSet phldrT="[Text]" custT="1"/>
      <dgm:spPr>
        <a:blipFill rotWithShape="1">
          <a:blip xmlns:r="http://schemas.openxmlformats.org/officeDocument/2006/relationships" r:embed="rId1"/>
          <a:stretch>
            <a:fillRect t="-3960" b="-7426"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6E9F8AF-F5EF-4B29-86EC-81877A35B942}" type="parTrans" cxnId="{E26441C3-E905-4513-BE42-501BCBD0A962}">
      <dgm:prSet/>
      <dgm:spPr/>
      <dgm:t>
        <a:bodyPr/>
        <a:lstStyle/>
        <a:p>
          <a:endParaRPr lang="en-SG"/>
        </a:p>
      </dgm:t>
    </dgm:pt>
    <dgm:pt modelId="{A525EBC1-5307-414C-8E9A-4DFDC8F02827}" type="sibTrans" cxnId="{E26441C3-E905-4513-BE42-501BCBD0A962}">
      <dgm:prSet/>
      <dgm:spPr/>
      <dgm:t>
        <a:bodyPr/>
        <a:lstStyle/>
        <a:p>
          <a:endParaRPr lang="en-SG"/>
        </a:p>
      </dgm:t>
    </dgm:pt>
    <dgm:pt modelId="{81AFEBF2-BB07-48A1-A8C5-168B94E29767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AB923ECA-2CDD-46B2-B65E-478BCC09E57B}" type="parTrans" cxnId="{3484AE88-B2E8-43D6-AB04-7F3B4CE74F19}">
      <dgm:prSet/>
      <dgm:spPr/>
      <dgm:t>
        <a:bodyPr/>
        <a:lstStyle/>
        <a:p>
          <a:endParaRPr lang="en-SG"/>
        </a:p>
      </dgm:t>
    </dgm:pt>
    <dgm:pt modelId="{636D7930-6352-47BB-9CC2-09FA46C7D664}" type="sibTrans" cxnId="{3484AE88-B2E8-43D6-AB04-7F3B4CE74F19}">
      <dgm:prSet/>
      <dgm:spPr/>
      <dgm:t>
        <a:bodyPr/>
        <a:lstStyle/>
        <a:p>
          <a:endParaRPr lang="en-SG"/>
        </a:p>
      </dgm:t>
    </dgm:pt>
    <dgm:pt modelId="{35B26A47-7C19-46A1-B996-281176441A44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8663B50-EAE5-44B1-9276-8B8A4D5B7EAB}" type="parTrans" cxnId="{7F1146E7-7490-4144-B760-DAD41301E495}">
      <dgm:prSet/>
      <dgm:spPr/>
      <dgm:t>
        <a:bodyPr/>
        <a:lstStyle/>
        <a:p>
          <a:endParaRPr lang="zh-HK" altLang="en-US"/>
        </a:p>
      </dgm:t>
    </dgm:pt>
    <dgm:pt modelId="{335DE8A9-FA92-4CE5-8420-A2B65A412BE9}" type="sibTrans" cxnId="{7F1146E7-7490-4144-B760-DAD41301E495}">
      <dgm:prSet/>
      <dgm:spPr/>
      <dgm:t>
        <a:bodyPr/>
        <a:lstStyle/>
        <a:p>
          <a:endParaRPr lang="zh-HK" altLang="en-US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40056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2512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F1146E7-7490-4144-B760-DAD41301E495}" srcId="{81AFEBF2-BB07-48A1-A8C5-168B94E29767}" destId="{35B26A47-7C19-46A1-B996-281176441A44}" srcOrd="0" destOrd="0" parTransId="{68663B50-EAE5-44B1-9276-8B8A4D5B7EAB}" sibTransId="{335DE8A9-FA92-4CE5-8420-A2B65A412BE9}"/>
    <dgm:cxn modelId="{88C54EE7-3C71-40DE-AB7F-C81FDE79D6FA}" srcId="{3CAC6A38-3FE9-4200-A858-AFCEF73B0DC6}" destId="{3DD73864-ED45-4969-AA6E-6EDF35E8758D}" srcOrd="1" destOrd="0" parTransId="{F661C8CB-AD33-42B8-94ED-839A9461BB93}" sibTransId="{FDE6117D-5D9C-49AE-81F7-58BDFB229968}"/>
    <dgm:cxn modelId="{3484AE88-B2E8-43D6-AB04-7F3B4CE74F19}" srcId="{3CAC6A38-3FE9-4200-A858-AFCEF73B0DC6}" destId="{81AFEBF2-BB07-48A1-A8C5-168B94E29767}" srcOrd="2" destOrd="0" parTransId="{AB923ECA-2CDD-46B2-B65E-478BCC09E57B}" sibTransId="{636D7930-6352-47BB-9CC2-09FA46C7D664}"/>
    <dgm:cxn modelId="{921AF66A-A25D-4FB5-9D57-0FC407E2EE72}" type="presOf" srcId="{3CAC6A38-3FE9-4200-A858-AFCEF73B0DC6}" destId="{2F75B60C-E898-47F1-B41F-214963E2C138}" srcOrd="0" destOrd="0" presId="urn:microsoft.com/office/officeart/2005/8/layout/vList5"/>
    <dgm:cxn modelId="{E26441C3-E905-4513-BE42-501BCBD0A962}" srcId="{3CAC6A38-3FE9-4200-A858-AFCEF73B0DC6}" destId="{A7493C7D-FFD5-41E1-AA09-61C07611379A}" srcOrd="0" destOrd="0" parTransId="{86E9F8AF-F5EF-4B29-86EC-81877A35B942}" sibTransId="{A525EBC1-5307-414C-8E9A-4DFDC8F02827}"/>
    <dgm:cxn modelId="{6A537E15-E943-4FFE-8B80-12614C461208}" type="presOf" srcId="{81AFEBF2-BB07-48A1-A8C5-168B94E29767}" destId="{C6A1149E-75E8-410B-A043-E9F2A8008FC4}" srcOrd="0" destOrd="2" presId="urn:microsoft.com/office/officeart/2005/8/layout/vList5"/>
    <dgm:cxn modelId="{7C16C8FD-6F42-4225-AF5E-41EFA96864CA}" type="presOf" srcId="{3DD73864-ED45-4969-AA6E-6EDF35E8758D}" destId="{C6A1149E-75E8-410B-A043-E9F2A8008FC4}" srcOrd="0" destOrd="1" presId="urn:microsoft.com/office/officeart/2005/8/layout/vList5"/>
    <dgm:cxn modelId="{5C1F03CE-A9CD-4A31-A193-AB37B19DE7E8}" type="presOf" srcId="{60C2951C-F9B3-4FD6-A1E9-BA3FCD1C0374}" destId="{DEC005C4-BC57-4AD6-B12D-2F43E061A5D0}" srcOrd="0" destOrd="0" presId="urn:microsoft.com/office/officeart/2005/8/layout/vList5"/>
    <dgm:cxn modelId="{15FE8B42-2159-48B2-A343-3A2F5EA7F363}" type="presOf" srcId="{35B26A47-7C19-46A1-B996-281176441A44}" destId="{C6A1149E-75E8-410B-A043-E9F2A8008FC4}" srcOrd="0" destOrd="3" presId="urn:microsoft.com/office/officeart/2005/8/layout/vList5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FD901DD3-8065-4752-A667-5B0CA50E284D}" type="presOf" srcId="{A7493C7D-FFD5-41E1-AA09-61C07611379A}" destId="{C6A1149E-75E8-410B-A043-E9F2A8008FC4}" srcOrd="0" destOrd="0" presId="urn:microsoft.com/office/officeart/2005/8/layout/vList5"/>
    <dgm:cxn modelId="{71BC6D82-6E1A-4E0A-82CF-DB442B6BCB0A}" type="presParOf" srcId="{DEC005C4-BC57-4AD6-B12D-2F43E061A5D0}" destId="{512F5CF9-6192-44D3-8AA1-46EF261A825F}" srcOrd="0" destOrd="0" presId="urn:microsoft.com/office/officeart/2005/8/layout/vList5"/>
    <dgm:cxn modelId="{499FD607-166D-40DD-86B3-6C2DF72B45B2}" type="presParOf" srcId="{512F5CF9-6192-44D3-8AA1-46EF261A825F}" destId="{2F75B60C-E898-47F1-B41F-214963E2C138}" srcOrd="0" destOrd="0" presId="urn:microsoft.com/office/officeart/2005/8/layout/vList5"/>
    <dgm:cxn modelId="{C3793936-FD43-431A-95CE-4F17372B7376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2000" dirty="0" smtClean="0"/>
            <a:t>Problem</a:t>
          </a:r>
          <a:endParaRPr lang="en-SG" sz="2000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3DD73864-ED45-4969-AA6E-6EDF35E8758D}">
      <dgm:prSet phldrT="[Text]" custT="1"/>
      <dgm:spPr/>
      <dgm:t>
        <a:bodyPr/>
        <a:lstStyle/>
        <a:p>
          <a:r>
            <a:rPr lang="en-US" sz="1800" dirty="0" smtClean="0"/>
            <a:t>Goal: find the order</a:t>
          </a:r>
          <a:endParaRPr lang="en-SG" sz="1800" dirty="0"/>
        </a:p>
      </dgm:t>
    </dgm:p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A7493C7D-FFD5-41E1-AA09-61C07611379A}">
          <dgm:prSet phldrT="[Text]" custT="1"/>
          <dgm:spPr/>
          <dgm:t>
            <a:bodyPr/>
            <a:lstStyle/>
            <a:p>
              <a:r>
                <a:rPr lang="en-US" sz="1800" dirty="0" smtClean="0"/>
                <a:t>Given a set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𝑆</m:t>
                  </m:r>
                </m:oMath>
              </a14:m>
              <a:r>
                <a:rPr lang="en-US" sz="1800" dirty="0" smtClean="0"/>
                <a:t> of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𝑛</m:t>
                  </m:r>
                </m:oMath>
              </a14:m>
              <a:r>
                <a:rPr lang="en-US" sz="1800" dirty="0" smtClean="0"/>
                <a:t> elements, there is an underlying </a:t>
              </a:r>
              <a:r>
                <a:rPr lang="en-US" sz="1800" dirty="0" smtClean="0">
                  <a:solidFill>
                    <a:srgbClr val="FF0000"/>
                  </a:solidFill>
                </a:rPr>
                <a:t>total order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</m:e>
                    <m:sup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∗</m:t>
                      </m:r>
                    </m:sup>
                  </m:sSup>
                </m:oMath>
              </a14:m>
              <a:endParaRPr lang="en-SG" sz="1800" dirty="0">
                <a:solidFill>
                  <a:srgbClr val="FF0000"/>
                </a:solidFill>
              </a:endParaRPr>
            </a:p>
          </dgm:t>
        </dgm:pt>
      </mc:Choice>
      <mc:Fallback xmlns="">
        <dgm:pt modelId="{A7493C7D-FFD5-41E1-AA09-61C07611379A}">
          <dgm:prSet phldrT="[Text]" custT="1"/>
          <dgm:spPr/>
          <dgm:t>
            <a:bodyPr/>
            <a:lstStyle/>
            <a:p>
              <a:r>
                <a:rPr lang="en-US" sz="1800" dirty="0" smtClean="0"/>
                <a:t>Given a set </a:t>
              </a:r>
              <a:r>
                <a:rPr lang="en-US" sz="1800" i="0" dirty="0" smtClean="0">
                  <a:latin typeface="Cambria Math"/>
                </a:rPr>
                <a:t>𝑆</a:t>
              </a:r>
              <a:r>
                <a:rPr lang="en-US" sz="1800" dirty="0" smtClean="0"/>
                <a:t> of </a:t>
              </a:r>
              <a:r>
                <a:rPr lang="en-US" sz="1800" i="0" dirty="0" smtClean="0">
                  <a:latin typeface="Cambria Math"/>
                </a:rPr>
                <a:t>𝑛</a:t>
              </a:r>
              <a:r>
                <a:rPr lang="en-US" sz="1800" dirty="0" smtClean="0"/>
                <a:t> elements, there is an underlying </a:t>
              </a:r>
              <a:r>
                <a:rPr lang="en-US" sz="1800" dirty="0" smtClean="0">
                  <a:solidFill>
                    <a:srgbClr val="FF0000"/>
                  </a:solidFill>
                </a:rPr>
                <a:t>total order </a:t>
              </a:r>
              <a:r>
                <a:rPr lang="en-US" sz="1800" i="0" dirty="0" smtClean="0">
                  <a:solidFill>
                    <a:srgbClr val="FF0000"/>
                  </a:solidFill>
                  <a:latin typeface="Cambria Math"/>
                </a:rPr>
                <a:t>&gt;</a:t>
              </a:r>
              <a:r>
                <a:rPr lang="en-US" sz="1800" b="0" i="0" dirty="0" smtClean="0">
                  <a:solidFill>
                    <a:srgbClr val="FF0000"/>
                  </a:solidFill>
                  <a:latin typeface="Cambria Math"/>
                </a:rPr>
                <a:t>^</a:t>
              </a:r>
              <a:r>
                <a:rPr lang="en-US" sz="1800" i="0" dirty="0" smtClean="0">
                  <a:solidFill>
                    <a:srgbClr val="FF0000"/>
                  </a:solidFill>
                  <a:latin typeface="Cambria Math"/>
                </a:rPr>
                <a:t>∗</a:t>
              </a:r>
              <a:endParaRPr lang="en-SG" sz="1800" dirty="0">
                <a:solidFill>
                  <a:srgbClr val="FF0000"/>
                </a:solidFill>
              </a:endParaRPr>
            </a:p>
          </dgm:t>
        </dgm:pt>
      </mc:Fallback>
    </mc:AlternateContent>
    <dgm:pt modelId="{86E9F8AF-F5EF-4B29-86EC-81877A35B942}" type="parTrans" cxnId="{E26441C3-E905-4513-BE42-501BCBD0A962}">
      <dgm:prSet/>
      <dgm:spPr/>
      <dgm:t>
        <a:bodyPr/>
        <a:lstStyle/>
        <a:p>
          <a:endParaRPr lang="en-SG"/>
        </a:p>
      </dgm:t>
    </dgm:pt>
    <dgm:pt modelId="{A525EBC1-5307-414C-8E9A-4DFDC8F02827}" type="sibTrans" cxnId="{E26441C3-E905-4513-BE42-501BCBD0A962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81AFEBF2-BB07-48A1-A8C5-168B94E29767}">
          <dgm:prSet phldrT="[Text]" custT="1"/>
          <dgm:spPr/>
          <dgm:t>
            <a:bodyPr/>
            <a:lstStyle/>
            <a:p>
              <a:r>
                <a:rPr lang="en-US" sz="1800" dirty="0" smtClean="0"/>
                <a:t>Allowed operations: propose a total order </a:t>
              </a:r>
              <a14:m>
                <m:oMath xmlns:m="http://schemas.openxmlformats.org/officeDocument/2006/math">
                  <m:r>
                    <a:rPr lang="en-US" sz="1800" i="1" dirty="0" smtClean="0">
                      <a:solidFill>
                        <a:schemeClr val="accent1"/>
                      </a:solidFill>
                      <a:latin typeface="Cambria Math"/>
                      <a:cs typeface="Arial" charset="0"/>
                    </a:rPr>
                    <m:t>&gt;</m:t>
                  </m:r>
                </m:oMath>
              </a14:m>
              <a:r>
                <a:rPr lang="en-US" sz="1800" dirty="0" smtClean="0">
                  <a:cs typeface="Arial" charset="0"/>
                </a:rPr>
                <a:t>, get a violation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  <a:cs typeface="Arial" charset="0"/>
                    </a:rPr>
                    <m:t>(</m:t>
                  </m:r>
                  <m:r>
                    <a:rPr lang="en-US" sz="1800" i="1" dirty="0" err="1" smtClean="0">
                      <a:latin typeface="Cambria Math"/>
                      <a:cs typeface="Arial" charset="0"/>
                    </a:rPr>
                    <m:t>𝑎</m:t>
                  </m:r>
                  <m:r>
                    <a:rPr lang="en-US" sz="1800" i="1" dirty="0" err="1" smtClean="0">
                      <a:latin typeface="Cambria Math"/>
                      <a:cs typeface="Arial" charset="0"/>
                    </a:rPr>
                    <m:t>,</m:t>
                  </m:r>
                  <m:r>
                    <a:rPr lang="en-US" sz="1800" i="1" dirty="0" err="1" smtClean="0">
                      <a:latin typeface="Cambria Math"/>
                      <a:cs typeface="Arial" charset="0"/>
                    </a:rPr>
                    <m:t>𝑏</m:t>
                  </m:r>
                  <m:r>
                    <a:rPr lang="en-US" sz="1800" i="1" dirty="0" smtClean="0">
                      <a:latin typeface="Cambria Math"/>
                      <a:cs typeface="Arial" charset="0"/>
                    </a:rPr>
                    <m:t>)</m:t>
                  </m:r>
                </m:oMath>
              </a14:m>
              <a:r>
                <a:rPr lang="en-US" sz="1800" dirty="0" smtClean="0">
                  <a:cs typeface="Arial" charset="0"/>
                </a:rPr>
                <a:t>.</a:t>
              </a:r>
              <a:endParaRPr lang="en-SG" sz="1800" dirty="0"/>
            </a:p>
          </dgm:t>
        </dgm:pt>
      </mc:Choice>
      <mc:Fallback xmlns="">
        <dgm:pt modelId="{81AFEBF2-BB07-48A1-A8C5-168B94E29767}">
          <dgm:prSet phldrT="[Text]" custT="1"/>
          <dgm:spPr/>
          <dgm:t>
            <a:bodyPr/>
            <a:lstStyle/>
            <a:p>
              <a:r>
                <a:rPr lang="en-US" sz="1800" dirty="0" smtClean="0"/>
                <a:t>Allowed operations: propose a total order </a:t>
              </a:r>
              <a:r>
                <a:rPr lang="en-US" sz="1800" i="0" dirty="0" smtClean="0">
                  <a:solidFill>
                    <a:schemeClr val="accent1"/>
                  </a:solidFill>
                  <a:latin typeface="Cambria Math"/>
                  <a:cs typeface="Arial" charset="0"/>
                </a:rPr>
                <a:t>&gt;</a:t>
              </a:r>
              <a:r>
                <a:rPr lang="en-US" sz="1800" dirty="0" smtClean="0">
                  <a:cs typeface="Arial" charset="0"/>
                </a:rPr>
                <a:t>, get a violation </a:t>
              </a:r>
              <a:r>
                <a:rPr lang="en-US" sz="1800" i="0" dirty="0" smtClean="0">
                  <a:latin typeface="Cambria Math"/>
                  <a:cs typeface="Arial" charset="0"/>
                </a:rPr>
                <a:t>(</a:t>
              </a:r>
              <a:r>
                <a:rPr lang="en-US" sz="1800" i="0" dirty="0" err="1" smtClean="0">
                  <a:latin typeface="Cambria Math"/>
                  <a:cs typeface="Arial" charset="0"/>
                </a:rPr>
                <a:t>𝑎,𝑏</a:t>
              </a:r>
              <a:r>
                <a:rPr lang="en-US" sz="1800" i="0" dirty="0" smtClean="0">
                  <a:latin typeface="Cambria Math"/>
                  <a:cs typeface="Arial" charset="0"/>
                </a:rPr>
                <a:t>)</a:t>
              </a:r>
              <a:r>
                <a:rPr lang="en-US" sz="1800" dirty="0" smtClean="0">
                  <a:cs typeface="Arial" charset="0"/>
                </a:rPr>
                <a:t>.</a:t>
              </a:r>
              <a:endParaRPr lang="en-SG" sz="1800" dirty="0"/>
            </a:p>
          </dgm:t>
        </dgm:pt>
      </mc:Fallback>
    </mc:AlternateContent>
    <dgm:pt modelId="{AB923ECA-2CDD-46B2-B65E-478BCC09E57B}" type="parTrans" cxnId="{3484AE88-B2E8-43D6-AB04-7F3B4CE74F19}">
      <dgm:prSet/>
      <dgm:spPr/>
      <dgm:t>
        <a:bodyPr/>
        <a:lstStyle/>
        <a:p>
          <a:endParaRPr lang="en-SG"/>
        </a:p>
      </dgm:t>
    </dgm:pt>
    <dgm:pt modelId="{636D7930-6352-47BB-9CC2-09FA46C7D664}" type="sibTrans" cxnId="{3484AE88-B2E8-43D6-AB04-7F3B4CE74F19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35B26A47-7C19-46A1-B996-281176441A44}">
          <dgm:prSet phldrT="[Text]" custT="1"/>
          <dgm:spPr/>
          <dgm:t>
            <a:bodyPr/>
            <a:lstStyle/>
            <a:p>
              <a:r>
                <a:rPr lang="en-SG" sz="1800" dirty="0" smtClean="0"/>
                <a:t>i.e. the order of </a:t>
              </a:r>
              <a14:m>
                <m:oMath xmlns:m="http://schemas.openxmlformats.org/officeDocument/2006/math">
                  <m:r>
                    <a:rPr lang="en-SG" sz="1800" i="1" dirty="0" smtClean="0">
                      <a:latin typeface="Cambria Math"/>
                    </a:rPr>
                    <m:t>𝑎</m:t>
                  </m:r>
                </m:oMath>
              </a14:m>
              <a:r>
                <a:rPr lang="en-SG" sz="1800" dirty="0" smtClean="0"/>
                <a:t> and </a:t>
              </a:r>
              <a14:m>
                <m:oMath xmlns:m="http://schemas.openxmlformats.org/officeDocument/2006/math">
                  <m:r>
                    <a:rPr lang="en-SG" sz="1800" i="1" dirty="0" smtClean="0">
                      <a:latin typeface="Cambria Math"/>
                    </a:rPr>
                    <m:t>𝑏</m:t>
                  </m:r>
                </m:oMath>
              </a14:m>
              <a:r>
                <a:rPr lang="en-SG" sz="1800" dirty="0" smtClean="0"/>
                <a:t> is different in </a:t>
              </a:r>
              <a14:m>
                <m:oMath xmlns:m="http://schemas.openxmlformats.org/officeDocument/2006/math">
                  <m:r>
                    <a:rPr lang="en-SG" sz="1800" i="1" dirty="0" smtClean="0">
                      <a:solidFill>
                        <a:schemeClr val="accent1"/>
                      </a:solidFill>
                      <a:latin typeface="Cambria Math"/>
                    </a:rPr>
                    <m:t>&gt;</m:t>
                  </m:r>
                </m:oMath>
              </a14:m>
              <a:r>
                <a:rPr lang="en-SG" sz="1800" dirty="0" smtClean="0"/>
                <a:t> and in </a:t>
              </a:r>
              <a14:m>
                <m:oMath xmlns:m="http://schemas.openxmlformats.org/officeDocument/2006/math">
                  <m:r>
                    <a:rPr lang="en-SG" sz="1800" i="1" dirty="0" smtClean="0">
                      <a:solidFill>
                        <a:srgbClr val="FF0000"/>
                      </a:solidFill>
                      <a:latin typeface="Cambria Math"/>
                    </a:rPr>
                    <m:t>&gt;∗</m:t>
                  </m:r>
                </m:oMath>
              </a14:m>
              <a:r>
                <a:rPr lang="en-SG" sz="1800" dirty="0" smtClean="0"/>
                <a:t>.</a:t>
              </a:r>
              <a:endParaRPr lang="en-SG" sz="1800" dirty="0"/>
            </a:p>
          </dgm:t>
        </dgm:pt>
      </mc:Choice>
      <mc:Fallback xmlns="">
        <dgm:pt modelId="{35B26A47-7C19-46A1-B996-281176441A44}">
          <dgm:prSet phldrT="[Text]" custT="1"/>
          <dgm:spPr/>
          <dgm:t>
            <a:bodyPr/>
            <a:lstStyle/>
            <a:p>
              <a:r>
                <a:rPr lang="en-SG" sz="1800" dirty="0" smtClean="0"/>
                <a:t>i.e. the order of </a:t>
              </a:r>
              <a:r>
                <a:rPr lang="en-SG" sz="1800" i="0" dirty="0" smtClean="0">
                  <a:latin typeface="Cambria Math"/>
                </a:rPr>
                <a:t>𝑎</a:t>
              </a:r>
              <a:r>
                <a:rPr lang="en-SG" sz="1800" dirty="0" smtClean="0"/>
                <a:t> and </a:t>
              </a:r>
              <a:r>
                <a:rPr lang="en-SG" sz="1800" i="0" dirty="0" smtClean="0">
                  <a:latin typeface="Cambria Math"/>
                </a:rPr>
                <a:t>𝑏</a:t>
              </a:r>
              <a:r>
                <a:rPr lang="en-SG" sz="1800" dirty="0" smtClean="0"/>
                <a:t> is different in </a:t>
              </a:r>
              <a:r>
                <a:rPr lang="en-SG" sz="1800" i="0" dirty="0" smtClean="0">
                  <a:solidFill>
                    <a:schemeClr val="accent1"/>
                  </a:solidFill>
                  <a:latin typeface="Cambria Math"/>
                </a:rPr>
                <a:t>&gt;</a:t>
              </a:r>
              <a:r>
                <a:rPr lang="en-SG" sz="1800" dirty="0" smtClean="0"/>
                <a:t> and in </a:t>
              </a:r>
              <a:r>
                <a:rPr lang="en-SG" sz="1800" i="0" dirty="0" smtClean="0">
                  <a:solidFill>
                    <a:srgbClr val="FF0000"/>
                  </a:solidFill>
                  <a:latin typeface="Cambria Math"/>
                </a:rPr>
                <a:t>&gt;∗</a:t>
              </a:r>
              <a:r>
                <a:rPr lang="en-SG" sz="1800" dirty="0" smtClean="0"/>
                <a:t>.</a:t>
              </a:r>
              <a:endParaRPr lang="en-SG" sz="1800" dirty="0"/>
            </a:p>
          </dgm:t>
        </dgm:pt>
      </mc:Fallback>
    </mc:AlternateContent>
    <dgm:pt modelId="{68663B50-EAE5-44B1-9276-8B8A4D5B7EAB}" type="parTrans" cxnId="{7F1146E7-7490-4144-B760-DAD41301E495}">
      <dgm:prSet/>
      <dgm:spPr/>
      <dgm:t>
        <a:bodyPr/>
        <a:lstStyle/>
        <a:p>
          <a:endParaRPr lang="zh-HK" altLang="en-US"/>
        </a:p>
      </dgm:t>
    </dgm:pt>
    <dgm:pt modelId="{335DE8A9-FA92-4CE5-8420-A2B65A412BE9}" type="sibTrans" cxnId="{7F1146E7-7490-4144-B760-DAD41301E495}">
      <dgm:prSet/>
      <dgm:spPr/>
      <dgm:t>
        <a:bodyPr/>
        <a:lstStyle/>
        <a:p>
          <a:endParaRPr lang="zh-HK" altLang="en-US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40056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2512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6B74B922-12C8-48A5-B7E8-FAFBA335A39C}" type="presOf" srcId="{3CAC6A38-3FE9-4200-A858-AFCEF73B0DC6}" destId="{2F75B60C-E898-47F1-B41F-214963E2C138}" srcOrd="0" destOrd="0" presId="urn:microsoft.com/office/officeart/2005/8/layout/vList5"/>
    <dgm:cxn modelId="{7F1146E7-7490-4144-B760-DAD41301E495}" srcId="{81AFEBF2-BB07-48A1-A8C5-168B94E29767}" destId="{35B26A47-7C19-46A1-B996-281176441A44}" srcOrd="0" destOrd="0" parTransId="{68663B50-EAE5-44B1-9276-8B8A4D5B7EAB}" sibTransId="{335DE8A9-FA92-4CE5-8420-A2B65A412BE9}"/>
    <dgm:cxn modelId="{88C54EE7-3C71-40DE-AB7F-C81FDE79D6FA}" srcId="{3CAC6A38-3FE9-4200-A858-AFCEF73B0DC6}" destId="{3DD73864-ED45-4969-AA6E-6EDF35E8758D}" srcOrd="1" destOrd="0" parTransId="{F661C8CB-AD33-42B8-94ED-839A9461BB93}" sibTransId="{FDE6117D-5D9C-49AE-81F7-58BDFB229968}"/>
    <dgm:cxn modelId="{9217950B-702D-412C-B69E-E9EFBE107FC6}" type="presOf" srcId="{35B26A47-7C19-46A1-B996-281176441A44}" destId="{C6A1149E-75E8-410B-A043-E9F2A8008FC4}" srcOrd="0" destOrd="3" presId="urn:microsoft.com/office/officeart/2005/8/layout/vList5"/>
    <dgm:cxn modelId="{3484AE88-B2E8-43D6-AB04-7F3B4CE74F19}" srcId="{3CAC6A38-3FE9-4200-A858-AFCEF73B0DC6}" destId="{81AFEBF2-BB07-48A1-A8C5-168B94E29767}" srcOrd="2" destOrd="0" parTransId="{AB923ECA-2CDD-46B2-B65E-478BCC09E57B}" sibTransId="{636D7930-6352-47BB-9CC2-09FA46C7D664}"/>
    <dgm:cxn modelId="{4E23B5A8-38DA-4126-85DD-6B32A042AB43}" type="presOf" srcId="{60C2951C-F9B3-4FD6-A1E9-BA3FCD1C0374}" destId="{DEC005C4-BC57-4AD6-B12D-2F43E061A5D0}" srcOrd="0" destOrd="0" presId="urn:microsoft.com/office/officeart/2005/8/layout/vList5"/>
    <dgm:cxn modelId="{E26441C3-E905-4513-BE42-501BCBD0A962}" srcId="{3CAC6A38-3FE9-4200-A858-AFCEF73B0DC6}" destId="{A7493C7D-FFD5-41E1-AA09-61C07611379A}" srcOrd="0" destOrd="0" parTransId="{86E9F8AF-F5EF-4B29-86EC-81877A35B942}" sibTransId="{A525EBC1-5307-414C-8E9A-4DFDC8F02827}"/>
    <dgm:cxn modelId="{215E9E3F-3BE3-4F0E-9FE8-3E156FC18AB1}" type="presOf" srcId="{3DD73864-ED45-4969-AA6E-6EDF35E8758D}" destId="{C6A1149E-75E8-410B-A043-E9F2A8008FC4}" srcOrd="0" destOrd="1" presId="urn:microsoft.com/office/officeart/2005/8/layout/vList5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7C56BCBE-53CE-40F9-9357-1A6562ABF976}" type="presOf" srcId="{81AFEBF2-BB07-48A1-A8C5-168B94E29767}" destId="{C6A1149E-75E8-410B-A043-E9F2A8008FC4}" srcOrd="0" destOrd="2" presId="urn:microsoft.com/office/officeart/2005/8/layout/vList5"/>
    <dgm:cxn modelId="{11D0B84B-1097-4A70-8B5E-390A51E9256E}" type="presOf" srcId="{A7493C7D-FFD5-41E1-AA09-61C07611379A}" destId="{C6A1149E-75E8-410B-A043-E9F2A8008FC4}" srcOrd="0" destOrd="0" presId="urn:microsoft.com/office/officeart/2005/8/layout/vList5"/>
    <dgm:cxn modelId="{AC276E07-9DFA-40B4-9B11-D9EF44605525}" type="presParOf" srcId="{DEC005C4-BC57-4AD6-B12D-2F43E061A5D0}" destId="{512F5CF9-6192-44D3-8AA1-46EF261A825F}" srcOrd="0" destOrd="0" presId="urn:microsoft.com/office/officeart/2005/8/layout/vList5"/>
    <dgm:cxn modelId="{853770D6-9C94-4E8E-BF8F-2FA90581CE70}" type="presParOf" srcId="{512F5CF9-6192-44D3-8AA1-46EF261A825F}" destId="{2F75B60C-E898-47F1-B41F-214963E2C138}" srcOrd="0" destOrd="0" presId="urn:microsoft.com/office/officeart/2005/8/layout/vList5"/>
    <dgm:cxn modelId="{63FCF480-2FCE-45B2-9C7A-7EF71672F43F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2000" dirty="0" smtClean="0"/>
            <a:t>Problem</a:t>
          </a:r>
          <a:endParaRPr lang="en-SG" sz="2000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3DD73864-ED45-4969-AA6E-6EDF35E8758D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dgm:pt modelId="{A7493C7D-FFD5-41E1-AA09-61C07611379A}">
      <dgm:prSet phldrT="[Text]" custT="1"/>
      <dgm:spPr>
        <a:blipFill rotWithShape="1">
          <a:blip xmlns:r="http://schemas.openxmlformats.org/officeDocument/2006/relationships" r:embed="rId1"/>
          <a:stretch>
            <a:fillRect t="-3960" b="-7426"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6E9F8AF-F5EF-4B29-86EC-81877A35B942}" type="parTrans" cxnId="{E26441C3-E905-4513-BE42-501BCBD0A962}">
      <dgm:prSet/>
      <dgm:spPr/>
      <dgm:t>
        <a:bodyPr/>
        <a:lstStyle/>
        <a:p>
          <a:endParaRPr lang="en-SG"/>
        </a:p>
      </dgm:t>
    </dgm:pt>
    <dgm:pt modelId="{A525EBC1-5307-414C-8E9A-4DFDC8F02827}" type="sibTrans" cxnId="{E26441C3-E905-4513-BE42-501BCBD0A962}">
      <dgm:prSet/>
      <dgm:spPr/>
      <dgm:t>
        <a:bodyPr/>
        <a:lstStyle/>
        <a:p>
          <a:endParaRPr lang="en-SG"/>
        </a:p>
      </dgm:t>
    </dgm:pt>
    <dgm:pt modelId="{81AFEBF2-BB07-48A1-A8C5-168B94E29767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AB923ECA-2CDD-46B2-B65E-478BCC09E57B}" type="parTrans" cxnId="{3484AE88-B2E8-43D6-AB04-7F3B4CE74F19}">
      <dgm:prSet/>
      <dgm:spPr/>
      <dgm:t>
        <a:bodyPr/>
        <a:lstStyle/>
        <a:p>
          <a:endParaRPr lang="en-SG"/>
        </a:p>
      </dgm:t>
    </dgm:pt>
    <dgm:pt modelId="{636D7930-6352-47BB-9CC2-09FA46C7D664}" type="sibTrans" cxnId="{3484AE88-B2E8-43D6-AB04-7F3B4CE74F19}">
      <dgm:prSet/>
      <dgm:spPr/>
      <dgm:t>
        <a:bodyPr/>
        <a:lstStyle/>
        <a:p>
          <a:endParaRPr lang="en-SG"/>
        </a:p>
      </dgm:t>
    </dgm:pt>
    <dgm:pt modelId="{35B26A47-7C19-46A1-B996-281176441A44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8663B50-EAE5-44B1-9276-8B8A4D5B7EAB}" type="parTrans" cxnId="{7F1146E7-7490-4144-B760-DAD41301E495}">
      <dgm:prSet/>
      <dgm:spPr/>
      <dgm:t>
        <a:bodyPr/>
        <a:lstStyle/>
        <a:p>
          <a:endParaRPr lang="zh-HK" altLang="en-US"/>
        </a:p>
      </dgm:t>
    </dgm:pt>
    <dgm:pt modelId="{335DE8A9-FA92-4CE5-8420-A2B65A412BE9}" type="sibTrans" cxnId="{7F1146E7-7490-4144-B760-DAD41301E495}">
      <dgm:prSet/>
      <dgm:spPr/>
      <dgm:t>
        <a:bodyPr/>
        <a:lstStyle/>
        <a:p>
          <a:endParaRPr lang="zh-HK" altLang="en-US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40056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2512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6B74B922-12C8-48A5-B7E8-FAFBA335A39C}" type="presOf" srcId="{3CAC6A38-3FE9-4200-A858-AFCEF73B0DC6}" destId="{2F75B60C-E898-47F1-B41F-214963E2C138}" srcOrd="0" destOrd="0" presId="urn:microsoft.com/office/officeart/2005/8/layout/vList5"/>
    <dgm:cxn modelId="{7F1146E7-7490-4144-B760-DAD41301E495}" srcId="{81AFEBF2-BB07-48A1-A8C5-168B94E29767}" destId="{35B26A47-7C19-46A1-B996-281176441A44}" srcOrd="0" destOrd="0" parTransId="{68663B50-EAE5-44B1-9276-8B8A4D5B7EAB}" sibTransId="{335DE8A9-FA92-4CE5-8420-A2B65A412BE9}"/>
    <dgm:cxn modelId="{88C54EE7-3C71-40DE-AB7F-C81FDE79D6FA}" srcId="{3CAC6A38-3FE9-4200-A858-AFCEF73B0DC6}" destId="{3DD73864-ED45-4969-AA6E-6EDF35E8758D}" srcOrd="1" destOrd="0" parTransId="{F661C8CB-AD33-42B8-94ED-839A9461BB93}" sibTransId="{FDE6117D-5D9C-49AE-81F7-58BDFB229968}"/>
    <dgm:cxn modelId="{9217950B-702D-412C-B69E-E9EFBE107FC6}" type="presOf" srcId="{35B26A47-7C19-46A1-B996-281176441A44}" destId="{C6A1149E-75E8-410B-A043-E9F2A8008FC4}" srcOrd="0" destOrd="3" presId="urn:microsoft.com/office/officeart/2005/8/layout/vList5"/>
    <dgm:cxn modelId="{3484AE88-B2E8-43D6-AB04-7F3B4CE74F19}" srcId="{3CAC6A38-3FE9-4200-A858-AFCEF73B0DC6}" destId="{81AFEBF2-BB07-48A1-A8C5-168B94E29767}" srcOrd="2" destOrd="0" parTransId="{AB923ECA-2CDD-46B2-B65E-478BCC09E57B}" sibTransId="{636D7930-6352-47BB-9CC2-09FA46C7D664}"/>
    <dgm:cxn modelId="{4E23B5A8-38DA-4126-85DD-6B32A042AB43}" type="presOf" srcId="{60C2951C-F9B3-4FD6-A1E9-BA3FCD1C0374}" destId="{DEC005C4-BC57-4AD6-B12D-2F43E061A5D0}" srcOrd="0" destOrd="0" presId="urn:microsoft.com/office/officeart/2005/8/layout/vList5"/>
    <dgm:cxn modelId="{E26441C3-E905-4513-BE42-501BCBD0A962}" srcId="{3CAC6A38-3FE9-4200-A858-AFCEF73B0DC6}" destId="{A7493C7D-FFD5-41E1-AA09-61C07611379A}" srcOrd="0" destOrd="0" parTransId="{86E9F8AF-F5EF-4B29-86EC-81877A35B942}" sibTransId="{A525EBC1-5307-414C-8E9A-4DFDC8F02827}"/>
    <dgm:cxn modelId="{215E9E3F-3BE3-4F0E-9FE8-3E156FC18AB1}" type="presOf" srcId="{3DD73864-ED45-4969-AA6E-6EDF35E8758D}" destId="{C6A1149E-75E8-410B-A043-E9F2A8008FC4}" srcOrd="0" destOrd="1" presId="urn:microsoft.com/office/officeart/2005/8/layout/vList5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7C56BCBE-53CE-40F9-9357-1A6562ABF976}" type="presOf" srcId="{81AFEBF2-BB07-48A1-A8C5-168B94E29767}" destId="{C6A1149E-75E8-410B-A043-E9F2A8008FC4}" srcOrd="0" destOrd="2" presId="urn:microsoft.com/office/officeart/2005/8/layout/vList5"/>
    <dgm:cxn modelId="{11D0B84B-1097-4A70-8B5E-390A51E9256E}" type="presOf" srcId="{A7493C7D-FFD5-41E1-AA09-61C07611379A}" destId="{C6A1149E-75E8-410B-A043-E9F2A8008FC4}" srcOrd="0" destOrd="0" presId="urn:microsoft.com/office/officeart/2005/8/layout/vList5"/>
    <dgm:cxn modelId="{AC276E07-9DFA-40B4-9B11-D9EF44605525}" type="presParOf" srcId="{DEC005C4-BC57-4AD6-B12D-2F43E061A5D0}" destId="{512F5CF9-6192-44D3-8AA1-46EF261A825F}" srcOrd="0" destOrd="0" presId="urn:microsoft.com/office/officeart/2005/8/layout/vList5"/>
    <dgm:cxn modelId="{853770D6-9C94-4E8E-BF8F-2FA90581CE70}" type="presParOf" srcId="{512F5CF9-6192-44D3-8AA1-46EF261A825F}" destId="{2F75B60C-E898-47F1-B41F-214963E2C138}" srcOrd="0" destOrd="0" presId="urn:microsoft.com/office/officeart/2005/8/layout/vList5"/>
    <dgm:cxn modelId="{63FCF480-2FCE-45B2-9C7A-7EF71672F43F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Problem</a:t>
          </a:r>
          <a:endParaRPr lang="en-SG" sz="2000" dirty="0">
            <a:latin typeface="+mn-lt"/>
          </a:endParaRPr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9C4CDC78-F1D2-4D6D-A8B7-E22BC9F54EBF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Easier than Graph Isomorphism, but still not known to be in </a:t>
          </a:r>
          <a:r>
            <a:rPr lang="en-US" sz="1800" b="1" dirty="0" smtClean="0">
              <a:latin typeface="+mn-lt"/>
            </a:rPr>
            <a:t>P</a:t>
          </a:r>
          <a:r>
            <a:rPr lang="en-US" sz="1800" dirty="0" smtClean="0">
              <a:latin typeface="+mn-lt"/>
            </a:rPr>
            <a:t>.</a:t>
          </a:r>
          <a:endParaRPr lang="en-SG" sz="1800" dirty="0">
            <a:latin typeface="+mn-lt"/>
          </a:endParaRPr>
        </a:p>
      </dgm:t>
    </dgm:pt>
    <dgm:pt modelId="{DD9C01CB-693D-4F75-A9B1-B45C2B8CB525}" type="parTrans" cxnId="{E7C22CA0-B842-4FC2-A57F-0FC4D438A17B}">
      <dgm:prSet/>
      <dgm:spPr/>
      <dgm:t>
        <a:bodyPr/>
        <a:lstStyle/>
        <a:p>
          <a:endParaRPr lang="en-SG"/>
        </a:p>
      </dgm:t>
    </dgm:pt>
    <dgm:pt modelId="{1B819BE1-DACC-4985-97F3-66D7B8D5F246}" type="sibTrans" cxnId="{E7C22CA0-B842-4FC2-A57F-0FC4D438A17B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3927A16D-1014-4206-B89C-8A520FC4B903}">
          <dgm:prSet phldrT="[Text]" custT="1"/>
          <dgm:spPr/>
          <dgm:t>
            <a:bodyPr/>
            <a:lstStyle/>
            <a:p>
              <a:r>
                <a:rPr lang="en-US" sz="1800" dirty="0" smtClean="0">
                  <a:latin typeface="+mn-lt"/>
                </a:rPr>
                <a:t>Given two groups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𝐺</m:t>
                  </m:r>
                </m:oMath>
              </a14:m>
              <a:r>
                <a:rPr lang="en-US" sz="1800" dirty="0" smtClean="0">
                  <a:latin typeface="+mn-lt"/>
                </a:rPr>
                <a:t> and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𝐺</m:t>
                  </m:r>
                  <m:r>
                    <a:rPr lang="en-US" sz="1800" b="0" i="1" dirty="0" smtClean="0">
                      <a:latin typeface="Cambria Math"/>
                    </a:rPr>
                    <m:t>′</m:t>
                  </m:r>
                </m:oMath>
              </a14:m>
              <a:r>
                <a:rPr lang="en-US" sz="1800" dirty="0" smtClean="0">
                  <a:latin typeface="+mn-lt"/>
                </a:rPr>
                <a:t>, with 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multiplications </a:t>
              </a:r>
              <a14:m>
                <m:oMath xmlns:m="http://schemas.openxmlformats.org/officeDocument/2006/math">
                  <m:r>
                    <a:rPr lang="en-US" sz="1800" b="0" i="1" dirty="0" smtClean="0">
                      <a:solidFill>
                        <a:schemeClr val="tx1"/>
                      </a:solidFill>
                      <a:latin typeface="Cambria Math"/>
                      <a:cs typeface="Arial" pitchFamily="34" charset="0"/>
                    </a:rPr>
                    <m:t>∘</m:t>
                  </m:r>
                </m:oMath>
              </a14:m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800" dirty="0" smtClean="0">
                  <a:latin typeface="+mn-lt"/>
                </a:rPr>
                <a:t>and </a:t>
              </a:r>
              <a14:m>
                <m:oMath xmlns:m="http://schemas.openxmlformats.org/officeDocument/2006/math">
                  <m:r>
                    <a:rPr lang="en-US" sz="1800" b="0" i="1" smtClean="0">
                      <a:latin typeface="Cambria Math"/>
                    </a:rPr>
                    <m:t>∘′</m:t>
                  </m:r>
                </m:oMath>
              </a14:m>
              <a:r>
                <a:rPr lang="en-US" sz="1800" dirty="0" smtClean="0">
                  <a:latin typeface="+mn-lt"/>
                </a:rPr>
                <a:t>, by </a:t>
              </a:r>
              <a14:m>
                <m:oMath xmlns:m="http://schemas.openxmlformats.org/officeDocument/2006/math">
                  <m:r>
                    <a:rPr lang="en-US" sz="1800" i="1" dirty="0" smtClean="0">
                      <a:latin typeface="Cambria Math"/>
                    </a:rPr>
                    <m:t>𝑛</m:t>
                  </m:r>
                  <m:r>
                    <a:rPr lang="en-US" sz="1800" b="0" i="1" dirty="0" smtClean="0">
                      <a:latin typeface="Cambria Math"/>
                    </a:rPr>
                    <m:t>×</m:t>
                  </m:r>
                  <m:r>
                    <a:rPr lang="en-US" altLang="zh-HK" sz="1800" i="1" dirty="0" err="1" smtClean="0"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𝑛</m:t>
                  </m:r>
                </m:oMath>
              </a14:m>
              <a:r>
                <a:rPr lang="en-US" altLang="zh-HK" sz="18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 </a:t>
              </a:r>
              <a:r>
                <a:rPr lang="en-US" sz="1800" dirty="0" smtClean="0">
                  <a:latin typeface="+mn-lt"/>
                </a:rPr>
                <a:t>multiplication tables, decide whether they are isomorphic, and if yes, find an 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isomorphism</a:t>
              </a:r>
              <a:r>
                <a:rPr lang="en-US" sz="1800" dirty="0" smtClean="0">
                  <a:latin typeface="+mn-lt"/>
                </a:rPr>
                <a:t> </a:t>
              </a:r>
              <a14:m>
                <m:oMath xmlns:m="http://schemas.openxmlformats.org/officeDocument/2006/math">
                  <m:r>
                    <a:rPr lang="el-GR" sz="1800" i="1" dirty="0" smtClean="0">
                      <a:latin typeface="Cambria Math"/>
                      <a:cs typeface="Arial"/>
                    </a:rPr>
                    <m:t>𝜋</m:t>
                  </m:r>
                </m:oMath>
              </a14:m>
              <a:r>
                <a:rPr lang="en-US" sz="1800" dirty="0" smtClean="0">
                  <a:latin typeface="+mn-lt"/>
                </a:rPr>
                <a:t>.</a:t>
              </a:r>
              <a:endParaRPr lang="en-SG" sz="1600" dirty="0">
                <a:latin typeface="+mn-lt"/>
              </a:endParaRPr>
            </a:p>
          </dgm:t>
        </dgm:pt>
      </mc:Choice>
      <mc:Fallback xmlns="">
        <dgm:pt modelId="{3927A16D-1014-4206-B89C-8A520FC4B903}">
          <dgm:prSet phldrT="[Text]" custT="1"/>
          <dgm:spPr/>
          <dgm:t>
            <a:bodyPr/>
            <a:lstStyle/>
            <a:p>
              <a:r>
                <a:rPr lang="en-US" sz="1800" dirty="0" smtClean="0">
                  <a:latin typeface="+mn-lt"/>
                </a:rPr>
                <a:t>Given two groups </a:t>
              </a:r>
              <a:r>
                <a:rPr lang="en-US" sz="1800" i="0" dirty="0" smtClean="0">
                  <a:latin typeface="Cambria Math"/>
                </a:rPr>
                <a:t>𝐺</a:t>
              </a:r>
              <a:r>
                <a:rPr lang="en-US" sz="1800" dirty="0" smtClean="0">
                  <a:latin typeface="+mn-lt"/>
                </a:rPr>
                <a:t> and </a:t>
              </a:r>
              <a:r>
                <a:rPr lang="en-US" sz="1800" i="0" dirty="0" smtClean="0">
                  <a:latin typeface="Cambria Math"/>
                </a:rPr>
                <a:t>𝐺</a:t>
              </a:r>
              <a:r>
                <a:rPr lang="en-US" sz="1800" b="0" i="0" dirty="0" smtClean="0">
                  <a:latin typeface="Cambria Math"/>
                </a:rPr>
                <a:t>′</a:t>
              </a:r>
              <a:r>
                <a:rPr lang="en-US" sz="1800" dirty="0" smtClean="0">
                  <a:latin typeface="+mn-lt"/>
                </a:rPr>
                <a:t>, with 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multiplications </a:t>
              </a:r>
              <a:r>
                <a:rPr lang="en-US" sz="1800" b="0" i="0" dirty="0" smtClean="0">
                  <a:solidFill>
                    <a:schemeClr val="tx1"/>
                  </a:solidFill>
                  <a:latin typeface="Cambria Math"/>
                  <a:cs typeface="Arial" pitchFamily="34" charset="0"/>
                </a:rPr>
                <a:t>∘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800" dirty="0" smtClean="0">
                  <a:latin typeface="+mn-lt"/>
                </a:rPr>
                <a:t>and </a:t>
              </a:r>
              <a:r>
                <a:rPr lang="en-US" sz="1800" b="0" i="0" smtClean="0">
                  <a:latin typeface="Cambria Math"/>
                </a:rPr>
                <a:t>∘′</a:t>
              </a:r>
              <a:r>
                <a:rPr lang="en-US" sz="1800" dirty="0" smtClean="0">
                  <a:latin typeface="+mn-lt"/>
                </a:rPr>
                <a:t>, </a:t>
              </a:r>
              <a:r>
                <a:rPr lang="en-US" sz="1800" dirty="0" smtClean="0">
                  <a:latin typeface="+mn-lt"/>
                </a:rPr>
                <a:t>by </a:t>
              </a:r>
              <a:r>
                <a:rPr lang="en-US" sz="1800" i="0" dirty="0" smtClean="0">
                  <a:latin typeface="Cambria Math"/>
                </a:rPr>
                <a:t>𝑛</a:t>
              </a:r>
              <a:r>
                <a:rPr lang="en-US" sz="1800" b="0" i="0" dirty="0" smtClean="0">
                  <a:latin typeface="Cambria Math"/>
                </a:rPr>
                <a:t>×</a:t>
              </a:r>
              <a:r>
                <a:rPr lang="en-US" altLang="zh-HK" sz="1800" i="0" dirty="0" err="1" smtClean="0"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𝑛</a:t>
              </a:r>
              <a:r>
                <a:rPr lang="en-US" altLang="zh-HK" sz="18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 </a:t>
              </a:r>
              <a:r>
                <a:rPr lang="en-US" sz="1800" dirty="0" smtClean="0">
                  <a:latin typeface="+mn-lt"/>
                </a:rPr>
                <a:t>multiplication tables, decide whether they are isomorphic, and if yes, find an 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isomorphism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l-GR" sz="1800" i="0" dirty="0" smtClean="0">
                  <a:latin typeface="Cambria Math"/>
                  <a:cs typeface="Arial"/>
                </a:rPr>
                <a:t>𝜋</a:t>
              </a:r>
              <a:r>
                <a:rPr lang="en-US" sz="1800" dirty="0" smtClean="0">
                  <a:latin typeface="+mn-lt"/>
                </a:rPr>
                <a:t>.</a:t>
              </a:r>
              <a:endParaRPr lang="en-SG" sz="1600" dirty="0">
                <a:latin typeface="+mn-lt"/>
              </a:endParaRPr>
            </a:p>
          </dgm:t>
        </dgm:pt>
      </mc:Fallback>
    </mc:AlternateContent>
    <dgm:pt modelId="{31C4A3BB-BE2C-4396-8CEF-B351FA0FFD63}" type="parTrans" cxnId="{F7838BB6-0AB6-44E2-A140-0FC51BB24C2B}">
      <dgm:prSet/>
      <dgm:spPr/>
      <dgm:t>
        <a:bodyPr/>
        <a:lstStyle/>
        <a:p>
          <a:endParaRPr lang="en-SG"/>
        </a:p>
      </dgm:t>
    </dgm:pt>
    <dgm:pt modelId="{F577BD32-72D7-4C97-9142-E4B33C34B7BF}" type="sibTrans" cxnId="{F7838BB6-0AB6-44E2-A140-0FC51BB24C2B}">
      <dgm:prSet/>
      <dgm:spPr/>
      <dgm:t>
        <a:bodyPr/>
        <a:lstStyle/>
        <a:p>
          <a:endParaRPr lang="en-SG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48518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2226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5622E6B-F8E4-4BAF-BD86-59245C6E3F5F}" type="presOf" srcId="{60C2951C-F9B3-4FD6-A1E9-BA3FCD1C0374}" destId="{DEC005C4-BC57-4AD6-B12D-2F43E061A5D0}" srcOrd="0" destOrd="0" presId="urn:microsoft.com/office/officeart/2005/8/layout/vList5"/>
    <dgm:cxn modelId="{561D8D37-CD8A-46B4-843B-CC357F81D4CD}" type="presOf" srcId="{3927A16D-1014-4206-B89C-8A520FC4B903}" destId="{C6A1149E-75E8-410B-A043-E9F2A8008FC4}" srcOrd="0" destOrd="0" presId="urn:microsoft.com/office/officeart/2005/8/layout/vList5"/>
    <dgm:cxn modelId="{F7838BB6-0AB6-44E2-A140-0FC51BB24C2B}" srcId="{3CAC6A38-3FE9-4200-A858-AFCEF73B0DC6}" destId="{3927A16D-1014-4206-B89C-8A520FC4B903}" srcOrd="0" destOrd="0" parTransId="{31C4A3BB-BE2C-4396-8CEF-B351FA0FFD63}" sibTransId="{F577BD32-72D7-4C97-9142-E4B33C34B7BF}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BC52A1FC-BB10-4FF0-83EA-AA8CA38E6C30}" type="presOf" srcId="{9C4CDC78-F1D2-4D6D-A8B7-E22BC9F54EBF}" destId="{C6A1149E-75E8-410B-A043-E9F2A8008FC4}" srcOrd="0" destOrd="1" presId="urn:microsoft.com/office/officeart/2005/8/layout/vList5"/>
    <dgm:cxn modelId="{E7C22CA0-B842-4FC2-A57F-0FC4D438A17B}" srcId="{3CAC6A38-3FE9-4200-A858-AFCEF73B0DC6}" destId="{9C4CDC78-F1D2-4D6D-A8B7-E22BC9F54EBF}" srcOrd="1" destOrd="0" parTransId="{DD9C01CB-693D-4F75-A9B1-B45C2B8CB525}" sibTransId="{1B819BE1-DACC-4985-97F3-66D7B8D5F246}"/>
    <dgm:cxn modelId="{9DA2DE7D-3BC0-46B7-8207-9265EB70CBCE}" type="presOf" srcId="{3CAC6A38-3FE9-4200-A858-AFCEF73B0DC6}" destId="{2F75B60C-E898-47F1-B41F-214963E2C138}" srcOrd="0" destOrd="0" presId="urn:microsoft.com/office/officeart/2005/8/layout/vList5"/>
    <dgm:cxn modelId="{55FCE55A-89A1-4522-B278-5B2531030A4F}" type="presParOf" srcId="{DEC005C4-BC57-4AD6-B12D-2F43E061A5D0}" destId="{512F5CF9-6192-44D3-8AA1-46EF261A825F}" srcOrd="0" destOrd="0" presId="urn:microsoft.com/office/officeart/2005/8/layout/vList5"/>
    <dgm:cxn modelId="{CB4729FB-D346-46DB-8A02-F077B5543F5E}" type="presParOf" srcId="{512F5CF9-6192-44D3-8AA1-46EF261A825F}" destId="{2F75B60C-E898-47F1-B41F-214963E2C138}" srcOrd="0" destOrd="0" presId="urn:microsoft.com/office/officeart/2005/8/layout/vList5"/>
    <dgm:cxn modelId="{3DBC2095-1EAD-4675-96ED-E83073CFD9F9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Problem</a:t>
          </a:r>
          <a:endParaRPr lang="en-SG" sz="2000" dirty="0">
            <a:latin typeface="+mn-lt"/>
          </a:endParaRPr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9C4CDC78-F1D2-4D6D-A8B7-E22BC9F54EBF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DD9C01CB-693D-4F75-A9B1-B45C2B8CB525}" type="parTrans" cxnId="{E7C22CA0-B842-4FC2-A57F-0FC4D438A17B}">
      <dgm:prSet/>
      <dgm:spPr/>
      <dgm:t>
        <a:bodyPr/>
        <a:lstStyle/>
        <a:p>
          <a:endParaRPr lang="en-SG"/>
        </a:p>
      </dgm:t>
    </dgm:pt>
    <dgm:pt modelId="{1B819BE1-DACC-4985-97F3-66D7B8D5F246}" type="sibTrans" cxnId="{E7C22CA0-B842-4FC2-A57F-0FC4D438A17B}">
      <dgm:prSet/>
      <dgm:spPr/>
      <dgm:t>
        <a:bodyPr/>
        <a:lstStyle/>
        <a:p>
          <a:endParaRPr lang="en-SG"/>
        </a:p>
      </dgm:t>
    </dgm:pt>
    <dgm:pt modelId="{3927A16D-1014-4206-B89C-8A520FC4B903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31C4A3BB-BE2C-4396-8CEF-B351FA0FFD63}" type="parTrans" cxnId="{F7838BB6-0AB6-44E2-A140-0FC51BB24C2B}">
      <dgm:prSet/>
      <dgm:spPr/>
      <dgm:t>
        <a:bodyPr/>
        <a:lstStyle/>
        <a:p>
          <a:endParaRPr lang="en-SG"/>
        </a:p>
      </dgm:t>
    </dgm:pt>
    <dgm:pt modelId="{F577BD32-72D7-4C97-9142-E4B33C34B7BF}" type="sibTrans" cxnId="{F7838BB6-0AB6-44E2-A140-0FC51BB24C2B}">
      <dgm:prSet/>
      <dgm:spPr/>
      <dgm:t>
        <a:bodyPr/>
        <a:lstStyle/>
        <a:p>
          <a:endParaRPr lang="en-SG"/>
        </a:p>
      </dgm:t>
    </dgm:pt>
    <dgm:pt modelId="{DEC005C4-BC57-4AD6-B12D-2F43E061A5D0}" type="pres">
      <dgm:prSet presAssocID="{60C2951C-F9B3-4FD6-A1E9-BA3FCD1C0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12F5CF9-6192-44D3-8AA1-46EF261A825F}" type="pres">
      <dgm:prSet presAssocID="{3CAC6A38-3FE9-4200-A858-AFCEF73B0DC6}" presName="linNode" presStyleCnt="0"/>
      <dgm:spPr/>
      <dgm:t>
        <a:bodyPr/>
        <a:lstStyle/>
        <a:p>
          <a:endParaRPr lang="en-SG"/>
        </a:p>
      </dgm:t>
    </dgm:pt>
    <dgm:pt modelId="{2F75B60C-E898-47F1-B41F-214963E2C138}" type="pres">
      <dgm:prSet presAssocID="{3CAC6A38-3FE9-4200-A858-AFCEF73B0DC6}" presName="parentText" presStyleLbl="node1" presStyleIdx="0" presStyleCnt="1" custScaleX="48518" custLinFactNeighborX="-16859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A1149E-75E8-410B-A043-E9F2A8008FC4}" type="pres">
      <dgm:prSet presAssocID="{3CAC6A38-3FE9-4200-A858-AFCEF73B0DC6}" presName="descendantText" presStyleLbl="alignAccFollowNode1" presStyleIdx="0" presStyleCnt="1" custScaleX="136811" custScaleY="12226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5622E6B-F8E4-4BAF-BD86-59245C6E3F5F}" type="presOf" srcId="{60C2951C-F9B3-4FD6-A1E9-BA3FCD1C0374}" destId="{DEC005C4-BC57-4AD6-B12D-2F43E061A5D0}" srcOrd="0" destOrd="0" presId="urn:microsoft.com/office/officeart/2005/8/layout/vList5"/>
    <dgm:cxn modelId="{561D8D37-CD8A-46B4-843B-CC357F81D4CD}" type="presOf" srcId="{3927A16D-1014-4206-B89C-8A520FC4B903}" destId="{C6A1149E-75E8-410B-A043-E9F2A8008FC4}" srcOrd="0" destOrd="0" presId="urn:microsoft.com/office/officeart/2005/8/layout/vList5"/>
    <dgm:cxn modelId="{F7838BB6-0AB6-44E2-A140-0FC51BB24C2B}" srcId="{3CAC6A38-3FE9-4200-A858-AFCEF73B0DC6}" destId="{3927A16D-1014-4206-B89C-8A520FC4B903}" srcOrd="0" destOrd="0" parTransId="{31C4A3BB-BE2C-4396-8CEF-B351FA0FFD63}" sibTransId="{F577BD32-72D7-4C97-9142-E4B33C34B7BF}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BC52A1FC-BB10-4FF0-83EA-AA8CA38E6C30}" type="presOf" srcId="{9C4CDC78-F1D2-4D6D-A8B7-E22BC9F54EBF}" destId="{C6A1149E-75E8-410B-A043-E9F2A8008FC4}" srcOrd="0" destOrd="1" presId="urn:microsoft.com/office/officeart/2005/8/layout/vList5"/>
    <dgm:cxn modelId="{E7C22CA0-B842-4FC2-A57F-0FC4D438A17B}" srcId="{3CAC6A38-3FE9-4200-A858-AFCEF73B0DC6}" destId="{9C4CDC78-F1D2-4D6D-A8B7-E22BC9F54EBF}" srcOrd="1" destOrd="0" parTransId="{DD9C01CB-693D-4F75-A9B1-B45C2B8CB525}" sibTransId="{1B819BE1-DACC-4985-97F3-66D7B8D5F246}"/>
    <dgm:cxn modelId="{9DA2DE7D-3BC0-46B7-8207-9265EB70CBCE}" type="presOf" srcId="{3CAC6A38-3FE9-4200-A858-AFCEF73B0DC6}" destId="{2F75B60C-E898-47F1-B41F-214963E2C138}" srcOrd="0" destOrd="0" presId="urn:microsoft.com/office/officeart/2005/8/layout/vList5"/>
    <dgm:cxn modelId="{55FCE55A-89A1-4522-B278-5B2531030A4F}" type="presParOf" srcId="{DEC005C4-BC57-4AD6-B12D-2F43E061A5D0}" destId="{512F5CF9-6192-44D3-8AA1-46EF261A825F}" srcOrd="0" destOrd="0" presId="urn:microsoft.com/office/officeart/2005/8/layout/vList5"/>
    <dgm:cxn modelId="{CB4729FB-D346-46DB-8A02-F077B5543F5E}" type="presParOf" srcId="{512F5CF9-6192-44D3-8AA1-46EF261A825F}" destId="{2F75B60C-E898-47F1-B41F-214963E2C138}" srcOrd="0" destOrd="0" presId="urn:microsoft.com/office/officeart/2005/8/layout/vList5"/>
    <dgm:cxn modelId="{3DBC2095-1EAD-4675-96ED-E83073CFD9F9}" type="presParOf" srcId="{512F5CF9-6192-44D3-8AA1-46EF261A825F}" destId="{C6A1149E-75E8-410B-A043-E9F2A8008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Trial-efficient algorithm</a:t>
          </a:r>
          <a:endParaRPr lang="en-SG" sz="20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BACEDA55-EE4E-4897-BC66-16C8F9D1AC0C}">
          <dgm:prSet phldrT="[Text]" custT="1"/>
          <dgm:spPr/>
          <dgm:t>
            <a:bodyPr lIns="432000" tIns="72000" rIns="432000" bIns="108000"/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From a proposed </a:t>
              </a:r>
              <a14:m>
                <m:oMath xmlns:m="http://schemas.openxmlformats.org/officeDocument/2006/math">
                  <m:r>
                    <a:rPr lang="el-GR" sz="1800" i="1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</m:oMath>
              </a14:m>
              <a:r>
                <a:rPr lang="en-US" sz="1800" dirty="0" smtClean="0">
                  <a:solidFill>
                    <a:srgbClr val="002060"/>
                  </a:solidFill>
                  <a:latin typeface="+mn-lt"/>
                  <a:cs typeface="Arial"/>
                </a:rPr>
                <a:t> 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and a returned violation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1800" i="1" dirty="0" err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800" i="1" dirty="0" err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800" i="1" dirty="0" err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𝑏</m:t>
                      </m:r>
                    </m:e>
                  </m:d>
                </m:oMath>
              </a14:m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, we know that the isomorphism can’t simultaneously map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∘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𝑏</m:t>
                      </m:r>
                    </m:e>
                  </m:d>
                </m:oMath>
              </a14:m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 to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l-GR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𝜋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𝑎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, </m:t>
                      </m:r>
                      <m:r>
                        <a:rPr lang="el-GR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𝜋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𝑏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, </m:t>
                      </m:r>
                      <m:r>
                        <a:rPr lang="el-GR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𝜋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𝑎</m:t>
                          </m:r>
                        </m:e>
                      </m:d>
                      <m:sSup>
                        <m:sSupPr>
                          <m:ctrlP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∘</m:t>
                          </m:r>
                        </m:e>
                        <m:sup>
                          <m: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l-GR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𝜋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𝑏</m:t>
                          </m:r>
                        </m:e>
                      </m:d>
                    </m:e>
                  </m:d>
                </m:oMath>
              </a14:m>
              <a:endParaRPr lang="en-SG" sz="1800" dirty="0">
                <a:solidFill>
                  <a:srgbClr val="002060"/>
                </a:solidFill>
                <a:latin typeface="+mn-lt"/>
              </a:endParaRPr>
            </a:p>
          </dgm:t>
        </dgm:pt>
      </mc:Choice>
      <mc:Fallback xmlns="">
        <dgm:pt modelId="{BACEDA55-EE4E-4897-BC66-16C8F9D1AC0C}">
          <dgm:prSet phldrT="[Text]" custT="1"/>
          <dgm:spPr/>
          <dgm:t>
            <a:bodyPr lIns="432000" tIns="72000" rIns="432000" bIns="108000"/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From a proposed 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  <a:cs typeface="Arial"/>
                </a:rPr>
                <a:t> 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and a returned violation </a:t>
              </a:r>
              <a:r>
                <a:rPr lang="en-US" altLang="zh-HK" sz="1800" i="0" dirty="0" smtClean="0">
                  <a:solidFill>
                    <a:srgbClr val="002060"/>
                  </a:solidFill>
                  <a:latin typeface="Cambria Math"/>
                </a:rPr>
                <a:t>(</a:t>
              </a:r>
              <a:r>
                <a:rPr lang="en-US" sz="1800" i="0" dirty="0" err="1" smtClean="0">
                  <a:solidFill>
                    <a:srgbClr val="002060"/>
                  </a:solidFill>
                  <a:latin typeface="Cambria Math"/>
                </a:rPr>
                <a:t>𝑎,𝑏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)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, we know that the isomorphism can’t simultaneously map </a:t>
              </a:r>
              <a:r>
                <a:rPr lang="en-US" altLang="zh-HK" sz="1800" i="0" dirty="0" smtClean="0">
                  <a:solidFill>
                    <a:srgbClr val="002060"/>
                  </a:solidFill>
                  <a:latin typeface="Cambria Math"/>
                </a:rPr>
                <a:t>(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𝑎, 𝑏, 𝑎</a:t>
              </a:r>
              <a:r>
                <a:rPr lang="en-US" sz="1800" b="0" i="0" dirty="0" smtClean="0">
                  <a:solidFill>
                    <a:srgbClr val="002060"/>
                  </a:solidFill>
                  <a:latin typeface="Cambria Math"/>
                </a:rPr>
                <a:t>∘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𝑏)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 to </a:t>
              </a:r>
              <a:r>
                <a:rPr lang="en-US" altLang="zh-HK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(𝑎), 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(𝑏), 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(𝑎)</a:t>
              </a:r>
              <a:r>
                <a:rPr lang="en-US" sz="1800" b="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 ∘^′</a:t>
              </a:r>
              <a:r>
                <a:rPr lang="el-GR" sz="1800" b="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 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(𝑏))</a:t>
              </a:r>
              <a:endParaRPr lang="en-SG" sz="1800" dirty="0">
                <a:solidFill>
                  <a:srgbClr val="002060"/>
                </a:solidFill>
                <a:latin typeface="+mn-lt"/>
              </a:endParaRPr>
            </a:p>
          </dgm:t>
        </dgm:pt>
      </mc:Fallback>
    </mc:AlternateConten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14522419-7D28-400F-BB60-502CC3A83C1F}">
          <dgm:prSet phldrT="[Text]" custT="1"/>
          <dgm:spPr/>
          <dgm:t>
            <a:bodyPr lIns="432000" tIns="72000" rIns="432000" bIns="108000"/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There are no more than </a:t>
              </a:r>
              <a14:m>
                <m:oMath xmlns:m="http://schemas.openxmlformats.org/officeDocument/2006/math"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𝑂</m:t>
                  </m:r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(</m:t>
                  </m:r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𝑛</m:t>
                  </m:r>
                  <m:r>
                    <a:rPr lang="en-US" sz="1800" i="1" baseline="30000" dirty="0" smtClean="0">
                      <a:solidFill>
                        <a:srgbClr val="002060"/>
                      </a:solidFill>
                      <a:latin typeface="Cambria Math"/>
                    </a:rPr>
                    <m:t>6</m:t>
                  </m:r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)</m:t>
                  </m:r>
                </m:oMath>
              </a14:m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 such 6-tuples</a:t>
              </a:r>
              <a:endParaRPr lang="en-SG" sz="1800" dirty="0">
                <a:solidFill>
                  <a:srgbClr val="002060"/>
                </a:solidFill>
                <a:latin typeface="+mn-lt"/>
              </a:endParaRPr>
            </a:p>
          </dgm:t>
        </dgm:pt>
      </mc:Choice>
      <mc:Fallback xmlns="">
        <dgm:pt modelId="{14522419-7D28-400F-BB60-502CC3A83C1F}">
          <dgm:prSet phldrT="[Text]" custT="1"/>
          <dgm:spPr/>
          <dgm:t>
            <a:bodyPr lIns="432000" tIns="72000" rIns="432000" bIns="108000"/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There are no more than 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𝑂(𝑛</a:t>
              </a:r>
              <a:r>
                <a:rPr lang="en-US" sz="1800" i="0" baseline="30000" dirty="0" smtClean="0">
                  <a:solidFill>
                    <a:srgbClr val="002060"/>
                  </a:solidFill>
                  <a:latin typeface="Cambria Math"/>
                </a:rPr>
                <a:t>6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)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 such 6-tuples</a:t>
              </a:r>
              <a:endParaRPr lang="en-SG" sz="1800" dirty="0">
                <a:solidFill>
                  <a:srgbClr val="002060"/>
                </a:solidFill>
                <a:latin typeface="+mn-lt"/>
              </a:endParaRPr>
            </a:p>
          </dgm:t>
        </dgm:pt>
      </mc:Fallback>
    </mc:AlternateContent>
    <dgm:pt modelId="{94C373A2-FE4B-4593-A6DC-2C522A2A3241}" type="sibTrans" cxnId="{A4F0F64E-9600-47B6-9D9A-02DB4DF00266}">
      <dgm:prSet/>
      <dgm:spPr/>
      <dgm:t>
        <a:bodyPr/>
        <a:lstStyle/>
        <a:p>
          <a:endParaRPr lang="en-SG"/>
        </a:p>
      </dgm:t>
    </dgm:pt>
    <dgm:pt modelId="{4EFB5C61-8A5E-473A-8165-79CA187BF737}" type="parTrans" cxnId="{A4F0F64E-9600-47B6-9D9A-02DB4DF00266}">
      <dgm:prSet/>
      <dgm:spPr/>
      <dgm:t>
        <a:bodyPr/>
        <a:lstStyle/>
        <a:p>
          <a:endParaRPr lang="en-SG"/>
        </a:p>
      </dgm:t>
    </dgm:pt>
    <dgm:pt modelId="{93898FA9-5015-451C-87C1-312556F3EDDC}">
      <dgm:prSet phldrT="[Text]" custT="1"/>
      <dgm:spPr/>
      <dgm:t>
        <a:bodyPr lIns="432000" tIns="72000" rIns="432000" bIns="108000"/>
        <a:lstStyle/>
        <a:p>
          <a:r>
            <a:rPr lang="en-US" sz="1800" dirty="0" smtClean="0">
              <a:solidFill>
                <a:srgbClr val="002060"/>
              </a:solidFill>
              <a:latin typeface="+mn-lt"/>
            </a:rPr>
            <a:t>So the algorithm can keep proposing </a:t>
          </a:r>
          <a:r>
            <a:rPr lang="el-GR" sz="1800" dirty="0" smtClean="0">
              <a:solidFill>
                <a:srgbClr val="002060"/>
              </a:solidFill>
              <a:latin typeface="+mn-lt"/>
              <a:cs typeface="Arial"/>
            </a:rPr>
            <a:t>π</a:t>
          </a:r>
          <a:r>
            <a:rPr lang="en-US" sz="1800" dirty="0" smtClean="0">
              <a:solidFill>
                <a:srgbClr val="002060"/>
              </a:solidFill>
              <a:latin typeface="+mn-lt"/>
              <a:cs typeface="Arial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+mn-lt"/>
            </a:rPr>
            <a:t>consistent to all existing knowledge (obtained from previous trials), and updating forbidden tuples from violations.</a:t>
          </a:r>
          <a:endParaRPr lang="en-SG" sz="1800" dirty="0">
            <a:solidFill>
              <a:srgbClr val="002060"/>
            </a:solidFill>
            <a:latin typeface="+mn-lt"/>
          </a:endParaRPr>
        </a:p>
      </dgm:t>
    </dgm:pt>
    <dgm:pt modelId="{8124A001-8BFF-404F-B1A7-117B2EEC6DF6}" type="parTrans" cxnId="{0CDF7DEB-E241-43AB-B4EF-BCC2BCA64894}">
      <dgm:prSet/>
      <dgm:spPr/>
      <dgm:t>
        <a:bodyPr/>
        <a:lstStyle/>
        <a:p>
          <a:endParaRPr lang="en-SG"/>
        </a:p>
      </dgm:t>
    </dgm:pt>
    <dgm:pt modelId="{BB7B3B08-7F44-41A2-AFCF-3C4AA6E8CDCA}" type="sibTrans" cxnId="{0CDF7DEB-E241-43AB-B4EF-BCC2BCA64894}">
      <dgm:prSet/>
      <dgm:spPr/>
      <dgm:t>
        <a:bodyPr/>
        <a:lstStyle/>
        <a:p>
          <a:endParaRPr lang="en-SG"/>
        </a:p>
      </dgm:t>
    </dgm:pt>
    <dgm:pt modelId="{734EDBD4-BE11-4CA3-A9D8-88EEFF06CDAA}">
      <dgm:prSet phldrT="[Text]" custT="1"/>
      <dgm:spPr/>
      <dgm:t>
        <a:bodyPr lIns="432000" tIns="72000" rIns="432000" bIns="108000"/>
        <a:lstStyle/>
        <a:p>
          <a:endParaRPr lang="en-SG" sz="1800" dirty="0">
            <a:solidFill>
              <a:srgbClr val="002060"/>
            </a:solidFill>
            <a:latin typeface="+mn-lt"/>
          </a:endParaRPr>
        </a:p>
      </dgm:t>
    </dgm:pt>
    <dgm:pt modelId="{D1B7A8DE-058E-4925-8917-F464F037508C}" type="parTrans" cxnId="{32A81FE7-0831-4912-95B6-0996456C9A15}">
      <dgm:prSet/>
      <dgm:spPr/>
      <dgm:t>
        <a:bodyPr/>
        <a:lstStyle/>
        <a:p>
          <a:endParaRPr lang="en-SG"/>
        </a:p>
      </dgm:t>
    </dgm:pt>
    <dgm:pt modelId="{DC4DFC56-A32F-4001-BC23-E281A6CA83E6}" type="sibTrans" cxnId="{32A81FE7-0831-4912-95B6-0996456C9A15}">
      <dgm:prSet/>
      <dgm:spPr/>
      <dgm:t>
        <a:bodyPr/>
        <a:lstStyle/>
        <a:p>
          <a:endParaRPr lang="en-SG"/>
        </a:p>
      </dgm:t>
    </dgm:pt>
    <dgm:pt modelId="{2F130311-F07F-40F0-A3A7-5DAE1C40E9B8}">
      <dgm:prSet phldrT="[Text]" custT="1"/>
      <dgm:spPr/>
      <dgm:t>
        <a:bodyPr lIns="432000" tIns="72000" rIns="432000" bIns="108000"/>
        <a:lstStyle/>
        <a:p>
          <a:r>
            <a:rPr lang="en-US" sz="1800" dirty="0" smtClean="0">
              <a:solidFill>
                <a:srgbClr val="002060"/>
              </a:solidFill>
              <a:latin typeface="+mn-lt"/>
            </a:rPr>
            <a:t>easy given an </a:t>
          </a:r>
          <a:r>
            <a:rPr lang="en-US" sz="1800" b="1" dirty="0" smtClean="0">
              <a:solidFill>
                <a:srgbClr val="002060"/>
              </a:solidFill>
              <a:latin typeface="+mn-lt"/>
            </a:rPr>
            <a:t>NP</a:t>
          </a:r>
          <a:r>
            <a:rPr lang="en-US" sz="1800" dirty="0" smtClean="0">
              <a:solidFill>
                <a:srgbClr val="002060"/>
              </a:solidFill>
              <a:latin typeface="+mn-lt"/>
            </a:rPr>
            <a:t> computation oracle. So </a:t>
          </a:r>
          <a:r>
            <a:rPr lang="en-US" sz="1800" dirty="0" err="1" smtClean="0">
              <a:solidFill>
                <a:srgbClr val="FF0000"/>
              </a:solidFill>
              <a:latin typeface="+mn-lt"/>
            </a:rPr>
            <a:t>GroupIso</a:t>
          </a:r>
          <a:r>
            <a:rPr lang="en-US" sz="1800" baseline="-25000" dirty="0" err="1" smtClean="0">
              <a:solidFill>
                <a:srgbClr val="FF0000"/>
              </a:solidFill>
              <a:latin typeface="+mn-lt"/>
            </a:rPr>
            <a:t>u</a:t>
          </a:r>
          <a:r>
            <a:rPr lang="en-US" altLang="zh-HK" sz="1800" dirty="0" err="1" smtClean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rPr>
            <a:t>P</a:t>
          </a:r>
          <a:r>
            <a:rPr lang="en-US" altLang="zh-HK" sz="1800" baseline="30000" dirty="0" err="1" smtClean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rPr>
            <a:t>V,NP</a:t>
          </a:r>
          <a:endParaRPr lang="en-SG" sz="1800" baseline="30000" dirty="0">
            <a:solidFill>
              <a:srgbClr val="FF0000"/>
            </a:solidFill>
            <a:latin typeface="+mn-lt"/>
          </a:endParaRPr>
        </a:p>
      </dgm:t>
    </dgm:pt>
    <dgm:pt modelId="{885A344E-F06E-4922-8558-991E41D72626}" type="parTrans" cxnId="{8AD12879-E626-41E9-A3F1-CA4CB4BABF0A}">
      <dgm:prSet/>
      <dgm:spPr/>
      <dgm:t>
        <a:bodyPr/>
        <a:lstStyle/>
        <a:p>
          <a:endParaRPr lang="zh-HK" altLang="en-US"/>
        </a:p>
      </dgm:t>
    </dgm:pt>
    <dgm:pt modelId="{3A44EA1D-0148-436B-9C09-C03CBDFEC6AC}" type="sibTrans" cxnId="{8AD12879-E626-41E9-A3F1-CA4CB4BABF0A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Y="432586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830769" custLinFactY="-36451" custLinFactNeighborY="-10000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CDF7DEB-E241-43AB-B4EF-BCC2BCA64894}" srcId="{D8D1D46E-CD59-46E2-9B9C-3FAFDE3B86C4}" destId="{93898FA9-5015-451C-87C1-312556F3EDDC}" srcOrd="3" destOrd="0" parTransId="{8124A001-8BFF-404F-B1A7-117B2EEC6DF6}" sibTransId="{BB7B3B08-7F44-41A2-AFCF-3C4AA6E8CDCA}"/>
    <dgm:cxn modelId="{2F00545C-F99C-4734-8CBA-38586C67D1F9}" type="presOf" srcId="{2F130311-F07F-40F0-A3A7-5DAE1C40E9B8}" destId="{6A842BE2-9E2F-460B-8736-19767688EE01}" srcOrd="0" destOrd="4" presId="urn:microsoft.com/office/officeart/2005/8/layout/list1"/>
    <dgm:cxn modelId="{4F9E3A9F-59E3-4774-B5FE-7F13A23904F4}" type="presOf" srcId="{2D07C76F-B713-46C5-B25E-4C090C0AF3E7}" destId="{10177E00-BFC2-4D17-9CE8-635C6AF82156}" srcOrd="0" destOrd="0" presId="urn:microsoft.com/office/officeart/2005/8/layout/list1"/>
    <dgm:cxn modelId="{5E285323-D920-4D01-BE4D-6B771CA36487}" type="presOf" srcId="{D8D1D46E-CD59-46E2-9B9C-3FAFDE3B86C4}" destId="{48D02847-6BF5-4D4B-8110-1996093C81EC}" srcOrd="1" destOrd="0" presId="urn:microsoft.com/office/officeart/2005/8/layout/list1"/>
    <dgm:cxn modelId="{A4F0F64E-9600-47B6-9D9A-02DB4DF00266}" srcId="{D8D1D46E-CD59-46E2-9B9C-3FAFDE3B86C4}" destId="{14522419-7D28-400F-BB60-502CC3A83C1F}" srcOrd="2" destOrd="0" parTransId="{4EFB5C61-8A5E-473A-8165-79CA187BF737}" sibTransId="{94C373A2-FE4B-4593-A6DC-2C522A2A3241}"/>
    <dgm:cxn modelId="{8B661A58-9D6D-431E-946C-BA2B93ED1ABC}" type="presOf" srcId="{14522419-7D28-400F-BB60-502CC3A83C1F}" destId="{6A842BE2-9E2F-460B-8736-19767688EE01}" srcOrd="0" destOrd="2" presId="urn:microsoft.com/office/officeart/2005/8/layout/list1"/>
    <dgm:cxn modelId="{E7F1C62A-3B7E-4E8E-9CB4-31EFFAB9AEDF}" type="presOf" srcId="{734EDBD4-BE11-4CA3-A9D8-88EEFF06CDAA}" destId="{6A842BE2-9E2F-460B-8736-19767688EE01}" srcOrd="0" destOrd="0" presId="urn:microsoft.com/office/officeart/2005/8/layout/list1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D0F45B47-DA1A-48CB-8DE3-59AF038DE983}" type="presOf" srcId="{93898FA9-5015-451C-87C1-312556F3EDDC}" destId="{6A842BE2-9E2F-460B-8736-19767688EE01}" srcOrd="0" destOrd="3" presId="urn:microsoft.com/office/officeart/2005/8/layout/list1"/>
    <dgm:cxn modelId="{FFE62FA2-FA17-44DE-93F1-FEAC165AE313}" type="presOf" srcId="{D8D1D46E-CD59-46E2-9B9C-3FAFDE3B86C4}" destId="{5B8F9352-0C76-4995-9982-ADD717DB4B84}" srcOrd="0" destOrd="0" presId="urn:microsoft.com/office/officeart/2005/8/layout/list1"/>
    <dgm:cxn modelId="{8AD12879-E626-41E9-A3F1-CA4CB4BABF0A}" srcId="{93898FA9-5015-451C-87C1-312556F3EDDC}" destId="{2F130311-F07F-40F0-A3A7-5DAE1C40E9B8}" srcOrd="0" destOrd="0" parTransId="{885A344E-F06E-4922-8558-991E41D72626}" sibTransId="{3A44EA1D-0148-436B-9C09-C03CBDFEC6AC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32A81FE7-0831-4912-95B6-0996456C9A15}" srcId="{D8D1D46E-CD59-46E2-9B9C-3FAFDE3B86C4}" destId="{734EDBD4-BE11-4CA3-A9D8-88EEFF06CDAA}" srcOrd="0" destOrd="0" parTransId="{D1B7A8DE-058E-4925-8917-F464F037508C}" sibTransId="{DC4DFC56-A32F-4001-BC23-E281A6CA83E6}"/>
    <dgm:cxn modelId="{8D8CA64C-3B45-412B-BB2C-E1080AC7DB14}" type="presOf" srcId="{BACEDA55-EE4E-4897-BC66-16C8F9D1AC0C}" destId="{6A842BE2-9E2F-460B-8736-19767688EE01}" srcOrd="0" destOrd="1" presId="urn:microsoft.com/office/officeart/2005/8/layout/list1"/>
    <dgm:cxn modelId="{DC6F4DD0-2BCC-453B-B610-82836AEDF854}" type="presParOf" srcId="{10177E00-BFC2-4D17-9CE8-635C6AF82156}" destId="{C2CCE4A9-9B7E-4500-9EED-DF31C1C9D1C4}" srcOrd="0" destOrd="0" presId="urn:microsoft.com/office/officeart/2005/8/layout/list1"/>
    <dgm:cxn modelId="{6AC392CC-980C-413F-BBA4-8BBF2856E1FE}" type="presParOf" srcId="{C2CCE4A9-9B7E-4500-9EED-DF31C1C9D1C4}" destId="{5B8F9352-0C76-4995-9982-ADD717DB4B84}" srcOrd="0" destOrd="0" presId="urn:microsoft.com/office/officeart/2005/8/layout/list1"/>
    <dgm:cxn modelId="{EE8AC588-C661-4420-99A0-C534A7DEAE86}" type="presParOf" srcId="{C2CCE4A9-9B7E-4500-9EED-DF31C1C9D1C4}" destId="{48D02847-6BF5-4D4B-8110-1996093C81EC}" srcOrd="1" destOrd="0" presId="urn:microsoft.com/office/officeart/2005/8/layout/list1"/>
    <dgm:cxn modelId="{667E440B-62B3-41CA-8384-30A2A3331204}" type="presParOf" srcId="{10177E00-BFC2-4D17-9CE8-635C6AF82156}" destId="{24E9C0E5-7325-4012-90CC-F9F68C973724}" srcOrd="1" destOrd="0" presId="urn:microsoft.com/office/officeart/2005/8/layout/list1"/>
    <dgm:cxn modelId="{4E677308-D346-4507-9BF3-E3A82E90B414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Trial-efficient algorithm</a:t>
          </a:r>
          <a:endParaRPr lang="en-SG" sz="20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14522419-7D28-400F-BB60-502CC3A83C1F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94C373A2-FE4B-4593-A6DC-2C522A2A3241}" type="sibTrans" cxnId="{A4F0F64E-9600-47B6-9D9A-02DB4DF00266}">
      <dgm:prSet/>
      <dgm:spPr/>
      <dgm:t>
        <a:bodyPr/>
        <a:lstStyle/>
        <a:p>
          <a:endParaRPr lang="en-SG"/>
        </a:p>
      </dgm:t>
    </dgm:pt>
    <dgm:pt modelId="{4EFB5C61-8A5E-473A-8165-79CA187BF737}" type="parTrans" cxnId="{A4F0F64E-9600-47B6-9D9A-02DB4DF00266}">
      <dgm:prSet/>
      <dgm:spPr/>
      <dgm:t>
        <a:bodyPr/>
        <a:lstStyle/>
        <a:p>
          <a:endParaRPr lang="en-SG"/>
        </a:p>
      </dgm:t>
    </dgm:pt>
    <dgm:pt modelId="{93898FA9-5015-451C-87C1-312556F3EDDC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124A001-8BFF-404F-B1A7-117B2EEC6DF6}" type="parTrans" cxnId="{0CDF7DEB-E241-43AB-B4EF-BCC2BCA64894}">
      <dgm:prSet/>
      <dgm:spPr/>
      <dgm:t>
        <a:bodyPr/>
        <a:lstStyle/>
        <a:p>
          <a:endParaRPr lang="en-SG"/>
        </a:p>
      </dgm:t>
    </dgm:pt>
    <dgm:pt modelId="{BB7B3B08-7F44-41A2-AFCF-3C4AA6E8CDCA}" type="sibTrans" cxnId="{0CDF7DEB-E241-43AB-B4EF-BCC2BCA64894}">
      <dgm:prSet/>
      <dgm:spPr/>
      <dgm:t>
        <a:bodyPr/>
        <a:lstStyle/>
        <a:p>
          <a:endParaRPr lang="en-SG"/>
        </a:p>
      </dgm:t>
    </dgm:pt>
    <dgm:pt modelId="{734EDBD4-BE11-4CA3-A9D8-88EEFF06CDAA}">
      <dgm:prSet phldrT="[Text]" custT="1"/>
      <dgm:spPr>
        <a:blipFill rotWithShape="1">
          <a:blip xmlns:r="http://schemas.openxmlformats.org/officeDocument/2006/relationships" r:embed="rId1"/>
          <a:stretch>
            <a:fillRect b="-3662"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D1B7A8DE-058E-4925-8917-F464F037508C}" type="parTrans" cxnId="{32A81FE7-0831-4912-95B6-0996456C9A15}">
      <dgm:prSet/>
      <dgm:spPr/>
      <dgm:t>
        <a:bodyPr/>
        <a:lstStyle/>
        <a:p>
          <a:endParaRPr lang="en-SG"/>
        </a:p>
      </dgm:t>
    </dgm:pt>
    <dgm:pt modelId="{DC4DFC56-A32F-4001-BC23-E281A6CA83E6}" type="sibTrans" cxnId="{32A81FE7-0831-4912-95B6-0996456C9A15}">
      <dgm:prSet/>
      <dgm:spPr/>
      <dgm:t>
        <a:bodyPr/>
        <a:lstStyle/>
        <a:p>
          <a:endParaRPr lang="en-SG"/>
        </a:p>
      </dgm:t>
    </dgm:pt>
    <dgm:pt modelId="{2F130311-F07F-40F0-A3A7-5DAE1C40E9B8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85A344E-F06E-4922-8558-991E41D72626}" type="parTrans" cxnId="{8AD12879-E626-41E9-A3F1-CA4CB4BABF0A}">
      <dgm:prSet/>
      <dgm:spPr/>
      <dgm:t>
        <a:bodyPr/>
        <a:lstStyle/>
        <a:p>
          <a:endParaRPr lang="zh-HK" altLang="en-US"/>
        </a:p>
      </dgm:t>
    </dgm:pt>
    <dgm:pt modelId="{3A44EA1D-0148-436B-9C09-C03CBDFEC6AC}" type="sibTrans" cxnId="{8AD12879-E626-41E9-A3F1-CA4CB4BABF0A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Y="432586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830769" custLinFactY="-36451" custLinFactNeighborY="-10000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CDF7DEB-E241-43AB-B4EF-BCC2BCA64894}" srcId="{D8D1D46E-CD59-46E2-9B9C-3FAFDE3B86C4}" destId="{93898FA9-5015-451C-87C1-312556F3EDDC}" srcOrd="3" destOrd="0" parTransId="{8124A001-8BFF-404F-B1A7-117B2EEC6DF6}" sibTransId="{BB7B3B08-7F44-41A2-AFCF-3C4AA6E8CDCA}"/>
    <dgm:cxn modelId="{2F00545C-F99C-4734-8CBA-38586C67D1F9}" type="presOf" srcId="{2F130311-F07F-40F0-A3A7-5DAE1C40E9B8}" destId="{6A842BE2-9E2F-460B-8736-19767688EE01}" srcOrd="0" destOrd="4" presId="urn:microsoft.com/office/officeart/2005/8/layout/list1"/>
    <dgm:cxn modelId="{4F9E3A9F-59E3-4774-B5FE-7F13A23904F4}" type="presOf" srcId="{2D07C76F-B713-46C5-B25E-4C090C0AF3E7}" destId="{10177E00-BFC2-4D17-9CE8-635C6AF82156}" srcOrd="0" destOrd="0" presId="urn:microsoft.com/office/officeart/2005/8/layout/list1"/>
    <dgm:cxn modelId="{5E285323-D920-4D01-BE4D-6B771CA36487}" type="presOf" srcId="{D8D1D46E-CD59-46E2-9B9C-3FAFDE3B86C4}" destId="{48D02847-6BF5-4D4B-8110-1996093C81EC}" srcOrd="1" destOrd="0" presId="urn:microsoft.com/office/officeart/2005/8/layout/list1"/>
    <dgm:cxn modelId="{A4F0F64E-9600-47B6-9D9A-02DB4DF00266}" srcId="{D8D1D46E-CD59-46E2-9B9C-3FAFDE3B86C4}" destId="{14522419-7D28-400F-BB60-502CC3A83C1F}" srcOrd="2" destOrd="0" parTransId="{4EFB5C61-8A5E-473A-8165-79CA187BF737}" sibTransId="{94C373A2-FE4B-4593-A6DC-2C522A2A3241}"/>
    <dgm:cxn modelId="{8B661A58-9D6D-431E-946C-BA2B93ED1ABC}" type="presOf" srcId="{14522419-7D28-400F-BB60-502CC3A83C1F}" destId="{6A842BE2-9E2F-460B-8736-19767688EE01}" srcOrd="0" destOrd="2" presId="urn:microsoft.com/office/officeart/2005/8/layout/list1"/>
    <dgm:cxn modelId="{E7F1C62A-3B7E-4E8E-9CB4-31EFFAB9AEDF}" type="presOf" srcId="{734EDBD4-BE11-4CA3-A9D8-88EEFF06CDAA}" destId="{6A842BE2-9E2F-460B-8736-19767688EE01}" srcOrd="0" destOrd="0" presId="urn:microsoft.com/office/officeart/2005/8/layout/list1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D0F45B47-DA1A-48CB-8DE3-59AF038DE983}" type="presOf" srcId="{93898FA9-5015-451C-87C1-312556F3EDDC}" destId="{6A842BE2-9E2F-460B-8736-19767688EE01}" srcOrd="0" destOrd="3" presId="urn:microsoft.com/office/officeart/2005/8/layout/list1"/>
    <dgm:cxn modelId="{FFE62FA2-FA17-44DE-93F1-FEAC165AE313}" type="presOf" srcId="{D8D1D46E-CD59-46E2-9B9C-3FAFDE3B86C4}" destId="{5B8F9352-0C76-4995-9982-ADD717DB4B84}" srcOrd="0" destOrd="0" presId="urn:microsoft.com/office/officeart/2005/8/layout/list1"/>
    <dgm:cxn modelId="{8AD12879-E626-41E9-A3F1-CA4CB4BABF0A}" srcId="{93898FA9-5015-451C-87C1-312556F3EDDC}" destId="{2F130311-F07F-40F0-A3A7-5DAE1C40E9B8}" srcOrd="0" destOrd="0" parTransId="{885A344E-F06E-4922-8558-991E41D72626}" sibTransId="{3A44EA1D-0148-436B-9C09-C03CBDFEC6AC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32A81FE7-0831-4912-95B6-0996456C9A15}" srcId="{D8D1D46E-CD59-46E2-9B9C-3FAFDE3B86C4}" destId="{734EDBD4-BE11-4CA3-A9D8-88EEFF06CDAA}" srcOrd="0" destOrd="0" parTransId="{D1B7A8DE-058E-4925-8917-F464F037508C}" sibTransId="{DC4DFC56-A32F-4001-BC23-E281A6CA83E6}"/>
    <dgm:cxn modelId="{8D8CA64C-3B45-412B-BB2C-E1080AC7DB14}" type="presOf" srcId="{BACEDA55-EE4E-4897-BC66-16C8F9D1AC0C}" destId="{6A842BE2-9E2F-460B-8736-19767688EE01}" srcOrd="0" destOrd="1" presId="urn:microsoft.com/office/officeart/2005/8/layout/list1"/>
    <dgm:cxn modelId="{DC6F4DD0-2BCC-453B-B610-82836AEDF854}" type="presParOf" srcId="{10177E00-BFC2-4D17-9CE8-635C6AF82156}" destId="{C2CCE4A9-9B7E-4500-9EED-DF31C1C9D1C4}" srcOrd="0" destOrd="0" presId="urn:microsoft.com/office/officeart/2005/8/layout/list1"/>
    <dgm:cxn modelId="{6AC392CC-980C-413F-BBA4-8BBF2856E1FE}" type="presParOf" srcId="{C2CCE4A9-9B7E-4500-9EED-DF31C1C9D1C4}" destId="{5B8F9352-0C76-4995-9982-ADD717DB4B84}" srcOrd="0" destOrd="0" presId="urn:microsoft.com/office/officeart/2005/8/layout/list1"/>
    <dgm:cxn modelId="{EE8AC588-C661-4420-99A0-C534A7DEAE86}" type="presParOf" srcId="{C2CCE4A9-9B7E-4500-9EED-DF31C1C9D1C4}" destId="{48D02847-6BF5-4D4B-8110-1996093C81EC}" srcOrd="1" destOrd="0" presId="urn:microsoft.com/office/officeart/2005/8/layout/list1"/>
    <dgm:cxn modelId="{667E440B-62B3-41CA-8384-30A2A3331204}" type="presParOf" srcId="{10177E00-BFC2-4D17-9CE8-635C6AF82156}" destId="{24E9C0E5-7325-4012-90CC-F9F68C973724}" srcOrd="1" destOrd="0" presId="urn:microsoft.com/office/officeart/2005/8/layout/list1"/>
    <dgm:cxn modelId="{4E677308-D346-4507-9BF3-E3A82E90B414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Trial-efficient algorithm</a:t>
          </a:r>
          <a:endParaRPr lang="en-SG" sz="20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BACEDA55-EE4E-4897-BC66-16C8F9D1AC0C}">
          <dgm:prSet phldrT="[Text]" custT="1"/>
          <dgm:spPr/>
          <dgm:t>
            <a:bodyPr lIns="432000" tIns="72000" rIns="432000" bIns="108000"/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From a proposed </a:t>
              </a:r>
              <a14:m>
                <m:oMath xmlns:m="http://schemas.openxmlformats.org/officeDocument/2006/math">
                  <m:r>
                    <a:rPr lang="el-GR" sz="1800" i="1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</m:oMath>
              </a14:m>
              <a:r>
                <a:rPr lang="en-US" sz="1800" dirty="0" smtClean="0">
                  <a:solidFill>
                    <a:srgbClr val="002060"/>
                  </a:solidFill>
                  <a:latin typeface="+mn-lt"/>
                  <a:cs typeface="Arial"/>
                </a:rPr>
                <a:t> 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and a returned violation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1800" i="1" dirty="0" err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800" i="1" dirty="0" err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800" i="1" dirty="0" err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𝑏</m:t>
                      </m:r>
                    </m:e>
                  </m:d>
                </m:oMath>
              </a14:m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, we know that the isomorphism can’t simultaneously map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∘</m:t>
                      </m:r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𝑏</m:t>
                      </m:r>
                    </m:e>
                  </m:d>
                </m:oMath>
              </a14:m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 to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l-GR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𝜋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𝑎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, </m:t>
                      </m:r>
                      <m:r>
                        <a:rPr lang="el-GR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𝜋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𝑏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, </m:t>
                      </m:r>
                      <m:r>
                        <a:rPr lang="el-GR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𝜋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𝑎</m:t>
                          </m:r>
                        </m:e>
                      </m:d>
                      <m:sSup>
                        <m:sSupPr>
                          <m:ctrlP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∘</m:t>
                          </m:r>
                        </m:e>
                        <m:sup>
                          <m: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l-GR" sz="1800" i="1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𝜋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/>
                            </a:rPr>
                            <m:t>𝑏</m:t>
                          </m:r>
                        </m:e>
                      </m:d>
                    </m:e>
                  </m:d>
                </m:oMath>
              </a14:m>
              <a:endParaRPr lang="en-SG" sz="1800" dirty="0">
                <a:solidFill>
                  <a:srgbClr val="002060"/>
                </a:solidFill>
                <a:latin typeface="+mn-lt"/>
              </a:endParaRPr>
            </a:p>
          </dgm:t>
        </dgm:pt>
      </mc:Choice>
      <mc:Fallback xmlns="">
        <dgm:pt modelId="{BACEDA55-EE4E-4897-BC66-16C8F9D1AC0C}">
          <dgm:prSet phldrT="[Text]" custT="1"/>
          <dgm:spPr/>
          <dgm:t>
            <a:bodyPr lIns="432000" tIns="72000" rIns="432000" bIns="108000"/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From a proposed 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  <a:cs typeface="Arial"/>
                </a:rPr>
                <a:t> 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and a returned violation </a:t>
              </a:r>
              <a:r>
                <a:rPr lang="en-US" altLang="zh-HK" sz="1800" i="0" dirty="0" smtClean="0">
                  <a:solidFill>
                    <a:srgbClr val="002060"/>
                  </a:solidFill>
                  <a:latin typeface="Cambria Math"/>
                </a:rPr>
                <a:t>(</a:t>
              </a:r>
              <a:r>
                <a:rPr lang="en-US" sz="1800" i="0" dirty="0" err="1" smtClean="0">
                  <a:solidFill>
                    <a:srgbClr val="002060"/>
                  </a:solidFill>
                  <a:latin typeface="Cambria Math"/>
                </a:rPr>
                <a:t>𝑎,𝑏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)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, we know that the isomorphism can’t simultaneously map </a:t>
              </a:r>
              <a:r>
                <a:rPr lang="en-US" altLang="zh-HK" sz="1800" i="0" dirty="0" smtClean="0">
                  <a:solidFill>
                    <a:srgbClr val="002060"/>
                  </a:solidFill>
                  <a:latin typeface="Cambria Math"/>
                </a:rPr>
                <a:t>(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𝑎, 𝑏, 𝑎</a:t>
              </a:r>
              <a:r>
                <a:rPr lang="en-US" sz="1800" b="0" i="0" dirty="0" smtClean="0">
                  <a:solidFill>
                    <a:srgbClr val="002060"/>
                  </a:solidFill>
                  <a:latin typeface="Cambria Math"/>
                </a:rPr>
                <a:t>∘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𝑏)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 to </a:t>
              </a:r>
              <a:r>
                <a:rPr lang="en-US" altLang="zh-HK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(𝑎), 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(𝑏), 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(𝑎)</a:t>
              </a:r>
              <a:r>
                <a:rPr lang="en-US" sz="1800" b="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 ∘^′</a:t>
              </a:r>
              <a:r>
                <a:rPr lang="el-GR" sz="1800" b="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 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𝜋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  <a:cs typeface="Arial"/>
                </a:rPr>
                <a:t>(𝑏))</a:t>
              </a:r>
              <a:endParaRPr lang="en-SG" sz="1800" dirty="0">
                <a:solidFill>
                  <a:srgbClr val="002060"/>
                </a:solidFill>
                <a:latin typeface="+mn-lt"/>
              </a:endParaRPr>
            </a:p>
          </dgm:t>
        </dgm:pt>
      </mc:Fallback>
    </mc:AlternateConten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14522419-7D28-400F-BB60-502CC3A83C1F}">
          <dgm:prSet phldrT="[Text]" custT="1"/>
          <dgm:spPr/>
          <dgm:t>
            <a:bodyPr lIns="432000" tIns="72000" rIns="432000" bIns="108000"/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There are no more than </a:t>
              </a:r>
              <a14:m>
                <m:oMath xmlns:m="http://schemas.openxmlformats.org/officeDocument/2006/math"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𝑂</m:t>
                  </m:r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(</m:t>
                  </m:r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𝑛</m:t>
                  </m:r>
                  <m:r>
                    <a:rPr lang="en-US" sz="1800" i="1" baseline="30000" dirty="0" smtClean="0">
                      <a:solidFill>
                        <a:srgbClr val="002060"/>
                      </a:solidFill>
                      <a:latin typeface="Cambria Math"/>
                    </a:rPr>
                    <m:t>6</m:t>
                  </m:r>
                  <m:r>
                    <a:rPr lang="en-US" sz="1800" i="1" dirty="0" smtClean="0">
                      <a:solidFill>
                        <a:srgbClr val="002060"/>
                      </a:solidFill>
                      <a:latin typeface="Cambria Math"/>
                    </a:rPr>
                    <m:t>)</m:t>
                  </m:r>
                </m:oMath>
              </a14:m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 such 6-tuples</a:t>
              </a:r>
              <a:endParaRPr lang="en-SG" sz="1800" dirty="0">
                <a:solidFill>
                  <a:srgbClr val="002060"/>
                </a:solidFill>
                <a:latin typeface="+mn-lt"/>
              </a:endParaRPr>
            </a:p>
          </dgm:t>
        </dgm:pt>
      </mc:Choice>
      <mc:Fallback xmlns="">
        <dgm:pt modelId="{14522419-7D28-400F-BB60-502CC3A83C1F}">
          <dgm:prSet phldrT="[Text]" custT="1"/>
          <dgm:spPr/>
          <dgm:t>
            <a:bodyPr lIns="432000" tIns="72000" rIns="432000" bIns="108000"/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There are no more than 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𝑂(𝑛</a:t>
              </a:r>
              <a:r>
                <a:rPr lang="en-US" sz="1800" i="0" baseline="30000" dirty="0" smtClean="0">
                  <a:solidFill>
                    <a:srgbClr val="002060"/>
                  </a:solidFill>
                  <a:latin typeface="Cambria Math"/>
                </a:rPr>
                <a:t>6</a:t>
              </a:r>
              <a:r>
                <a:rPr lang="en-US" sz="1800" i="0" dirty="0" smtClean="0">
                  <a:solidFill>
                    <a:srgbClr val="002060"/>
                  </a:solidFill>
                  <a:latin typeface="Cambria Math"/>
                </a:rPr>
                <a:t>)</a:t>
              </a:r>
              <a:r>
                <a:rPr lang="en-US" sz="1800" dirty="0" smtClean="0">
                  <a:solidFill>
                    <a:srgbClr val="002060"/>
                  </a:solidFill>
                  <a:latin typeface="+mn-lt"/>
                </a:rPr>
                <a:t> such 6-tuples</a:t>
              </a:r>
              <a:endParaRPr lang="en-SG" sz="1800" dirty="0">
                <a:solidFill>
                  <a:srgbClr val="002060"/>
                </a:solidFill>
                <a:latin typeface="+mn-lt"/>
              </a:endParaRPr>
            </a:p>
          </dgm:t>
        </dgm:pt>
      </mc:Fallback>
    </mc:AlternateContent>
    <dgm:pt modelId="{94C373A2-FE4B-4593-A6DC-2C522A2A3241}" type="sibTrans" cxnId="{A4F0F64E-9600-47B6-9D9A-02DB4DF00266}">
      <dgm:prSet/>
      <dgm:spPr/>
      <dgm:t>
        <a:bodyPr/>
        <a:lstStyle/>
        <a:p>
          <a:endParaRPr lang="en-SG"/>
        </a:p>
      </dgm:t>
    </dgm:pt>
    <dgm:pt modelId="{4EFB5C61-8A5E-473A-8165-79CA187BF737}" type="parTrans" cxnId="{A4F0F64E-9600-47B6-9D9A-02DB4DF00266}">
      <dgm:prSet/>
      <dgm:spPr/>
      <dgm:t>
        <a:bodyPr/>
        <a:lstStyle/>
        <a:p>
          <a:endParaRPr lang="en-SG"/>
        </a:p>
      </dgm:t>
    </dgm:pt>
    <dgm:pt modelId="{93898FA9-5015-451C-87C1-312556F3EDDC}">
      <dgm:prSet phldrT="[Text]" custT="1"/>
      <dgm:spPr/>
      <dgm:t>
        <a:bodyPr lIns="432000" tIns="72000" rIns="432000" bIns="108000"/>
        <a:lstStyle/>
        <a:p>
          <a:r>
            <a:rPr lang="en-US" sz="1800" dirty="0" smtClean="0">
              <a:solidFill>
                <a:srgbClr val="002060"/>
              </a:solidFill>
              <a:latin typeface="+mn-lt"/>
            </a:rPr>
            <a:t>So the algorithm can keep proposing </a:t>
          </a:r>
          <a:r>
            <a:rPr lang="el-GR" sz="1800" dirty="0" smtClean="0">
              <a:solidFill>
                <a:srgbClr val="002060"/>
              </a:solidFill>
              <a:latin typeface="+mn-lt"/>
              <a:cs typeface="Arial"/>
            </a:rPr>
            <a:t>π</a:t>
          </a:r>
          <a:r>
            <a:rPr lang="en-US" sz="1800" dirty="0" smtClean="0">
              <a:solidFill>
                <a:srgbClr val="002060"/>
              </a:solidFill>
              <a:latin typeface="+mn-lt"/>
              <a:cs typeface="Arial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+mn-lt"/>
            </a:rPr>
            <a:t>consistent to all existing knowledge (obtained from previous trials), and updating forbidden tuples from violations.</a:t>
          </a:r>
          <a:endParaRPr lang="en-SG" sz="1800" dirty="0">
            <a:solidFill>
              <a:srgbClr val="002060"/>
            </a:solidFill>
            <a:latin typeface="+mn-lt"/>
          </a:endParaRPr>
        </a:p>
      </dgm:t>
    </dgm:pt>
    <dgm:pt modelId="{8124A001-8BFF-404F-B1A7-117B2EEC6DF6}" type="parTrans" cxnId="{0CDF7DEB-E241-43AB-B4EF-BCC2BCA64894}">
      <dgm:prSet/>
      <dgm:spPr/>
      <dgm:t>
        <a:bodyPr/>
        <a:lstStyle/>
        <a:p>
          <a:endParaRPr lang="en-SG"/>
        </a:p>
      </dgm:t>
    </dgm:pt>
    <dgm:pt modelId="{BB7B3B08-7F44-41A2-AFCF-3C4AA6E8CDCA}" type="sibTrans" cxnId="{0CDF7DEB-E241-43AB-B4EF-BCC2BCA64894}">
      <dgm:prSet/>
      <dgm:spPr/>
      <dgm:t>
        <a:bodyPr/>
        <a:lstStyle/>
        <a:p>
          <a:endParaRPr lang="en-SG"/>
        </a:p>
      </dgm:t>
    </dgm:pt>
    <dgm:pt modelId="{734EDBD4-BE11-4CA3-A9D8-88EEFF06CDAA}">
      <dgm:prSet phldrT="[Text]" custT="1"/>
      <dgm:spPr/>
      <dgm:t>
        <a:bodyPr lIns="432000" tIns="72000" rIns="432000" bIns="108000"/>
        <a:lstStyle/>
        <a:p>
          <a:endParaRPr lang="en-SG" sz="1800" dirty="0">
            <a:solidFill>
              <a:srgbClr val="002060"/>
            </a:solidFill>
            <a:latin typeface="+mn-lt"/>
          </a:endParaRPr>
        </a:p>
      </dgm:t>
    </dgm:pt>
    <dgm:pt modelId="{D1B7A8DE-058E-4925-8917-F464F037508C}" type="parTrans" cxnId="{32A81FE7-0831-4912-95B6-0996456C9A15}">
      <dgm:prSet/>
      <dgm:spPr/>
      <dgm:t>
        <a:bodyPr/>
        <a:lstStyle/>
        <a:p>
          <a:endParaRPr lang="en-SG"/>
        </a:p>
      </dgm:t>
    </dgm:pt>
    <dgm:pt modelId="{DC4DFC56-A32F-4001-BC23-E281A6CA83E6}" type="sibTrans" cxnId="{32A81FE7-0831-4912-95B6-0996456C9A15}">
      <dgm:prSet/>
      <dgm:spPr/>
      <dgm:t>
        <a:bodyPr/>
        <a:lstStyle/>
        <a:p>
          <a:endParaRPr lang="en-SG"/>
        </a:p>
      </dgm:t>
    </dgm:pt>
    <dgm:pt modelId="{2F130311-F07F-40F0-A3A7-5DAE1C40E9B8}">
      <dgm:prSet phldrT="[Text]" custT="1"/>
      <dgm:spPr/>
      <dgm:t>
        <a:bodyPr lIns="432000" tIns="72000" rIns="432000" bIns="108000"/>
        <a:lstStyle/>
        <a:p>
          <a:r>
            <a:rPr lang="en-US" sz="1800" dirty="0" smtClean="0">
              <a:solidFill>
                <a:srgbClr val="002060"/>
              </a:solidFill>
              <a:latin typeface="+mn-lt"/>
            </a:rPr>
            <a:t>easy given an </a:t>
          </a:r>
          <a:r>
            <a:rPr lang="en-US" sz="1800" b="1" dirty="0" smtClean="0">
              <a:solidFill>
                <a:srgbClr val="002060"/>
              </a:solidFill>
              <a:latin typeface="+mn-lt"/>
            </a:rPr>
            <a:t>NP</a:t>
          </a:r>
          <a:r>
            <a:rPr lang="en-US" sz="1800" dirty="0" smtClean="0">
              <a:solidFill>
                <a:srgbClr val="002060"/>
              </a:solidFill>
              <a:latin typeface="+mn-lt"/>
            </a:rPr>
            <a:t> computation oracle. So </a:t>
          </a:r>
          <a:r>
            <a:rPr lang="en-US" sz="1800" dirty="0" err="1" smtClean="0">
              <a:solidFill>
                <a:srgbClr val="FF0000"/>
              </a:solidFill>
              <a:latin typeface="+mn-lt"/>
            </a:rPr>
            <a:t>GroupIso</a:t>
          </a:r>
          <a:r>
            <a:rPr lang="en-US" sz="1800" baseline="-25000" dirty="0" err="1" smtClean="0">
              <a:solidFill>
                <a:srgbClr val="FF0000"/>
              </a:solidFill>
              <a:latin typeface="+mn-lt"/>
            </a:rPr>
            <a:t>u</a:t>
          </a:r>
          <a:r>
            <a:rPr lang="en-US" altLang="zh-HK" sz="1800" dirty="0" err="1" smtClean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rPr>
            <a:t>P</a:t>
          </a:r>
          <a:r>
            <a:rPr lang="en-US" altLang="zh-HK" sz="1800" baseline="30000" dirty="0" err="1" smtClean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rPr>
            <a:t>V,NP</a:t>
          </a:r>
          <a:endParaRPr lang="en-SG" sz="1800" baseline="30000" dirty="0">
            <a:solidFill>
              <a:srgbClr val="FF0000"/>
            </a:solidFill>
            <a:latin typeface="+mn-lt"/>
          </a:endParaRPr>
        </a:p>
      </dgm:t>
    </dgm:pt>
    <dgm:pt modelId="{885A344E-F06E-4922-8558-991E41D72626}" type="parTrans" cxnId="{8AD12879-E626-41E9-A3F1-CA4CB4BABF0A}">
      <dgm:prSet/>
      <dgm:spPr/>
      <dgm:t>
        <a:bodyPr/>
        <a:lstStyle/>
        <a:p>
          <a:endParaRPr lang="zh-HK" altLang="en-US"/>
        </a:p>
      </dgm:t>
    </dgm:pt>
    <dgm:pt modelId="{3A44EA1D-0148-436B-9C09-C03CBDFEC6AC}" type="sibTrans" cxnId="{8AD12879-E626-41E9-A3F1-CA4CB4BABF0A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Y="432586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830769" custLinFactY="-36451" custLinFactNeighborY="-10000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DEBCD2A-D1BC-411A-956A-C1B967D068DC}" type="presOf" srcId="{BACEDA55-EE4E-4897-BC66-16C8F9D1AC0C}" destId="{6A842BE2-9E2F-460B-8736-19767688EE01}" srcOrd="0" destOrd="1" presId="urn:microsoft.com/office/officeart/2005/8/layout/list1"/>
    <dgm:cxn modelId="{CDFDE3A5-4EB8-4EA1-9D05-5951F0B14713}" type="presOf" srcId="{D8D1D46E-CD59-46E2-9B9C-3FAFDE3B86C4}" destId="{5B8F9352-0C76-4995-9982-ADD717DB4B84}" srcOrd="0" destOrd="0" presId="urn:microsoft.com/office/officeart/2005/8/layout/list1"/>
    <dgm:cxn modelId="{0CDF7DEB-E241-43AB-B4EF-BCC2BCA64894}" srcId="{D8D1D46E-CD59-46E2-9B9C-3FAFDE3B86C4}" destId="{93898FA9-5015-451C-87C1-312556F3EDDC}" srcOrd="3" destOrd="0" parTransId="{8124A001-8BFF-404F-B1A7-117B2EEC6DF6}" sibTransId="{BB7B3B08-7F44-41A2-AFCF-3C4AA6E8CDCA}"/>
    <dgm:cxn modelId="{73289727-98A8-4943-8609-978F988F1579}" type="presOf" srcId="{D8D1D46E-CD59-46E2-9B9C-3FAFDE3B86C4}" destId="{48D02847-6BF5-4D4B-8110-1996093C81EC}" srcOrd="1" destOrd="0" presId="urn:microsoft.com/office/officeart/2005/8/layout/list1"/>
    <dgm:cxn modelId="{A4F0F64E-9600-47B6-9D9A-02DB4DF00266}" srcId="{D8D1D46E-CD59-46E2-9B9C-3FAFDE3B86C4}" destId="{14522419-7D28-400F-BB60-502CC3A83C1F}" srcOrd="2" destOrd="0" parTransId="{4EFB5C61-8A5E-473A-8165-79CA187BF737}" sibTransId="{94C373A2-FE4B-4593-A6DC-2C522A2A3241}"/>
    <dgm:cxn modelId="{381C65E7-4313-4802-8BE4-30A639C23745}" type="presOf" srcId="{734EDBD4-BE11-4CA3-A9D8-88EEFF06CDAA}" destId="{6A842BE2-9E2F-460B-8736-19767688EE01}" srcOrd="0" destOrd="0" presId="urn:microsoft.com/office/officeart/2005/8/layout/list1"/>
    <dgm:cxn modelId="{EC12139C-9AB0-45D6-B23C-08F627238901}" type="presOf" srcId="{93898FA9-5015-451C-87C1-312556F3EDDC}" destId="{6A842BE2-9E2F-460B-8736-19767688EE01}" srcOrd="0" destOrd="3" presId="urn:microsoft.com/office/officeart/2005/8/layout/list1"/>
    <dgm:cxn modelId="{8F5FA2E2-91B5-4953-A72F-EAD3C306B7E6}" type="presOf" srcId="{2F130311-F07F-40F0-A3A7-5DAE1C40E9B8}" destId="{6A842BE2-9E2F-460B-8736-19767688EE01}" srcOrd="0" destOrd="4" presId="urn:microsoft.com/office/officeart/2005/8/layout/list1"/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EC399BD6-DA98-41BF-94C8-72E6F53E57F7}" type="presOf" srcId="{2D07C76F-B713-46C5-B25E-4C090C0AF3E7}" destId="{10177E00-BFC2-4D17-9CE8-635C6AF82156}" srcOrd="0" destOrd="0" presId="urn:microsoft.com/office/officeart/2005/8/layout/list1"/>
    <dgm:cxn modelId="{35714F06-BEAC-4EB0-83E3-B4356A16EF04}" type="presOf" srcId="{14522419-7D28-400F-BB60-502CC3A83C1F}" destId="{6A842BE2-9E2F-460B-8736-19767688EE01}" srcOrd="0" destOrd="2" presId="urn:microsoft.com/office/officeart/2005/8/layout/list1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8AD12879-E626-41E9-A3F1-CA4CB4BABF0A}" srcId="{93898FA9-5015-451C-87C1-312556F3EDDC}" destId="{2F130311-F07F-40F0-A3A7-5DAE1C40E9B8}" srcOrd="0" destOrd="0" parTransId="{885A344E-F06E-4922-8558-991E41D72626}" sibTransId="{3A44EA1D-0148-436B-9C09-C03CBDFEC6AC}"/>
    <dgm:cxn modelId="{32A81FE7-0831-4912-95B6-0996456C9A15}" srcId="{D8D1D46E-CD59-46E2-9B9C-3FAFDE3B86C4}" destId="{734EDBD4-BE11-4CA3-A9D8-88EEFF06CDAA}" srcOrd="0" destOrd="0" parTransId="{D1B7A8DE-058E-4925-8917-F464F037508C}" sibTransId="{DC4DFC56-A32F-4001-BC23-E281A6CA83E6}"/>
    <dgm:cxn modelId="{EEACC682-E3E0-4EBB-ABC2-27C752226F44}" type="presParOf" srcId="{10177E00-BFC2-4D17-9CE8-635C6AF82156}" destId="{C2CCE4A9-9B7E-4500-9EED-DF31C1C9D1C4}" srcOrd="0" destOrd="0" presId="urn:microsoft.com/office/officeart/2005/8/layout/list1"/>
    <dgm:cxn modelId="{F0AD7BDA-42E7-4BED-A9FD-6445518B2DC2}" type="presParOf" srcId="{C2CCE4A9-9B7E-4500-9EED-DF31C1C9D1C4}" destId="{5B8F9352-0C76-4995-9982-ADD717DB4B84}" srcOrd="0" destOrd="0" presId="urn:microsoft.com/office/officeart/2005/8/layout/list1"/>
    <dgm:cxn modelId="{720F64B4-FACD-4E78-9716-95BCF0498E02}" type="presParOf" srcId="{C2CCE4A9-9B7E-4500-9EED-DF31C1C9D1C4}" destId="{48D02847-6BF5-4D4B-8110-1996093C81EC}" srcOrd="1" destOrd="0" presId="urn:microsoft.com/office/officeart/2005/8/layout/list1"/>
    <dgm:cxn modelId="{CDAFC257-C8DB-4C6D-9FCF-C5606BE54006}" type="presParOf" srcId="{10177E00-BFC2-4D17-9CE8-635C6AF82156}" destId="{24E9C0E5-7325-4012-90CC-F9F68C973724}" srcOrd="1" destOrd="0" presId="urn:microsoft.com/office/officeart/2005/8/layout/list1"/>
    <dgm:cxn modelId="{48116B73-83C6-4393-802A-4D9CE0A76EA3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BACEDA55-EE4E-4897-BC66-16C8F9D1AC0C}">
          <dgm:prSet phldrT="[Text]" custT="1"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en-SG" sz="1800" dirty="0" smtClean="0">
                  <a:solidFill>
                    <a:srgbClr val="002060"/>
                  </a:solidFill>
                </a:rPr>
                <a:t>Two (or more) players. </a:t>
              </a:r>
              <a14:m>
                <m:oMath xmlns:m="http://schemas.openxmlformats.org/officeDocument/2006/math">
                  <m:r>
                    <a:rPr lang="en-SG" sz="1800" i="1" dirty="0" smtClean="0">
                      <a:solidFill>
                        <a:srgbClr val="002060"/>
                      </a:solidFill>
                      <a:latin typeface="Cambria Math"/>
                    </a:rPr>
                    <m:t>𝑃</m:t>
                  </m:r>
                  <m:r>
                    <a:rPr lang="en-SG" sz="1800" i="1" baseline="-25000" dirty="0" smtClean="0">
                      <a:solidFill>
                        <a:srgbClr val="002060"/>
                      </a:solidFill>
                      <a:latin typeface="Cambria Math"/>
                    </a:rPr>
                    <m:t>𝑖</m:t>
                  </m:r>
                </m:oMath>
              </a14:m>
              <a:r>
                <a:rPr lang="en-SG" sz="1800" dirty="0" smtClean="0">
                  <a:solidFill>
                    <a:srgbClr val="002060"/>
                  </a:solidFill>
                </a:rPr>
                <a:t> has a set </a:t>
              </a:r>
              <a14:m>
                <m:oMath xmlns:m="http://schemas.openxmlformats.org/officeDocument/2006/math">
                  <m:r>
                    <a:rPr lang="en-US" altLang="zh-HK" sz="1800" i="1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𝑆</m:t>
                  </m:r>
                  <m:r>
                    <a:rPr lang="en-SG" sz="1800" i="1" baseline="-25000" dirty="0" err="1" smtClean="0">
                      <a:solidFill>
                        <a:srgbClr val="002060"/>
                      </a:solidFill>
                      <a:latin typeface="Cambria Math"/>
                    </a:rPr>
                    <m:t>𝑖</m:t>
                  </m:r>
                </m:oMath>
              </a14:m>
              <a:r>
                <a:rPr lang="en-SG" sz="1800" dirty="0" smtClean="0">
                  <a:solidFill>
                    <a:srgbClr val="002060"/>
                  </a:solidFill>
                </a:rPr>
                <a:t> of strategies.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Choice>
      <mc:Fallback xmlns="">
        <dgm:pt modelId="{BACEDA55-EE4E-4897-BC66-16C8F9D1AC0C}">
          <dgm:prSet phldrT="[Text]" custT="1"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en-SG" sz="1800" dirty="0" smtClean="0">
                  <a:solidFill>
                    <a:srgbClr val="002060"/>
                  </a:solidFill>
                </a:rPr>
                <a:t>Two (or more) players. </a:t>
              </a:r>
              <a:r>
                <a:rPr lang="en-SG" sz="1800" i="0" dirty="0" smtClean="0">
                  <a:solidFill>
                    <a:srgbClr val="002060"/>
                  </a:solidFill>
                  <a:latin typeface="Cambria Math"/>
                </a:rPr>
                <a:t>𝑃</a:t>
              </a:r>
              <a:r>
                <a:rPr lang="en-SG" sz="1800" i="0" baseline="-25000" dirty="0" smtClean="0">
                  <a:solidFill>
                    <a:srgbClr val="002060"/>
                  </a:solidFill>
                  <a:latin typeface="Cambria Math"/>
                </a:rPr>
                <a:t>𝑖</a:t>
              </a:r>
              <a:r>
                <a:rPr lang="en-SG" sz="1800" dirty="0" smtClean="0">
                  <a:solidFill>
                    <a:srgbClr val="002060"/>
                  </a:solidFill>
                </a:rPr>
                <a:t> has a set </a:t>
              </a:r>
              <a:r>
                <a:rPr lang="en-US" altLang="zh-HK" sz="1800" i="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𝑆</a:t>
              </a:r>
              <a:r>
                <a:rPr lang="en-SG" sz="1800" i="0" baseline="-25000" dirty="0" err="1" smtClean="0">
                  <a:solidFill>
                    <a:srgbClr val="002060"/>
                  </a:solidFill>
                  <a:latin typeface="Cambria Math"/>
                </a:rPr>
                <a:t>𝑖</a:t>
              </a:r>
              <a:r>
                <a:rPr lang="en-SG" sz="1800" dirty="0" smtClean="0">
                  <a:solidFill>
                    <a:srgbClr val="002060"/>
                  </a:solidFill>
                </a:rPr>
                <a:t> of strategies.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Fallback>
    </mc:AlternateConten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26C8643C-D693-4334-B855-DB79820F9647}">
          <dgm:prSet phldrT="[Text]" custT="1"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en-SG" sz="1800" dirty="0" smtClean="0">
                  <a:solidFill>
                    <a:srgbClr val="002060"/>
                  </a:solidFill>
                </a:rPr>
                <a:t>Joint strategy: </a:t>
              </a:r>
              <a14:m>
                <m:oMath xmlns:m="http://schemas.openxmlformats.org/officeDocument/2006/math">
                  <m:r>
                    <a:rPr lang="en-SG" sz="1800" i="1" dirty="0" smtClean="0">
                      <a:solidFill>
                        <a:srgbClr val="002060"/>
                      </a:solidFill>
                      <a:latin typeface="Cambria Math"/>
                    </a:rPr>
                    <m:t>𝑠</m:t>
                  </m:r>
                  <m:r>
                    <a:rPr lang="en-SG" sz="1800" i="1" dirty="0" smtClean="0">
                      <a:solidFill>
                        <a:srgbClr val="002060"/>
                      </a:solidFill>
                      <a:latin typeface="Cambria Math"/>
                    </a:rPr>
                    <m:t>=</m:t>
                  </m:r>
                  <m:d>
                    <m:dPr>
                      <m:ctrlPr>
                        <a:rPr lang="en-SG" sz="1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SG" sz="18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</m:d>
                  <m:r>
                    <a:rPr lang="en-US" altLang="zh-HK" sz="1800" b="0" i="1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∈</m:t>
                  </m:r>
                  <m:r>
                    <a:rPr lang="en-US" altLang="zh-HK" sz="1800" i="1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𝑆</m:t>
                  </m:r>
                  <m:r>
                    <a:rPr lang="en-US" altLang="zh-HK" sz="1800" i="1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=</m:t>
                  </m:r>
                  <m:sSub>
                    <m:sSubPr>
                      <m:ctrlPr>
                        <a:rPr lang="en-US" altLang="zh-HK" sz="1800" b="0" i="1" dirty="0" smtClean="0">
                          <a:solidFill>
                            <a:srgbClr val="00206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</m:ctrlPr>
                    </m:sSubPr>
                    <m:e>
                      <m:r>
                        <a:rPr lang="en-US" altLang="zh-HK" sz="1800" i="1" dirty="0" smtClean="0">
                          <a:solidFill>
                            <a:srgbClr val="00206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𝑆</m:t>
                      </m:r>
                    </m:e>
                    <m:sub>
                      <m:r>
                        <a:rPr lang="en-US" altLang="zh-HK" sz="1800" b="0" i="1" dirty="0" smtClean="0">
                          <a:solidFill>
                            <a:srgbClr val="00206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1</m:t>
                      </m:r>
                    </m:sub>
                  </m:sSub>
                  <m:r>
                    <a:rPr lang="en-US" altLang="zh-HK" sz="1800" b="0" i="1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×</m:t>
                  </m:r>
                  <m:sSub>
                    <m:sSubPr>
                      <m:ctrlPr>
                        <a:rPr lang="en-US" altLang="zh-HK" sz="1800" b="0" i="1" dirty="0" smtClean="0">
                          <a:solidFill>
                            <a:srgbClr val="00206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</m:ctrlPr>
                    </m:sSubPr>
                    <m:e>
                      <m:r>
                        <a:rPr lang="en-US" altLang="zh-HK" sz="1800" b="0" i="1" dirty="0" smtClean="0">
                          <a:solidFill>
                            <a:srgbClr val="00206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𝑆</m:t>
                      </m:r>
                    </m:e>
                    <m:sub>
                      <m:r>
                        <a:rPr lang="en-US" altLang="zh-HK" sz="1800" b="0" i="1" dirty="0" smtClean="0">
                          <a:solidFill>
                            <a:srgbClr val="00206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2</m:t>
                      </m:r>
                    </m:sub>
                  </m:sSub>
                </m:oMath>
              </a14:m>
              <a:r>
                <a:rPr lang="en-US" altLang="zh-HK" sz="18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.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Choice>
      <mc:Fallback xmlns="">
        <dgm:pt modelId="{26C8643C-D693-4334-B855-DB79820F9647}">
          <dgm:prSet phldrT="[Text]" custT="1"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en-SG" sz="1800" dirty="0" smtClean="0">
                  <a:solidFill>
                    <a:srgbClr val="002060"/>
                  </a:solidFill>
                </a:rPr>
                <a:t>Joint strategy: </a:t>
              </a:r>
              <a:r>
                <a:rPr lang="en-SG" sz="1800" i="0" dirty="0" smtClean="0">
                  <a:solidFill>
                    <a:srgbClr val="002060"/>
                  </a:solidFill>
                  <a:latin typeface="Cambria Math"/>
                </a:rPr>
                <a:t>𝑠=</a:t>
              </a:r>
              <a:r>
                <a:rPr lang="en-SG" altLang="zh-HK" sz="1800" b="0" i="0" dirty="0" smtClean="0">
                  <a:solidFill>
                    <a:srgbClr val="002060"/>
                  </a:solidFill>
                  <a:latin typeface="Cambria Math"/>
                </a:rPr>
                <a:t>(</a:t>
              </a:r>
              <a:r>
                <a:rPr lang="en-SG" sz="1800" i="0" dirty="0" smtClean="0">
                  <a:solidFill>
                    <a:srgbClr val="002060"/>
                  </a:solidFill>
                  <a:latin typeface="Cambria Math"/>
                </a:rPr>
                <a:t>𝑠</a:t>
              </a:r>
              <a:r>
                <a:rPr lang="en-US" sz="1800" b="0" i="0" dirty="0" smtClean="0">
                  <a:solidFill>
                    <a:srgbClr val="002060"/>
                  </a:solidFill>
                  <a:latin typeface="Cambria Math"/>
                </a:rPr>
                <a:t>_1,𝑠_2</a:t>
              </a:r>
              <a:r>
                <a:rPr lang="en-SG" sz="1800" b="0" i="0" dirty="0" smtClean="0">
                  <a:solidFill>
                    <a:srgbClr val="002060"/>
                  </a:solidFill>
                  <a:latin typeface="Cambria Math"/>
                </a:rPr>
                <a:t> )</a:t>
              </a:r>
              <a:r>
                <a:rPr lang="en-US" altLang="zh-HK" sz="1800" b="0" i="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∈</a:t>
              </a:r>
              <a:r>
                <a:rPr lang="en-US" altLang="zh-HK" sz="1800" i="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𝑆=𝑆</a:t>
              </a:r>
              <a:r>
                <a:rPr lang="en-US" altLang="zh-HK" sz="1800" b="0" i="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_1×𝑆_2</a:t>
              </a:r>
              <a:r>
                <a:rPr lang="en-US" altLang="zh-HK" sz="18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.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Fallback>
    </mc:AlternateContent>
    <dgm:pt modelId="{2174D045-7F83-43C3-899A-842135326CE6}" type="parTrans" cxnId="{0EAC8319-D198-4DEA-9065-5B1FC2F9726C}">
      <dgm:prSet/>
      <dgm:spPr/>
      <dgm:t>
        <a:bodyPr/>
        <a:lstStyle/>
        <a:p>
          <a:endParaRPr lang="zh-HK" altLang="en-US"/>
        </a:p>
      </dgm:t>
    </dgm:pt>
    <dgm:pt modelId="{33FDE2BE-C1D6-48AE-843E-082D9A5B2141}" type="sibTrans" cxnId="{0EAC8319-D198-4DEA-9065-5B1FC2F9726C}">
      <dgm:prSet/>
      <dgm:spPr/>
      <dgm:t>
        <a:bodyPr/>
        <a:lstStyle/>
        <a:p>
          <a:endParaRPr lang="zh-HK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54322C5-C24A-4108-BC3F-EBC93EAE254A}">
          <dgm:prSet phldrT="[Text]" custT="1"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en-SG" sz="1800" dirty="0" smtClean="0">
                  <a:solidFill>
                    <a:srgbClr val="002060"/>
                  </a:solidFill>
                </a:rPr>
                <a:t>Utility functions: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SG" sz="1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𝑢</m:t>
                      </m:r>
                    </m:e>
                    <m:sub>
                      <m:r>
                        <a:rPr lang="en-US" sz="1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𝑖</m:t>
                      </m:r>
                    </m:sub>
                  </m:sSub>
                  <m:r>
                    <a:rPr lang="en-SG" sz="1800" i="1" dirty="0" smtClean="0">
                      <a:solidFill>
                        <a:srgbClr val="002060"/>
                      </a:solidFill>
                      <a:latin typeface="Cambria Math"/>
                    </a:rPr>
                    <m:t>:</m:t>
                  </m:r>
                  <m:r>
                    <a:rPr lang="en-US" altLang="zh-HK" sz="1800" i="1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𝑆</m:t>
                  </m:r>
                  <m:r>
                    <a:rPr lang="el-GR" sz="1800" i="1" dirty="0" smtClean="0">
                      <a:solidFill>
                        <a:srgbClr val="002060"/>
                      </a:solidFill>
                      <a:latin typeface="Cambria Math"/>
                      <a:cs typeface="Arial" charset="0"/>
                    </a:rPr>
                    <m:t>→</m:t>
                  </m:r>
                  <m:r>
                    <a:rPr lang="en-US" sz="1800" b="0" i="1" dirty="0" smtClean="0">
                      <a:solidFill>
                        <a:srgbClr val="002060"/>
                      </a:solidFill>
                      <a:latin typeface="Cambria Math"/>
                      <a:cs typeface="Arial" charset="0"/>
                    </a:rPr>
                    <m:t>ℝ</m:t>
                  </m:r>
                </m:oMath>
              </a14:m>
              <a:r>
                <a:rPr lang="en-US" altLang="zh-HK" sz="18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</a:t>
              </a:r>
              <a:r>
                <a:rPr lang="en-SG" sz="1800" dirty="0" smtClean="0">
                  <a:solidFill>
                    <a:srgbClr val="002060"/>
                  </a:solidFill>
                </a:rPr>
                <a:t> 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Choice>
      <mc:Fallback xmlns="">
        <dgm:pt modelId="{B54322C5-C24A-4108-BC3F-EBC93EAE254A}">
          <dgm:prSet phldrT="[Text]" custT="1"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en-SG" sz="1800" dirty="0" smtClean="0">
                  <a:solidFill>
                    <a:srgbClr val="002060"/>
                  </a:solidFill>
                </a:rPr>
                <a:t>Utility functions: </a:t>
              </a:r>
              <a:r>
                <a:rPr lang="en-SG" sz="1800" i="0" dirty="0" smtClean="0">
                  <a:solidFill>
                    <a:srgbClr val="002060"/>
                  </a:solidFill>
                  <a:latin typeface="Cambria Math"/>
                </a:rPr>
                <a:t>𝑢</a:t>
              </a:r>
              <a:r>
                <a:rPr lang="en-US" sz="1800" b="0" i="0" dirty="0" smtClean="0">
                  <a:solidFill>
                    <a:srgbClr val="002060"/>
                  </a:solidFill>
                  <a:latin typeface="Cambria Math"/>
                </a:rPr>
                <a:t>_𝑖</a:t>
              </a:r>
              <a:r>
                <a:rPr lang="en-SG" sz="1800" i="0" dirty="0" smtClean="0">
                  <a:solidFill>
                    <a:srgbClr val="002060"/>
                  </a:solidFill>
                  <a:latin typeface="Cambria Math"/>
                </a:rPr>
                <a:t>:</a:t>
              </a:r>
              <a:r>
                <a:rPr lang="en-US" altLang="zh-HK" sz="1800" i="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𝑆</a:t>
              </a:r>
              <a:r>
                <a:rPr lang="el-GR" sz="1800" i="0" dirty="0" smtClean="0">
                  <a:solidFill>
                    <a:srgbClr val="002060"/>
                  </a:solidFill>
                  <a:latin typeface="Cambria Math"/>
                  <a:cs typeface="Arial" charset="0"/>
                </a:rPr>
                <a:t>→</a:t>
              </a:r>
              <a:r>
                <a:rPr lang="en-US" sz="1800" b="0" i="0" dirty="0" smtClean="0">
                  <a:solidFill>
                    <a:srgbClr val="002060"/>
                  </a:solidFill>
                  <a:latin typeface="Cambria Math"/>
                  <a:cs typeface="Arial" charset="0"/>
                </a:rPr>
                <a:t>ℝ</a:t>
              </a:r>
              <a:r>
                <a:rPr lang="en-US" altLang="zh-HK" sz="18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</a:t>
              </a:r>
              <a:r>
                <a:rPr lang="en-SG" sz="1800" dirty="0" smtClean="0">
                  <a:solidFill>
                    <a:srgbClr val="002060"/>
                  </a:solidFill>
                </a:rPr>
                <a:t> </a:t>
              </a:r>
              <a:endParaRPr lang="en-SG" sz="1800" dirty="0">
                <a:solidFill>
                  <a:srgbClr val="002060"/>
                </a:solidFill>
              </a:endParaRPr>
            </a:p>
          </dgm:t>
        </dgm:pt>
      </mc:Fallback>
    </mc:AlternateContent>
    <dgm:pt modelId="{E0920D8B-5FC6-4A58-84DF-353346171BA7}" type="parTrans" cxnId="{14653EB7-A950-4DB7-93E4-2078AF39EF42}">
      <dgm:prSet/>
      <dgm:spPr/>
      <dgm:t>
        <a:bodyPr/>
        <a:lstStyle/>
        <a:p>
          <a:endParaRPr lang="zh-HK" altLang="en-US"/>
        </a:p>
      </dgm:t>
    </dgm:pt>
    <dgm:pt modelId="{021EC124-4FFE-4ED7-9024-6DD0053A2C31}" type="sibTrans" cxnId="{14653EB7-A950-4DB7-93E4-2078AF39EF42}">
      <dgm:prSet/>
      <dgm:spPr/>
      <dgm:t>
        <a:bodyPr/>
        <a:lstStyle/>
        <a:p>
          <a:endParaRPr lang="zh-HK" altLang="en-US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Normal-form game</a:t>
          </a:r>
          <a:endParaRPr lang="en-SG" sz="1800" dirty="0">
            <a:solidFill>
              <a:srgbClr val="002060"/>
            </a:solidFill>
          </a:endParaRPr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66046" custScaleY="26999" custLinFactNeighborX="12676" custLinFactNeighborY="-3106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59291" custLinFactNeighborY="1613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7DE85FD-92EF-409A-9E39-2D0AE34404F7}" type="presOf" srcId="{D8D1D46E-CD59-46E2-9B9C-3FAFDE3B86C4}" destId="{5B8F9352-0C76-4995-9982-ADD717DB4B84}" srcOrd="0" destOrd="0" presId="urn:microsoft.com/office/officeart/2005/8/layout/list1"/>
    <dgm:cxn modelId="{A12CD020-C2D3-4D4D-BB45-C470920F2ED1}" type="presOf" srcId="{B54322C5-C24A-4108-BC3F-EBC93EAE254A}" destId="{6A842BE2-9E2F-460B-8736-19767688EE01}" srcOrd="0" destOrd="2" presId="urn:microsoft.com/office/officeart/2005/8/layout/list1"/>
    <dgm:cxn modelId="{0EAC8319-D198-4DEA-9065-5B1FC2F9726C}" srcId="{D8D1D46E-CD59-46E2-9B9C-3FAFDE3B86C4}" destId="{26C8643C-D693-4334-B855-DB79820F9647}" srcOrd="1" destOrd="0" parTransId="{2174D045-7F83-43C3-899A-842135326CE6}" sibTransId="{33FDE2BE-C1D6-48AE-843E-082D9A5B2141}"/>
    <dgm:cxn modelId="{34AE306C-D08B-4251-9D7A-0BC64C0DB1A9}" type="presOf" srcId="{2D07C76F-B713-46C5-B25E-4C090C0AF3E7}" destId="{10177E00-BFC2-4D17-9CE8-635C6AF82156}" srcOrd="0" destOrd="0" presId="urn:microsoft.com/office/officeart/2005/8/layout/list1"/>
    <dgm:cxn modelId="{53947D58-73D1-4965-8A07-E81BEAA3CF75}" type="presOf" srcId="{D8D1D46E-CD59-46E2-9B9C-3FAFDE3B86C4}" destId="{48D02847-6BF5-4D4B-8110-1996093C81EC}" srcOrd="1" destOrd="0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C9E229E8-2E50-43C1-85B5-897C481CE722}" type="presOf" srcId="{26C8643C-D693-4334-B855-DB79820F9647}" destId="{6A842BE2-9E2F-460B-8736-19767688EE01}" srcOrd="0" destOrd="1" presId="urn:microsoft.com/office/officeart/2005/8/layout/list1"/>
    <dgm:cxn modelId="{14653EB7-A950-4DB7-93E4-2078AF39EF42}" srcId="{D8D1D46E-CD59-46E2-9B9C-3FAFDE3B86C4}" destId="{B54322C5-C24A-4108-BC3F-EBC93EAE254A}" srcOrd="2" destOrd="0" parTransId="{E0920D8B-5FC6-4A58-84DF-353346171BA7}" sibTransId="{021EC124-4FFE-4ED7-9024-6DD0053A2C31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55BB446C-6079-4809-BCB5-388B0F244169}" type="presOf" srcId="{BACEDA55-EE4E-4897-BC66-16C8F9D1AC0C}" destId="{6A842BE2-9E2F-460B-8736-19767688EE01}" srcOrd="0" destOrd="0" presId="urn:microsoft.com/office/officeart/2005/8/layout/list1"/>
    <dgm:cxn modelId="{1D30E6FC-7E2E-4B1E-8B8F-0A7A01C93B03}" type="presParOf" srcId="{10177E00-BFC2-4D17-9CE8-635C6AF82156}" destId="{C2CCE4A9-9B7E-4500-9EED-DF31C1C9D1C4}" srcOrd="0" destOrd="0" presId="urn:microsoft.com/office/officeart/2005/8/layout/list1"/>
    <dgm:cxn modelId="{C18FB484-D17A-4AB8-A8F2-0A5C5B1EABB0}" type="presParOf" srcId="{C2CCE4A9-9B7E-4500-9EED-DF31C1C9D1C4}" destId="{5B8F9352-0C76-4995-9982-ADD717DB4B84}" srcOrd="0" destOrd="0" presId="urn:microsoft.com/office/officeart/2005/8/layout/list1"/>
    <dgm:cxn modelId="{6A015008-5C35-4F05-9675-F9377667B4D8}" type="presParOf" srcId="{C2CCE4A9-9B7E-4500-9EED-DF31C1C9D1C4}" destId="{48D02847-6BF5-4D4B-8110-1996093C81EC}" srcOrd="1" destOrd="0" presId="urn:microsoft.com/office/officeart/2005/8/layout/list1"/>
    <dgm:cxn modelId="{885FF73C-A55F-412D-8D1D-B60537553EF4}" type="presParOf" srcId="{10177E00-BFC2-4D17-9CE8-635C6AF82156}" destId="{24E9C0E5-7325-4012-90CC-F9F68C973724}" srcOrd="1" destOrd="0" presId="urn:microsoft.com/office/officeart/2005/8/layout/list1"/>
    <dgm:cxn modelId="{E6039C64-C62F-4DE1-8499-2BA30BFDD454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Trial-efficient algorithm</a:t>
          </a:r>
          <a:endParaRPr lang="en-SG" sz="2000" dirty="0">
            <a:solidFill>
              <a:srgbClr val="002060"/>
            </a:solidFill>
          </a:endParaRPr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14522419-7D28-400F-BB60-502CC3A83C1F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94C373A2-FE4B-4593-A6DC-2C522A2A3241}" type="sibTrans" cxnId="{A4F0F64E-9600-47B6-9D9A-02DB4DF00266}">
      <dgm:prSet/>
      <dgm:spPr/>
      <dgm:t>
        <a:bodyPr/>
        <a:lstStyle/>
        <a:p>
          <a:endParaRPr lang="en-SG"/>
        </a:p>
      </dgm:t>
    </dgm:pt>
    <dgm:pt modelId="{4EFB5C61-8A5E-473A-8165-79CA187BF737}" type="parTrans" cxnId="{A4F0F64E-9600-47B6-9D9A-02DB4DF00266}">
      <dgm:prSet/>
      <dgm:spPr/>
      <dgm:t>
        <a:bodyPr/>
        <a:lstStyle/>
        <a:p>
          <a:endParaRPr lang="en-SG"/>
        </a:p>
      </dgm:t>
    </dgm:pt>
    <dgm:pt modelId="{93898FA9-5015-451C-87C1-312556F3EDDC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124A001-8BFF-404F-B1A7-117B2EEC6DF6}" type="parTrans" cxnId="{0CDF7DEB-E241-43AB-B4EF-BCC2BCA64894}">
      <dgm:prSet/>
      <dgm:spPr/>
      <dgm:t>
        <a:bodyPr/>
        <a:lstStyle/>
        <a:p>
          <a:endParaRPr lang="en-SG"/>
        </a:p>
      </dgm:t>
    </dgm:pt>
    <dgm:pt modelId="{BB7B3B08-7F44-41A2-AFCF-3C4AA6E8CDCA}" type="sibTrans" cxnId="{0CDF7DEB-E241-43AB-B4EF-BCC2BCA64894}">
      <dgm:prSet/>
      <dgm:spPr/>
      <dgm:t>
        <a:bodyPr/>
        <a:lstStyle/>
        <a:p>
          <a:endParaRPr lang="en-SG"/>
        </a:p>
      </dgm:t>
    </dgm:pt>
    <dgm:pt modelId="{734EDBD4-BE11-4CA3-A9D8-88EEFF06CDAA}">
      <dgm:prSet phldrT="[Text]" custT="1"/>
      <dgm:spPr>
        <a:blipFill rotWithShape="1">
          <a:blip xmlns:r="http://schemas.openxmlformats.org/officeDocument/2006/relationships" r:embed="rId1"/>
          <a:stretch>
            <a:fillRect b="-3662"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D1B7A8DE-058E-4925-8917-F464F037508C}" type="parTrans" cxnId="{32A81FE7-0831-4912-95B6-0996456C9A15}">
      <dgm:prSet/>
      <dgm:spPr/>
      <dgm:t>
        <a:bodyPr/>
        <a:lstStyle/>
        <a:p>
          <a:endParaRPr lang="en-SG"/>
        </a:p>
      </dgm:t>
    </dgm:pt>
    <dgm:pt modelId="{DC4DFC56-A32F-4001-BC23-E281A6CA83E6}" type="sibTrans" cxnId="{32A81FE7-0831-4912-95B6-0996456C9A15}">
      <dgm:prSet/>
      <dgm:spPr/>
      <dgm:t>
        <a:bodyPr/>
        <a:lstStyle/>
        <a:p>
          <a:endParaRPr lang="en-SG"/>
        </a:p>
      </dgm:t>
    </dgm:pt>
    <dgm:pt modelId="{2F130311-F07F-40F0-A3A7-5DAE1C40E9B8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85A344E-F06E-4922-8558-991E41D72626}" type="parTrans" cxnId="{8AD12879-E626-41E9-A3F1-CA4CB4BABF0A}">
      <dgm:prSet/>
      <dgm:spPr/>
      <dgm:t>
        <a:bodyPr/>
        <a:lstStyle/>
        <a:p>
          <a:endParaRPr lang="zh-HK" altLang="en-US"/>
        </a:p>
      </dgm:t>
    </dgm:pt>
    <dgm:pt modelId="{3A44EA1D-0148-436B-9C09-C03CBDFEC6AC}" type="sibTrans" cxnId="{8AD12879-E626-41E9-A3F1-CA4CB4BABF0A}">
      <dgm:prSet/>
      <dgm:spPr/>
      <dgm:t>
        <a:bodyPr/>
        <a:lstStyle/>
        <a:p>
          <a:endParaRPr lang="zh-HK" altLang="en-US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Y="432586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830769" custLinFactY="-36451" custLinFactNeighborY="-10000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87A287C-E3D3-4DA0-A352-1C9693CAA8C5}" srcId="{D8D1D46E-CD59-46E2-9B9C-3FAFDE3B86C4}" destId="{BACEDA55-EE4E-4897-BC66-16C8F9D1AC0C}" srcOrd="1" destOrd="0" parTransId="{6DE0833B-0642-4CF0-916D-8B19A9EA24D0}" sibTransId="{24AF42E7-01F6-4884-846F-2EF08418E7F9}"/>
    <dgm:cxn modelId="{35714F06-BEAC-4EB0-83E3-B4356A16EF04}" type="presOf" srcId="{14522419-7D28-400F-BB60-502CC3A83C1F}" destId="{6A842BE2-9E2F-460B-8736-19767688EE01}" srcOrd="0" destOrd="2" presId="urn:microsoft.com/office/officeart/2005/8/layout/list1"/>
    <dgm:cxn modelId="{BDEBCD2A-D1BC-411A-956A-C1B967D068DC}" type="presOf" srcId="{BACEDA55-EE4E-4897-BC66-16C8F9D1AC0C}" destId="{6A842BE2-9E2F-460B-8736-19767688EE01}" srcOrd="0" destOrd="1" presId="urn:microsoft.com/office/officeart/2005/8/layout/list1"/>
    <dgm:cxn modelId="{0CDF7DEB-E241-43AB-B4EF-BCC2BCA64894}" srcId="{D8D1D46E-CD59-46E2-9B9C-3FAFDE3B86C4}" destId="{93898FA9-5015-451C-87C1-312556F3EDDC}" srcOrd="3" destOrd="0" parTransId="{8124A001-8BFF-404F-B1A7-117B2EEC6DF6}" sibTransId="{BB7B3B08-7F44-41A2-AFCF-3C4AA6E8CDCA}"/>
    <dgm:cxn modelId="{EC399BD6-DA98-41BF-94C8-72E6F53E57F7}" type="presOf" srcId="{2D07C76F-B713-46C5-B25E-4C090C0AF3E7}" destId="{10177E00-BFC2-4D17-9CE8-635C6AF82156}" srcOrd="0" destOrd="0" presId="urn:microsoft.com/office/officeart/2005/8/layout/list1"/>
    <dgm:cxn modelId="{A4F0F64E-9600-47B6-9D9A-02DB4DF00266}" srcId="{D8D1D46E-CD59-46E2-9B9C-3FAFDE3B86C4}" destId="{14522419-7D28-400F-BB60-502CC3A83C1F}" srcOrd="2" destOrd="0" parTransId="{4EFB5C61-8A5E-473A-8165-79CA187BF737}" sibTransId="{94C373A2-FE4B-4593-A6DC-2C522A2A3241}"/>
    <dgm:cxn modelId="{73289727-98A8-4943-8609-978F988F1579}" type="presOf" srcId="{D8D1D46E-CD59-46E2-9B9C-3FAFDE3B86C4}" destId="{48D02847-6BF5-4D4B-8110-1996093C81EC}" srcOrd="1" destOrd="0" presId="urn:microsoft.com/office/officeart/2005/8/layout/list1"/>
    <dgm:cxn modelId="{32A81FE7-0831-4912-95B6-0996456C9A15}" srcId="{D8D1D46E-CD59-46E2-9B9C-3FAFDE3B86C4}" destId="{734EDBD4-BE11-4CA3-A9D8-88EEFF06CDAA}" srcOrd="0" destOrd="0" parTransId="{D1B7A8DE-058E-4925-8917-F464F037508C}" sibTransId="{DC4DFC56-A32F-4001-BC23-E281A6CA83E6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EC12139C-9AB0-45D6-B23C-08F627238901}" type="presOf" srcId="{93898FA9-5015-451C-87C1-312556F3EDDC}" destId="{6A842BE2-9E2F-460B-8736-19767688EE01}" srcOrd="0" destOrd="3" presId="urn:microsoft.com/office/officeart/2005/8/layout/list1"/>
    <dgm:cxn modelId="{CDFDE3A5-4EB8-4EA1-9D05-5951F0B14713}" type="presOf" srcId="{D8D1D46E-CD59-46E2-9B9C-3FAFDE3B86C4}" destId="{5B8F9352-0C76-4995-9982-ADD717DB4B84}" srcOrd="0" destOrd="0" presId="urn:microsoft.com/office/officeart/2005/8/layout/list1"/>
    <dgm:cxn modelId="{8AD12879-E626-41E9-A3F1-CA4CB4BABF0A}" srcId="{93898FA9-5015-451C-87C1-312556F3EDDC}" destId="{2F130311-F07F-40F0-A3A7-5DAE1C40E9B8}" srcOrd="0" destOrd="0" parTransId="{885A344E-F06E-4922-8558-991E41D72626}" sibTransId="{3A44EA1D-0148-436B-9C09-C03CBDFEC6AC}"/>
    <dgm:cxn modelId="{381C65E7-4313-4802-8BE4-30A639C23745}" type="presOf" srcId="{734EDBD4-BE11-4CA3-A9D8-88EEFF06CDAA}" destId="{6A842BE2-9E2F-460B-8736-19767688EE01}" srcOrd="0" destOrd="0" presId="urn:microsoft.com/office/officeart/2005/8/layout/list1"/>
    <dgm:cxn modelId="{8F5FA2E2-91B5-4953-A72F-EAD3C306B7E6}" type="presOf" srcId="{2F130311-F07F-40F0-A3A7-5DAE1C40E9B8}" destId="{6A842BE2-9E2F-460B-8736-19767688EE01}" srcOrd="0" destOrd="4" presId="urn:microsoft.com/office/officeart/2005/8/layout/list1"/>
    <dgm:cxn modelId="{EEACC682-E3E0-4EBB-ABC2-27C752226F44}" type="presParOf" srcId="{10177E00-BFC2-4D17-9CE8-635C6AF82156}" destId="{C2CCE4A9-9B7E-4500-9EED-DF31C1C9D1C4}" srcOrd="0" destOrd="0" presId="urn:microsoft.com/office/officeart/2005/8/layout/list1"/>
    <dgm:cxn modelId="{F0AD7BDA-42E7-4BED-A9FD-6445518B2DC2}" type="presParOf" srcId="{C2CCE4A9-9B7E-4500-9EED-DF31C1C9D1C4}" destId="{5B8F9352-0C76-4995-9982-ADD717DB4B84}" srcOrd="0" destOrd="0" presId="urn:microsoft.com/office/officeart/2005/8/layout/list1"/>
    <dgm:cxn modelId="{720F64B4-FACD-4E78-9716-95BCF0498E02}" type="presParOf" srcId="{C2CCE4A9-9B7E-4500-9EED-DF31C1C9D1C4}" destId="{48D02847-6BF5-4D4B-8110-1996093C81EC}" srcOrd="1" destOrd="0" presId="urn:microsoft.com/office/officeart/2005/8/layout/list1"/>
    <dgm:cxn modelId="{CDAFC257-C8DB-4C6D-9FCF-C5606BE54006}" type="presParOf" srcId="{10177E00-BFC2-4D17-9CE8-635C6AF82156}" destId="{24E9C0E5-7325-4012-90CC-F9F68C973724}" srcOrd="1" destOrd="0" presId="urn:microsoft.com/office/officeart/2005/8/layout/list1"/>
    <dgm:cxn modelId="{48116B73-83C6-4393-802A-4D9CE0A76EA3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7C76F-B713-46C5-B25E-4C090C0AF3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BACEDA55-EE4E-4897-BC66-16C8F9D1AC0C}">
      <dgm:prSet phldrT="[Text]" custT="1"/>
      <dgm:spPr>
        <a:blipFill rotWithShape="1">
          <a:blip xmlns:r="http://schemas.openxmlformats.org/officeDocument/2006/relationships" r:embed="rId1"/>
          <a:stretch>
            <a:fillRect b="-4508"/>
          </a:stretch>
        </a:blipFill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6DE0833B-0642-4CF0-916D-8B19A9EA24D0}" type="parTrans" cxnId="{987A287C-E3D3-4DA0-A352-1C9693CAA8C5}">
      <dgm:prSet/>
      <dgm:spPr/>
      <dgm:t>
        <a:bodyPr/>
        <a:lstStyle/>
        <a:p>
          <a:endParaRPr lang="en-SG"/>
        </a:p>
      </dgm:t>
    </dgm:pt>
    <dgm:pt modelId="{24AF42E7-01F6-4884-846F-2EF08418E7F9}" type="sibTrans" cxnId="{987A287C-E3D3-4DA0-A352-1C9693CAA8C5}">
      <dgm:prSet/>
      <dgm:spPr/>
      <dgm:t>
        <a:bodyPr/>
        <a:lstStyle/>
        <a:p>
          <a:endParaRPr lang="en-SG"/>
        </a:p>
      </dgm:t>
    </dgm:pt>
    <dgm:pt modelId="{26C8643C-D693-4334-B855-DB79820F9647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2174D045-7F83-43C3-899A-842135326CE6}" type="parTrans" cxnId="{0EAC8319-D198-4DEA-9065-5B1FC2F9726C}">
      <dgm:prSet/>
      <dgm:spPr/>
      <dgm:t>
        <a:bodyPr/>
        <a:lstStyle/>
        <a:p>
          <a:endParaRPr lang="zh-HK" altLang="en-US"/>
        </a:p>
      </dgm:t>
    </dgm:pt>
    <dgm:pt modelId="{33FDE2BE-C1D6-48AE-843E-082D9A5B2141}" type="sibTrans" cxnId="{0EAC8319-D198-4DEA-9065-5B1FC2F9726C}">
      <dgm:prSet/>
      <dgm:spPr/>
      <dgm:t>
        <a:bodyPr/>
        <a:lstStyle/>
        <a:p>
          <a:endParaRPr lang="zh-HK" altLang="en-US"/>
        </a:p>
      </dgm:t>
    </dgm:pt>
    <dgm:pt modelId="{B54322C5-C24A-4108-BC3F-EBC93EAE254A}">
      <dgm:prSet phldrT="[Text]" custT="1"/>
      <dgm:spPr/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E0920D8B-5FC6-4A58-84DF-353346171BA7}" type="parTrans" cxnId="{14653EB7-A950-4DB7-93E4-2078AF39EF42}">
      <dgm:prSet/>
      <dgm:spPr/>
      <dgm:t>
        <a:bodyPr/>
        <a:lstStyle/>
        <a:p>
          <a:endParaRPr lang="zh-HK" altLang="en-US"/>
        </a:p>
      </dgm:t>
    </dgm:pt>
    <dgm:pt modelId="{021EC124-4FFE-4ED7-9024-6DD0053A2C31}" type="sibTrans" cxnId="{14653EB7-A950-4DB7-93E4-2078AF39EF42}">
      <dgm:prSet/>
      <dgm:spPr/>
      <dgm:t>
        <a:bodyPr/>
        <a:lstStyle/>
        <a:p>
          <a:endParaRPr lang="zh-HK" altLang="en-US"/>
        </a:p>
      </dgm:t>
    </dgm:pt>
    <dgm:pt modelId="{D8D1D46E-CD59-46E2-9B9C-3FAFDE3B86C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Normal-form game</a:t>
          </a:r>
          <a:endParaRPr lang="en-SG" sz="1800" dirty="0">
            <a:solidFill>
              <a:srgbClr val="002060"/>
            </a:solidFill>
          </a:endParaRPr>
        </a:p>
      </dgm:t>
    </dgm:pt>
    <dgm:pt modelId="{513D3BAD-CF45-4538-AABA-EAC7446F8307}" type="sibTrans" cxnId="{46197C79-0E3B-4F25-B2D7-E7BFF5071440}">
      <dgm:prSet/>
      <dgm:spPr/>
      <dgm:t>
        <a:bodyPr/>
        <a:lstStyle/>
        <a:p>
          <a:endParaRPr lang="en-SG"/>
        </a:p>
      </dgm:t>
    </dgm:pt>
    <dgm:pt modelId="{5C67B85D-0D27-4E42-BC1B-0D5A5B314147}" type="parTrans" cxnId="{46197C79-0E3B-4F25-B2D7-E7BFF5071440}">
      <dgm:prSet/>
      <dgm:spPr/>
      <dgm:t>
        <a:bodyPr/>
        <a:lstStyle/>
        <a:p>
          <a:endParaRPr lang="en-SG"/>
        </a:p>
      </dgm:t>
    </dgm:pt>
    <dgm:pt modelId="{10177E00-BFC2-4D17-9CE8-635C6AF82156}" type="pres">
      <dgm:prSet presAssocID="{2D07C76F-B713-46C5-B25E-4C090C0AF3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2CCE4A9-9B7E-4500-9EED-DF31C1C9D1C4}" type="pres">
      <dgm:prSet presAssocID="{D8D1D46E-CD59-46E2-9B9C-3FAFDE3B86C4}" presName="parentLin" presStyleCnt="0"/>
      <dgm:spPr/>
    </dgm:pt>
    <dgm:pt modelId="{5B8F9352-0C76-4995-9982-ADD717DB4B84}" type="pres">
      <dgm:prSet presAssocID="{D8D1D46E-CD59-46E2-9B9C-3FAFDE3B86C4}" presName="parentLeftMargin" presStyleLbl="node1" presStyleIdx="0" presStyleCnt="1"/>
      <dgm:spPr/>
      <dgm:t>
        <a:bodyPr/>
        <a:lstStyle/>
        <a:p>
          <a:endParaRPr lang="en-SG"/>
        </a:p>
      </dgm:t>
    </dgm:pt>
    <dgm:pt modelId="{48D02847-6BF5-4D4B-8110-1996093C81EC}" type="pres">
      <dgm:prSet presAssocID="{D8D1D46E-CD59-46E2-9B9C-3FAFDE3B86C4}" presName="parentText" presStyleLbl="node1" presStyleIdx="0" presStyleCnt="1" custScaleX="66046" custScaleY="26999" custLinFactNeighborX="12676" custLinFactNeighborY="-3106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E9C0E5-7325-4012-90CC-F9F68C973724}" type="pres">
      <dgm:prSet presAssocID="{D8D1D46E-CD59-46E2-9B9C-3FAFDE3B86C4}" presName="negativeSpace" presStyleCnt="0"/>
      <dgm:spPr/>
    </dgm:pt>
    <dgm:pt modelId="{6A842BE2-9E2F-460B-8736-19767688EE01}" type="pres">
      <dgm:prSet presAssocID="{D8D1D46E-CD59-46E2-9B9C-3FAFDE3B86C4}" presName="childText" presStyleLbl="conFgAcc1" presStyleIdx="0" presStyleCnt="1" custScaleY="59291" custLinFactNeighborY="1613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7DE85FD-92EF-409A-9E39-2D0AE34404F7}" type="presOf" srcId="{D8D1D46E-CD59-46E2-9B9C-3FAFDE3B86C4}" destId="{5B8F9352-0C76-4995-9982-ADD717DB4B84}" srcOrd="0" destOrd="0" presId="urn:microsoft.com/office/officeart/2005/8/layout/list1"/>
    <dgm:cxn modelId="{A12CD020-C2D3-4D4D-BB45-C470920F2ED1}" type="presOf" srcId="{B54322C5-C24A-4108-BC3F-EBC93EAE254A}" destId="{6A842BE2-9E2F-460B-8736-19767688EE01}" srcOrd="0" destOrd="2" presId="urn:microsoft.com/office/officeart/2005/8/layout/list1"/>
    <dgm:cxn modelId="{0EAC8319-D198-4DEA-9065-5B1FC2F9726C}" srcId="{D8D1D46E-CD59-46E2-9B9C-3FAFDE3B86C4}" destId="{26C8643C-D693-4334-B855-DB79820F9647}" srcOrd="1" destOrd="0" parTransId="{2174D045-7F83-43C3-899A-842135326CE6}" sibTransId="{33FDE2BE-C1D6-48AE-843E-082D9A5B2141}"/>
    <dgm:cxn modelId="{34AE306C-D08B-4251-9D7A-0BC64C0DB1A9}" type="presOf" srcId="{2D07C76F-B713-46C5-B25E-4C090C0AF3E7}" destId="{10177E00-BFC2-4D17-9CE8-635C6AF82156}" srcOrd="0" destOrd="0" presId="urn:microsoft.com/office/officeart/2005/8/layout/list1"/>
    <dgm:cxn modelId="{53947D58-73D1-4965-8A07-E81BEAA3CF75}" type="presOf" srcId="{D8D1D46E-CD59-46E2-9B9C-3FAFDE3B86C4}" destId="{48D02847-6BF5-4D4B-8110-1996093C81EC}" srcOrd="1" destOrd="0" presId="urn:microsoft.com/office/officeart/2005/8/layout/list1"/>
    <dgm:cxn modelId="{987A287C-E3D3-4DA0-A352-1C9693CAA8C5}" srcId="{D8D1D46E-CD59-46E2-9B9C-3FAFDE3B86C4}" destId="{BACEDA55-EE4E-4897-BC66-16C8F9D1AC0C}" srcOrd="0" destOrd="0" parTransId="{6DE0833B-0642-4CF0-916D-8B19A9EA24D0}" sibTransId="{24AF42E7-01F6-4884-846F-2EF08418E7F9}"/>
    <dgm:cxn modelId="{C9E229E8-2E50-43C1-85B5-897C481CE722}" type="presOf" srcId="{26C8643C-D693-4334-B855-DB79820F9647}" destId="{6A842BE2-9E2F-460B-8736-19767688EE01}" srcOrd="0" destOrd="1" presId="urn:microsoft.com/office/officeart/2005/8/layout/list1"/>
    <dgm:cxn modelId="{14653EB7-A950-4DB7-93E4-2078AF39EF42}" srcId="{D8D1D46E-CD59-46E2-9B9C-3FAFDE3B86C4}" destId="{B54322C5-C24A-4108-BC3F-EBC93EAE254A}" srcOrd="2" destOrd="0" parTransId="{E0920D8B-5FC6-4A58-84DF-353346171BA7}" sibTransId="{021EC124-4FFE-4ED7-9024-6DD0053A2C31}"/>
    <dgm:cxn modelId="{46197C79-0E3B-4F25-B2D7-E7BFF5071440}" srcId="{2D07C76F-B713-46C5-B25E-4C090C0AF3E7}" destId="{D8D1D46E-CD59-46E2-9B9C-3FAFDE3B86C4}" srcOrd="0" destOrd="0" parTransId="{5C67B85D-0D27-4E42-BC1B-0D5A5B314147}" sibTransId="{513D3BAD-CF45-4538-AABA-EAC7446F8307}"/>
    <dgm:cxn modelId="{55BB446C-6079-4809-BCB5-388B0F244169}" type="presOf" srcId="{BACEDA55-EE4E-4897-BC66-16C8F9D1AC0C}" destId="{6A842BE2-9E2F-460B-8736-19767688EE01}" srcOrd="0" destOrd="0" presId="urn:microsoft.com/office/officeart/2005/8/layout/list1"/>
    <dgm:cxn modelId="{1D30E6FC-7E2E-4B1E-8B8F-0A7A01C93B03}" type="presParOf" srcId="{10177E00-BFC2-4D17-9CE8-635C6AF82156}" destId="{C2CCE4A9-9B7E-4500-9EED-DF31C1C9D1C4}" srcOrd="0" destOrd="0" presId="urn:microsoft.com/office/officeart/2005/8/layout/list1"/>
    <dgm:cxn modelId="{C18FB484-D17A-4AB8-A8F2-0A5C5B1EABB0}" type="presParOf" srcId="{C2CCE4A9-9B7E-4500-9EED-DF31C1C9D1C4}" destId="{5B8F9352-0C76-4995-9982-ADD717DB4B84}" srcOrd="0" destOrd="0" presId="urn:microsoft.com/office/officeart/2005/8/layout/list1"/>
    <dgm:cxn modelId="{6A015008-5C35-4F05-9675-F9377667B4D8}" type="presParOf" srcId="{C2CCE4A9-9B7E-4500-9EED-DF31C1C9D1C4}" destId="{48D02847-6BF5-4D4B-8110-1996093C81EC}" srcOrd="1" destOrd="0" presId="urn:microsoft.com/office/officeart/2005/8/layout/list1"/>
    <dgm:cxn modelId="{885FF73C-A55F-412D-8D1D-B60537553EF4}" type="presParOf" srcId="{10177E00-BFC2-4D17-9CE8-635C6AF82156}" destId="{24E9C0E5-7325-4012-90CC-F9F68C973724}" srcOrd="1" destOrd="0" presId="urn:microsoft.com/office/officeart/2005/8/layout/list1"/>
    <dgm:cxn modelId="{E6039C64-C62F-4DE1-8499-2BA30BFDD454}" type="presParOf" srcId="{10177E00-BFC2-4D17-9CE8-635C6AF82156}" destId="{6A842BE2-9E2F-460B-8736-19767688EE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dirty="0" smtClean="0"/>
            <a:t>Stable Matching</a:t>
          </a:r>
          <a:endParaRPr lang="en-SG" sz="2000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3DD73864-ED45-4969-AA6E-6EDF35E8758D}">
      <dgm:prSet phldrT="[Text]" custT="1"/>
      <dgm:spPr>
        <a:ln>
          <a:solidFill>
            <a:schemeClr val="accent4"/>
          </a:solidFill>
        </a:ln>
      </dgm:spPr>
      <dgm:t>
        <a:bodyPr lIns="540000" rIns="540000"/>
        <a:lstStyle/>
        <a:p>
          <a:r>
            <a:rPr lang="en-US" sz="2000" dirty="0" smtClean="0"/>
            <a:t>Each individual has a preference over the agents of the other side</a:t>
          </a:r>
          <a:endParaRPr lang="en-SG" sz="2000" dirty="0"/>
        </a:p>
      </dgm:t>
    </dgm:p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dgm:pt modelId="{4720EA20-462D-47BE-8F8A-DA572AC4137D}">
      <dgm:prSet phldrT="[Text]" custT="1"/>
      <dgm:spPr>
        <a:ln>
          <a:solidFill>
            <a:schemeClr val="accent4"/>
          </a:solidFill>
        </a:ln>
      </dgm:spPr>
      <dgm:t>
        <a:bodyPr lIns="540000" rIns="540000"/>
        <a:lstStyle/>
        <a:p>
          <a:r>
            <a:rPr lang="en-US" sz="2000" dirty="0" smtClean="0"/>
            <a:t>Gale-Shapley algorithm computes a stable matching</a:t>
          </a:r>
          <a:endParaRPr lang="en-SG" sz="2000" dirty="0"/>
        </a:p>
      </dgm:t>
    </dgm:pt>
    <dgm:pt modelId="{8FEE1049-8C0A-4BE6-B991-70930F0067D3}" type="parTrans" cxnId="{D16FC410-F252-456D-9F3A-BE46D8F9E821}">
      <dgm:prSet/>
      <dgm:spPr/>
      <dgm:t>
        <a:bodyPr/>
        <a:lstStyle/>
        <a:p>
          <a:endParaRPr lang="en-SG"/>
        </a:p>
      </dgm:t>
    </dgm:pt>
    <dgm:pt modelId="{504D5C2E-42D1-4BA8-90BD-CEC99A2D789F}" type="sibTrans" cxnId="{D16FC410-F252-456D-9F3A-BE46D8F9E821}">
      <dgm:prSet/>
      <dgm:spPr/>
      <dgm:t>
        <a:bodyPr/>
        <a:lstStyle/>
        <a:p>
          <a:endParaRPr lang="en-SG"/>
        </a:p>
      </dgm:t>
    </dgm:pt>
    <dgm:pt modelId="{E9A5C7D7-2CDB-42FB-ACAA-F2FD1416E973}">
      <dgm:prSet phldrT="[Text]" custT="1"/>
      <dgm:spPr>
        <a:ln>
          <a:solidFill>
            <a:schemeClr val="accent4"/>
          </a:solidFill>
        </a:ln>
      </dgm:spPr>
      <dgm:t>
        <a:bodyPr lIns="540000" rIns="540000"/>
        <a:lstStyle/>
        <a:p>
          <a:r>
            <a:rPr lang="en-US" sz="2000" dirty="0" smtClean="0"/>
            <a:t>Applications: hospital-intern allocation, school admission, …</a:t>
          </a:r>
          <a:endParaRPr lang="en-SG" sz="2000" dirty="0"/>
        </a:p>
      </dgm:t>
    </dgm:pt>
    <dgm:pt modelId="{7BD9F46D-3CF3-404A-9492-4FAA4B14363D}" type="parTrans" cxnId="{C7C90E70-1173-4272-85BC-44CC9D77EC9D}">
      <dgm:prSet/>
      <dgm:spPr/>
      <dgm:t>
        <a:bodyPr/>
        <a:lstStyle/>
        <a:p>
          <a:endParaRPr lang="en-SG"/>
        </a:p>
      </dgm:t>
    </dgm:pt>
    <dgm:pt modelId="{6D238ACC-2764-4F48-9860-2DEC7657ABEC}" type="sibTrans" cxnId="{C7C90E70-1173-4272-85BC-44CC9D77EC9D}">
      <dgm:prSet/>
      <dgm:spPr/>
      <dgm:t>
        <a:bodyPr/>
        <a:lstStyle/>
        <a:p>
          <a:endParaRPr lang="en-SG"/>
        </a:p>
      </dgm:t>
    </dgm:pt>
    <mc:AlternateContent xmlns:mc="http://schemas.openxmlformats.org/markup-compatibility/2006" xmlns:a14="http://schemas.microsoft.com/office/drawing/2010/main">
      <mc:Choice Requires="a14">
        <dgm:pt modelId="{417B53D0-FA3C-4571-9F95-5834F674FF8D}">
          <dgm:prSet phldrT="[Text]" custT="1"/>
          <dgm:spPr>
            <a:ln>
              <a:solidFill>
                <a:schemeClr val="accent4"/>
              </a:solidFill>
            </a:ln>
          </dgm:spPr>
          <dgm:t>
            <a:bodyPr lIns="540000" rIns="540000"/>
            <a:lstStyle/>
            <a:p>
              <a:r>
                <a:rPr lang="en-SG" sz="2000" dirty="0" smtClean="0"/>
                <a:t>Stable matching: no </a:t>
              </a:r>
              <a14:m>
                <m:oMath xmlns:m="http://schemas.openxmlformats.org/officeDocument/2006/math">
                  <m:r>
                    <a:rPr lang="en-SG" sz="2000" i="1" dirty="0" smtClean="0">
                      <a:latin typeface="Cambria Math"/>
                    </a:rPr>
                    <m:t>(</m:t>
                  </m:r>
                  <m:r>
                    <a:rPr lang="en-SG" sz="2000" i="1" dirty="0" err="1" smtClean="0">
                      <a:latin typeface="Cambria Math"/>
                    </a:rPr>
                    <m:t>𝑚</m:t>
                  </m:r>
                  <m:r>
                    <a:rPr lang="en-SG" sz="2000" i="1" dirty="0" err="1" smtClean="0">
                      <a:latin typeface="Cambria Math"/>
                    </a:rPr>
                    <m:t>,</m:t>
                  </m:r>
                  <m:r>
                    <a:rPr lang="en-SG" sz="2000" i="1" dirty="0" err="1" smtClean="0">
                      <a:latin typeface="Cambria Math"/>
                    </a:rPr>
                    <m:t>𝑤</m:t>
                  </m:r>
                  <m:r>
                    <a:rPr lang="en-SG" sz="2000" i="1" dirty="0" smtClean="0">
                      <a:latin typeface="Cambria Math"/>
                    </a:rPr>
                    <m:t>)</m:t>
                  </m:r>
                </m:oMath>
              </a14:m>
              <a:r>
                <a:rPr lang="en-SG" sz="2000" dirty="0" smtClean="0"/>
                <a:t> preferring each other to their current ones</a:t>
              </a:r>
              <a:endParaRPr lang="en-SG" sz="2000" dirty="0"/>
            </a:p>
          </dgm:t>
        </dgm:pt>
      </mc:Choice>
      <mc:Fallback xmlns="">
        <dgm:pt modelId="{417B53D0-FA3C-4571-9F95-5834F674FF8D}">
          <dgm:prSet phldrT="[Text]" custT="1"/>
          <dgm:spPr>
            <a:ln>
              <a:solidFill>
                <a:schemeClr val="accent4"/>
              </a:solidFill>
            </a:ln>
          </dgm:spPr>
          <dgm:t>
            <a:bodyPr lIns="540000" rIns="540000"/>
            <a:lstStyle/>
            <a:p>
              <a:r>
                <a:rPr lang="en-SG" sz="2000" dirty="0" smtClean="0"/>
                <a:t>Stable matching: no </a:t>
              </a:r>
              <a:r>
                <a:rPr lang="en-SG" sz="2000" i="0" dirty="0" smtClean="0">
                  <a:latin typeface="Cambria Math"/>
                </a:rPr>
                <a:t>(</a:t>
              </a:r>
              <a:r>
                <a:rPr lang="en-SG" sz="2000" i="0" dirty="0" err="1" smtClean="0">
                  <a:latin typeface="Cambria Math"/>
                </a:rPr>
                <a:t>𝑚,𝑤</a:t>
              </a:r>
              <a:r>
                <a:rPr lang="en-SG" sz="2000" i="0" dirty="0" smtClean="0">
                  <a:latin typeface="Cambria Math"/>
                </a:rPr>
                <a:t>)</a:t>
              </a:r>
              <a:r>
                <a:rPr lang="en-SG" sz="2000" dirty="0" smtClean="0"/>
                <a:t> preferring each other to their current ones</a:t>
              </a:r>
              <a:endParaRPr lang="en-SG" sz="2000" dirty="0"/>
            </a:p>
          </dgm:t>
        </dgm:pt>
      </mc:Fallback>
    </mc:AlternateContent>
    <dgm:pt modelId="{1C0CC38C-39B9-4843-8D39-8BF7D6B70B85}" type="parTrans" cxnId="{D138B445-BBE5-4CE1-AD89-6B85672B41E5}">
      <dgm:prSet/>
      <dgm:spPr/>
      <dgm:t>
        <a:bodyPr/>
        <a:lstStyle/>
        <a:p>
          <a:endParaRPr lang="zh-HK" altLang="en-US"/>
        </a:p>
      </dgm:t>
    </dgm:pt>
    <dgm:pt modelId="{02624DFA-B6AE-47C2-85DD-C42FA2AC301D}" type="sibTrans" cxnId="{D138B445-BBE5-4CE1-AD89-6B85672B41E5}">
      <dgm:prSet/>
      <dgm:spPr/>
      <dgm:t>
        <a:bodyPr/>
        <a:lstStyle/>
        <a:p>
          <a:endParaRPr lang="zh-HK" altLang="en-US"/>
        </a:p>
      </dgm:t>
    </dgm:pt>
    <dgm:pt modelId="{89B5920A-DEE2-4CB2-8ECA-D92243F76A97}" type="pres">
      <dgm:prSet presAssocID="{60C2951C-F9B3-4FD6-A1E9-BA3FCD1C03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BAA78374-9211-4729-8471-B36F8863D753}" type="pres">
      <dgm:prSet presAssocID="{3CAC6A38-3FE9-4200-A858-AFCEF73B0DC6}" presName="parentLin" presStyleCnt="0"/>
      <dgm:spPr/>
    </dgm:pt>
    <dgm:pt modelId="{80D2EE19-3BDF-4B7F-A5F0-ACCA6D5CD91F}" type="pres">
      <dgm:prSet presAssocID="{3CAC6A38-3FE9-4200-A858-AFCEF73B0DC6}" presName="parentLeftMargin" presStyleLbl="node1" presStyleIdx="0" presStyleCnt="1"/>
      <dgm:spPr/>
      <dgm:t>
        <a:bodyPr/>
        <a:lstStyle/>
        <a:p>
          <a:endParaRPr lang="zh-HK" altLang="en-US"/>
        </a:p>
      </dgm:t>
    </dgm:pt>
    <dgm:pt modelId="{6AD5DE81-EBA2-41E8-9D27-4E016B174C03}" type="pres">
      <dgm:prSet presAssocID="{3CAC6A38-3FE9-4200-A858-AFCEF73B0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E430358-8BA7-4CDB-92D6-160F154EC82E}" type="pres">
      <dgm:prSet presAssocID="{3CAC6A38-3FE9-4200-A858-AFCEF73B0DC6}" presName="negativeSpace" presStyleCnt="0"/>
      <dgm:spPr/>
    </dgm:pt>
    <dgm:pt modelId="{395E1500-F950-4BEA-ADB2-0C058A822B25}" type="pres">
      <dgm:prSet presAssocID="{3CAC6A38-3FE9-4200-A858-AFCEF73B0DC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1AB8291C-9392-41A4-9F99-77316A2DBF83}" type="presOf" srcId="{3CAC6A38-3FE9-4200-A858-AFCEF73B0DC6}" destId="{80D2EE19-3BDF-4B7F-A5F0-ACCA6D5CD91F}" srcOrd="0" destOrd="0" presId="urn:microsoft.com/office/officeart/2005/8/layout/list1"/>
    <dgm:cxn modelId="{D138B445-BBE5-4CE1-AD89-6B85672B41E5}" srcId="{3CAC6A38-3FE9-4200-A858-AFCEF73B0DC6}" destId="{417B53D0-FA3C-4571-9F95-5834F674FF8D}" srcOrd="1" destOrd="0" parTransId="{1C0CC38C-39B9-4843-8D39-8BF7D6B70B85}" sibTransId="{02624DFA-B6AE-47C2-85DD-C42FA2AC301D}"/>
    <dgm:cxn modelId="{5FBFF82C-F7DD-459F-AE4A-E2356B864DF4}" type="presOf" srcId="{60C2951C-F9B3-4FD6-A1E9-BA3FCD1C0374}" destId="{89B5920A-DEE2-4CB2-8ECA-D92243F76A97}" srcOrd="0" destOrd="0" presId="urn:microsoft.com/office/officeart/2005/8/layout/list1"/>
    <dgm:cxn modelId="{C7C90E70-1173-4272-85BC-44CC9D77EC9D}" srcId="{3CAC6A38-3FE9-4200-A858-AFCEF73B0DC6}" destId="{E9A5C7D7-2CDB-42FB-ACAA-F2FD1416E973}" srcOrd="3" destOrd="0" parTransId="{7BD9F46D-3CF3-404A-9492-4FAA4B14363D}" sibTransId="{6D238ACC-2764-4F48-9860-2DEC7657ABEC}"/>
    <dgm:cxn modelId="{EB8CF1EF-BDAA-4ADC-8020-DFD8F8F1CB56}" type="presOf" srcId="{3DD73864-ED45-4969-AA6E-6EDF35E8758D}" destId="{395E1500-F950-4BEA-ADB2-0C058A822B25}" srcOrd="0" destOrd="0" presId="urn:microsoft.com/office/officeart/2005/8/layout/list1"/>
    <dgm:cxn modelId="{0CE3AA1E-0527-4318-8776-92519C9ECBCC}" type="presOf" srcId="{3CAC6A38-3FE9-4200-A858-AFCEF73B0DC6}" destId="{6AD5DE81-EBA2-41E8-9D27-4E016B174C03}" srcOrd="1" destOrd="0" presId="urn:microsoft.com/office/officeart/2005/8/layout/list1"/>
    <dgm:cxn modelId="{D16FC410-F252-456D-9F3A-BE46D8F9E821}" srcId="{3CAC6A38-3FE9-4200-A858-AFCEF73B0DC6}" destId="{4720EA20-462D-47BE-8F8A-DA572AC4137D}" srcOrd="2" destOrd="0" parTransId="{8FEE1049-8C0A-4BE6-B991-70930F0067D3}" sibTransId="{504D5C2E-42D1-4BA8-90BD-CEC99A2D789F}"/>
    <dgm:cxn modelId="{88C54EE7-3C71-40DE-AB7F-C81FDE79D6FA}" srcId="{3CAC6A38-3FE9-4200-A858-AFCEF73B0DC6}" destId="{3DD73864-ED45-4969-AA6E-6EDF35E8758D}" srcOrd="0" destOrd="0" parTransId="{F661C8CB-AD33-42B8-94ED-839A9461BB93}" sibTransId="{FDE6117D-5D9C-49AE-81F7-58BDFB229968}"/>
    <dgm:cxn modelId="{027E5FFC-C150-415B-A71E-2D5DBBED176D}" type="presOf" srcId="{4720EA20-462D-47BE-8F8A-DA572AC4137D}" destId="{395E1500-F950-4BEA-ADB2-0C058A822B25}" srcOrd="0" destOrd="2" presId="urn:microsoft.com/office/officeart/2005/8/layout/list1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2EE24142-E267-4113-BAC6-422123BBCA5E}" type="presOf" srcId="{417B53D0-FA3C-4571-9F95-5834F674FF8D}" destId="{395E1500-F950-4BEA-ADB2-0C058A822B25}" srcOrd="0" destOrd="1" presId="urn:microsoft.com/office/officeart/2005/8/layout/list1"/>
    <dgm:cxn modelId="{34AF3B5B-B7A8-43EB-9924-C8B107372C6D}" type="presOf" srcId="{E9A5C7D7-2CDB-42FB-ACAA-F2FD1416E973}" destId="{395E1500-F950-4BEA-ADB2-0C058A822B25}" srcOrd="0" destOrd="3" presId="urn:microsoft.com/office/officeart/2005/8/layout/list1"/>
    <dgm:cxn modelId="{2C62EB21-D762-445F-AEBD-0564153195DE}" type="presParOf" srcId="{89B5920A-DEE2-4CB2-8ECA-D92243F76A97}" destId="{BAA78374-9211-4729-8471-B36F8863D753}" srcOrd="0" destOrd="0" presId="urn:microsoft.com/office/officeart/2005/8/layout/list1"/>
    <dgm:cxn modelId="{BF20E4A8-4A76-4CB7-B979-0D1B194B04C5}" type="presParOf" srcId="{BAA78374-9211-4729-8471-B36F8863D753}" destId="{80D2EE19-3BDF-4B7F-A5F0-ACCA6D5CD91F}" srcOrd="0" destOrd="0" presId="urn:microsoft.com/office/officeart/2005/8/layout/list1"/>
    <dgm:cxn modelId="{F3E8A4BF-1FD0-47CC-894C-DE7E6D08010B}" type="presParOf" srcId="{BAA78374-9211-4729-8471-B36F8863D753}" destId="{6AD5DE81-EBA2-41E8-9D27-4E016B174C03}" srcOrd="1" destOrd="0" presId="urn:microsoft.com/office/officeart/2005/8/layout/list1"/>
    <dgm:cxn modelId="{6B9A2E01-5A77-4614-87AC-79520B7116E6}" type="presParOf" srcId="{89B5920A-DEE2-4CB2-8ECA-D92243F76A97}" destId="{3E430358-8BA7-4CDB-92D6-160F154EC82E}" srcOrd="1" destOrd="0" presId="urn:microsoft.com/office/officeart/2005/8/layout/list1"/>
    <dgm:cxn modelId="{061079D6-0F0E-4252-93F3-69B3D0FFDD26}" type="presParOf" srcId="{89B5920A-DEE2-4CB2-8ECA-D92243F76A97}" destId="{395E1500-F950-4BEA-ADB2-0C058A822B2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dirty="0" smtClean="0"/>
            <a:t>Stable Matching</a:t>
          </a:r>
          <a:endParaRPr lang="en-SG" sz="2000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3DD73864-ED45-4969-AA6E-6EDF35E8758D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/>
          </a:solidFill>
        </a:ln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F661C8CB-AD33-42B8-94ED-839A9461BB93}" type="parTrans" cxnId="{88C54EE7-3C71-40DE-AB7F-C81FDE79D6FA}">
      <dgm:prSet/>
      <dgm:spPr/>
      <dgm:t>
        <a:bodyPr/>
        <a:lstStyle/>
        <a:p>
          <a:endParaRPr lang="en-SG"/>
        </a:p>
      </dgm:t>
    </dgm:pt>
    <dgm:pt modelId="{FDE6117D-5D9C-49AE-81F7-58BDFB229968}" type="sibTrans" cxnId="{88C54EE7-3C71-40DE-AB7F-C81FDE79D6FA}">
      <dgm:prSet/>
      <dgm:spPr/>
      <dgm:t>
        <a:bodyPr/>
        <a:lstStyle/>
        <a:p>
          <a:endParaRPr lang="en-SG"/>
        </a:p>
      </dgm:t>
    </dgm:pt>
    <dgm:pt modelId="{4720EA20-462D-47BE-8F8A-DA572AC4137D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8FEE1049-8C0A-4BE6-B991-70930F0067D3}" type="parTrans" cxnId="{D16FC410-F252-456D-9F3A-BE46D8F9E821}">
      <dgm:prSet/>
      <dgm:spPr/>
      <dgm:t>
        <a:bodyPr/>
        <a:lstStyle/>
        <a:p>
          <a:endParaRPr lang="en-SG"/>
        </a:p>
      </dgm:t>
    </dgm:pt>
    <dgm:pt modelId="{504D5C2E-42D1-4BA8-90BD-CEC99A2D789F}" type="sibTrans" cxnId="{D16FC410-F252-456D-9F3A-BE46D8F9E821}">
      <dgm:prSet/>
      <dgm:spPr/>
      <dgm:t>
        <a:bodyPr/>
        <a:lstStyle/>
        <a:p>
          <a:endParaRPr lang="en-SG"/>
        </a:p>
      </dgm:t>
    </dgm:pt>
    <dgm:pt modelId="{E9A5C7D7-2CDB-42FB-ACAA-F2FD1416E973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7BD9F46D-3CF3-404A-9492-4FAA4B14363D}" type="parTrans" cxnId="{C7C90E70-1173-4272-85BC-44CC9D77EC9D}">
      <dgm:prSet/>
      <dgm:spPr/>
      <dgm:t>
        <a:bodyPr/>
        <a:lstStyle/>
        <a:p>
          <a:endParaRPr lang="en-SG"/>
        </a:p>
      </dgm:t>
    </dgm:pt>
    <dgm:pt modelId="{6D238ACC-2764-4F48-9860-2DEC7657ABEC}" type="sibTrans" cxnId="{C7C90E70-1173-4272-85BC-44CC9D77EC9D}">
      <dgm:prSet/>
      <dgm:spPr/>
      <dgm:t>
        <a:bodyPr/>
        <a:lstStyle/>
        <a:p>
          <a:endParaRPr lang="en-SG"/>
        </a:p>
      </dgm:t>
    </dgm:pt>
    <dgm:pt modelId="{417B53D0-FA3C-4571-9F95-5834F674FF8D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zh-HK" altLang="en-US">
              <a:noFill/>
            </a:rPr>
            <a:t> </a:t>
          </a:r>
        </a:p>
      </dgm:t>
    </dgm:pt>
    <dgm:pt modelId="{1C0CC38C-39B9-4843-8D39-8BF7D6B70B85}" type="parTrans" cxnId="{D138B445-BBE5-4CE1-AD89-6B85672B41E5}">
      <dgm:prSet/>
      <dgm:spPr/>
      <dgm:t>
        <a:bodyPr/>
        <a:lstStyle/>
        <a:p>
          <a:endParaRPr lang="zh-HK" altLang="en-US"/>
        </a:p>
      </dgm:t>
    </dgm:pt>
    <dgm:pt modelId="{02624DFA-B6AE-47C2-85DD-C42FA2AC301D}" type="sibTrans" cxnId="{D138B445-BBE5-4CE1-AD89-6B85672B41E5}">
      <dgm:prSet/>
      <dgm:spPr/>
      <dgm:t>
        <a:bodyPr/>
        <a:lstStyle/>
        <a:p>
          <a:endParaRPr lang="zh-HK" altLang="en-US"/>
        </a:p>
      </dgm:t>
    </dgm:pt>
    <dgm:pt modelId="{89B5920A-DEE2-4CB2-8ECA-D92243F76A97}" type="pres">
      <dgm:prSet presAssocID="{60C2951C-F9B3-4FD6-A1E9-BA3FCD1C03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BAA78374-9211-4729-8471-B36F8863D753}" type="pres">
      <dgm:prSet presAssocID="{3CAC6A38-3FE9-4200-A858-AFCEF73B0DC6}" presName="parentLin" presStyleCnt="0"/>
      <dgm:spPr/>
    </dgm:pt>
    <dgm:pt modelId="{80D2EE19-3BDF-4B7F-A5F0-ACCA6D5CD91F}" type="pres">
      <dgm:prSet presAssocID="{3CAC6A38-3FE9-4200-A858-AFCEF73B0DC6}" presName="parentLeftMargin" presStyleLbl="node1" presStyleIdx="0" presStyleCnt="1"/>
      <dgm:spPr/>
      <dgm:t>
        <a:bodyPr/>
        <a:lstStyle/>
        <a:p>
          <a:endParaRPr lang="zh-HK" altLang="en-US"/>
        </a:p>
      </dgm:t>
    </dgm:pt>
    <dgm:pt modelId="{6AD5DE81-EBA2-41E8-9D27-4E016B174C03}" type="pres">
      <dgm:prSet presAssocID="{3CAC6A38-3FE9-4200-A858-AFCEF73B0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E430358-8BA7-4CDB-92D6-160F154EC82E}" type="pres">
      <dgm:prSet presAssocID="{3CAC6A38-3FE9-4200-A858-AFCEF73B0DC6}" presName="negativeSpace" presStyleCnt="0"/>
      <dgm:spPr/>
    </dgm:pt>
    <dgm:pt modelId="{395E1500-F950-4BEA-ADB2-0C058A822B25}" type="pres">
      <dgm:prSet presAssocID="{3CAC6A38-3FE9-4200-A858-AFCEF73B0DC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1AB8291C-9392-41A4-9F99-77316A2DBF83}" type="presOf" srcId="{3CAC6A38-3FE9-4200-A858-AFCEF73B0DC6}" destId="{80D2EE19-3BDF-4B7F-A5F0-ACCA6D5CD91F}" srcOrd="0" destOrd="0" presId="urn:microsoft.com/office/officeart/2005/8/layout/list1"/>
    <dgm:cxn modelId="{D138B445-BBE5-4CE1-AD89-6B85672B41E5}" srcId="{3CAC6A38-3FE9-4200-A858-AFCEF73B0DC6}" destId="{417B53D0-FA3C-4571-9F95-5834F674FF8D}" srcOrd="1" destOrd="0" parTransId="{1C0CC38C-39B9-4843-8D39-8BF7D6B70B85}" sibTransId="{02624DFA-B6AE-47C2-85DD-C42FA2AC301D}"/>
    <dgm:cxn modelId="{5FBFF82C-F7DD-459F-AE4A-E2356B864DF4}" type="presOf" srcId="{60C2951C-F9B3-4FD6-A1E9-BA3FCD1C0374}" destId="{89B5920A-DEE2-4CB2-8ECA-D92243F76A97}" srcOrd="0" destOrd="0" presId="urn:microsoft.com/office/officeart/2005/8/layout/list1"/>
    <dgm:cxn modelId="{C7C90E70-1173-4272-85BC-44CC9D77EC9D}" srcId="{3CAC6A38-3FE9-4200-A858-AFCEF73B0DC6}" destId="{E9A5C7D7-2CDB-42FB-ACAA-F2FD1416E973}" srcOrd="3" destOrd="0" parTransId="{7BD9F46D-3CF3-404A-9492-4FAA4B14363D}" sibTransId="{6D238ACC-2764-4F48-9860-2DEC7657ABEC}"/>
    <dgm:cxn modelId="{EB8CF1EF-BDAA-4ADC-8020-DFD8F8F1CB56}" type="presOf" srcId="{3DD73864-ED45-4969-AA6E-6EDF35E8758D}" destId="{395E1500-F950-4BEA-ADB2-0C058A822B25}" srcOrd="0" destOrd="0" presId="urn:microsoft.com/office/officeart/2005/8/layout/list1"/>
    <dgm:cxn modelId="{0CE3AA1E-0527-4318-8776-92519C9ECBCC}" type="presOf" srcId="{3CAC6A38-3FE9-4200-A858-AFCEF73B0DC6}" destId="{6AD5DE81-EBA2-41E8-9D27-4E016B174C03}" srcOrd="1" destOrd="0" presId="urn:microsoft.com/office/officeart/2005/8/layout/list1"/>
    <dgm:cxn modelId="{D16FC410-F252-456D-9F3A-BE46D8F9E821}" srcId="{3CAC6A38-3FE9-4200-A858-AFCEF73B0DC6}" destId="{4720EA20-462D-47BE-8F8A-DA572AC4137D}" srcOrd="2" destOrd="0" parTransId="{8FEE1049-8C0A-4BE6-B991-70930F0067D3}" sibTransId="{504D5C2E-42D1-4BA8-90BD-CEC99A2D789F}"/>
    <dgm:cxn modelId="{88C54EE7-3C71-40DE-AB7F-C81FDE79D6FA}" srcId="{3CAC6A38-3FE9-4200-A858-AFCEF73B0DC6}" destId="{3DD73864-ED45-4969-AA6E-6EDF35E8758D}" srcOrd="0" destOrd="0" parTransId="{F661C8CB-AD33-42B8-94ED-839A9461BB93}" sibTransId="{FDE6117D-5D9C-49AE-81F7-58BDFB229968}"/>
    <dgm:cxn modelId="{027E5FFC-C150-415B-A71E-2D5DBBED176D}" type="presOf" srcId="{4720EA20-462D-47BE-8F8A-DA572AC4137D}" destId="{395E1500-F950-4BEA-ADB2-0C058A822B25}" srcOrd="0" destOrd="2" presId="urn:microsoft.com/office/officeart/2005/8/layout/list1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2EE24142-E267-4113-BAC6-422123BBCA5E}" type="presOf" srcId="{417B53D0-FA3C-4571-9F95-5834F674FF8D}" destId="{395E1500-F950-4BEA-ADB2-0C058A822B25}" srcOrd="0" destOrd="1" presId="urn:microsoft.com/office/officeart/2005/8/layout/list1"/>
    <dgm:cxn modelId="{34AF3B5B-B7A8-43EB-9924-C8B107372C6D}" type="presOf" srcId="{E9A5C7D7-2CDB-42FB-ACAA-F2FD1416E973}" destId="{395E1500-F950-4BEA-ADB2-0C058A822B25}" srcOrd="0" destOrd="3" presId="urn:microsoft.com/office/officeart/2005/8/layout/list1"/>
    <dgm:cxn modelId="{2C62EB21-D762-445F-AEBD-0564153195DE}" type="presParOf" srcId="{89B5920A-DEE2-4CB2-8ECA-D92243F76A97}" destId="{BAA78374-9211-4729-8471-B36F8863D753}" srcOrd="0" destOrd="0" presId="urn:microsoft.com/office/officeart/2005/8/layout/list1"/>
    <dgm:cxn modelId="{BF20E4A8-4A76-4CB7-B979-0D1B194B04C5}" type="presParOf" srcId="{BAA78374-9211-4729-8471-B36F8863D753}" destId="{80D2EE19-3BDF-4B7F-A5F0-ACCA6D5CD91F}" srcOrd="0" destOrd="0" presId="urn:microsoft.com/office/officeart/2005/8/layout/list1"/>
    <dgm:cxn modelId="{F3E8A4BF-1FD0-47CC-894C-DE7E6D08010B}" type="presParOf" srcId="{BAA78374-9211-4729-8471-B36F8863D753}" destId="{6AD5DE81-EBA2-41E8-9D27-4E016B174C03}" srcOrd="1" destOrd="0" presId="urn:microsoft.com/office/officeart/2005/8/layout/list1"/>
    <dgm:cxn modelId="{6B9A2E01-5A77-4614-87AC-79520B7116E6}" type="presParOf" srcId="{89B5920A-DEE2-4CB2-8ECA-D92243F76A97}" destId="{3E430358-8BA7-4CDB-92D6-160F154EC82E}" srcOrd="1" destOrd="0" presId="urn:microsoft.com/office/officeart/2005/8/layout/list1"/>
    <dgm:cxn modelId="{061079D6-0F0E-4252-93F3-69B3D0FFDD26}" type="presParOf" srcId="{89B5920A-DEE2-4CB2-8ECA-D92243F76A97}" destId="{395E1500-F950-4BEA-ADB2-0C058A822B2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C2951C-F9B3-4FD6-A1E9-BA3FCD1C03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3CAC6A38-3FE9-4200-A858-AFCEF73B0DC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dirty="0" smtClean="0"/>
            <a:t>Stable Matching</a:t>
          </a:r>
          <a:endParaRPr lang="en-SG" sz="2000" dirty="0"/>
        </a:p>
      </dgm:t>
    </dgm:pt>
    <dgm:pt modelId="{CF8C9C39-81BB-4CD0-8B6B-918EACA34367}" type="parTrans" cxnId="{674B48BD-C177-46D0-9E4D-04576DF1458D}">
      <dgm:prSet/>
      <dgm:spPr/>
      <dgm:t>
        <a:bodyPr/>
        <a:lstStyle/>
        <a:p>
          <a:endParaRPr lang="en-SG"/>
        </a:p>
      </dgm:t>
    </dgm:pt>
    <dgm:pt modelId="{D1C8B062-F9DD-42A3-898E-F8F6F1CB4924}" type="sibTrans" cxnId="{674B48BD-C177-46D0-9E4D-04576DF1458D}">
      <dgm:prSet/>
      <dgm:spPr/>
      <dgm:t>
        <a:bodyPr/>
        <a:lstStyle/>
        <a:p>
          <a:endParaRPr lang="en-SG"/>
        </a:p>
      </dgm:t>
    </dgm:pt>
    <dgm:pt modelId="{D7CD01A1-102F-4C26-8F91-14C24FF0B621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endParaRPr lang="en-SG" sz="1800" dirty="0"/>
        </a:p>
      </dgm:t>
    </dgm:pt>
    <dgm:pt modelId="{20DBBB9A-0B98-4F6E-850D-1B26DB23342B}" type="parTrans" cxnId="{1BA22309-F8D8-468E-ABE4-503AB1743183}">
      <dgm:prSet/>
      <dgm:spPr/>
      <dgm:t>
        <a:bodyPr/>
        <a:lstStyle/>
        <a:p>
          <a:endParaRPr lang="zh-HK" altLang="en-US"/>
        </a:p>
      </dgm:t>
    </dgm:pt>
    <dgm:pt modelId="{D018CA00-258B-4A43-BEFC-6B7BA4D3B6F0}" type="sibTrans" cxnId="{1BA22309-F8D8-468E-ABE4-503AB1743183}">
      <dgm:prSet/>
      <dgm:spPr/>
      <dgm:t>
        <a:bodyPr/>
        <a:lstStyle/>
        <a:p>
          <a:endParaRPr lang="zh-HK" altLang="en-US"/>
        </a:p>
      </dgm:t>
    </dgm:pt>
    <dgm:pt modelId="{FCCE895F-4F4A-4AB9-BE46-D50F5D007023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endParaRPr lang="en-SG" sz="1800" dirty="0"/>
        </a:p>
      </dgm:t>
    </dgm:pt>
    <dgm:pt modelId="{D49FFAEE-9AE8-48CD-B9CD-84319702139B}" type="parTrans" cxnId="{FCB1C9DE-67A3-4333-829F-EFCD5D2A4FDA}">
      <dgm:prSet/>
      <dgm:spPr/>
      <dgm:t>
        <a:bodyPr/>
        <a:lstStyle/>
        <a:p>
          <a:endParaRPr lang="zh-HK" altLang="en-US"/>
        </a:p>
      </dgm:t>
    </dgm:pt>
    <dgm:pt modelId="{46CBE400-86FC-4103-A44F-53B5776D866D}" type="sibTrans" cxnId="{FCB1C9DE-67A3-4333-829F-EFCD5D2A4FDA}">
      <dgm:prSet/>
      <dgm:spPr/>
      <dgm:t>
        <a:bodyPr/>
        <a:lstStyle/>
        <a:p>
          <a:endParaRPr lang="zh-HK" altLang="en-US"/>
        </a:p>
      </dgm:t>
    </dgm:pt>
    <dgm:pt modelId="{42B73F19-7831-4AE2-A2F4-5C8B74764625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endParaRPr lang="en-SG" sz="1800" dirty="0"/>
        </a:p>
      </dgm:t>
    </dgm:pt>
    <dgm:pt modelId="{7607B624-3A2D-4B9D-9C40-AB4D702F12FC}" type="parTrans" cxnId="{3FD8465C-9414-4322-B163-7A594D066456}">
      <dgm:prSet/>
      <dgm:spPr/>
      <dgm:t>
        <a:bodyPr/>
        <a:lstStyle/>
        <a:p>
          <a:endParaRPr lang="zh-HK" altLang="en-US"/>
        </a:p>
      </dgm:t>
    </dgm:pt>
    <dgm:pt modelId="{B7D6299E-C8D9-4433-950B-114DC54BD794}" type="sibTrans" cxnId="{3FD8465C-9414-4322-B163-7A594D066456}">
      <dgm:prSet/>
      <dgm:spPr/>
      <dgm:t>
        <a:bodyPr/>
        <a:lstStyle/>
        <a:p>
          <a:endParaRPr lang="zh-HK" altLang="en-US"/>
        </a:p>
      </dgm:t>
    </dgm:pt>
    <dgm:pt modelId="{A63A4765-1CA7-47E0-A5C8-602BD4623946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endParaRPr lang="en-SG" sz="1800" dirty="0"/>
        </a:p>
      </dgm:t>
    </dgm:pt>
    <dgm:pt modelId="{415C055F-C1BE-4117-8947-478E7C5BE655}" type="parTrans" cxnId="{DC47A45F-E1C5-4AFA-9829-6D58265D8772}">
      <dgm:prSet/>
      <dgm:spPr/>
      <dgm:t>
        <a:bodyPr/>
        <a:lstStyle/>
        <a:p>
          <a:endParaRPr lang="zh-HK" altLang="en-US"/>
        </a:p>
      </dgm:t>
    </dgm:pt>
    <dgm:pt modelId="{42956612-92AF-45B8-9324-E9817FB9E511}" type="sibTrans" cxnId="{DC47A45F-E1C5-4AFA-9829-6D58265D8772}">
      <dgm:prSet/>
      <dgm:spPr/>
      <dgm:t>
        <a:bodyPr/>
        <a:lstStyle/>
        <a:p>
          <a:endParaRPr lang="zh-HK" altLang="en-US"/>
        </a:p>
      </dgm:t>
    </dgm:pt>
    <dgm:pt modelId="{89B5920A-DEE2-4CB2-8ECA-D92243F76A97}" type="pres">
      <dgm:prSet presAssocID="{60C2951C-F9B3-4FD6-A1E9-BA3FCD1C03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BAA78374-9211-4729-8471-B36F8863D753}" type="pres">
      <dgm:prSet presAssocID="{3CAC6A38-3FE9-4200-A858-AFCEF73B0DC6}" presName="parentLin" presStyleCnt="0"/>
      <dgm:spPr/>
    </dgm:pt>
    <dgm:pt modelId="{80D2EE19-3BDF-4B7F-A5F0-ACCA6D5CD91F}" type="pres">
      <dgm:prSet presAssocID="{3CAC6A38-3FE9-4200-A858-AFCEF73B0DC6}" presName="parentLeftMargin" presStyleLbl="node1" presStyleIdx="0" presStyleCnt="1"/>
      <dgm:spPr/>
      <dgm:t>
        <a:bodyPr/>
        <a:lstStyle/>
        <a:p>
          <a:endParaRPr lang="zh-HK" altLang="en-US"/>
        </a:p>
      </dgm:t>
    </dgm:pt>
    <dgm:pt modelId="{6AD5DE81-EBA2-41E8-9D27-4E016B174C03}" type="pres">
      <dgm:prSet presAssocID="{3CAC6A38-3FE9-4200-A858-AFCEF73B0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E430358-8BA7-4CDB-92D6-160F154EC82E}" type="pres">
      <dgm:prSet presAssocID="{3CAC6A38-3FE9-4200-A858-AFCEF73B0DC6}" presName="negativeSpace" presStyleCnt="0"/>
      <dgm:spPr/>
    </dgm:pt>
    <dgm:pt modelId="{395E1500-F950-4BEA-ADB2-0C058A822B25}" type="pres">
      <dgm:prSet presAssocID="{3CAC6A38-3FE9-4200-A858-AFCEF73B0DC6}" presName="childText" presStyleLbl="conFgAcc1" presStyleIdx="0" presStyleCnt="1" custScaleY="5314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DE9A11AC-54C4-4834-9C3A-2DDF578F34AC}" type="presOf" srcId="{A63A4765-1CA7-47E0-A5C8-602BD4623946}" destId="{395E1500-F950-4BEA-ADB2-0C058A822B25}" srcOrd="0" destOrd="2" presId="urn:microsoft.com/office/officeart/2005/8/layout/list1"/>
    <dgm:cxn modelId="{3FD8465C-9414-4322-B163-7A594D066456}" srcId="{3CAC6A38-3FE9-4200-A858-AFCEF73B0DC6}" destId="{42B73F19-7831-4AE2-A2F4-5C8B74764625}" srcOrd="3" destOrd="0" parTransId="{7607B624-3A2D-4B9D-9C40-AB4D702F12FC}" sibTransId="{B7D6299E-C8D9-4433-950B-114DC54BD794}"/>
    <dgm:cxn modelId="{DC47A45F-E1C5-4AFA-9829-6D58265D8772}" srcId="{3CAC6A38-3FE9-4200-A858-AFCEF73B0DC6}" destId="{A63A4765-1CA7-47E0-A5C8-602BD4623946}" srcOrd="2" destOrd="0" parTransId="{415C055F-C1BE-4117-8947-478E7C5BE655}" sibTransId="{42956612-92AF-45B8-9324-E9817FB9E511}"/>
    <dgm:cxn modelId="{FCB1C9DE-67A3-4333-829F-EFCD5D2A4FDA}" srcId="{3CAC6A38-3FE9-4200-A858-AFCEF73B0DC6}" destId="{FCCE895F-4F4A-4AB9-BE46-D50F5D007023}" srcOrd="1" destOrd="0" parTransId="{D49FFAEE-9AE8-48CD-B9CD-84319702139B}" sibTransId="{46CBE400-86FC-4103-A44F-53B5776D866D}"/>
    <dgm:cxn modelId="{A9960A65-38B7-482D-8164-348F530B716C}" type="presOf" srcId="{60C2951C-F9B3-4FD6-A1E9-BA3FCD1C0374}" destId="{89B5920A-DEE2-4CB2-8ECA-D92243F76A97}" srcOrd="0" destOrd="0" presId="urn:microsoft.com/office/officeart/2005/8/layout/list1"/>
    <dgm:cxn modelId="{2E0046E0-F656-42C5-8143-2FCCC9AC18BB}" type="presOf" srcId="{3CAC6A38-3FE9-4200-A858-AFCEF73B0DC6}" destId="{80D2EE19-3BDF-4B7F-A5F0-ACCA6D5CD91F}" srcOrd="0" destOrd="0" presId="urn:microsoft.com/office/officeart/2005/8/layout/list1"/>
    <dgm:cxn modelId="{4991449F-62C3-4A01-8B35-5854B8084A3A}" type="presOf" srcId="{3CAC6A38-3FE9-4200-A858-AFCEF73B0DC6}" destId="{6AD5DE81-EBA2-41E8-9D27-4E016B174C03}" srcOrd="1" destOrd="0" presId="urn:microsoft.com/office/officeart/2005/8/layout/list1"/>
    <dgm:cxn modelId="{1BA22309-F8D8-468E-ABE4-503AB1743183}" srcId="{3CAC6A38-3FE9-4200-A858-AFCEF73B0DC6}" destId="{D7CD01A1-102F-4C26-8F91-14C24FF0B621}" srcOrd="0" destOrd="0" parTransId="{20DBBB9A-0B98-4F6E-850D-1B26DB23342B}" sibTransId="{D018CA00-258B-4A43-BEFC-6B7BA4D3B6F0}"/>
    <dgm:cxn modelId="{55B3529C-630D-4DAA-84F2-C59FBDD60093}" type="presOf" srcId="{FCCE895F-4F4A-4AB9-BE46-D50F5D007023}" destId="{395E1500-F950-4BEA-ADB2-0C058A822B25}" srcOrd="0" destOrd="1" presId="urn:microsoft.com/office/officeart/2005/8/layout/list1"/>
    <dgm:cxn modelId="{7CE07E26-3442-47A3-A23D-A1BFF80C8296}" type="presOf" srcId="{42B73F19-7831-4AE2-A2F4-5C8B74764625}" destId="{395E1500-F950-4BEA-ADB2-0C058A822B25}" srcOrd="0" destOrd="3" presId="urn:microsoft.com/office/officeart/2005/8/layout/list1"/>
    <dgm:cxn modelId="{674B48BD-C177-46D0-9E4D-04576DF1458D}" srcId="{60C2951C-F9B3-4FD6-A1E9-BA3FCD1C0374}" destId="{3CAC6A38-3FE9-4200-A858-AFCEF73B0DC6}" srcOrd="0" destOrd="0" parTransId="{CF8C9C39-81BB-4CD0-8B6B-918EACA34367}" sibTransId="{D1C8B062-F9DD-42A3-898E-F8F6F1CB4924}"/>
    <dgm:cxn modelId="{72C2CC6F-5FE2-4C9A-B3BF-F83D0FD78154}" type="presOf" srcId="{D7CD01A1-102F-4C26-8F91-14C24FF0B621}" destId="{395E1500-F950-4BEA-ADB2-0C058A822B25}" srcOrd="0" destOrd="0" presId="urn:microsoft.com/office/officeart/2005/8/layout/list1"/>
    <dgm:cxn modelId="{5C30F785-BABB-4E9E-BDD8-4DC9FBC28873}" type="presParOf" srcId="{89B5920A-DEE2-4CB2-8ECA-D92243F76A97}" destId="{BAA78374-9211-4729-8471-B36F8863D753}" srcOrd="0" destOrd="0" presId="urn:microsoft.com/office/officeart/2005/8/layout/list1"/>
    <dgm:cxn modelId="{CDB12DA2-47B0-43F4-A9A7-E92E659DAA9E}" type="presParOf" srcId="{BAA78374-9211-4729-8471-B36F8863D753}" destId="{80D2EE19-3BDF-4B7F-A5F0-ACCA6D5CD91F}" srcOrd="0" destOrd="0" presId="urn:microsoft.com/office/officeart/2005/8/layout/list1"/>
    <dgm:cxn modelId="{28070B40-07AA-4A6E-9CA2-4F0969F99592}" type="presParOf" srcId="{BAA78374-9211-4729-8471-B36F8863D753}" destId="{6AD5DE81-EBA2-41E8-9D27-4E016B174C03}" srcOrd="1" destOrd="0" presId="urn:microsoft.com/office/officeart/2005/8/layout/list1"/>
    <dgm:cxn modelId="{2E46AE4A-4FF6-413A-BC99-BEE3D5DF15F3}" type="presParOf" srcId="{89B5920A-DEE2-4CB2-8ECA-D92243F76A97}" destId="{3E430358-8BA7-4CDB-92D6-160F154EC82E}" srcOrd="1" destOrd="0" presId="urn:microsoft.com/office/officeart/2005/8/layout/list1"/>
    <dgm:cxn modelId="{979242E6-0B88-4E23-8DD0-7310DC9E1C30}" type="presParOf" srcId="{89B5920A-DEE2-4CB2-8ECA-D92243F76A97}" destId="{395E1500-F950-4BEA-ADB2-0C058A822B2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564364"/>
          <a:ext cx="6858000" cy="1949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257" tIns="360000" rIns="3600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HK" sz="2000" kern="1200" dirty="0" smtClean="0"/>
            <a:t>Consider an infectious disease outbreak due to an </a:t>
          </a:r>
          <a:r>
            <a:rPr lang="en-US" altLang="zh-HK" sz="2000" kern="1200" dirty="0" smtClean="0">
              <a:solidFill>
                <a:srgbClr val="FF0000"/>
              </a:solidFill>
            </a:rPr>
            <a:t>unknown </a:t>
          </a:r>
          <a:r>
            <a:rPr lang="en-US" altLang="zh-HK" sz="2000" kern="1200" dirty="0" smtClean="0"/>
            <a:t>virus.</a:t>
          </a:r>
          <a:endParaRPr lang="en-SG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2000" kern="1200" dirty="0" smtClean="0"/>
            <a:t>Biochemists: find diagnostic reagents that have no serious </a:t>
          </a:r>
          <a:r>
            <a:rPr lang="en-US" altLang="zh-HK" sz="2000" kern="1200" dirty="0" smtClean="0">
              <a:solidFill>
                <a:srgbClr val="0070C0"/>
              </a:solidFill>
            </a:rPr>
            <a:t>side effects</a:t>
          </a:r>
          <a:r>
            <a:rPr lang="en-US" altLang="zh-HK" sz="2000" kern="1200" dirty="0" smtClean="0"/>
            <a:t>…</a:t>
          </a:r>
          <a:br>
            <a:rPr lang="en-US" altLang="zh-HK" sz="2000" kern="1200" dirty="0" smtClean="0"/>
          </a:br>
          <a:r>
            <a:rPr lang="en-US" altLang="zh-HK" sz="2000" kern="1200" dirty="0" smtClean="0"/>
            <a:t>		… as quickly as possible!</a:t>
          </a:r>
        </a:p>
      </dsp:txBody>
      <dsp:txXfrm>
        <a:off x="0" y="564364"/>
        <a:ext cx="6858000" cy="1949797"/>
      </dsp:txXfrm>
    </dsp:sp>
    <dsp:sp modelId="{48D02847-6BF5-4D4B-8110-1996093C81EC}">
      <dsp:nvSpPr>
        <dsp:cNvPr id="0" name=""/>
        <dsp:cNvSpPr/>
      </dsp:nvSpPr>
      <dsp:spPr>
        <a:xfrm>
          <a:off x="342900" y="159703"/>
          <a:ext cx="2404142" cy="6196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2060"/>
              </a:solidFill>
            </a:rPr>
            <a:t>Pandemic</a:t>
          </a:r>
          <a:endParaRPr lang="en-SG" sz="2200" kern="1200" dirty="0">
            <a:solidFill>
              <a:srgbClr val="002060"/>
            </a:solidFill>
          </a:endParaRPr>
        </a:p>
      </dsp:txBody>
      <dsp:txXfrm>
        <a:off x="373148" y="189951"/>
        <a:ext cx="2343646" cy="559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251681"/>
          <a:ext cx="8991600" cy="8902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00" tIns="499872" rIns="2880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800" kern="1200" dirty="0" smtClean="0">
              <a:solidFill>
                <a:srgbClr val="002060"/>
              </a:solidFill>
            </a:rPr>
            <a:t>Valid solution are those satisfying a collection of constraints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solidFill>
                    <a:srgbClr val="002060"/>
                  </a:solidFill>
                  <a:latin typeface="Cambria Math"/>
                </a:rPr>
                <m:t>𝐶</m:t>
              </m:r>
              <m:r>
                <a:rPr lang="en-SG" sz="1800" i="1" kern="1200" baseline="-25000" dirty="0" smtClean="0">
                  <a:solidFill>
                    <a:srgbClr val="002060"/>
                  </a:solidFill>
                  <a:latin typeface="Cambria Math"/>
                </a:rPr>
                <m:t>1</m:t>
              </m:r>
              <m:r>
                <a:rPr lang="en-SG" sz="1800" i="1" kern="1200" dirty="0" smtClean="0">
                  <a:solidFill>
                    <a:srgbClr val="002060"/>
                  </a:solidFill>
                  <a:latin typeface="Cambria Math"/>
                </a:rPr>
                <m:t>, …, </m:t>
              </m:r>
              <m:r>
                <a:rPr lang="en-SG" sz="1800" i="1" kern="1200" dirty="0" smtClean="0">
                  <a:solidFill>
                    <a:srgbClr val="002060"/>
                  </a:solidFill>
                  <a:latin typeface="Cambria Math"/>
                </a:rPr>
                <m:t>𝐶𝑚</m:t>
              </m:r>
              <m:r>
                <a:rPr lang="en-SG" sz="1800" i="1" kern="1200" baseline="-25000" dirty="0" smtClean="0">
                  <a:solidFill>
                    <a:srgbClr val="002060"/>
                  </a:solidFill>
                  <a:latin typeface="Cambria Math"/>
                </a:rPr>
                <m:t> (, …</m:t>
              </m:r>
              <m:r>
                <a:rPr lang="en-SG" sz="1800" i="1" kern="1200" baseline="0" dirty="0" smtClean="0">
                  <a:solidFill>
                    <a:srgbClr val="002060"/>
                  </a:solidFill>
                  <a:latin typeface="Cambria Math"/>
                </a:rPr>
                <m:t>)</m:t>
              </m:r>
            </m:oMath>
          </a14:m>
          <a:r>
            <a:rPr lang="en-SG" sz="1800" kern="1200" baseline="0" dirty="0" smtClean="0">
              <a:solidFill>
                <a:srgbClr val="002060"/>
              </a:solidFill>
            </a:rPr>
            <a:t> </a:t>
          </a:r>
          <a:endParaRPr lang="en-SG" sz="1800" kern="1200" dirty="0">
            <a:solidFill>
              <a:srgbClr val="002060"/>
            </a:solidFill>
          </a:endParaRPr>
        </a:p>
      </dsp:txBody>
      <dsp:txXfrm>
        <a:off x="0" y="251681"/>
        <a:ext cx="8991600" cy="890218"/>
      </dsp:txXfrm>
    </dsp:sp>
    <dsp:sp modelId="{48D02847-6BF5-4D4B-8110-1996093C81EC}">
      <dsp:nvSpPr>
        <dsp:cNvPr id="0" name=""/>
        <dsp:cNvSpPr/>
      </dsp:nvSpPr>
      <dsp:spPr>
        <a:xfrm>
          <a:off x="449140" y="1100"/>
          <a:ext cx="6287973" cy="6491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903" tIns="0" rIns="23790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Constraint Satisfaction Problem (</a:t>
          </a:r>
          <a:r>
            <a:rPr lang="en-US" sz="1800" kern="1200" dirty="0" smtClean="0">
              <a:solidFill>
                <a:srgbClr val="FF0000"/>
              </a:solidFill>
            </a:rPr>
            <a:t>CSP</a:t>
          </a:r>
          <a:r>
            <a:rPr lang="en-US" sz="1800" kern="1200" dirty="0" smtClean="0">
              <a:solidFill>
                <a:srgbClr val="002060"/>
              </a:solidFill>
            </a:rPr>
            <a:t>)</a:t>
          </a:r>
          <a:endParaRPr lang="en-SG" sz="1800" kern="1200" dirty="0">
            <a:solidFill>
              <a:srgbClr val="002060"/>
            </a:solidFill>
          </a:endParaRPr>
        </a:p>
      </dsp:txBody>
      <dsp:txXfrm>
        <a:off x="480826" y="32786"/>
        <a:ext cx="6224601" cy="5857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362435"/>
          <a:ext cx="8576241" cy="14104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612" tIns="135798" rIns="6656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Minimum time needed for all inputs and V’s answers</a:t>
          </a: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altLang="zh-HK" sz="1800" kern="1200" dirty="0" smtClean="0"/>
            <a:t>If a problem </a:t>
          </a:r>
          <a:r>
            <a:rPr lang="en-US" sz="1800" kern="1200" dirty="0" smtClean="0">
              <a:solidFill>
                <a:srgbClr val="FF0000"/>
              </a:solidFill>
              <a:latin typeface="Forte" pitchFamily="66" charset="0"/>
            </a:rPr>
            <a:t>A</a:t>
          </a:r>
          <a14:m xmlns:a14="http://schemas.microsoft.com/office/drawing/2010/main">
            <m:oMath xmlns:m="http://schemas.openxmlformats.org/officeDocument/2006/math">
              <m:r>
                <a:rPr lang="en-US" altLang="zh-HK" sz="1800" b="0" i="1" kern="1200" dirty="0" smtClean="0">
                  <a:solidFill>
                    <a:srgbClr val="FF000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∈</m:t>
              </m:r>
              <m:r>
                <a:rPr lang="en-SG" altLang="zh-HK" sz="1800" i="1" kern="1200" dirty="0" smtClean="0">
                  <a:solidFill>
                    <a:srgbClr val="FF0000"/>
                  </a:solidFill>
                  <a:latin typeface="Cambria Math"/>
                </a:rPr>
                <m:t>𝑃</m:t>
              </m:r>
            </m:oMath>
          </a14:m>
          <a:r>
            <a:rPr lang="en-SG" altLang="zh-HK" sz="1800" kern="1200" dirty="0" smtClean="0"/>
            <a:t>, we can ask whether unknown-input version </a:t>
          </a:r>
          <a:r>
            <a:rPr lang="en-US" sz="1800" kern="1200" dirty="0" smtClean="0">
              <a:solidFill>
                <a:srgbClr val="FF0000"/>
              </a:solidFill>
              <a:latin typeface="Forte" pitchFamily="66" charset="0"/>
            </a:rPr>
            <a:t>A</a:t>
          </a:r>
          <a:r>
            <a:rPr lang="en-SG" altLang="zh-HK" sz="1800" kern="1200" baseline="-25000" dirty="0" smtClean="0">
              <a:solidFill>
                <a:srgbClr val="FF0000"/>
              </a:solidFill>
            </a:rPr>
            <a:t>u</a:t>
          </a:r>
          <a14:m xmlns:a14="http://schemas.microsoft.com/office/drawing/2010/main">
            <m:oMath xmlns:m="http://schemas.openxmlformats.org/officeDocument/2006/math">
              <m:r>
                <a:rPr lang="en-US" altLang="zh-HK" sz="1800" b="0" i="1" kern="1200" dirty="0" smtClean="0">
                  <a:solidFill>
                    <a:srgbClr val="FF000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∈</m:t>
              </m:r>
              <m:r>
                <a:rPr lang="en-SG" altLang="zh-HK" sz="1800" b="1" i="0" kern="1200" dirty="0" smtClean="0">
                  <a:solidFill>
                    <a:srgbClr val="FF0000"/>
                  </a:solidFill>
                  <a:latin typeface="Cambria Math"/>
                </a:rPr>
                <m:t>𝐏</m:t>
              </m:r>
              <m:r>
                <m:rPr>
                  <m:sty m:val="p"/>
                </m:rPr>
                <a:rPr lang="en-SG" altLang="zh-HK" sz="1800" i="0" kern="1200" baseline="30000" dirty="0" smtClean="0">
                  <a:solidFill>
                    <a:srgbClr val="FF0000"/>
                  </a:solidFill>
                  <a:latin typeface="Cambria Math"/>
                </a:rPr>
                <m:t>V</m:t>
              </m:r>
            </m:oMath>
          </a14:m>
          <a:r>
            <a:rPr lang="en-SG" altLang="zh-HK" sz="1800" kern="1200" dirty="0" smtClean="0"/>
            <a:t>.</a:t>
          </a: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</dsp:txBody>
      <dsp:txXfrm>
        <a:off x="0" y="362435"/>
        <a:ext cx="8576241" cy="1410404"/>
      </dsp:txXfrm>
    </dsp:sp>
    <dsp:sp modelId="{48D02847-6BF5-4D4B-8110-1996093C81EC}">
      <dsp:nvSpPr>
        <dsp:cNvPr id="0" name=""/>
        <dsp:cNvSpPr/>
      </dsp:nvSpPr>
      <dsp:spPr>
        <a:xfrm>
          <a:off x="404488" y="54202"/>
          <a:ext cx="5566285" cy="42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13" tIns="0" rIns="2269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Computational complexity</a:t>
          </a:r>
          <a:endParaRPr lang="en-SG" sz="1800" kern="1200" dirty="0"/>
        </a:p>
      </dsp:txBody>
      <dsp:txXfrm>
        <a:off x="424997" y="74711"/>
        <a:ext cx="5525267" cy="3791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362435"/>
          <a:ext cx="8576241" cy="14104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612" tIns="135798" rIns="6656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Minimum time needed for all inputs and V’s answers</a:t>
          </a: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altLang="zh-HK" sz="1800" kern="1200" dirty="0" smtClean="0"/>
            <a:t>If a problem </a:t>
          </a:r>
          <a:r>
            <a:rPr lang="en-US" sz="1800" kern="1200" dirty="0" smtClean="0">
              <a:solidFill>
                <a:srgbClr val="FF0000"/>
              </a:solidFill>
              <a:latin typeface="Forte" pitchFamily="66" charset="0"/>
            </a:rPr>
            <a:t>A</a:t>
          </a:r>
          <a14:m xmlns:a14="http://schemas.microsoft.com/office/drawing/2010/main">
            <m:oMath xmlns:m="http://schemas.openxmlformats.org/officeDocument/2006/math">
              <m:r>
                <a:rPr lang="en-US" altLang="zh-HK" sz="1800" b="0" i="1" kern="1200" dirty="0" smtClean="0">
                  <a:solidFill>
                    <a:srgbClr val="FF000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∈</m:t>
              </m:r>
              <m:r>
                <a:rPr lang="en-SG" altLang="zh-HK" sz="1800" i="1" kern="1200" dirty="0" smtClean="0">
                  <a:solidFill>
                    <a:srgbClr val="FF0000"/>
                  </a:solidFill>
                  <a:latin typeface="Cambria Math"/>
                </a:rPr>
                <m:t>𝑃</m:t>
              </m:r>
            </m:oMath>
          </a14:m>
          <a:r>
            <a:rPr lang="en-SG" altLang="zh-HK" sz="1800" kern="1200" dirty="0" smtClean="0"/>
            <a:t>, we can ask whether unknown-input version </a:t>
          </a:r>
          <a:r>
            <a:rPr lang="en-US" sz="1800" kern="1200" dirty="0" smtClean="0">
              <a:solidFill>
                <a:srgbClr val="FF0000"/>
              </a:solidFill>
              <a:latin typeface="Forte" pitchFamily="66" charset="0"/>
            </a:rPr>
            <a:t>A</a:t>
          </a:r>
          <a:r>
            <a:rPr lang="en-SG" altLang="zh-HK" sz="1800" kern="1200" baseline="-25000" dirty="0" smtClean="0">
              <a:solidFill>
                <a:srgbClr val="FF0000"/>
              </a:solidFill>
            </a:rPr>
            <a:t>u</a:t>
          </a:r>
          <a14:m xmlns:a14="http://schemas.microsoft.com/office/drawing/2010/main">
            <m:oMath xmlns:m="http://schemas.openxmlformats.org/officeDocument/2006/math">
              <m:r>
                <a:rPr lang="en-US" altLang="zh-HK" sz="1800" b="0" i="1" kern="1200" dirty="0" smtClean="0">
                  <a:solidFill>
                    <a:srgbClr val="FF000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∈</m:t>
              </m:r>
              <m:r>
                <a:rPr lang="en-SG" altLang="zh-HK" sz="1800" b="1" i="0" kern="1200" dirty="0" smtClean="0">
                  <a:solidFill>
                    <a:srgbClr val="FF0000"/>
                  </a:solidFill>
                  <a:latin typeface="Cambria Math"/>
                </a:rPr>
                <m:t>𝐏</m:t>
              </m:r>
              <m:r>
                <m:rPr>
                  <m:sty m:val="p"/>
                </m:rPr>
                <a:rPr lang="en-SG" altLang="zh-HK" sz="1800" i="0" kern="1200" baseline="30000" dirty="0" smtClean="0">
                  <a:solidFill>
                    <a:srgbClr val="FF0000"/>
                  </a:solidFill>
                  <a:latin typeface="Cambria Math"/>
                </a:rPr>
                <m:t>V</m:t>
              </m:r>
            </m:oMath>
          </a14:m>
          <a:r>
            <a:rPr lang="en-SG" altLang="zh-HK" sz="1800" kern="1200" dirty="0" smtClean="0"/>
            <a:t>.</a:t>
          </a: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</dsp:txBody>
      <dsp:txXfrm>
        <a:off x="0" y="362435"/>
        <a:ext cx="8576241" cy="1410404"/>
      </dsp:txXfrm>
    </dsp:sp>
    <dsp:sp modelId="{48D02847-6BF5-4D4B-8110-1996093C81EC}">
      <dsp:nvSpPr>
        <dsp:cNvPr id="0" name=""/>
        <dsp:cNvSpPr/>
      </dsp:nvSpPr>
      <dsp:spPr>
        <a:xfrm>
          <a:off x="404488" y="54202"/>
          <a:ext cx="5566285" cy="42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13" tIns="0" rIns="2269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Computational complexity</a:t>
          </a:r>
          <a:endParaRPr lang="en-SG" sz="1800" kern="1200" dirty="0"/>
        </a:p>
      </dsp:txBody>
      <dsp:txXfrm>
        <a:off x="424997" y="74711"/>
        <a:ext cx="5525267" cy="379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95B3E-07E8-41ED-B86A-A2EF62B31E6D}">
      <dsp:nvSpPr>
        <dsp:cNvPr id="0" name=""/>
        <dsp:cNvSpPr/>
      </dsp:nvSpPr>
      <dsp:spPr>
        <a:xfrm>
          <a:off x="0" y="419810"/>
          <a:ext cx="8534400" cy="1844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562356" rIns="66236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2000" kern="1200" dirty="0" smtClean="0"/>
            <a:t>Each </a:t>
          </a:r>
          <a:r>
            <a:rPr lang="en-US" altLang="zh-HK" sz="2000" kern="1200" dirty="0" smtClean="0">
              <a:solidFill>
                <a:srgbClr val="0070C0"/>
              </a:solidFill>
            </a:rPr>
            <a:t>side effect</a:t>
          </a:r>
          <a:r>
            <a:rPr lang="en-US" altLang="zh-HK" sz="2000" kern="1200" dirty="0" smtClean="0"/>
            <a:t>: certain combination of some ingredients</a:t>
          </a:r>
          <a:endParaRPr lang="zh-HK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2000" kern="1200" dirty="0" smtClean="0"/>
            <a:t>Goal: find effective reagent/medicine without major </a:t>
          </a:r>
          <a:r>
            <a:rPr lang="en-US" altLang="zh-HK" sz="2000" kern="1200" dirty="0" smtClean="0">
              <a:solidFill>
                <a:srgbClr val="0070C0"/>
              </a:solidFill>
            </a:rPr>
            <a:t>side effect</a:t>
          </a:r>
          <a:r>
            <a:rPr lang="en-US" altLang="zh-HK" sz="2000" kern="1200" dirty="0" smtClean="0"/>
            <a:t>. </a:t>
          </a:r>
          <a:endParaRPr lang="en-US" altLang="zh-HK" sz="2000" kern="1200" dirty="0"/>
        </a:p>
      </dsp:txBody>
      <dsp:txXfrm>
        <a:off x="0" y="419810"/>
        <a:ext cx="8534400" cy="1844899"/>
      </dsp:txXfrm>
    </dsp:sp>
    <dsp:sp modelId="{3E9B138A-7496-47D8-8027-DC63EDA1AF50}">
      <dsp:nvSpPr>
        <dsp:cNvPr id="0" name=""/>
        <dsp:cNvSpPr/>
      </dsp:nvSpPr>
      <dsp:spPr>
        <a:xfrm>
          <a:off x="426720" y="21290"/>
          <a:ext cx="59740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700" kern="1200" dirty="0" smtClean="0"/>
            <a:t>(Simplified) formulation</a:t>
          </a:r>
          <a:endParaRPr lang="zh-HK" altLang="en-US" sz="2700" kern="1200" dirty="0"/>
        </a:p>
      </dsp:txBody>
      <dsp:txXfrm>
        <a:off x="465628" y="60198"/>
        <a:ext cx="5896264" cy="71922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4A813-BB04-4C41-A8D7-1155024A4B07}">
      <dsp:nvSpPr>
        <dsp:cNvPr id="0" name=""/>
        <dsp:cNvSpPr/>
      </dsp:nvSpPr>
      <dsp:spPr>
        <a:xfrm>
          <a:off x="0" y="314646"/>
          <a:ext cx="8656552" cy="10439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845" tIns="520700" rIns="67184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Question</a:t>
          </a:r>
          <a:r>
            <a:rPr lang="en-US" sz="2500" i="1" kern="1200" dirty="0" smtClean="0">
              <a:latin typeface="Times New Roman" pitchFamily="18" charset="0"/>
              <a:cs typeface="Times New Roman" pitchFamily="18" charset="0"/>
            </a:rPr>
            <a:t>: </a:t>
          </a:r>
          <a14:m xmlns:a14="http://schemas.microsoft.com/office/drawing/2010/main">
            <m:oMath xmlns:m="http://schemas.openxmlformats.org/officeDocument/2006/math">
              <m:r>
                <a:rPr lang="en-US" sz="2500" i="1" kern="1200" dirty="0" smtClean="0">
                  <a:solidFill>
                    <a:schemeClr val="accent1"/>
                  </a:solidFill>
                  <a:latin typeface="Cambria Math"/>
                  <a:cs typeface="Times New Roman" pitchFamily="18" charset="0"/>
                </a:rPr>
                <m:t>𝑆𝐴</m:t>
              </m:r>
              <m:sSub>
                <m:sSubPr>
                  <m:ctrlPr>
                    <a:rPr lang="en-US" sz="2500" b="0" i="1" kern="1200" dirty="0" smtClean="0">
                      <a:solidFill>
                        <a:schemeClr val="accent1"/>
                      </a:solidFill>
                      <a:latin typeface="Cambria Math"/>
                      <a:cs typeface="Times New Roman" pitchFamily="18" charset="0"/>
                    </a:rPr>
                  </m:ctrlPr>
                </m:sSubPr>
                <m:e>
                  <m:r>
                    <a:rPr lang="en-US" sz="2500" i="1" kern="1200" dirty="0" smtClean="0">
                      <a:solidFill>
                        <a:schemeClr val="accent1"/>
                      </a:solidFill>
                      <a:latin typeface="Cambria Math"/>
                      <a:cs typeface="Times New Roman" pitchFamily="18" charset="0"/>
                    </a:rPr>
                    <m:t>𝑇</m:t>
                  </m:r>
                </m:e>
                <m:sub>
                  <m:r>
                    <a:rPr lang="en-US" sz="2500" b="0" i="1" kern="1200" dirty="0" smtClean="0">
                      <a:solidFill>
                        <a:schemeClr val="accent1"/>
                      </a:solidFill>
                      <a:latin typeface="Cambria Math"/>
                      <a:cs typeface="Times New Roman" pitchFamily="18" charset="0"/>
                    </a:rPr>
                    <m:t>𝑢</m:t>
                  </m:r>
                </m:sub>
              </m:sSub>
              <m:r>
                <a:rPr lang="en-US" altLang="zh-HK" sz="2500" b="0" i="1" kern="1200" dirty="0" smtClean="0">
                  <a:solidFill>
                    <a:schemeClr val="accent1"/>
                  </a:solidFill>
                  <a:latin typeface="Cambria Math"/>
                  <a:ea typeface="Arial Unicode MS" pitchFamily="34" charset="-128"/>
                  <a:cs typeface="Times New Roman" pitchFamily="18" charset="0"/>
                  <a:sym typeface="Symbol" pitchFamily="18" charset="2"/>
                </a:rPr>
                <m:t>∈</m:t>
              </m:r>
              <m:sSup>
                <m:sSupPr>
                  <m:ctrlPr>
                    <a:rPr lang="en-US" altLang="zh-HK" sz="2500" b="0" i="1" kern="1200" dirty="0" smtClean="0">
                      <a:solidFill>
                        <a:schemeClr val="accent1"/>
                      </a:solidFill>
                      <a:latin typeface="Cambria Math"/>
                      <a:cs typeface="Times New Roman" pitchFamily="18" charset="0"/>
                    </a:rPr>
                  </m:ctrlPr>
                </m:sSupPr>
                <m:e>
                  <m:r>
                    <a:rPr lang="en-SG" altLang="zh-HK" sz="2500" i="1" kern="1200" dirty="0" smtClean="0">
                      <a:solidFill>
                        <a:schemeClr val="accent1"/>
                      </a:solidFill>
                      <a:latin typeface="Cambria Math"/>
                      <a:cs typeface="Times New Roman" pitchFamily="18" charset="0"/>
                    </a:rPr>
                    <m:t>𝑃</m:t>
                  </m:r>
                </m:e>
                <m:sup>
                  <m:r>
                    <a:rPr lang="en-US" altLang="zh-HK" sz="2500" b="0" i="1" kern="1200" dirty="0" smtClean="0">
                      <a:solidFill>
                        <a:schemeClr val="accent1"/>
                      </a:solidFill>
                      <a:latin typeface="Cambria Math"/>
                      <a:cs typeface="Times New Roman" pitchFamily="18" charset="0"/>
                    </a:rPr>
                    <m:t>𝑉</m:t>
                  </m:r>
                  <m:r>
                    <a:rPr lang="en-US" altLang="zh-HK" sz="2500" b="0" i="1" kern="1200" dirty="0" smtClean="0">
                      <a:solidFill>
                        <a:schemeClr val="accent1"/>
                      </a:solidFill>
                      <a:latin typeface="Cambria Math"/>
                      <a:cs typeface="Times New Roman" pitchFamily="18" charset="0"/>
                    </a:rPr>
                    <m:t>,   </m:t>
                  </m:r>
                  <m:r>
                    <a:rPr lang="en-US" altLang="zh-HK" sz="2500" b="0" i="1" kern="1200" dirty="0" smtClean="0">
                      <a:solidFill>
                        <a:schemeClr val="accent1"/>
                      </a:solidFill>
                      <a:latin typeface="Cambria Math"/>
                      <a:cs typeface="Times New Roman" pitchFamily="18" charset="0"/>
                    </a:rPr>
                    <m:t>𝑆𝐴𝑇</m:t>
                  </m:r>
                </m:sup>
              </m:sSup>
            </m:oMath>
          </a14:m>
          <a:r>
            <a:rPr lang="en-SG" altLang="zh-HK" sz="2500" i="1" kern="1200" baseline="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zh-HK" altLang="en-US" sz="2500" i="1" kern="1200" dirty="0">
            <a:solidFill>
              <a:schemeClr val="accent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14646"/>
        <a:ext cx="8656552" cy="1043986"/>
      </dsp:txXfrm>
    </dsp:sp>
    <dsp:sp modelId="{05034BD1-BCD9-4B92-8970-E36966547837}">
      <dsp:nvSpPr>
        <dsp:cNvPr id="0" name=""/>
        <dsp:cNvSpPr/>
      </dsp:nvSpPr>
      <dsp:spPr>
        <a:xfrm>
          <a:off x="432827" y="9848"/>
          <a:ext cx="6059586" cy="68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38" tIns="0" rIns="22903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kern="1200" dirty="0" smtClean="0"/>
            <a:t>Computational Complexity</a:t>
          </a:r>
          <a:endParaRPr lang="zh-HK" altLang="en-US" sz="2500" kern="1200" dirty="0"/>
        </a:p>
      </dsp:txBody>
      <dsp:txXfrm>
        <a:off x="466053" y="43074"/>
        <a:ext cx="5993134" cy="61418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149E-75E8-410B-A043-E9F2A8008FC4}">
      <dsp:nvSpPr>
        <dsp:cNvPr id="0" name=""/>
        <dsp:cNvSpPr/>
      </dsp:nvSpPr>
      <dsp:spPr>
        <a:xfrm rot="5400000">
          <a:off x="3742890" y="-3025623"/>
          <a:ext cx="2079810" cy="8261047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Given n players, each player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𝑖</m:t>
              </m:r>
            </m:oMath>
          </a14:m>
          <a:r>
            <a:rPr lang="en-US" sz="1800" kern="1200" dirty="0" smtClean="0"/>
            <a:t> has</a:t>
          </a:r>
          <a:endParaRPr lang="en-SG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strategy space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dirty="0" smtClean="0">
                      <a:latin typeface="Cambria Math"/>
                    </a:rPr>
                  </m:ctrlPr>
                </m:sSubPr>
                <m:e>
                  <m:r>
                    <a:rPr lang="en-US" sz="1800" i="1" kern="1200" dirty="0" smtClean="0">
                      <a:latin typeface="Cambria Math"/>
                    </a:rPr>
                    <m:t>𝑆</m:t>
                  </m:r>
                </m:e>
                <m:sub>
                  <m:r>
                    <a:rPr lang="en-US" sz="1800" b="0" i="1" kern="1200" dirty="0" smtClean="0">
                      <a:latin typeface="Cambria Math"/>
                    </a:rPr>
                    <m:t>𝑖</m:t>
                  </m:r>
                </m:sub>
              </m:sSub>
            </m:oMath>
          </a14:m>
          <a:endParaRPr lang="en-SG" sz="1800" kern="1200" baseline="-250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payoff function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dirty="0" smtClean="0">
                      <a:latin typeface="Cambria Math"/>
                    </a:rPr>
                  </m:ctrlPr>
                </m:sSubPr>
                <m:e>
                  <m:r>
                    <a:rPr lang="en-US" sz="1800" i="1" kern="1200" dirty="0" smtClean="0">
                      <a:latin typeface="Cambria Math"/>
                    </a:rPr>
                    <m:t>𝑢</m:t>
                  </m:r>
                </m:e>
                <m:sub>
                  <m:r>
                    <a:rPr lang="en-US" sz="1800" b="0" i="1" kern="1200" dirty="0" smtClean="0">
                      <a:latin typeface="Cambria Math"/>
                    </a:rPr>
                    <m:t>𝑖</m:t>
                  </m:r>
                </m:sub>
              </m:sSub>
              <m:r>
                <a:rPr lang="en-US" sz="1800" b="0" i="1" kern="1200" dirty="0" smtClean="0">
                  <a:latin typeface="Cambria Math"/>
                </a:rPr>
                <m:t>:</m:t>
              </m:r>
              <m:r>
                <a:rPr lang="en-US" sz="1800" i="1" kern="1200" dirty="0" smtClean="0">
                  <a:latin typeface="Cambria Math"/>
                </a:rPr>
                <m:t> </m:t>
              </m:r>
              <m:r>
                <a:rPr lang="en-US" sz="1800" i="1" kern="1200" dirty="0" smtClean="0">
                  <a:latin typeface="Cambria Math"/>
                </a:rPr>
                <m:t>𝑆</m:t>
              </m:r>
              <m:r>
                <a:rPr lang="en-US" sz="1800" b="0" i="1" kern="1200" dirty="0" smtClean="0">
                  <a:latin typeface="Cambria Math"/>
                  <a:cs typeface="Times New Roman"/>
                </a:rPr>
                <m:t>→</m:t>
              </m:r>
              <m:r>
                <a:rPr lang="en-US" sz="1800" i="1" kern="1200" dirty="0" smtClean="0">
                  <a:latin typeface="Cambria Math"/>
                  <a:cs typeface="Times New Roman"/>
                </a:rPr>
                <m:t>𝑅</m:t>
              </m:r>
            </m:oMath>
          </a14:m>
          <a:r>
            <a:rPr lang="en-US" sz="1800" kern="1200" dirty="0" smtClean="0">
              <a:latin typeface="Times New Roman"/>
              <a:cs typeface="Times New Roman"/>
            </a:rPr>
            <a:t>.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(</m:t>
              </m:r>
              <m:r>
                <a:rPr lang="en-US" sz="1800" i="1" kern="1200" dirty="0" smtClean="0">
                  <a:latin typeface="Cambria Math"/>
                </a:rPr>
                <m:t>𝑆</m:t>
              </m:r>
              <m:r>
                <a:rPr lang="en-US" sz="1800" i="1" kern="1200" dirty="0" smtClean="0">
                  <a:latin typeface="Cambria Math"/>
                </a:rPr>
                <m:t>=</m:t>
              </m:r>
              <m:r>
                <a:rPr lang="en-US" sz="1800" i="1" kern="1200" dirty="0" smtClean="0">
                  <a:latin typeface="Cambria Math"/>
                </a:rPr>
                <m:t>𝑆</m:t>
              </m:r>
              <m:r>
                <a:rPr lang="en-US" sz="1800" i="1" kern="1200" baseline="-25000" dirty="0" smtClean="0">
                  <a:latin typeface="Cambria Math"/>
                </a:rPr>
                <m:t>1</m:t>
              </m:r>
              <m:r>
                <a:rPr lang="en-US" sz="1800" i="1" kern="1200" dirty="0" smtClean="0">
                  <a:latin typeface="Cambria Math"/>
                </a:rPr>
                <m:t>×</m:t>
              </m:r>
              <m:r>
                <a:rPr lang="en-US" sz="1800" i="1" kern="1200" dirty="0" smtClean="0">
                  <a:latin typeface="Cambria Math"/>
                </a:rPr>
                <m:t>𝑆</m:t>
              </m:r>
              <m:r>
                <a:rPr lang="en-US" sz="1800" i="1" kern="1200" baseline="-25000" dirty="0" smtClean="0">
                  <a:latin typeface="Cambria Math"/>
                </a:rPr>
                <m:t>2</m:t>
              </m:r>
              <m:r>
                <a:rPr lang="en-US" sz="1800" i="1" kern="1200" dirty="0" smtClean="0">
                  <a:latin typeface="Cambria Math"/>
                </a:rPr>
                <m:t>×</m:t>
              </m:r>
              <m:r>
                <a:rPr lang="en-US" sz="1800" b="0" i="1" kern="1200" dirty="0" smtClean="0">
                  <a:latin typeface="Cambria Math"/>
                </a:rPr>
                <m:t>…</m:t>
              </m:r>
              <m:r>
                <a:rPr lang="en-US" sz="1800" i="1" kern="1200" dirty="0" smtClean="0">
                  <a:latin typeface="Cambria Math"/>
                </a:rPr>
                <m:t>×</m:t>
              </m:r>
              <m:r>
                <a:rPr lang="en-US" sz="1800" i="1" kern="1200" dirty="0" err="1" smtClean="0">
                  <a:latin typeface="Cambria Math"/>
                </a:rPr>
                <m:t>𝑆</m:t>
              </m:r>
              <m:r>
                <a:rPr lang="en-US" sz="1800" i="1" kern="1200" baseline="-25000" dirty="0" err="1" smtClean="0">
                  <a:latin typeface="Cambria Math"/>
                </a:rPr>
                <m:t>𝑛</m:t>
              </m:r>
              <m:r>
                <a:rPr lang="en-US" sz="1800" i="1" kern="1200" baseline="0" dirty="0" smtClean="0">
                  <a:latin typeface="Cambria Math"/>
                </a:rPr>
                <m:t>)</m:t>
              </m:r>
            </m:oMath>
          </a14:m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probability distribution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dirty="0" smtClean="0">
                      <a:latin typeface="Cambria Math"/>
                    </a:rPr>
                  </m:ctrlPr>
                </m:sSubPr>
                <m:e>
                  <m:r>
                    <a:rPr lang="en-US" sz="1800" i="1" kern="1200" dirty="0" smtClean="0">
                      <a:latin typeface="Cambria Math"/>
                    </a:rPr>
                    <m:t>𝑝</m:t>
                  </m:r>
                </m:e>
                <m:sub>
                  <m:r>
                    <a:rPr lang="en-US" sz="1800" b="0" i="1" kern="1200" dirty="0" smtClean="0">
                      <a:latin typeface="Cambria Math"/>
                    </a:rPr>
                    <m:t>1</m:t>
                  </m:r>
                </m:sub>
              </m:sSub>
              <m:r>
                <a:rPr lang="en-US" sz="1800" b="0" i="1" kern="1200" dirty="0" smtClean="0">
                  <a:latin typeface="Cambria Math"/>
                </a:rPr>
                <m:t>×…×</m:t>
              </m:r>
              <m:sSub>
                <m:sSubPr>
                  <m:ctrlPr>
                    <a:rPr lang="en-US" sz="1800" b="0" i="1" kern="1200" dirty="0" smtClean="0">
                      <a:latin typeface="Cambria Math"/>
                    </a:rPr>
                  </m:ctrlPr>
                </m:sSubPr>
                <m:e>
                  <m:r>
                    <a:rPr lang="en-US" sz="1800" b="0" i="1" kern="1200" dirty="0" smtClean="0">
                      <a:latin typeface="Cambria Math"/>
                    </a:rPr>
                    <m:t>𝑝</m:t>
                  </m:r>
                </m:e>
                <m:sub>
                  <m:r>
                    <a:rPr lang="en-US" sz="1800" b="0" i="1" kern="1200" dirty="0" smtClean="0">
                      <a:latin typeface="Cambria Math"/>
                    </a:rPr>
                    <m:t>𝑛</m:t>
                  </m:r>
                </m:sub>
              </m:sSub>
            </m:oMath>
          </a14:m>
          <a:r>
            <a:rPr lang="en-US" sz="1800" kern="1200" dirty="0" smtClean="0"/>
            <a:t> on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𝑆</m:t>
              </m:r>
            </m:oMath>
          </a14:m>
          <a:r>
            <a:rPr lang="en-US" sz="1800" kern="1200" dirty="0" smtClean="0"/>
            <a:t> is a (mixed) </a:t>
          </a:r>
          <a:r>
            <a:rPr lang="en-US" sz="1800" kern="1200" dirty="0" smtClean="0">
              <a:solidFill>
                <a:srgbClr val="FF0000"/>
              </a:solidFill>
            </a:rPr>
            <a:t>Nash equilibrium </a:t>
          </a:r>
          <a:r>
            <a:rPr lang="en-US" sz="1800" kern="1200" dirty="0" smtClean="0"/>
            <a:t>if no player can increase her utility by unilaterally changing her strategy</a:t>
          </a: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Finding a Nash equilibrium (in even a 2-player game) is </a:t>
          </a:r>
          <a:r>
            <a:rPr lang="en-US" sz="1800" b="1" kern="1200" dirty="0" smtClean="0"/>
            <a:t>PPAD</a:t>
          </a:r>
          <a:r>
            <a:rPr lang="en-US" sz="1800" kern="1200" dirty="0" smtClean="0"/>
            <a:t>-hard. </a:t>
          </a:r>
          <a:br>
            <a:rPr lang="en-US" sz="1800" kern="1200" dirty="0" smtClean="0"/>
          </a:br>
          <a:r>
            <a:rPr lang="en-US" sz="1800" kern="1200" dirty="0" smtClean="0"/>
            <a:t>[</a:t>
          </a:r>
          <a:r>
            <a:rPr lang="en-US" sz="1800" kern="1200" dirty="0" err="1" smtClean="0"/>
            <a:t>Daskalakis</a:t>
          </a:r>
          <a:r>
            <a:rPr lang="en-US" sz="1800" kern="1200" dirty="0" smtClean="0"/>
            <a:t>, Goldberg, Papadimitriou, 2005; Chen, Deng, 2006]</a:t>
          </a:r>
          <a:endParaRPr lang="en-SG" sz="1800" kern="1200" dirty="0"/>
        </a:p>
      </dsp:txBody>
      <dsp:txXfrm rot="-5400000">
        <a:off x="652272" y="166523"/>
        <a:ext cx="8159519" cy="1876754"/>
      </dsp:txXfrm>
    </dsp:sp>
    <dsp:sp modelId="{2F75B60C-E898-47F1-B41F-214963E2C138}">
      <dsp:nvSpPr>
        <dsp:cNvPr id="0" name=""/>
        <dsp:cNvSpPr/>
      </dsp:nvSpPr>
      <dsp:spPr>
        <a:xfrm>
          <a:off x="0" y="1079"/>
          <a:ext cx="650192" cy="2207641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</a:t>
          </a:r>
          <a:endParaRPr lang="en-SG" sz="1400" kern="1200" dirty="0"/>
        </a:p>
      </dsp:txBody>
      <dsp:txXfrm>
        <a:off x="31740" y="32819"/>
        <a:ext cx="586712" cy="214416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149E-75E8-410B-A043-E9F2A8008FC4}">
      <dsp:nvSpPr>
        <dsp:cNvPr id="0" name=""/>
        <dsp:cNvSpPr/>
      </dsp:nvSpPr>
      <dsp:spPr>
        <a:xfrm rot="5400000">
          <a:off x="4135451" y="-2798186"/>
          <a:ext cx="1905001" cy="76537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Task for a hidden </a:t>
          </a:r>
          <a:r>
            <a:rPr lang="en-US" sz="1800" kern="1200" dirty="0" smtClean="0">
              <a:solidFill>
                <a:srgbClr val="FF0000"/>
              </a:solidFill>
            </a:rPr>
            <a:t>convex </a:t>
          </a:r>
          <a:r>
            <a:rPr lang="en-US" sz="1800" kern="1200" dirty="0" smtClean="0"/>
            <a:t>set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𝑋</m:t>
              </m:r>
            </m:oMath>
          </a14:m>
          <a:r>
            <a:rPr lang="en-US" sz="1800" kern="1200" dirty="0" smtClean="0"/>
            <a:t>: find a point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𝑥</m:t>
              </m:r>
              <m:r>
                <a:rPr lang="en-US" sz="1800" b="0" i="1" kern="1200" dirty="0" err="1" smtClean="0">
                  <a:latin typeface="Cambria Math"/>
                </a:rPr>
                <m:t>∈</m:t>
              </m:r>
              <m:r>
                <a:rPr lang="en-US" sz="1800" i="1" kern="1200" dirty="0" err="1" smtClean="0">
                  <a:latin typeface="Cambria Math"/>
                </a:rPr>
                <m:t>𝑋</m:t>
              </m:r>
            </m:oMath>
          </a14:m>
          <a:r>
            <a:rPr lang="en-US" sz="1800" kern="1200" dirty="0" smtClean="0"/>
            <a:t>, or conclude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𝑋</m:t>
              </m:r>
              <m:r>
                <a:rPr lang="en-US" sz="1800" i="1" kern="1200" dirty="0" smtClean="0">
                  <a:latin typeface="Cambria Math"/>
                </a:rPr>
                <m:t>=∅</m:t>
              </m:r>
            </m:oMath>
          </a14:m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Key assumption: </a:t>
          </a:r>
          <a:r>
            <a:rPr lang="en-US" altLang="zh-HK" sz="1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rPr>
            <a:t>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rgbClr val="FF0000"/>
              </a:solidFill>
            </a:rPr>
            <a:t>separation oracle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smtClean="0">
              <a:solidFill>
                <a:srgbClr val="FF0000"/>
              </a:solidFill>
            </a:rPr>
            <a:t> </a:t>
          </a:r>
          <a:r>
            <a:rPr lang="en-US" altLang="zh-HK" sz="1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rPr>
            <a:t></a:t>
          </a:r>
          <a:r>
            <a:rPr lang="en-US" sz="1800" kern="1200" dirty="0" smtClean="0"/>
            <a:t> point x, returns</a:t>
          </a:r>
          <a:endParaRPr lang="en-SG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either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𝑥</m:t>
              </m:r>
              <m:r>
                <a:rPr lang="en-US" sz="1800" b="0" i="1" kern="1200" dirty="0" smtClean="0">
                  <a:latin typeface="Cambria Math"/>
                </a:rPr>
                <m:t>∈</m:t>
              </m:r>
              <m:r>
                <a:rPr lang="en-US" sz="1800" i="1" kern="1200" dirty="0" smtClean="0">
                  <a:latin typeface="Cambria Math"/>
                </a:rPr>
                <m:t>𝑋</m:t>
              </m:r>
            </m:oMath>
          </a14:m>
          <a:endParaRPr lang="en-SG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or a </a:t>
          </a:r>
          <a:r>
            <a:rPr lang="en-US" sz="1800" kern="1200" dirty="0" err="1" smtClean="0"/>
            <a:t>hyperplane</a:t>
          </a:r>
          <a:r>
            <a:rPr lang="en-US" sz="1800" kern="1200" dirty="0" smtClean="0"/>
            <a:t> separating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𝑥</m:t>
              </m:r>
            </m:oMath>
          </a14:m>
          <a:r>
            <a:rPr lang="en-US" sz="1800" kern="1200" dirty="0" smtClean="0"/>
            <a:t> from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𝑋</m:t>
              </m:r>
            </m:oMath>
          </a14:m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sequence of ellipsoids whose volumes decrease a constant fraction each step</a:t>
          </a:r>
          <a:endParaRPr lang="en-SG" sz="1800" kern="1200" dirty="0"/>
        </a:p>
      </dsp:txBody>
      <dsp:txXfrm rot="-5400000">
        <a:off x="1261065" y="169194"/>
        <a:ext cx="7560779" cy="1719013"/>
      </dsp:txXfrm>
    </dsp:sp>
    <dsp:sp modelId="{2F75B60C-E898-47F1-B41F-214963E2C138}">
      <dsp:nvSpPr>
        <dsp:cNvPr id="0" name=""/>
        <dsp:cNvSpPr/>
      </dsp:nvSpPr>
      <dsp:spPr>
        <a:xfrm>
          <a:off x="0" y="1004"/>
          <a:ext cx="1260505" cy="2055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Ellipsoid method</a:t>
          </a:r>
          <a:endParaRPr lang="en-SG" sz="2000" kern="1200" dirty="0"/>
        </a:p>
      </dsp:txBody>
      <dsp:txXfrm>
        <a:off x="61533" y="62537"/>
        <a:ext cx="1137439" cy="193232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316500"/>
          <a:ext cx="7315200" cy="1292594"/>
        </a:xfrm>
        <a:prstGeom prst="rect">
          <a:avLst/>
        </a:prstGeom>
        <a:solidFill>
          <a:schemeClr val="lt1">
            <a:hueOff val="0"/>
            <a:satOff val="0"/>
            <a:lumOff val="0"/>
            <a:alpha val="97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126634" rIns="56774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7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/>
              </a:solidFill>
            </a:rPr>
            <a:t>Each time propose a candidate NE distribution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700" b="0" i="1" kern="1200" dirty="0" smtClean="0">
                      <a:solidFill>
                        <a:schemeClr val="tx1"/>
                      </a:solidFill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en-US" sz="17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170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sz="17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</m:sSub>
                  <m:r>
                    <a:rPr lang="en-US" sz="1700" b="0" i="1" kern="1200" dirty="0" smtClean="0">
                      <a:solidFill>
                        <a:schemeClr val="tx1"/>
                      </a:solidFill>
                      <a:latin typeface="Cambria Math"/>
                    </a:rPr>
                    <m:t>,</m:t>
                  </m:r>
                  <m:sSub>
                    <m:sSubPr>
                      <m:ctrlPr>
                        <a:rPr lang="en-US" sz="17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170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sz="17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sub>
                  </m:sSub>
                </m:e>
              </m:d>
              <m:r>
                <a:rPr lang="en-US" sz="1700" b="0" i="1" kern="1200" dirty="0" smtClean="0">
                  <a:solidFill>
                    <a:schemeClr val="tx1"/>
                  </a:solidFill>
                  <a:latin typeface="Cambria Math"/>
                </a:rPr>
                <m:t>∈</m:t>
              </m:r>
              <m:sSup>
                <m:sSupPr>
                  <m:ctrlPr>
                    <a:rPr lang="en-US" sz="1700" b="0" i="1" kern="1200" dirty="0" smtClean="0">
                      <a:solidFill>
                        <a:schemeClr val="tx1"/>
                      </a:solidFill>
                      <a:latin typeface="Cambria Math"/>
                    </a:rPr>
                  </m:ctrlPr>
                </m:sSupPr>
                <m:e>
                  <m:r>
                    <a:rPr lang="en-US" sz="1700" b="0" i="1" kern="1200" dirty="0" smtClean="0">
                      <a:solidFill>
                        <a:schemeClr val="tx1"/>
                      </a:solidFill>
                      <a:latin typeface="Cambria Math"/>
                    </a:rPr>
                    <m:t>ℝ</m:t>
                  </m:r>
                </m:e>
                <m:sup>
                  <m:r>
                    <a:rPr lang="en-US" sz="1700" b="0" i="1" kern="1200" dirty="0" smtClean="0">
                      <a:solidFill>
                        <a:schemeClr val="tx1"/>
                      </a:solidFill>
                      <a:latin typeface="Cambria Math"/>
                    </a:rPr>
                    <m:t>2</m:t>
                  </m:r>
                  <m:r>
                    <a:rPr lang="en-US" sz="1700" b="0" i="1" kern="1200" dirty="0" smtClean="0">
                      <a:solidFill>
                        <a:schemeClr val="tx1"/>
                      </a:solidFill>
                      <a:latin typeface="Cambria Math"/>
                    </a:rPr>
                    <m:t>𝑚</m:t>
                  </m:r>
                </m:sup>
              </m:sSup>
            </m:oMath>
          </a14:m>
          <a:endParaRPr lang="en-SG" sz="17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/>
              </a:solidFill>
            </a:rPr>
            <a:t>Verification oracle returns a better response, say,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1700" b="0" i="1" kern="1200" smtClean="0">
                      <a:solidFill>
                        <a:schemeClr val="tx1"/>
                      </a:solidFill>
                      <a:latin typeface="Cambria Math"/>
                    </a:rPr>
                  </m:ctrlPr>
                </m:sSubSupPr>
                <m:e>
                  <m:r>
                    <a:rPr lang="en-US" sz="1700" b="0" i="1" kern="1200" smtClean="0">
                      <a:solidFill>
                        <a:schemeClr val="tx1"/>
                      </a:solidFill>
                      <a:latin typeface="Cambria Math"/>
                    </a:rPr>
                    <m:t>𝑝</m:t>
                  </m:r>
                </m:e>
                <m:sub>
                  <m:r>
                    <a:rPr lang="en-US" sz="1700" b="0" i="1" kern="1200" smtClean="0">
                      <a:solidFill>
                        <a:schemeClr val="tx1"/>
                      </a:solidFill>
                      <a:latin typeface="Cambria Math"/>
                    </a:rPr>
                    <m:t>1</m:t>
                  </m:r>
                </m:sub>
                <m:sup>
                  <m:r>
                    <a:rPr lang="en-US" sz="1700" b="0" i="1" kern="1200" smtClean="0">
                      <a:solidFill>
                        <a:schemeClr val="tx1"/>
                      </a:solidFill>
                      <a:latin typeface="Cambria Math"/>
                    </a:rPr>
                    <m:t>′</m:t>
                  </m:r>
                </m:sup>
              </m:sSubSup>
            </m:oMath>
          </a14:m>
          <a:endParaRPr lang="en-US" sz="1700" kern="1200" baseline="-250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>
              <a:solidFill>
                <a:schemeClr val="tx1"/>
              </a:solidFill>
            </a:rPr>
            <a:t>Then </a:t>
          </a:r>
          <a14:m xmlns:a14="http://schemas.microsoft.com/office/drawing/2010/main">
            <m:oMath xmlns:m="http://schemas.openxmlformats.org/officeDocument/2006/math">
              <m:nary>
                <m:naryPr>
                  <m:chr m:val="∑"/>
                  <m:supHide m:val="on"/>
                  <m:ctrlPr>
                    <a:rPr lang="en-US" altLang="zh-CN" sz="1700" b="0" i="1" kern="1200" smtClean="0">
                      <a:solidFill>
                        <a:schemeClr val="tx1"/>
                      </a:solidFill>
                      <a:latin typeface="Cambria Math"/>
                    </a:rPr>
                  </m:ctrlPr>
                </m:naryPr>
                <m:sub>
                  <m:sSub>
                    <m:sSub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</m:sSub>
                  <m:r>
                    <a:rPr lang="en-US" altLang="zh-CN" sz="1700" b="0" i="1" kern="1200" smtClean="0">
                      <a:solidFill>
                        <a:schemeClr val="tx1"/>
                      </a:solidFill>
                      <a:latin typeface="Cambria Math"/>
                    </a:rPr>
                    <m:t>,</m:t>
                  </m:r>
                  <m:sSub>
                    <m:sSub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sub>
                  </m:sSub>
                </m:sub>
                <m:sup/>
                <m:e>
                  <m:sSub>
                    <m:sSub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</m:sSub>
                  <m:d>
                    <m:d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e>
                  </m:d>
                  <m:sSub>
                    <m:sSub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sub>
                  </m:sSub>
                  <m:d>
                    <m:d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</m:d>
                  <m:sSub>
                    <m:sSub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</m:sSub>
                  <m:d>
                    <m:d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</m:d>
                </m:e>
              </m:nary>
              <m:r>
                <a:rPr lang="en-US" altLang="zh-CN" sz="1700" b="0" i="1" kern="1200" smtClean="0">
                  <a:solidFill>
                    <a:schemeClr val="tx1"/>
                  </a:solidFill>
                  <a:latin typeface="Cambria Math"/>
                </a:rPr>
                <m:t>&lt;</m:t>
              </m:r>
              <m:nary>
                <m:naryPr>
                  <m:chr m:val="∑"/>
                  <m:supHide m:val="on"/>
                  <m:ctrlPr>
                    <a:rPr lang="en-US" altLang="zh-CN" sz="1700" b="0" i="1" kern="1200" smtClean="0">
                      <a:solidFill>
                        <a:schemeClr val="tx1"/>
                      </a:solidFill>
                      <a:latin typeface="Cambria Math"/>
                    </a:rPr>
                  </m:ctrlPr>
                </m:naryPr>
                <m:sub>
                  <m:sSub>
                    <m:sSub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</m:sSub>
                  <m:r>
                    <a:rPr lang="en-US" altLang="zh-CN" sz="1700" b="0" i="1" kern="1200" smtClean="0">
                      <a:solidFill>
                        <a:schemeClr val="tx1"/>
                      </a:solidFill>
                      <a:latin typeface="Cambria Math"/>
                    </a:rPr>
                    <m:t>,</m:t>
                  </m:r>
                  <m:sSub>
                    <m:sSub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sub>
                  </m:sSub>
                </m:sub>
                <m:sup/>
                <m:e>
                  <m:sSubSup>
                    <m:sSubSup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Sup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  <m:sup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</m:sup>
                  </m:sSubSup>
                  <m:d>
                    <m:d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e>
                  </m:d>
                  <m:sSub>
                    <m:sSub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sub>
                  </m:sSub>
                  <m:d>
                    <m:d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</m:d>
                  <m:sSub>
                    <m:sSub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e>
                    <m: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</m:sSub>
                  <m:d>
                    <m:dPr>
                      <m:ctrlP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700" b="0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7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</m:d>
                </m:e>
              </m:nary>
            </m:oMath>
          </a14:m>
          <a:endParaRPr lang="en-US" sz="1700" kern="1200" dirty="0">
            <a:solidFill>
              <a:schemeClr val="tx1"/>
            </a:solidFill>
          </a:endParaRPr>
        </a:p>
      </dsp:txBody>
      <dsp:txXfrm>
        <a:off x="0" y="316500"/>
        <a:ext cx="7315200" cy="1292594"/>
      </dsp:txXfrm>
    </dsp:sp>
    <dsp:sp modelId="{48D02847-6BF5-4D4B-8110-1996093C81EC}">
      <dsp:nvSpPr>
        <dsp:cNvPr id="0" name=""/>
        <dsp:cNvSpPr/>
      </dsp:nvSpPr>
      <dsp:spPr>
        <a:xfrm>
          <a:off x="365402" y="1842"/>
          <a:ext cx="5480333" cy="587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A natural attempt: Let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𝑋</m:t>
              </m:r>
            </m:oMath>
          </a14:m>
          <a:r>
            <a:rPr lang="en-US" sz="1800" kern="1200" dirty="0" smtClean="0">
              <a:solidFill>
                <a:srgbClr val="002060"/>
              </a:solidFill>
            </a:rPr>
            <a:t> = solution space = {NE}</a:t>
          </a:r>
          <a:endParaRPr lang="en-SG" sz="1800" kern="1200" dirty="0">
            <a:solidFill>
              <a:srgbClr val="002060"/>
            </a:solidFill>
          </a:endParaRPr>
        </a:p>
      </dsp:txBody>
      <dsp:txXfrm>
        <a:off x="394069" y="30509"/>
        <a:ext cx="5422999" cy="52990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334859"/>
          <a:ext cx="8763000" cy="3465000"/>
        </a:xfrm>
        <a:prstGeom prst="rect">
          <a:avLst/>
        </a:prstGeom>
        <a:solidFill>
          <a:schemeClr val="lt1">
            <a:hueOff val="0"/>
            <a:satOff val="0"/>
            <a:lumOff val="0"/>
            <a:alpha val="94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458216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+mn-lt"/>
            </a:rPr>
            <a:t>Propose a point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800" b="0" i="1" kern="1200" dirty="0" smtClean="0">
                      <a:solidFill>
                        <a:schemeClr val="tx1"/>
                      </a:solidFill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180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e>
                    <m:sub>
                      <m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</m:sSub>
                  <m:r>
                    <a:rPr lang="en-US" sz="1800" b="0" i="1" kern="1200" dirty="0" smtClean="0">
                      <a:solidFill>
                        <a:schemeClr val="tx1"/>
                      </a:solidFill>
                      <a:latin typeface="Cambria Math"/>
                    </a:rPr>
                    <m:t>,</m:t>
                  </m:r>
                  <m:r>
                    <a:rPr lang="en-US" sz="1800" i="1" kern="1200" dirty="0" smtClean="0">
                      <a:solidFill>
                        <a:schemeClr val="tx1"/>
                      </a:solidFill>
                      <a:latin typeface="Cambria Math"/>
                    </a:rPr>
                    <m:t> </m:t>
                  </m:r>
                  <m:sSub>
                    <m:sSubPr>
                      <m:ctrlP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180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e>
                    <m:sub>
                      <m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sub>
                  </m:sSub>
                </m:e>
              </m:d>
              <m:r>
                <a:rPr lang="en-US" sz="1800" b="0" i="1" kern="1200" dirty="0" smtClean="0">
                  <a:solidFill>
                    <a:schemeClr val="tx1"/>
                  </a:solidFill>
                  <a:latin typeface="Cambria Math"/>
                </a:rPr>
                <m:t>∈</m:t>
              </m:r>
              <m:sSup>
                <m:sSupPr>
                  <m:ctrlPr>
                    <a:rPr lang="en-US" sz="1800" b="0" i="1" kern="1200" baseline="0" dirty="0" smtClean="0">
                      <a:solidFill>
                        <a:schemeClr val="tx1"/>
                      </a:solidFill>
                      <a:latin typeface="Cambria Math"/>
                    </a:rPr>
                  </m:ctrlPr>
                </m:sSupPr>
                <m:e>
                  <m:d>
                    <m:dPr>
                      <m:ctrlP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p>
                        <m:sSupPr>
                          <m:ctrlPr>
                            <a:rPr lang="en-US" sz="18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18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8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18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e>
                  </m:d>
                </m:e>
                <m:sup>
                  <m:r>
                    <a:rPr lang="en-US" sz="1800" b="0" i="1" kern="1200" baseline="0" dirty="0" smtClean="0">
                      <a:solidFill>
                        <a:schemeClr val="tx1"/>
                      </a:solidFill>
                      <a:latin typeface="Cambria Math"/>
                    </a:rPr>
                    <m:t>2</m:t>
                  </m:r>
                </m:sup>
              </m:sSup>
            </m:oMath>
          </a14:m>
          <a:endParaRPr lang="en-SG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C0099"/>
              </a:solidFill>
              <a:latin typeface="+mn-lt"/>
            </a:rPr>
            <a:t>Compute a Nash equilibrium</a:t>
          </a:r>
          <a:r>
            <a:rPr lang="en-US" sz="1800" kern="1200" dirty="0" smtClean="0">
              <a:solidFill>
                <a:schemeClr val="tx1"/>
              </a:solidFill>
              <a:latin typeface="+mn-lt"/>
            </a:rPr>
            <a:t>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800" b="0" i="1" kern="1200" dirty="0" smtClean="0">
                      <a:solidFill>
                        <a:schemeClr val="tx1"/>
                      </a:solidFill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180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sub>
                  </m:sSub>
                  <m:r>
                    <a:rPr lang="en-US" sz="1800" i="1" kern="1200" dirty="0" smtClean="0">
                      <a:solidFill>
                        <a:schemeClr val="tx1"/>
                      </a:solidFill>
                      <a:latin typeface="Cambria Math"/>
                    </a:rPr>
                    <m:t>, </m:t>
                  </m:r>
                  <m:sSub>
                    <m:sSubPr>
                      <m:ctrlP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180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sub>
                  </m:sSub>
                </m:e>
              </m:d>
            </m:oMath>
          </a14:m>
          <a:r>
            <a:rPr lang="en-US" sz="18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n-lt"/>
            </a:rPr>
            <a:t>w.r.t</a:t>
          </a:r>
          <a:r>
            <a:rPr lang="en-US" sz="1800" kern="1200" dirty="0" smtClean="0">
              <a:solidFill>
                <a:schemeClr val="tx1"/>
              </a:solidFill>
              <a:latin typeface="+mn-lt"/>
            </a:rPr>
            <a:t>. the instance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(</m:t>
              </m:r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𝑢</m:t>
              </m:r>
              <m:r>
                <a:rPr lang="en-US" sz="1800" i="1" kern="1200" baseline="-25000" dirty="0" smtClean="0">
                  <a:solidFill>
                    <a:schemeClr val="tx1"/>
                  </a:solidFill>
                  <a:latin typeface="Cambria Math"/>
                </a:rPr>
                <m:t>1</m:t>
              </m:r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, </m:t>
              </m:r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𝑢</m:t>
              </m:r>
              <m:r>
                <a:rPr lang="en-US" sz="1800" i="1" kern="1200" baseline="-25000" dirty="0" smtClean="0">
                  <a:solidFill>
                    <a:schemeClr val="tx1"/>
                  </a:solidFill>
                  <a:latin typeface="Cambria Math"/>
                </a:rPr>
                <m:t>2</m:t>
              </m:r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)</m:t>
              </m:r>
            </m:oMath>
          </a14:m>
          <a:r>
            <a:rPr lang="en-US" sz="1800" kern="1200" dirty="0" smtClean="0">
              <a:solidFill>
                <a:schemeClr val="tx1"/>
              </a:solidFill>
              <a:latin typeface="+mn-lt"/>
            </a:rPr>
            <a:t> using the computation oracle</a:t>
          </a:r>
          <a:endParaRPr lang="en-SG" sz="1800" kern="1200" baseline="-250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+mn-lt"/>
            </a:rPr>
            <a:t>Query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(</m:t>
              </m:r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𝑝</m:t>
              </m:r>
              <m:r>
                <a:rPr lang="en-US" sz="1800" i="1" kern="1200" baseline="-25000" dirty="0" smtClean="0">
                  <a:solidFill>
                    <a:schemeClr val="tx1"/>
                  </a:solidFill>
                  <a:latin typeface="Cambria Math"/>
                </a:rPr>
                <m:t>1</m:t>
              </m:r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, </m:t>
              </m:r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𝑝</m:t>
              </m:r>
              <m:r>
                <a:rPr lang="en-US" sz="1800" i="1" kern="1200" baseline="-25000" dirty="0" smtClean="0">
                  <a:solidFill>
                    <a:schemeClr val="tx1"/>
                  </a:solidFill>
                  <a:latin typeface="Cambria Math"/>
                </a:rPr>
                <m:t>2</m:t>
              </m:r>
              <m:r>
                <a:rPr lang="en-US" sz="1800" i="1" kern="1200" dirty="0" smtClean="0">
                  <a:solidFill>
                    <a:schemeClr val="tx1"/>
                  </a:solidFill>
                  <a:latin typeface="Cambria Math"/>
                </a:rPr>
                <m:t>)</m:t>
              </m:r>
            </m:oMath>
          </a14:m>
          <a:r>
            <a:rPr lang="en-US" sz="1800" kern="1200" dirty="0" smtClean="0">
              <a:solidFill>
                <a:schemeClr val="tx1"/>
              </a:solidFill>
              <a:latin typeface="+mn-lt"/>
            </a:rPr>
            <a:t> to the verification oracle. </a:t>
          </a:r>
          <a:endParaRPr lang="en-SG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baseline="-250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baseline="-250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>
            <a:solidFill>
              <a:schemeClr val="tx1"/>
            </a:solidFill>
            <a:latin typeface="+mn-lt"/>
          </a:endParaRPr>
        </a:p>
      </dsp:txBody>
      <dsp:txXfrm>
        <a:off x="0" y="334859"/>
        <a:ext cx="8763000" cy="3465000"/>
      </dsp:txXfrm>
    </dsp:sp>
    <dsp:sp modelId="{48D02847-6BF5-4D4B-8110-1996093C81EC}">
      <dsp:nvSpPr>
        <dsp:cNvPr id="0" name=""/>
        <dsp:cNvSpPr/>
      </dsp:nvSpPr>
      <dsp:spPr>
        <a:xfrm>
          <a:off x="438150" y="10139"/>
          <a:ext cx="613410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Algorithm --- Let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𝑋</m:t>
              </m:r>
            </m:oMath>
          </a14:m>
          <a:r>
            <a:rPr lang="en-US" sz="1800" kern="1200" dirty="0" smtClean="0">
              <a:solidFill>
                <a:srgbClr val="002060"/>
              </a:solidFill>
            </a:rPr>
            <a:t> = the hidden input = </a:t>
          </a:r>
          <a14:m xmlns:a14="http://schemas.microsoft.com/office/drawing/2010/main">
            <m:oMath xmlns:m="http://schemas.openxmlformats.org/officeDocument/2006/math">
              <m:d>
                <m:dPr>
                  <m:begChr m:val="{"/>
                  <m:endChr m:val="}"/>
                  <m:ctrlPr>
                    <a:rPr lang="en-US" sz="1800" b="0" i="1" kern="1200" dirty="0" smtClean="0">
                      <a:solidFill>
                        <a:srgbClr val="002060"/>
                      </a:solidFill>
                      <a:latin typeface="Cambria Math"/>
                    </a:rPr>
                  </m:ctrlPr>
                </m:dPr>
                <m:e>
                  <m:d>
                    <m:dPr>
                      <m:ctrlP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dPr>
                    <m:e>
                      <m:sSubSup>
                        <m:sSubSupPr>
                          <m:ctrlPr>
                            <a:rPr lang="en-US" sz="1800" b="0" i="1" kern="120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 kern="120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kern="120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kern="120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1800" b="0" i="1" kern="120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 kern="120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kern="120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kern="120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e>
                  </m:d>
                </m:e>
              </m:d>
            </m:oMath>
          </a14:m>
          <a:endParaRPr lang="en-SG" sz="1800" kern="1200" dirty="0">
            <a:solidFill>
              <a:srgbClr val="002060"/>
            </a:solidFill>
          </a:endParaRPr>
        </a:p>
      </dsp:txBody>
      <dsp:txXfrm>
        <a:off x="469853" y="41842"/>
        <a:ext cx="6070694" cy="58603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149E-75E8-410B-A043-E9F2A8008FC4}">
      <dsp:nvSpPr>
        <dsp:cNvPr id="0" name=""/>
        <dsp:cNvSpPr/>
      </dsp:nvSpPr>
      <dsp:spPr>
        <a:xfrm rot="5400000">
          <a:off x="4212507" y="-2950586"/>
          <a:ext cx="1750890" cy="7653773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 an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(</m:t>
              </m:r>
              <m:r>
                <a:rPr lang="en-US" sz="1800" i="1" kern="1200" dirty="0" err="1" smtClean="0">
                  <a:latin typeface="Cambria Math"/>
                </a:rPr>
                <m:t>𝑛</m:t>
              </m:r>
              <m:r>
                <a:rPr lang="en-US" sz="1800" i="1" kern="1200" dirty="0" err="1" smtClean="0">
                  <a:latin typeface="Cambria Math"/>
                </a:rPr>
                <m:t>,</m:t>
              </m:r>
              <m:r>
                <a:rPr lang="en-US" sz="1800" i="1" kern="1200" dirty="0" err="1" smtClean="0">
                  <a:latin typeface="Cambria Math"/>
                </a:rPr>
                <m:t>𝑛</m:t>
              </m:r>
              <m:r>
                <a:rPr lang="en-US" sz="1800" i="1" kern="1200" dirty="0" smtClean="0">
                  <a:latin typeface="Cambria Math"/>
                </a:rPr>
                <m:t>)</m:t>
              </m:r>
            </m:oMath>
          </a14:m>
          <a:r>
            <a:rPr lang="en-US" sz="1800" kern="1200" dirty="0" smtClean="0"/>
            <a:t>-bipartite graph, each individual has a strict, complete, and transitive </a:t>
          </a:r>
          <a:r>
            <a:rPr lang="en-US" sz="1800" kern="1200" dirty="0" smtClean="0">
              <a:solidFill>
                <a:srgbClr val="FF0000"/>
              </a:solidFill>
            </a:rPr>
            <a:t>preference</a:t>
          </a:r>
          <a:r>
            <a:rPr lang="en-US" sz="1800" kern="120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dirty="0" smtClean="0">
                      <a:latin typeface="Cambria Math"/>
                    </a:rPr>
                  </m:ctrlPr>
                </m:sSubPr>
                <m:e>
                  <m:r>
                    <a:rPr lang="en-US" sz="1800" i="1" kern="1200" dirty="0" smtClean="0">
                      <a:latin typeface="Cambria Math"/>
                    </a:rPr>
                    <m:t>&gt;</m:t>
                  </m:r>
                </m:e>
                <m:sub>
                  <m:r>
                    <a:rPr lang="en-US" sz="1800" b="0" i="1" kern="1200" dirty="0" smtClean="0">
                      <a:latin typeface="Cambria Math"/>
                    </a:rPr>
                    <m:t>𝑚</m:t>
                  </m:r>
                </m:sub>
              </m:sSub>
            </m:oMath>
          </a14:m>
          <a:r>
            <a:rPr lang="en-US" sz="1800" kern="1200" dirty="0" smtClean="0"/>
            <a:t> (or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dirty="0" smtClean="0">
                      <a:latin typeface="Cambria Math"/>
                    </a:rPr>
                  </m:ctrlPr>
                </m:sSubPr>
                <m:e>
                  <m:r>
                    <a:rPr lang="en-US" sz="1800" i="1" kern="1200" dirty="0" smtClean="0">
                      <a:latin typeface="Cambria Math"/>
                    </a:rPr>
                    <m:t>&gt;</m:t>
                  </m:r>
                </m:e>
                <m:sub>
                  <m:r>
                    <a:rPr lang="en-US" sz="1800" b="0" i="1" kern="1200" dirty="0" smtClean="0">
                      <a:latin typeface="Cambria Math"/>
                    </a:rPr>
                    <m:t>𝑤</m:t>
                  </m:r>
                </m:sub>
              </m:sSub>
            </m:oMath>
          </a14:m>
          <a:r>
            <a:rPr lang="en-US" sz="1800" kern="1200" dirty="0" smtClean="0"/>
            <a:t>) over the individuals of the other side.</a:t>
          </a: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matching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𝑓</m:t>
              </m:r>
            </m:oMath>
          </a14:m>
          <a:r>
            <a:rPr lang="en-US" sz="1800" kern="1200" dirty="0" smtClean="0"/>
            <a:t> is </a:t>
          </a:r>
          <a:r>
            <a:rPr lang="en-US" sz="1800" kern="1200" dirty="0" smtClean="0">
              <a:solidFill>
                <a:srgbClr val="FF0000"/>
              </a:solidFill>
            </a:rPr>
            <a:t>stable</a:t>
          </a:r>
          <a:r>
            <a:rPr lang="en-US" sz="1800" kern="1200" dirty="0" smtClean="0"/>
            <a:t> if it does not contain any </a:t>
          </a: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blocking pair</a:t>
          </a:r>
          <a:r>
            <a:rPr lang="en-US" sz="1800" kern="1200" dirty="0" smtClean="0"/>
            <a:t>. </a:t>
          </a:r>
          <a:endParaRPr lang="en-SG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Blocking pair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(</m:t>
              </m:r>
              <m:r>
                <a:rPr lang="en-US" sz="1800" i="1" kern="1200" dirty="0" err="1" smtClean="0">
                  <a:latin typeface="Cambria Math"/>
                </a:rPr>
                <m:t>𝑚</m:t>
              </m:r>
              <m:r>
                <a:rPr lang="en-US" sz="1800" i="1" kern="1200" dirty="0" err="1" smtClean="0">
                  <a:latin typeface="Cambria Math"/>
                </a:rPr>
                <m:t>,</m:t>
              </m:r>
              <m:r>
                <a:rPr lang="en-US" sz="1800" i="1" kern="1200" dirty="0" err="1" smtClean="0">
                  <a:latin typeface="Cambria Math"/>
                </a:rPr>
                <m:t>𝑤</m:t>
              </m:r>
              <m:r>
                <a:rPr lang="en-US" sz="1800" i="1" kern="1200" dirty="0" smtClean="0">
                  <a:latin typeface="Cambria Math"/>
                </a:rPr>
                <m:t>)</m:t>
              </m:r>
            </m:oMath>
          </a14:m>
          <a:r>
            <a:rPr lang="en-US" sz="1800" kern="1200" dirty="0" smtClean="0"/>
            <a:t>: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𝑤</m:t>
              </m:r>
              <m:sSub>
                <m:sSubPr>
                  <m:ctrlPr>
                    <a:rPr lang="en-US" sz="1800" b="0" i="1" kern="1200" dirty="0" smtClean="0">
                      <a:latin typeface="Cambria Math"/>
                    </a:rPr>
                  </m:ctrlPr>
                </m:sSubPr>
                <m:e>
                  <m:r>
                    <a:rPr lang="en-US" sz="1800" i="1" kern="1200" dirty="0" smtClean="0">
                      <a:latin typeface="Cambria Math"/>
                    </a:rPr>
                    <m:t>&gt;</m:t>
                  </m:r>
                </m:e>
                <m:sub>
                  <m:r>
                    <a:rPr lang="en-US" sz="1800" b="0" i="1" kern="1200" dirty="0" smtClean="0">
                      <a:latin typeface="Cambria Math"/>
                    </a:rPr>
                    <m:t>𝑚</m:t>
                  </m:r>
                </m:sub>
              </m:sSub>
              <m:r>
                <a:rPr lang="en-US" sz="1800" i="1" kern="1200" dirty="0" smtClean="0">
                  <a:latin typeface="Cambria Math"/>
                </a:rPr>
                <m:t>𝑓</m:t>
              </m:r>
              <m:r>
                <a:rPr lang="en-US" sz="1800" i="1" kern="1200" dirty="0" smtClean="0">
                  <a:latin typeface="Cambria Math"/>
                </a:rPr>
                <m:t>(</m:t>
              </m:r>
              <m:r>
                <a:rPr lang="en-US" sz="1800" i="1" kern="1200" dirty="0" smtClean="0">
                  <a:latin typeface="Cambria Math"/>
                </a:rPr>
                <m:t>𝑚</m:t>
              </m:r>
              <m:r>
                <a:rPr lang="en-US" sz="1800" i="1" kern="1200" dirty="0" smtClean="0">
                  <a:latin typeface="Cambria Math"/>
                </a:rPr>
                <m:t>)</m:t>
              </m:r>
            </m:oMath>
          </a14:m>
          <a:r>
            <a:rPr lang="en-US" sz="1800" kern="1200" dirty="0" smtClean="0"/>
            <a:t> and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𝑚</m:t>
              </m:r>
              <m:sSub>
                <m:sSubPr>
                  <m:ctrlPr>
                    <a:rPr lang="en-US" sz="1800" b="0" i="1" kern="1200" dirty="0" smtClean="0">
                      <a:latin typeface="Cambria Math"/>
                    </a:rPr>
                  </m:ctrlPr>
                </m:sSubPr>
                <m:e>
                  <m:r>
                    <a:rPr lang="en-US" sz="1800" i="1" kern="1200" dirty="0" smtClean="0">
                      <a:latin typeface="Cambria Math"/>
                    </a:rPr>
                    <m:t>&gt;</m:t>
                  </m:r>
                </m:e>
                <m:sub>
                  <m:r>
                    <a:rPr lang="en-US" sz="1800" b="0" i="1" kern="1200" dirty="0" smtClean="0">
                      <a:latin typeface="Cambria Math"/>
                    </a:rPr>
                    <m:t>𝑤</m:t>
                  </m:r>
                </m:sub>
              </m:sSub>
              <m:r>
                <a:rPr lang="en-US" sz="1800" i="1" kern="1200" dirty="0" smtClean="0">
                  <a:latin typeface="Cambria Math"/>
                </a:rPr>
                <m:t>𝑓</m:t>
              </m:r>
              <m:r>
                <a:rPr lang="en-US" sz="1800" i="1" kern="1200" dirty="0" smtClean="0">
                  <a:latin typeface="Cambria Math"/>
                </a:rPr>
                <m:t>(</m:t>
              </m:r>
              <m:r>
                <a:rPr lang="en-US" sz="1800" i="1" kern="1200" dirty="0" smtClean="0">
                  <a:latin typeface="Cambria Math"/>
                </a:rPr>
                <m:t>𝑤</m:t>
              </m:r>
              <m:r>
                <a:rPr lang="en-US" sz="1800" i="1" kern="1200" dirty="0" smtClean="0">
                  <a:latin typeface="Cambria Math"/>
                </a:rPr>
                <m:t>)</m:t>
              </m:r>
            </m:oMath>
          </a14:m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stable matching always exists; Gale-Shapley: poly-time algorithm</a:t>
          </a:r>
          <a:endParaRPr lang="en-SG" sz="1800" kern="1200" dirty="0"/>
        </a:p>
      </dsp:txBody>
      <dsp:txXfrm rot="-5400000">
        <a:off x="1261066" y="86326"/>
        <a:ext cx="7568302" cy="1579948"/>
      </dsp:txXfrm>
    </dsp:sp>
    <dsp:sp modelId="{2F75B60C-E898-47F1-B41F-214963E2C138}">
      <dsp:nvSpPr>
        <dsp:cNvPr id="0" name=""/>
        <dsp:cNvSpPr/>
      </dsp:nvSpPr>
      <dsp:spPr>
        <a:xfrm>
          <a:off x="0" y="1711"/>
          <a:ext cx="1260505" cy="1749177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Problem</a:t>
          </a:r>
          <a:endParaRPr lang="en-SG" sz="2000" kern="1200" dirty="0"/>
        </a:p>
      </dsp:txBody>
      <dsp:txXfrm>
        <a:off x="61533" y="63244"/>
        <a:ext cx="1137439" cy="1626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87D07-AE42-40A7-BDB9-A7E78DB8D31D}">
      <dsp:nvSpPr>
        <dsp:cNvPr id="0" name=""/>
        <dsp:cNvSpPr/>
      </dsp:nvSpPr>
      <dsp:spPr>
        <a:xfrm>
          <a:off x="2940601" y="0"/>
          <a:ext cx="2059597" cy="950735"/>
        </a:xfrm>
        <a:prstGeom prst="roundRect">
          <a:avLst>
            <a:gd name="adj" fmla="val 10000"/>
          </a:avLst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kern="1200" dirty="0" smtClean="0"/>
            <a:t>Candidate reagent</a:t>
          </a:r>
          <a:endParaRPr lang="zh-HK" altLang="en-US" sz="2400" kern="1200" dirty="0"/>
        </a:p>
      </dsp:txBody>
      <dsp:txXfrm>
        <a:off x="2968447" y="27846"/>
        <a:ext cx="2003905" cy="895043"/>
      </dsp:txXfrm>
    </dsp:sp>
    <dsp:sp modelId="{4E443A76-929A-4290-9929-670DB39499E3}">
      <dsp:nvSpPr>
        <dsp:cNvPr id="0" name=""/>
        <dsp:cNvSpPr/>
      </dsp:nvSpPr>
      <dsp:spPr>
        <a:xfrm rot="8220700">
          <a:off x="2468258" y="1103717"/>
          <a:ext cx="566627" cy="444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900" kern="1200"/>
        </a:p>
      </dsp:txBody>
      <dsp:txXfrm rot="10800000">
        <a:off x="2583802" y="1147192"/>
        <a:ext cx="433165" cy="266925"/>
      </dsp:txXfrm>
    </dsp:sp>
    <dsp:sp modelId="{6CB41E8F-55F4-4841-8BED-8C8A94E496FD}">
      <dsp:nvSpPr>
        <dsp:cNvPr id="0" name=""/>
        <dsp:cNvSpPr/>
      </dsp:nvSpPr>
      <dsp:spPr>
        <a:xfrm>
          <a:off x="879712" y="1679705"/>
          <a:ext cx="2628302" cy="903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28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rgbClr val="FF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kern="1200" dirty="0" smtClean="0"/>
            <a:t>No side effect</a:t>
          </a:r>
          <a:endParaRPr lang="zh-HK" altLang="en-US" sz="2400" kern="1200" dirty="0"/>
        </a:p>
      </dsp:txBody>
      <dsp:txXfrm>
        <a:off x="906168" y="1706161"/>
        <a:ext cx="2575390" cy="850354"/>
      </dsp:txXfrm>
    </dsp:sp>
    <dsp:sp modelId="{0468634B-CEA5-4139-B81D-E29B755BDCFD}">
      <dsp:nvSpPr>
        <dsp:cNvPr id="0" name=""/>
        <dsp:cNvSpPr/>
      </dsp:nvSpPr>
      <dsp:spPr>
        <a:xfrm rot="2683778">
          <a:off x="4887620" y="1087246"/>
          <a:ext cx="588314" cy="381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600" kern="1200"/>
        </a:p>
      </dsp:txBody>
      <dsp:txXfrm>
        <a:off x="4904173" y="1123237"/>
        <a:ext cx="473982" cy="228664"/>
      </dsp:txXfrm>
    </dsp:sp>
    <dsp:sp modelId="{9433EA8B-15FA-4530-B5DE-AC61CCBE9FD8}">
      <dsp:nvSpPr>
        <dsp:cNvPr id="0" name=""/>
        <dsp:cNvSpPr/>
      </dsp:nvSpPr>
      <dsp:spPr>
        <a:xfrm>
          <a:off x="4614004" y="1676399"/>
          <a:ext cx="2067169" cy="8772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kern="1200" dirty="0" smtClean="0"/>
            <a:t>Side effect</a:t>
          </a:r>
          <a:endParaRPr lang="en-US" altLang="zh-HK" sz="1800" kern="1200" dirty="0" smtClean="0"/>
        </a:p>
      </dsp:txBody>
      <dsp:txXfrm>
        <a:off x="4639699" y="1702094"/>
        <a:ext cx="2015779" cy="82589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149E-75E8-410B-A043-E9F2A8008FC4}">
      <dsp:nvSpPr>
        <dsp:cNvPr id="0" name=""/>
        <dsp:cNvSpPr/>
      </dsp:nvSpPr>
      <dsp:spPr>
        <a:xfrm rot="5400000">
          <a:off x="4483116" y="-3222049"/>
          <a:ext cx="1209673" cy="7653773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Given a set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𝑆</m:t>
              </m:r>
            </m:oMath>
          </a14:m>
          <a:r>
            <a:rPr lang="en-US" sz="1800" kern="1200" dirty="0" smtClean="0"/>
            <a:t> of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𝑛</m:t>
              </m:r>
            </m:oMath>
          </a14:m>
          <a:r>
            <a:rPr lang="en-US" sz="1800" kern="1200" dirty="0" smtClean="0"/>
            <a:t> elements, there is an underlying </a:t>
          </a:r>
          <a:r>
            <a:rPr lang="en-US" sz="1800" kern="1200" dirty="0" smtClean="0">
              <a:solidFill>
                <a:srgbClr val="FF0000"/>
              </a:solidFill>
            </a:rPr>
            <a:t>total order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dirty="0" smtClean="0">
                      <a:solidFill>
                        <a:srgbClr val="FF0000"/>
                      </a:solidFill>
                      <a:latin typeface="Cambria Math"/>
                    </a:rPr>
                  </m:ctrlPr>
                </m:sSupPr>
                <m:e>
                  <m:r>
                    <a:rPr lang="en-US" sz="1800" i="1" kern="1200" dirty="0" smtClean="0">
                      <a:solidFill>
                        <a:srgbClr val="FF0000"/>
                      </a:solidFill>
                      <a:latin typeface="Cambria Math"/>
                    </a:rPr>
                    <m:t>&gt;</m:t>
                  </m:r>
                </m:e>
                <m:sup>
                  <m:r>
                    <a:rPr lang="en-US" sz="1800" i="1" kern="1200" dirty="0" smtClean="0">
                      <a:solidFill>
                        <a:srgbClr val="FF0000"/>
                      </a:solidFill>
                      <a:latin typeface="Cambria Math"/>
                    </a:rPr>
                    <m:t>∗</m:t>
                  </m:r>
                </m:sup>
              </m:sSup>
            </m:oMath>
          </a14:m>
          <a:endParaRPr lang="en-SG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Goal: find the order</a:t>
          </a: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Allowed operations: propose a total order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solidFill>
                    <a:schemeClr val="accent1"/>
                  </a:solidFill>
                  <a:latin typeface="Cambria Math"/>
                  <a:cs typeface="Arial" charset="0"/>
                </a:rPr>
                <m:t>&gt;</m:t>
              </m:r>
            </m:oMath>
          </a14:m>
          <a:r>
            <a:rPr lang="en-US" sz="1800" kern="1200" dirty="0" smtClean="0">
              <a:cs typeface="Arial" charset="0"/>
            </a:rPr>
            <a:t>, get a violation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  <a:cs typeface="Arial" charset="0"/>
                </a:rPr>
                <m:t>(</m:t>
              </m:r>
              <m:r>
                <a:rPr lang="en-US" sz="1800" i="1" kern="1200" dirty="0" err="1" smtClean="0">
                  <a:latin typeface="Cambria Math"/>
                  <a:cs typeface="Arial" charset="0"/>
                </a:rPr>
                <m:t>𝑎</m:t>
              </m:r>
              <m:r>
                <a:rPr lang="en-US" sz="1800" i="1" kern="1200" dirty="0" err="1" smtClean="0">
                  <a:latin typeface="Cambria Math"/>
                  <a:cs typeface="Arial" charset="0"/>
                </a:rPr>
                <m:t>,</m:t>
              </m:r>
              <m:r>
                <a:rPr lang="en-US" sz="1800" i="1" kern="1200" dirty="0" err="1" smtClean="0">
                  <a:latin typeface="Cambria Math"/>
                  <a:cs typeface="Arial" charset="0"/>
                </a:rPr>
                <m:t>𝑏</m:t>
              </m:r>
              <m:r>
                <a:rPr lang="en-US" sz="1800" i="1" kern="1200" dirty="0" smtClean="0">
                  <a:latin typeface="Cambria Math"/>
                  <a:cs typeface="Arial" charset="0"/>
                </a:rPr>
                <m:t>)</m:t>
              </m:r>
            </m:oMath>
          </a14:m>
          <a:r>
            <a:rPr lang="en-US" sz="1800" kern="1200" dirty="0" smtClean="0">
              <a:cs typeface="Arial" charset="0"/>
            </a:rPr>
            <a:t>.</a:t>
          </a:r>
          <a:endParaRPr lang="en-SG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800" kern="1200" dirty="0" smtClean="0"/>
            <a:t>i.e. the order of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latin typeface="Cambria Math"/>
                </a:rPr>
                <m:t>𝑎</m:t>
              </m:r>
            </m:oMath>
          </a14:m>
          <a:r>
            <a:rPr lang="en-SG" sz="1800" kern="1200" dirty="0" smtClean="0"/>
            <a:t> and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latin typeface="Cambria Math"/>
                </a:rPr>
                <m:t>𝑏</m:t>
              </m:r>
            </m:oMath>
          </a14:m>
          <a:r>
            <a:rPr lang="en-SG" sz="1800" kern="1200" dirty="0" smtClean="0"/>
            <a:t> is different in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solidFill>
                    <a:schemeClr val="accent1"/>
                  </a:solidFill>
                  <a:latin typeface="Cambria Math"/>
                </a:rPr>
                <m:t>&gt;</m:t>
              </m:r>
            </m:oMath>
          </a14:m>
          <a:r>
            <a:rPr lang="en-SG" sz="1800" kern="1200" dirty="0" smtClean="0"/>
            <a:t> and in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solidFill>
                    <a:srgbClr val="FF0000"/>
                  </a:solidFill>
                  <a:latin typeface="Cambria Math"/>
                </a:rPr>
                <m:t>&gt;∗</m:t>
              </m:r>
            </m:oMath>
          </a14:m>
          <a:r>
            <a:rPr lang="en-SG" sz="1800" kern="1200" dirty="0" smtClean="0"/>
            <a:t>.</a:t>
          </a:r>
          <a:endParaRPr lang="en-SG" sz="1800" kern="1200" dirty="0"/>
        </a:p>
      </dsp:txBody>
      <dsp:txXfrm rot="-5400000">
        <a:off x="1261067" y="59051"/>
        <a:ext cx="7594722" cy="1091571"/>
      </dsp:txXfrm>
    </dsp:sp>
    <dsp:sp modelId="{2F75B60C-E898-47F1-B41F-214963E2C138}">
      <dsp:nvSpPr>
        <dsp:cNvPr id="0" name=""/>
        <dsp:cNvSpPr/>
      </dsp:nvSpPr>
      <dsp:spPr>
        <a:xfrm>
          <a:off x="0" y="590"/>
          <a:ext cx="1260505" cy="120849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Problem</a:t>
          </a:r>
          <a:endParaRPr lang="en-SG" sz="2000" kern="1200" dirty="0"/>
        </a:p>
      </dsp:txBody>
      <dsp:txXfrm>
        <a:off x="58994" y="59584"/>
        <a:ext cx="1142517" cy="109050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149E-75E8-410B-A043-E9F2A8008FC4}">
      <dsp:nvSpPr>
        <dsp:cNvPr id="0" name=""/>
        <dsp:cNvSpPr/>
      </dsp:nvSpPr>
      <dsp:spPr>
        <a:xfrm rot="5400000">
          <a:off x="4483116" y="-3222049"/>
          <a:ext cx="1209673" cy="7653773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Given a set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𝑆</m:t>
              </m:r>
            </m:oMath>
          </a14:m>
          <a:r>
            <a:rPr lang="en-US" sz="1800" kern="1200" dirty="0" smtClean="0"/>
            <a:t> of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𝑛</m:t>
              </m:r>
            </m:oMath>
          </a14:m>
          <a:r>
            <a:rPr lang="en-US" sz="1800" kern="1200" dirty="0" smtClean="0"/>
            <a:t> elements, there is an underlying </a:t>
          </a:r>
          <a:r>
            <a:rPr lang="en-US" sz="1800" kern="1200" dirty="0" smtClean="0">
              <a:solidFill>
                <a:srgbClr val="FF0000"/>
              </a:solidFill>
            </a:rPr>
            <a:t>total order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dirty="0" smtClean="0">
                      <a:solidFill>
                        <a:srgbClr val="FF0000"/>
                      </a:solidFill>
                      <a:latin typeface="Cambria Math"/>
                    </a:rPr>
                  </m:ctrlPr>
                </m:sSupPr>
                <m:e>
                  <m:r>
                    <a:rPr lang="en-US" sz="1800" i="1" kern="1200" dirty="0" smtClean="0">
                      <a:solidFill>
                        <a:srgbClr val="FF0000"/>
                      </a:solidFill>
                      <a:latin typeface="Cambria Math"/>
                    </a:rPr>
                    <m:t>&gt;</m:t>
                  </m:r>
                </m:e>
                <m:sup>
                  <m:r>
                    <a:rPr lang="en-US" sz="1800" i="1" kern="1200" dirty="0" smtClean="0">
                      <a:solidFill>
                        <a:srgbClr val="FF0000"/>
                      </a:solidFill>
                      <a:latin typeface="Cambria Math"/>
                    </a:rPr>
                    <m:t>∗</m:t>
                  </m:r>
                </m:sup>
              </m:sSup>
            </m:oMath>
          </a14:m>
          <a:endParaRPr lang="en-SG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Goal: find the order</a:t>
          </a: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Allowed operations: propose a total order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solidFill>
                    <a:schemeClr val="accent1"/>
                  </a:solidFill>
                  <a:latin typeface="Cambria Math"/>
                  <a:cs typeface="Arial" charset="0"/>
                </a:rPr>
                <m:t>&gt;</m:t>
              </m:r>
            </m:oMath>
          </a14:m>
          <a:r>
            <a:rPr lang="en-US" sz="1800" kern="1200" dirty="0" smtClean="0">
              <a:cs typeface="Arial" charset="0"/>
            </a:rPr>
            <a:t>, get a violation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  <a:cs typeface="Arial" charset="0"/>
                </a:rPr>
                <m:t>(</m:t>
              </m:r>
              <m:r>
                <a:rPr lang="en-US" sz="1800" i="1" kern="1200" dirty="0" err="1" smtClean="0">
                  <a:latin typeface="Cambria Math"/>
                  <a:cs typeface="Arial" charset="0"/>
                </a:rPr>
                <m:t>𝑎</m:t>
              </m:r>
              <m:r>
                <a:rPr lang="en-US" sz="1800" i="1" kern="1200" dirty="0" err="1" smtClean="0">
                  <a:latin typeface="Cambria Math"/>
                  <a:cs typeface="Arial" charset="0"/>
                </a:rPr>
                <m:t>,</m:t>
              </m:r>
              <m:r>
                <a:rPr lang="en-US" sz="1800" i="1" kern="1200" dirty="0" err="1" smtClean="0">
                  <a:latin typeface="Cambria Math"/>
                  <a:cs typeface="Arial" charset="0"/>
                </a:rPr>
                <m:t>𝑏</m:t>
              </m:r>
              <m:r>
                <a:rPr lang="en-US" sz="1800" i="1" kern="1200" dirty="0" smtClean="0">
                  <a:latin typeface="Cambria Math"/>
                  <a:cs typeface="Arial" charset="0"/>
                </a:rPr>
                <m:t>)</m:t>
              </m:r>
            </m:oMath>
          </a14:m>
          <a:r>
            <a:rPr lang="en-US" sz="1800" kern="1200" dirty="0" smtClean="0">
              <a:cs typeface="Arial" charset="0"/>
            </a:rPr>
            <a:t>.</a:t>
          </a:r>
          <a:endParaRPr lang="en-SG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800" kern="1200" dirty="0" smtClean="0"/>
            <a:t>i.e. the order of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latin typeface="Cambria Math"/>
                </a:rPr>
                <m:t>𝑎</m:t>
              </m:r>
            </m:oMath>
          </a14:m>
          <a:r>
            <a:rPr lang="en-SG" sz="1800" kern="1200" dirty="0" smtClean="0"/>
            <a:t> and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latin typeface="Cambria Math"/>
                </a:rPr>
                <m:t>𝑏</m:t>
              </m:r>
            </m:oMath>
          </a14:m>
          <a:r>
            <a:rPr lang="en-SG" sz="1800" kern="1200" dirty="0" smtClean="0"/>
            <a:t> is different in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solidFill>
                    <a:schemeClr val="accent1"/>
                  </a:solidFill>
                  <a:latin typeface="Cambria Math"/>
                </a:rPr>
                <m:t>&gt;</m:t>
              </m:r>
            </m:oMath>
          </a14:m>
          <a:r>
            <a:rPr lang="en-SG" sz="1800" kern="1200" dirty="0" smtClean="0"/>
            <a:t> and in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solidFill>
                    <a:srgbClr val="FF0000"/>
                  </a:solidFill>
                  <a:latin typeface="Cambria Math"/>
                </a:rPr>
                <m:t>&gt;∗</m:t>
              </m:r>
            </m:oMath>
          </a14:m>
          <a:r>
            <a:rPr lang="en-SG" sz="1800" kern="1200" dirty="0" smtClean="0"/>
            <a:t>.</a:t>
          </a:r>
          <a:endParaRPr lang="en-SG" sz="1800" kern="1200" dirty="0"/>
        </a:p>
      </dsp:txBody>
      <dsp:txXfrm rot="-5400000">
        <a:off x="1261067" y="59051"/>
        <a:ext cx="7594722" cy="1091571"/>
      </dsp:txXfrm>
    </dsp:sp>
    <dsp:sp modelId="{2F75B60C-E898-47F1-B41F-214963E2C138}">
      <dsp:nvSpPr>
        <dsp:cNvPr id="0" name=""/>
        <dsp:cNvSpPr/>
      </dsp:nvSpPr>
      <dsp:spPr>
        <a:xfrm>
          <a:off x="0" y="590"/>
          <a:ext cx="1260505" cy="120849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Problem</a:t>
          </a:r>
          <a:endParaRPr lang="en-SG" sz="2000" kern="1200" dirty="0"/>
        </a:p>
      </dsp:txBody>
      <dsp:txXfrm>
        <a:off x="58994" y="59584"/>
        <a:ext cx="1142517" cy="109050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149E-75E8-410B-A043-E9F2A8008FC4}">
      <dsp:nvSpPr>
        <dsp:cNvPr id="0" name=""/>
        <dsp:cNvSpPr/>
      </dsp:nvSpPr>
      <dsp:spPr>
        <a:xfrm rot="5400000">
          <a:off x="4429478" y="-2928764"/>
          <a:ext cx="1539135" cy="7432697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Given two groups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𝐺</m:t>
              </m:r>
            </m:oMath>
          </a14:m>
          <a:r>
            <a:rPr lang="en-US" sz="1800" kern="1200" dirty="0" smtClean="0">
              <a:latin typeface="+mn-lt"/>
            </a:rPr>
            <a:t> and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𝐺</m:t>
              </m:r>
              <m:r>
                <a:rPr lang="en-US" sz="1800" b="0" i="1" kern="1200" dirty="0" smtClean="0">
                  <a:latin typeface="Cambria Math"/>
                </a:rPr>
                <m:t>′</m:t>
              </m:r>
            </m:oMath>
          </a14:m>
          <a:r>
            <a:rPr lang="en-US" sz="1800" kern="1200" dirty="0" smtClean="0">
              <a:latin typeface="+mn-lt"/>
            </a:rPr>
            <a:t>, with </a:t>
          </a:r>
          <a:r>
            <a:rPr lang="en-US" sz="1800" kern="1200" dirty="0" smtClean="0">
              <a:solidFill>
                <a:schemeClr val="tx1"/>
              </a:solidFill>
              <a:latin typeface="+mn-lt"/>
            </a:rPr>
            <a:t>multiplications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dirty="0" smtClean="0">
                  <a:solidFill>
                    <a:schemeClr val="tx1"/>
                  </a:solidFill>
                  <a:latin typeface="Cambria Math"/>
                  <a:cs typeface="Arial" pitchFamily="34" charset="0"/>
                </a:rPr>
                <m:t>∘</m:t>
              </m:r>
            </m:oMath>
          </a14:m>
          <a:r>
            <a:rPr lang="en-US" sz="18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800" kern="1200" dirty="0" smtClean="0">
              <a:latin typeface="+mn-lt"/>
            </a:rPr>
            <a:t>and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/>
                </a:rPr>
                <m:t>∘′</m:t>
              </m:r>
            </m:oMath>
          </a14:m>
          <a:r>
            <a:rPr lang="en-US" sz="1800" kern="1200" dirty="0" smtClean="0">
              <a:latin typeface="+mn-lt"/>
            </a:rPr>
            <a:t>, by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𝑛</m:t>
              </m:r>
              <m:r>
                <a:rPr lang="en-US" sz="1800" b="0" i="1" kern="1200" dirty="0" smtClean="0">
                  <a:latin typeface="Cambria Math"/>
                </a:rPr>
                <m:t>×</m:t>
              </m:r>
              <m:r>
                <a:rPr lang="en-US" altLang="zh-HK" sz="1800" i="1" kern="1200" dirty="0" err="1" smtClean="0"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𝑛</m:t>
              </m:r>
            </m:oMath>
          </a14:m>
          <a:r>
            <a:rPr lang="en-US" altLang="zh-HK" sz="1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rPr>
            <a:t> </a:t>
          </a:r>
          <a:r>
            <a:rPr lang="en-US" sz="1800" kern="1200" dirty="0" smtClean="0">
              <a:latin typeface="+mn-lt"/>
            </a:rPr>
            <a:t>multiplication tables, decide whether they are isomorphic, and if yes, find an </a:t>
          </a:r>
          <a:r>
            <a:rPr lang="en-US" sz="1800" kern="1200" dirty="0" smtClean="0">
              <a:solidFill>
                <a:srgbClr val="FF0000"/>
              </a:solidFill>
              <a:latin typeface="+mn-lt"/>
            </a:rPr>
            <a:t>isomorphism</a:t>
          </a:r>
          <a:r>
            <a:rPr lang="en-US" sz="1800" kern="1200" dirty="0" smtClean="0">
              <a:latin typeface="+mn-lt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l-GR" sz="1800" i="1" kern="1200" dirty="0" smtClean="0">
                  <a:latin typeface="Cambria Math"/>
                  <a:cs typeface="Arial"/>
                </a:rPr>
                <m:t>𝜋</m:t>
              </m:r>
            </m:oMath>
          </a14:m>
          <a:r>
            <a:rPr lang="en-US" sz="1800" kern="1200" dirty="0" smtClean="0">
              <a:latin typeface="+mn-lt"/>
            </a:rPr>
            <a:t>.</a:t>
          </a:r>
          <a:endParaRPr lang="en-SG" sz="16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Easier than Graph Isomorphism, but still not known to be in </a:t>
          </a:r>
          <a:r>
            <a:rPr lang="en-US" sz="1800" b="1" kern="1200" dirty="0" smtClean="0">
              <a:latin typeface="+mn-lt"/>
            </a:rPr>
            <a:t>P</a:t>
          </a:r>
          <a:r>
            <a:rPr lang="en-US" sz="1800" kern="1200" dirty="0" smtClean="0">
              <a:latin typeface="+mn-lt"/>
            </a:rPr>
            <a:t>.</a:t>
          </a:r>
          <a:endParaRPr lang="en-SG" sz="1800" kern="1200" dirty="0">
            <a:latin typeface="+mn-lt"/>
          </a:endParaRPr>
        </a:p>
      </dsp:txBody>
      <dsp:txXfrm rot="-5400000">
        <a:off x="1482697" y="93151"/>
        <a:ext cx="7357563" cy="1388867"/>
      </dsp:txXfrm>
    </dsp:sp>
    <dsp:sp modelId="{2F75B60C-E898-47F1-B41F-214963E2C138}">
      <dsp:nvSpPr>
        <dsp:cNvPr id="0" name=""/>
        <dsp:cNvSpPr/>
      </dsp:nvSpPr>
      <dsp:spPr>
        <a:xfrm>
          <a:off x="0" y="769"/>
          <a:ext cx="1482691" cy="157362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Problem</a:t>
          </a:r>
          <a:endParaRPr lang="en-SG" sz="2000" kern="1200" dirty="0">
            <a:latin typeface="+mn-lt"/>
          </a:endParaRPr>
        </a:p>
      </dsp:txBody>
      <dsp:txXfrm>
        <a:off x="72379" y="73148"/>
        <a:ext cx="1337933" cy="142887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311458"/>
          <a:ext cx="8915400" cy="2142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72000" rIns="432000" bIns="10800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  <a:latin typeface="+mn-lt"/>
            </a:rPr>
            <a:t>From a proposed </a:t>
          </a:r>
          <a14:m xmlns:a14="http://schemas.microsoft.com/office/drawing/2010/main">
            <m:oMath xmlns:m="http://schemas.openxmlformats.org/officeDocument/2006/math">
              <m:r>
                <a:rPr lang="el-GR" sz="1800" i="1" kern="1200" dirty="0" smtClean="0">
                  <a:solidFill>
                    <a:srgbClr val="002060"/>
                  </a:solidFill>
                  <a:latin typeface="Cambria Math"/>
                  <a:cs typeface="Arial"/>
                </a:rPr>
                <m:t>𝜋</m:t>
              </m:r>
            </m:oMath>
          </a14:m>
          <a:r>
            <a:rPr lang="en-US" sz="1800" kern="1200" dirty="0" smtClean="0">
              <a:solidFill>
                <a:srgbClr val="002060"/>
              </a:solidFill>
              <a:latin typeface="+mn-lt"/>
              <a:cs typeface="Arial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+mn-lt"/>
            </a:rPr>
            <a:t>and a returned violation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</m:ctrlPr>
                </m:dPr>
                <m:e>
                  <m:r>
                    <a:rPr lang="en-US" sz="1800" i="1" kern="1200" dirty="0" err="1" smtClean="0">
                      <a:solidFill>
                        <a:srgbClr val="002060"/>
                      </a:solidFill>
                      <a:latin typeface="Cambria Math"/>
                    </a:rPr>
                    <m:t>𝑎</m:t>
                  </m:r>
                  <m:r>
                    <a:rPr lang="en-US" sz="1800" i="1" kern="1200" dirty="0" err="1" smtClean="0">
                      <a:solidFill>
                        <a:srgbClr val="002060"/>
                      </a:solidFill>
                      <a:latin typeface="Cambria Math"/>
                    </a:rPr>
                    <m:t>,</m:t>
                  </m:r>
                  <m:r>
                    <a:rPr lang="en-US" sz="1800" i="1" kern="1200" dirty="0" err="1" smtClean="0">
                      <a:solidFill>
                        <a:srgbClr val="002060"/>
                      </a:solidFill>
                      <a:latin typeface="Cambria Math"/>
                    </a:rPr>
                    <m:t>𝑏</m:t>
                  </m:r>
                </m:e>
              </m:d>
            </m:oMath>
          </a14:m>
          <a:r>
            <a:rPr lang="en-US" sz="1800" kern="1200" dirty="0" smtClean="0">
              <a:solidFill>
                <a:srgbClr val="002060"/>
              </a:solidFill>
              <a:latin typeface="+mn-lt"/>
            </a:rPr>
            <a:t>, we know that the isomorphism can’t simultaneously map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</m:ctrlPr>
                </m:dPr>
                <m:e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𝑎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, 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𝑏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, 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𝑎</m:t>
                  </m:r>
                  <m:r>
                    <a:rPr lang="en-US" sz="1800" b="0" i="1" kern="1200" dirty="0" smtClean="0">
                      <a:solidFill>
                        <a:srgbClr val="002060"/>
                      </a:solidFill>
                      <a:latin typeface="Cambria Math"/>
                    </a:rPr>
                    <m:t>∘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𝑏</m:t>
                  </m:r>
                </m:e>
              </m:d>
            </m:oMath>
          </a14:m>
          <a:r>
            <a:rPr lang="en-US" sz="1800" kern="1200" dirty="0" smtClean="0">
              <a:solidFill>
                <a:srgbClr val="002060"/>
              </a:solidFill>
              <a:latin typeface="+mn-lt"/>
            </a:rPr>
            <a:t> to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</m:ctrlPr>
                </m:dPr>
                <m:e>
                  <m:r>
                    <a:rPr lang="el-GR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  <m:d>
                    <m:dPr>
                      <m:ctrlP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𝑎</m:t>
                      </m:r>
                    </m:e>
                  </m:d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, </m:t>
                  </m:r>
                  <m:r>
                    <a:rPr lang="el-GR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  <m:d>
                    <m:dPr>
                      <m:ctrlP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𝑏</m:t>
                      </m:r>
                    </m:e>
                  </m:d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, </m:t>
                  </m:r>
                  <m:r>
                    <a:rPr lang="el-GR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  <m:d>
                    <m:dPr>
                      <m:ctrlP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𝑎</m:t>
                      </m:r>
                    </m:e>
                  </m:d>
                  <m:sSup>
                    <m:sSupPr>
                      <m:ctrlP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sSupPr>
                    <m:e>
                      <m: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∘</m:t>
                      </m:r>
                    </m:e>
                    <m:sup>
                      <m: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′</m:t>
                      </m:r>
                    </m:sup>
                  </m:sSup>
                  <m:r>
                    <a:rPr lang="el-GR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  <m:d>
                    <m:dPr>
                      <m:ctrlP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𝑏</m:t>
                      </m:r>
                    </m:e>
                  </m:d>
                </m:e>
              </m:d>
            </m:oMath>
          </a14:m>
          <a:endParaRPr lang="en-SG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  <a:latin typeface="+mn-lt"/>
            </a:rPr>
            <a:t>There are no more than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𝑂</m:t>
              </m:r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(</m:t>
              </m:r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𝑛</m:t>
              </m:r>
              <m:r>
                <a:rPr lang="en-US" sz="1800" i="1" kern="1200" baseline="30000" dirty="0" smtClean="0">
                  <a:solidFill>
                    <a:srgbClr val="002060"/>
                  </a:solidFill>
                  <a:latin typeface="Cambria Math"/>
                </a:rPr>
                <m:t>6</m:t>
              </m:r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)</m:t>
              </m:r>
            </m:oMath>
          </a14:m>
          <a:r>
            <a:rPr lang="en-US" sz="1800" kern="1200" dirty="0" smtClean="0">
              <a:solidFill>
                <a:srgbClr val="002060"/>
              </a:solidFill>
              <a:latin typeface="+mn-lt"/>
            </a:rPr>
            <a:t> such 6-tuples</a:t>
          </a:r>
          <a:endParaRPr lang="en-SG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  <a:latin typeface="+mn-lt"/>
            </a:rPr>
            <a:t>So the algorithm can keep proposing </a:t>
          </a:r>
          <a:r>
            <a:rPr lang="el-GR" sz="1800" kern="1200" dirty="0" smtClean="0">
              <a:solidFill>
                <a:srgbClr val="002060"/>
              </a:solidFill>
              <a:latin typeface="+mn-lt"/>
              <a:cs typeface="Arial"/>
            </a:rPr>
            <a:t>π</a:t>
          </a:r>
          <a:r>
            <a:rPr lang="en-US" sz="1800" kern="1200" dirty="0" smtClean="0">
              <a:solidFill>
                <a:srgbClr val="002060"/>
              </a:solidFill>
              <a:latin typeface="+mn-lt"/>
              <a:cs typeface="Arial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+mn-lt"/>
            </a:rPr>
            <a:t>consistent to all existing knowledge (obtained from previous trials), and updating forbidden tuples from violations.</a:t>
          </a:r>
          <a:endParaRPr lang="en-SG" sz="1800" kern="1200" dirty="0">
            <a:solidFill>
              <a:srgbClr val="002060"/>
            </a:solidFill>
            <a:latin typeface="+mn-lt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  <a:latin typeface="+mn-lt"/>
            </a:rPr>
            <a:t>easy given an </a:t>
          </a:r>
          <a:r>
            <a:rPr lang="en-US" sz="1800" b="1" kern="1200" dirty="0" smtClean="0">
              <a:solidFill>
                <a:srgbClr val="002060"/>
              </a:solidFill>
              <a:latin typeface="+mn-lt"/>
            </a:rPr>
            <a:t>NP</a:t>
          </a:r>
          <a:r>
            <a:rPr lang="en-US" sz="1800" kern="1200" dirty="0" smtClean="0">
              <a:solidFill>
                <a:srgbClr val="002060"/>
              </a:solidFill>
              <a:latin typeface="+mn-lt"/>
            </a:rPr>
            <a:t> computation oracle. So </a:t>
          </a:r>
          <a:r>
            <a:rPr lang="en-US" sz="1800" kern="1200" dirty="0" err="1" smtClean="0">
              <a:solidFill>
                <a:srgbClr val="FF0000"/>
              </a:solidFill>
              <a:latin typeface="+mn-lt"/>
            </a:rPr>
            <a:t>GroupIso</a:t>
          </a:r>
          <a:r>
            <a:rPr lang="en-US" sz="1800" kern="1200" baseline="-25000" dirty="0" err="1" smtClean="0">
              <a:solidFill>
                <a:srgbClr val="FF0000"/>
              </a:solidFill>
              <a:latin typeface="+mn-lt"/>
            </a:rPr>
            <a:t>u</a:t>
          </a:r>
          <a:r>
            <a:rPr lang="en-US" altLang="zh-HK" sz="1800" kern="1200" dirty="0" err="1" smtClean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rPr>
            <a:t>P</a:t>
          </a:r>
          <a:r>
            <a:rPr lang="en-US" altLang="zh-HK" sz="1800" kern="1200" baseline="30000" dirty="0" err="1" smtClean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rPr>
            <a:t>V,NP</a:t>
          </a:r>
          <a:endParaRPr lang="en-SG" sz="1800" kern="1200" baseline="30000" dirty="0">
            <a:solidFill>
              <a:srgbClr val="FF0000"/>
            </a:solidFill>
            <a:latin typeface="+mn-lt"/>
          </a:endParaRPr>
        </a:p>
      </dsp:txBody>
      <dsp:txXfrm>
        <a:off x="0" y="311458"/>
        <a:ext cx="8915400" cy="2142116"/>
      </dsp:txXfrm>
    </dsp:sp>
    <dsp:sp modelId="{48D02847-6BF5-4D4B-8110-1996093C81EC}">
      <dsp:nvSpPr>
        <dsp:cNvPr id="0" name=""/>
        <dsp:cNvSpPr/>
      </dsp:nvSpPr>
      <dsp:spPr>
        <a:xfrm>
          <a:off x="445334" y="2671"/>
          <a:ext cx="6234685" cy="5238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Trial-efficient algorithm</a:t>
          </a:r>
          <a:endParaRPr lang="en-SG" sz="2000" kern="1200" dirty="0">
            <a:solidFill>
              <a:srgbClr val="002060"/>
            </a:solidFill>
          </a:endParaRPr>
        </a:p>
      </dsp:txBody>
      <dsp:txXfrm>
        <a:off x="470908" y="28245"/>
        <a:ext cx="6183537" cy="47273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311458"/>
          <a:ext cx="8915400" cy="2142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72000" rIns="432000" bIns="10800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  <a:latin typeface="+mn-lt"/>
            </a:rPr>
            <a:t>From a proposed </a:t>
          </a:r>
          <a14:m xmlns:a14="http://schemas.microsoft.com/office/drawing/2010/main">
            <m:oMath xmlns:m="http://schemas.openxmlformats.org/officeDocument/2006/math">
              <m:r>
                <a:rPr lang="el-GR" sz="1800" i="1" kern="1200" dirty="0" smtClean="0">
                  <a:solidFill>
                    <a:srgbClr val="002060"/>
                  </a:solidFill>
                  <a:latin typeface="Cambria Math"/>
                  <a:cs typeface="Arial"/>
                </a:rPr>
                <m:t>𝜋</m:t>
              </m:r>
            </m:oMath>
          </a14:m>
          <a:r>
            <a:rPr lang="en-US" sz="1800" kern="1200" dirty="0" smtClean="0">
              <a:solidFill>
                <a:srgbClr val="002060"/>
              </a:solidFill>
              <a:latin typeface="+mn-lt"/>
              <a:cs typeface="Arial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+mn-lt"/>
            </a:rPr>
            <a:t>and a returned violation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</m:ctrlPr>
                </m:dPr>
                <m:e>
                  <m:r>
                    <a:rPr lang="en-US" sz="1800" i="1" kern="1200" dirty="0" err="1" smtClean="0">
                      <a:solidFill>
                        <a:srgbClr val="002060"/>
                      </a:solidFill>
                      <a:latin typeface="Cambria Math"/>
                    </a:rPr>
                    <m:t>𝑎</m:t>
                  </m:r>
                  <m:r>
                    <a:rPr lang="en-US" sz="1800" i="1" kern="1200" dirty="0" err="1" smtClean="0">
                      <a:solidFill>
                        <a:srgbClr val="002060"/>
                      </a:solidFill>
                      <a:latin typeface="Cambria Math"/>
                    </a:rPr>
                    <m:t>,</m:t>
                  </m:r>
                  <m:r>
                    <a:rPr lang="en-US" sz="1800" i="1" kern="1200" dirty="0" err="1" smtClean="0">
                      <a:solidFill>
                        <a:srgbClr val="002060"/>
                      </a:solidFill>
                      <a:latin typeface="Cambria Math"/>
                    </a:rPr>
                    <m:t>𝑏</m:t>
                  </m:r>
                </m:e>
              </m:d>
            </m:oMath>
          </a14:m>
          <a:r>
            <a:rPr lang="en-US" sz="1800" kern="1200" dirty="0" smtClean="0">
              <a:solidFill>
                <a:srgbClr val="002060"/>
              </a:solidFill>
              <a:latin typeface="+mn-lt"/>
            </a:rPr>
            <a:t>, we know that the isomorphism can’t simultaneously map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</m:ctrlPr>
                </m:dPr>
                <m:e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𝑎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, 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𝑏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, 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𝑎</m:t>
                  </m:r>
                  <m:r>
                    <a:rPr lang="en-US" sz="1800" b="0" i="1" kern="1200" dirty="0" smtClean="0">
                      <a:solidFill>
                        <a:srgbClr val="002060"/>
                      </a:solidFill>
                      <a:latin typeface="Cambria Math"/>
                    </a:rPr>
                    <m:t>∘</m:t>
                  </m:r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𝑏</m:t>
                  </m:r>
                </m:e>
              </m:d>
            </m:oMath>
          </a14:m>
          <a:r>
            <a:rPr lang="en-US" sz="1800" kern="1200" dirty="0" smtClean="0">
              <a:solidFill>
                <a:srgbClr val="002060"/>
              </a:solidFill>
              <a:latin typeface="+mn-lt"/>
            </a:rPr>
            <a:t> to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</m:ctrlPr>
                </m:dPr>
                <m:e>
                  <m:r>
                    <a:rPr lang="el-GR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  <m:d>
                    <m:dPr>
                      <m:ctrlP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𝑎</m:t>
                      </m:r>
                    </m:e>
                  </m:d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, </m:t>
                  </m:r>
                  <m:r>
                    <a:rPr lang="el-GR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  <m:d>
                    <m:dPr>
                      <m:ctrlP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𝑏</m:t>
                      </m:r>
                    </m:e>
                  </m:d>
                  <m:r>
                    <a:rPr lang="en-US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, </m:t>
                  </m:r>
                  <m:r>
                    <a:rPr lang="el-GR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  <m:d>
                    <m:dPr>
                      <m:ctrlP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𝑎</m:t>
                      </m:r>
                    </m:e>
                  </m:d>
                  <m:sSup>
                    <m:sSupPr>
                      <m:ctrlP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sSupPr>
                    <m:e>
                      <m: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∘</m:t>
                      </m:r>
                    </m:e>
                    <m:sup>
                      <m: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′</m:t>
                      </m:r>
                    </m:sup>
                  </m:sSup>
                  <m:r>
                    <a:rPr lang="el-GR" sz="1800" i="1" kern="1200" dirty="0" smtClean="0">
                      <a:solidFill>
                        <a:srgbClr val="002060"/>
                      </a:solidFill>
                      <a:latin typeface="Cambria Math"/>
                      <a:cs typeface="Arial"/>
                    </a:rPr>
                    <m:t>𝜋</m:t>
                  </m:r>
                  <m:d>
                    <m:dPr>
                      <m:ctrlP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</m:ctrlPr>
                    </m:dPr>
                    <m:e>
                      <m:r>
                        <a:rPr lang="en-US" sz="1800" i="1" kern="1200" dirty="0" smtClean="0">
                          <a:solidFill>
                            <a:srgbClr val="002060"/>
                          </a:solidFill>
                          <a:latin typeface="Cambria Math"/>
                          <a:cs typeface="Arial"/>
                        </a:rPr>
                        <m:t>𝑏</m:t>
                      </m:r>
                    </m:e>
                  </m:d>
                </m:e>
              </m:d>
            </m:oMath>
          </a14:m>
          <a:endParaRPr lang="en-SG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  <a:latin typeface="+mn-lt"/>
            </a:rPr>
            <a:t>There are no more than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𝑂</m:t>
              </m:r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(</m:t>
              </m:r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𝑛</m:t>
              </m:r>
              <m:r>
                <a:rPr lang="en-US" sz="1800" i="1" kern="1200" baseline="30000" dirty="0" smtClean="0">
                  <a:solidFill>
                    <a:srgbClr val="002060"/>
                  </a:solidFill>
                  <a:latin typeface="Cambria Math"/>
                </a:rPr>
                <m:t>6</m:t>
              </m:r>
              <m:r>
                <a:rPr lang="en-US" sz="1800" i="1" kern="1200" dirty="0" smtClean="0">
                  <a:solidFill>
                    <a:srgbClr val="002060"/>
                  </a:solidFill>
                  <a:latin typeface="Cambria Math"/>
                </a:rPr>
                <m:t>)</m:t>
              </m:r>
            </m:oMath>
          </a14:m>
          <a:r>
            <a:rPr lang="en-US" sz="1800" kern="1200" dirty="0" smtClean="0">
              <a:solidFill>
                <a:srgbClr val="002060"/>
              </a:solidFill>
              <a:latin typeface="+mn-lt"/>
            </a:rPr>
            <a:t> such 6-tuples</a:t>
          </a:r>
          <a:endParaRPr lang="en-SG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  <a:latin typeface="+mn-lt"/>
            </a:rPr>
            <a:t>So the algorithm can keep proposing </a:t>
          </a:r>
          <a:r>
            <a:rPr lang="el-GR" sz="1800" kern="1200" dirty="0" smtClean="0">
              <a:solidFill>
                <a:srgbClr val="002060"/>
              </a:solidFill>
              <a:latin typeface="+mn-lt"/>
              <a:cs typeface="Arial"/>
            </a:rPr>
            <a:t>π</a:t>
          </a:r>
          <a:r>
            <a:rPr lang="en-US" sz="1800" kern="1200" dirty="0" smtClean="0">
              <a:solidFill>
                <a:srgbClr val="002060"/>
              </a:solidFill>
              <a:latin typeface="+mn-lt"/>
              <a:cs typeface="Arial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+mn-lt"/>
            </a:rPr>
            <a:t>consistent to all existing knowledge (obtained from previous trials), and updating forbidden tuples from violations.</a:t>
          </a:r>
          <a:endParaRPr lang="en-SG" sz="1800" kern="1200" dirty="0">
            <a:solidFill>
              <a:srgbClr val="002060"/>
            </a:solidFill>
            <a:latin typeface="+mn-lt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  <a:latin typeface="+mn-lt"/>
            </a:rPr>
            <a:t>easy given an </a:t>
          </a:r>
          <a:r>
            <a:rPr lang="en-US" sz="1800" b="1" kern="1200" dirty="0" smtClean="0">
              <a:solidFill>
                <a:srgbClr val="002060"/>
              </a:solidFill>
              <a:latin typeface="+mn-lt"/>
            </a:rPr>
            <a:t>NP</a:t>
          </a:r>
          <a:r>
            <a:rPr lang="en-US" sz="1800" kern="1200" dirty="0" smtClean="0">
              <a:solidFill>
                <a:srgbClr val="002060"/>
              </a:solidFill>
              <a:latin typeface="+mn-lt"/>
            </a:rPr>
            <a:t> computation oracle. So </a:t>
          </a:r>
          <a:r>
            <a:rPr lang="en-US" sz="1800" kern="1200" dirty="0" err="1" smtClean="0">
              <a:solidFill>
                <a:srgbClr val="FF0000"/>
              </a:solidFill>
              <a:latin typeface="+mn-lt"/>
            </a:rPr>
            <a:t>GroupIso</a:t>
          </a:r>
          <a:r>
            <a:rPr lang="en-US" sz="1800" kern="1200" baseline="-25000" dirty="0" err="1" smtClean="0">
              <a:solidFill>
                <a:srgbClr val="FF0000"/>
              </a:solidFill>
              <a:latin typeface="+mn-lt"/>
            </a:rPr>
            <a:t>u</a:t>
          </a:r>
          <a:r>
            <a:rPr lang="en-US" altLang="zh-HK" sz="1800" kern="1200" dirty="0" err="1" smtClean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rPr>
            <a:t>P</a:t>
          </a:r>
          <a:r>
            <a:rPr lang="en-US" altLang="zh-HK" sz="1800" kern="1200" baseline="30000" dirty="0" err="1" smtClean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rPr>
            <a:t>V,NP</a:t>
          </a:r>
          <a:endParaRPr lang="en-SG" sz="1800" kern="1200" baseline="30000" dirty="0">
            <a:solidFill>
              <a:srgbClr val="FF0000"/>
            </a:solidFill>
            <a:latin typeface="+mn-lt"/>
          </a:endParaRPr>
        </a:p>
      </dsp:txBody>
      <dsp:txXfrm>
        <a:off x="0" y="311458"/>
        <a:ext cx="8915400" cy="2142116"/>
      </dsp:txXfrm>
    </dsp:sp>
    <dsp:sp modelId="{48D02847-6BF5-4D4B-8110-1996093C81EC}">
      <dsp:nvSpPr>
        <dsp:cNvPr id="0" name=""/>
        <dsp:cNvSpPr/>
      </dsp:nvSpPr>
      <dsp:spPr>
        <a:xfrm>
          <a:off x="445334" y="2671"/>
          <a:ext cx="6234685" cy="5238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Trial-efficient algorithm</a:t>
          </a:r>
          <a:endParaRPr lang="en-SG" sz="2000" kern="1200" dirty="0">
            <a:solidFill>
              <a:srgbClr val="002060"/>
            </a:solidFill>
          </a:endParaRPr>
        </a:p>
      </dsp:txBody>
      <dsp:txXfrm>
        <a:off x="470908" y="28245"/>
        <a:ext cx="6183537" cy="472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392886"/>
          <a:ext cx="8991600" cy="861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848" tIns="187452" rIns="697848" bIns="128016" numCol="1" spcCol="1270" anchor="t" anchorCtr="0">
          <a:noAutofit/>
        </a:bodyPr>
        <a:lstStyle/>
        <a:p>
          <a:pPr marL="72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A stable state where no player is willing to deviate her current strategy.</a:t>
          </a:r>
          <a:endParaRPr lang="en-SG" sz="1800" kern="1200" dirty="0">
            <a:solidFill>
              <a:srgbClr val="002060"/>
            </a:solidFill>
          </a:endParaRPr>
        </a:p>
        <a:p>
          <a:pPr marL="72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800" kern="1200" dirty="0" smtClean="0">
              <a:solidFill>
                <a:srgbClr val="002060"/>
              </a:solidFill>
            </a:rPr>
            <a:t>Existence: (Mixed) Nash equilibrium always exists. (vNM’44, N’51)</a:t>
          </a:r>
          <a:endParaRPr lang="en-SG" sz="1800" kern="1200" dirty="0">
            <a:solidFill>
              <a:srgbClr val="002060"/>
            </a:solidFill>
          </a:endParaRPr>
        </a:p>
      </dsp:txBody>
      <dsp:txXfrm>
        <a:off x="0" y="392886"/>
        <a:ext cx="8991600" cy="861315"/>
      </dsp:txXfrm>
    </dsp:sp>
    <dsp:sp modelId="{48D02847-6BF5-4D4B-8110-1996093C81EC}">
      <dsp:nvSpPr>
        <dsp:cNvPr id="0" name=""/>
        <dsp:cNvSpPr/>
      </dsp:nvSpPr>
      <dsp:spPr>
        <a:xfrm>
          <a:off x="304801" y="15785"/>
          <a:ext cx="3995381" cy="514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903" tIns="0" rIns="23790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Nash equilibrium</a:t>
          </a:r>
          <a:endParaRPr lang="en-SG" sz="1800" kern="1200" dirty="0">
            <a:solidFill>
              <a:srgbClr val="002060"/>
            </a:solidFill>
          </a:endParaRPr>
        </a:p>
      </dsp:txBody>
      <dsp:txXfrm>
        <a:off x="329916" y="40900"/>
        <a:ext cx="3945151" cy="464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288349"/>
          <a:ext cx="6096000" cy="146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54076" rIns="4731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SG" sz="1800" kern="1200" dirty="0" smtClean="0">
              <a:solidFill>
                <a:srgbClr val="002060"/>
              </a:solidFill>
            </a:rPr>
            <a:t>Two (or more) players.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solidFill>
                    <a:srgbClr val="002060"/>
                  </a:solidFill>
                  <a:latin typeface="Cambria Math"/>
                </a:rPr>
                <m:t>𝑃</m:t>
              </m:r>
              <m:r>
                <a:rPr lang="en-SG" sz="1800" i="1" kern="1200" baseline="-25000" dirty="0" smtClean="0">
                  <a:solidFill>
                    <a:srgbClr val="002060"/>
                  </a:solidFill>
                  <a:latin typeface="Cambria Math"/>
                </a:rPr>
                <m:t>𝑖</m:t>
              </m:r>
            </m:oMath>
          </a14:m>
          <a:r>
            <a:rPr lang="en-SG" sz="1800" kern="1200" dirty="0" smtClean="0">
              <a:solidFill>
                <a:srgbClr val="002060"/>
              </a:solidFill>
            </a:rPr>
            <a:t> has a set </a:t>
          </a:r>
          <a14:m xmlns:a14="http://schemas.microsoft.com/office/drawing/2010/main">
            <m:oMath xmlns:m="http://schemas.openxmlformats.org/officeDocument/2006/math">
              <m:r>
                <a:rPr lang="en-US" altLang="zh-HK" sz="1800" i="1" kern="120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𝑆</m:t>
              </m:r>
              <m:r>
                <a:rPr lang="en-SG" sz="1800" i="1" kern="1200" baseline="-25000" dirty="0" err="1" smtClean="0">
                  <a:solidFill>
                    <a:srgbClr val="002060"/>
                  </a:solidFill>
                  <a:latin typeface="Cambria Math"/>
                </a:rPr>
                <m:t>𝑖</m:t>
              </m:r>
            </m:oMath>
          </a14:m>
          <a:r>
            <a:rPr lang="en-SG" sz="1800" kern="1200" dirty="0" smtClean="0">
              <a:solidFill>
                <a:srgbClr val="002060"/>
              </a:solidFill>
            </a:rPr>
            <a:t> of strategies.</a:t>
          </a:r>
          <a:endParaRPr lang="en-SG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SG" sz="1800" kern="1200" dirty="0" smtClean="0">
              <a:solidFill>
                <a:srgbClr val="002060"/>
              </a:solidFill>
            </a:rPr>
            <a:t>Joint strategy: </a:t>
          </a:r>
          <a14:m xmlns:a14="http://schemas.microsoft.com/office/drawing/2010/main">
            <m:oMath xmlns:m="http://schemas.openxmlformats.org/officeDocument/2006/math">
              <m:r>
                <a:rPr lang="en-SG" sz="1800" i="1" kern="1200" dirty="0" smtClean="0">
                  <a:solidFill>
                    <a:srgbClr val="002060"/>
                  </a:solidFill>
                  <a:latin typeface="Cambria Math"/>
                </a:rPr>
                <m:t>𝑠</m:t>
              </m:r>
              <m:r>
                <a:rPr lang="en-SG" sz="1800" i="1" kern="1200" dirty="0" smtClean="0">
                  <a:solidFill>
                    <a:srgbClr val="002060"/>
                  </a:solidFill>
                  <a:latin typeface="Cambria Math"/>
                </a:rPr>
                <m:t>=</m:t>
              </m:r>
              <m:d>
                <m:dPr>
                  <m:ctrlPr>
                    <a:rPr lang="en-SG" sz="1800" b="0" i="1" kern="1200" dirty="0" smtClean="0">
                      <a:solidFill>
                        <a:srgbClr val="002060"/>
                      </a:solidFill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SG" sz="1800" i="1" kern="1200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𝑠</m:t>
                      </m:r>
                    </m:e>
                    <m:sub>
                      <m: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sub>
                  </m:sSub>
                  <m:r>
                    <a:rPr lang="en-US" sz="1800" b="0" i="1" kern="1200" dirty="0" smtClean="0">
                      <a:solidFill>
                        <a:srgbClr val="002060"/>
                      </a:solidFill>
                      <a:latin typeface="Cambria Math"/>
                    </a:rPr>
                    <m:t>,</m:t>
                  </m:r>
                  <m:sSub>
                    <m:sSubPr>
                      <m:ctrlP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𝑠</m:t>
                      </m:r>
                    </m:e>
                    <m:sub>
                      <m:r>
                        <a:rPr lang="en-US" sz="1800" b="0" i="1" kern="1200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</m:sub>
                  </m:sSub>
                </m:e>
              </m:d>
              <m:r>
                <a:rPr lang="en-US" altLang="zh-HK" sz="1800" b="0" i="1" kern="120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∈</m:t>
              </m:r>
              <m:r>
                <a:rPr lang="en-US" altLang="zh-HK" sz="1800" i="1" kern="120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𝑆</m:t>
              </m:r>
              <m:r>
                <a:rPr lang="en-US" altLang="zh-HK" sz="1800" i="1" kern="120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=</m:t>
              </m:r>
              <m:sSub>
                <m:sSubPr>
                  <m:ctrlPr>
                    <a:rPr lang="en-US" altLang="zh-HK" sz="1800" b="0" i="1" kern="1200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</m:ctrlPr>
                </m:sSubPr>
                <m:e>
                  <m:r>
                    <a:rPr lang="en-US" altLang="zh-HK" sz="1800" i="1" kern="1200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𝑆</m:t>
                  </m:r>
                </m:e>
                <m:sub>
                  <m:r>
                    <a:rPr lang="en-US" altLang="zh-HK" sz="1800" b="0" i="1" kern="1200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1</m:t>
                  </m:r>
                </m:sub>
              </m:sSub>
              <m:r>
                <a:rPr lang="en-US" altLang="zh-HK" sz="1800" b="0" i="1" kern="120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×</m:t>
              </m:r>
              <m:sSub>
                <m:sSubPr>
                  <m:ctrlPr>
                    <a:rPr lang="en-US" altLang="zh-HK" sz="1800" b="0" i="1" kern="1200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</m:ctrlPr>
                </m:sSubPr>
                <m:e>
                  <m:r>
                    <a:rPr lang="en-US" altLang="zh-HK" sz="1800" b="0" i="1" kern="1200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𝑆</m:t>
                  </m:r>
                </m:e>
                <m:sub>
                  <m:r>
                    <a:rPr lang="en-US" altLang="zh-HK" sz="1800" b="0" i="1" kern="1200" dirty="0" smtClean="0">
                      <a:solidFill>
                        <a:srgbClr val="002060"/>
                      </a:solidFill>
                      <a:latin typeface="Cambria Math"/>
                      <a:ea typeface="Arial Unicode MS" pitchFamily="34" charset="-128"/>
                      <a:cs typeface="Arial Unicode MS" pitchFamily="34" charset="-128"/>
                      <a:sym typeface="Symbol" pitchFamily="18" charset="2"/>
                    </a:rPr>
                    <m:t>2</m:t>
                  </m:r>
                </m:sub>
              </m:sSub>
            </m:oMath>
          </a14:m>
          <a:r>
            <a:rPr lang="en-US" altLang="zh-HK" sz="1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rPr>
            <a:t>.</a:t>
          </a:r>
          <a:endParaRPr lang="en-SG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SG" sz="1800" kern="1200" dirty="0" smtClean="0">
              <a:solidFill>
                <a:srgbClr val="002060"/>
              </a:solidFill>
            </a:rPr>
            <a:t>Utility functions: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dirty="0" smtClean="0">
                      <a:solidFill>
                        <a:srgbClr val="002060"/>
                      </a:solidFill>
                      <a:latin typeface="Cambria Math"/>
                    </a:rPr>
                  </m:ctrlPr>
                </m:sSubPr>
                <m:e>
                  <m:r>
                    <a:rPr lang="en-SG" sz="180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𝑢</m:t>
                  </m:r>
                </m:e>
                <m:sub>
                  <m:r>
                    <a:rPr lang="en-US" sz="1800" b="0" i="1" kern="1200" dirty="0" smtClean="0">
                      <a:solidFill>
                        <a:srgbClr val="002060"/>
                      </a:solidFill>
                      <a:latin typeface="Cambria Math"/>
                    </a:rPr>
                    <m:t>𝑖</m:t>
                  </m:r>
                </m:sub>
              </m:sSub>
              <m:r>
                <a:rPr lang="en-SG" sz="1800" i="1" kern="1200" dirty="0" smtClean="0">
                  <a:solidFill>
                    <a:srgbClr val="002060"/>
                  </a:solidFill>
                  <a:latin typeface="Cambria Math"/>
                </a:rPr>
                <m:t>:</m:t>
              </m:r>
              <m:r>
                <a:rPr lang="en-US" altLang="zh-HK" sz="1800" i="1" kern="1200" dirty="0" smtClean="0">
                  <a:solidFill>
                    <a:srgbClr val="002060"/>
                  </a:solidFill>
                  <a:latin typeface="Cambria Math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m:t>𝑆</m:t>
              </m:r>
              <m:r>
                <a:rPr lang="el-GR" sz="1800" i="1" kern="1200" dirty="0" smtClean="0">
                  <a:solidFill>
                    <a:srgbClr val="002060"/>
                  </a:solidFill>
                  <a:latin typeface="Cambria Math"/>
                  <a:cs typeface="Arial" charset="0"/>
                </a:rPr>
                <m:t>→</m:t>
              </m:r>
              <m:r>
                <a:rPr lang="en-US" sz="1800" b="0" i="1" kern="1200" dirty="0" smtClean="0">
                  <a:solidFill>
                    <a:srgbClr val="002060"/>
                  </a:solidFill>
                  <a:latin typeface="Cambria Math"/>
                  <a:cs typeface="Arial" charset="0"/>
                </a:rPr>
                <m:t>ℝ</m:t>
              </m:r>
            </m:oMath>
          </a14:m>
          <a:r>
            <a:rPr lang="en-US" altLang="zh-HK" sz="1800" kern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  <a:r>
            <a:rPr lang="en-SG" sz="1800" kern="1200" dirty="0" smtClean="0">
              <a:solidFill>
                <a:srgbClr val="002060"/>
              </a:solidFill>
            </a:rPr>
            <a:t> </a:t>
          </a:r>
          <a:endParaRPr lang="en-SG" sz="1800" kern="1200" dirty="0">
            <a:solidFill>
              <a:srgbClr val="002060"/>
            </a:solidFill>
          </a:endParaRPr>
        </a:p>
      </dsp:txBody>
      <dsp:txXfrm>
        <a:off x="0" y="288349"/>
        <a:ext cx="6096000" cy="1464250"/>
      </dsp:txXfrm>
    </dsp:sp>
    <dsp:sp modelId="{48D02847-6BF5-4D4B-8110-1996093C81EC}">
      <dsp:nvSpPr>
        <dsp:cNvPr id="0" name=""/>
        <dsp:cNvSpPr/>
      </dsp:nvSpPr>
      <dsp:spPr>
        <a:xfrm>
          <a:off x="343436" y="0"/>
          <a:ext cx="2818314" cy="5100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Normal-form game</a:t>
          </a:r>
          <a:endParaRPr lang="en-SG" sz="1800" kern="1200" dirty="0">
            <a:solidFill>
              <a:srgbClr val="002060"/>
            </a:solidFill>
          </a:endParaRPr>
        </a:p>
      </dsp:txBody>
      <dsp:txXfrm>
        <a:off x="368336" y="24900"/>
        <a:ext cx="2768514" cy="460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E1500-F950-4BEA-ADB2-0C058A822B25}">
      <dsp:nvSpPr>
        <dsp:cNvPr id="0" name=""/>
        <dsp:cNvSpPr/>
      </dsp:nvSpPr>
      <dsp:spPr>
        <a:xfrm>
          <a:off x="0" y="227174"/>
          <a:ext cx="8991600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000" tIns="312420" rIns="540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Each individual has a preference over the agents of the other side</a:t>
          </a:r>
          <a:endParaRPr lang="en-SG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000" kern="1200" dirty="0" smtClean="0"/>
            <a:t>Stable matching: no </a:t>
          </a:r>
          <a14:m xmlns:a14="http://schemas.microsoft.com/office/drawing/2010/main">
            <m:oMath xmlns:m="http://schemas.openxmlformats.org/officeDocument/2006/math">
              <m:r>
                <a:rPr lang="en-SG" sz="2000" i="1" kern="1200" dirty="0" smtClean="0">
                  <a:latin typeface="Cambria Math"/>
                </a:rPr>
                <m:t>(</m:t>
              </m:r>
              <m:r>
                <a:rPr lang="en-SG" sz="2000" i="1" kern="1200" dirty="0" err="1" smtClean="0">
                  <a:latin typeface="Cambria Math"/>
                </a:rPr>
                <m:t>𝑚</m:t>
              </m:r>
              <m:r>
                <a:rPr lang="en-SG" sz="2000" i="1" kern="1200" dirty="0" err="1" smtClean="0">
                  <a:latin typeface="Cambria Math"/>
                </a:rPr>
                <m:t>,</m:t>
              </m:r>
              <m:r>
                <a:rPr lang="en-SG" sz="2000" i="1" kern="1200" dirty="0" err="1" smtClean="0">
                  <a:latin typeface="Cambria Math"/>
                </a:rPr>
                <m:t>𝑤</m:t>
              </m:r>
              <m:r>
                <a:rPr lang="en-SG" sz="2000" i="1" kern="1200" dirty="0" smtClean="0">
                  <a:latin typeface="Cambria Math"/>
                </a:rPr>
                <m:t>)</m:t>
              </m:r>
            </m:oMath>
          </a14:m>
          <a:r>
            <a:rPr lang="en-SG" sz="2000" kern="1200" dirty="0" smtClean="0"/>
            <a:t> preferring each other to their current ones</a:t>
          </a:r>
          <a:endParaRPr lang="en-SG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Gale-Shapley algorithm computes a stable matching</a:t>
          </a:r>
          <a:endParaRPr lang="en-SG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Applications: hospital-intern allocation, school admission, …</a:t>
          </a:r>
          <a:endParaRPr lang="en-SG" sz="2000" kern="1200" dirty="0"/>
        </a:p>
      </dsp:txBody>
      <dsp:txXfrm>
        <a:off x="0" y="227174"/>
        <a:ext cx="8991600" cy="1748250"/>
      </dsp:txXfrm>
    </dsp:sp>
    <dsp:sp modelId="{6AD5DE81-EBA2-41E8-9D27-4E016B174C03}">
      <dsp:nvSpPr>
        <dsp:cNvPr id="0" name=""/>
        <dsp:cNvSpPr/>
      </dsp:nvSpPr>
      <dsp:spPr>
        <a:xfrm>
          <a:off x="449580" y="5774"/>
          <a:ext cx="6294120" cy="44280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903" tIns="0" rIns="2379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Stable Matching</a:t>
          </a:r>
          <a:endParaRPr lang="en-SG" sz="2000" kern="1200" dirty="0"/>
        </a:p>
      </dsp:txBody>
      <dsp:txXfrm>
        <a:off x="471196" y="27390"/>
        <a:ext cx="6250888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E1500-F950-4BEA-ADB2-0C058A822B25}">
      <dsp:nvSpPr>
        <dsp:cNvPr id="0" name=""/>
        <dsp:cNvSpPr/>
      </dsp:nvSpPr>
      <dsp:spPr>
        <a:xfrm>
          <a:off x="0" y="215150"/>
          <a:ext cx="8991600" cy="84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848" tIns="291592" rIns="69784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800" kern="1200" dirty="0"/>
        </a:p>
      </dsp:txBody>
      <dsp:txXfrm>
        <a:off x="0" y="215150"/>
        <a:ext cx="8991600" cy="842937"/>
      </dsp:txXfrm>
    </dsp:sp>
    <dsp:sp modelId="{6AD5DE81-EBA2-41E8-9D27-4E016B174C03}">
      <dsp:nvSpPr>
        <dsp:cNvPr id="0" name=""/>
        <dsp:cNvSpPr/>
      </dsp:nvSpPr>
      <dsp:spPr>
        <a:xfrm>
          <a:off x="449580" y="8712"/>
          <a:ext cx="6294120" cy="412876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903" tIns="0" rIns="2379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Stable Matching</a:t>
          </a:r>
          <a:endParaRPr lang="en-SG" sz="2000" kern="1200" dirty="0"/>
        </a:p>
      </dsp:txBody>
      <dsp:txXfrm>
        <a:off x="469735" y="28867"/>
        <a:ext cx="6253810" cy="3725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2BE2-9E2F-460B-8736-19767688EE01}">
      <dsp:nvSpPr>
        <dsp:cNvPr id="0" name=""/>
        <dsp:cNvSpPr/>
      </dsp:nvSpPr>
      <dsp:spPr>
        <a:xfrm>
          <a:off x="0" y="267149"/>
          <a:ext cx="8964386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36" tIns="312420" rIns="6957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HK" sz="1800" kern="1200" dirty="0" smtClean="0">
              <a:solidFill>
                <a:srgbClr val="002060"/>
              </a:solidFill>
            </a:rPr>
            <a:t>A man doesn’t know how well a woman matches him as a wife until they are together for some time.</a:t>
          </a:r>
          <a:endParaRPr lang="en-SG" sz="1800" kern="1200" dirty="0">
            <a:solidFill>
              <a:srgbClr val="002060"/>
            </a:solidFill>
          </a:endParaRPr>
        </a:p>
      </dsp:txBody>
      <dsp:txXfrm>
        <a:off x="0" y="267149"/>
        <a:ext cx="8964386" cy="945000"/>
      </dsp:txXfrm>
    </dsp:sp>
    <dsp:sp modelId="{48D02847-6BF5-4D4B-8110-1996093C81EC}">
      <dsp:nvSpPr>
        <dsp:cNvPr id="0" name=""/>
        <dsp:cNvSpPr/>
      </dsp:nvSpPr>
      <dsp:spPr>
        <a:xfrm>
          <a:off x="448219" y="45749"/>
          <a:ext cx="6275070" cy="442800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3" tIns="0" rIns="237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Dating</a:t>
          </a:r>
          <a:endParaRPr lang="en-SG" sz="1400" kern="1200" dirty="0">
            <a:solidFill>
              <a:srgbClr val="002060"/>
            </a:solidFill>
          </a:endParaRPr>
        </a:p>
      </dsp:txBody>
      <dsp:txXfrm>
        <a:off x="469835" y="67365"/>
        <a:ext cx="6231838" cy="399568"/>
      </dsp:txXfrm>
    </dsp:sp>
    <dsp:sp modelId="{5B7DCD1D-1A04-470C-A779-9B0BA7D999E9}">
      <dsp:nvSpPr>
        <dsp:cNvPr id="0" name=""/>
        <dsp:cNvSpPr/>
      </dsp:nvSpPr>
      <dsp:spPr>
        <a:xfrm>
          <a:off x="0" y="1514550"/>
          <a:ext cx="8964386" cy="217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36" tIns="312420" rIns="6957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A candidate may not know precisely how much she likes the job.</a:t>
          </a:r>
          <a:endParaRPr lang="en-SG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A</a:t>
          </a:r>
          <a:r>
            <a:rPr lang="en-US" altLang="zh-HK" sz="1800" kern="1200" dirty="0" smtClean="0">
              <a:solidFill>
                <a:srgbClr val="002060"/>
              </a:solidFill>
            </a:rPr>
            <a:t>lso generally </a:t>
          </a:r>
          <a:r>
            <a:rPr lang="en-US" sz="1800" kern="1200" dirty="0" smtClean="0">
              <a:solidFill>
                <a:srgbClr val="002060"/>
              </a:solidFill>
            </a:rPr>
            <a:t>hard for recruiters to judge which candidates best fit the position.</a:t>
          </a:r>
          <a:endParaRPr lang="en-SG" sz="18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400" kern="1200" dirty="0">
            <a:solidFill>
              <a:srgbClr val="002060"/>
            </a:solidFill>
          </a:endParaRPr>
        </a:p>
      </dsp:txBody>
      <dsp:txXfrm>
        <a:off x="0" y="1514550"/>
        <a:ext cx="8964386" cy="2173500"/>
      </dsp:txXfrm>
    </dsp:sp>
    <dsp:sp modelId="{0BB83C51-DEC9-448C-B17E-65AE00D7EF86}">
      <dsp:nvSpPr>
        <dsp:cNvPr id="0" name=""/>
        <dsp:cNvSpPr/>
      </dsp:nvSpPr>
      <dsp:spPr>
        <a:xfrm>
          <a:off x="448219" y="1293150"/>
          <a:ext cx="6275070" cy="442800"/>
        </a:xfrm>
        <a:prstGeom prst="round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3" tIns="0" rIns="237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Job market</a:t>
          </a:r>
          <a:endParaRPr lang="en-SG" sz="1800" kern="1200" dirty="0">
            <a:solidFill>
              <a:srgbClr val="002060"/>
            </a:solidFill>
          </a:endParaRPr>
        </a:p>
      </dsp:txBody>
      <dsp:txXfrm>
        <a:off x="469835" y="1314766"/>
        <a:ext cx="6231838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8A9018-9EBE-4570-BBC7-C443D20A3C9F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08566A-4366-4575-B107-BA21A656F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88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F41EC4-11EB-4777-8B45-B251346CE2A2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F25A43-C0FE-4D63-AAA6-E47BDE08F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138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D1FC1-3BD0-4F34-BCD5-581987A5857E}" type="slidenum">
              <a:rPr lang="en-US" altLang="zh-CN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5938"/>
            <a:ext cx="3711575" cy="25701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75" y="3257412"/>
            <a:ext cx="7313051" cy="3085272"/>
          </a:xfrm>
          <a:noFill/>
          <a:ln/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Task: search</a:t>
            </a:r>
            <a:r>
              <a:rPr lang="en-US" altLang="zh-HK" baseline="0" dirty="0" smtClean="0"/>
              <a:t> problem, esp. CSP</a:t>
            </a:r>
            <a:endParaRPr lang="en-US" altLang="zh-HK" dirty="0" smtClean="0"/>
          </a:p>
          <a:p>
            <a:r>
              <a:rPr lang="en-US" altLang="zh-HK" dirty="0" smtClean="0"/>
              <a:t>Difficulty: Input is known</a:t>
            </a:r>
          </a:p>
          <a:p>
            <a:r>
              <a:rPr lang="en-US" altLang="zh-HK" dirty="0" smtClean="0"/>
              <a:t>Allowed operations: solution testing.</a:t>
            </a:r>
          </a:p>
          <a:p>
            <a:pPr lvl="1"/>
            <a:r>
              <a:rPr lang="en-US" altLang="zh-HK" dirty="0" smtClean="0"/>
              <a:t>If valid, we are told so.</a:t>
            </a:r>
          </a:p>
          <a:p>
            <a:pPr lvl="1"/>
            <a:r>
              <a:rPr lang="en-US" altLang="zh-HK" dirty="0" smtClean="0"/>
              <a:t>Otherwise, an error is signaled.</a:t>
            </a:r>
          </a:p>
          <a:p>
            <a:endParaRPr lang="zh-HK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F25A43-C0FE-4D63-AAA6-E47BDE08F4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1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44000" indent="-72000"/>
            <a:r>
              <a:rPr lang="en-SG" altLang="zh-HK" sz="1200" dirty="0" smtClean="0"/>
              <a:t>If a problem A</a:t>
            </a:r>
            <a:r>
              <a:rPr lang="en-US" altLang="zh-HK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</a:t>
            </a:r>
            <a:r>
              <a:rPr lang="en-SG" altLang="zh-HK" sz="1200" dirty="0" smtClean="0"/>
              <a:t>P, we can ask whether unknown-input version A</a:t>
            </a:r>
            <a:r>
              <a:rPr lang="en-SG" altLang="zh-HK" sz="1200" baseline="-25000" dirty="0" smtClean="0"/>
              <a:t>u</a:t>
            </a:r>
            <a:r>
              <a:rPr lang="en-US" altLang="zh-HK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</a:t>
            </a:r>
            <a:r>
              <a:rPr lang="en-SG" altLang="zh-HK" sz="1200" dirty="0" smtClean="0"/>
              <a:t>P.</a:t>
            </a:r>
          </a:p>
          <a:p>
            <a:pPr marL="144000" indent="-72000"/>
            <a:r>
              <a:rPr lang="en-SG" altLang="zh-HK" sz="1200" dirty="0" smtClean="0"/>
              <a:t>What if A is hard? Then A</a:t>
            </a:r>
            <a:r>
              <a:rPr lang="en-SG" altLang="zh-HK" sz="1200" baseline="-25000" dirty="0" smtClean="0"/>
              <a:t>u</a:t>
            </a:r>
            <a:r>
              <a:rPr lang="en-SG" altLang="zh-HK" sz="1200" dirty="0" smtClean="0"/>
              <a:t> couldn’t be easy. What to ask?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44000" indent="-72000"/>
            <a:r>
              <a:rPr lang="en-SG" altLang="zh-HK" sz="1200" dirty="0" smtClean="0"/>
              <a:t>If a problem A</a:t>
            </a:r>
            <a:r>
              <a:rPr lang="en-US" altLang="zh-HK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</a:t>
            </a:r>
            <a:r>
              <a:rPr lang="en-SG" altLang="zh-HK" sz="1200" dirty="0" smtClean="0"/>
              <a:t>P, we can ask whether unknown-input version A</a:t>
            </a:r>
            <a:r>
              <a:rPr lang="en-SG" altLang="zh-HK" sz="1200" baseline="-25000" dirty="0" smtClean="0"/>
              <a:t>u</a:t>
            </a:r>
            <a:r>
              <a:rPr lang="en-US" altLang="zh-HK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</a:t>
            </a:r>
            <a:r>
              <a:rPr lang="en-SG" altLang="zh-HK" sz="1200" dirty="0" smtClean="0"/>
              <a:t>P.</a:t>
            </a:r>
          </a:p>
          <a:p>
            <a:pPr marL="144000" indent="-72000"/>
            <a:r>
              <a:rPr lang="en-SG" altLang="zh-HK" sz="1200" dirty="0" smtClean="0"/>
              <a:t>What if A is hard? Then A</a:t>
            </a:r>
            <a:r>
              <a:rPr lang="en-SG" altLang="zh-HK" sz="1200" baseline="-25000" dirty="0" smtClean="0"/>
              <a:t>u</a:t>
            </a:r>
            <a:r>
              <a:rPr lang="en-SG" altLang="zh-HK" sz="1200" dirty="0" smtClean="0"/>
              <a:t> couldn’t be easy. What to ask?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44000" indent="-72000"/>
            <a:r>
              <a:rPr lang="en-SG" altLang="zh-HK" sz="1200" dirty="0" smtClean="0"/>
              <a:t>If a problem A</a:t>
            </a:r>
            <a:r>
              <a:rPr lang="en-US" altLang="zh-HK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</a:t>
            </a:r>
            <a:r>
              <a:rPr lang="en-SG" altLang="zh-HK" sz="1200" dirty="0" smtClean="0"/>
              <a:t>P, we can ask whether unknown-input version A</a:t>
            </a:r>
            <a:r>
              <a:rPr lang="en-SG" altLang="zh-HK" sz="1200" baseline="-25000" dirty="0" smtClean="0"/>
              <a:t>u</a:t>
            </a:r>
            <a:r>
              <a:rPr lang="en-US" altLang="zh-HK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</a:t>
            </a:r>
            <a:r>
              <a:rPr lang="en-SG" altLang="zh-HK" sz="1200" dirty="0" smtClean="0"/>
              <a:t>P.</a:t>
            </a:r>
          </a:p>
          <a:p>
            <a:pPr marL="144000" indent="-72000"/>
            <a:r>
              <a:rPr lang="en-SG" altLang="zh-HK" sz="1200" dirty="0" smtClean="0"/>
              <a:t>What if A is hard? Then A</a:t>
            </a:r>
            <a:r>
              <a:rPr lang="en-SG" altLang="zh-HK" sz="1200" baseline="-25000" dirty="0" smtClean="0"/>
              <a:t>u</a:t>
            </a:r>
            <a:r>
              <a:rPr lang="en-SG" altLang="zh-HK" sz="1200" dirty="0" smtClean="0"/>
              <a:t> couldn’t be easy. What to ask?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z="1200" dirty="0" smtClean="0"/>
              <a:t>Computational complexity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/>
              <a:t>Question: </a:t>
            </a:r>
            <a:r>
              <a:rPr lang="en-US" altLang="zh-HK" sz="1200" dirty="0" err="1" smtClean="0">
                <a:solidFill>
                  <a:srgbClr val="FF33CC"/>
                </a:solidFill>
              </a:rPr>
              <a:t>SAT</a:t>
            </a:r>
            <a:r>
              <a:rPr lang="en-US" altLang="zh-HK" sz="1200" baseline="-25000" dirty="0" err="1" smtClean="0">
                <a:solidFill>
                  <a:srgbClr val="FF33CC"/>
                </a:solidFill>
              </a:rPr>
              <a:t>u</a:t>
            </a:r>
            <a:r>
              <a:rPr lang="en-US" altLang="zh-HK" sz="1200" dirty="0" smtClean="0">
                <a:solidFill>
                  <a:srgbClr val="CC0099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</a:t>
            </a:r>
            <a:r>
              <a:rPr lang="en-SG" altLang="zh-HK" sz="1200" dirty="0" smtClean="0">
                <a:solidFill>
                  <a:srgbClr val="CC0099"/>
                </a:solidFill>
                <a:latin typeface="+mn-lt"/>
              </a:rPr>
              <a:t>P</a:t>
            </a:r>
            <a:r>
              <a:rPr lang="en-SG" altLang="zh-HK" sz="1200" baseline="30000" dirty="0" smtClean="0">
                <a:solidFill>
                  <a:srgbClr val="CC0099"/>
                </a:solidFill>
                <a:latin typeface="+mn-lt"/>
              </a:rPr>
              <a:t>V,SAT</a:t>
            </a:r>
            <a:r>
              <a:rPr lang="en-SG" altLang="zh-HK" sz="1200" baseline="0" dirty="0" smtClean="0">
                <a:solidFill>
                  <a:srgbClr val="CC0099"/>
                </a:solidFill>
                <a:latin typeface="+mn-lt"/>
              </a:rPr>
              <a:t>?</a:t>
            </a:r>
            <a:endParaRPr lang="en-SG" altLang="zh-HK" sz="1200" dirty="0" smtClean="0"/>
          </a:p>
          <a:p>
            <a:pPr lvl="0"/>
            <a:endParaRPr lang="en-SG" altLang="zh-HK" sz="12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HK" dirty="0" smtClean="0"/>
              <a:t>SARS: Nov 02 - Jul 03: 8,422 cases and 916 deaths (WHO)</a:t>
            </a:r>
          </a:p>
          <a:p>
            <a:pPr lvl="1"/>
            <a:r>
              <a:rPr lang="en-US" altLang="zh-HK" dirty="0" smtClean="0"/>
              <a:t>… effect on stock/real estate market</a:t>
            </a:r>
          </a:p>
          <a:p>
            <a:endParaRPr lang="zh-HK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F25A43-C0FE-4D63-AAA6-E47BDE08F4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Next only consider 2-player games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HK" sz="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 rational solution guaranteed)</a:t>
            </a:r>
            <a:endParaRPr lang="en-US" altLang="zh-HK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explain a bit why the two inequalities form a separation oracle (to</a:t>
            </a:r>
            <a:r>
              <a:rPr lang="en-US" baseline="0" dirty="0" smtClean="0"/>
              <a:t> separate </a:t>
            </a:r>
            <a:r>
              <a:rPr lang="en-US" altLang="zh-HK" sz="1200" dirty="0" smtClean="0">
                <a:solidFill>
                  <a:schemeClr val="tx1"/>
                </a:solidFill>
                <a:latin typeface="+mn-lt"/>
              </a:rPr>
              <a:t>(u*</a:t>
            </a:r>
            <a:r>
              <a:rPr lang="en-US" altLang="zh-HK" sz="12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zh-HK" sz="1200" dirty="0" smtClean="0">
                <a:solidFill>
                  <a:schemeClr val="tx1"/>
                </a:solidFill>
                <a:latin typeface="+mn-lt"/>
              </a:rPr>
              <a:t>, u*</a:t>
            </a:r>
            <a:r>
              <a:rPr lang="en-US" altLang="zh-HK" sz="12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zh-HK" sz="12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altLang="zh-HK" sz="1200" baseline="0" dirty="0" smtClean="0">
                <a:solidFill>
                  <a:schemeClr val="tx1"/>
                </a:solidFill>
                <a:latin typeface="+mn-lt"/>
              </a:rPr>
              <a:t> from the proposed (u</a:t>
            </a:r>
            <a:r>
              <a:rPr lang="en-US" altLang="zh-HK" sz="12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zh-HK" sz="1200" baseline="0" dirty="0" smtClean="0">
                <a:solidFill>
                  <a:schemeClr val="tx1"/>
                </a:solidFill>
                <a:latin typeface="+mn-lt"/>
              </a:rPr>
              <a:t>,u</a:t>
            </a:r>
            <a:r>
              <a:rPr lang="en-US" altLang="zh-HK" sz="12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zh-HK" sz="1200" baseline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baseline="0" dirty="0" smtClean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baseline="0" dirty="0" smtClean="0">
                <a:solidFill>
                  <a:schemeClr val="tx1"/>
                </a:solidFill>
                <a:latin typeface="+mn-lt"/>
              </a:rPr>
              <a:t>GLS can decide whether a convex K is empty (and find a point inside if it is not) as long as one can provide a strong separation oracle: Given a point y, the oracle needs to find a direction c </a:t>
            </a:r>
            <a:r>
              <a:rPr lang="en-US" altLang="zh-HK" sz="1200" baseline="0" dirty="0" err="1" smtClean="0">
                <a:solidFill>
                  <a:schemeClr val="tx1"/>
                </a:solidFill>
                <a:latin typeface="+mn-lt"/>
              </a:rPr>
              <a:t>s.t.</a:t>
            </a:r>
            <a:r>
              <a:rPr lang="en-US" altLang="zh-HK" sz="1200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HK" sz="1200" baseline="0" dirty="0" err="1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n-US" altLang="zh-HK" sz="1200" baseline="30000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zh-HK" sz="1200" baseline="0" dirty="0" err="1" smtClean="0">
                <a:solidFill>
                  <a:schemeClr val="tx1"/>
                </a:solidFill>
                <a:latin typeface="+mn-lt"/>
              </a:rPr>
              <a:t>y</a:t>
            </a:r>
            <a:r>
              <a:rPr lang="en-US" altLang="zh-HK" sz="1200" baseline="0" dirty="0" smtClean="0">
                <a:solidFill>
                  <a:schemeClr val="tx1"/>
                </a:solidFill>
                <a:latin typeface="+mn-lt"/>
              </a:rPr>
              <a:t> &gt; </a:t>
            </a:r>
            <a:r>
              <a:rPr lang="en-US" altLang="zh-HK" sz="1200" baseline="0" dirty="0" err="1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n-US" altLang="zh-HK" sz="1200" baseline="30000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zh-HK" sz="1200" baseline="0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HK" sz="1200" baseline="0" dirty="0" smtClean="0">
                <a:solidFill>
                  <a:schemeClr val="tx1"/>
                </a:solidFill>
                <a:latin typeface="+mn-lt"/>
              </a:rPr>
              <a:t>, for any x in K. (Note that the inequality is strict.)</a:t>
            </a:r>
            <a:endParaRPr lang="zh-HK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SG" altLang="zh-HK" dirty="0" smtClean="0"/>
              <a:t>Each individual has a total order of size 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altLang="zh-HK" dirty="0" smtClean="0">
                <a:cs typeface="Arial" pitchFamily="34" charset="0"/>
              </a:rPr>
              <a:t>If we can find all these 2n total orders, the problem can be solved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altLang="zh-HK" dirty="0" smtClean="0">
                <a:cs typeface="Arial" pitchFamily="34" charset="0"/>
              </a:rPr>
              <a:t>Each violation reveals two pairwise orders, one on m’s preference and one on w’s preference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altLang="zh-HK" dirty="0" smtClean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kumimoji="0" lang="en-US" altLang="zh-H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We’ve 2n unknown preference lists---linear orders.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altLang="zh-HK" dirty="0" smtClean="0">
                <a:solidFill>
                  <a:schemeClr val="tx1"/>
                </a:solidFill>
              </a:rPr>
              <a:t>Run algorithm A to find these orders in parallel. When A proposes total orders {&gt;</a:t>
            </a:r>
            <a:r>
              <a:rPr lang="en-US" altLang="zh-HK" baseline="-25000" dirty="0" smtClean="0">
                <a:solidFill>
                  <a:schemeClr val="tx1"/>
                </a:solidFill>
              </a:rPr>
              <a:t>m</a:t>
            </a:r>
            <a:r>
              <a:rPr lang="en-US" altLang="zh-HK" dirty="0" smtClean="0">
                <a:solidFill>
                  <a:schemeClr val="tx1"/>
                </a:solidFill>
              </a:rPr>
              <a:t>, &gt;</a:t>
            </a:r>
            <a:r>
              <a:rPr lang="en-US" altLang="zh-HK" baseline="-25000" dirty="0" smtClean="0">
                <a:solidFill>
                  <a:schemeClr val="tx1"/>
                </a:solidFill>
              </a:rPr>
              <a:t>w</a:t>
            </a:r>
            <a:r>
              <a:rPr lang="en-US" altLang="zh-HK" dirty="0" smtClean="0">
                <a:solidFill>
                  <a:schemeClr val="tx1"/>
                </a:solidFill>
              </a:rPr>
              <a:t>: (</a:t>
            </a:r>
            <a:r>
              <a:rPr lang="en-US" altLang="zh-HK" dirty="0" err="1" smtClean="0">
                <a:solidFill>
                  <a:schemeClr val="tx1"/>
                </a:solidFill>
              </a:rPr>
              <a:t>m.w</a:t>
            </a:r>
            <a:r>
              <a:rPr lang="en-US" altLang="zh-HK" dirty="0" smtClean="0">
                <a:solidFill>
                  <a:schemeClr val="tx1"/>
                </a:solidFill>
              </a:rPr>
              <a:t>)}, use Gale-Shapley to find a stable matching under these orders.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kumimoji="0" lang="en-US" altLang="zh-H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Call V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for </a:t>
            </a:r>
            <a:r>
              <a:rPr kumimoji="0" lang="en-US" altLang="zh-HK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StableMatching</a:t>
            </a:r>
            <a:r>
              <a:rPr kumimoji="0" lang="en-US" altLang="zh-HK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get a blocking pair (</a:t>
            </a:r>
            <a:r>
              <a:rPr kumimoji="0" lang="en-US" altLang="zh-HK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m,w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), which gives a violation to either &gt;</a:t>
            </a:r>
            <a:r>
              <a:rPr kumimoji="0" lang="en-US" altLang="zh-HK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or &gt;</a:t>
            </a:r>
            <a:r>
              <a:rPr kumimoji="0" lang="en-US" altLang="zh-HK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</a:t>
            </a:r>
            <a:endParaRPr kumimoji="0" lang="en-US" altLang="zh-HK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kumimoji="0" lang="en-US" altLang="zh-H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We’ve 2n unknown preference lists---linear orders.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altLang="zh-HK" dirty="0" smtClean="0">
                <a:solidFill>
                  <a:schemeClr val="tx1"/>
                </a:solidFill>
              </a:rPr>
              <a:t>Run algorithm A to find these orders in parallel. When A proposes total orders {&gt;</a:t>
            </a:r>
            <a:r>
              <a:rPr lang="en-US" altLang="zh-HK" baseline="-25000" dirty="0" smtClean="0">
                <a:solidFill>
                  <a:schemeClr val="tx1"/>
                </a:solidFill>
              </a:rPr>
              <a:t>m</a:t>
            </a:r>
            <a:r>
              <a:rPr lang="en-US" altLang="zh-HK" dirty="0" smtClean="0">
                <a:solidFill>
                  <a:schemeClr val="tx1"/>
                </a:solidFill>
              </a:rPr>
              <a:t>, &gt;</a:t>
            </a:r>
            <a:r>
              <a:rPr lang="en-US" altLang="zh-HK" baseline="-25000" dirty="0" smtClean="0">
                <a:solidFill>
                  <a:schemeClr val="tx1"/>
                </a:solidFill>
              </a:rPr>
              <a:t>w</a:t>
            </a:r>
            <a:r>
              <a:rPr lang="en-US" altLang="zh-HK" dirty="0" smtClean="0">
                <a:solidFill>
                  <a:schemeClr val="tx1"/>
                </a:solidFill>
              </a:rPr>
              <a:t>: (</a:t>
            </a:r>
            <a:r>
              <a:rPr lang="en-US" altLang="zh-HK" dirty="0" err="1" smtClean="0">
                <a:solidFill>
                  <a:schemeClr val="tx1"/>
                </a:solidFill>
              </a:rPr>
              <a:t>m.w</a:t>
            </a:r>
            <a:r>
              <a:rPr lang="en-US" altLang="zh-HK" dirty="0" smtClean="0">
                <a:solidFill>
                  <a:schemeClr val="tx1"/>
                </a:solidFill>
              </a:rPr>
              <a:t>)}, use Gale-Shapley to find a stable matching under these orders.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kumimoji="0" lang="en-US" altLang="zh-H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Call V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for </a:t>
            </a:r>
            <a:r>
              <a:rPr kumimoji="0" lang="en-US" altLang="zh-HK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StableMatching</a:t>
            </a:r>
            <a:r>
              <a:rPr kumimoji="0" lang="en-US" altLang="zh-HK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get a blocking pair (</a:t>
            </a:r>
            <a:r>
              <a:rPr kumimoji="0" lang="en-US" altLang="zh-HK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m,w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), which gives a violation to either &gt;</a:t>
            </a:r>
            <a:r>
              <a:rPr kumimoji="0" lang="en-US" altLang="zh-HK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or &gt;</a:t>
            </a:r>
            <a:r>
              <a:rPr kumimoji="0" lang="en-US" altLang="zh-HK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</a:t>
            </a:r>
            <a:r>
              <a:rPr kumimoji="0" lang="en-US" altLang="zh-HK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</a:t>
            </a:r>
            <a:endParaRPr kumimoji="0" lang="en-US" altLang="zh-HK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SG" altLang="zh-HK" dirty="0" err="1" smtClean="0"/>
              <a:t>Poset</a:t>
            </a:r>
            <a:r>
              <a:rPr lang="en-SG" altLang="zh-HK" dirty="0" smtClean="0"/>
              <a:t> (S, &gt;): a partial order &gt; defined on 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altLang="zh-HK" dirty="0" smtClean="0">
                <a:cs typeface="Arial" pitchFamily="34" charset="0"/>
              </a:rPr>
              <a:t>Linear extension:  a total order consistent with the </a:t>
            </a:r>
            <a:r>
              <a:rPr lang="en-US" altLang="zh-HK" dirty="0" err="1" smtClean="0">
                <a:cs typeface="Arial" pitchFamily="34" charset="0"/>
              </a:rPr>
              <a:t>poset</a:t>
            </a:r>
            <a:endParaRPr lang="en-US" altLang="zh-HK" dirty="0" smtClean="0">
              <a:cs typeface="Arial" pitchFamily="34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altLang="zh-HK" dirty="0" err="1" smtClean="0">
                <a:cs typeface="Arial" pitchFamily="34" charset="0"/>
              </a:rPr>
              <a:t>Pr</a:t>
            </a:r>
            <a:r>
              <a:rPr lang="en-US" altLang="zh-HK" dirty="0" smtClean="0">
                <a:cs typeface="Arial" pitchFamily="34" charset="0"/>
              </a:rPr>
              <a:t>[a&gt;b]: the fraction that a &gt; b in all linear extensions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Note: If the virus (its DNA sequence, chemical composition, …) is </a:t>
            </a:r>
            <a:r>
              <a:rPr lang="en-US" altLang="zh-HK" dirty="0" smtClean="0">
                <a:solidFill>
                  <a:srgbClr val="FF0000"/>
                </a:solidFill>
              </a:rPr>
              <a:t>known</a:t>
            </a:r>
            <a:r>
              <a:rPr lang="en-US" altLang="zh-HK" dirty="0" smtClean="0"/>
              <a:t>, then the reagent is much easier to find.</a:t>
            </a:r>
          </a:p>
          <a:p>
            <a:r>
              <a:rPr lang="en-US" altLang="zh-HK" dirty="0" smtClean="0"/>
              <a:t>Unfortunately, often the virus causing a pandemic is largely unidentified. </a:t>
            </a:r>
          </a:p>
          <a:p>
            <a:r>
              <a:rPr lang="en-US" altLang="zh-HK" dirty="0" smtClean="0"/>
              <a:t>In principle, one can try to first learn everything about the virus, and then it’s the standard search problem on known inputs.</a:t>
            </a:r>
          </a:p>
          <a:p>
            <a:r>
              <a:rPr lang="en-US" altLang="zh-HK" dirty="0" smtClean="0"/>
              <a:t>However, the learning may take a long time, yet a much more urgent job is to come up with some medical treatment to control the ensuing pandemic. </a:t>
            </a:r>
          </a:p>
          <a:p>
            <a:endParaRPr lang="zh-HK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F25A43-C0FE-4D63-AAA6-E47BDE08F4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1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Biomedical scientists conduct clinical trials to test their designed reagents, </a:t>
            </a:r>
          </a:p>
          <a:p>
            <a:r>
              <a:rPr lang="en-US" altLang="zh-HK" dirty="0" smtClean="0"/>
              <a:t>If no significant side effect, great.</a:t>
            </a:r>
          </a:p>
          <a:p>
            <a:r>
              <a:rPr lang="en-US" altLang="zh-HK" dirty="0" smtClean="0"/>
              <a:t>If an unacceptable side effect is observed, then they collect and analyze feedback data to help with future diagnostic reagent proposals.</a:t>
            </a:r>
          </a:p>
          <a:p>
            <a:endParaRPr lang="zh-HK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F25A43-C0FE-4D63-AAA6-E47BDE08F4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8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200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solidFill>
                  <a:srgbClr val="002060"/>
                </a:solidFill>
              </a:rPr>
              <a:t>To do: find at least one example for unknown utility</a:t>
            </a:r>
            <a:endParaRPr lang="en-SG" altLang="zh-HK" sz="1200" dirty="0" smtClean="0">
              <a:solidFill>
                <a:srgbClr val="002060"/>
              </a:solidFill>
            </a:endParaRPr>
          </a:p>
          <a:p>
            <a:pPr marL="72000"/>
            <a:endParaRPr lang="en-SG" altLang="zh-HK" sz="1200" dirty="0" smtClean="0">
              <a:solidFill>
                <a:srgbClr val="002060"/>
              </a:solidFill>
            </a:endParaRPr>
          </a:p>
          <a:p>
            <a:pPr marL="72000"/>
            <a:r>
              <a:rPr lang="en-SG" altLang="zh-HK" sz="1200" dirty="0" smtClean="0">
                <a:solidFill>
                  <a:srgbClr val="002060"/>
                </a:solidFill>
              </a:rPr>
              <a:t>Removed from the second box: </a:t>
            </a:r>
          </a:p>
          <a:p>
            <a:pPr marL="72000"/>
            <a:r>
              <a:rPr lang="en-SG" altLang="zh-HK" sz="1200" dirty="0" smtClean="0">
                <a:solidFill>
                  <a:srgbClr val="002060"/>
                </a:solidFill>
              </a:rPr>
              <a:t>Nash-finding: Given utility functions {</a:t>
            </a:r>
            <a:r>
              <a:rPr lang="en-SG" altLang="zh-HK" sz="1200" dirty="0" err="1" smtClean="0">
                <a:solidFill>
                  <a:srgbClr val="002060"/>
                </a:solidFill>
              </a:rPr>
              <a:t>u</a:t>
            </a:r>
            <a:r>
              <a:rPr lang="en-SG" altLang="zh-HK" sz="1200" baseline="-25000" dirty="0" err="1" smtClean="0">
                <a:solidFill>
                  <a:srgbClr val="002060"/>
                </a:solidFill>
              </a:rPr>
              <a:t>i</a:t>
            </a:r>
            <a:r>
              <a:rPr lang="en-SG" altLang="zh-HK" sz="1200" dirty="0" smtClean="0">
                <a:solidFill>
                  <a:srgbClr val="002060"/>
                </a:solidFill>
              </a:rPr>
              <a:t>}, find a Nash equilibrium.</a:t>
            </a:r>
          </a:p>
          <a:p>
            <a:pPr marL="72000"/>
            <a:r>
              <a:rPr lang="en-US" altLang="zh-HK" sz="1200" dirty="0" smtClean="0">
                <a:solidFill>
                  <a:srgbClr val="002060"/>
                </a:solidFill>
              </a:rPr>
              <a:t>Computational complexity: PPAD-hard (DGP’05, CD’06)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To do: change men and women to good logo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 science proceeds via the approach of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hypothetico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-deductive method: A hypothesis (theory) is proposed based on collected data and observations, and</a:t>
            </a:r>
          </a:p>
          <a:p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experiments are designed and conducted to test the hypothesis. If a violation appears, the theory is reexamined and new theories are proposed.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/>
              <a:t>Product design and experiments. Bridge construction</a:t>
            </a:r>
            <a:endParaRPr lang="zh-HK" altLang="en-US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HK" altLang="en-US" sz="1200" dirty="0" smtClean="0"/>
          </a:p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 science proceeds via the approach of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hypothetico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-deductive method: A hypothesis (theory) is proposed based on collected data and observations, and</a:t>
            </a:r>
          </a:p>
          <a:p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experiments are designed and conducted to test the hypothesis. If a violation appears, the theory is reexamined and new theories are proposed.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/>
              <a:t>Product design and experiments. Bridge construction</a:t>
            </a:r>
            <a:endParaRPr lang="zh-HK" altLang="en-US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HK" altLang="en-US" sz="1200" dirty="0" smtClean="0"/>
          </a:p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FF38A-A1FD-476C-9646-5D4F5AB07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B1910-D7B9-41FE-AE47-3316D7E63A7E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6581-8E7C-4050-A397-D73D7976C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FF1DA-F08D-40CF-A6F8-932F546B1022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0AC4-88B9-406D-B456-3A6339C85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E7B47-6ECB-4429-BC5E-11C185384346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D7FCD-05AF-4151-96F6-BDB914A6E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A9D8A9-0BF4-47F7-8EB4-41DE8CC78127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600B-FA77-43E5-B703-9E321ED4F2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18078-603B-4F40-ACC2-BD1BA5ADC62A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5E-CC51-4F9A-B40B-A25E07EED2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9DFD5-7877-46FA-94C5-4534D8577119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15F60-B707-4200-905D-E852C4CD29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BFB22-FB7A-43D1-8A67-0FA8B941B8C1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E43D8-103C-474D-99A8-76F00EFEAF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34C51-A215-4986-8EF3-5394EB587B8A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6F5F-F889-4895-B514-401857A45D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3768E-4ACD-4097-92F0-22DC61FA6FAE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19D93-EE9E-4118-85D1-3FB2ABEB9A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BE3A9-F02D-4828-BEFA-8AABE93C6ED1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844BD-3944-400A-BF8B-3D8589EEC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F7C24-8ACE-4F5C-81F0-5982ED988BA4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pPr>
              <a:defRPr/>
            </a:pPr>
            <a:fld id="{95E94240-D54C-4389-BE66-F9382F21AE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D2D0623-B5CB-413E-B1A2-FEFD8D6FF3A7}" type="datetime1">
              <a:rPr lang="en-US" smtClean="0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B6A4CEA-7022-47F6-A352-19F5A429A1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5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Layout" Target="../diagrams/layout14.xml"/><Relationship Id="rId3" Type="http://schemas.openxmlformats.org/officeDocument/2006/relationships/diagramData" Target="../diagrams/data14.xml"/><Relationship Id="rId21" Type="http://schemas.microsoft.com/office/2007/relationships/diagramDrawing" Target="../diagrams/drawing14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openxmlformats.org/officeDocument/2006/relationships/diagramData" Target="../diagrams/data17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3.xml"/><Relationship Id="rId19" Type="http://schemas.openxmlformats.org/officeDocument/2006/relationships/diagramQuickStyle" Target="../diagrams/quickStyle14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diagramDrawing" Target="../diagrams/drawing15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diagramQuickStyle" Target="../diagrams/quickStyle15.xml"/><Relationship Id="rId5" Type="http://schemas.openxmlformats.org/officeDocument/2006/relationships/image" Target="../media/image26.png"/><Relationship Id="rId10" Type="http://schemas.openxmlformats.org/officeDocument/2006/relationships/diagramLayout" Target="../diagrams/layout15.xml"/><Relationship Id="rId4" Type="http://schemas.openxmlformats.org/officeDocument/2006/relationships/image" Target="../media/image25.png"/><Relationship Id="rId9" Type="http://schemas.openxmlformats.org/officeDocument/2006/relationships/diagramData" Target="../diagrams/data18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diagramDrawing" Target="../diagrams/drawing16.xml"/><Relationship Id="rId18" Type="http://schemas.microsoft.com/office/2007/relationships/diagramDrawing" Target="../diagrams/drawing17.xml"/><Relationship Id="rId3" Type="http://schemas.openxmlformats.org/officeDocument/2006/relationships/image" Target="../media/image24.png"/><Relationship Id="rId21" Type="http://schemas.openxmlformats.org/officeDocument/2006/relationships/diagramQuickStyle" Target="../diagrams/quickStyle17.xml"/><Relationship Id="rId7" Type="http://schemas.openxmlformats.org/officeDocument/2006/relationships/image" Target="../media/image28.png"/><Relationship Id="rId12" Type="http://schemas.openxmlformats.org/officeDocument/2006/relationships/diagramColors" Target="../diagrams/colors16.xml"/><Relationship Id="rId17" Type="http://schemas.openxmlformats.org/officeDocument/2006/relationships/diagramColors" Target="../diagrams/colors17.xml"/><Relationship Id="rId2" Type="http://schemas.openxmlformats.org/officeDocument/2006/relationships/notesSlide" Target="../notesSlides/notesSlide12.xml"/><Relationship Id="rId16" Type="http://schemas.openxmlformats.org/officeDocument/2006/relationships/diagramQuickStyle" Target="../diagrams/quickStyle17.xml"/><Relationship Id="rId20" Type="http://schemas.openxmlformats.org/officeDocument/2006/relationships/diagramLayout" Target="../diagrams/layou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diagramQuickStyle" Target="../diagrams/quickStyle16.xml"/><Relationship Id="rId5" Type="http://schemas.openxmlformats.org/officeDocument/2006/relationships/image" Target="../media/image26.png"/><Relationship Id="rId15" Type="http://schemas.openxmlformats.org/officeDocument/2006/relationships/diagramLayout" Target="../diagrams/layout17.xml"/><Relationship Id="rId10" Type="http://schemas.openxmlformats.org/officeDocument/2006/relationships/diagramLayout" Target="../diagrams/layout16.xml"/><Relationship Id="rId19" Type="http://schemas.openxmlformats.org/officeDocument/2006/relationships/diagramData" Target="../diagrams/data21.xml"/><Relationship Id="rId4" Type="http://schemas.openxmlformats.org/officeDocument/2006/relationships/image" Target="../media/image25.png"/><Relationship Id="rId9" Type="http://schemas.openxmlformats.org/officeDocument/2006/relationships/diagramData" Target="../diagrams/data19.xml"/><Relationship Id="rId14" Type="http://schemas.openxmlformats.org/officeDocument/2006/relationships/diagramData" Target="../diagrams/data20.xml"/><Relationship Id="rId22" Type="http://schemas.openxmlformats.org/officeDocument/2006/relationships/diagramColors" Target="../diagrams/colors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diagramDrawing" Target="../diagrams/drawing18.xml"/><Relationship Id="rId18" Type="http://schemas.microsoft.com/office/2007/relationships/diagramDrawing" Target="../diagrams/drawing19.xml"/><Relationship Id="rId3" Type="http://schemas.openxmlformats.org/officeDocument/2006/relationships/image" Target="../media/image24.png"/><Relationship Id="rId21" Type="http://schemas.openxmlformats.org/officeDocument/2006/relationships/diagramQuickStyle" Target="../diagrams/quickStyle19.xml"/><Relationship Id="rId7" Type="http://schemas.openxmlformats.org/officeDocument/2006/relationships/image" Target="../media/image28.png"/><Relationship Id="rId12" Type="http://schemas.openxmlformats.org/officeDocument/2006/relationships/diagramColors" Target="../diagrams/colors18.xml"/><Relationship Id="rId17" Type="http://schemas.openxmlformats.org/officeDocument/2006/relationships/diagramColors" Target="../diagrams/colors19.xml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6" Type="http://schemas.openxmlformats.org/officeDocument/2006/relationships/diagramQuickStyle" Target="../diagrams/quickStyle19.xml"/><Relationship Id="rId20" Type="http://schemas.openxmlformats.org/officeDocument/2006/relationships/diagramLayout" Target="../diagrams/layout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diagramQuickStyle" Target="../diagrams/quickStyle18.xml"/><Relationship Id="rId24" Type="http://schemas.openxmlformats.org/officeDocument/2006/relationships/image" Target="../media/image33.png"/><Relationship Id="rId5" Type="http://schemas.openxmlformats.org/officeDocument/2006/relationships/image" Target="../media/image26.png"/><Relationship Id="rId15" Type="http://schemas.openxmlformats.org/officeDocument/2006/relationships/diagramLayout" Target="../diagrams/layout19.xml"/><Relationship Id="rId23" Type="http://schemas.openxmlformats.org/officeDocument/2006/relationships/image" Target="../media/image32.png"/><Relationship Id="rId10" Type="http://schemas.openxmlformats.org/officeDocument/2006/relationships/diagramLayout" Target="../diagrams/layout18.xml"/><Relationship Id="rId19" Type="http://schemas.openxmlformats.org/officeDocument/2006/relationships/diagramData" Target="../diagrams/data24.xml"/><Relationship Id="rId4" Type="http://schemas.openxmlformats.org/officeDocument/2006/relationships/image" Target="../media/image25.png"/><Relationship Id="rId9" Type="http://schemas.openxmlformats.org/officeDocument/2006/relationships/diagramData" Target="../diagrams/data22.xml"/><Relationship Id="rId14" Type="http://schemas.openxmlformats.org/officeDocument/2006/relationships/diagramData" Target="../diagrams/data23.xml"/><Relationship Id="rId22" Type="http://schemas.openxmlformats.org/officeDocument/2006/relationships/diagramColors" Target="../diagrams/colors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diagramQuickStyle" Target="../diagrams/quickStyle20.xml"/><Relationship Id="rId18" Type="http://schemas.openxmlformats.org/officeDocument/2006/relationships/diagramQuickStyle" Target="../diagrams/quickStyle21.xml"/><Relationship Id="rId3" Type="http://schemas.openxmlformats.org/officeDocument/2006/relationships/image" Target="../media/image35.png"/><Relationship Id="rId21" Type="http://schemas.openxmlformats.org/officeDocument/2006/relationships/diagramData" Target="../diagrams/data27.xml"/><Relationship Id="rId7" Type="http://schemas.openxmlformats.org/officeDocument/2006/relationships/image" Target="../media/image39.png"/><Relationship Id="rId12" Type="http://schemas.openxmlformats.org/officeDocument/2006/relationships/diagramLayout" Target="../diagrams/layout20.xml"/><Relationship Id="rId17" Type="http://schemas.openxmlformats.org/officeDocument/2006/relationships/diagramLayout" Target="../diagrams/layout21.xml"/><Relationship Id="rId2" Type="http://schemas.openxmlformats.org/officeDocument/2006/relationships/notesSlide" Target="../notesSlides/notesSlide14.xml"/><Relationship Id="rId16" Type="http://schemas.openxmlformats.org/officeDocument/2006/relationships/diagramData" Target="../diagrams/data26.xml"/><Relationship Id="rId20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diagramData" Target="../diagrams/data25.xml"/><Relationship Id="rId24" Type="http://schemas.openxmlformats.org/officeDocument/2006/relationships/diagramColors" Target="../diagrams/colors21.xml"/><Relationship Id="rId5" Type="http://schemas.openxmlformats.org/officeDocument/2006/relationships/image" Target="../media/image37.png"/><Relationship Id="rId15" Type="http://schemas.microsoft.com/office/2007/relationships/diagramDrawing" Target="../diagrams/drawing20.xml"/><Relationship Id="rId23" Type="http://schemas.openxmlformats.org/officeDocument/2006/relationships/diagramQuickStyle" Target="../diagrams/quickStyle21.xml"/><Relationship Id="rId10" Type="http://schemas.openxmlformats.org/officeDocument/2006/relationships/image" Target="../media/image42.png"/><Relationship Id="rId19" Type="http://schemas.openxmlformats.org/officeDocument/2006/relationships/diagramColors" Target="../diagrams/colors21.xml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diagramColors" Target="../diagrams/colors20.xml"/><Relationship Id="rId22" Type="http://schemas.openxmlformats.org/officeDocument/2006/relationships/diagramLayout" Target="../diagrams/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diagramData" Target="../diagrams/data30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25.xml"/><Relationship Id="rId12" Type="http://schemas.openxmlformats.org/officeDocument/2006/relationships/image" Target="../media/image5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diagramData" Target="../diagrams/data35.xml"/><Relationship Id="rId18" Type="http://schemas.openxmlformats.org/officeDocument/2006/relationships/diagramData" Target="../diagrams/data36.xml"/><Relationship Id="rId3" Type="http://schemas.openxmlformats.org/officeDocument/2006/relationships/diagramData" Target="../diagrams/data33.xml"/><Relationship Id="rId21" Type="http://schemas.openxmlformats.org/officeDocument/2006/relationships/diagramColors" Target="../diagrams/colors27.xml"/><Relationship Id="rId7" Type="http://schemas.microsoft.com/office/2007/relationships/diagramDrawing" Target="../diagrams/drawing26.xml"/><Relationship Id="rId12" Type="http://schemas.openxmlformats.org/officeDocument/2006/relationships/image" Target="../media/image21.png"/><Relationship Id="rId17" Type="http://schemas.microsoft.com/office/2007/relationships/diagramDrawing" Target="../diagrams/drawing27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27.xml"/><Relationship Id="rId20" Type="http://schemas.openxmlformats.org/officeDocument/2006/relationships/diagramQuickStyle" Target="../diagrams/quickStyl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1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6.xml"/><Relationship Id="rId19" Type="http://schemas.openxmlformats.org/officeDocument/2006/relationships/diagramLayout" Target="../diagrams/layout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6.xml"/><Relationship Id="rId14" Type="http://schemas.openxmlformats.org/officeDocument/2006/relationships/diagramLayout" Target="../diagrams/layout27.xml"/><Relationship Id="rId22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image" Target="../media/image59.png"/><Relationship Id="rId3" Type="http://schemas.openxmlformats.org/officeDocument/2006/relationships/diagramData" Target="../diagrams/data37.xml"/><Relationship Id="rId7" Type="http://schemas.microsoft.com/office/2007/relationships/diagramDrawing" Target="../diagrams/drawing28.xml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15" Type="http://schemas.openxmlformats.org/officeDocument/2006/relationships/image" Target="../media/image61.png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8.xml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13" Type="http://schemas.openxmlformats.org/officeDocument/2006/relationships/image" Target="../media/image64.png"/><Relationship Id="rId3" Type="http://schemas.openxmlformats.org/officeDocument/2006/relationships/diagramData" Target="../diagrams/data39.xml"/><Relationship Id="rId7" Type="http://schemas.microsoft.com/office/2007/relationships/diagramDrawing" Target="../diagrams/drawing29.xm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diagramData" Target="../diagrams/data41.xml"/><Relationship Id="rId21" Type="http://schemas.openxmlformats.org/officeDocument/2006/relationships/image" Target="../media/image75.png"/><Relationship Id="rId7" Type="http://schemas.microsoft.com/office/2007/relationships/diagramDrawing" Target="../diagrams/drawing30.xml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15" Type="http://schemas.openxmlformats.org/officeDocument/2006/relationships/image" Target="../media/image69.png"/><Relationship Id="rId10" Type="http://schemas.openxmlformats.org/officeDocument/2006/relationships/diagramQuickStyle" Target="../diagrams/quickStyle30.xml"/><Relationship Id="rId19" Type="http://schemas.openxmlformats.org/officeDocument/2006/relationships/image" Target="../media/image73.png"/><Relationship Id="rId4" Type="http://schemas.openxmlformats.org/officeDocument/2006/relationships/diagramLayout" Target="../diagrams/layout30.xml"/><Relationship Id="rId9" Type="http://schemas.openxmlformats.org/officeDocument/2006/relationships/diagramLayout" Target="../diagrams/layout30.xml"/><Relationship Id="rId1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13" Type="http://schemas.openxmlformats.org/officeDocument/2006/relationships/image" Target="../media/image76.png"/><Relationship Id="rId3" Type="http://schemas.openxmlformats.org/officeDocument/2006/relationships/diagramData" Target="../diagrams/data43.xml"/><Relationship Id="rId7" Type="http://schemas.microsoft.com/office/2007/relationships/diagramDrawing" Target="../diagrams/drawing31.xml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13" Type="http://schemas.openxmlformats.org/officeDocument/2006/relationships/diagramData" Target="../diagrams/data47.xml"/><Relationship Id="rId18" Type="http://schemas.openxmlformats.org/officeDocument/2006/relationships/diagramData" Target="../diagrams/data48.xml"/><Relationship Id="rId3" Type="http://schemas.openxmlformats.org/officeDocument/2006/relationships/diagramData" Target="../diagrams/data45.xml"/><Relationship Id="rId21" Type="http://schemas.openxmlformats.org/officeDocument/2006/relationships/diagramColors" Target="../diagrams/colors33.xml"/><Relationship Id="rId7" Type="http://schemas.microsoft.com/office/2007/relationships/diagramDrawing" Target="../diagrams/drawing32.xml"/><Relationship Id="rId12" Type="http://schemas.openxmlformats.org/officeDocument/2006/relationships/image" Target="../media/image80.png"/><Relationship Id="rId17" Type="http://schemas.microsoft.com/office/2007/relationships/diagramDrawing" Target="../diagrams/drawing33.xml"/><Relationship Id="rId2" Type="http://schemas.openxmlformats.org/officeDocument/2006/relationships/notesSlide" Target="../notesSlides/notesSlide27.xml"/><Relationship Id="rId16" Type="http://schemas.openxmlformats.org/officeDocument/2006/relationships/diagramColors" Target="../diagrams/colors33.xml"/><Relationship Id="rId20" Type="http://schemas.openxmlformats.org/officeDocument/2006/relationships/diagramQuickStyle" Target="../diagrams/quickStyl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1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2.xml"/><Relationship Id="rId19" Type="http://schemas.openxmlformats.org/officeDocument/2006/relationships/diagramLayout" Target="../diagrams/layout33.xml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2.xml"/><Relationship Id="rId14" Type="http://schemas.openxmlformats.org/officeDocument/2006/relationships/diagramLayout" Target="../diagrams/layout3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82.png"/><Relationship Id="rId7" Type="http://schemas.openxmlformats.org/officeDocument/2006/relationships/diagramColors" Target="../diagrams/colors34.xml"/><Relationship Id="rId12" Type="http://schemas.openxmlformats.org/officeDocument/2006/relationships/diagramColors" Target="../diagrams/colors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11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10" Type="http://schemas.openxmlformats.org/officeDocument/2006/relationships/diagramLayout" Target="../diagrams/layout34.xml"/><Relationship Id="rId4" Type="http://schemas.openxmlformats.org/officeDocument/2006/relationships/diagramData" Target="../diagrams/data49.xml"/><Relationship Id="rId9" Type="http://schemas.openxmlformats.org/officeDocument/2006/relationships/diagramData" Target="../diagrams/data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31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diagramData" Target="../diagrams/data7.xml"/><Relationship Id="rId21" Type="http://schemas.openxmlformats.org/officeDocument/2006/relationships/image" Target="../media/image15.png"/><Relationship Id="rId7" Type="http://schemas.microsoft.com/office/2007/relationships/diagramDrawing" Target="../diagrams/drawing6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6.xml"/><Relationship Id="rId24" Type="http://schemas.openxmlformats.org/officeDocument/2006/relationships/image" Target="../media/image18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13.pn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558" y="1143000"/>
            <a:ext cx="9398661" cy="1557338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solidFill>
                  <a:srgbClr val="FFFF00"/>
                </a:solidFill>
                <a:ea typeface="宋体" charset="-122"/>
              </a:rPr>
              <a:t>On the Complexity of Trial and Error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1750" y="3683000"/>
            <a:ext cx="7099300" cy="1727200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400" dirty="0" err="1">
                <a:solidFill>
                  <a:srgbClr val="FFFF00"/>
                </a:solidFill>
                <a:ea typeface="宋体" charset="-122"/>
              </a:rPr>
              <a:t>Shengyu</a:t>
            </a:r>
            <a:r>
              <a:rPr lang="en-US" altLang="zh-CN" sz="2400" dirty="0">
                <a:solidFill>
                  <a:srgbClr val="FFFF00"/>
                </a:solidFill>
                <a:ea typeface="宋体" charset="-122"/>
              </a:rPr>
              <a:t> Zhang</a:t>
            </a:r>
            <a:r>
              <a:rPr lang="en-US" altLang="zh-CN" sz="2400" dirty="0">
                <a:ea typeface="宋体" charset="-122"/>
              </a:rPr>
              <a:t> </a:t>
            </a:r>
            <a:endParaRPr lang="en-US" altLang="zh-CN" sz="2400" dirty="0" smtClean="0">
              <a:ea typeface="宋体" charset="-122"/>
            </a:endParaRPr>
          </a:p>
          <a:p>
            <a:pPr algn="ctr">
              <a:lnSpc>
                <a:spcPct val="140000"/>
              </a:lnSpc>
            </a:pPr>
            <a:endParaRPr lang="en-US" altLang="zh-CN" sz="2000" dirty="0" smtClean="0">
              <a:ea typeface="宋体" charset="-122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000" dirty="0" smtClean="0">
                <a:ea typeface="宋体" charset="-122"/>
              </a:rPr>
              <a:t>Joint work with  </a:t>
            </a:r>
            <a:r>
              <a:rPr lang="en-US" altLang="zh-CN" sz="2000" dirty="0" err="1" smtClean="0">
                <a:solidFill>
                  <a:srgbClr val="FFFF00"/>
                </a:solidFill>
                <a:ea typeface="宋体" charset="-122"/>
              </a:rPr>
              <a:t>Xiaohui</a:t>
            </a:r>
            <a:r>
              <a:rPr lang="en-US" altLang="zh-CN" sz="2000" dirty="0" smtClean="0">
                <a:solidFill>
                  <a:srgbClr val="FFFF00"/>
                </a:solidFill>
                <a:ea typeface="宋体" charset="-122"/>
              </a:rPr>
              <a:t> </a:t>
            </a:r>
            <a:r>
              <a:rPr lang="en-US" altLang="zh-CN" sz="2000" dirty="0" err="1" smtClean="0">
                <a:solidFill>
                  <a:srgbClr val="FFFF00"/>
                </a:solidFill>
                <a:ea typeface="宋体" charset="-122"/>
              </a:rPr>
              <a:t>Bei</a:t>
            </a:r>
            <a:r>
              <a:rPr lang="en-US" altLang="zh-CN" sz="1700" dirty="0" smtClean="0">
                <a:solidFill>
                  <a:srgbClr val="FFFF00"/>
                </a:solidFill>
                <a:ea typeface="宋体" charset="-122"/>
              </a:rPr>
              <a:t>  </a:t>
            </a:r>
            <a:r>
              <a:rPr lang="en-US" altLang="zh-CN" sz="1700" dirty="0" smtClean="0">
                <a:ea typeface="宋体" charset="-122"/>
              </a:rPr>
              <a:t>and </a:t>
            </a:r>
            <a:r>
              <a:rPr lang="en-US" altLang="zh-CN" sz="2000" dirty="0" err="1" smtClean="0">
                <a:solidFill>
                  <a:srgbClr val="FFFF00"/>
                </a:solidFill>
                <a:ea typeface="宋体" charset="-122"/>
              </a:rPr>
              <a:t>Ning</a:t>
            </a:r>
            <a:r>
              <a:rPr lang="en-US" altLang="zh-CN" sz="2000" dirty="0" smtClean="0">
                <a:solidFill>
                  <a:srgbClr val="FFFF00"/>
                </a:solidFill>
                <a:ea typeface="宋体" charset="-122"/>
              </a:rPr>
              <a:t> </a:t>
            </a:r>
            <a:r>
              <a:rPr lang="en-US" altLang="zh-CN" sz="2000" dirty="0" smtClean="0">
                <a:solidFill>
                  <a:srgbClr val="FFFF00"/>
                </a:solidFill>
                <a:ea typeface="宋体" charset="-122"/>
              </a:rPr>
              <a:t>Chen</a:t>
            </a:r>
            <a:r>
              <a:rPr lang="en-US" altLang="zh-CN" sz="1700" dirty="0" smtClean="0">
                <a:solidFill>
                  <a:srgbClr val="FFFF00"/>
                </a:solidFill>
                <a:ea typeface="宋体" charset="-122"/>
              </a:rPr>
              <a:t>  </a:t>
            </a:r>
            <a:r>
              <a:rPr lang="en-US" altLang="zh-CN" sz="1700" dirty="0" smtClean="0">
                <a:ea typeface="宋体" charset="-122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2461015" y="5638800"/>
            <a:ext cx="4181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STOC’13, also at arXiv:1205.1183</a:t>
            </a:r>
            <a:endParaRPr lang="zh-CN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51403572"/>
              </p:ext>
            </p:extLst>
          </p:nvPr>
        </p:nvGraphicFramePr>
        <p:xfrm>
          <a:off x="5410200" y="1752600"/>
          <a:ext cx="39243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In a broad sense</a:t>
            </a:r>
            <a:endParaRPr lang="en-CA" sz="24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8939834"/>
              </p:ext>
            </p:extLst>
          </p:nvPr>
        </p:nvGraphicFramePr>
        <p:xfrm>
          <a:off x="533400" y="1752600"/>
          <a:ext cx="44259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4" descr="http://media.wiley.com/product_data/coverImage300/39/11180979/111809793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82702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3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600B-FA77-43E5-B703-9E321ED4F2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8443261"/>
              </p:ext>
            </p:extLst>
          </p:nvPr>
        </p:nvGraphicFramePr>
        <p:xfrm>
          <a:off x="457200" y="1524000"/>
          <a:ext cx="8991600" cy="156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696491215"/>
                  </p:ext>
                </p:extLst>
              </p:nvPr>
            </p:nvGraphicFramePr>
            <p:xfrm>
              <a:off x="457200" y="3200400"/>
              <a:ext cx="8991600" cy="1143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696491215"/>
                  </p:ext>
                </p:extLst>
              </p:nvPr>
            </p:nvGraphicFramePr>
            <p:xfrm>
              <a:off x="457200" y="3200400"/>
              <a:ext cx="8991600" cy="1143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Questions to study</a:t>
            </a:r>
            <a:endParaRPr lang="en-CA" sz="24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95514799"/>
              </p:ext>
            </p:extLst>
          </p:nvPr>
        </p:nvGraphicFramePr>
        <p:xfrm>
          <a:off x="457200" y="4419600"/>
          <a:ext cx="8991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7448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0450" y="6165851"/>
            <a:ext cx="825500" cy="365125"/>
          </a:xfrm>
        </p:spPr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1066800"/>
                <a:ext cx="3733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CSP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Forte" pitchFamily="66" charset="0"/>
                  </a:rPr>
                  <a:t>A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  <m:r>
                      <a:rPr lang="en-US" sz="1600" i="1" baseline="-25000" dirty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˄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  <m:r>
                      <a:rPr lang="en-US" sz="1600" i="1" baseline="-25000" dirty="0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˄∙∙∙˄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𝐶𝑚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(˄∙∙∙)</m:t>
                    </m:r>
                  </m:oMath>
                </a14:m>
                <a:endParaRPr lang="en-SG" sz="16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066800"/>
                <a:ext cx="37338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816" t="-5357" b="-2142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211806" y="1405355"/>
            <a:ext cx="424321" cy="366580"/>
          </a:xfrm>
          <a:prstGeom prst="straightConnector1">
            <a:avLst/>
          </a:prstGeom>
          <a:ln w="63500" cmpd="dbl">
            <a:solidFill>
              <a:srgbClr val="002060"/>
            </a:solidFill>
            <a:headEnd type="triangle" w="sm" len="med"/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69176" y="2819400"/>
            <a:ext cx="0" cy="762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2000" y="3048000"/>
                <a:ext cx="834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i="1" dirty="0" err="1" smtClean="0">
                          <a:solidFill>
                            <a:srgbClr val="FF660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SG" baseline="-25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8000"/>
                <a:ext cx="83467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1924050" y="2842082"/>
            <a:ext cx="0" cy="739318"/>
          </a:xfrm>
          <a:prstGeom prst="straightConnector1">
            <a:avLst/>
          </a:prstGeom>
          <a:ln>
            <a:solidFill>
              <a:srgbClr val="FF6600"/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28123" y="3029688"/>
                <a:ext cx="1404937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:</m:t>
                      </m:r>
                      <m:r>
                        <a:rPr lang="en-US" i="1" dirty="0" err="1" smtClean="0">
                          <a:solidFill>
                            <a:srgbClr val="FF66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 baseline="-25000" dirty="0" err="1" smtClean="0">
                          <a:solidFill>
                            <a:srgbClr val="FF66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SG" baseline="-25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23" y="3029688"/>
                <a:ext cx="1404937" cy="362984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5162550" y="381000"/>
            <a:ext cx="1600200" cy="1024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 space  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43800" y="381000"/>
            <a:ext cx="1771650" cy="1024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 space 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48440" y="3657601"/>
            <a:ext cx="1687687" cy="704944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>
                <a:latin typeface="Arial" pitchFamily="34" charset="0"/>
                <a:cs typeface="Arial" pitchFamily="34" charset="0"/>
              </a:rPr>
              <a:t>Algorithm</a:t>
            </a:r>
            <a:endParaRPr lang="en-SG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7250" y="1771935"/>
            <a:ext cx="1860471" cy="1009365"/>
          </a:xfrm>
          <a:prstGeom prst="ellipse">
            <a:avLst/>
          </a:prstGeom>
          <a:gradFill>
            <a:gsLst>
              <a:gs pos="0">
                <a:srgbClr val="FFF200"/>
              </a:gs>
              <a:gs pos="54000">
                <a:srgbClr val="FF7A00"/>
              </a:gs>
              <a:gs pos="91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Verification oracle V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248400" y="60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0" y="533400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HK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533400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8229600" y="457200"/>
            <a:ext cx="409575" cy="2286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534400" y="457200"/>
                <a:ext cx="704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7200"/>
                <a:ext cx="70493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62800" y="316468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16468"/>
                <a:ext cx="38215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096000" y="316468"/>
            <a:ext cx="2457449" cy="1321832"/>
          </a:xfrm>
          <a:prstGeom prst="arc">
            <a:avLst>
              <a:gd name="adj1" fmla="val 12118910"/>
              <a:gd name="adj2" fmla="val 198550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27032431"/>
              </p:ext>
            </p:extLst>
          </p:nvPr>
        </p:nvGraphicFramePr>
        <p:xfrm>
          <a:off x="3352800" y="1588644"/>
          <a:ext cx="5638800" cy="187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2717722" y="4010073"/>
                <a:ext cx="6410970" cy="2390727"/>
              </a:xfrm>
              <a:prstGeom prst="wedgeRoundRectCallout">
                <a:avLst>
                  <a:gd name="adj1" fmla="val -52418"/>
                  <a:gd name="adj2" fmla="val -76915"/>
                  <a:gd name="adj3" fmla="val 16667"/>
                </a:avLst>
              </a:prstGeom>
              <a:solidFill>
                <a:srgbClr val="F8EB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dirty="0" smtClean="0">
                    <a:solidFill>
                      <a:schemeClr val="tx1"/>
                    </a:solidFill>
                  </a:rPr>
                  <a:t>If more than one violations, then V returns an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arbitrary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 one.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Worst-case analysis.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We usually don’t know how Nature returns a violation.</a:t>
                </a:r>
              </a:p>
              <a:p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HK" dirty="0" smtClean="0">
                    <a:solidFill>
                      <a:schemeClr val="tx1"/>
                    </a:solidFill>
                  </a:rPr>
                  <a:t>We’re only given the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index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, but not the </a:t>
                </a:r>
                <a:r>
                  <a:rPr lang="en-US" altLang="zh-HK" dirty="0" smtClean="0">
                    <a:solidFill>
                      <a:schemeClr val="accent1"/>
                    </a:solidFill>
                  </a:rPr>
                  <a:t>content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altLang="zh-HK" i="1" baseline="-25000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We usually get an error 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signal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, but don’t know the exact </a:t>
                </a:r>
                <a:r>
                  <a:rPr lang="en-US" altLang="zh-HK" dirty="0" smtClean="0">
                    <a:solidFill>
                      <a:schemeClr val="accent1"/>
                    </a:solidFill>
                  </a:rPr>
                  <a:t>reason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of the error. (e.g. “headache”: don’t know which ingredients of the reagent cause the problem.)</a:t>
                </a:r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722" y="4010073"/>
                <a:ext cx="6410970" cy="2390727"/>
              </a:xfrm>
              <a:prstGeom prst="wedgeRoundRectCallout">
                <a:avLst>
                  <a:gd name="adj1" fmla="val -52418"/>
                  <a:gd name="adj2" fmla="val -76915"/>
                  <a:gd name="adj3" fmla="val 16667"/>
                </a:avLst>
              </a:prstGeom>
              <a:blipFill rotWithShape="1">
                <a:blip r:embed="rId14"/>
                <a:stretch>
                  <a:fillRect b="-9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/>
      <p:bldP spid="32" grpId="0" animBg="1"/>
      <p:bldP spid="38" grpId="0" animBg="1"/>
      <p:bldGraphic spid="36" grpId="0">
        <p:bldAsOne/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373238" y="4114800"/>
            <a:ext cx="769762" cy="690563"/>
          </a:xfrm>
          <a:custGeom>
            <a:avLst/>
            <a:gdLst>
              <a:gd name="connsiteX0" fmla="*/ 725488 w 725488"/>
              <a:gd name="connsiteY0" fmla="*/ 0 h 1685925"/>
              <a:gd name="connsiteX1" fmla="*/ 344488 w 725488"/>
              <a:gd name="connsiteY1" fmla="*/ 142875 h 1685925"/>
              <a:gd name="connsiteX2" fmla="*/ 115888 w 725488"/>
              <a:gd name="connsiteY2" fmla="*/ 390525 h 1685925"/>
              <a:gd name="connsiteX3" fmla="*/ 373063 w 725488"/>
              <a:gd name="connsiteY3" fmla="*/ 647700 h 1685925"/>
              <a:gd name="connsiteX4" fmla="*/ 39688 w 725488"/>
              <a:gd name="connsiteY4" fmla="*/ 1114425 h 1685925"/>
              <a:gd name="connsiteX5" fmla="*/ 611188 w 725488"/>
              <a:gd name="connsiteY5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488" h="1685925">
                <a:moveTo>
                  <a:pt x="725488" y="0"/>
                </a:moveTo>
                <a:cubicBezTo>
                  <a:pt x="585788" y="38894"/>
                  <a:pt x="446088" y="77788"/>
                  <a:pt x="344488" y="142875"/>
                </a:cubicBezTo>
                <a:cubicBezTo>
                  <a:pt x="242888" y="207963"/>
                  <a:pt x="111126" y="306388"/>
                  <a:pt x="115888" y="390525"/>
                </a:cubicBezTo>
                <a:cubicBezTo>
                  <a:pt x="120650" y="474662"/>
                  <a:pt x="385763" y="527050"/>
                  <a:pt x="373063" y="647700"/>
                </a:cubicBezTo>
                <a:cubicBezTo>
                  <a:pt x="360363" y="768350"/>
                  <a:pt x="0" y="941388"/>
                  <a:pt x="39688" y="1114425"/>
                </a:cubicBezTo>
                <a:cubicBezTo>
                  <a:pt x="79375" y="1287463"/>
                  <a:pt x="345281" y="1486694"/>
                  <a:pt x="611188" y="1685925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0450" y="6165851"/>
            <a:ext cx="825500" cy="365125"/>
          </a:xfrm>
        </p:spPr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1066800"/>
                <a:ext cx="3733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CSP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Forte" pitchFamily="66" charset="0"/>
                  </a:rPr>
                  <a:t>A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  <m:r>
                      <a:rPr lang="en-US" sz="1600" i="1" baseline="-25000" dirty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˄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  <m:r>
                      <a:rPr lang="en-US" sz="1600" i="1" baseline="-25000" dirty="0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˄∙∙∙˄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𝐶𝑚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(˄∙∙∙)</m:t>
                    </m:r>
                  </m:oMath>
                </a14:m>
                <a:endParaRPr lang="en-SG" sz="16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066800"/>
                <a:ext cx="37338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816" t="-5357" b="-2142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211806" y="1405355"/>
            <a:ext cx="424321" cy="366580"/>
          </a:xfrm>
          <a:prstGeom prst="straightConnector1">
            <a:avLst/>
          </a:prstGeom>
          <a:ln w="63500" cmpd="dbl">
            <a:solidFill>
              <a:srgbClr val="002060"/>
            </a:solidFill>
            <a:headEnd type="triangle" w="sm" len="med"/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69176" y="2819400"/>
            <a:ext cx="0" cy="762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2000" y="3048000"/>
                <a:ext cx="834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i="1" dirty="0" err="1" smtClean="0">
                          <a:solidFill>
                            <a:srgbClr val="FF660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SG" baseline="-25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8000"/>
                <a:ext cx="83467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1924050" y="2842082"/>
            <a:ext cx="0" cy="739318"/>
          </a:xfrm>
          <a:prstGeom prst="straightConnector1">
            <a:avLst/>
          </a:prstGeom>
          <a:ln>
            <a:solidFill>
              <a:srgbClr val="FF6600"/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28123" y="3029688"/>
                <a:ext cx="1404937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:</m:t>
                      </m:r>
                      <m:r>
                        <a:rPr lang="en-US" i="1" dirty="0" err="1" smtClean="0">
                          <a:solidFill>
                            <a:srgbClr val="FF66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 baseline="-25000" dirty="0" err="1" smtClean="0">
                          <a:solidFill>
                            <a:srgbClr val="FF66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SG" baseline="-25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23" y="3029688"/>
                <a:ext cx="1404937" cy="362984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5162550" y="381000"/>
            <a:ext cx="1600200" cy="1024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 space  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43800" y="381000"/>
            <a:ext cx="1771650" cy="1024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 space 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48440" y="3657601"/>
            <a:ext cx="1687687" cy="704944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>
                <a:latin typeface="Arial" pitchFamily="34" charset="0"/>
                <a:cs typeface="Arial" pitchFamily="34" charset="0"/>
              </a:rPr>
              <a:t>Algorithm</a:t>
            </a:r>
            <a:endParaRPr lang="en-SG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7250" y="1771935"/>
            <a:ext cx="1860471" cy="1009365"/>
          </a:xfrm>
          <a:prstGeom prst="ellipse">
            <a:avLst/>
          </a:prstGeom>
          <a:gradFill>
            <a:gsLst>
              <a:gs pos="0">
                <a:srgbClr val="FFF200"/>
              </a:gs>
              <a:gs pos="54000">
                <a:srgbClr val="FF7A00"/>
              </a:gs>
              <a:gs pos="91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Verification oracle V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248400" y="60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0" y="533400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HK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533400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8229600" y="457200"/>
            <a:ext cx="409575" cy="2286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534400" y="457200"/>
                <a:ext cx="704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7200"/>
                <a:ext cx="70493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62800" y="316468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16468"/>
                <a:ext cx="38215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096000" y="316468"/>
            <a:ext cx="2457449" cy="1321832"/>
          </a:xfrm>
          <a:prstGeom prst="arc">
            <a:avLst>
              <a:gd name="adj1" fmla="val 12118910"/>
              <a:gd name="adj2" fmla="val 198550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756235898"/>
              </p:ext>
            </p:extLst>
          </p:nvPr>
        </p:nvGraphicFramePr>
        <p:xfrm>
          <a:off x="3352800" y="1588644"/>
          <a:ext cx="5638800" cy="187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Slide Number Placeholder 5"/>
          <p:cNvSpPr txBox="1">
            <a:spLocks/>
          </p:cNvSpPr>
          <p:nvPr/>
        </p:nvSpPr>
        <p:spPr>
          <a:xfrm>
            <a:off x="8680450" y="61658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9227A8-2225-4D24-AE83-BCA1C35A72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Diagram 24"/>
              <p:cNvGraphicFramePr/>
              <p:nvPr>
                <p:extLst>
                  <p:ext uri="{D42A27DB-BD31-4B8C-83A1-F6EECF244321}">
                    <p14:modId xmlns:p14="http://schemas.microsoft.com/office/powerpoint/2010/main" val="2026940942"/>
                  </p:ext>
                </p:extLst>
              </p:nvPr>
            </p:nvGraphicFramePr>
            <p:xfrm>
              <a:off x="552449" y="4531821"/>
              <a:ext cx="8576241" cy="17738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</mc:Choice>
        <mc:Fallback xmlns="">
          <p:graphicFrame>
            <p:nvGraphicFramePr>
              <p:cNvPr id="25" name="Diagram 24"/>
              <p:cNvGraphicFramePr/>
              <p:nvPr>
                <p:extLst>
                  <p:ext uri="{D42A27DB-BD31-4B8C-83A1-F6EECF244321}">
                    <p14:modId xmlns:p14="http://schemas.microsoft.com/office/powerpoint/2010/main" val="2026940942"/>
                  </p:ext>
                </p:extLst>
              </p:nvPr>
            </p:nvGraphicFramePr>
            <p:xfrm>
              <a:off x="552449" y="4531821"/>
              <a:ext cx="8576241" cy="17738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9" r:lo="rId20" r:qs="rId21" r:cs="rId22"/>
              </a:graphicData>
            </a:graphic>
          </p:graphicFrame>
        </mc:Fallback>
      </mc:AlternateContent>
      <p:sp>
        <p:nvSpPr>
          <p:cNvPr id="29" name="Rectangle 28"/>
          <p:cNvSpPr/>
          <p:nvPr/>
        </p:nvSpPr>
        <p:spPr>
          <a:xfrm>
            <a:off x="3124200" y="3719085"/>
            <a:ext cx="5867400" cy="70788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SG" altLang="zh-HK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SG" altLang="zh-HK" sz="2000" i="1" dirty="0" smtClean="0">
                <a:latin typeface="Times New Roman" pitchFamily="18" charset="0"/>
                <a:cs typeface="Times New Roman" pitchFamily="18" charset="0"/>
              </a:rPr>
              <a:t>: What </a:t>
            </a:r>
            <a:r>
              <a:rPr lang="en-SG" altLang="zh-HK" sz="2000" i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zh-HK" sz="2000" dirty="0" smtClean="0">
                <a:solidFill>
                  <a:srgbClr val="FF0000"/>
                </a:solidFill>
                <a:latin typeface="Forte" pitchFamily="66" charset="0"/>
              </a:rPr>
              <a:t>A</a:t>
            </a:r>
            <a:r>
              <a:rPr lang="en-SG" altLang="zh-HK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zh-HK" sz="2000" i="1" dirty="0">
                <a:latin typeface="Times New Roman" pitchFamily="18" charset="0"/>
                <a:cs typeface="Times New Roman" pitchFamily="18" charset="0"/>
              </a:rPr>
              <a:t>is already </a:t>
            </a:r>
            <a:r>
              <a:rPr lang="en-SG" altLang="zh-HK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hard? </a:t>
            </a:r>
            <a:endParaRPr lang="en-SG" altLang="zh-HK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SG" altLang="zh-HK" sz="2000" i="1" dirty="0" smtClean="0">
                <a:latin typeface="Times New Roman" pitchFamily="18" charset="0"/>
                <a:cs typeface="Times New Roman" pitchFamily="18" charset="0"/>
              </a:rPr>
              <a:t>	(Then </a:t>
            </a:r>
            <a:r>
              <a:rPr lang="en-US" altLang="zh-HK" sz="2000" dirty="0" smtClean="0">
                <a:solidFill>
                  <a:srgbClr val="FF0000"/>
                </a:solidFill>
                <a:latin typeface="Forte" pitchFamily="66" charset="0"/>
              </a:rPr>
              <a:t>A</a:t>
            </a:r>
            <a:r>
              <a:rPr lang="en-SG" altLang="zh-HK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SG" altLang="zh-HK" sz="2000" i="1" dirty="0" smtClean="0">
                <a:latin typeface="Times New Roman" pitchFamily="18" charset="0"/>
                <a:cs typeface="Times New Roman" pitchFamily="18" charset="0"/>
              </a:rPr>
              <a:t> couldn’t </a:t>
            </a:r>
            <a:r>
              <a:rPr lang="en-SG" altLang="zh-HK" sz="2000" i="1" dirty="0">
                <a:latin typeface="Times New Roman" pitchFamily="18" charset="0"/>
                <a:cs typeface="Times New Roman" pitchFamily="18" charset="0"/>
              </a:rPr>
              <a:t>be easy. What to ask</a:t>
            </a:r>
            <a:r>
              <a:rPr lang="en-SG" altLang="zh-HK" sz="2000" i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zh-HK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Graphic spid="25" grpId="0">
        <p:bldAsOne/>
      </p:bldGraphic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373238" y="4114800"/>
            <a:ext cx="769762" cy="690563"/>
          </a:xfrm>
          <a:custGeom>
            <a:avLst/>
            <a:gdLst>
              <a:gd name="connsiteX0" fmla="*/ 725488 w 725488"/>
              <a:gd name="connsiteY0" fmla="*/ 0 h 1685925"/>
              <a:gd name="connsiteX1" fmla="*/ 344488 w 725488"/>
              <a:gd name="connsiteY1" fmla="*/ 142875 h 1685925"/>
              <a:gd name="connsiteX2" fmla="*/ 115888 w 725488"/>
              <a:gd name="connsiteY2" fmla="*/ 390525 h 1685925"/>
              <a:gd name="connsiteX3" fmla="*/ 373063 w 725488"/>
              <a:gd name="connsiteY3" fmla="*/ 647700 h 1685925"/>
              <a:gd name="connsiteX4" fmla="*/ 39688 w 725488"/>
              <a:gd name="connsiteY4" fmla="*/ 1114425 h 1685925"/>
              <a:gd name="connsiteX5" fmla="*/ 611188 w 725488"/>
              <a:gd name="connsiteY5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488" h="1685925">
                <a:moveTo>
                  <a:pt x="725488" y="0"/>
                </a:moveTo>
                <a:cubicBezTo>
                  <a:pt x="585788" y="38894"/>
                  <a:pt x="446088" y="77788"/>
                  <a:pt x="344488" y="142875"/>
                </a:cubicBezTo>
                <a:cubicBezTo>
                  <a:pt x="242888" y="207963"/>
                  <a:pt x="111126" y="306388"/>
                  <a:pt x="115888" y="390525"/>
                </a:cubicBezTo>
                <a:cubicBezTo>
                  <a:pt x="120650" y="474662"/>
                  <a:pt x="385763" y="527050"/>
                  <a:pt x="373063" y="647700"/>
                </a:cubicBezTo>
                <a:cubicBezTo>
                  <a:pt x="360363" y="768350"/>
                  <a:pt x="0" y="941388"/>
                  <a:pt x="39688" y="1114425"/>
                </a:cubicBezTo>
                <a:cubicBezTo>
                  <a:pt x="79375" y="1287463"/>
                  <a:pt x="345281" y="1486694"/>
                  <a:pt x="611188" y="1685925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0450" y="6165851"/>
            <a:ext cx="825500" cy="365125"/>
          </a:xfrm>
        </p:spPr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1066800"/>
                <a:ext cx="3733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CSP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Forte" pitchFamily="66" charset="0"/>
                  </a:rPr>
                  <a:t>A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  <m:r>
                      <a:rPr lang="en-US" sz="1600" i="1" baseline="-25000" dirty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˄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  <m:r>
                      <a:rPr lang="en-US" sz="1600" i="1" baseline="-25000" dirty="0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˄∙∙∙˄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𝐶𝑚</m:t>
                    </m:r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(˄∙∙∙)</m:t>
                    </m:r>
                  </m:oMath>
                </a14:m>
                <a:endParaRPr lang="en-SG" sz="16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066800"/>
                <a:ext cx="37338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816" t="-5357" b="-2142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211806" y="1405355"/>
            <a:ext cx="424321" cy="366580"/>
          </a:xfrm>
          <a:prstGeom prst="straightConnector1">
            <a:avLst/>
          </a:prstGeom>
          <a:ln w="63500" cmpd="dbl">
            <a:solidFill>
              <a:srgbClr val="002060"/>
            </a:solidFill>
            <a:headEnd type="triangle" w="sm" len="med"/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69176" y="2819400"/>
            <a:ext cx="0" cy="762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2000" y="3048000"/>
                <a:ext cx="834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i="1" dirty="0" err="1" smtClean="0">
                          <a:solidFill>
                            <a:srgbClr val="FF660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SG" baseline="-25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8000"/>
                <a:ext cx="83467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1924050" y="2842082"/>
            <a:ext cx="0" cy="739318"/>
          </a:xfrm>
          <a:prstGeom prst="straightConnector1">
            <a:avLst/>
          </a:prstGeom>
          <a:ln>
            <a:solidFill>
              <a:srgbClr val="FF6600"/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28123" y="3029688"/>
                <a:ext cx="1404937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:</m:t>
                      </m:r>
                      <m:r>
                        <a:rPr lang="en-US" i="1" dirty="0" err="1" smtClean="0">
                          <a:solidFill>
                            <a:srgbClr val="FF66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 baseline="-25000" dirty="0" err="1" smtClean="0">
                          <a:solidFill>
                            <a:srgbClr val="FF66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SG" baseline="-25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23" y="3029688"/>
                <a:ext cx="1404937" cy="362984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5162550" y="381000"/>
            <a:ext cx="1600200" cy="1024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 space  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43800" y="381000"/>
            <a:ext cx="1771650" cy="1024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 space 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48440" y="3657601"/>
            <a:ext cx="1687687" cy="704944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>
                <a:latin typeface="Arial" pitchFamily="34" charset="0"/>
                <a:cs typeface="Arial" pitchFamily="34" charset="0"/>
              </a:rPr>
              <a:t>Algorithm</a:t>
            </a:r>
            <a:endParaRPr lang="en-SG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7250" y="1771935"/>
            <a:ext cx="1860471" cy="1009365"/>
          </a:xfrm>
          <a:prstGeom prst="ellipse">
            <a:avLst/>
          </a:prstGeom>
          <a:gradFill>
            <a:gsLst>
              <a:gs pos="0">
                <a:srgbClr val="FFF200"/>
              </a:gs>
              <a:gs pos="54000">
                <a:srgbClr val="FF7A00"/>
              </a:gs>
              <a:gs pos="91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Verification oracle V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248400" y="60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0" y="533400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HK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533400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8229600" y="457200"/>
            <a:ext cx="409575" cy="2286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534400" y="457200"/>
                <a:ext cx="704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HK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57200"/>
                <a:ext cx="70493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62800" y="316468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16468"/>
                <a:ext cx="38215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096000" y="316468"/>
            <a:ext cx="2457449" cy="1321832"/>
          </a:xfrm>
          <a:prstGeom prst="arc">
            <a:avLst>
              <a:gd name="adj1" fmla="val 12118910"/>
              <a:gd name="adj2" fmla="val 198550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814279705"/>
              </p:ext>
            </p:extLst>
          </p:nvPr>
        </p:nvGraphicFramePr>
        <p:xfrm>
          <a:off x="3352800" y="1588644"/>
          <a:ext cx="5638800" cy="187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Slide Number Placeholder 5"/>
          <p:cNvSpPr txBox="1">
            <a:spLocks/>
          </p:cNvSpPr>
          <p:nvPr/>
        </p:nvSpPr>
        <p:spPr>
          <a:xfrm>
            <a:off x="8680450" y="61658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9227A8-2225-4D24-AE83-BCA1C35A72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Diagram 24"/>
              <p:cNvGraphicFramePr/>
              <p:nvPr>
                <p:extLst>
                  <p:ext uri="{D42A27DB-BD31-4B8C-83A1-F6EECF244321}">
                    <p14:modId xmlns:p14="http://schemas.microsoft.com/office/powerpoint/2010/main" val="3457887265"/>
                  </p:ext>
                </p:extLst>
              </p:nvPr>
            </p:nvGraphicFramePr>
            <p:xfrm>
              <a:off x="552449" y="4531821"/>
              <a:ext cx="8576241" cy="17738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</mc:Choice>
        <mc:Fallback xmlns="">
          <p:graphicFrame>
            <p:nvGraphicFramePr>
              <p:cNvPr id="25" name="Diagram 24"/>
              <p:cNvGraphicFramePr/>
              <p:nvPr>
                <p:extLst>
                  <p:ext uri="{D42A27DB-BD31-4B8C-83A1-F6EECF244321}">
                    <p14:modId xmlns:p14="http://schemas.microsoft.com/office/powerpoint/2010/main" val="3457887265"/>
                  </p:ext>
                </p:extLst>
              </p:nvPr>
            </p:nvGraphicFramePr>
            <p:xfrm>
              <a:off x="552449" y="4531821"/>
              <a:ext cx="8576241" cy="17738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9" r:lo="rId20" r:qs="rId21" r:cs="rId22"/>
              </a:graphicData>
            </a:graphic>
          </p:graphicFrame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2743200" y="3901969"/>
            <a:ext cx="914400" cy="0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71800" y="3547646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CC0099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dirty="0" smtClean="0">
                          <a:solidFill>
                            <a:srgbClr val="CC0099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SG" sz="16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547646"/>
                <a:ext cx="457200" cy="338554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2743200" y="4125588"/>
            <a:ext cx="914400" cy="0"/>
          </a:xfrm>
          <a:prstGeom prst="straightConnector1">
            <a:avLst/>
          </a:prstGeom>
          <a:ln>
            <a:solidFill>
              <a:srgbClr val="CC0099"/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90800" y="4191000"/>
                <a:ext cx="1244679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 dirty="0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rgbClr val="CC0099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1600" b="0" i="1" dirty="0" smtClean="0">
                          <a:solidFill>
                            <a:srgbClr val="CC0099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1600" b="0" i="1" dirty="0" smtClean="0">
                          <a:solidFill>
                            <a:srgbClr val="CC0099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rgbClr val="CC0099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1600" baseline="-250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191000"/>
                <a:ext cx="1244679" cy="332912"/>
              </a:xfrm>
              <a:prstGeom prst="rect">
                <a:avLst/>
              </a:prstGeom>
              <a:blipFill rotWithShape="1">
                <a:blip r:embed="rId24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3810000" y="3581399"/>
            <a:ext cx="2076450" cy="887723"/>
          </a:xfrm>
          <a:prstGeom prst="ellipse">
            <a:avLst/>
          </a:prstGeom>
          <a:gradFill flip="none" rotWithShape="1">
            <a:gsLst>
              <a:gs pos="90000">
                <a:srgbClr val="7030A0"/>
              </a:gs>
              <a:gs pos="19000">
                <a:srgbClr val="21D6E0"/>
              </a:gs>
              <a:gs pos="36000">
                <a:srgbClr val="0087E6"/>
              </a:gs>
              <a:gs pos="6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Computation oracle </a:t>
            </a:r>
            <a:r>
              <a:rPr lang="en-US" altLang="zh-HK" sz="1600" dirty="0" smtClean="0">
                <a:solidFill>
                  <a:srgbClr val="FF0000"/>
                </a:solidFill>
                <a:latin typeface="Forte" pitchFamily="66" charset="0"/>
              </a:rPr>
              <a:t>A</a:t>
            </a:r>
            <a:endParaRPr lang="zh-HK" altLang="en-US" sz="1600" dirty="0"/>
          </a:p>
        </p:txBody>
      </p:sp>
      <p:sp>
        <p:nvSpPr>
          <p:cNvPr id="44" name="Rounded Rectangular Callout 43"/>
          <p:cNvSpPr/>
          <p:nvPr/>
        </p:nvSpPr>
        <p:spPr>
          <a:xfrm>
            <a:off x="6019800" y="3581400"/>
            <a:ext cx="3067050" cy="990599"/>
          </a:xfrm>
          <a:prstGeom prst="wedgeRoundRectCallout">
            <a:avLst>
              <a:gd name="adj1" fmla="val -43150"/>
              <a:gd name="adj2" fmla="val -10223"/>
              <a:gd name="adj3" fmla="val 1666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</a:t>
            </a:r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extra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difficulty is introduced due to the lack of input knowledge?</a:t>
            </a:r>
            <a:endParaRPr lang="en-SG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143000" y="5602069"/>
                <a:ext cx="7570791" cy="646331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latin typeface="+mn-lt"/>
                  </a:rPr>
                  <a:t>Add another </a:t>
                </a:r>
                <a:r>
                  <a:rPr lang="en-US" altLang="zh-HK" dirty="0">
                    <a:solidFill>
                      <a:schemeClr val="accent1"/>
                    </a:solidFill>
                    <a:latin typeface="+mn-lt"/>
                  </a:rPr>
                  <a:t>computation oracle</a:t>
                </a:r>
                <a:r>
                  <a:rPr lang="en-US" altLang="zh-HK" dirty="0">
                    <a:latin typeface="+mn-lt"/>
                  </a:rPr>
                  <a:t> that computes </a:t>
                </a:r>
                <a:r>
                  <a:rPr lang="en-US" altLang="zh-HK" dirty="0" smtClean="0">
                    <a:solidFill>
                      <a:srgbClr val="FF0000"/>
                    </a:solidFill>
                    <a:latin typeface="Forte" pitchFamily="66" charset="0"/>
                  </a:rPr>
                  <a:t>A</a:t>
                </a:r>
                <a:r>
                  <a:rPr lang="en-US" altLang="zh-HK" dirty="0" smtClean="0">
                    <a:latin typeface="+mn-lt"/>
                  </a:rPr>
                  <a:t> </a:t>
                </a:r>
                <a:r>
                  <a:rPr lang="en-US" altLang="zh-HK" dirty="0">
                    <a:latin typeface="+mn-lt"/>
                  </a:rPr>
                  <a:t>itself.</a:t>
                </a:r>
                <a:endParaRPr lang="en-SG" altLang="zh-HK" dirty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rgbClr val="FF0000"/>
                    </a:solidFill>
                    <a:latin typeface="Forte" pitchFamily="66" charset="0"/>
                  </a:rPr>
                  <a:t>A</a:t>
                </a:r>
                <a:r>
                  <a:rPr lang="en-SG" altLang="zh-HK" baseline="-25000" dirty="0" smtClean="0">
                    <a:solidFill>
                      <a:srgbClr val="CC0099"/>
                    </a:solidFill>
                    <a:latin typeface="+mn-lt"/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CC0099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r>
                      <a:rPr lang="en-SG" altLang="zh-HK" b="1" i="0" dirty="0" smtClean="0">
                        <a:solidFill>
                          <a:srgbClr val="CC0099"/>
                        </a:solidFill>
                        <a:latin typeface="Cambria Math"/>
                      </a:rPr>
                      <m:t>𝐏</m:t>
                    </m:r>
                    <m:r>
                      <m:rPr>
                        <m:sty m:val="p"/>
                      </m:rPr>
                      <a:rPr lang="en-SG" altLang="zh-HK" i="0" baseline="30000" dirty="0" smtClean="0">
                        <a:solidFill>
                          <a:srgbClr val="CC0099"/>
                        </a:solidFill>
                        <a:latin typeface="Cambria Math"/>
                      </a:rPr>
                      <m:t>V</m:t>
                    </m:r>
                  </m:oMath>
                </a14:m>
                <a:r>
                  <a:rPr lang="en-US" altLang="zh-HK" baseline="30000" dirty="0" smtClean="0">
                    <a:solidFill>
                      <a:srgbClr val="FF0000"/>
                    </a:solidFill>
                    <a:latin typeface="Forte" pitchFamily="66" charset="0"/>
                  </a:rPr>
                  <a:t>, A</a:t>
                </a:r>
                <a:r>
                  <a:rPr lang="en-SG" altLang="zh-HK" dirty="0" smtClean="0">
                    <a:latin typeface="+mn-lt"/>
                  </a:rPr>
                  <a:t>: </a:t>
                </a:r>
                <a:r>
                  <a:rPr lang="en-SG" altLang="zh-HK" dirty="0">
                    <a:latin typeface="+mn-lt"/>
                  </a:rPr>
                  <a:t>unknown-input version of </a:t>
                </a:r>
                <a:r>
                  <a:rPr lang="en-US" altLang="zh-HK" dirty="0" smtClean="0">
                    <a:solidFill>
                      <a:srgbClr val="FF0000"/>
                    </a:solidFill>
                    <a:latin typeface="Forte" pitchFamily="66" charset="0"/>
                  </a:rPr>
                  <a:t>A</a:t>
                </a:r>
                <a:r>
                  <a:rPr lang="en-SG" altLang="zh-HK" dirty="0" smtClean="0">
                    <a:latin typeface="+mn-lt"/>
                  </a:rPr>
                  <a:t> </a:t>
                </a:r>
                <a:r>
                  <a:rPr lang="en-SG" altLang="zh-HK" dirty="0">
                    <a:latin typeface="+mn-lt"/>
                  </a:rPr>
                  <a:t>is not much harder.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602069"/>
                <a:ext cx="7570791" cy="646331"/>
              </a:xfrm>
              <a:prstGeom prst="rect">
                <a:avLst/>
              </a:prstGeom>
              <a:blipFill rotWithShape="1">
                <a:blip r:embed="rId25"/>
                <a:stretch>
                  <a:fillRect l="-564" t="-5660" b="-1415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7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0450" y="6165851"/>
            <a:ext cx="825500" cy="365125"/>
          </a:xfrm>
        </p:spPr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6477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Example: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7400" y="1066800"/>
                <a:ext cx="2590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zh-HK" sz="1600" b="0" i="0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HK" sz="1600" i="1" dirty="0">
                          <a:solidFill>
                            <a:srgbClr val="00206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altLang="zh-HK" sz="1600" i="1" baseline="-25000" dirty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HK" sz="1600" i="1" dirty="0">
                          <a:solidFill>
                            <a:srgbClr val="002060"/>
                          </a:solidFill>
                          <a:latin typeface="Cambria Math"/>
                        </a:rPr>
                        <m:t>˄</m:t>
                      </m:r>
                      <m:r>
                        <a:rPr lang="en-US" altLang="zh-HK" sz="1600" i="1" dirty="0">
                          <a:solidFill>
                            <a:srgbClr val="00206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altLang="zh-HK" sz="1600" i="1" baseline="-25000" dirty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HK" sz="1600" i="1" dirty="0">
                          <a:solidFill>
                            <a:srgbClr val="002060"/>
                          </a:solidFill>
                          <a:latin typeface="Cambria Math"/>
                        </a:rPr>
                        <m:t>˄∙∙∙˄</m:t>
                      </m:r>
                      <m:r>
                        <a:rPr lang="en-US" altLang="zh-HK" sz="1600" i="1" dirty="0">
                          <a:solidFill>
                            <a:srgbClr val="002060"/>
                          </a:solidFill>
                          <a:latin typeface="Cambria Math"/>
                        </a:rPr>
                        <m:t>𝐶𝑚</m:t>
                      </m:r>
                      <m:r>
                        <a:rPr lang="en-US" altLang="zh-HK" sz="1600" i="1" dirty="0">
                          <a:solidFill>
                            <a:srgbClr val="002060"/>
                          </a:solidFill>
                          <a:latin typeface="Cambria Math"/>
                        </a:rPr>
                        <m:t>(˄∙∙∙)</m:t>
                      </m:r>
                    </m:oMath>
                  </m:oMathPara>
                </a14:m>
                <a:endParaRPr lang="en-SG" sz="16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66800"/>
                <a:ext cx="2590800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211806" y="1405355"/>
            <a:ext cx="424321" cy="366580"/>
          </a:xfrm>
          <a:prstGeom prst="straightConnector1">
            <a:avLst/>
          </a:prstGeom>
          <a:ln w="63500" cmpd="dbl">
            <a:solidFill>
              <a:srgbClr val="002060"/>
            </a:solidFill>
            <a:headEnd type="triangle" w="sm" len="med"/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69176" y="2819400"/>
            <a:ext cx="0" cy="762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4800" y="3048000"/>
                <a:ext cx="1318689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SG" baseline="30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0"/>
                <a:ext cx="1318689" cy="3629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1924050" y="2842082"/>
            <a:ext cx="0" cy="739318"/>
          </a:xfrm>
          <a:prstGeom prst="straightConnector1">
            <a:avLst/>
          </a:prstGeom>
          <a:ln>
            <a:solidFill>
              <a:srgbClr val="FF6600"/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81200" y="3029688"/>
                <a:ext cx="1404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altLang="zh-HK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HK" i="1" dirty="0" err="1">
                          <a:solidFill>
                            <a:srgbClr val="FF66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altLang="zh-HK" i="1" baseline="-25000" dirty="0" err="1">
                          <a:solidFill>
                            <a:srgbClr val="FF66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altLang="zh-HK" i="1" dirty="0">
                          <a:solidFill>
                            <a:srgbClr val="FF66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HK" b="0" i="1" dirty="0" smtClean="0">
                          <a:solidFill>
                            <a:srgbClr val="FF66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HK" i="1" dirty="0">
                          <a:solidFill>
                            <a:srgbClr val="FF6600"/>
                          </a:solidFill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SG" altLang="zh-HK" baseline="-25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29688"/>
                <a:ext cx="140493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5162550" y="381000"/>
            <a:ext cx="1600200" cy="1024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467599" y="381000"/>
            <a:ext cx="1928503" cy="1024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assignments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73238" y="4114800"/>
            <a:ext cx="769762" cy="690563"/>
          </a:xfrm>
          <a:custGeom>
            <a:avLst/>
            <a:gdLst>
              <a:gd name="connsiteX0" fmla="*/ 725488 w 725488"/>
              <a:gd name="connsiteY0" fmla="*/ 0 h 1685925"/>
              <a:gd name="connsiteX1" fmla="*/ 344488 w 725488"/>
              <a:gd name="connsiteY1" fmla="*/ 142875 h 1685925"/>
              <a:gd name="connsiteX2" fmla="*/ 115888 w 725488"/>
              <a:gd name="connsiteY2" fmla="*/ 390525 h 1685925"/>
              <a:gd name="connsiteX3" fmla="*/ 373063 w 725488"/>
              <a:gd name="connsiteY3" fmla="*/ 647700 h 1685925"/>
              <a:gd name="connsiteX4" fmla="*/ 39688 w 725488"/>
              <a:gd name="connsiteY4" fmla="*/ 1114425 h 1685925"/>
              <a:gd name="connsiteX5" fmla="*/ 611188 w 725488"/>
              <a:gd name="connsiteY5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488" h="1685925">
                <a:moveTo>
                  <a:pt x="725488" y="0"/>
                </a:moveTo>
                <a:cubicBezTo>
                  <a:pt x="585788" y="38894"/>
                  <a:pt x="446088" y="77788"/>
                  <a:pt x="344488" y="142875"/>
                </a:cubicBezTo>
                <a:cubicBezTo>
                  <a:pt x="242888" y="207963"/>
                  <a:pt x="111126" y="306388"/>
                  <a:pt x="115888" y="390525"/>
                </a:cubicBezTo>
                <a:cubicBezTo>
                  <a:pt x="120650" y="474662"/>
                  <a:pt x="385763" y="527050"/>
                  <a:pt x="373063" y="647700"/>
                </a:cubicBezTo>
                <a:cubicBezTo>
                  <a:pt x="360363" y="768350"/>
                  <a:pt x="0" y="941388"/>
                  <a:pt x="39688" y="1114425"/>
                </a:cubicBezTo>
                <a:cubicBezTo>
                  <a:pt x="79375" y="1287463"/>
                  <a:pt x="345281" y="1486694"/>
                  <a:pt x="611188" y="1685925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Rounded Rectangle 31"/>
          <p:cNvSpPr/>
          <p:nvPr/>
        </p:nvSpPr>
        <p:spPr>
          <a:xfrm>
            <a:off x="948440" y="3657601"/>
            <a:ext cx="1687687" cy="704944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>
                <a:latin typeface="Arial" pitchFamily="34" charset="0"/>
                <a:cs typeface="Arial" pitchFamily="34" charset="0"/>
              </a:rPr>
              <a:t>Algorithm</a:t>
            </a:r>
            <a:endParaRPr lang="en-SG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7250" y="1771935"/>
            <a:ext cx="1860471" cy="1009365"/>
          </a:xfrm>
          <a:prstGeom prst="ellipse">
            <a:avLst/>
          </a:prstGeom>
          <a:gradFill>
            <a:gsLst>
              <a:gs pos="0">
                <a:srgbClr val="FFF200"/>
              </a:gs>
              <a:gs pos="54000">
                <a:srgbClr val="FF7A00"/>
              </a:gs>
              <a:gs pos="91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Verification oracle V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248400" y="60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0" y="533400"/>
                <a:ext cx="4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zh-HK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533400"/>
                <a:ext cx="41081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8229600" y="457200"/>
            <a:ext cx="409575" cy="2286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001000" y="609600"/>
                <a:ext cx="1571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HK" i="1" dirty="0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 dirty="0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altLang="zh-HK" b="0" i="1" dirty="0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HK" i="1" dirty="0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 dirty="0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HK" i="1" dirty="0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zh-HK" alt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609600"/>
                <a:ext cx="157100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60044" y="278368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044" y="278368"/>
                <a:ext cx="38215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096000" y="316468"/>
            <a:ext cx="2457449" cy="1321832"/>
          </a:xfrm>
          <a:prstGeom prst="arc">
            <a:avLst>
              <a:gd name="adj1" fmla="val 12118910"/>
              <a:gd name="adj2" fmla="val 198550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743200" y="3901969"/>
            <a:ext cx="1295400" cy="0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00400" y="3547646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CC0099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1600" b="0" i="1" dirty="0" smtClean="0">
                          <a:solidFill>
                            <a:srgbClr val="CC0099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SG" sz="16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547646"/>
                <a:ext cx="457200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2743200" y="4125588"/>
            <a:ext cx="1295400" cy="0"/>
          </a:xfrm>
          <a:prstGeom prst="straightConnector1">
            <a:avLst/>
          </a:prstGeom>
          <a:ln>
            <a:solidFill>
              <a:srgbClr val="CC0099"/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14600" y="4191000"/>
                <a:ext cx="1828799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 dirty="0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rgbClr val="CC0099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1600" i="1" dirty="0" err="1" smtClean="0">
                          <a:solidFill>
                            <a:srgbClr val="CC0099"/>
                          </a:solidFill>
                          <a:latin typeface="Cambria Math"/>
                          <a:ea typeface="宋体" pitchFamily="2" charset="-122"/>
                          <a:cs typeface="Arial" pitchFamily="34" charset="0"/>
                        </a:rPr>
                        <m:t>𝑠</m:t>
                      </m:r>
                      <m:r>
                        <a:rPr lang="en-US" altLang="zh-CN" sz="1600" i="1" dirty="0" err="1" smtClean="0">
                          <a:solidFill>
                            <a:srgbClr val="CC0099"/>
                          </a:solidFill>
                          <a:latin typeface="Cambria Math"/>
                          <a:ea typeface="宋体" pitchFamily="2" charset="-122"/>
                          <a:cs typeface="Arial" pitchFamily="34" charset="0"/>
                        </a:rPr>
                        <m:t>.</m:t>
                      </m:r>
                      <m:r>
                        <a:rPr lang="en-US" altLang="zh-CN" sz="1600" i="1" dirty="0" err="1" smtClean="0">
                          <a:solidFill>
                            <a:srgbClr val="CC0099"/>
                          </a:solidFill>
                          <a:latin typeface="Cambria Math"/>
                          <a:ea typeface="宋体" pitchFamily="2" charset="-122"/>
                          <a:cs typeface="Arial" pitchFamily="34" charset="0"/>
                        </a:rPr>
                        <m:t>𝑡</m:t>
                      </m:r>
                      <m:r>
                        <a:rPr lang="en-US" altLang="zh-CN" sz="1600" i="1" dirty="0" err="1" smtClean="0">
                          <a:solidFill>
                            <a:srgbClr val="CC0099"/>
                          </a:solidFill>
                          <a:latin typeface="Cambria Math"/>
                          <a:ea typeface="宋体" pitchFamily="2" charset="-122"/>
                          <a:cs typeface="Arial" pitchFamily="34" charset="0"/>
                        </a:rPr>
                        <m:t>.  </m:t>
                      </m:r>
                      <m:sSup>
                        <m:sSupPr>
                          <m:ctrlPr>
                            <a:rPr lang="en-US" altLang="zh-CN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  <a:ea typeface="宋体" pitchFamily="2" charset="-122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  <a:ea typeface="宋体" pitchFamily="2" charset="-122"/>
                              <a:cs typeface="Arial" pitchFamily="34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  <a:ea typeface="宋体" pitchFamily="2" charset="-122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1600" b="0" i="1" dirty="0" smtClean="0">
                              <a:solidFill>
                                <a:srgbClr val="CC0099"/>
                              </a:solidFill>
                              <a:latin typeface="Cambria Math"/>
                              <a:ea typeface="宋体" pitchFamily="2" charset="-122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0" i="1" dirty="0" smtClean="0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宋体" pitchFamily="2" charset="-122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dirty="0" smtClean="0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宋体" pitchFamily="2" charset="-122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b="0" i="1" dirty="0" smtClean="0">
                                  <a:solidFill>
                                    <a:srgbClr val="CC0099"/>
                                  </a:solidFill>
                                  <a:latin typeface="Cambria Math"/>
                                  <a:ea typeface="宋体" pitchFamily="2" charset="-122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dirty="0" smtClean="0">
                          <a:solidFill>
                            <a:srgbClr val="CC0099"/>
                          </a:solidFill>
                          <a:latin typeface="Cambria Math"/>
                          <a:ea typeface="宋体" pitchFamily="2" charset="-122"/>
                          <a:cs typeface="Arial" pitchFamily="34" charset="0"/>
                        </a:rPr>
                        <m:t>=1</m:t>
                      </m:r>
                    </m:oMath>
                  </m:oMathPara>
                </a14:m>
                <a:endParaRPr lang="en-SG" sz="1600" baseline="-250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191000"/>
                <a:ext cx="1828799" cy="332912"/>
              </a:xfrm>
              <a:prstGeom prst="rect">
                <a:avLst/>
              </a:prstGeom>
              <a:blipFill rotWithShape="1">
                <a:blip r:embed="rId10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4171950" y="3581399"/>
            <a:ext cx="2076450" cy="887723"/>
          </a:xfrm>
          <a:prstGeom prst="ellipse">
            <a:avLst/>
          </a:prstGeom>
          <a:gradFill flip="none" rotWithShape="1">
            <a:gsLst>
              <a:gs pos="90000">
                <a:srgbClr val="7030A0"/>
              </a:gs>
              <a:gs pos="19000">
                <a:srgbClr val="21D6E0"/>
              </a:gs>
              <a:gs pos="36000">
                <a:srgbClr val="0087E6"/>
              </a:gs>
              <a:gs pos="6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Computation oracle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2182820162"/>
              </p:ext>
            </p:extLst>
          </p:nvPr>
        </p:nvGraphicFramePr>
        <p:xfrm>
          <a:off x="3352800" y="1588645"/>
          <a:ext cx="5638800" cy="164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4185764115"/>
                  </p:ext>
                </p:extLst>
              </p:nvPr>
            </p:nvGraphicFramePr>
            <p:xfrm>
              <a:off x="562548" y="4648200"/>
              <a:ext cx="8656552" cy="152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Choice>
        <mc:Fallback xmlns="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4185764115"/>
                  </p:ext>
                </p:extLst>
              </p:nvPr>
            </p:nvGraphicFramePr>
            <p:xfrm>
              <a:off x="562548" y="4648200"/>
              <a:ext cx="8656552" cy="152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1" r:lo="rId22" r:qs="rId23" r:cs="rId24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51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Related Models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2971800"/>
          <a:ext cx="8991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57200" y="1600200"/>
          <a:ext cx="8991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57200" y="4114800"/>
          <a:ext cx="8991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42995"/>
              </p:ext>
            </p:extLst>
          </p:nvPr>
        </p:nvGraphicFramePr>
        <p:xfrm>
          <a:off x="457201" y="1613262"/>
          <a:ext cx="9004663" cy="239690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057399"/>
                <a:gridCol w="3581400"/>
                <a:gridCol w="3365864"/>
              </a:tblGrid>
              <a:tr h="561766">
                <a:tc>
                  <a:txBody>
                    <a:bodyPr/>
                    <a:lstStyle/>
                    <a:p>
                      <a:pPr algn="ctr"/>
                      <a:endParaRPr lang="en-S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Learning</a:t>
                      </a:r>
                      <a:endParaRPr lang="en-SG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Trial-and-error model</a:t>
                      </a:r>
                      <a:endParaRPr lang="en-SG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769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Objective</a:t>
                      </a:r>
                      <a:endParaRPr lang="en-SG" sz="16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Identify</a:t>
                      </a:r>
                      <a:r>
                        <a:rPr lang="en-US" sz="1600" baseline="0" dirty="0" smtClean="0"/>
                        <a:t> the object itself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(exactly or approximately) </a:t>
                      </a:r>
                      <a:endParaRPr lang="en-S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Find a valid solution</a:t>
                      </a:r>
                      <a:endParaRPr lang="en-S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17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Efficiency</a:t>
                      </a:r>
                      <a:endParaRPr lang="en-SG" sz="16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Expensive or  even impossible</a:t>
                      </a:r>
                      <a:endParaRPr lang="en-S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more expensive than learning, and could be much less</a:t>
                      </a:r>
                      <a:endParaRPr lang="en-S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17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Oracle</a:t>
                      </a:r>
                      <a:endParaRPr lang="en-SG" sz="16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Ask/sample unknowns</a:t>
                      </a:r>
                    </a:p>
                    <a:p>
                      <a:pPr algn="ctr"/>
                      <a:r>
                        <a:rPr lang="en-US" sz="1600" dirty="0" smtClean="0"/>
                        <a:t>Return correct answers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Ask solutions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Return errors</a:t>
                      </a:r>
                      <a:endParaRPr lang="en-S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2743200" y="762000"/>
            <a:ext cx="5638800" cy="613348"/>
          </a:xfrm>
          <a:prstGeom prst="wedgeRoundRectCallout">
            <a:avLst>
              <a:gd name="adj1" fmla="val -6078"/>
              <a:gd name="adj2" fmla="val -473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dirty="0" smtClean="0">
                <a:solidFill>
                  <a:srgbClr val="FF0000"/>
                </a:solidFill>
              </a:rPr>
              <a:t>More detailed comparisons: 3 pages in paper.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4800600"/>
            <a:ext cx="7162800" cy="1600200"/>
          </a:xfrm>
          <a:prstGeom prst="wedgeRoundRectCallout">
            <a:avLst>
              <a:gd name="adj1" fmla="val 4660"/>
              <a:gd name="adj2" fmla="val -1495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000" dirty="0" smtClean="0">
                <a:solidFill>
                  <a:srgbClr val="FF0000"/>
                </a:solidFill>
              </a:rPr>
              <a:t>SAT: </a:t>
            </a:r>
          </a:p>
          <a:p>
            <a:pPr marL="457200" indent="-457200">
              <a:buAutoNum type="arabicPeriod"/>
            </a:pPr>
            <a:r>
              <a:rPr lang="en-US" altLang="zh-HK" sz="2000" dirty="0" smtClean="0">
                <a:solidFill>
                  <a:srgbClr val="FF0000"/>
                </a:solidFill>
              </a:rPr>
              <a:t>Deciding the </a:t>
            </a:r>
            <a:r>
              <a:rPr lang="en-US" altLang="zh-HK" sz="2000" dirty="0" err="1" smtClean="0">
                <a:solidFill>
                  <a:srgbClr val="FF0000"/>
                </a:solidFill>
              </a:rPr>
              <a:t>satisfiability</a:t>
            </a:r>
            <a:r>
              <a:rPr lang="en-US" altLang="zh-HK" sz="2000" dirty="0" smtClean="0">
                <a:solidFill>
                  <a:srgbClr val="FF0000"/>
                </a:solidFill>
              </a:rPr>
              <a:t> and finding a solution is easy, </a:t>
            </a:r>
          </a:p>
          <a:p>
            <a:pPr marL="457200" indent="-457200">
              <a:buAutoNum type="arabicPeriod"/>
            </a:pPr>
            <a:r>
              <a:rPr lang="en-US" altLang="zh-HK" sz="2000" dirty="0" smtClean="0">
                <a:solidFill>
                  <a:srgbClr val="FF0000"/>
                </a:solidFill>
              </a:rPr>
              <a:t>Learning input formula is hard. (Even finding a formula with the same solution set needs exponential time.) 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2" grpId="0">
        <p:bldAsOne/>
      </p:bldGraphic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Results I: Positive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2000" y="2590800"/>
            <a:ext cx="8382000" cy="1219200"/>
          </a:xfrm>
          <a:prstGeom prst="roundRect">
            <a:avLst>
              <a:gd name="adj" fmla="val 1789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Message 1: Despite the very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information provided by V, there are </a:t>
            </a:r>
            <a:r>
              <a:rPr lang="en-US" sz="2600" i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efficient 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algorithms for many natural problems.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752600"/>
                <a:ext cx="8534400" cy="4495800"/>
              </a:xfrm>
              <a:prstGeom prst="rect">
                <a:avLst/>
              </a:prstGeom>
              <a:solidFill>
                <a:srgbClr val="FFCCFF">
                  <a:alpha val="2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HK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The following problems are no harder than known-input case.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HK" sz="2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Namely,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HK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HK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HK" sz="22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HK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altLang="zh-HK" sz="2200" b="1" i="0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HK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𝑉</m:t>
                        </m:r>
                        <m:r>
                          <a:rPr lang="en-US" altLang="zh-HK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altLang="zh-HK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altLang="zh-HK" sz="220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HK" sz="2200" dirty="0" smtClean="0">
                  <a:solidFill>
                    <a:srgbClr val="002060"/>
                  </a:solidFill>
                </a:endParaRPr>
              </a:p>
              <a:p>
                <a:endParaRPr lang="en-US" altLang="zh-HK" sz="2200" dirty="0">
                  <a:solidFill>
                    <a:srgbClr val="002060"/>
                  </a:solidFill>
                </a:endParaRPr>
              </a:p>
              <a:p>
                <a:endParaRPr lang="en-US" altLang="zh-HK" sz="2200" dirty="0" smtClean="0">
                  <a:solidFill>
                    <a:srgbClr val="002060"/>
                  </a:solidFill>
                </a:endParaRPr>
              </a:p>
              <a:p>
                <a:endParaRPr lang="en-US" altLang="zh-HK" sz="2200" dirty="0">
                  <a:solidFill>
                    <a:srgbClr val="002060"/>
                  </a:solidFill>
                </a:endParaRPr>
              </a:p>
              <a:p>
                <a:endParaRPr lang="en-US" altLang="zh-HK" sz="2200" dirty="0" smtClean="0">
                  <a:solidFill>
                    <a:srgbClr val="002060"/>
                  </a:solidFill>
                </a:endParaRPr>
              </a:p>
              <a:p>
                <a:endParaRPr lang="en-US" altLang="zh-HK" sz="2200" dirty="0">
                  <a:solidFill>
                    <a:srgbClr val="002060"/>
                  </a:solidFill>
                </a:endParaRPr>
              </a:p>
              <a:p>
                <a:endParaRPr lang="en-US" altLang="zh-HK" sz="2200" dirty="0" smtClean="0">
                  <a:solidFill>
                    <a:srgbClr val="002060"/>
                  </a:solidFill>
                </a:endParaRPr>
              </a:p>
              <a:p>
                <a:endParaRPr lang="en-US" altLang="zh-HK" sz="2200" dirty="0">
                  <a:solidFill>
                    <a:srgbClr val="002060"/>
                  </a:solidFill>
                </a:endParaRPr>
              </a:p>
              <a:p>
                <a:endParaRPr lang="en-US" altLang="zh-HK" sz="2200" dirty="0" smtClean="0">
                  <a:solidFill>
                    <a:srgbClr val="002060"/>
                  </a:solidFill>
                </a:endParaRPr>
              </a:p>
              <a:p>
                <a:endParaRPr lang="en-US" altLang="zh-HK" sz="2200" dirty="0">
                  <a:solidFill>
                    <a:srgbClr val="002060"/>
                  </a:solidFill>
                </a:endParaRPr>
              </a:p>
              <a:p>
                <a:endParaRPr lang="zh-HK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8534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Results I: Positive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63650" y="2667000"/>
            <a:ext cx="7391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Nash</a:t>
            </a:r>
            <a:r>
              <a:rPr lang="en-US" sz="2000" dirty="0" smtClean="0">
                <a:solidFill>
                  <a:schemeClr val="tx1"/>
                </a:solidFill>
              </a:rPr>
              <a:t>: Find a Nash equilibrium of a normal-form game</a:t>
            </a:r>
            <a:endParaRPr lang="en-SG" sz="2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43663" y="3124200"/>
            <a:ext cx="7391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Core</a:t>
            </a:r>
            <a:r>
              <a:rPr lang="en-US" sz="2000" dirty="0" smtClean="0">
                <a:solidFill>
                  <a:schemeClr val="tx1"/>
                </a:solidFill>
              </a:rPr>
              <a:t>: Find a core of a cooperative game</a:t>
            </a:r>
            <a:endParaRPr lang="en-SG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1263650" y="3581400"/>
                <a:ext cx="7391400" cy="11049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Stable matching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: Find a stable matching a two-sided matching market (with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agents)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000" dirty="0" smtClean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/>
                        <a:cs typeface="Arial"/>
                      </a:rPr>
                      <m:t>Ω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≤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dirty="0" smtClean="0">
                        <a:latin typeface="Cambria Math"/>
                      </a:rPr>
                      <m:t>≤</m:t>
                    </m:r>
                    <m:r>
                      <a:rPr lang="en-US" sz="2000" i="1" dirty="0" smtClean="0">
                        <a:latin typeface="Cambria Math"/>
                      </a:rPr>
                      <m:t>𝐷</m:t>
                    </m:r>
                    <m:r>
                      <a:rPr lang="en-US" sz="2000" i="1" dirty="0" smtClean="0">
                        <a:latin typeface="Cambria Math"/>
                      </a:rPr>
                      <m:t>≤</m:t>
                    </m:r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HK" sz="20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000" dirty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sz="2000" i="1" dirty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SG" sz="2000" dirty="0" smtClean="0">
                    <a:solidFill>
                      <a:schemeClr val="tx1"/>
                    </a:solidFill>
                  </a:rPr>
                  <a:t>.</a:t>
                </a:r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650" y="3581400"/>
                <a:ext cx="7391400" cy="11049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263650" y="4876800"/>
                <a:ext cx="7391400" cy="12192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SAT</a:t>
                </a:r>
                <a:r>
                  <a:rPr lang="en-US" sz="2000" dirty="0" smtClean="0"/>
                  <a:t>: Find a satisfying assignment of a CNF formula (with m clauses and n variables)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dirty="0" smtClean="0">
                        <a:latin typeface="Cambria Math"/>
                      </a:rPr>
                      <m:t>≤</m:t>
                    </m:r>
                    <m:r>
                      <a:rPr lang="en-US" sz="2000" i="1" dirty="0" smtClean="0">
                        <a:latin typeface="Cambria Math"/>
                      </a:rPr>
                      <m:t>𝐷</m:t>
                    </m:r>
                    <m:r>
                      <a:rPr lang="en-US" sz="2000" i="1" dirty="0" smtClean="0">
                        <a:latin typeface="Cambria Math"/>
                      </a:rPr>
                      <m:t>≤</m:t>
                    </m:r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latin typeface="Cambria Math"/>
                      </a:rPr>
                      <m:t>𝑚𝑛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Ω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err="1" smtClean="0">
                        <a:latin typeface="Cambria Math"/>
                      </a:rPr>
                      <m:t>𝑚𝑛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𝑚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/>
                        <a:cs typeface="Arial"/>
                      </a:rPr>
                      <m:t>Ω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/>
                        <a:cs typeface="Arial"/>
                      </a:rPr>
                      <m:t>Ω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3/2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𝑚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  <a:cs typeface="Arial"/>
                      </a:rPr>
                      <m:t>𝑜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 </a:t>
                </a: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650" y="4876800"/>
                <a:ext cx="7391400" cy="12192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Results II: negative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2000" y="2590800"/>
            <a:ext cx="8458200" cy="1371600"/>
          </a:xfrm>
          <a:prstGeom prst="roundRect">
            <a:avLst>
              <a:gd name="adj" fmla="val 1789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Message 2: Not all problems with unknown inputs are easy---lack of input information does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impose more difficulty 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some problems.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591312"/>
          </a:xfrm>
        </p:spPr>
        <p:txBody>
          <a:bodyPr>
            <a:normAutofit/>
          </a:bodyPr>
          <a:lstStyle/>
          <a:p>
            <a:r>
              <a:rPr lang="en-US" altLang="zh-HK" sz="2800" dirty="0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</a:t>
            </a:r>
            <a:r>
              <a:rPr lang="en-US" altLang="zh-HK" sz="2800" dirty="0" smtClean="0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</a:t>
            </a:r>
            <a:r>
              <a:rPr lang="en-US" altLang="zh-HK" sz="2800" dirty="0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</a:t>
            </a:r>
            <a:endParaRPr lang="zh-HK" altLang="en-US" sz="2800" dirty="0">
              <a:solidFill>
                <a:srgbClr val="CC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600B-FA77-43E5-B703-9E321ED4F2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https://encrypted-tbn2.google.com/images?q=tbn:ANd9GcRnXfVLQhlegj-NvkZcN6Q-ieXX65GNkRr2jT3EknNeMj1AkIH8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2282643"/>
              </p:ext>
            </p:extLst>
          </p:nvPr>
        </p:nvGraphicFramePr>
        <p:xfrm>
          <a:off x="457200" y="1295400"/>
          <a:ext cx="6858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61191019"/>
              </p:ext>
            </p:extLst>
          </p:nvPr>
        </p:nvGraphicFramePr>
        <p:xfrm>
          <a:off x="457200" y="4038600"/>
          <a:ext cx="8534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754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1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0"/>
            <a:ext cx="8534400" cy="4648200"/>
          </a:xfrm>
          <a:prstGeom prst="rect">
            <a:avLst/>
          </a:prstGeom>
          <a:solidFill>
            <a:srgbClr val="FFCC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HK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following are much harder than their known-input case. </a:t>
            </a:r>
          </a:p>
          <a:p>
            <a:endParaRPr lang="en-US" altLang="zh-HK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HK" sz="2200" dirty="0" smtClean="0">
              <a:solidFill>
                <a:srgbClr val="002060"/>
              </a:solidFill>
            </a:endParaRPr>
          </a:p>
          <a:p>
            <a:endParaRPr lang="en-US" altLang="zh-HK" sz="2200" dirty="0">
              <a:solidFill>
                <a:srgbClr val="002060"/>
              </a:solidFill>
            </a:endParaRPr>
          </a:p>
          <a:p>
            <a:endParaRPr lang="en-US" altLang="zh-HK" sz="2200" dirty="0" smtClean="0">
              <a:solidFill>
                <a:srgbClr val="002060"/>
              </a:solidFill>
            </a:endParaRPr>
          </a:p>
          <a:p>
            <a:endParaRPr lang="en-US" altLang="zh-HK" sz="2200" dirty="0">
              <a:solidFill>
                <a:srgbClr val="002060"/>
              </a:solidFill>
            </a:endParaRPr>
          </a:p>
          <a:p>
            <a:endParaRPr lang="en-US" altLang="zh-HK" sz="2200" dirty="0" smtClean="0">
              <a:solidFill>
                <a:srgbClr val="002060"/>
              </a:solidFill>
            </a:endParaRPr>
          </a:p>
          <a:p>
            <a:endParaRPr lang="en-US" altLang="zh-HK" sz="2200" dirty="0">
              <a:solidFill>
                <a:srgbClr val="002060"/>
              </a:solidFill>
            </a:endParaRPr>
          </a:p>
          <a:p>
            <a:endParaRPr lang="en-US" altLang="zh-HK" sz="2200" dirty="0" smtClean="0">
              <a:solidFill>
                <a:srgbClr val="002060"/>
              </a:solidFill>
            </a:endParaRPr>
          </a:p>
          <a:p>
            <a:endParaRPr lang="en-US" altLang="zh-HK" sz="2200" dirty="0">
              <a:solidFill>
                <a:srgbClr val="002060"/>
              </a:solidFill>
            </a:endParaRPr>
          </a:p>
          <a:p>
            <a:endParaRPr lang="en-US" altLang="zh-HK" sz="2200" dirty="0" smtClean="0">
              <a:solidFill>
                <a:srgbClr val="002060"/>
              </a:solidFill>
            </a:endParaRPr>
          </a:p>
          <a:p>
            <a:endParaRPr lang="en-US" altLang="zh-HK" sz="2200" dirty="0">
              <a:solidFill>
                <a:srgbClr val="002060"/>
              </a:solidFill>
            </a:endParaRPr>
          </a:p>
          <a:p>
            <a:endParaRPr lang="zh-HK" altLang="en-US" sz="22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Results II: Negative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57300" y="2438400"/>
                <a:ext cx="7391400" cy="1423048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Graph Isomorphism: </a:t>
                </a: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Find isomorphism between two graphs.</a:t>
                </a:r>
                <a:endPara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tantia (Body)"/>
                  <a:cs typeface="Arial"/>
                </a:endParaRP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altLang="zh-HK" sz="20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HK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altLang="zh-HK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HK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HK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>
                    <a:solidFill>
                      <a:schemeClr val="tx1"/>
                    </a:solidFill>
                  </a:rPr>
                  <a:t>, i.e. </a:t>
                </a:r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 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trial-efficient </a:t>
                </a:r>
                <a:r>
                  <a:rPr lang="en-US" altLang="zh-HK" sz="2000" dirty="0">
                    <a:solidFill>
                      <a:schemeClr val="tx1"/>
                    </a:solidFill>
                  </a:rPr>
                  <a:t>algorithm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lvl="2">
                  <a:buFont typeface="Arial" pitchFamily="34" charset="0"/>
                  <a:buChar char="•"/>
                </a:pPr>
                <a:r>
                  <a:rPr lang="en-US" altLang="zh-HK" sz="2000" dirty="0" smtClean="0">
                    <a:solidFill>
                      <a:schemeClr val="tx1"/>
                    </a:solidFill>
                  </a:rPr>
                  <a:t>The algorithm works if given computation oracle</a:t>
                </a:r>
                <a:r>
                  <a:rPr lang="en-US" altLang="zh-HK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SAT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GraphIso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zh-HK" sz="2000" b="0" i="1" dirty="0" smtClean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zh-HK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𝐏</m:t>
                        </m:r>
                      </m:e>
                      <m:sup>
                        <m:r>
                          <a:rPr lang="en-US" altLang="zh-HK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  <m:r>
                          <a:rPr lang="en-US" altLang="zh-HK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HK" sz="2000" b="0" i="0" dirty="0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GraphIso</m:t>
                        </m:r>
                      </m:sup>
                    </m:sSup>
                    <m:r>
                      <a:rPr lang="en-US" altLang="zh-HK" sz="20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</m:t>
                    </m:r>
                  </m:oMath>
                </a14:m>
                <a:r>
                  <a:rPr lang="en-US" altLang="zh-HK" sz="2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𝐏𝐇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baseline="30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2438400"/>
                <a:ext cx="7391400" cy="142304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257300" y="3962400"/>
                <a:ext cx="7391400" cy="13716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/>
                  <a:t>Group Isomorphism: </a:t>
                </a:r>
                <a:r>
                  <a:rPr lang="en-US" altLang="zh-HK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Find isomorphism between two </a:t>
                </a:r>
                <a:r>
                  <a:rPr lang="en-US" altLang="zh-HK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groups.</a:t>
                </a:r>
                <a:endPara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altLang="zh-HK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HK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altLang="zh-HK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HK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altLang="zh-HK" sz="20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and algorithm works with SAT </a:t>
                </a:r>
                <a:r>
                  <a:rPr lang="en-US" altLang="zh-HK" sz="2000" dirty="0" err="1" smtClean="0">
                    <a:solidFill>
                      <a:schemeClr val="tx1"/>
                    </a:solidFill>
                  </a:rPr>
                  <a:t>orcle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000" dirty="0" smtClean="0"/>
                  <a:t> </a:t>
                </a:r>
                <a:r>
                  <a:rPr lang="en-US" altLang="zh-HK" sz="2000" dirty="0" err="1" smtClean="0">
                    <a:solidFill>
                      <a:schemeClr val="tx1"/>
                    </a:solidFill>
                  </a:rPr>
                  <a:t>GroupIso</a:t>
                </a:r>
                <a:r>
                  <a:rPr lang="en-US" altLang="zh-HK" sz="2000" baseline="-25000" dirty="0" err="1" smtClean="0">
                    <a:solidFill>
                      <a:schemeClr val="tx1"/>
                    </a:solidFill>
                  </a:rPr>
                  <a:t>u</a:t>
                </a:r>
                <a:r>
                  <a:rPr lang="en-US" altLang="zh-HK" sz="20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zh-HK" sz="20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sz="2000" b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𝐏</m:t>
                        </m:r>
                      </m:e>
                      <m:sup>
                        <m:r>
                          <a:rPr lang="en-US" altLang="zh-HK" sz="20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  <m:r>
                          <a:rPr lang="en-US" altLang="zh-HK" sz="20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HK" sz="2000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Gr</m:t>
                        </m:r>
                        <m:r>
                          <m:rPr>
                            <m:sty m:val="p"/>
                          </m:rPr>
                          <a:rPr lang="en-US" altLang="zh-HK" sz="2000" b="0" i="0" dirty="0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oup</m:t>
                        </m:r>
                        <m:r>
                          <m:rPr>
                            <m:sty m:val="p"/>
                          </m:rPr>
                          <a:rPr lang="en-US" altLang="zh-HK" sz="2000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Iso</m:t>
                        </m:r>
                      </m:sup>
                    </m:sSup>
                  </m:oMath>
                </a14:m>
                <a:r>
                  <a:rPr lang="en-US" altLang="zh-HK" sz="2000" baseline="30000" dirty="0" smtClean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</m:t>
                    </m:r>
                  </m:oMath>
                </a14:m>
                <a:r>
                  <a:rPr lang="en-US" altLang="zh-HK" sz="2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b="1" dirty="0">
                        <a:solidFill>
                          <a:srgbClr val="FF0000"/>
                        </a:solidFill>
                        <a:latin typeface="Cambria Math"/>
                      </a:rPr>
                      <m:t>𝐏</m:t>
                    </m:r>
                    <m:r>
                      <a:rPr lang="en-US" altLang="zh-HK" sz="20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sz="20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𝐍𝐏</m:t>
                    </m:r>
                  </m:oMath>
                </a14:m>
                <a:r>
                  <a:rPr lang="en-US" altLang="zh-HK" sz="2000" dirty="0" smtClean="0">
                    <a:solidFill>
                      <a:srgbClr val="FF0000"/>
                    </a:solidFill>
                  </a:rPr>
                  <a:t> </a:t>
                </a:r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3962400"/>
                <a:ext cx="7391400" cy="13716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242310" y="5429251"/>
                <a:ext cx="7391400" cy="819149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/>
                  <a:t>Subset sum: </a:t>
                </a: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Find a partition (of given numbers) with equal sum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=Ω(</m:t>
                    </m:r>
                    <m:sSup>
                      <m:sSupPr>
                        <m:ctrlPr>
                          <a:rPr lang="en-US" altLang="zh-HK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0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e>
                      <m:sup>
                        <m:r>
                          <a:rPr lang="en-US" altLang="zh-HK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p>
                    </m:sSup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sz="2000" dirty="0" smtClean="0">
                    <a:ea typeface="Arial Unicode MS" pitchFamily="34" charset="-128"/>
                    <a:cs typeface="Arial Unicode MS" pitchFamily="34" charset="-128"/>
                  </a:rPr>
                  <a:t>, i.e. even trial-complexity is exponentially high.</a:t>
                </a:r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10" y="5429251"/>
                <a:ext cx="7391400" cy="81914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ular Callout 2"/>
          <p:cNvSpPr/>
          <p:nvPr/>
        </p:nvSpPr>
        <p:spPr>
          <a:xfrm>
            <a:off x="3276600" y="381000"/>
            <a:ext cx="6096000" cy="1143000"/>
          </a:xfrm>
          <a:prstGeom prst="wedgeRoundRectCallout">
            <a:avLst>
              <a:gd name="adj1" fmla="val -42493"/>
              <a:gd name="adj2" fmla="val 7058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000" dirty="0" smtClean="0"/>
              <a:t>Relation to traditional complexity theory:</a:t>
            </a:r>
          </a:p>
          <a:p>
            <a:endParaRPr lang="en-US" altLang="zh-HK" sz="1050" dirty="0" smtClean="0"/>
          </a:p>
          <a:p>
            <a:r>
              <a:rPr lang="en-US" altLang="zh-HK" sz="2000" dirty="0" smtClean="0"/>
              <a:t>    Hardness of </a:t>
            </a:r>
            <a:r>
              <a:rPr lang="en-US" altLang="zh-HK" sz="2000" dirty="0" err="1" smtClean="0"/>
              <a:t>GroupIso</a:t>
            </a:r>
            <a:r>
              <a:rPr lang="en-US" altLang="zh-HK" sz="2000" baseline="-25000" dirty="0" err="1" smtClean="0"/>
              <a:t>u</a:t>
            </a:r>
            <a:r>
              <a:rPr lang="en-US" altLang="zh-HK" sz="2000" dirty="0"/>
              <a:t> </a:t>
            </a:r>
            <a:r>
              <a:rPr lang="en-US" altLang="zh-HK" sz="2000" dirty="0" smtClean="0"/>
              <a:t>= hardness of NP-complete. </a:t>
            </a:r>
          </a:p>
        </p:txBody>
      </p:sp>
    </p:spTree>
    <p:extLst>
      <p:ext uri="{BB962C8B-B14F-4D97-AF65-F5344CB8AC3E}">
        <p14:creationId xmlns:p14="http://schemas.microsoft.com/office/powerpoint/2010/main" val="39290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Nash Equilibrium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952313289"/>
                  </p:ext>
                </p:extLst>
              </p:nvPr>
            </p:nvGraphicFramePr>
            <p:xfrm>
              <a:off x="457200" y="1600200"/>
              <a:ext cx="8915400" cy="2209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952313289"/>
                  </p:ext>
                </p:extLst>
              </p:nvPr>
            </p:nvGraphicFramePr>
            <p:xfrm>
              <a:off x="457200" y="1600200"/>
              <a:ext cx="8915400" cy="2209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9" name="Rounded Rectangle 8"/>
          <p:cNvSpPr/>
          <p:nvPr/>
        </p:nvSpPr>
        <p:spPr>
          <a:xfrm>
            <a:off x="457200" y="4343400"/>
            <a:ext cx="8915400" cy="914400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altLang="zh-CN" sz="1900" dirty="0" smtClean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5486400"/>
            <a:ext cx="89154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SG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Theorem</a:t>
            </a:r>
            <a:r>
              <a:rPr lang="en-SG" dirty="0" smtClean="0">
                <a:latin typeface="+mn-lt"/>
                <a:cs typeface="Arial" pitchFamily="34" charset="0"/>
              </a:rPr>
              <a:t>: There is a </a:t>
            </a:r>
            <a:r>
              <a:rPr lang="en-SG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polynomial-time</a:t>
            </a:r>
            <a:r>
              <a:rPr lang="en-SG" dirty="0" smtClean="0">
                <a:latin typeface="+mn-lt"/>
                <a:cs typeface="Arial" pitchFamily="34" charset="0"/>
              </a:rPr>
              <a:t> algorithm, when equipped with the computation oracle solvin</a:t>
            </a:r>
            <a:r>
              <a:rPr lang="en-SG" dirty="0" smtClean="0">
                <a:cs typeface="Arial" pitchFamily="34" charset="0"/>
              </a:rPr>
              <a:t>g the </a:t>
            </a:r>
            <a:r>
              <a:rPr lang="en-SG" altLang="zh-HK" dirty="0" smtClean="0">
                <a:cs typeface="Arial" pitchFamily="34" charset="0"/>
              </a:rPr>
              <a:t>know-input Nash problem</a:t>
            </a:r>
            <a:r>
              <a:rPr lang="en-SG" dirty="0" smtClean="0">
                <a:latin typeface="+mn-lt"/>
                <a:cs typeface="Arial" pitchFamily="34" charset="0"/>
              </a:rPr>
              <a:t>.</a:t>
            </a:r>
            <a:endParaRPr lang="en-US" dirty="0" smtClean="0">
              <a:latin typeface="+mn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4378841"/>
                <a:ext cx="8534400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HK" alt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HK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HK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HK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HK" sz="2000" b="0" i="1" smtClean="0">
                              <a:latin typeface="Cambria Math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HK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HK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HK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HK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HK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HK" sz="2000" i="1">
                                  <a:latin typeface="Cambria Math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altLang="zh-HK" sz="2000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HK" altLang="en-US" sz="2000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HK" sz="2000" i="1">
                                  <a:latin typeface="Cambria Math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K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altLang="zh-HK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HK" sz="2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HK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  <m:r>
                            <a:rPr lang="en-US" altLang="zh-HK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HK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HK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HK" sz="2000" b="0" i="1" smtClean="0">
                              <a:latin typeface="Cambria Math"/>
                            </a:rPr>
                            <m:t>)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HK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HK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sz="2000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altLang="zh-HK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HK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HK" sz="2000" i="1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HK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HK" sz="2000" i="1">
                                      <a:latin typeface="Cambria Math"/>
                                    </a:rPr>
                                    <m:t>…,</m:t>
                                  </m:r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HK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altLang="zh-HK" sz="20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altLang="zh-HK" sz="2000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altLang="zh-HK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HK" sz="2000" b="0" i="1" smtClean="0">
                          <a:latin typeface="Cambria Math"/>
                          <a:ea typeface="Cambria Math"/>
                        </a:rPr>
                        <m:t>,∀</m:t>
                      </m:r>
                      <m:sSubSup>
                        <m:sSubSupPr>
                          <m:ctrlPr>
                            <a:rPr lang="en-US" altLang="zh-HK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HK" sz="2000" i="1">
                              <a:latin typeface="Cambria Math"/>
                            </a:rPr>
                            <m:t>𝑝</m:t>
                          </m:r>
                          <m:r>
                            <a:rPr lang="en-US" altLang="zh-HK" sz="20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altLang="zh-HK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</m:sSubSup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378841"/>
                <a:ext cx="8534400" cy="87895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3962400"/>
            <a:ext cx="4915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smtClean="0"/>
              <a:t>CSP: 	(Note: </a:t>
            </a:r>
            <a:r>
              <a:rPr lang="en-SG" altLang="zh-HK" dirty="0" smtClean="0"/>
              <a:t>Infinite </a:t>
            </a:r>
            <a:r>
              <a:rPr lang="en-SG" altLang="zh-HK" dirty="0"/>
              <a:t>number of </a:t>
            </a:r>
            <a:r>
              <a:rPr lang="en-SG" altLang="zh-HK" dirty="0" smtClean="0"/>
              <a:t>constraints)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513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allAtOnce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Basic Idea: Ellipsoid Method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2589064861"/>
                  </p:ext>
                </p:extLst>
              </p:nvPr>
            </p:nvGraphicFramePr>
            <p:xfrm>
              <a:off x="457200" y="1447800"/>
              <a:ext cx="8915400" cy="2057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2589064861"/>
                  </p:ext>
                </p:extLst>
              </p:nvPr>
            </p:nvGraphicFramePr>
            <p:xfrm>
              <a:off x="457200" y="1447800"/>
              <a:ext cx="8915400" cy="2057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9" name="Picture 8" descr="ellipsoi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05200"/>
            <a:ext cx="1734612" cy="3044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3066255261"/>
                  </p:ext>
                </p:extLst>
              </p:nvPr>
            </p:nvGraphicFramePr>
            <p:xfrm>
              <a:off x="457200" y="3657600"/>
              <a:ext cx="7315200" cy="1828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Choice>
        <mc:Fallback xmlns="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3066255261"/>
                  </p:ext>
                </p:extLst>
              </p:nvPr>
            </p:nvGraphicFramePr>
            <p:xfrm>
              <a:off x="457200" y="3657600"/>
              <a:ext cx="7315200" cy="1828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57200" y="5410200"/>
                <a:ext cx="7010400" cy="106311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anchor="ctr" anchorCtr="0">
                <a:normAutofit/>
              </a:bodyPr>
              <a:lstStyle/>
              <a:p>
                <a:pPr marL="274320" lvl="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SG" dirty="0" smtClean="0">
                    <a:latin typeface="+mn-lt"/>
                  </a:rPr>
                  <a:t>Non-linear (as function of variables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𝑝</m:t>
                    </m:r>
                    <m:r>
                      <a:rPr lang="en-SG" i="1" baseline="-25000" dirty="0" smtClean="0">
                        <a:latin typeface="Cambria Math"/>
                      </a:rPr>
                      <m:t>1</m:t>
                    </m:r>
                    <m:r>
                      <a:rPr lang="en-SG" i="1" dirty="0" smtClean="0">
                        <a:latin typeface="Cambria Math"/>
                      </a:rPr>
                      <m:t>(</m:t>
                    </m:r>
                    <m:r>
                      <a:rPr lang="en-SG" i="1" dirty="0" smtClean="0">
                        <a:latin typeface="Cambria Math"/>
                      </a:rPr>
                      <m:t>𝑠</m:t>
                    </m:r>
                    <m:r>
                      <a:rPr lang="en-SG" i="1" baseline="-25000" dirty="0" smtClean="0">
                        <a:latin typeface="Cambria Math"/>
                      </a:rPr>
                      <m:t>1</m:t>
                    </m:r>
                    <m:r>
                      <a:rPr lang="en-SG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SG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/>
                      </a:rPr>
                      <m:t>𝑝</m:t>
                    </m:r>
                    <m:r>
                      <a:rPr lang="en-SG" i="1" baseline="-25000" dirty="0" smtClean="0">
                        <a:latin typeface="Cambria Math"/>
                      </a:rPr>
                      <m:t>2</m:t>
                    </m:r>
                    <m:r>
                      <a:rPr lang="en-SG" i="1" dirty="0" smtClean="0">
                        <a:latin typeface="Cambria Math"/>
                      </a:rPr>
                      <m:t>(</m:t>
                    </m:r>
                    <m:r>
                      <a:rPr lang="en-SG" i="1" dirty="0" smtClean="0">
                        <a:latin typeface="Cambria Math"/>
                      </a:rPr>
                      <m:t>𝑠</m:t>
                    </m:r>
                    <m:r>
                      <a:rPr lang="en-SG" i="1" baseline="-25000" dirty="0" smtClean="0">
                        <a:latin typeface="Cambria Math"/>
                      </a:rPr>
                      <m:t>2</m:t>
                    </m:r>
                    <m:r>
                      <a:rPr lang="en-SG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SG" dirty="0" smtClean="0">
                    <a:latin typeface="+mn-lt"/>
                  </a:rPr>
                  <a:t>)</a:t>
                </a:r>
              </a:p>
              <a:p>
                <a:pPr marL="274320" lvl="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SG" dirty="0" smtClean="0">
                    <a:cs typeface="Arial" pitchFamily="34" charset="0"/>
                  </a:rPr>
                  <a:t>The solution space is not convex</a:t>
                </a:r>
              </a:p>
              <a:p>
                <a:pPr marL="274320" lvl="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dirty="0" smtClean="0">
                    <a:latin typeface="+mn-lt"/>
                    <a:cs typeface="Arial" pitchFamily="34" charset="0"/>
                  </a:rPr>
                  <a:t>And… we haven’t used the computation oracle yet</a:t>
                </a: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7010400" cy="106311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3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Nash Equilibrium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524934" y="1676400"/>
            <a:ext cx="8771466" cy="5844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82123" tIns="0" rIns="182123" bIns="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Idea: Search for the input –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 single point (convex!)</a:t>
            </a:r>
            <a:endParaRPr lang="en-US" sz="2000" kern="12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1562924529"/>
                  </p:ext>
                </p:extLst>
              </p:nvPr>
            </p:nvGraphicFramePr>
            <p:xfrm>
              <a:off x="533400" y="2514600"/>
              <a:ext cx="8763000" cy="381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1562924529"/>
                  </p:ext>
                </p:extLst>
              </p:nvPr>
            </p:nvGraphicFramePr>
            <p:xfrm>
              <a:off x="533400" y="2514600"/>
              <a:ext cx="8763000" cy="381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606862" y="5627744"/>
                <a:ext cx="6089338" cy="496919"/>
              </a:xfrm>
              <a:prstGeom prst="roundRect">
                <a:avLst/>
              </a:prstGeom>
              <a:solidFill>
                <a:srgbClr val="FF66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862" y="5627744"/>
                <a:ext cx="6089338" cy="496919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24934" y="762000"/>
            <a:ext cx="8923866" cy="160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1700" dirty="0" smtClean="0">
                <a:latin typeface="+mn-lt"/>
              </a:rPr>
              <a:t>One more (critical) issue:</a:t>
            </a:r>
            <a:endParaRPr lang="en-SG" sz="1700" dirty="0" smtClean="0">
              <a:latin typeface="+mn-lt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700" dirty="0" smtClean="0">
                <a:latin typeface="+mn-lt"/>
              </a:rPr>
              <a:t>Degenerated search space: a single point</a:t>
            </a:r>
            <a:endParaRPr lang="en-SG" sz="1700" dirty="0" smtClean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700" dirty="0" smtClean="0">
                <a:latin typeface="+mn-lt"/>
                <a:cs typeface="Arial" pitchFamily="34" charset="0"/>
              </a:rPr>
              <a:t>Cannot use standar</a:t>
            </a:r>
            <a:r>
              <a:rPr lang="en-US" sz="1700" dirty="0" smtClean="0">
                <a:cs typeface="Arial" pitchFamily="34" charset="0"/>
              </a:rPr>
              <a:t>d perturbation approach</a:t>
            </a:r>
            <a:endParaRPr lang="en-US" sz="1700" dirty="0" smtClean="0">
              <a:latin typeface="+mn-lt"/>
              <a:cs typeface="Arial" pitchFamily="34" charset="0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700" dirty="0" smtClean="0">
                <a:cs typeface="Arial" pitchFamily="34" charset="0"/>
              </a:rPr>
              <a:t>Use a “strong separation </a:t>
            </a:r>
            <a:r>
              <a:rPr lang="en-US" sz="1700" dirty="0" err="1" smtClean="0">
                <a:cs typeface="Arial" pitchFamily="34" charset="0"/>
              </a:rPr>
              <a:t>orcle</a:t>
            </a:r>
            <a:r>
              <a:rPr lang="en-US" sz="1700" dirty="0" smtClean="0">
                <a:cs typeface="Arial" pitchFamily="34" charset="0"/>
              </a:rPr>
              <a:t>” machinery by </a:t>
            </a:r>
            <a:r>
              <a:rPr lang="en-US" sz="1700" dirty="0" err="1" smtClean="0"/>
              <a:t>Grötschel</a:t>
            </a:r>
            <a:r>
              <a:rPr lang="en-US" sz="1700" dirty="0" smtClean="0"/>
              <a:t>, </a:t>
            </a:r>
            <a:r>
              <a:rPr lang="en-US" sz="1700" dirty="0" err="1" smtClean="0"/>
              <a:t>Lovász</a:t>
            </a:r>
            <a:r>
              <a:rPr lang="en-US" sz="1700" dirty="0" smtClean="0"/>
              <a:t>, and </a:t>
            </a:r>
            <a:r>
              <a:rPr lang="en-US" sz="1700" dirty="0" err="1" smtClean="0"/>
              <a:t>Schrijver</a:t>
            </a:r>
            <a:r>
              <a:rPr lang="en-US" sz="1700" dirty="0" smtClean="0"/>
              <a:t>, 1988.</a:t>
            </a:r>
            <a:endParaRPr lang="en-US" sz="1700" dirty="0" smtClean="0">
              <a:latin typeface="+mn-lt"/>
              <a:cs typeface="Arial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269596" y="3962400"/>
            <a:ext cx="4026804" cy="533400"/>
          </a:xfrm>
          <a:prstGeom prst="wedgeRoundRectCallout">
            <a:avLst>
              <a:gd name="adj1" fmla="val -66487"/>
              <a:gd name="adj2" fmla="val -630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thanks to the fact that NE always exist!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588957" y="4746891"/>
                <a:ext cx="6089338" cy="538809"/>
              </a:xfrm>
              <a:prstGeom prst="roundRect">
                <a:avLst/>
              </a:prstGeom>
              <a:solidFill>
                <a:srgbClr val="FF66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zh-HK" altLang="en-US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57" y="4746891"/>
                <a:ext cx="6089338" cy="538809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flipV="1">
            <a:off x="6070288" y="5120390"/>
            <a:ext cx="1619250" cy="347912"/>
          </a:xfrm>
          <a:prstGeom prst="arc">
            <a:avLst>
              <a:gd name="adj1" fmla="val 10695527"/>
              <a:gd name="adj2" fmla="val 1645470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Arc 12"/>
          <p:cNvSpPr/>
          <p:nvPr/>
        </p:nvSpPr>
        <p:spPr>
          <a:xfrm>
            <a:off x="6076950" y="5456420"/>
            <a:ext cx="1619250" cy="328115"/>
          </a:xfrm>
          <a:prstGeom prst="arc">
            <a:avLst>
              <a:gd name="adj1" fmla="val 10707380"/>
              <a:gd name="adj2" fmla="val 1645470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400" y="4416278"/>
                <a:ext cx="1595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HK" dirty="0" smtClean="0">
                    <a:latin typeface="+mn-lt"/>
                  </a:rPr>
                  <a:t>If it returns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SG" altLang="zh-HK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16278"/>
                <a:ext cx="1595373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3448" t="-8197" b="-245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2889" y="5236155"/>
                <a:ext cx="3847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SG" altLang="zh-HK" dirty="0" smtClean="0">
                    <a:latin typeface="+mn-lt"/>
                  </a:rPr>
                  <a:t>But since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>
                    <a:latin typeface="+mn-lt"/>
                  </a:rPr>
                  <a:t> is an NE 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</a:rPr>
                      <m:t>𝑢</m:t>
                    </m:r>
                    <m:r>
                      <a:rPr lang="en-US" altLang="zh-HK" i="1" baseline="-25000" dirty="0">
                        <a:latin typeface="Cambria Math"/>
                      </a:rPr>
                      <m:t>1</m:t>
                    </m:r>
                    <m:r>
                      <a:rPr lang="en-US" altLang="zh-HK" i="1" dirty="0">
                        <a:latin typeface="Cambria Math"/>
                      </a:rPr>
                      <m:t>, </m:t>
                    </m:r>
                    <m:r>
                      <a:rPr lang="en-US" altLang="zh-HK" i="1" dirty="0">
                        <a:latin typeface="Cambria Math"/>
                      </a:rPr>
                      <m:t>𝑢</m:t>
                    </m:r>
                    <m:r>
                      <a:rPr lang="en-US" altLang="zh-HK" i="1" baseline="-25000" dirty="0">
                        <a:latin typeface="Cambria Math"/>
                      </a:rPr>
                      <m:t>2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endParaRPr lang="en-SG" altLang="zh-HK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89" y="5236155"/>
                <a:ext cx="3847079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268" t="-8197" b="-245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 rot="575778">
            <a:off x="7291962" y="5075511"/>
            <a:ext cx="2454622" cy="841441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80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separation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oracle!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9" grpId="0">
        <p:bldAsOne/>
      </p:bldGraphic>
      <p:bldP spid="10" grpId="0" animBg="1"/>
      <p:bldP spid="17" grpId="0" animBg="1"/>
      <p:bldP spid="2" grpId="0" animBg="1"/>
      <p:bldP spid="11" grpId="0" animBg="1"/>
      <p:bldP spid="12" grpId="0" animBg="1"/>
      <p:bldP spid="13" grpId="0" animBg="1"/>
      <p:bldP spid="3" grpId="0"/>
      <p:bldP spid="4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Stable Matching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4094661943"/>
                  </p:ext>
                </p:extLst>
              </p:nvPr>
            </p:nvGraphicFramePr>
            <p:xfrm>
              <a:off x="457200" y="1600200"/>
              <a:ext cx="8915400" cy="1752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4094661943"/>
                  </p:ext>
                </p:extLst>
              </p:nvPr>
            </p:nvGraphicFramePr>
            <p:xfrm>
              <a:off x="457200" y="1600200"/>
              <a:ext cx="8915400" cy="1752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57200" y="3810000"/>
                <a:ext cx="8915400" cy="457200"/>
              </a:xfrm>
              <a:prstGeom prst="roundRect">
                <a:avLst/>
              </a:prstGeom>
              <a:solidFill>
                <a:srgbClr val="FF66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CSP: 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&gt;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𝑤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𝑤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&gt;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𝑤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, 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bg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(</m:t>
                    </m:r>
                    <m:r>
                      <a:rPr lang="en-US" i="1" dirty="0" err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err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bg1"/>
                        </a:solidFill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8915400" cy="457200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476250" y="4495800"/>
                <a:ext cx="8896350" cy="17526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anchor="ctr" anchorCtr="0">
                <a:noAutofit/>
              </a:bodyPr>
              <a:lstStyle/>
              <a:p>
                <a:pPr marL="274320" lvl="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SG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SG" dirty="0" smtClean="0"/>
                  <a:t>. </a:t>
                </a:r>
                <a:r>
                  <a:rPr lang="en-US" altLang="zh-HK" dirty="0">
                    <a:solidFill>
                      <a:schemeClr val="tx1"/>
                    </a:solidFill>
                    <a:cs typeface="Arial" pitchFamily="34" charset="0"/>
                  </a:rPr>
                  <a:t>There is a </a:t>
                </a:r>
                <a:r>
                  <a:rPr lang="en-US" altLang="zh-HK" dirty="0" smtClean="0">
                    <a:solidFill>
                      <a:schemeClr val="tx1"/>
                    </a:solidFill>
                    <a:cs typeface="Arial" pitchFamily="34" charset="0"/>
                  </a:rPr>
                  <a:t>polynomial-time </a:t>
                </a:r>
                <a:r>
                  <a:rPr lang="en-US" altLang="zh-HK" dirty="0">
                    <a:solidFill>
                      <a:schemeClr val="tx1"/>
                    </a:solidFill>
                    <a:cs typeface="Arial" pitchFamily="34" charset="0"/>
                  </a:rPr>
                  <a:t>randomized algorithm with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altLang="zh-HK" dirty="0" smtClean="0">
                    <a:solidFill>
                      <a:schemeClr val="tx1"/>
                    </a:solidFill>
                    <a:cs typeface="Arial" pitchFamily="34" charset="0"/>
                  </a:rPr>
                  <a:t>trials</a:t>
                </a:r>
              </a:p>
              <a:p>
                <a:pPr marL="274320" lvl="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Theorem</a:t>
                </a:r>
                <a:r>
                  <a:rPr lang="en-US" dirty="0" smtClean="0">
                    <a:solidFill>
                      <a:schemeClr val="tx1"/>
                    </a:solidFill>
                    <a:cs typeface="Arial" pitchFamily="34" charset="0"/>
                  </a:rPr>
                  <a:t>. Any randomized algorithm needs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Ω(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Arial Unicode MS" pitchFamily="34" charset="-128"/>
                    <a:cs typeface="Arial Unicode MS" pitchFamily="34" charset="-128"/>
                  </a:rPr>
                  <a:t> queries, regardless of time.</a:t>
                </a:r>
                <a:endParaRPr lang="en-SG" dirty="0" smtClean="0">
                  <a:solidFill>
                    <a:schemeClr val="tx1"/>
                  </a:solidFill>
                </a:endParaRPr>
              </a:p>
              <a:p>
                <a:pPr marL="274320" lvl="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SG" dirty="0" smtClean="0"/>
                  <a:t>Approach: upper bound---Find the input. Lower bound---probabilistic method.</a:t>
                </a:r>
              </a:p>
              <a:p>
                <a:pPr marL="274320" lvl="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SG" dirty="0" smtClean="0">
                    <a:cs typeface="Arial" pitchFamily="34" charset="0"/>
                  </a:rPr>
                  <a:t>Idea (for algorithm): Reduce to sorting. </a:t>
                </a:r>
                <a:endParaRPr lang="en-US" dirty="0" smtClean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495800"/>
                <a:ext cx="8896350" cy="17526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3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10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Sorting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4243092668"/>
                  </p:ext>
                </p:extLst>
              </p:nvPr>
            </p:nvGraphicFramePr>
            <p:xfrm>
              <a:off x="457200" y="1524000"/>
              <a:ext cx="8915400" cy="12096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4243092668"/>
                  </p:ext>
                </p:extLst>
              </p:nvPr>
            </p:nvGraphicFramePr>
            <p:xfrm>
              <a:off x="457200" y="1524000"/>
              <a:ext cx="8915400" cy="12096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57200" y="2809875"/>
                <a:ext cx="8915400" cy="457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0099">
                      <a:shade val="30000"/>
                      <a:satMod val="115000"/>
                    </a:srgbClr>
                  </a:gs>
                  <a:gs pos="50000">
                    <a:srgbClr val="CC0099">
                      <a:shade val="67500"/>
                      <a:satMod val="115000"/>
                    </a:srgbClr>
                  </a:gs>
                  <a:gs pos="100000">
                    <a:srgbClr val="CC00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CSP: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&gt;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   </a:t>
                </a:r>
                <a:r>
                  <a:rPr lang="en-US" dirty="0" err="1" smtClean="0">
                    <a:solidFill>
                      <a:schemeClr val="bg1"/>
                    </a:solidFill>
                    <a:cs typeface="Arial" pitchFamily="34" charset="0"/>
                  </a:rPr>
                  <a:t>iff</a:t>
                </a:r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bg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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09875"/>
                <a:ext cx="8915400" cy="457200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457200" y="3352800"/>
                <a:ext cx="8915400" cy="762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anchor="ctr" anchorCtr="0">
                <a:noAutofit/>
              </a:bodyPr>
              <a:lstStyle/>
              <a:p>
                <a:pPr marL="274320" lvl="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dirty="0" smtClean="0"/>
                  <a:t>.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</a:t>
                </a:r>
                <a:r>
                  <a:rPr lang="en-US" dirty="0" smtClean="0"/>
                  <a:t> a poly-time randomized algorithm A solving </a:t>
                </a:r>
                <a:r>
                  <a:rPr lang="en-US" dirty="0" err="1" smtClean="0"/>
                  <a:t>Sort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trials.</a:t>
                </a:r>
              </a:p>
              <a:p>
                <a:pPr marL="274320" lvl="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Note: This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 </a:t>
                </a: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a poly-time</a:t>
                </a:r>
                <a:r>
                  <a:rPr kumimoji="0" lang="en-US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algorithm B solving </a:t>
                </a:r>
                <a:r>
                  <a:rPr kumimoji="0" lang="en-US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StableMatching</a:t>
                </a:r>
                <a:r>
                  <a:rPr kumimoji="0" lang="en-US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u</a:t>
                </a:r>
                <a:r>
                  <a:rPr kumimoji="0" lang="en-US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altLang="zh-HK" dirty="0" smtClean="0">
                    <a:solidFill>
                      <a:schemeClr val="tx1"/>
                    </a:solidFill>
                    <a:cs typeface="Arial" pitchFamily="34" charset="0"/>
                  </a:rPr>
                  <a:t>trials.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8915400" cy="762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0" y="4953000"/>
                <a:ext cx="1295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i="0" dirty="0" smtClean="0">
                              <a:latin typeface="Cambria Math"/>
                            </a:rPr>
                            <m:t>Sort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altLang="zh-HK" i="1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HK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HK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53000"/>
                <a:ext cx="1295400" cy="381000"/>
              </a:xfrm>
              <a:prstGeom prst="rect">
                <a:avLst/>
              </a:prstGeom>
              <a:blipFill rotWithShape="1">
                <a:blip r:embed="rId1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34000" y="5638800"/>
                <a:ext cx="1295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dirty="0">
                              <a:latin typeface="Cambria Math"/>
                            </a:rPr>
                            <m:t>Sort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altLang="zh-HK" i="1" dirty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HK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38800"/>
                <a:ext cx="1295400" cy="381000"/>
              </a:xfrm>
              <a:prstGeom prst="rect">
                <a:avLst/>
              </a:prstGeom>
              <a:blipFill rotWithShape="1">
                <a:blip r:embed="rId1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50867" y="5355236"/>
            <a:ext cx="461665" cy="3231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HK" dirty="0" smtClean="0"/>
              <a:t>…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58000" y="4953000"/>
                <a:ext cx="1295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dirty="0">
                              <a:latin typeface="Cambria Math"/>
                            </a:rPr>
                            <m:t>Sort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altLang="zh-HK" i="1" dirty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HK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953000"/>
                <a:ext cx="1295400" cy="381000"/>
              </a:xfrm>
              <a:prstGeom prst="rect">
                <a:avLst/>
              </a:prstGeom>
              <a:blipFill rotWithShape="1">
                <a:blip r:embed="rId1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58000" y="5638800"/>
                <a:ext cx="1295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dirty="0">
                              <a:latin typeface="Cambria Math"/>
                            </a:rPr>
                            <m:t>Sort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altLang="zh-HK" i="1" dirty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HK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HK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38800"/>
                <a:ext cx="1295400" cy="381000"/>
              </a:xfrm>
              <a:prstGeom prst="rect">
                <a:avLst/>
              </a:prstGeom>
              <a:blipFill rotWithShape="1">
                <a:blip r:embed="rId1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274867" y="5355236"/>
            <a:ext cx="461665" cy="3231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HK" dirty="0" smtClean="0"/>
              <a:t>…</a:t>
            </a:r>
            <a:endParaRPr lang="zh-HK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9600" y="4343400"/>
            <a:ext cx="1981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err="1" smtClean="0"/>
              <a:t>StableMatching</a:t>
            </a:r>
            <a:r>
              <a:rPr lang="en-US" altLang="zh-HK" baseline="-25000" dirty="0" err="1" smtClean="0"/>
              <a:t>u</a:t>
            </a:r>
            <a:endParaRPr lang="zh-HK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686800" y="4953000"/>
                <a:ext cx="838200" cy="381000"/>
              </a:xfrm>
              <a:prstGeom prst="rect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𝑉</m:t>
                      </m:r>
                      <m:r>
                        <a:rPr lang="en-US" altLang="zh-HK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i="1" dirty="0" smtClean="0">
                          <a:latin typeface="Cambria Math"/>
                        </a:rPr>
                        <m:t>𝑤</m:t>
                      </m:r>
                      <m:r>
                        <a:rPr lang="en-US" altLang="zh-HK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HK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4953000"/>
                <a:ext cx="838200" cy="381000"/>
              </a:xfrm>
              <a:prstGeom prst="rect">
                <a:avLst/>
              </a:prstGeom>
              <a:blipFill rotWithShape="1">
                <a:blip r:embed="rId1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686800" y="5638800"/>
                <a:ext cx="838200" cy="381000"/>
              </a:xfrm>
              <a:prstGeom prst="rect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𝑉</m:t>
                      </m:r>
                      <m:r>
                        <a:rPr lang="en-US" altLang="zh-HK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i="1" dirty="0" err="1" smtClean="0">
                          <a:latin typeface="Cambria Math"/>
                        </a:rPr>
                        <m:t>𝑤</m:t>
                      </m:r>
                      <m:r>
                        <a:rPr lang="en-US" altLang="zh-HK" i="1" baseline="-25000" dirty="0" err="1" smtClean="0">
                          <a:latin typeface="Cambria Math"/>
                        </a:rPr>
                        <m:t>𝑛</m:t>
                      </m:r>
                      <m:r>
                        <a:rPr lang="en-US" altLang="zh-HK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5638800"/>
                <a:ext cx="838200" cy="381000"/>
              </a:xfrm>
              <a:prstGeom prst="rect">
                <a:avLst/>
              </a:prstGeom>
              <a:blipFill rotWithShape="1">
                <a:blip r:embed="rId19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62400" y="4953000"/>
                <a:ext cx="838200" cy="381000"/>
              </a:xfrm>
              <a:prstGeom prst="rect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𝑉</m:t>
                      </m:r>
                      <m:r>
                        <a:rPr lang="en-US" altLang="zh-HK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i="1" dirty="0" smtClean="0">
                          <a:latin typeface="Cambria Math"/>
                        </a:rPr>
                        <m:t>𝑚</m:t>
                      </m:r>
                      <m:r>
                        <a:rPr lang="en-US" altLang="zh-HK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HK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53000"/>
                <a:ext cx="838200" cy="381000"/>
              </a:xfrm>
              <a:prstGeom prst="rect">
                <a:avLst/>
              </a:prstGeom>
              <a:blipFill rotWithShape="1">
                <a:blip r:embed="rId2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962400" y="5638800"/>
                <a:ext cx="838200" cy="381000"/>
              </a:xfrm>
              <a:prstGeom prst="rect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𝑉</m:t>
                      </m:r>
                      <m:r>
                        <a:rPr lang="en-US" altLang="zh-HK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i="1" dirty="0" err="1" smtClean="0">
                          <a:latin typeface="Cambria Math"/>
                        </a:rPr>
                        <m:t>𝑚</m:t>
                      </m:r>
                      <m:r>
                        <a:rPr lang="en-US" altLang="zh-HK" i="1" baseline="-25000" dirty="0" err="1" smtClean="0">
                          <a:latin typeface="Cambria Math"/>
                        </a:rPr>
                        <m:t>𝑛</m:t>
                      </m:r>
                      <m:r>
                        <a:rPr lang="en-US" altLang="zh-HK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638800"/>
                <a:ext cx="838200" cy="381000"/>
              </a:xfrm>
              <a:prstGeom prst="rect">
                <a:avLst/>
              </a:prstGeom>
              <a:blipFill rotWithShape="1">
                <a:blip r:embed="rId21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743200" y="4800600"/>
            <a:ext cx="838200" cy="137160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V</a:t>
            </a:r>
            <a:endParaRPr lang="zh-HK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59350" y="4953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&gt;</a:t>
            </a:r>
            <a:r>
              <a:rPr lang="en-US" altLang="zh-HK" baseline="-25000" dirty="0" smtClean="0"/>
              <a:t>1</a:t>
            </a:r>
            <a:endParaRPr lang="zh-HK" alt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953000" y="56504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&gt;</a:t>
            </a:r>
            <a:r>
              <a:rPr lang="en-US" altLang="zh-HK" baseline="-25000" dirty="0" smtClean="0"/>
              <a:t>n</a:t>
            </a:r>
            <a:endParaRPr lang="zh-HK" alt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8215082" y="49530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&gt;</a:t>
            </a:r>
            <a:r>
              <a:rPr lang="en-US" altLang="zh-HK" baseline="-25000" dirty="0" smtClean="0"/>
              <a:t>1</a:t>
            </a:r>
            <a:r>
              <a:rPr lang="en-US" altLang="zh-HK" baseline="30000" dirty="0" smtClean="0"/>
              <a:t>’</a:t>
            </a:r>
            <a:endParaRPr lang="zh-HK" altLang="en-US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8215082" y="565046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&gt;</a:t>
            </a:r>
            <a:r>
              <a:rPr lang="en-US" altLang="zh-HK" baseline="-25000" dirty="0" smtClean="0"/>
              <a:t>n</a:t>
            </a:r>
            <a:r>
              <a:rPr lang="en-US" altLang="zh-HK" dirty="0" smtClean="0"/>
              <a:t>’</a:t>
            </a:r>
            <a:endParaRPr lang="zh-HK" altLang="en-US" dirty="0"/>
          </a:p>
        </p:txBody>
      </p:sp>
      <p:sp>
        <p:nvSpPr>
          <p:cNvPr id="36" name="Arc 35"/>
          <p:cNvSpPr/>
          <p:nvPr/>
        </p:nvSpPr>
        <p:spPr>
          <a:xfrm>
            <a:off x="3200400" y="4572000"/>
            <a:ext cx="1104900" cy="674132"/>
          </a:xfrm>
          <a:prstGeom prst="arc">
            <a:avLst>
              <a:gd name="adj1" fmla="val 12043020"/>
              <a:gd name="adj2" fmla="val 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Arc 36"/>
          <p:cNvSpPr/>
          <p:nvPr/>
        </p:nvSpPr>
        <p:spPr>
          <a:xfrm>
            <a:off x="3162300" y="4267200"/>
            <a:ext cx="5905500" cy="1076368"/>
          </a:xfrm>
          <a:prstGeom prst="arc">
            <a:avLst>
              <a:gd name="adj1" fmla="val 10947455"/>
              <a:gd name="adj2" fmla="val 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5943600" y="61722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Gale-Shapley</a:t>
            </a:r>
            <a:endParaRPr lang="zh-HK" altLang="en-US" dirty="0"/>
          </a:p>
        </p:txBody>
      </p:sp>
      <p:sp>
        <p:nvSpPr>
          <p:cNvPr id="39" name="Arc 38"/>
          <p:cNvSpPr/>
          <p:nvPr/>
        </p:nvSpPr>
        <p:spPr>
          <a:xfrm flipV="1">
            <a:off x="5086350" y="5638800"/>
            <a:ext cx="1619250" cy="718066"/>
          </a:xfrm>
          <a:prstGeom prst="arc">
            <a:avLst>
              <a:gd name="adj1" fmla="val 10707380"/>
              <a:gd name="adj2" fmla="val 1645470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0" name="Arc 39"/>
          <p:cNvSpPr/>
          <p:nvPr/>
        </p:nvSpPr>
        <p:spPr>
          <a:xfrm flipH="1" flipV="1">
            <a:off x="6629399" y="5667744"/>
            <a:ext cx="1745341" cy="718066"/>
          </a:xfrm>
          <a:prstGeom prst="arc">
            <a:avLst>
              <a:gd name="adj1" fmla="val 10707380"/>
              <a:gd name="adj2" fmla="val 1645470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1" name="Arc 40"/>
          <p:cNvSpPr/>
          <p:nvPr/>
        </p:nvSpPr>
        <p:spPr>
          <a:xfrm flipH="1" flipV="1">
            <a:off x="3200399" y="5754600"/>
            <a:ext cx="3200397" cy="951000"/>
          </a:xfrm>
          <a:prstGeom prst="arc">
            <a:avLst>
              <a:gd name="adj1" fmla="val 11649595"/>
              <a:gd name="adj2" fmla="val 728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495800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HK" dirty="0">
                <a:latin typeface="Times New Roman" pitchFamily="18" charset="0"/>
                <a:cs typeface="Times New Roman" pitchFamily="18" charset="0"/>
              </a:rPr>
              <a:t>π</a:t>
            </a:r>
            <a:endParaRPr lang="zh-HK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477000" y="5292352"/>
            <a:ext cx="609600" cy="3926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allAtOnce" animBg="1"/>
      <p:bldP spid="2" grpId="0" animBg="1"/>
      <p:bldP spid="21" grpId="0" animBg="1"/>
      <p:bldP spid="3" grpId="0"/>
      <p:bldP spid="22" grpId="0" animBg="1"/>
      <p:bldP spid="23" grpId="0" animBg="1"/>
      <p:bldP spid="24" grpId="0"/>
      <p:bldP spid="25" grpId="0" animBg="1"/>
      <p:bldP spid="9" grpId="0" animBg="1"/>
      <p:bldP spid="9" grpId="1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/>
      <p:bldP spid="33" grpId="0"/>
      <p:bldP spid="33" grpId="1"/>
      <p:bldP spid="34" grpId="0"/>
      <p:bldP spid="34" grpId="1"/>
      <p:bldP spid="35" grpId="0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Sorting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311421364"/>
                  </p:ext>
                </p:extLst>
              </p:nvPr>
            </p:nvGraphicFramePr>
            <p:xfrm>
              <a:off x="457200" y="1524000"/>
              <a:ext cx="8915400" cy="12096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311421364"/>
                  </p:ext>
                </p:extLst>
              </p:nvPr>
            </p:nvGraphicFramePr>
            <p:xfrm>
              <a:off x="457200" y="1524000"/>
              <a:ext cx="8915400" cy="12096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57200" y="2809875"/>
                <a:ext cx="8915400" cy="457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0099">
                      <a:shade val="30000"/>
                      <a:satMod val="115000"/>
                    </a:srgbClr>
                  </a:gs>
                  <a:gs pos="50000">
                    <a:srgbClr val="CC0099">
                      <a:shade val="67500"/>
                      <a:satMod val="115000"/>
                    </a:srgbClr>
                  </a:gs>
                  <a:gs pos="100000">
                    <a:srgbClr val="CC00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CSP: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&gt;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   </a:t>
                </a:r>
                <a:r>
                  <a:rPr lang="en-US" dirty="0" err="1" smtClean="0">
                    <a:solidFill>
                      <a:schemeClr val="bg1"/>
                    </a:solidFill>
                    <a:cs typeface="Arial" pitchFamily="34" charset="0"/>
                  </a:rPr>
                  <a:t>iff</a:t>
                </a:r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bg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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09875"/>
                <a:ext cx="8915400" cy="457200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3"/>
              <p:cNvSpPr txBox="1">
                <a:spLocks noChangeArrowheads="1"/>
              </p:cNvSpPr>
              <p:nvPr/>
            </p:nvSpPr>
            <p:spPr>
              <a:xfrm>
                <a:off x="457200" y="3581400"/>
                <a:ext cx="8991600" cy="28194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anchor="ctr" anchorCtr="0">
                <a:noAutofit/>
              </a:bodyPr>
              <a:lstStyle/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altLang="zh-HK" dirty="0"/>
                  <a:t>.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</a:t>
                </a:r>
                <a:r>
                  <a:rPr lang="en-US" altLang="zh-HK" dirty="0"/>
                  <a:t> a poly-time randomized algorithm A solving </a:t>
                </a:r>
                <a:r>
                  <a:rPr lang="en-US" altLang="zh-HK" dirty="0" err="1"/>
                  <a:t>Sort</a:t>
                </a:r>
                <a:r>
                  <a:rPr lang="en-US" altLang="zh-HK" baseline="-25000" dirty="0" err="1"/>
                  <a:t>u</a:t>
                </a:r>
                <a:r>
                  <a:rPr lang="en-US" altLang="zh-HK" dirty="0"/>
                  <a:t> with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O(n log n)</a:t>
                </a:r>
                <a:r>
                  <a:rPr lang="en-US" altLang="zh-HK" dirty="0"/>
                  <a:t> trials</a:t>
                </a:r>
                <a:r>
                  <a:rPr lang="en-US" altLang="zh-HK" dirty="0" smtClean="0"/>
                  <a:t>.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/>
                  <a:t>(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altLang="zh-HK" dirty="0" smtClean="0"/>
                  <a:t>. This is tight: Any randomized algorithm needs </a:t>
                </a:r>
                <a:r>
                  <a:rPr lang="en-US" altLang="zh-HK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Ω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(n log n)</a:t>
                </a:r>
                <a:r>
                  <a:rPr lang="en-US" altLang="zh-HK" dirty="0"/>
                  <a:t> trials</a:t>
                </a:r>
                <a:r>
                  <a:rPr lang="en-US" altLang="zh-HK" dirty="0" smtClean="0"/>
                  <a:t>.)</a:t>
                </a:r>
                <a:endParaRPr lang="en-US" altLang="zh-HK" dirty="0"/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dirty="0" smtClean="0">
                    <a:cs typeface="Arial" pitchFamily="34" charset="0"/>
                  </a:rPr>
                  <a:t>Both algorithm and lower bound uses 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order theory</a:t>
                </a:r>
                <a:r>
                  <a:rPr lang="en-US" dirty="0" smtClean="0">
                    <a:cs typeface="Arial" pitchFamily="34" charset="0"/>
                  </a:rPr>
                  <a:t>. 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dirty="0" smtClean="0">
                    <a:cs typeface="Arial" pitchFamily="34" charset="0"/>
                  </a:rPr>
                  <a:t>Average 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h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: average rank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 (i.e., #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 </a:t>
                </a:r>
                <a:r>
                  <a:rPr lang="en-US" dirty="0" err="1" smtClean="0">
                    <a:cs typeface="Arial" pitchFamily="34" charset="0"/>
                  </a:rPr>
                  <a:t>s.t.</a:t>
                </a:r>
                <a:r>
                  <a:rPr lang="en-US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) in all linear extensions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Theorem[</a:t>
                </a:r>
                <a:r>
                  <a:rPr lang="en-US" altLang="zh-HK" dirty="0">
                    <a:cs typeface="Arial" pitchFamily="34" charset="0"/>
                  </a:rPr>
                  <a:t>Kahn, Saks, 1984]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(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</m:d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&lt;1</m:t>
                    </m:r>
                    <m:r>
                      <a:rPr lang="en-US" b="0" i="1" dirty="0" smtClean="0">
                        <a:latin typeface="Cambria Math"/>
                        <a:cs typeface="Arial" pitchFamily="34" charset="0"/>
                      </a:rPr>
                      <m:t>⇒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/>
                            <a:cs typeface="Arial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𝑏</m:t>
                            </m:r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&gt;</m:t>
                            </m:r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&lt;8/11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.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chemeClr val="tx1"/>
                    </a:solidFill>
                    <a:cs typeface="Arial" pitchFamily="34" charset="0"/>
                  </a:rPr>
                  <a:t>Algorighm</a:t>
                </a:r>
                <a:r>
                  <a:rPr lang="en-US" dirty="0" smtClean="0">
                    <a:solidFill>
                      <a:schemeClr val="tx1"/>
                    </a:solidFill>
                    <a:cs typeface="Arial" pitchFamily="34" charset="0"/>
                  </a:rPr>
                  <a:t>: propose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altLang="zh-HK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according 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&lt;…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 &lt;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>
                  <a:solidFill>
                    <a:srgbClr val="FF0000"/>
                  </a:solidFill>
                </a:endParaRP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Any violation,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, would cut (by Kahn-Saks) a constant fraction of possible linear extensions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.</a:t>
                </a:r>
                <a:endPara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1400"/>
                <a:ext cx="8991600" cy="28194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457200" y="3581400"/>
                <a:ext cx="8991600" cy="28194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anchor="ctr" anchorCtr="0">
                <a:noAutofit/>
              </a:bodyPr>
              <a:lstStyle/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altLang="zh-HK" dirty="0"/>
                  <a:t>.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</a:t>
                </a:r>
                <a:r>
                  <a:rPr lang="en-US" altLang="zh-HK" dirty="0"/>
                  <a:t> a poly-time randomized algorithm A solving </a:t>
                </a:r>
                <a:r>
                  <a:rPr lang="en-US" altLang="zh-HK" dirty="0" err="1"/>
                  <a:t>Sort</a:t>
                </a:r>
                <a:r>
                  <a:rPr lang="en-US" altLang="zh-HK" baseline="-25000" dirty="0" err="1"/>
                  <a:t>u</a:t>
                </a:r>
                <a:r>
                  <a:rPr lang="en-US" altLang="zh-HK" dirty="0"/>
                  <a:t> with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O(n log n)</a:t>
                </a:r>
                <a:r>
                  <a:rPr lang="en-US" altLang="zh-HK" dirty="0"/>
                  <a:t> trials</a:t>
                </a:r>
                <a:r>
                  <a:rPr lang="en-US" altLang="zh-HK" dirty="0" smtClean="0"/>
                  <a:t>.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/>
                  <a:t>(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altLang="zh-HK" dirty="0" smtClean="0"/>
                  <a:t>. This is tight: Any randomized algorithm needs </a:t>
                </a:r>
                <a:r>
                  <a:rPr lang="en-US" altLang="zh-HK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Ω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(n log n)</a:t>
                </a:r>
                <a:r>
                  <a:rPr lang="en-US" altLang="zh-HK" dirty="0"/>
                  <a:t> trials</a:t>
                </a:r>
                <a:r>
                  <a:rPr lang="en-US" altLang="zh-HK" dirty="0" smtClean="0"/>
                  <a:t>.)</a:t>
                </a:r>
                <a:endParaRPr lang="en-US" altLang="zh-HK" dirty="0"/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dirty="0" smtClean="0">
                    <a:cs typeface="Arial" pitchFamily="34" charset="0"/>
                  </a:rPr>
                  <a:t>Both algorithm and lower bound uses 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order theory</a:t>
                </a:r>
                <a:r>
                  <a:rPr lang="en-US" dirty="0" smtClean="0">
                    <a:cs typeface="Arial" pitchFamily="34" charset="0"/>
                  </a:rPr>
                  <a:t>. 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dirty="0" smtClean="0">
                    <a:cs typeface="Arial" pitchFamily="34" charset="0"/>
                  </a:rPr>
                  <a:t>Average 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h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: average rank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 (i.e., #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 </a:t>
                </a:r>
                <a:r>
                  <a:rPr lang="en-US" dirty="0" err="1" smtClean="0">
                    <a:cs typeface="Arial" pitchFamily="34" charset="0"/>
                  </a:rPr>
                  <a:t>s.t.</a:t>
                </a:r>
                <a:r>
                  <a:rPr lang="en-US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) in all linear extensions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Theorem[</a:t>
                </a:r>
                <a:r>
                  <a:rPr lang="en-US" altLang="zh-HK" dirty="0">
                    <a:cs typeface="Arial" pitchFamily="34" charset="0"/>
                  </a:rPr>
                  <a:t>Kahn, Saks, 1984]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(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</m:d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&lt;1</m:t>
                    </m:r>
                    <m:r>
                      <a:rPr lang="en-US" b="0" i="1" dirty="0" smtClean="0">
                        <a:latin typeface="Cambria Math"/>
                        <a:cs typeface="Arial" pitchFamily="34" charset="0"/>
                      </a:rPr>
                      <m:t>⇒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/>
                            <a:cs typeface="Arial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𝑏</m:t>
                            </m:r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&gt;</m:t>
                            </m:r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  <a:cs typeface="Arial" pitchFamily="34" charset="0"/>
                      </a:rPr>
                      <m:t>&lt;8/11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.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chemeClr val="tx1"/>
                    </a:solidFill>
                    <a:cs typeface="Arial" pitchFamily="34" charset="0"/>
                  </a:rPr>
                  <a:t>Algorighm</a:t>
                </a:r>
                <a:r>
                  <a:rPr lang="en-US" dirty="0" smtClean="0">
                    <a:solidFill>
                      <a:schemeClr val="tx1"/>
                    </a:solidFill>
                    <a:cs typeface="Arial" pitchFamily="34" charset="0"/>
                  </a:rPr>
                  <a:t>: propose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altLang="zh-HK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according 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&lt;…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 &lt;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>
                  <a:solidFill>
                    <a:srgbClr val="FF0000"/>
                  </a:solidFill>
                </a:endParaRP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Any violation,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, would cut (by Kahn-Saks) a constant fraction of possible linear extensions!</a:t>
                </a:r>
                <a:endPara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1400"/>
                <a:ext cx="8991600" cy="2819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Sorting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457200" y="1371600"/>
                <a:ext cx="8915400" cy="1981200"/>
              </a:xfrm>
              <a:prstGeom prst="rect">
                <a:avLst/>
              </a:prstGeom>
              <a:solidFill>
                <a:srgbClr val="FFCC99"/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anchor="ctr" anchorCtr="0">
                <a:noAutofit/>
              </a:bodyPr>
              <a:lstStyle/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One more issue: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#P-hard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to compute. 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[</a:t>
                </a:r>
                <a:r>
                  <a:rPr lang="en-US" altLang="zh-HK" dirty="0" err="1">
                    <a:solidFill>
                      <a:schemeClr val="tx1"/>
                    </a:solidFill>
                  </a:rPr>
                  <a:t>Brightwell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, Winkler, 1991]</a:t>
                </a:r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Fortunately, there is a fully 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polynomial randomized approximation scheme (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FPRAS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)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to count the number 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of linear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extensions 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[Dyer, Frieze, </a:t>
                </a:r>
                <a:r>
                  <a:rPr lang="en-US" altLang="zh-HK" dirty="0" err="1">
                    <a:solidFill>
                      <a:schemeClr val="tx1"/>
                    </a:solidFill>
                  </a:rPr>
                  <a:t>Kannan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, 1989]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Can be used to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 to within 0.5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in polynomial time.</a:t>
                </a:r>
              </a:p>
              <a:p>
                <a:pPr marL="274320" indent="-274320" fontAlgn="auto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75000"/>
                    </a:schemeClr>
                  </a:buClr>
                  <a:buSzPct val="120000"/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Then we can use Kahn-Saks. (This time we really need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 &lt;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.)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915400" cy="1981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1371600" y="3626370"/>
            <a:ext cx="7992256" cy="990600"/>
          </a:xfrm>
          <a:prstGeom prst="wedgeRoundRectCallout">
            <a:avLst>
              <a:gd name="adj1" fmla="val 40282"/>
              <a:gd name="adj2" fmla="val -194751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Open question: </a:t>
            </a:r>
            <a:r>
              <a:rPr lang="en-US" altLang="zh-HK" sz="2400" dirty="0" smtClean="0">
                <a:solidFill>
                  <a:schemeClr val="tx1"/>
                </a:solidFill>
              </a:rPr>
              <a:t>min # of trials of </a:t>
            </a:r>
            <a:r>
              <a:rPr lang="en-US" altLang="zh-HK" sz="2400" dirty="0" smtClean="0">
                <a:solidFill>
                  <a:srgbClr val="FF0000"/>
                </a:solidFill>
              </a:rPr>
              <a:t>deterministic </a:t>
            </a:r>
            <a:r>
              <a:rPr lang="en-US" altLang="zh-HK" sz="2400" dirty="0" smtClean="0">
                <a:solidFill>
                  <a:schemeClr val="tx1"/>
                </a:solidFill>
              </a:rPr>
              <a:t>and </a:t>
            </a:r>
            <a:r>
              <a:rPr lang="en-US" altLang="zh-HK" sz="2400" dirty="0" smtClean="0">
                <a:solidFill>
                  <a:srgbClr val="FF0000"/>
                </a:solidFill>
              </a:rPr>
              <a:t>poly-time </a:t>
            </a:r>
            <a:r>
              <a:rPr lang="en-US" altLang="zh-HK" sz="2400" dirty="0" smtClean="0">
                <a:solidFill>
                  <a:schemeClr val="tx1"/>
                </a:solidFill>
              </a:rPr>
              <a:t>algorithms for </a:t>
            </a:r>
            <a:r>
              <a:rPr lang="en-US" altLang="zh-HK" sz="2400" dirty="0" err="1" smtClean="0">
                <a:solidFill>
                  <a:schemeClr val="tx1"/>
                </a:solidFill>
              </a:rPr>
              <a:t>Sorting</a:t>
            </a:r>
            <a:r>
              <a:rPr lang="en-US" altLang="zh-HK" sz="2400" baseline="-25000" dirty="0" err="1" smtClean="0">
                <a:solidFill>
                  <a:schemeClr val="tx1"/>
                </a:solidFill>
              </a:rPr>
              <a:t>u</a:t>
            </a:r>
            <a:r>
              <a:rPr lang="en-US" altLang="zh-HK" sz="2400" dirty="0" smtClean="0">
                <a:solidFill>
                  <a:schemeClr val="tx1"/>
                </a:solidFill>
              </a:rPr>
              <a:t> and </a:t>
            </a:r>
            <a:r>
              <a:rPr lang="en-US" altLang="zh-HK" sz="2400" dirty="0" err="1" smtClean="0">
                <a:solidFill>
                  <a:schemeClr val="tx1"/>
                </a:solidFill>
              </a:rPr>
              <a:t>StableMatching</a:t>
            </a:r>
            <a:r>
              <a:rPr lang="en-US" altLang="zh-HK" sz="2400" baseline="-25000" dirty="0" err="1" smtClean="0">
                <a:solidFill>
                  <a:schemeClr val="tx1"/>
                </a:solidFill>
              </a:rPr>
              <a:t>u</a:t>
            </a:r>
            <a:r>
              <a:rPr lang="en-US" altLang="zh-HK" sz="2400" dirty="0" smtClean="0">
                <a:solidFill>
                  <a:schemeClr val="tx1"/>
                </a:solidFill>
              </a:rPr>
              <a:t>? 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Group Isomorphism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059578136"/>
                  </p:ext>
                </p:extLst>
              </p:nvPr>
            </p:nvGraphicFramePr>
            <p:xfrm>
              <a:off x="457200" y="1396632"/>
              <a:ext cx="8915400" cy="15751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059578136"/>
                  </p:ext>
                </p:extLst>
              </p:nvPr>
            </p:nvGraphicFramePr>
            <p:xfrm>
              <a:off x="457200" y="1396632"/>
              <a:ext cx="8915400" cy="15751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57200" y="3276600"/>
                <a:ext cx="8915400" cy="457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0099">
                      <a:shade val="30000"/>
                      <a:satMod val="115000"/>
                    </a:srgbClr>
                  </a:gs>
                  <a:gs pos="50000">
                    <a:srgbClr val="CC0099">
                      <a:shade val="67500"/>
                      <a:satMod val="115000"/>
                    </a:srgbClr>
                  </a:gs>
                  <a:gs pos="100000">
                    <a:srgbClr val="CC00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cs typeface="Arial"/>
                  </a:rPr>
                  <a:t>CSP:		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bg1"/>
                        </a:solidFill>
                        <a:latin typeface="Cambria Math"/>
                        <a:cs typeface="Arial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∘</m:t>
                        </m:r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</m:d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l-GR" i="1" dirty="0" smtClean="0">
                        <a:solidFill>
                          <a:schemeClr val="bg1"/>
                        </a:solidFill>
                        <a:latin typeface="Cambria Math"/>
                        <a:cs typeface="Arial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∘′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l-GR" i="1" dirty="0" smtClean="0">
                        <a:solidFill>
                          <a:schemeClr val="bg1"/>
                        </a:solidFill>
                        <a:latin typeface="Cambria Math"/>
                        <a:cs typeface="Arial"/>
                      </a:rPr>
                      <m:t>𝜋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, 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bg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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en-US" altLang="zh-CN" i="1" dirty="0" smtClean="0">
                        <a:solidFill>
                          <a:schemeClr val="bg1"/>
                        </a:solidFill>
                        <a:latin typeface="Cambria Math"/>
                        <a:ea typeface="宋体" pitchFamily="2" charset="-122"/>
                        <a:cs typeface="Arial" pitchFamily="34" charset="0"/>
                      </a:rPr>
                      <m:t>∈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SG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8915400" cy="457200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Diagram 33"/>
              <p:cNvGraphicFramePr/>
              <p:nvPr>
                <p:extLst>
                  <p:ext uri="{D42A27DB-BD31-4B8C-83A1-F6EECF244321}">
                    <p14:modId xmlns:p14="http://schemas.microsoft.com/office/powerpoint/2010/main" val="1113925892"/>
                  </p:ext>
                </p:extLst>
              </p:nvPr>
            </p:nvGraphicFramePr>
            <p:xfrm>
              <a:off x="457200" y="3962400"/>
              <a:ext cx="8915400" cy="261078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Choice>
        <mc:Fallback xmlns="">
          <p:graphicFrame>
            <p:nvGraphicFramePr>
              <p:cNvPr id="34" name="Diagram 33"/>
              <p:cNvGraphicFramePr/>
              <p:nvPr>
                <p:extLst>
                  <p:ext uri="{D42A27DB-BD31-4B8C-83A1-F6EECF244321}">
                    <p14:modId xmlns:p14="http://schemas.microsoft.com/office/powerpoint/2010/main" val="1113925892"/>
                  </p:ext>
                </p:extLst>
              </p:nvPr>
            </p:nvGraphicFramePr>
            <p:xfrm>
              <a:off x="457200" y="3962400"/>
              <a:ext cx="8915400" cy="261078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69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3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Group Isomorphism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Alternate Process 2"/>
              <p:cNvSpPr/>
              <p:nvPr/>
            </p:nvSpPr>
            <p:spPr>
              <a:xfrm>
                <a:off x="457200" y="1524000"/>
                <a:ext cx="8915400" cy="2362200"/>
              </a:xfrm>
              <a:prstGeom prst="flowChartAlternateProcess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lvl="0" indent="-285750">
                  <a:buFont typeface="Arial" pitchFamily="34" charset="0"/>
                  <a:buChar char="•"/>
                </a:pPr>
                <a:endParaRPr lang="en-US" altLang="zh-HK" sz="2000" dirty="0" smtClean="0">
                  <a:solidFill>
                    <a:schemeClr val="tx1"/>
                  </a:solidFill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endParaRPr lang="en-US" altLang="zh-HK" sz="2000" dirty="0">
                  <a:solidFill>
                    <a:schemeClr val="tx1"/>
                  </a:solidFill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altLang="zh-HK" sz="2000" dirty="0" smtClean="0">
                    <a:solidFill>
                      <a:schemeClr val="tx1"/>
                    </a:solidFill>
                  </a:rPr>
                  <a:t>All we need to do is to find a </a:t>
                </a:r>
                <a14:m>
                  <m:oMath xmlns:m="http://schemas.openxmlformats.org/officeDocument/2006/math">
                    <m:r>
                      <a:rPr lang="el-GR" altLang="zh-HK" sz="2000" i="1" dirty="0" smtClean="0">
                        <a:solidFill>
                          <a:schemeClr val="tx1"/>
                        </a:solidFill>
                        <a:latin typeface="Cambria Math"/>
                        <a:cs typeface="Arial"/>
                      </a:rPr>
                      <m:t>𝜋</m:t>
                    </m:r>
                  </m:oMath>
                </a14:m>
                <a:r>
                  <a:rPr lang="en-US" altLang="zh-HK" sz="2000" dirty="0">
                    <a:solidFill>
                      <a:schemeClr val="tx1"/>
                    </a:solidFill>
                    <a:cs typeface="Arial"/>
                  </a:rPr>
                  <a:t>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avoiding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 existing forbidden pairs of triples.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sz="2000" dirty="0" smtClean="0">
                    <a:solidFill>
                      <a:schemeClr val="tx1"/>
                    </a:solidFill>
                  </a:rPr>
                  <a:t>Note: Groups </a:t>
                </a:r>
                <a:r>
                  <a:rPr lang="en-US" altLang="zh-HK" sz="2000" dirty="0">
                    <a:solidFill>
                      <a:schemeClr val="tx1"/>
                    </a:solidFill>
                  </a:rPr>
                  <a:t>are defined by these triple 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structures!</a:t>
                </a:r>
                <a:endParaRPr lang="en-US" altLang="zh-HK" sz="2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sz="2000" dirty="0" smtClean="0">
                    <a:solidFill>
                      <a:schemeClr val="tx1"/>
                    </a:solidFill>
                  </a:rPr>
                  <a:t>So, </a:t>
                </a:r>
                <a:r>
                  <a:rPr lang="en-US" altLang="zh-HK" sz="2000" dirty="0">
                    <a:solidFill>
                      <a:schemeClr val="tx1"/>
                    </a:solidFill>
                  </a:rPr>
                  <a:t>with the help of </a:t>
                </a:r>
                <a:r>
                  <a:rPr lang="en-US" altLang="zh-HK" sz="2000" dirty="0" err="1">
                    <a:solidFill>
                      <a:schemeClr val="tx1"/>
                    </a:solidFill>
                  </a:rPr>
                  <a:t>GroupIso</a:t>
                </a:r>
                <a:r>
                  <a:rPr lang="en-US" altLang="zh-HK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oracle, it’s possible to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exploit </a:t>
                </a:r>
                <a:r>
                  <a:rPr lang="en-US" altLang="zh-HK" sz="2000" dirty="0">
                    <a:solidFill>
                      <a:srgbClr val="FF0000"/>
                    </a:solidFill>
                  </a:rPr>
                  <a:t>group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structures 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to achieve this.</a:t>
                </a:r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Flowchart: Alternate Proces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915400" cy="2362200"/>
              </a:xfrm>
              <a:prstGeom prst="flowChartAlternateProcess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685800" y="1676400"/>
            <a:ext cx="8458200" cy="533400"/>
          </a:xfrm>
          <a:prstGeom prst="roundRect">
            <a:avLst/>
          </a:prstGeom>
          <a:solidFill>
            <a:srgbClr val="CC00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if Group Isomorphism itself is given as the computation oracle?</a:t>
            </a:r>
            <a:endParaRPr lang="en-SG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846535854"/>
                  </p:ext>
                </p:extLst>
              </p:nvPr>
            </p:nvGraphicFramePr>
            <p:xfrm>
              <a:off x="457200" y="3962400"/>
              <a:ext cx="8915400" cy="261078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846535854"/>
                  </p:ext>
                </p:extLst>
              </p:nvPr>
            </p:nvGraphicFramePr>
            <p:xfrm>
              <a:off x="457200" y="3962400"/>
              <a:ext cx="8915400" cy="261078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22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724400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If the virus (its DNA sequence, chemical composition, …) and its interactions to human body are </a:t>
            </a:r>
            <a:r>
              <a:rPr lang="en-US" altLang="zh-HK" dirty="0" smtClean="0">
                <a:solidFill>
                  <a:srgbClr val="FF0000"/>
                </a:solidFill>
              </a:rPr>
              <a:t>known</a:t>
            </a:r>
            <a:r>
              <a:rPr lang="en-US" altLang="zh-HK" dirty="0" smtClean="0"/>
              <a:t>, then the reagent is much easier to find.</a:t>
            </a:r>
          </a:p>
          <a:p>
            <a:r>
              <a:rPr lang="en-US" altLang="zh-HK" dirty="0" smtClean="0"/>
              <a:t>Unfortunately, often </a:t>
            </a:r>
          </a:p>
          <a:p>
            <a:pPr lvl="1"/>
            <a:r>
              <a:rPr lang="en-US" altLang="zh-HK" dirty="0" smtClean="0"/>
              <a:t>the virus causing a pandemic is largely </a:t>
            </a:r>
            <a:r>
              <a:rPr lang="en-US" altLang="zh-HK" dirty="0" smtClean="0">
                <a:solidFill>
                  <a:srgbClr val="FF0000"/>
                </a:solidFill>
              </a:rPr>
              <a:t>unidentified</a:t>
            </a:r>
            <a:r>
              <a:rPr lang="en-US" altLang="zh-HK" dirty="0" smtClean="0"/>
              <a:t>. </a:t>
            </a:r>
          </a:p>
          <a:p>
            <a:pPr lvl="1"/>
            <a:r>
              <a:rPr lang="en-US" altLang="zh-HK" dirty="0" smtClean="0"/>
              <a:t>human body is too complicated a system to fully understand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Learn it first? Efficiency! </a:t>
            </a:r>
            <a:endParaRPr lang="en-US" altLang="zh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600B-FA77-43E5-B703-9E321ED4F2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591312"/>
          </a:xfrm>
        </p:spPr>
        <p:txBody>
          <a:bodyPr>
            <a:normAutofit/>
          </a:bodyPr>
          <a:lstStyle/>
          <a:p>
            <a:r>
              <a:rPr lang="en-US" altLang="zh-HK" sz="2800" dirty="0" smtClean="0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vs. unknown</a:t>
            </a:r>
            <a:endParaRPr lang="zh-HK" altLang="en-US" sz="2800" dirty="0">
              <a:solidFill>
                <a:srgbClr val="CC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Group Isomorphism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4419600"/>
            <a:ext cx="8763000" cy="1371600"/>
          </a:xfrm>
          <a:prstGeom prst="round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Theorem.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GroupIso</a:t>
            </a:r>
            <a:r>
              <a:rPr lang="en-US" sz="24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-complete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Approach: Reduction to Hamiltonian Cycle finding.</a:t>
            </a:r>
            <a:endParaRPr lang="en-SG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owchart: Alternate Process 9"/>
              <p:cNvSpPr/>
              <p:nvPr/>
            </p:nvSpPr>
            <p:spPr>
              <a:xfrm>
                <a:off x="457200" y="1524000"/>
                <a:ext cx="8915400" cy="2362200"/>
              </a:xfrm>
              <a:prstGeom prst="flowChartAlternateProcess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lvl="0" indent="-285750">
                  <a:buFont typeface="Arial" pitchFamily="34" charset="0"/>
                  <a:buChar char="•"/>
                </a:pPr>
                <a:endParaRPr lang="en-US" altLang="zh-HK" sz="2000" dirty="0" smtClean="0">
                  <a:solidFill>
                    <a:schemeClr val="tx1"/>
                  </a:solidFill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endParaRPr lang="en-US" altLang="zh-HK" sz="2000" dirty="0">
                  <a:solidFill>
                    <a:schemeClr val="tx1"/>
                  </a:solidFill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altLang="zh-HK" sz="2000" dirty="0" smtClean="0">
                    <a:solidFill>
                      <a:schemeClr val="tx1"/>
                    </a:solidFill>
                  </a:rPr>
                  <a:t>All we need to do is to find a </a:t>
                </a:r>
                <a14:m>
                  <m:oMath xmlns:m="http://schemas.openxmlformats.org/officeDocument/2006/math">
                    <m:r>
                      <a:rPr lang="el-GR" altLang="zh-HK" sz="2000" i="1" dirty="0" smtClean="0">
                        <a:solidFill>
                          <a:schemeClr val="tx1"/>
                        </a:solidFill>
                        <a:latin typeface="Cambria Math"/>
                        <a:cs typeface="Arial"/>
                      </a:rPr>
                      <m:t>𝜋</m:t>
                    </m:r>
                  </m:oMath>
                </a14:m>
                <a:r>
                  <a:rPr lang="en-US" altLang="zh-HK" sz="2000" dirty="0">
                    <a:solidFill>
                      <a:schemeClr val="tx1"/>
                    </a:solidFill>
                    <a:cs typeface="Arial"/>
                  </a:rPr>
                  <a:t>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avoiding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 existing forbidden pairs of triples.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sz="2000" dirty="0" smtClean="0">
                    <a:solidFill>
                      <a:schemeClr val="tx1"/>
                    </a:solidFill>
                  </a:rPr>
                  <a:t>Note: Groups </a:t>
                </a:r>
                <a:r>
                  <a:rPr lang="en-US" altLang="zh-HK" sz="2000" dirty="0">
                    <a:solidFill>
                      <a:schemeClr val="tx1"/>
                    </a:solidFill>
                  </a:rPr>
                  <a:t>are defined by these triple 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structures!</a:t>
                </a:r>
                <a:endParaRPr lang="en-US" altLang="zh-HK" sz="2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sz="2000" dirty="0" smtClean="0">
                    <a:solidFill>
                      <a:schemeClr val="tx1"/>
                    </a:solidFill>
                  </a:rPr>
                  <a:t>So, </a:t>
                </a:r>
                <a:r>
                  <a:rPr lang="en-US" altLang="zh-HK" sz="2000" dirty="0">
                    <a:solidFill>
                      <a:schemeClr val="tx1"/>
                    </a:solidFill>
                  </a:rPr>
                  <a:t>with the help of </a:t>
                </a:r>
                <a:r>
                  <a:rPr lang="en-US" altLang="zh-HK" sz="2000" dirty="0" err="1">
                    <a:solidFill>
                      <a:schemeClr val="tx1"/>
                    </a:solidFill>
                  </a:rPr>
                  <a:t>GroupIso</a:t>
                </a:r>
                <a:r>
                  <a:rPr lang="en-US" altLang="zh-HK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oracle, it’s possible to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exploit </a:t>
                </a:r>
                <a:r>
                  <a:rPr lang="en-US" altLang="zh-HK" sz="2000" dirty="0">
                    <a:solidFill>
                      <a:srgbClr val="FF0000"/>
                    </a:solidFill>
                  </a:rPr>
                  <a:t>group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structures </a:t>
                </a:r>
                <a:r>
                  <a:rPr lang="en-US" altLang="zh-HK" sz="2000" dirty="0" smtClean="0">
                    <a:solidFill>
                      <a:schemeClr val="tx1"/>
                    </a:solidFill>
                  </a:rPr>
                  <a:t>to achieve this.</a:t>
                </a:r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Flowchart: Alternate Proces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915400" cy="2362200"/>
              </a:xfrm>
              <a:prstGeom prst="flowChartAlternateProcess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85800" y="1676400"/>
            <a:ext cx="8458200" cy="533400"/>
          </a:xfrm>
          <a:prstGeom prst="roundRect">
            <a:avLst/>
          </a:prstGeom>
          <a:solidFill>
            <a:srgbClr val="CC00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if Group Isomorphism itself is given as the computation oracle?</a:t>
            </a:r>
            <a:endParaRPr lang="en-SG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371600"/>
            <a:ext cx="8686800" cy="4953000"/>
          </a:xfrm>
          <a:prstGeom prst="roundRect">
            <a:avLst>
              <a:gd name="adj" fmla="val 66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Reduction 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762000" y="1447800"/>
                <a:ext cx="8305800" cy="609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altLang="zh-HK" sz="2000" dirty="0" smtClean="0">
                    <a:solidFill>
                      <a:srgbClr val="FFFF00"/>
                    </a:solidFill>
                  </a:rPr>
                  <a:t>HamCycleFinding</a:t>
                </a:r>
                <a:r>
                  <a:rPr lang="en-US" altLang="zh-HK" sz="2000" dirty="0" smtClean="0"/>
                  <a:t>: </a:t>
                </a:r>
                <a:r>
                  <a:rPr lang="en-US" altLang="zh-HK" dirty="0" smtClean="0"/>
                  <a:t>Given a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HK" dirty="0" smtClean="0"/>
                  <a:t>-node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HK" dirty="0" smtClean="0"/>
                  <a:t> with a </a:t>
                </a:r>
                <a:r>
                  <a:rPr lang="en-US" altLang="zh-HK" dirty="0" err="1" smtClean="0"/>
                  <a:t>HamCycle</a:t>
                </a:r>
                <a:r>
                  <a:rPr lang="en-US" altLang="zh-HK" dirty="0" smtClean="0"/>
                  <a:t>, find a </a:t>
                </a:r>
                <a:r>
                  <a:rPr lang="en-US" altLang="zh-HK" dirty="0" err="1" smtClean="0"/>
                  <a:t>HamCycle</a:t>
                </a:r>
                <a:endParaRPr lang="zh-HK" altLang="en-US" sz="1600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8305800" cy="609600"/>
              </a:xfrm>
              <a:prstGeom prst="roundRect">
                <a:avLst/>
              </a:prstGeom>
              <a:blipFill rotWithShape="1">
                <a:blip r:embed="rId3"/>
                <a:stretch>
                  <a:fillRect l="-2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5715000" y="3124200"/>
            <a:ext cx="3048000" cy="1676400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6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HK" sz="2000" dirty="0" smtClean="0">
                <a:solidFill>
                  <a:schemeClr val="bg1"/>
                </a:solidFill>
              </a:rPr>
              <a:t>Algorithm A </a:t>
            </a:r>
            <a:br>
              <a:rPr lang="en-US" altLang="zh-HK" sz="2000" dirty="0" smtClean="0">
                <a:solidFill>
                  <a:schemeClr val="bg1"/>
                </a:solidFill>
              </a:rPr>
            </a:br>
            <a:r>
              <a:rPr lang="en-US" altLang="zh-HK" sz="2000" dirty="0" smtClean="0">
                <a:solidFill>
                  <a:schemeClr val="bg1"/>
                </a:solidFill>
              </a:rPr>
              <a:t>  (solving </a:t>
            </a:r>
            <a:r>
              <a:rPr lang="en-US" altLang="zh-HK" sz="2000" dirty="0" err="1" smtClean="0">
                <a:solidFill>
                  <a:srgbClr val="FFFF00"/>
                </a:solidFill>
              </a:rPr>
              <a:t>GroupIso</a:t>
            </a:r>
            <a:r>
              <a:rPr lang="en-US" altLang="zh-HK" sz="2000" baseline="-25000" dirty="0" err="1" smtClean="0">
                <a:solidFill>
                  <a:srgbClr val="FFFF00"/>
                </a:solidFill>
              </a:rPr>
              <a:t>u</a:t>
            </a:r>
            <a:r>
              <a:rPr lang="en-US" altLang="zh-HK" sz="2000" dirty="0" smtClean="0">
                <a:solidFill>
                  <a:srgbClr val="FFFF00"/>
                </a:solidFill>
              </a:rPr>
              <a:t>.)</a:t>
            </a:r>
          </a:p>
          <a:p>
            <a:pPr lvl="0"/>
            <a:endParaRPr lang="en-US" altLang="zh-HK" sz="2000" dirty="0" smtClean="0">
              <a:solidFill>
                <a:srgbClr val="FFFF00"/>
              </a:solidFill>
            </a:endParaRPr>
          </a:p>
          <a:p>
            <a:pPr lvl="0"/>
            <a:endParaRPr lang="en-US" altLang="zh-HK" sz="2000" dirty="0">
              <a:solidFill>
                <a:srgbClr val="FFFF00"/>
              </a:solidFill>
            </a:endParaRPr>
          </a:p>
          <a:p>
            <a:pPr lvl="0"/>
            <a:endParaRPr lang="zh-HK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762000" y="2209800"/>
                <a:ext cx="4152900" cy="838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</a:t>
                </a:r>
                <a:r>
                  <a:rPr lang="en-US" altLang="zh-HK" kern="0" dirty="0" smtClea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:r>
                  <a:rPr lang="en-US" altLang="zh-HK" kern="0" dirty="0" err="1" smtClea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HamCycle</a:t>
                </a:r>
                <a:r>
                  <a:rPr lang="en-US" altLang="zh-HK" kern="0" dirty="0" smtClea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…,</m:t>
                        </m:r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, define cyclic group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altLang="zh-HK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HK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09800"/>
                <a:ext cx="4152900" cy="838200"/>
              </a:xfrm>
              <a:prstGeom prst="roundRect">
                <a:avLst/>
              </a:prstGeom>
              <a:blipFill rotWithShape="1">
                <a:blip r:embed="rId4"/>
                <a:stretch>
                  <a:fillRect r="-87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35302" y="2297668"/>
                <a:ext cx="899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i="1" dirty="0" smtClean="0">
                          <a:latin typeface="Cambria Math"/>
                        </a:rPr>
                        <m:t>𝑇</m:t>
                      </m:r>
                      <m:r>
                        <a:rPr lang="en-US" altLang="zh-HK" i="1" dirty="0" smtClean="0">
                          <a:latin typeface="Cambria Math"/>
                        </a:rPr>
                        <m:t>, </m:t>
                      </m:r>
                      <m:r>
                        <a:rPr lang="en-US" altLang="zh-HK" i="1" dirty="0" err="1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ℤ</m:t>
                      </m:r>
                      <m:r>
                        <a:rPr lang="en-US" altLang="zh-HK" i="1" baseline="-25000" dirty="0" err="1" smtClean="0">
                          <a:latin typeface="Cambria Math"/>
                        </a:rPr>
                        <m:t>𝑝</m:t>
                      </m:r>
                      <m:r>
                        <a:rPr lang="en-US" altLang="zh-HK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302" y="2297668"/>
                <a:ext cx="89947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2" descr="http://www.how-to-draw-funny-cartoons.com/image-files/cartoon-judge-009.jpg"/>
          <p:cNvSpPr>
            <a:spLocks noChangeAspect="1" noChangeArrowheads="1"/>
          </p:cNvSpPr>
          <p:nvPr/>
        </p:nvSpPr>
        <p:spPr bwMode="auto">
          <a:xfrm>
            <a:off x="155575" y="-1439863"/>
            <a:ext cx="3333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3" name="AutoShape 4" descr="http://www.how-to-draw-funny-cartoons.com/image-files/cartoon-judge-009.jpg"/>
          <p:cNvSpPr>
            <a:spLocks noChangeAspect="1" noChangeArrowheads="1"/>
          </p:cNvSpPr>
          <p:nvPr/>
        </p:nvSpPr>
        <p:spPr bwMode="auto">
          <a:xfrm>
            <a:off x="307975" y="-1287463"/>
            <a:ext cx="3333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4914900" y="2667000"/>
            <a:ext cx="1257300" cy="457200"/>
          </a:xfrm>
          <a:prstGeom prst="bentConnector3">
            <a:avLst>
              <a:gd name="adj1" fmla="val 10007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324600" y="2209800"/>
                <a:ext cx="2895600" cy="750332"/>
              </a:xfrm>
              <a:prstGeom prst="wedgeRectCallout">
                <a:avLst>
                  <a:gd name="adj1" fmla="val -56899"/>
                  <a:gd name="adj2" fmla="val -175"/>
                </a:avLst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dirty="0" smtClean="0">
                    <a:solidFill>
                      <a:srgbClr val="FFFF00"/>
                    </a:solidFill>
                  </a:rPr>
                  <a:t>Finding an </a:t>
                </a:r>
                <a:r>
                  <a:rPr lang="en-US" altLang="zh-HK" dirty="0" err="1" smtClean="0">
                    <a:solidFill>
                      <a:srgbClr val="FFFF00"/>
                    </a:solidFill>
                  </a:rPr>
                  <a:t>iso</a:t>
                </a:r>
                <a:r>
                  <a:rPr lang="en-US" altLang="zh-HK" dirty="0" smtClean="0">
                    <a:solidFill>
                      <a:srgbClr val="FFFF00"/>
                    </a:solidFill>
                  </a:rPr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HK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altLang="zh-HK" i="1" dirty="0" err="1">
                            <a:solidFill>
                              <a:srgbClr val="FFFF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ℤ</m:t>
                        </m:r>
                        <m:r>
                          <a:rPr lang="en-US" altLang="zh-HK" i="1" baseline="-25000" dirty="0" err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altLang="zh-HK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altLang="zh-HK" dirty="0" smtClean="0">
                    <a:solidFill>
                      <a:srgbClr val="FFFF00"/>
                    </a:solidFill>
                    <a:ea typeface="Arial Unicode MS" pitchFamily="34" charset="-128"/>
                    <a:cs typeface="Arial Unicode MS" pitchFamily="34" charset="-128"/>
                  </a:rPr>
                  <a:t>⇒ find a </a:t>
                </a:r>
                <a:r>
                  <a:rPr lang="en-US" altLang="zh-HK" dirty="0" err="1" smtClean="0">
                    <a:solidFill>
                      <a:srgbClr val="FFFF00"/>
                    </a:solidFill>
                    <a:ea typeface="Arial Unicode MS" pitchFamily="34" charset="-128"/>
                    <a:cs typeface="Arial Unicode MS" pitchFamily="34" charset="-128"/>
                  </a:rPr>
                  <a:t>HamCycle</a:t>
                </a:r>
                <a:r>
                  <a:rPr lang="en-US" altLang="zh-HK" dirty="0" smtClean="0">
                    <a:solidFill>
                      <a:srgbClr val="FFFF00"/>
                    </a:solidFill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𝐻</m:t>
                    </m:r>
                  </m:oMath>
                </a14:m>
                <a:endParaRPr lang="zh-HK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09800"/>
                <a:ext cx="2895600" cy="750332"/>
              </a:xfrm>
              <a:prstGeom prst="wedgeRectCallout">
                <a:avLst>
                  <a:gd name="adj1" fmla="val -56899"/>
                  <a:gd name="adj2" fmla="val -175"/>
                </a:avLst>
              </a:prstGeom>
              <a:blipFill rotWithShape="1">
                <a:blip r:embed="rId6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loud Callout 19"/>
          <p:cNvSpPr/>
          <p:nvPr/>
        </p:nvSpPr>
        <p:spPr>
          <a:xfrm>
            <a:off x="1771650" y="3337810"/>
            <a:ext cx="3435350" cy="1371600"/>
          </a:xfrm>
          <a:prstGeom prst="cloudCallout">
            <a:avLst>
              <a:gd name="adj1" fmla="val 57388"/>
              <a:gd name="adj2" fmla="val -91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Issue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: We don’t know the cycle (and thus T)!</a:t>
            </a:r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1" y="3456326"/>
            <a:ext cx="871388" cy="78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49" y="5181600"/>
            <a:ext cx="974959" cy="95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loud Callout 23"/>
          <p:cNvSpPr/>
          <p:nvPr/>
        </p:nvSpPr>
        <p:spPr>
          <a:xfrm>
            <a:off x="3124200" y="4953001"/>
            <a:ext cx="5273675" cy="1183032"/>
          </a:xfrm>
          <a:prstGeom prst="cloudCallout">
            <a:avLst>
              <a:gd name="adj1" fmla="val 10813"/>
              <a:gd name="adj2" fmla="val -102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dirty="0" smtClean="0"/>
              <a:t>Neither does A! </a:t>
            </a:r>
          </a:p>
          <a:p>
            <a:pPr algn="ctr"/>
            <a:r>
              <a:rPr lang="en-US" altLang="zh-HK" dirty="0" smtClean="0"/>
              <a:t>(Algorithm on </a:t>
            </a:r>
            <a:r>
              <a:rPr lang="en-US" altLang="zh-HK" dirty="0" smtClean="0">
                <a:solidFill>
                  <a:srgbClr val="FFFF00"/>
                </a:solidFill>
              </a:rPr>
              <a:t>unknown</a:t>
            </a:r>
            <a:r>
              <a:rPr lang="en-US" altLang="zh-HK" dirty="0" smtClean="0"/>
              <a:t> inputs!)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37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5" grpId="0" animBg="1"/>
      <p:bldP spid="9" grpId="0" animBg="1"/>
      <p:bldP spid="21" grpId="0"/>
      <p:bldP spid="18" grpId="0" animBg="1"/>
      <p:bldP spid="20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371600"/>
            <a:ext cx="8686800" cy="4953000"/>
          </a:xfrm>
          <a:prstGeom prst="roundRect">
            <a:avLst>
              <a:gd name="adj" fmla="val 66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Reduction 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447800"/>
            <a:ext cx="830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HK" sz="2000" dirty="0" err="1" smtClean="0">
                <a:solidFill>
                  <a:srgbClr val="FFFF00"/>
                </a:solidFill>
              </a:rPr>
              <a:t>HamCycleFinding</a:t>
            </a:r>
            <a:r>
              <a:rPr lang="en-US" altLang="zh-HK" sz="2000" dirty="0" smtClean="0"/>
              <a:t>: </a:t>
            </a:r>
            <a:r>
              <a:rPr lang="en-US" altLang="zh-HK" dirty="0" smtClean="0"/>
              <a:t>Given graph H w/ p nodes and a </a:t>
            </a:r>
            <a:r>
              <a:rPr lang="en-US" altLang="zh-HK" dirty="0" err="1" smtClean="0"/>
              <a:t>HamCycle</a:t>
            </a:r>
            <a:r>
              <a:rPr lang="en-US" altLang="zh-HK" dirty="0" smtClean="0"/>
              <a:t>, find a </a:t>
            </a:r>
            <a:r>
              <a:rPr lang="en-US" altLang="zh-HK" dirty="0" err="1" smtClean="0"/>
              <a:t>HamCycle</a:t>
            </a:r>
            <a:endParaRPr lang="zh-HK" alt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5715000" y="3124200"/>
            <a:ext cx="3048000" cy="1676400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6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HK" sz="2000" dirty="0">
                <a:solidFill>
                  <a:schemeClr val="bg1"/>
                </a:solidFill>
              </a:rPr>
              <a:t>Algorithm A </a:t>
            </a:r>
            <a:r>
              <a:rPr lang="en-US" altLang="zh-HK" sz="2000" dirty="0" smtClean="0">
                <a:solidFill>
                  <a:schemeClr val="bg1"/>
                </a:solidFill>
              </a:rPr>
              <a:t/>
            </a:r>
            <a:br>
              <a:rPr lang="en-US" altLang="zh-HK" sz="2000" dirty="0" smtClean="0">
                <a:solidFill>
                  <a:schemeClr val="bg1"/>
                </a:solidFill>
              </a:rPr>
            </a:br>
            <a:r>
              <a:rPr lang="en-US" altLang="zh-HK" sz="2000" dirty="0" smtClean="0">
                <a:solidFill>
                  <a:schemeClr val="bg1"/>
                </a:solidFill>
              </a:rPr>
              <a:t>  (solving </a:t>
            </a:r>
            <a:r>
              <a:rPr lang="en-US" altLang="zh-HK" sz="2000" dirty="0" err="1" smtClean="0">
                <a:solidFill>
                  <a:srgbClr val="FFFF00"/>
                </a:solidFill>
              </a:rPr>
              <a:t>GroupIso</a:t>
            </a:r>
            <a:r>
              <a:rPr lang="en-US" altLang="zh-HK" sz="2000" baseline="-25000" dirty="0" err="1" smtClean="0">
                <a:solidFill>
                  <a:srgbClr val="FFFF00"/>
                </a:solidFill>
              </a:rPr>
              <a:t>u</a:t>
            </a:r>
            <a:r>
              <a:rPr lang="en-US" altLang="zh-HK" sz="2000" dirty="0" smtClean="0">
                <a:solidFill>
                  <a:srgbClr val="FFFF00"/>
                </a:solidFill>
              </a:rPr>
              <a:t>.)</a:t>
            </a:r>
          </a:p>
          <a:p>
            <a:pPr lvl="0"/>
            <a:endParaRPr lang="en-US" altLang="zh-HK" sz="2000" dirty="0" smtClean="0">
              <a:solidFill>
                <a:srgbClr val="FFFF00"/>
              </a:solidFill>
            </a:endParaRPr>
          </a:p>
          <a:p>
            <a:pPr lvl="0"/>
            <a:endParaRPr lang="en-US" altLang="zh-HK" sz="2000" dirty="0">
              <a:solidFill>
                <a:srgbClr val="FFFF00"/>
              </a:solidFill>
            </a:endParaRPr>
          </a:p>
          <a:p>
            <a:pPr lvl="0"/>
            <a:endParaRPr lang="zh-HK" alt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4400" y="40386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24400" y="4343400"/>
            <a:ext cx="129540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762000" y="2209800"/>
                <a:ext cx="4152900" cy="838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kern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</a:t>
                </a:r>
                <a:r>
                  <a:rPr lang="en-US" altLang="zh-HK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:r>
                  <a:rPr lang="en-US" altLang="zh-HK" kern="0" dirty="0" err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HamCycle</a:t>
                </a:r>
                <a:r>
                  <a:rPr lang="en-US" altLang="zh-HK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solidFill>
                      <a:schemeClr val="tx1"/>
                    </a:solidFill>
                  </a:rPr>
                  <a:t>, define cyclic group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accent1"/>
                        </a:solidFill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09800"/>
                <a:ext cx="4152900" cy="838200"/>
              </a:xfrm>
              <a:prstGeom prst="roundRect">
                <a:avLst/>
              </a:prstGeom>
              <a:blipFill rotWithShape="1">
                <a:blip r:embed="rId3"/>
                <a:stretch>
                  <a:fillRect r="-87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35302" y="2297668"/>
                <a:ext cx="899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HK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HK" i="1" dirty="0" err="1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ℤ</m:t>
                          </m:r>
                          <m:r>
                            <a:rPr lang="en-US" altLang="zh-HK" i="1" baseline="-25000" dirty="0" err="1" smtClean="0"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302" y="2297668"/>
                <a:ext cx="89947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2" descr="http://www.how-to-draw-funny-cartoons.com/image-files/cartoon-judge-009.jpg"/>
          <p:cNvSpPr>
            <a:spLocks noChangeAspect="1" noChangeArrowheads="1"/>
          </p:cNvSpPr>
          <p:nvPr/>
        </p:nvSpPr>
        <p:spPr bwMode="auto">
          <a:xfrm>
            <a:off x="155575" y="-1439863"/>
            <a:ext cx="3333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3" name="AutoShape 4" descr="http://www.how-to-draw-funny-cartoons.com/image-files/cartoon-judge-009.jpg"/>
          <p:cNvSpPr>
            <a:spLocks noChangeAspect="1" noChangeArrowheads="1"/>
          </p:cNvSpPr>
          <p:nvPr/>
        </p:nvSpPr>
        <p:spPr bwMode="auto">
          <a:xfrm>
            <a:off x="307975" y="-1287463"/>
            <a:ext cx="3333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1463668" cy="132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Elbow Connector 9"/>
          <p:cNvCxnSpPr/>
          <p:nvPr/>
        </p:nvCxnSpPr>
        <p:spPr>
          <a:xfrm>
            <a:off x="4914900" y="2667000"/>
            <a:ext cx="1257300" cy="457200"/>
          </a:xfrm>
          <a:prstGeom prst="bentConnector3">
            <a:avLst>
              <a:gd name="adj1" fmla="val 10007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324600" y="2209800"/>
                <a:ext cx="2895600" cy="750332"/>
              </a:xfrm>
              <a:prstGeom prst="wedgeRectCallout">
                <a:avLst>
                  <a:gd name="adj1" fmla="val -56899"/>
                  <a:gd name="adj2" fmla="val -175"/>
                </a:avLst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dirty="0" smtClean="0">
                    <a:solidFill>
                      <a:srgbClr val="FFFF00"/>
                    </a:solidFill>
                  </a:rPr>
                  <a:t>Finding an </a:t>
                </a:r>
                <a:r>
                  <a:rPr lang="en-US" altLang="zh-HK" dirty="0" err="1" smtClean="0">
                    <a:solidFill>
                      <a:srgbClr val="FFFF00"/>
                    </a:solidFill>
                  </a:rPr>
                  <a:t>iso</a:t>
                </a:r>
                <a:r>
                  <a:rPr lang="en-US" altLang="zh-HK" dirty="0" smtClean="0">
                    <a:solidFill>
                      <a:srgbClr val="FFFF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r>
                      <a:rPr lang="en-US" altLang="zh-HK" i="1" dirty="0" err="1">
                        <a:solidFill>
                          <a:srgbClr val="FFFF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ℤ</m:t>
                    </m:r>
                    <m:r>
                      <a:rPr lang="en-US" altLang="zh-HK" i="1" baseline="-25000" dirty="0" err="1">
                        <a:solidFill>
                          <a:srgbClr val="FFFF00"/>
                        </a:solidFill>
                        <a:latin typeface="Cambria Math"/>
                      </a:rPr>
                      <m:t>𝑝</m:t>
                    </m:r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altLang="zh-HK" dirty="0" smtClean="0">
                    <a:solidFill>
                      <a:srgbClr val="FFFF00"/>
                    </a:solidFill>
                    <a:ea typeface="Arial Unicode MS" pitchFamily="34" charset="-128"/>
                    <a:cs typeface="Arial Unicode MS" pitchFamily="34" charset="-128"/>
                  </a:rPr>
                  <a:t>⇒ find a </a:t>
                </a:r>
                <a:r>
                  <a:rPr lang="en-US" altLang="zh-HK" dirty="0" err="1" smtClean="0">
                    <a:solidFill>
                      <a:srgbClr val="FFFF00"/>
                    </a:solidFill>
                    <a:ea typeface="Arial Unicode MS" pitchFamily="34" charset="-128"/>
                    <a:cs typeface="Arial Unicode MS" pitchFamily="34" charset="-128"/>
                  </a:rPr>
                  <a:t>HamCycle</a:t>
                </a:r>
                <a:r>
                  <a:rPr lang="en-US" altLang="zh-HK" dirty="0" smtClean="0">
                    <a:solidFill>
                      <a:srgbClr val="FFFF00"/>
                    </a:solidFill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𝐻</m:t>
                    </m:r>
                  </m:oMath>
                </a14:m>
                <a:endParaRPr lang="zh-HK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09800"/>
                <a:ext cx="2895600" cy="750332"/>
              </a:xfrm>
              <a:prstGeom prst="wedgeRectCallout">
                <a:avLst>
                  <a:gd name="adj1" fmla="val -56899"/>
                  <a:gd name="adj2" fmla="val -175"/>
                </a:avLst>
              </a:prstGeom>
              <a:blipFill rotWithShape="1">
                <a:blip r:embed="rId6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724950" y="3200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V</a:t>
            </a:r>
            <a:endParaRPr lang="zh-HK" alt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81400"/>
            <a:ext cx="1498078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57400" y="3195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/>
              <a:t>S</a:t>
            </a:r>
            <a:endParaRPr lang="zh-HK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3352800"/>
            <a:ext cx="1714500" cy="15071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85299" y="4876800"/>
            <a:ext cx="14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dirty="0" smtClean="0"/>
              <a:t>Real V: </a:t>
            </a:r>
          </a:p>
          <a:p>
            <a:pPr algn="ctr"/>
            <a:r>
              <a:rPr lang="en-US" altLang="zh-HK" dirty="0" smtClean="0"/>
              <a:t>unaffordable</a:t>
            </a:r>
            <a:endParaRPr lang="zh-HK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0" y="4876800"/>
            <a:ext cx="14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dirty="0" smtClean="0"/>
              <a:t>Simulator S:</a:t>
            </a:r>
          </a:p>
          <a:p>
            <a:pPr algn="ctr"/>
            <a:r>
              <a:rPr lang="en-US" altLang="zh-HK" dirty="0" smtClean="0"/>
              <a:t>poly-time</a:t>
            </a:r>
            <a:endParaRPr lang="zh-HK" alt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4114800" y="5181600"/>
            <a:ext cx="5029200" cy="1143000"/>
          </a:xfrm>
          <a:prstGeom prst="cloudCallout">
            <a:avLst>
              <a:gd name="adj1" fmla="val -45572"/>
              <a:gd name="adj2" fmla="val -6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We probably lose something…</a:t>
            </a:r>
          </a:p>
          <a:p>
            <a:pPr algn="ctr"/>
            <a:endParaRPr lang="zh-HK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5715000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smtClean="0">
                <a:solidFill>
                  <a:srgbClr val="FF0000"/>
                </a:solidFill>
              </a:rPr>
              <a:t>Correctness!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4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24" grpId="0"/>
      <p:bldP spid="14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371600"/>
            <a:ext cx="8686800" cy="4953000"/>
          </a:xfrm>
          <a:prstGeom prst="roundRect">
            <a:avLst>
              <a:gd name="adj" fmla="val 66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Reduction 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447800"/>
            <a:ext cx="830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HK" sz="2000" dirty="0" err="1" smtClean="0">
                <a:solidFill>
                  <a:srgbClr val="FFFF00"/>
                </a:solidFill>
              </a:rPr>
              <a:t>HamCycleFinding</a:t>
            </a:r>
            <a:r>
              <a:rPr lang="en-US" altLang="zh-HK" sz="2000" dirty="0" smtClean="0"/>
              <a:t>: </a:t>
            </a:r>
            <a:r>
              <a:rPr lang="en-US" altLang="zh-HK" dirty="0" smtClean="0"/>
              <a:t>Given graph H w/ p nodes and a </a:t>
            </a:r>
            <a:r>
              <a:rPr lang="en-US" altLang="zh-HK" dirty="0" err="1" smtClean="0"/>
              <a:t>HamCycle</a:t>
            </a:r>
            <a:r>
              <a:rPr lang="en-US" altLang="zh-HK" dirty="0" smtClean="0"/>
              <a:t>, find a </a:t>
            </a:r>
            <a:r>
              <a:rPr lang="en-US" altLang="zh-HK" dirty="0" err="1" smtClean="0"/>
              <a:t>HamCycle</a:t>
            </a:r>
            <a:endParaRPr lang="zh-HK" alt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5715000" y="3124200"/>
            <a:ext cx="3048000" cy="1676400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6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HK" sz="2000" dirty="0">
                <a:solidFill>
                  <a:schemeClr val="bg1"/>
                </a:solidFill>
              </a:rPr>
              <a:t>Algorithm A </a:t>
            </a:r>
            <a:r>
              <a:rPr lang="en-US" altLang="zh-HK" sz="2000" dirty="0" smtClean="0">
                <a:solidFill>
                  <a:schemeClr val="bg1"/>
                </a:solidFill>
              </a:rPr>
              <a:t/>
            </a:r>
            <a:br>
              <a:rPr lang="en-US" altLang="zh-HK" sz="2000" dirty="0" smtClean="0">
                <a:solidFill>
                  <a:schemeClr val="bg1"/>
                </a:solidFill>
              </a:rPr>
            </a:br>
            <a:r>
              <a:rPr lang="en-US" altLang="zh-HK" sz="2000" dirty="0" smtClean="0">
                <a:solidFill>
                  <a:schemeClr val="bg1"/>
                </a:solidFill>
              </a:rPr>
              <a:t>  (solving </a:t>
            </a:r>
            <a:r>
              <a:rPr lang="en-US" altLang="zh-HK" sz="2000" dirty="0" err="1" smtClean="0">
                <a:solidFill>
                  <a:srgbClr val="FFFF00"/>
                </a:solidFill>
              </a:rPr>
              <a:t>GroupIso</a:t>
            </a:r>
            <a:r>
              <a:rPr lang="en-US" altLang="zh-HK" sz="2000" baseline="-25000" dirty="0" err="1" smtClean="0">
                <a:solidFill>
                  <a:srgbClr val="FFFF00"/>
                </a:solidFill>
              </a:rPr>
              <a:t>u</a:t>
            </a:r>
            <a:r>
              <a:rPr lang="en-US" altLang="zh-HK" sz="2000" dirty="0" smtClean="0">
                <a:solidFill>
                  <a:srgbClr val="FFFF00"/>
                </a:solidFill>
              </a:rPr>
              <a:t>.)</a:t>
            </a:r>
          </a:p>
          <a:p>
            <a:pPr lvl="0"/>
            <a:endParaRPr lang="en-US" altLang="zh-HK" sz="2000" dirty="0" smtClean="0">
              <a:solidFill>
                <a:srgbClr val="FFFF00"/>
              </a:solidFill>
            </a:endParaRPr>
          </a:p>
          <a:p>
            <a:pPr lvl="0"/>
            <a:endParaRPr lang="en-US" altLang="zh-HK" sz="2000" dirty="0">
              <a:solidFill>
                <a:srgbClr val="FFFF00"/>
              </a:solidFill>
            </a:endParaRPr>
          </a:p>
          <a:p>
            <a:pPr lvl="0"/>
            <a:endParaRPr lang="zh-HK" alt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4400" y="40386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24400" y="4343400"/>
            <a:ext cx="129540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AutoShape 2" descr="http://www.how-to-draw-funny-cartoons.com/image-files/cartoon-judge-009.jpg"/>
          <p:cNvSpPr>
            <a:spLocks noChangeAspect="1" noChangeArrowheads="1"/>
          </p:cNvSpPr>
          <p:nvPr/>
        </p:nvSpPr>
        <p:spPr bwMode="auto">
          <a:xfrm>
            <a:off x="155575" y="-1439863"/>
            <a:ext cx="3333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3" name="AutoShape 4" descr="http://www.how-to-draw-funny-cartoons.com/image-files/cartoon-judge-009.jpg"/>
          <p:cNvSpPr>
            <a:spLocks noChangeAspect="1" noChangeArrowheads="1"/>
          </p:cNvSpPr>
          <p:nvPr/>
        </p:nvSpPr>
        <p:spPr bwMode="auto">
          <a:xfrm>
            <a:off x="307975" y="-1287463"/>
            <a:ext cx="3333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1463668" cy="132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Elbow Connector 9"/>
          <p:cNvCxnSpPr/>
          <p:nvPr/>
        </p:nvCxnSpPr>
        <p:spPr>
          <a:xfrm>
            <a:off x="4914900" y="2667000"/>
            <a:ext cx="1257300" cy="457200"/>
          </a:xfrm>
          <a:prstGeom prst="bentConnector3">
            <a:avLst>
              <a:gd name="adj1" fmla="val 10007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324600" y="2209800"/>
                <a:ext cx="2895600" cy="750332"/>
              </a:xfrm>
              <a:prstGeom prst="wedgeRectCallout">
                <a:avLst>
                  <a:gd name="adj1" fmla="val -56899"/>
                  <a:gd name="adj2" fmla="val -175"/>
                </a:avLst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dirty="0" smtClean="0">
                    <a:solidFill>
                      <a:srgbClr val="FFFF00"/>
                    </a:solidFill>
                  </a:rPr>
                  <a:t>Finding an </a:t>
                </a:r>
                <a:r>
                  <a:rPr lang="en-US" altLang="zh-HK" dirty="0" err="1" smtClean="0">
                    <a:solidFill>
                      <a:srgbClr val="FFFF00"/>
                    </a:solidFill>
                  </a:rPr>
                  <a:t>iso</a:t>
                </a:r>
                <a:r>
                  <a:rPr lang="en-US" altLang="zh-HK" dirty="0" smtClean="0">
                    <a:solidFill>
                      <a:srgbClr val="FFFF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r>
                      <a:rPr lang="en-US" altLang="zh-HK" i="1" dirty="0" err="1">
                        <a:solidFill>
                          <a:srgbClr val="FFFF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ℤ</m:t>
                    </m:r>
                    <m:r>
                      <a:rPr lang="en-US" altLang="zh-HK" i="1" baseline="-25000" dirty="0" err="1">
                        <a:solidFill>
                          <a:srgbClr val="FFFF00"/>
                        </a:solidFill>
                        <a:latin typeface="Cambria Math"/>
                      </a:rPr>
                      <m:t>𝑝</m:t>
                    </m:r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altLang="zh-HK" dirty="0" smtClean="0">
                    <a:solidFill>
                      <a:srgbClr val="FFFF00"/>
                    </a:solidFill>
                    <a:ea typeface="Arial Unicode MS" pitchFamily="34" charset="-128"/>
                    <a:cs typeface="Arial Unicode MS" pitchFamily="34" charset="-128"/>
                  </a:rPr>
                  <a:t>⇒ find a </a:t>
                </a:r>
                <a:r>
                  <a:rPr lang="en-US" altLang="zh-HK" dirty="0" err="1" smtClean="0">
                    <a:solidFill>
                      <a:srgbClr val="FFFF00"/>
                    </a:solidFill>
                    <a:ea typeface="Arial Unicode MS" pitchFamily="34" charset="-128"/>
                    <a:cs typeface="Arial Unicode MS" pitchFamily="34" charset="-128"/>
                  </a:rPr>
                  <a:t>HamCycle</a:t>
                </a:r>
                <a:r>
                  <a:rPr lang="en-US" altLang="zh-HK" dirty="0" smtClean="0">
                    <a:solidFill>
                      <a:srgbClr val="FFFF00"/>
                    </a:solidFill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FF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𝐻</m:t>
                    </m:r>
                  </m:oMath>
                </a14:m>
                <a:endParaRPr lang="zh-HK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09800"/>
                <a:ext cx="2895600" cy="750332"/>
              </a:xfrm>
              <a:prstGeom prst="wedgeRectCallout">
                <a:avLst>
                  <a:gd name="adj1" fmla="val -56899"/>
                  <a:gd name="adj2" fmla="val -175"/>
                </a:avLst>
              </a:prstGeom>
              <a:blipFill rotWithShape="1">
                <a:blip r:embed="rId4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724950" y="3200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V</a:t>
            </a:r>
            <a:endParaRPr lang="zh-HK" alt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81400"/>
            <a:ext cx="1498078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57400" y="3195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/>
              <a:t>S</a:t>
            </a:r>
            <a:endParaRPr lang="zh-HK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3352800"/>
            <a:ext cx="1714500" cy="15071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85299" y="4876800"/>
            <a:ext cx="14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dirty="0" smtClean="0"/>
              <a:t>Real V: </a:t>
            </a:r>
          </a:p>
          <a:p>
            <a:pPr algn="ctr"/>
            <a:r>
              <a:rPr lang="en-US" altLang="zh-HK" dirty="0" smtClean="0"/>
              <a:t>unaffordable</a:t>
            </a:r>
            <a:endParaRPr lang="zh-HK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0" y="4876800"/>
            <a:ext cx="14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dirty="0" smtClean="0"/>
              <a:t>Simulator S:</a:t>
            </a:r>
          </a:p>
          <a:p>
            <a:pPr algn="ctr"/>
            <a:r>
              <a:rPr lang="en-US" altLang="zh-HK" dirty="0" smtClean="0"/>
              <a:t>poly-time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3489325" y="5029201"/>
                <a:ext cx="5426075" cy="1143000"/>
              </a:xfrm>
              <a:prstGeom prst="wedgeRectCallout">
                <a:avLst>
                  <a:gd name="adj1" fmla="val -60729"/>
                  <a:gd name="adj2" fmla="val -594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000" dirty="0" smtClean="0"/>
                  <a:t>Property: The first time S gives a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wrong </a:t>
                </a:r>
                <a:r>
                  <a:rPr lang="en-US" altLang="zh-HK" sz="2000" dirty="0" smtClean="0"/>
                  <a:t>answer to A, we’ve found an </a:t>
                </a:r>
                <a:r>
                  <a:rPr lang="en-US" altLang="zh-HK" sz="2000" dirty="0" smtClean="0">
                    <a:solidFill>
                      <a:srgbClr val="FFFF00"/>
                    </a:solidFill>
                  </a:rPr>
                  <a:t>Hamiltonian cycle</a:t>
                </a:r>
                <a:r>
                  <a:rPr lang="en-US" altLang="zh-HK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HK" sz="2000" dirty="0" smtClean="0"/>
                  <a:t>!</a:t>
                </a:r>
                <a:endParaRPr lang="zh-HK" altLang="en-US" sz="20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25" y="5029201"/>
                <a:ext cx="5426075" cy="1143000"/>
              </a:xfrm>
              <a:prstGeom prst="wedgeRectCallout">
                <a:avLst>
                  <a:gd name="adj1" fmla="val -60729"/>
                  <a:gd name="adj2" fmla="val -59407"/>
                </a:avLst>
              </a:prstGeom>
              <a:blipFill rotWithShape="1">
                <a:blip r:embed="rId6"/>
                <a:stretch>
                  <a:fillRect r="-4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762000" y="2209800"/>
                <a:ext cx="4152900" cy="8382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kern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</a:t>
                </a:r>
                <a:r>
                  <a:rPr lang="en-US" altLang="zh-HK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:r>
                  <a:rPr lang="en-US" altLang="zh-HK" kern="0" dirty="0" err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HamCycle</a:t>
                </a:r>
                <a:r>
                  <a:rPr lang="en-US" altLang="zh-HK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solidFill>
                      <a:schemeClr val="tx1"/>
                    </a:solidFill>
                  </a:rPr>
                  <a:t>, define cyclic group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accent1"/>
                        </a:solidFill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HK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09800"/>
                <a:ext cx="4152900" cy="838200"/>
              </a:xfrm>
              <a:prstGeom prst="roundRect">
                <a:avLst/>
              </a:prstGeom>
              <a:blipFill rotWithShape="1">
                <a:blip r:embed="rId7"/>
                <a:stretch>
                  <a:fillRect r="-87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35302" y="2297668"/>
                <a:ext cx="899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HK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HK" i="1" dirty="0" err="1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ℤ</m:t>
                          </m:r>
                          <m:r>
                            <a:rPr lang="en-US" altLang="zh-HK" i="1" baseline="-25000" dirty="0" err="1" smtClean="0"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302" y="2297668"/>
                <a:ext cx="89947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4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Summary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5800" y="1524000"/>
            <a:ext cx="2667000" cy="7620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dirty="0" smtClean="0">
                <a:solidFill>
                  <a:schemeClr val="tx1"/>
                </a:solidFill>
              </a:rPr>
              <a:t>To unknown inputs:</a:t>
            </a:r>
            <a:endParaRPr lang="zh-HK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733800" y="1066800"/>
            <a:ext cx="5638800" cy="1447800"/>
          </a:xfrm>
          <a:prstGeom prst="wedgeRectCallout">
            <a:avLst>
              <a:gd name="adj1" fmla="val -56524"/>
              <a:gd name="adj2" fmla="val -79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HK" dirty="0">
                <a:solidFill>
                  <a:schemeClr val="tx1"/>
                </a:solidFill>
              </a:rPr>
              <a:t>Set up a framework for studying CSP </a:t>
            </a:r>
            <a:r>
              <a:rPr lang="en-US" altLang="zh-HK" dirty="0" smtClean="0">
                <a:solidFill>
                  <a:schemeClr val="tx1"/>
                </a:solidFill>
              </a:rPr>
              <a:t>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dirty="0" smtClean="0">
                <a:solidFill>
                  <a:schemeClr val="tx1"/>
                </a:solidFill>
              </a:rPr>
              <a:t>Reshape the complexity of problems: </a:t>
            </a:r>
          </a:p>
          <a:p>
            <a:pPr marL="540000" lvl="1" indent="-285750">
              <a:buFont typeface="Arial" pitchFamily="34" charset="0"/>
              <a:buChar char="•"/>
            </a:pPr>
            <a:r>
              <a:rPr lang="en-US" altLang="zh-HK" dirty="0">
                <a:solidFill>
                  <a:srgbClr val="FF0000"/>
                </a:solidFill>
              </a:rPr>
              <a:t>Easy</a:t>
            </a:r>
            <a:r>
              <a:rPr lang="en-US" altLang="zh-HK" dirty="0">
                <a:solidFill>
                  <a:schemeClr val="tx1"/>
                </a:solidFill>
              </a:rPr>
              <a:t>: Nash, Core, </a:t>
            </a:r>
            <a:r>
              <a:rPr lang="en-US" altLang="zh-HK" dirty="0" err="1">
                <a:solidFill>
                  <a:schemeClr val="tx1"/>
                </a:solidFill>
              </a:rPr>
              <a:t>StableMatching</a:t>
            </a:r>
            <a:r>
              <a:rPr lang="en-US" altLang="zh-HK" dirty="0">
                <a:solidFill>
                  <a:schemeClr val="tx1"/>
                </a:solidFill>
              </a:rPr>
              <a:t>, SAT</a:t>
            </a:r>
            <a:endParaRPr lang="en-SG" altLang="zh-HK" dirty="0">
              <a:solidFill>
                <a:schemeClr val="tx1"/>
              </a:solidFill>
            </a:endParaRPr>
          </a:p>
          <a:p>
            <a:pPr marL="540000" lvl="1" indent="-285750">
              <a:buFont typeface="Arial" pitchFamily="34" charset="0"/>
              <a:buChar char="•"/>
            </a:pPr>
            <a:r>
              <a:rPr lang="en-US" altLang="zh-HK" dirty="0" smtClean="0">
                <a:solidFill>
                  <a:srgbClr val="FF0000"/>
                </a:solidFill>
              </a:rPr>
              <a:t>Hard</a:t>
            </a:r>
            <a:r>
              <a:rPr lang="en-US" altLang="zh-HK" dirty="0">
                <a:solidFill>
                  <a:schemeClr val="tx1"/>
                </a:solidFill>
              </a:rPr>
              <a:t>: </a:t>
            </a:r>
            <a:r>
              <a:rPr lang="en-US" altLang="zh-HK" dirty="0" err="1" smtClean="0">
                <a:solidFill>
                  <a:schemeClr val="tx1"/>
                </a:solidFill>
              </a:rPr>
              <a:t>GroupIso</a:t>
            </a:r>
            <a:r>
              <a:rPr lang="en-US" altLang="zh-HK" dirty="0" smtClean="0">
                <a:solidFill>
                  <a:schemeClr val="tx1"/>
                </a:solidFill>
              </a:rPr>
              <a:t>, </a:t>
            </a:r>
            <a:r>
              <a:rPr lang="en-US" altLang="zh-HK" dirty="0" err="1" smtClean="0">
                <a:solidFill>
                  <a:schemeClr val="tx1"/>
                </a:solidFill>
              </a:rPr>
              <a:t>GraphIso</a:t>
            </a:r>
            <a:endParaRPr lang="en-SG" altLang="zh-HK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2895600"/>
            <a:ext cx="26670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dirty="0" smtClean="0">
                <a:solidFill>
                  <a:schemeClr val="tx1"/>
                </a:solidFill>
              </a:rPr>
              <a:t>To trial-and-error:</a:t>
            </a:r>
            <a:endParaRPr lang="zh-HK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733800" y="2895600"/>
            <a:ext cx="5638800" cy="609600"/>
          </a:xfrm>
          <a:prstGeom prst="wedgeRectCallout">
            <a:avLst>
              <a:gd name="adj1" fmla="val -56524"/>
              <a:gd name="adj2" fmla="val -79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tx1"/>
                </a:solidFill>
              </a:rPr>
              <a:t>From art to science</a:t>
            </a:r>
            <a:endParaRPr lang="en-SG" altLang="zh-HK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3886200"/>
            <a:ext cx="2667000" cy="7620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dirty="0" smtClean="0">
                <a:solidFill>
                  <a:schemeClr val="tx1"/>
                </a:solidFill>
              </a:rPr>
              <a:t>To learning theory:</a:t>
            </a:r>
            <a:endParaRPr lang="zh-HK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733800" y="3886200"/>
            <a:ext cx="5638800" cy="762000"/>
          </a:xfrm>
          <a:prstGeom prst="wedgeRectCallout">
            <a:avLst>
              <a:gd name="adj1" fmla="val -56524"/>
              <a:gd name="adj2" fmla="val -79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tx1"/>
                </a:solidFill>
              </a:rPr>
              <a:t>Solving instead of learning.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zh-HK" sz="2000" dirty="0">
                <a:solidFill>
                  <a:schemeClr val="tx1"/>
                </a:solidFill>
              </a:rPr>
              <a:t>Hopefully a </a:t>
            </a:r>
            <a:r>
              <a:rPr lang="en-US" altLang="zh-HK" sz="2000" dirty="0" smtClean="0">
                <a:solidFill>
                  <a:schemeClr val="tx1"/>
                </a:solidFill>
              </a:rPr>
              <a:t>supplement.  </a:t>
            </a:r>
            <a:endParaRPr lang="en-SG" altLang="zh-HK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5181600"/>
            <a:ext cx="2667000" cy="7620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dirty="0" smtClean="0">
                <a:solidFill>
                  <a:schemeClr val="tx1"/>
                </a:solidFill>
              </a:rPr>
              <a:t>To complexity theory?</a:t>
            </a:r>
            <a:endParaRPr lang="zh-HK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733800" y="5029200"/>
            <a:ext cx="5638800" cy="1219200"/>
          </a:xfrm>
          <a:prstGeom prst="wedgeRectCallout">
            <a:avLst>
              <a:gd name="adj1" fmla="val -56524"/>
              <a:gd name="adj2" fmla="val -79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SG" altLang="zh-HK" sz="2000" dirty="0" smtClean="0">
                <a:solidFill>
                  <a:schemeClr val="tx1"/>
                </a:solidFill>
              </a:rPr>
              <a:t>Tells when </a:t>
            </a:r>
            <a:r>
              <a:rPr lang="en-SG" altLang="zh-HK" sz="2000" dirty="0">
                <a:solidFill>
                  <a:schemeClr val="tx1"/>
                </a:solidFill>
              </a:rPr>
              <a:t>we need to look at </a:t>
            </a:r>
            <a:r>
              <a:rPr lang="en-SG" altLang="zh-HK" sz="2000" dirty="0" smtClean="0">
                <a:solidFill>
                  <a:schemeClr val="tx1"/>
                </a:solidFill>
              </a:rPr>
              <a:t>input </a:t>
            </a:r>
            <a:r>
              <a:rPr lang="en-SG" altLang="zh-HK" sz="2000" dirty="0">
                <a:solidFill>
                  <a:schemeClr val="tx1"/>
                </a:solidFill>
              </a:rPr>
              <a:t>structure</a:t>
            </a:r>
            <a:r>
              <a:rPr lang="en-SG" altLang="zh-HK" sz="2000" dirty="0" smtClean="0">
                <a:solidFill>
                  <a:schemeClr val="tx1"/>
                </a:solidFill>
              </a:rPr>
              <a:t>.</a:t>
            </a:r>
          </a:p>
          <a:p>
            <a:pPr marL="540000" lvl="1" indent="-285750">
              <a:buFont typeface="Arial" pitchFamily="34" charset="0"/>
              <a:buChar char="•"/>
            </a:pPr>
            <a:r>
              <a:rPr lang="en-SG" altLang="zh-HK" dirty="0" smtClean="0">
                <a:solidFill>
                  <a:schemeClr val="tx1"/>
                </a:solidFill>
              </a:rPr>
              <a:t>SAT: No need. </a:t>
            </a:r>
          </a:p>
          <a:p>
            <a:pPr marL="540000" lvl="1" indent="-285750">
              <a:buFont typeface="Arial" pitchFamily="34" charset="0"/>
              <a:buChar char="•"/>
            </a:pPr>
            <a:r>
              <a:rPr lang="en-SG" altLang="zh-HK" dirty="0" err="1" smtClean="0">
                <a:solidFill>
                  <a:schemeClr val="tx1"/>
                </a:solidFill>
              </a:rPr>
              <a:t>GraphIso</a:t>
            </a:r>
            <a:r>
              <a:rPr lang="en-SG" altLang="zh-HK" dirty="0" smtClean="0">
                <a:solidFill>
                  <a:schemeClr val="tx1"/>
                </a:solidFill>
              </a:rPr>
              <a:t>: </a:t>
            </a:r>
            <a:r>
              <a:rPr lang="en-SG" altLang="zh-HK" dirty="0">
                <a:solidFill>
                  <a:schemeClr val="tx1"/>
                </a:solidFill>
              </a:rPr>
              <a:t>N</a:t>
            </a:r>
            <a:r>
              <a:rPr lang="en-SG" altLang="zh-HK" dirty="0" smtClean="0">
                <a:solidFill>
                  <a:schemeClr val="tx1"/>
                </a:solidFill>
              </a:rPr>
              <a:t>ecessary.</a:t>
            </a:r>
            <a:endParaRPr lang="en-SG" altLang="zh-H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054350" y="2895600"/>
            <a:ext cx="42100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476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14202"/>
              </p:ext>
            </p:extLst>
          </p:nvPr>
        </p:nvGraphicFramePr>
        <p:xfrm>
          <a:off x="495300" y="1600200"/>
          <a:ext cx="8915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600B-FA77-43E5-B703-9E321ED4F2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591312"/>
          </a:xfrm>
        </p:spPr>
        <p:txBody>
          <a:bodyPr>
            <a:normAutofit/>
          </a:bodyPr>
          <a:lstStyle/>
          <a:p>
            <a:r>
              <a:rPr lang="en-US" altLang="zh-HK" sz="2800" dirty="0" smtClean="0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method for drug development: Trial and error</a:t>
            </a:r>
            <a:endParaRPr lang="zh-HK" altLang="en-US" sz="2800" dirty="0">
              <a:solidFill>
                <a:srgbClr val="CC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3329785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HK" i="1" dirty="0"/>
              <a:t>allergic reaction, </a:t>
            </a:r>
            <a:endParaRPr lang="en-US" altLang="zh-HK" i="1" dirty="0" smtClean="0"/>
          </a:p>
          <a:p>
            <a:pPr lvl="0"/>
            <a:r>
              <a:rPr lang="en-US" altLang="zh-HK" i="1" dirty="0" smtClean="0"/>
              <a:t>severe </a:t>
            </a:r>
            <a:r>
              <a:rPr lang="en-US" altLang="zh-HK" i="1" dirty="0"/>
              <a:t>headache, </a:t>
            </a:r>
          </a:p>
          <a:p>
            <a:pPr lvl="0"/>
            <a:r>
              <a:rPr lang="en-US" altLang="zh-HK" i="1" dirty="0"/>
              <a:t>…</a:t>
            </a:r>
            <a:endParaRPr lang="zh-HK" altLang="en-US" i="1" dirty="0"/>
          </a:p>
        </p:txBody>
      </p:sp>
      <p:pic>
        <p:nvPicPr>
          <p:cNvPr id="2050" name="Picture 2" descr="https://encrypted-tbn1.google.com/images?q=tbn:ANd9GcSs2Qt-Rne7bvJMCNsy139yl7qe0sQBfzXOBD5Dkc3neHITLpgvh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4267200"/>
            <a:ext cx="2263775" cy="15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Up Arrow 7"/>
          <p:cNvSpPr/>
          <p:nvPr/>
        </p:nvSpPr>
        <p:spPr>
          <a:xfrm rot="-8100000">
            <a:off x="5606998" y="2108549"/>
            <a:ext cx="1430471" cy="502570"/>
          </a:xfrm>
          <a:prstGeom prst="curvedUpArrow">
            <a:avLst>
              <a:gd name="adj1" fmla="val 25000"/>
              <a:gd name="adj2" fmla="val 50000"/>
              <a:gd name="adj3" fmla="val 31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87D07-AE42-40A7-BDB9-A7E78DB8D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43A76-929A-4290-9929-670DB3949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E443A76-929A-4290-9929-670DB3949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41E8F-55F4-4841-8BED-8C8A94E49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68634B-CEA5-4139-B81D-E29B755BD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468634B-CEA5-4139-B81D-E29B755BD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3EA8B-15FA-4530-B5DE-AC61CCBE9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724400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Task</a:t>
            </a:r>
            <a:r>
              <a:rPr lang="en-US" altLang="zh-HK" dirty="0" smtClean="0"/>
              <a:t>: search for a solution </a:t>
            </a:r>
            <a:r>
              <a:rPr lang="en-US" altLang="zh-HK" dirty="0" smtClean="0">
                <a:solidFill>
                  <a:srgbClr val="0070C0"/>
                </a:solidFill>
              </a:rPr>
              <a:t>(reagents) </a:t>
            </a:r>
            <a:r>
              <a:rPr lang="en-US" altLang="zh-HK" dirty="0" smtClean="0"/>
              <a:t>to satisfy a bunch of constraints </a:t>
            </a:r>
            <a:r>
              <a:rPr lang="en-US" altLang="zh-HK" dirty="0" smtClean="0">
                <a:solidFill>
                  <a:srgbClr val="0070C0"/>
                </a:solidFill>
              </a:rPr>
              <a:t>(no side effect)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Input</a:t>
            </a:r>
            <a:r>
              <a:rPr lang="en-US" altLang="zh-HK" dirty="0" smtClean="0"/>
              <a:t> (virus, human body): unknown.</a:t>
            </a:r>
          </a:p>
          <a:p>
            <a:r>
              <a:rPr lang="en-US" altLang="zh-HK" dirty="0" smtClean="0"/>
              <a:t>Allowed </a:t>
            </a:r>
            <a:r>
              <a:rPr lang="en-US" altLang="zh-HK" dirty="0" smtClean="0">
                <a:solidFill>
                  <a:srgbClr val="FF0000"/>
                </a:solidFill>
              </a:rPr>
              <a:t>operations</a:t>
            </a:r>
            <a:r>
              <a:rPr lang="en-US" altLang="zh-HK" dirty="0" smtClean="0"/>
              <a:t>: solution testing.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Approach</a:t>
            </a:r>
            <a:r>
              <a:rPr lang="en-US" altLang="zh-HK" dirty="0" smtClean="0"/>
              <a:t>: trial-and-error.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Efficiency</a:t>
            </a:r>
            <a:r>
              <a:rPr lang="en-US" altLang="zh-HK" dirty="0" smtClean="0"/>
              <a:t> is crucial </a:t>
            </a:r>
          </a:p>
          <a:p>
            <a:pPr lvl="1"/>
            <a:r>
              <a:rPr lang="en-US" altLang="zh-HK" dirty="0" smtClean="0"/>
              <a:t>preferably better than learning the unknown input.</a:t>
            </a:r>
          </a:p>
          <a:p>
            <a:endParaRPr lang="en-US" altLang="zh-HK" dirty="0"/>
          </a:p>
          <a:p>
            <a:r>
              <a:rPr lang="en-US" altLang="zh-HK" dirty="0" smtClean="0"/>
              <a:t>Next: More examples.</a:t>
            </a:r>
          </a:p>
          <a:p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600B-FA77-43E5-B703-9E321ED4F2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591312"/>
          </a:xfrm>
        </p:spPr>
        <p:txBody>
          <a:bodyPr>
            <a:normAutofit/>
          </a:bodyPr>
          <a:lstStyle/>
          <a:p>
            <a:r>
              <a:rPr lang="en-US" altLang="zh-HK" sz="2800" dirty="0">
                <a:solidFill>
                  <a:srgbClr val="CC3300"/>
                </a:solidFill>
              </a:rPr>
              <a:t>Phenomena</a:t>
            </a:r>
            <a:endParaRPr lang="zh-HK" altLang="en-US" sz="2800" dirty="0">
              <a:solidFill>
                <a:srgbClr val="CC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1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5200" y="6340475"/>
            <a:ext cx="825500" cy="365125"/>
          </a:xfrm>
        </p:spPr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Normal-Form Game</a:t>
            </a:r>
            <a:r>
              <a:rPr lang="en-CA" sz="2200" kern="0" dirty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/>
            </a:r>
            <a:br>
              <a:rPr lang="en-CA" sz="2200" kern="0" dirty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</a:b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3593" y="4953000"/>
            <a:ext cx="9144000" cy="1447800"/>
          </a:xfrm>
          <a:prstGeom prst="roundRect">
            <a:avLst/>
          </a:prstGeom>
          <a:solidFill>
            <a:schemeClr val="accent3">
              <a:tint val="70000"/>
              <a:satMod val="13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Issue: In many scenarios, players do not know their payoffs.</a:t>
            </a:r>
          </a:p>
          <a:p>
            <a:endParaRPr lang="en-US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S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S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S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When a new business model appears, companies don’t really know what strategies will give how much payoff.</a:t>
            </a:r>
            <a:endParaRPr lang="en-S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86165"/>
              </p:ext>
            </p:extLst>
          </p:nvPr>
        </p:nvGraphicFramePr>
        <p:xfrm>
          <a:off x="6781800" y="2209800"/>
          <a:ext cx="2133600" cy="1092948"/>
        </p:xfrm>
        <a:graphic>
          <a:graphicData uri="http://schemas.openxmlformats.org/drawingml/2006/table">
            <a:tbl>
              <a:tblPr/>
              <a:tblGrid>
                <a:gridCol w="457200"/>
                <a:gridCol w="838200"/>
                <a:gridCol w="838200"/>
              </a:tblGrid>
              <a:tr h="378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6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-5, 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086599" y="1447800"/>
            <a:ext cx="144780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Prisoner’s </a:t>
            </a:r>
          </a:p>
          <a:p>
            <a:pPr algn="ctr"/>
            <a:r>
              <a:rPr lang="en-US" sz="1600" dirty="0" smtClean="0"/>
              <a:t>dilemma</a:t>
            </a:r>
            <a:endParaRPr lang="en-SG" sz="16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642153006"/>
              </p:ext>
            </p:extLst>
          </p:nvPr>
        </p:nvGraphicFramePr>
        <p:xfrm>
          <a:off x="463550" y="3505200"/>
          <a:ext cx="8991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Oval 15"/>
          <p:cNvSpPr/>
          <p:nvPr/>
        </p:nvSpPr>
        <p:spPr>
          <a:xfrm rot="1047186">
            <a:off x="7407625" y="4762533"/>
            <a:ext cx="2438400" cy="9906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Players have to choose an action anyway</a:t>
            </a: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Diagram 12"/>
              <p:cNvGraphicFramePr/>
              <p:nvPr>
                <p:extLst>
                  <p:ext uri="{D42A27DB-BD31-4B8C-83A1-F6EECF244321}">
                    <p14:modId xmlns:p14="http://schemas.microsoft.com/office/powerpoint/2010/main" val="3551006516"/>
                  </p:ext>
                </p:extLst>
              </p:nvPr>
            </p:nvGraphicFramePr>
            <p:xfrm>
              <a:off x="457200" y="1676400"/>
              <a:ext cx="6096000" cy="1752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13" name="Diagram 12"/>
              <p:cNvGraphicFramePr/>
              <p:nvPr>
                <p:extLst>
                  <p:ext uri="{D42A27DB-BD31-4B8C-83A1-F6EECF244321}">
                    <p14:modId xmlns:p14="http://schemas.microsoft.com/office/powerpoint/2010/main" val="3551006516"/>
                  </p:ext>
                </p:extLst>
              </p:nvPr>
            </p:nvGraphicFramePr>
            <p:xfrm>
              <a:off x="457200" y="1676400"/>
              <a:ext cx="6096000" cy="1752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66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5" grpId="0">
        <p:bldAsOne/>
      </p:bldGraphic>
      <p:bldP spid="16" grpId="0" animBg="1"/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Stable Matching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1465366610"/>
                  </p:ext>
                </p:extLst>
              </p:nvPr>
            </p:nvGraphicFramePr>
            <p:xfrm>
              <a:off x="457200" y="1447800"/>
              <a:ext cx="8991600" cy="1981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1465366610"/>
                  </p:ext>
                </p:extLst>
              </p:nvPr>
            </p:nvGraphicFramePr>
            <p:xfrm>
              <a:off x="457200" y="1447800"/>
              <a:ext cx="8991600" cy="1981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31" name="Slide Number Placeholder 5"/>
          <p:cNvSpPr txBox="1">
            <a:spLocks/>
          </p:cNvSpPr>
          <p:nvPr/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9227A8-2225-4D24-AE83-BCA1C35A72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5638800" y="3657600"/>
                <a:ext cx="23574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altLang="zh-CN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3657600"/>
                <a:ext cx="2357438" cy="457200"/>
              </a:xfrm>
              <a:prstGeom prst="rect">
                <a:avLst/>
              </a:prstGeom>
              <a:blipFill rotWithShape="1">
                <a:blip r:embed="rId12"/>
                <a:stretch>
                  <a:fillRect r="-1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638800" y="4267200"/>
                <a:ext cx="2357438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zh-CN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267200"/>
                <a:ext cx="2357438" cy="419100"/>
              </a:xfrm>
              <a:prstGeom prst="rect">
                <a:avLst/>
              </a:prstGeom>
              <a:blipFill rotWithShape="1">
                <a:blip r:embed="rId13"/>
                <a:stretch>
                  <a:fillRect r="-1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5638800" y="4876800"/>
                <a:ext cx="23574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altLang="zh-CN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876800"/>
                <a:ext cx="2357438" cy="457200"/>
              </a:xfrm>
              <a:prstGeom prst="rect">
                <a:avLst/>
              </a:prstGeom>
              <a:blipFill rotWithShape="1">
                <a:blip r:embed="rId14"/>
                <a:stretch>
                  <a:fillRect r="-1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5638800" y="5434692"/>
                <a:ext cx="23574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zh-CN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5434692"/>
                <a:ext cx="2357438" cy="457200"/>
              </a:xfrm>
              <a:prstGeom prst="rect">
                <a:avLst/>
              </a:prstGeom>
              <a:blipFill rotWithShape="1">
                <a:blip r:embed="rId15"/>
                <a:stretch>
                  <a:fillRect r="-1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 bwMode="auto">
              <a:xfrm>
                <a:off x="3767137" y="3595687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𝑚</m:t>
                      </m:r>
                      <m:r>
                        <a:rPr lang="en-US" i="1" baseline="-25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7137" y="3595687"/>
                <a:ext cx="500063" cy="500063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 bwMode="auto">
              <a:xfrm>
                <a:off x="5105400" y="359568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𝑤</m:t>
                      </m:r>
                      <m:r>
                        <a:rPr lang="en-US" i="1" baseline="-25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595687"/>
                <a:ext cx="500062" cy="500063"/>
              </a:xfrm>
              <a:prstGeom prst="ellipse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1295400" y="3657600"/>
                <a:ext cx="23574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>
                          <a:latin typeface="Cambria Math"/>
                        </a:rPr>
                        <m:t>1</m:t>
                      </m:r>
                      <m:r>
                        <a:rPr lang="en-US" altLang="zh-CN" b="0" i="1" dirty="0">
                          <a:latin typeface="Cambria Math"/>
                        </a:rPr>
                        <m:t>&gt;</m:t>
                      </m:r>
                      <m:r>
                        <a:rPr lang="en-US" altLang="zh-CN" b="0" i="1" dirty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>
                          <a:latin typeface="Cambria Math"/>
                        </a:rPr>
                        <m:t>2</m:t>
                      </m:r>
                      <m:r>
                        <a:rPr lang="en-US" altLang="zh-CN" b="0" i="1" dirty="0">
                          <a:latin typeface="Cambria Math"/>
                        </a:rPr>
                        <m:t>&gt;</m:t>
                      </m:r>
                      <m:r>
                        <a:rPr lang="en-US" altLang="zh-CN" b="0" i="1" dirty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>
                          <a:latin typeface="Cambria Math"/>
                        </a:rPr>
                        <m:t>3</m:t>
                      </m:r>
                      <m:r>
                        <a:rPr lang="en-US" altLang="zh-CN" b="0" i="1" dirty="0">
                          <a:latin typeface="Cambria Math"/>
                        </a:rPr>
                        <m:t>&gt;</m:t>
                      </m:r>
                      <m:r>
                        <a:rPr lang="en-US" altLang="zh-CN" b="0" i="1" dirty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altLang="zh-CN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657600"/>
                <a:ext cx="2357437" cy="45720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1295400" y="4267200"/>
                <a:ext cx="23574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altLang="zh-CN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4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4267200"/>
                <a:ext cx="2357437" cy="45720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1295400" y="4876800"/>
                <a:ext cx="23574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altLang="zh-CN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4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4876800"/>
                <a:ext cx="2357437" cy="45720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1295400" y="5486400"/>
                <a:ext cx="23574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b="0" i="1" baseline="-25000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altLang="zh-CN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4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486400"/>
                <a:ext cx="2357437" cy="45720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 bwMode="auto">
              <a:xfrm>
                <a:off x="3767137" y="42005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𝑚</m:t>
                      </m:r>
                      <m:r>
                        <a:rPr lang="en-US" i="1" baseline="-25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7137" y="4200525"/>
                <a:ext cx="500063" cy="500063"/>
              </a:xfrm>
              <a:prstGeom prst="ellipse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 bwMode="auto">
              <a:xfrm>
                <a:off x="3767137" y="481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𝑚</m:t>
                      </m:r>
                      <m:r>
                        <a:rPr lang="en-US" i="1" baseline="-25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7137" y="4810125"/>
                <a:ext cx="500063" cy="500063"/>
              </a:xfrm>
              <a:prstGeom prst="ellipse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 bwMode="auto">
              <a:xfrm>
                <a:off x="3767137" y="54102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𝑚</m:t>
                      </m:r>
                      <m:r>
                        <a:rPr lang="en-US" i="1" baseline="-25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7137" y="5410200"/>
                <a:ext cx="500063" cy="500063"/>
              </a:xfrm>
              <a:prstGeom prst="ellipse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/>
              <p:cNvSpPr/>
              <p:nvPr/>
            </p:nvSpPr>
            <p:spPr bwMode="auto">
              <a:xfrm>
                <a:off x="5105400" y="42005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𝑤</m:t>
                      </m:r>
                      <m:r>
                        <a:rPr lang="en-US" i="1" baseline="-25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46" name="Oval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200525"/>
                <a:ext cx="500062" cy="500063"/>
              </a:xfrm>
              <a:prstGeom prst="ellipse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 bwMode="auto">
              <a:xfrm>
                <a:off x="5105400" y="48006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𝑤</m:t>
                      </m:r>
                      <m:r>
                        <a:rPr lang="en-US" i="1" baseline="-25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800600"/>
                <a:ext cx="500062" cy="500063"/>
              </a:xfrm>
              <a:prstGeom prst="ellipse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 bwMode="auto">
              <a:xfrm>
                <a:off x="5105400" y="54102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𝑤</m:t>
                      </m:r>
                      <m:r>
                        <a:rPr lang="en-US" i="1" baseline="-25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5410200"/>
                <a:ext cx="500062" cy="500063"/>
              </a:xfrm>
              <a:prstGeom prst="ellipse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>
            <a:stCxn id="37" idx="6"/>
            <a:endCxn id="46" idx="2"/>
          </p:cNvCxnSpPr>
          <p:nvPr/>
        </p:nvCxnSpPr>
        <p:spPr>
          <a:xfrm>
            <a:off x="4267200" y="3845719"/>
            <a:ext cx="838200" cy="6048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6"/>
            <a:endCxn id="38" idx="2"/>
          </p:cNvCxnSpPr>
          <p:nvPr/>
        </p:nvCxnSpPr>
        <p:spPr>
          <a:xfrm flipV="1">
            <a:off x="4267200" y="3845719"/>
            <a:ext cx="838200" cy="6048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4" idx="6"/>
            <a:endCxn id="47" idx="2"/>
          </p:cNvCxnSpPr>
          <p:nvPr/>
        </p:nvCxnSpPr>
        <p:spPr>
          <a:xfrm flipV="1">
            <a:off x="4267200" y="5050632"/>
            <a:ext cx="838200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5" idx="6"/>
            <a:endCxn id="48" idx="2"/>
          </p:cNvCxnSpPr>
          <p:nvPr/>
        </p:nvCxnSpPr>
        <p:spPr>
          <a:xfrm>
            <a:off x="4267200" y="5660232"/>
            <a:ext cx="838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D5DE81-EBA2-41E8-9D27-4E016B17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AD5DE81-EBA2-41E8-9D27-4E016B174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5E1500-F950-4BEA-ADB2-0C058A82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395E1500-F950-4BEA-ADB2-0C058A822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1" uiExpand="1">
        <p:bldSub>
          <a:bldDgm bld="lvlOne"/>
        </p:bldSub>
      </p:bldGraphic>
      <p:bldP spid="33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66854511"/>
              </p:ext>
            </p:extLst>
          </p:nvPr>
        </p:nvGraphicFramePr>
        <p:xfrm>
          <a:off x="457200" y="1447800"/>
          <a:ext cx="8991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zh-HK" sz="2400" b="1" kern="0" dirty="0">
                <a:solidFill>
                  <a:srgbClr val="002060"/>
                </a:solidFill>
                <a:latin typeface="Arial" pitchFamily="34" charset="0"/>
              </a:rPr>
              <a:t>Stable </a:t>
            </a:r>
            <a:r>
              <a:rPr lang="en-CA" sz="2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Matching</a:t>
            </a:r>
            <a:endParaRPr lang="en-CA" sz="22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8086" y="1981200"/>
            <a:ext cx="8964386" cy="457200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Issue: Individuals may not know their preferences exactly.</a:t>
            </a:r>
            <a:endParaRPr lang="en-S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33974884"/>
              </p:ext>
            </p:extLst>
          </p:nvPr>
        </p:nvGraphicFramePr>
        <p:xfrm>
          <a:off x="468086" y="2667000"/>
          <a:ext cx="8964386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5401270"/>
            <a:ext cx="8686800" cy="92333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HK" dirty="0"/>
              <a:t>“</a:t>
            </a:r>
            <a:r>
              <a:rPr lang="en-US" altLang="zh-HK" i="1" dirty="0">
                <a:latin typeface="Times New Roman" pitchFamily="18" charset="0"/>
                <a:cs typeface="Times New Roman" pitchFamily="18" charset="0"/>
              </a:rPr>
              <a:t>… a systematic and continuous approach to </a:t>
            </a:r>
            <a:r>
              <a:rPr lang="en-US" altLang="zh-H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fitting the right person to the right job at the right time</a:t>
            </a:r>
            <a:r>
              <a:rPr lang="en-US" altLang="zh-HK" i="1" dirty="0">
                <a:latin typeface="Times New Roman" pitchFamily="18" charset="0"/>
                <a:cs typeface="Times New Roman" pitchFamily="18" charset="0"/>
              </a:rPr>
              <a:t> has long been the Holy Grail of workforce organization.</a:t>
            </a:r>
            <a:r>
              <a:rPr lang="en-US" altLang="zh-HK" dirty="0">
                <a:latin typeface="Times New Roman" pitchFamily="18" charset="0"/>
                <a:cs typeface="Times New Roman" pitchFamily="18" charset="0"/>
              </a:rPr>
              <a:t>”  </a:t>
            </a:r>
          </a:p>
          <a:p>
            <a:pPr marL="0" indent="0">
              <a:buNone/>
            </a:pPr>
            <a:r>
              <a:rPr lang="en-US" altLang="zh-HK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altLang="zh-HK" sz="1600" dirty="0">
                <a:latin typeface="Times New Roman" pitchFamily="18" charset="0"/>
                <a:cs typeface="Times New Roman" pitchFamily="18" charset="0"/>
              </a:rPr>
              <a:t>--- McKinsey Quarterly, 2003</a:t>
            </a:r>
            <a:endParaRPr lang="zh-HK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 rot="1047186">
            <a:off x="7407625" y="5295933"/>
            <a:ext cx="2438400" cy="9906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assignment has to be determined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D02847-6BF5-4D4B-8110-1996093C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dgm id="{48D02847-6BF5-4D4B-8110-1996093C8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842BE2-9E2F-460B-8736-19767688E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6A842BE2-9E2F-460B-8736-19767688E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B83C51-DEC9-448C-B17E-65AE00D7E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0BB83C51-DEC9-448C-B17E-65AE00D7E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7DCD1D-1A04-470C-A779-9B0BA7D99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5B7DCD1D-1A04-470C-A779-9B0BA7D99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7" grpId="0" animBg="1"/>
      <p:bldGraphic spid="10" grpId="0" uiExpand="1">
        <p:bldSub>
          <a:bldDgm bld="one"/>
        </p:bldSub>
      </p:bldGraphic>
      <p:bldP spid="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227A8-2225-4D24-AE83-BCA1C35A723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7500" y="876300"/>
            <a:ext cx="928370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n-cs"/>
              </a:rPr>
              <a:t>In a broad sense</a:t>
            </a:r>
            <a:endParaRPr lang="en-CA" sz="2400" kern="0" dirty="0">
              <a:solidFill>
                <a:srgbClr val="002060"/>
              </a:solidFill>
              <a:latin typeface="Arial" pitchFamily="34" charset="0"/>
              <a:ea typeface="+mj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075868"/>
              </p:ext>
            </p:extLst>
          </p:nvPr>
        </p:nvGraphicFramePr>
        <p:xfrm>
          <a:off x="533400" y="1752600"/>
          <a:ext cx="44259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http://www.cartoonstock.com/newscartoons/cartoonists/shr/lowres/shrn788l.jpg"/>
          <p:cNvSpPr>
            <a:spLocks noChangeAspect="1" noChangeArrowheads="1"/>
          </p:cNvSpPr>
          <p:nvPr/>
        </p:nvSpPr>
        <p:spPr bwMode="auto">
          <a:xfrm>
            <a:off x="155575" y="-1828800"/>
            <a:ext cx="3286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657600" cy="424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18880</TotalTime>
  <Words>4777</Words>
  <Application>Microsoft Office PowerPoint</Application>
  <PresentationFormat>A4 Paper (210x297 mm)</PresentationFormat>
  <Paragraphs>611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On the Complexity of Trial and Error</vt:lpstr>
      <vt:lpstr>Motivating example: drug development</vt:lpstr>
      <vt:lpstr>Known vs. unknown</vt:lpstr>
      <vt:lpstr>Standard method for drug development: Trial and error</vt:lpstr>
      <vt:lpstr>Phenomena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Deloitte</dc:creator>
  <cp:lastModifiedBy>CSE</cp:lastModifiedBy>
  <cp:revision>754</cp:revision>
  <dcterms:created xsi:type="dcterms:W3CDTF">2010-11-21T04:10:43Z</dcterms:created>
  <dcterms:modified xsi:type="dcterms:W3CDTF">2013-12-30T13:07:56Z</dcterms:modified>
</cp:coreProperties>
</file>