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71" r:id="rId3"/>
    <p:sldId id="272" r:id="rId4"/>
    <p:sldId id="278" r:id="rId5"/>
    <p:sldId id="279" r:id="rId6"/>
    <p:sldId id="280" r:id="rId7"/>
    <p:sldId id="281" r:id="rId8"/>
    <p:sldId id="290" r:id="rId9"/>
    <p:sldId id="282" r:id="rId10"/>
    <p:sldId id="284" r:id="rId11"/>
    <p:sldId id="288" r:id="rId12"/>
    <p:sldId id="289" r:id="rId13"/>
    <p:sldId id="276" r:id="rId14"/>
    <p:sldId id="283" r:id="rId15"/>
    <p:sldId id="285" r:id="rId16"/>
    <p:sldId id="287" r:id="rId17"/>
    <p:sldId id="29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7" autoAdjust="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noProof="0" smtClean="0"/>
              <a:t>Click to edit Master text styles</a:t>
            </a:r>
          </a:p>
          <a:p>
            <a:pPr lvl="1"/>
            <a:r>
              <a:rPr lang="en-US" altLang="zh-HK" noProof="0" smtClean="0"/>
              <a:t>Second level</a:t>
            </a:r>
          </a:p>
          <a:p>
            <a:pPr lvl="2"/>
            <a:r>
              <a:rPr lang="en-US" altLang="zh-HK" noProof="0" smtClean="0"/>
              <a:t>Third level</a:t>
            </a:r>
          </a:p>
          <a:p>
            <a:pPr lvl="3"/>
            <a:r>
              <a:rPr lang="en-US" altLang="zh-HK" noProof="0" smtClean="0"/>
              <a:t>Fourth level</a:t>
            </a:r>
          </a:p>
          <a:p>
            <a:pPr lvl="4"/>
            <a:r>
              <a:rPr lang="en-US" altLang="zh-HK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7FB18E-4315-4685-91F0-47CC12A5D81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22105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Fiorini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Massar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Pokutta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Tiwary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de Wolf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FB18E-4315-4685-91F0-47CC12A5D813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5277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5C27-EE30-4190-87AC-16859242AF9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59165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D1BC-0C44-48FF-B586-B71A2DED255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3395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56E7C-94F4-4845-B554-E92D366DFFC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730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BA5B-2F37-475C-8E58-1042C0FC210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7890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3080-A65D-470F-885E-A5BA17CF92D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1803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54D4-2157-4EBC-8923-BA0E054229A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63893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9CFA-CB8F-44A5-860E-8CD1F6E57F02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4993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12F7B-9E7F-4283-AFC7-68EF3E1840D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528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F29B2-58AC-4C4C-A2DA-0A69ECC412F2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7771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70F1E-1E87-486B-A3EA-D3C35FD52CC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3670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D5E02-53A0-4959-84CB-5119BB409E1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3069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0A6F4DAF-2600-47A6-969E-109E384DD4E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70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6962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HK" sz="2400" dirty="0" smtClean="0"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HK" sz="2200" dirty="0" smtClean="0">
                <a:solidFill>
                  <a:schemeClr val="accent2"/>
                </a:solidFill>
                <a:ea typeface="新細明體" charset="-120"/>
              </a:rPr>
              <a:t>Rahul </a:t>
            </a:r>
            <a:r>
              <a:rPr lang="en-US" altLang="zh-HK" sz="2200" dirty="0" smtClean="0">
                <a:solidFill>
                  <a:schemeClr val="accent2"/>
                </a:solidFill>
                <a:ea typeface="新細明體" charset="-120"/>
              </a:rPr>
              <a:t>Jain,   </a:t>
            </a:r>
            <a:r>
              <a:rPr lang="en-US" altLang="zh-HK" sz="2200" dirty="0" err="1" smtClean="0">
                <a:solidFill>
                  <a:schemeClr val="accent2"/>
                </a:solidFill>
                <a:ea typeface="新細明體" charset="-120"/>
              </a:rPr>
              <a:t>Yaoyun</a:t>
            </a:r>
            <a:r>
              <a:rPr lang="en-US" altLang="zh-HK" sz="2200" dirty="0" smtClean="0">
                <a:solidFill>
                  <a:schemeClr val="accent2"/>
                </a:solidFill>
                <a:ea typeface="新細明體" charset="-120"/>
              </a:rPr>
              <a:t> Shi,   </a:t>
            </a:r>
            <a:r>
              <a:rPr lang="en-US" altLang="zh-HK" sz="2200" dirty="0" err="1" smtClean="0">
                <a:solidFill>
                  <a:schemeClr val="accent2"/>
                </a:solidFill>
                <a:ea typeface="新細明體" charset="-120"/>
              </a:rPr>
              <a:t>Zhaohui</a:t>
            </a:r>
            <a:r>
              <a:rPr lang="en-US" altLang="zh-HK" sz="2200" dirty="0" smtClean="0">
                <a:solidFill>
                  <a:schemeClr val="accent2"/>
                </a:solidFill>
                <a:ea typeface="新細明體" charset="-120"/>
              </a:rPr>
              <a:t> Wei,   </a:t>
            </a:r>
            <a:r>
              <a:rPr lang="en-US" altLang="zh-HK" sz="2200" dirty="0" err="1" smtClean="0">
                <a:solidFill>
                  <a:schemeClr val="accent2"/>
                </a:solidFill>
                <a:ea typeface="新細明體" charset="-120"/>
              </a:rPr>
              <a:t>Shengyu</a:t>
            </a:r>
            <a:r>
              <a:rPr lang="en-US" altLang="zh-HK" sz="2200" dirty="0" smtClean="0">
                <a:solidFill>
                  <a:schemeClr val="accent2"/>
                </a:solidFill>
                <a:ea typeface="新細明體" charset="-120"/>
              </a:rPr>
              <a:t> </a:t>
            </a:r>
            <a:r>
              <a:rPr lang="en-US" altLang="zh-HK" sz="2200" dirty="0" smtClean="0">
                <a:solidFill>
                  <a:schemeClr val="accent2"/>
                </a:solidFill>
                <a:ea typeface="新細明體" charset="-120"/>
              </a:rPr>
              <a:t>Zhang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9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Efficient protocols for generating bipartite </a:t>
            </a:r>
          </a:p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classical distributions and quantum states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Proof sketch 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b="0" dirty="0" smtClean="0"/>
                  <a:t>[Fact]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𝜌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altLang="zh-HK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HK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altLang="zh-HK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rank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(|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〉):|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〉 </m:t>
                        </m:r>
                        <m:r>
                          <m:rPr>
                            <m:nor/>
                          </m:rPr>
                          <a:rPr lang="en-US" altLang="zh-HK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purifies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S-rank: Schmidt-rank.</a:t>
                </a:r>
              </a:p>
              <a:p>
                <a:r>
                  <a:rPr lang="en-US" altLang="zh-HK" dirty="0" smtClean="0"/>
                  <a:t>Now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=〈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〉</m:t>
                    </m:r>
                  </m:oMath>
                </a14:m>
                <a:r>
                  <a:rPr lang="en-US" altLang="zh-HK" dirty="0" smtClean="0"/>
                  <a:t>, let A and B share 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zh-HK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9900CC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9900CC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HK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b="0" i="1" smtClean="0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altLang="zh-HK" b="0" i="1" smtClean="0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HK" b="0" i="1" smtClean="0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HK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⊗</m:t>
                        </m:r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altLang="zh-HK" i="1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altLang="zh-HK" i="1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altLang="zh-HK" i="1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HK" i="1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zh-HK" altLang="en-US" dirty="0" smtClean="0"/>
                  <a:t> </a:t>
                </a:r>
                <a:endParaRPr lang="en-US" altLang="zh-HK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HK" dirty="0" smtClean="0"/>
                  <a:t>-row of</a:t>
                </a:r>
                <a14:m>
                  <m:oMath xmlns:m="http://schemas.openxmlformats.org/officeDocument/2006/math">
                    <m:r>
                      <a:rPr lang="en-US" altLang="zh-HK" b="0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HK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HK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 smtClean="0"/>
                  <a:t>:</a:t>
                </a:r>
                <a:r>
                  <a:rPr lang="zh-HK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HK" dirty="0"/>
                  <a:t>-</a:t>
                </a:r>
                <a:r>
                  <a:rPr lang="en-US" altLang="zh-HK" dirty="0" smtClean="0"/>
                  <a:t>column </a:t>
                </a:r>
                <a:r>
                  <a:rPr lang="en-US" altLang="zh-HK" dirty="0"/>
                  <a:t>of</a:t>
                </a:r>
                <a14:m>
                  <m:oMath xmlns:m="http://schemas.openxmlformats.org/officeDocument/2006/math">
                    <m:r>
                      <a:rPr lang="en-US" altLang="zh-HK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HK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Measuring </a:t>
                </a:r>
                <a:r>
                  <a:rPr lang="en-US" altLang="zh-HK" dirty="0" smtClean="0"/>
                  <a:t>registers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: </a:t>
                </a:r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 err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HK" i="1" dirty="0" err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i="1" dirty="0" err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𝑟</m:t>
                        </m:r>
                      </m:sup>
                      <m:e>
                        <m:r>
                          <a:rPr lang="en-US" altLang="zh-HK" b="0" i="1" smtClean="0">
                            <a:latin typeface="Cambria Math"/>
                          </a:rPr>
                          <m:t>〈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〉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/>
                          </a:rPr>
                          <m:t>〈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〉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HK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zh-HK" altLang="en-US" dirty="0" smtClean="0"/>
                  <a:t> </a:t>
                </a:r>
                <a:endParaRPr lang="en-US" altLang="zh-HK" dirty="0" smtClean="0"/>
              </a:p>
              <a:p>
                <a:r>
                  <a:rPr lang="en-US" altLang="zh-HK" dirty="0" smtClean="0"/>
                  <a:t>Similar for the other direction.</a:t>
                </a:r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539" b="-404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7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4000" dirty="0" smtClean="0"/>
              <a:t>Scenario 2: </a:t>
            </a:r>
            <a:br>
              <a:rPr lang="en-US" altLang="zh-HK" sz="4000" dirty="0" smtClean="0"/>
            </a:br>
            <a:r>
              <a:rPr lang="en-US" altLang="zh-HK" sz="4000" dirty="0" smtClean="0"/>
              <a:t>Distribution </a:t>
            </a:r>
            <a:r>
              <a:rPr lang="en-US" altLang="zh-HK" sz="4000" dirty="0" smtClean="0"/>
              <a:t>approximation</a:t>
            </a:r>
            <a:endParaRPr lang="zh-HK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57600"/>
                <a:ext cx="8229600" cy="2468563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HK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HK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HK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HK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HK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HK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altLang="zh-HK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altLang="zh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A related measure: </a:t>
                </a:r>
                <a:r>
                  <a:rPr lang="en-US" altLang="zh-HK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common information</a:t>
                </a:r>
                <a:r>
                  <a:rPr lang="en-US" altLang="zh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9900CC"/>
                        </a:solidFill>
                        <a:latin typeface="Cambria Math"/>
                      </a:rPr>
                      <m:t>𝐶</m:t>
                    </m:r>
                    <m:r>
                      <a:rPr lang="en-US" altLang="zh-HK" i="1" dirty="0" smtClean="0">
                        <a:solidFill>
                          <a:srgbClr val="9900CC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9900CC"/>
                        </a:solidFill>
                        <a:latin typeface="Cambria Math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9900CC"/>
                        </a:solidFill>
                        <a:latin typeface="Cambria Math"/>
                      </a:rPr>
                      <m:t>:</m:t>
                    </m:r>
                    <m:r>
                      <a:rPr lang="en-US" altLang="zh-HK" i="1" dirty="0" smtClean="0">
                        <a:solidFill>
                          <a:srgbClr val="9900CC"/>
                        </a:solidFill>
                        <a:latin typeface="Cambria Math"/>
                      </a:rPr>
                      <m:t>𝑌</m:t>
                    </m:r>
                    <m:r>
                      <a:rPr lang="en-US" altLang="zh-HK" i="1" dirty="0" smtClean="0">
                        <a:solidFill>
                          <a:srgbClr val="9900CC"/>
                        </a:solidFill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b="0" i="1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altLang="zh-HK" i="1" dirty="0">
                            <a:solidFill>
                              <a:srgbClr val="9900CC"/>
                            </a:solidFill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  <m:t>𝑋𝑌</m:t>
                            </m:r>
                            <m:r>
                              <a:rPr lang="en-US" altLang="zh-HK" i="1" dirty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a:rPr lang="en-US" altLang="zh-HK" i="1" dirty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</m:d>
                        <m:r>
                          <a:rPr lang="en-US" altLang="zh-HK" b="0" i="1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en-US" altLang="zh-HK" b="0" i="1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HK" b="0" i="1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altLang="zh-HK" b="0" i="1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altLang="zh-HK" b="0" i="1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altLang="zh-HK" b="0" i="1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altLang="zh-HK" b="0" i="1" dirty="0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“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Asymptotic correlation complexity</a:t>
                </a:r>
                <a:r>
                  <a:rPr lang="en-US" altLang="zh-HK" dirty="0" smtClean="0"/>
                  <a:t>”. (Our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𝑅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𝑝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: one-shot)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𝑋</m:t>
                        </m:r>
                        <m:r>
                          <a:rPr lang="en-US" altLang="zh-HK" i="1" dirty="0">
                            <a:latin typeface="Cambria Math"/>
                          </a:rPr>
                          <m:t>:</m:t>
                        </m:r>
                        <m:r>
                          <a:rPr lang="en-US" altLang="zh-HK" i="1" dirty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≤</m:t>
                    </m:r>
                    <m:r>
                      <a:rPr lang="en-US" altLang="zh-HK" b="0" i="1" dirty="0" smtClean="0">
                        <a:latin typeface="Cambria Math"/>
                      </a:rPr>
                      <m:t>𝑅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𝑝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(where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∼</m:t>
                    </m:r>
                    <m:r>
                      <a:rPr lang="en-US" altLang="zh-HK" b="0" i="1" smtClean="0">
                        <a:latin typeface="Cambria Math"/>
                      </a:rPr>
                      <m:t>𝑝</m:t>
                    </m:r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[This paper]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  <m:r>
                          <a:rPr lang="en-US" altLang="zh-HK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r>
                      <a:rPr lang="en-US" altLang="zh-HK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b="0" i="1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b="0" i="1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HK" b="0" i="1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HK" b="0" i="1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</m:func>
                      </m:e>
                    </m:d>
                  </m:oMath>
                </a14:m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7600"/>
                <a:ext cx="8229600" cy="2468563"/>
              </a:xfrm>
              <a:blipFill rotWithShape="1">
                <a:blip r:embed="rId2"/>
                <a:stretch>
                  <a:fillRect l="-1037" t="-49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4222748" y="3124200"/>
                <a:ext cx="125418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sz="2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𝑥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sz="2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a:rPr lang="en-US" altLang="zh-HK" sz="2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𝑦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) 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sym typeface="Symbol" pitchFamily="18" charset="2"/>
                        </a:rPr>
                        <m:t>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𝑝</m:t>
                      </m:r>
                    </m:oMath>
                  </m:oMathPara>
                </a14:m>
                <a:endParaRPr lang="en-US" altLang="zh-HK" sz="20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2748" y="3124200"/>
                <a:ext cx="1254189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45660" y="3159132"/>
                <a:ext cx="2277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zh-HK" alt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sz="2000" dirty="0" err="1" smtClean="0">
                    <a:solidFill>
                      <a:srgbClr val="FF0000"/>
                    </a:solidFill>
                  </a:rPr>
                  <a:t>s.t.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HK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HK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HK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HK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altLang="zh-HK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</m:oMath>
                </a14:m>
                <a:endParaRPr lang="zh-HK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660" y="3159132"/>
                <a:ext cx="2277355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536" t="-6061" b="-2727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70" y="1524001"/>
            <a:ext cx="1172767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45" y="1524001"/>
            <a:ext cx="1204058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222749" y="20574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222749" y="22098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222749" y="23622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222749" y="25146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5476938" y="3062288"/>
            <a:ext cx="324432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3919537" y="3062288"/>
            <a:ext cx="303213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24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Proof sketch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HK" dirty="0" smtClean="0"/>
                  <a:t>Idea: find </a:t>
                </a:r>
                <a:r>
                  <a:rPr lang="en-US" altLang="zh-HK" dirty="0"/>
                  <a:t>a small number (in terms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𝐶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</a:rPr>
                      <m:t>𝑋</m:t>
                    </m:r>
                    <m:r>
                      <a:rPr lang="en-US" altLang="zh-HK" i="1" dirty="0" smtClean="0">
                        <a:latin typeface="Cambria Math"/>
                      </a:rPr>
                      <m:t>;</m:t>
                    </m:r>
                    <m:r>
                      <a:rPr lang="en-US" altLang="zh-HK" i="1" dirty="0" smtClean="0">
                        <a:latin typeface="Cambria Math"/>
                      </a:rPr>
                      <m:t>𝑌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) </a:t>
                </a:r>
                <a:r>
                  <a:rPr lang="en-US" altLang="zh-HK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’</a:t>
                </a:r>
                <a:r>
                  <a:rPr lang="en-US" altLang="zh-HK" dirty="0"/>
                  <a:t>s </a:t>
                </a:r>
                <a:r>
                  <a:rPr lang="en-US" altLang="zh-HK" dirty="0" err="1" smtClean="0"/>
                  <a:t>s.t.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[(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)|</m:t>
                    </m:r>
                    <m:sSub>
                      <m:sSubPr>
                        <m:ctrlPr>
                          <a:rPr lang="en-US" altLang="zh-HK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≈(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Random selection suffices?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sz="3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HK" sz="30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3000" i="0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HK" sz="3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3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{</m:t>
                                  </m:r>
                                  <m:r>
                                    <a:rPr lang="en-US" altLang="zh-HK" sz="3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HK" sz="3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HK" sz="30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sz="30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HK" sz="3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3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3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HK" sz="3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HK" sz="3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HK" sz="3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3000" b="0" i="1" dirty="0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HK" sz="3000" b="0" i="1" dirty="0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𝑥𝑦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3000" b="0" i="1" dirty="0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3000" b="0" i="1" dirty="0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3000" b="0" i="1" dirty="0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HK" sz="3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HK" sz="3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HK" sz="3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HK" sz="3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HK" sz="30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altLang="zh-HK" sz="30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altLang="zh-HK" sz="30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HK" sz="3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3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HK" sz="3000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altLang="zh-HK" sz="3000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altLang="zh-HK" sz="3000" dirty="0" smtClean="0">
                  <a:solidFill>
                    <a:srgbClr val="0000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HK" dirty="0" smtClean="0"/>
                  <a:t>: distribution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</a:rPr>
                      <m:t>𝑥</m:t>
                    </m:r>
                    <m:r>
                      <a:rPr lang="en-US" altLang="zh-HK" i="1" dirty="0" err="1" smtClean="0">
                        <a:latin typeface="Cambria Math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</a:rPr>
                      <m:t>𝑦</m:t>
                    </m:r>
                    <m:r>
                      <a:rPr lang="en-US" altLang="zh-HK" i="1" dirty="0" err="1" smtClean="0">
                        <a:latin typeface="Cambria Math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err="1" smtClean="0"/>
                  <a:t>Chernoff’s</a:t>
                </a:r>
                <a:r>
                  <a:rPr lang="en-US" altLang="zh-HK" dirty="0" smtClean="0"/>
                  <a:t> bound needs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𝑥𝑦</m:t>
                        </m:r>
                      </m:e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/</m:t>
                    </m:r>
                    <m:r>
                      <a:rPr lang="en-US" altLang="zh-HK" b="0" i="1" dirty="0" smtClean="0">
                        <a:latin typeface="Cambria Math"/>
                      </a:rPr>
                      <m:t>𝑞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𝑥𝑦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to be bounded.</a:t>
                </a:r>
              </a:p>
              <a:p>
                <a:r>
                  <a:rPr lang="en-US" altLang="zh-HK" dirty="0" smtClean="0"/>
                  <a:t>Apply Markov on  </a:t>
                </a:r>
                <a:br>
                  <a:rPr lang="en-US" altLang="zh-HK" dirty="0" smtClean="0"/>
                </a:b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𝑋</m:t>
                        </m:r>
                        <m:r>
                          <a:rPr lang="en-US" altLang="zh-HK" i="1" dirty="0">
                            <a:latin typeface="Cambria Math"/>
                          </a:rPr>
                          <m:t>;</m:t>
                        </m:r>
                        <m:r>
                          <a:rPr lang="en-US" altLang="zh-HK" i="1" dirty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𝑋𝑌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: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𝑥𝑦𝑤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HK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HK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HK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r>
                                      <a:rPr lang="en-US" altLang="zh-HK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HK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HK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Destroy independence… but can be fixed…</a:t>
                </a:r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965" b="-4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6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Scenario 3: </a:t>
            </a:r>
            <a:r>
              <a:rPr lang="en-US" altLang="zh-HK" sz="3200" dirty="0">
                <a:solidFill>
                  <a:srgbClr val="FF33CC"/>
                </a:solidFill>
              </a:rPr>
              <a:t>quantum</a:t>
            </a:r>
            <a:r>
              <a:rPr lang="en-US" altLang="zh-HK" sz="3200" dirty="0"/>
              <a:t> </a:t>
            </a:r>
            <a:r>
              <a:rPr lang="en-US" altLang="zh-HK" sz="3200" dirty="0" smtClean="0"/>
              <a:t>state approximation</a:t>
            </a:r>
            <a:endParaRPr lang="zh-HK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25916"/>
                <a:ext cx="8229600" cy="25002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/>
                  <a:t>Approximation by pure state: </a:t>
                </a:r>
                <a:endParaRPr lang="en-US" altLang="zh-HK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sz="30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HK" sz="3000" i="1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HK" sz="3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altLang="zh-HK" sz="3000" i="1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𝑝𝑢𝑟𝑒</m:t>
                          </m:r>
                        </m:sup>
                      </m:sSubSup>
                      <m:d>
                        <m:dPr>
                          <m:ctrlPr>
                            <a:rPr lang="en-US" altLang="zh-HK" sz="3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altLang="zh-HK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HK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HK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sz="3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altLang="zh-HK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{</m:t>
                          </m:r>
                          <m:r>
                            <a:rPr lang="en-US" altLang="zh-HK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HK" sz="3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sz="3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HK" sz="3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3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altLang="zh-HK" sz="3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altLang="zh-HK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sz="3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HK" sz="3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3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altLang="zh-HK" sz="3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3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altLang="zh-HK" sz="3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altLang="zh-HK" sz="3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≥1−</m:t>
                          </m:r>
                          <m:r>
                            <a:rPr lang="en-US" altLang="zh-HK" sz="3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altLang="zh-HK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altLang="zh-HK" sz="3000" dirty="0" smtClean="0"/>
              </a:p>
              <a:p>
                <a:r>
                  <a:rPr lang="en-US" altLang="zh-HK" dirty="0" smtClean="0"/>
                  <a:t>[ASTSVW’03]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  <m:d>
                      <m:dPr>
                        <m:begChr m:val="|"/>
                        <m:endChr m:val="〉"/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𝑥𝑦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〉</m:t>
                        </m:r>
                      </m:e>
                    </m:nary>
                  </m:oMath>
                </a14:m>
                <a:r>
                  <a:rPr lang="en-US" altLang="zh-HK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altLang="zh-HK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800" i="0" dirty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HK" sz="280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2800" i="1" dirty="0">
                              <a:latin typeface="Cambria Math"/>
                            </a:rPr>
                            <m:t>𝑟𝑎𝑛</m:t>
                          </m:r>
                          <m:sSub>
                            <m:sSubPr>
                              <m:ctrlPr>
                                <a:rPr lang="en-US" altLang="zh-HK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800" i="1" dirty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HK" sz="2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HK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28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800" b="0" i="1" dirty="0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altLang="zh-HK" sz="2800" b="0" i="1" dirty="0" smtClean="0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altLang="zh-HK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HK" sz="2800" i="1" dirty="0" err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HK" sz="2800" b="0" i="1" dirty="0" smtClean="0">
                              <a:latin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altLang="zh-HK" sz="2800" i="1" dirty="0" err="1">
                              <a:latin typeface="Cambria Math"/>
                            </a:rPr>
                            <m:t>𝑝𝑢𝑟𝑒</m:t>
                          </m:r>
                        </m:sup>
                      </m:sSubSup>
                      <m:d>
                        <m:dPr>
                          <m:ctrlPr>
                            <a:rPr lang="en-US" altLang="zh-HK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altLang="zh-HK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800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HK" sz="28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HK" sz="28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800" dirty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HK" sz="28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2800" i="1" dirty="0">
                              <a:latin typeface="Cambria Math"/>
                            </a:rPr>
                            <m:t>𝑟𝑎𝑛</m:t>
                          </m:r>
                          <m:sSub>
                            <m:sSubPr>
                              <m:ctrlPr>
                                <a:rPr lang="en-US" altLang="zh-HK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800" i="1" dirty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HK" sz="2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800" i="1" dirty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r>
                  <a:rPr lang="en-US" altLang="zh-HK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𝑟𝑎𝑛</m:t>
                    </m:r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altLang="zh-HK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altLang="zh-HK" b="0" i="1" dirty="0" smtClean="0">
                                <a:latin typeface="Cambria Math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lang="en-US" altLang="zh-HK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b="0" i="1" dirty="0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altLang="zh-HK" b="0" i="1" dirty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HK" b="0" i="1" dirty="0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HK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HK" b="0" i="1" dirty="0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func>
                  </m:oMath>
                </a14:m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25916"/>
                <a:ext cx="8229600" cy="2500248"/>
              </a:xfrm>
              <a:blipFill rotWithShape="1">
                <a:blip r:embed="rId2"/>
                <a:stretch>
                  <a:fillRect l="-1704" t="-5122" b="-658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70" y="1524001"/>
            <a:ext cx="1172767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45" y="1524001"/>
            <a:ext cx="1204058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222749" y="20574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222749" y="22098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4222749" y="23622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4222749" y="25146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5476938" y="3062288"/>
            <a:ext cx="314262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919537" y="3062288"/>
            <a:ext cx="303213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369197" y="3424752"/>
            <a:ext cx="615553" cy="191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HK" sz="2800" dirty="0">
                <a:solidFill>
                  <a:srgbClr val="FF0000"/>
                </a:solidFill>
              </a:rPr>
              <a:t>]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7715" y="3434196"/>
            <a:ext cx="615553" cy="191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HK" sz="2800" dirty="0">
                <a:solidFill>
                  <a:srgbClr val="FF0000"/>
                </a:solidFill>
              </a:rPr>
              <a:t>]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65968" y="3067051"/>
                <a:ext cx="571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/>
                        </a:rPr>
                        <m:t>|</m:t>
                      </m:r>
                      <m:r>
                        <a:rPr lang="en-US" altLang="zh-HK" b="0" i="1" smtClean="0">
                          <a:latin typeface="Cambria Math"/>
                        </a:rPr>
                        <m:t>𝜓</m:t>
                      </m:r>
                      <m:r>
                        <a:rPr lang="en-US" altLang="zh-HK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968" y="3067051"/>
                <a:ext cx="57118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 bwMode="auto">
          <a:xfrm>
            <a:off x="914400" y="4953000"/>
            <a:ext cx="2590800" cy="6858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4953000"/>
            <a:ext cx="2590800" cy="6858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Pure quantum state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4976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Issue 1: Both bounds </a:t>
                </a:r>
                <a:r>
                  <a:rPr lang="en-US" altLang="zh-HK" dirty="0" smtClean="0"/>
                  <a:t>can be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arbitrarily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loose</a:t>
                </a:r>
                <a:r>
                  <a:rPr lang="en-US" altLang="zh-HK" dirty="0" smtClean="0"/>
                  <a:t>.</a:t>
                </a: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Possible to be 1 </a:t>
                </a:r>
                <a:r>
                  <a:rPr lang="en-US" altLang="zh-HK" dirty="0" smtClean="0"/>
                  <a:t>vs. N/2. (N: dim of A)</a:t>
                </a:r>
              </a:p>
              <a:p>
                <a:r>
                  <a:rPr lang="en-US" altLang="zh-HK" dirty="0" smtClean="0"/>
                  <a:t>Issue 2: Why not allow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mixed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states </a:t>
                </a:r>
                <a:r>
                  <a:rPr lang="en-US" altLang="zh-HK" dirty="0" smtClean="0"/>
                  <a:t>to approximate?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𝑄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</a:rPr>
                      <m:t>𝜌</m:t>
                    </m:r>
                    <m:r>
                      <a:rPr lang="en-US" altLang="zh-HK" i="1" dirty="0" smtClean="0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HK" i="1" dirty="0" smtClean="0">
                        <a:latin typeface="Cambria Math"/>
                      </a:rPr>
                      <m:t>min</m:t>
                    </m:r>
                    <m:r>
                      <a:rPr lang="en-US" altLang="zh-HK" i="1" dirty="0" smtClean="0">
                        <a:latin typeface="Cambria Math"/>
                      </a:rPr>
                      <m:t>⁡{</m:t>
                    </m:r>
                    <m:r>
                      <a:rPr lang="en-US" altLang="zh-HK" i="1" dirty="0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 smtClean="0">
                        <a:latin typeface="Cambria Math"/>
                      </a:rPr>
                      <m:t>: 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≥1−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altLang="zh-HK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[This paper]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∀</m:t>
                    </m:r>
                    <m:d>
                      <m:dPr>
                        <m:begChr m:val="|"/>
                        <m:endChr m:val="〉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𝑥𝑦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  <m:r>
                          <a:rPr lang="en-US" altLang="zh-HK" i="1">
                            <a:latin typeface="Cambria Math"/>
                          </a:rPr>
                          <m:t>|</m:t>
                        </m:r>
                        <m:r>
                          <a:rPr lang="en-US" altLang="zh-HK" i="1">
                            <a:latin typeface="Cambria Math"/>
                          </a:rPr>
                          <m:t>𝑥</m:t>
                        </m:r>
                        <m:r>
                          <a:rPr lang="en-US" altLang="zh-HK" i="1">
                            <a:latin typeface="Cambria Math"/>
                          </a:rPr>
                          <m:t>,</m:t>
                        </m:r>
                        <m:r>
                          <a:rPr lang="en-US" altLang="zh-HK" i="1">
                            <a:latin typeface="Cambria Math"/>
                          </a:rPr>
                          <m:t>𝑦</m:t>
                        </m:r>
                        <m:r>
                          <a:rPr lang="en-US" altLang="zh-HK" i="1">
                            <a:latin typeface="Cambria Math"/>
                          </a:rPr>
                          <m:t>〉</m:t>
                        </m:r>
                      </m:e>
                    </m:nary>
                  </m:oMath>
                </a14:m>
                <a:endParaRPr lang="en-US" altLang="zh-HK" dirty="0" smtClean="0"/>
              </a:p>
              <a:p>
                <a:pPr marL="457200" lvl="1" indent="0">
                  <a:buNone/>
                </a:pPr>
                <a:r>
                  <a:rPr lang="en-US" altLang="zh-HK" b="0" dirty="0" smtClean="0">
                    <a:solidFill>
                      <a:srgbClr val="FF33CC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zh-HK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altLang="zh-HK" b="0" i="1" smtClean="0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i="1" dirty="0" err="1">
                            <a:solidFill>
                              <a:srgbClr val="FF33CC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altLang="zh-HK" i="1" dirty="0" err="1">
                            <a:solidFill>
                              <a:srgbClr val="FF33CC"/>
                            </a:solidFill>
                            <a:latin typeface="Cambria Math"/>
                          </a:rPr>
                          <m:t>𝑝𝑢𝑟𝑒</m:t>
                        </m:r>
                      </m:sup>
                    </m:sSubSup>
                    <m:d>
                      <m:dPr>
                        <m:ctrlPr>
                          <a:rPr lang="en-US" altLang="zh-HK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zh-HK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altLang="zh-HK" b="0" i="1" smtClean="0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HK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𝑟𝑎𝑛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HK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HK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endParaRPr lang="en-US" altLang="zh-HK" dirty="0" smtClean="0"/>
              </a:p>
              <a:p>
                <a:pPr marL="457200" lvl="1" indent="0">
                  <a:buNone/>
                </a:pPr>
                <a:r>
                  <a:rPr lang="en-US" altLang="zh-HK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𝐴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dirty="0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49764"/>
              </a:xfrm>
              <a:blipFill rotWithShape="1">
                <a:blip r:embed="rId2"/>
                <a:stretch>
                  <a:fillRect l="-1481" t="-1781" r="-8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1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Proof sketch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4411751" cy="76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sz="24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zh-HK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altLang="zh-HK" sz="2400" i="1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HK" sz="24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400" i="1" dirty="0" err="1">
                            <a:solidFill>
                              <a:srgbClr val="FF33CC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altLang="zh-HK" sz="2400" i="1" dirty="0" err="1">
                            <a:solidFill>
                              <a:srgbClr val="FF33CC"/>
                            </a:solidFill>
                            <a:latin typeface="Cambria Math"/>
                          </a:rPr>
                          <m:t>𝑝𝑢𝑟𝑒</m:t>
                        </m:r>
                      </m:sup>
                    </m:sSubSup>
                    <m:d>
                      <m:dPr>
                        <m:ctrlPr>
                          <a:rPr lang="en-US" altLang="zh-HK" sz="24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zh-HK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HK" sz="2400" dirty="0" smtClean="0"/>
                  <a:t> </a:t>
                </a:r>
                <a:endParaRPr lang="en-US" altLang="zh-HK" sz="24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4411751" cy="762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2324100" y="4419600"/>
            <a:ext cx="1600200" cy="369332"/>
            <a:chOff x="3581400" y="3733800"/>
            <a:chExt cx="16002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174852" y="3733800"/>
                  <a:ext cx="381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𝜌</m:t>
                        </m:r>
                      </m:oMath>
                    </m:oMathPara>
                  </a14:m>
                  <a:endParaRPr lang="zh-HK" altLang="en-US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852" y="3733800"/>
                  <a:ext cx="38145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>
              <a:endCxn id="13" idx="1"/>
            </p:cNvCxnSpPr>
            <p:nvPr/>
          </p:nvCxnSpPr>
          <p:spPr bwMode="auto">
            <a:xfrm>
              <a:off x="3581400" y="3918466"/>
              <a:ext cx="5934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13" idx="3"/>
            </p:cNvCxnSpPr>
            <p:nvPr/>
          </p:nvCxnSpPr>
          <p:spPr bwMode="auto">
            <a:xfrm>
              <a:off x="4556303" y="3918466"/>
              <a:ext cx="6252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2324100" y="3505200"/>
            <a:ext cx="1600200" cy="369332"/>
            <a:chOff x="3581400" y="2819400"/>
            <a:chExt cx="16002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077018" y="2819400"/>
                  <a:ext cx="5711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zh-HK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7018" y="2819400"/>
                  <a:ext cx="5711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>
              <a:endCxn id="12" idx="1"/>
            </p:cNvCxnSpPr>
            <p:nvPr/>
          </p:nvCxnSpPr>
          <p:spPr bwMode="auto">
            <a:xfrm>
              <a:off x="3581400" y="3004066"/>
              <a:ext cx="4956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stCxn id="12" idx="3"/>
            </p:cNvCxnSpPr>
            <p:nvPr/>
          </p:nvCxnSpPr>
          <p:spPr bwMode="auto">
            <a:xfrm>
              <a:off x="4648200" y="3004066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2324100" y="3886200"/>
            <a:ext cx="1600200" cy="381000"/>
            <a:chOff x="3581400" y="3200400"/>
            <a:chExt cx="1600200" cy="3810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3581400" y="3505200"/>
              <a:ext cx="1600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581400" y="3352800"/>
              <a:ext cx="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181600" y="3351663"/>
              <a:ext cx="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365578" y="3351663"/>
              <a:ext cx="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3810000" y="32120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 smtClean="0"/>
                <a:t>A</a:t>
              </a:r>
              <a:endParaRPr lang="zh-HK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14446" y="32004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 smtClean="0"/>
                <a:t>B</a:t>
              </a:r>
              <a:endParaRPr lang="zh-HK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56929" y="4343400"/>
                <a:ext cx="1991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zh-HK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altLang="zh-HK" b="0" i="1" smtClean="0">
                          <a:latin typeface="Cambria Math"/>
                        </a:rPr>
                        <m:t>|≥1−</m:t>
                      </m:r>
                      <m:r>
                        <a:rPr lang="en-US" altLang="zh-HK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29" y="4343400"/>
                <a:ext cx="199157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447800" y="3897868"/>
            <a:ext cx="876300" cy="369332"/>
            <a:chOff x="2705100" y="3212068"/>
            <a:chExt cx="876300" cy="369332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2705100" y="3502926"/>
              <a:ext cx="8763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716473" y="3350526"/>
              <a:ext cx="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2931493" y="321206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 smtClean="0"/>
                <a:t>A</a:t>
              </a:r>
              <a:r>
                <a:rPr lang="en-US" altLang="zh-HK" baseline="-25000" dirty="0" smtClean="0"/>
                <a:t>1</a:t>
              </a:r>
              <a:endParaRPr lang="zh-HK" altLang="en-US" baseline="-25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29702" y="3888000"/>
            <a:ext cx="881702" cy="369332"/>
            <a:chOff x="5187002" y="3200400"/>
            <a:chExt cx="881702" cy="369332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6068704" y="3352800"/>
              <a:ext cx="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5430238" y="320040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 smtClean="0"/>
                <a:t>B</a:t>
              </a:r>
              <a:r>
                <a:rPr lang="en-US" altLang="zh-HK" baseline="-25000" dirty="0" smtClean="0"/>
                <a:t>1</a:t>
              </a:r>
              <a:endParaRPr lang="zh-HK" altLang="en-US" baseline="-25000" dirty="0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5187002" y="3500652"/>
              <a:ext cx="8763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 50"/>
          <p:cNvGrpSpPr/>
          <p:nvPr/>
        </p:nvGrpSpPr>
        <p:grpSpPr>
          <a:xfrm>
            <a:off x="1447800" y="4736068"/>
            <a:ext cx="3390900" cy="369332"/>
            <a:chOff x="2705100" y="4050268"/>
            <a:chExt cx="33909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077018" y="4050268"/>
                  <a:ext cx="5679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altLang="zh-HK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zh-HK" altLang="en-US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7018" y="4050268"/>
                  <a:ext cx="56791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/>
            <p:cNvCxnSpPr>
              <a:endCxn id="44" idx="1"/>
            </p:cNvCxnSpPr>
            <p:nvPr/>
          </p:nvCxnSpPr>
          <p:spPr bwMode="auto">
            <a:xfrm>
              <a:off x="2705100" y="4234934"/>
              <a:ext cx="13719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>
              <a:stCxn id="44" idx="3"/>
            </p:cNvCxnSpPr>
            <p:nvPr/>
          </p:nvCxnSpPr>
          <p:spPr bwMode="auto">
            <a:xfrm>
              <a:off x="4644930" y="4234934"/>
              <a:ext cx="14510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43500" y="4724400"/>
                <a:ext cx="1572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|</m:t>
                    </m:r>
                    <m:r>
                      <a:rPr lang="en-US" altLang="zh-HK" b="0" i="1" smtClean="0">
                        <a:latin typeface="Cambria Math"/>
                      </a:rPr>
                      <m:t>𝜙</m:t>
                    </m:r>
                    <m:r>
                      <a:rPr lang="en-US" altLang="zh-HK" b="0" i="1" smtClean="0">
                        <a:latin typeface="Cambria Math"/>
                      </a:rPr>
                      <m:t>〉</m:t>
                    </m:r>
                  </m:oMath>
                </a14:m>
                <a:r>
                  <a:rPr lang="en-US" altLang="zh-HK" dirty="0" smtClean="0"/>
                  <a:t>: purifies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𝜌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4724400"/>
                <a:ext cx="157261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63" t="-8197" b="-245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4114800" y="1371600"/>
                <a:ext cx="4343400" cy="68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dirty="0" smtClean="0">
                    <a:latin typeface="Times New Roman" pitchFamily="18" charset="0"/>
                    <a:cs typeface="Times New Roman" pitchFamily="18" charset="0"/>
                  </a:rPr>
                  <a:t>Recall: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𝜌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i="1">
                            <a:latin typeface="Cambria Math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altLang="zh-HK"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HK" i="0">
                            <a:latin typeface="Times New Roman" pitchFamily="18" charset="0"/>
                            <a:cs typeface="Times New Roman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altLang="zh-HK">
                            <a:latin typeface="Times New Roman" pitchFamily="18" charset="0"/>
                            <a:cs typeface="Times New Roman" pitchFamily="18" charset="0"/>
                          </a:rPr>
                          <m:t>rank</m:t>
                        </m:r>
                        <m:r>
                          <a:rPr lang="en-US" altLang="zh-HK" i="1">
                            <a:latin typeface="Cambria Math"/>
                          </a:rPr>
                          <m:t>(|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𝜙</m:t>
                        </m:r>
                        <m:r>
                          <a:rPr lang="en-US" altLang="zh-HK" i="1">
                            <a:latin typeface="Cambria Math"/>
                          </a:rPr>
                          <m:t>〉):|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𝜙</m:t>
                        </m:r>
                        <m:r>
                          <a:rPr lang="en-US" altLang="zh-HK" i="1">
                            <a:latin typeface="Cambria Math"/>
                          </a:rPr>
                          <m:t>〉 </m:t>
                        </m:r>
                        <m:r>
                          <m:rPr>
                            <m:nor/>
                          </m:rPr>
                          <a:rPr lang="en-US" altLang="zh-HK">
                            <a:latin typeface="Times New Roman" pitchFamily="18" charset="0"/>
                            <a:cs typeface="Times New Roman" pitchFamily="18" charset="0"/>
                          </a:rPr>
                          <m:t>purifies</m:t>
                        </m:r>
                        <m:r>
                          <a:rPr lang="en-US" altLang="zh-HK" i="1">
                            <a:latin typeface="Cambria Math"/>
                          </a:rPr>
                          <m:t> </m:t>
                        </m:r>
                        <m:r>
                          <a:rPr lang="en-US" altLang="zh-HK" i="1">
                            <a:latin typeface="Cambria Math"/>
                          </a:rPr>
                          <m:t>𝜌</m:t>
                        </m:r>
                        <m:r>
                          <a:rPr lang="en-US" altLang="zh-HK" i="1"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zh-HK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371600"/>
                <a:ext cx="4343400" cy="680123"/>
              </a:xfrm>
              <a:prstGeom prst="rect">
                <a:avLst/>
              </a:prstGeom>
              <a:blipFill rotWithShape="1">
                <a:blip r:embed="rId8"/>
                <a:stretch>
                  <a:fillRect l="-1122" t="-4464" b="-133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56303" y="5410200"/>
                <a:ext cx="2762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/>
                        </a:rPr>
                        <m:t>𝑄</m:t>
                      </m:r>
                      <m:r>
                        <a:rPr lang="en-US" altLang="zh-HK" b="0" i="1" smtClean="0">
                          <a:latin typeface="Cambria Math"/>
                        </a:rPr>
                        <m:t>(|</m:t>
                      </m:r>
                      <m:r>
                        <a:rPr lang="en-US" altLang="zh-HK" i="1">
                          <a:latin typeface="Cambria Math"/>
                        </a:rPr>
                        <m:t>𝜙</m:t>
                      </m:r>
                      <m:r>
                        <a:rPr lang="en-US" altLang="zh-HK" i="1">
                          <a:latin typeface="Cambria Math"/>
                        </a:rPr>
                        <m:t>〉)=</m:t>
                      </m:r>
                      <m:r>
                        <a:rPr lang="en-US" altLang="zh-HK" b="0" i="1" smtClean="0">
                          <a:latin typeface="Cambria Math"/>
                        </a:rPr>
                        <m:t>𝑄</m:t>
                      </m:r>
                      <m:r>
                        <a:rPr lang="en-US" altLang="zh-HK" b="0" i="1" smtClean="0">
                          <a:latin typeface="Cambria Math"/>
                        </a:rPr>
                        <m:t>(</m:t>
                      </m:r>
                      <m:r>
                        <a:rPr lang="en-US" altLang="zh-HK" b="0" i="1" smtClean="0">
                          <a:latin typeface="Cambria Math"/>
                        </a:rPr>
                        <m:t>𝜌</m:t>
                      </m:r>
                      <m:r>
                        <a:rPr lang="en-US" altLang="zh-HK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zh-HK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HK" i="1">
                              <a:latin typeface="Cambria Math"/>
                            </a:rPr>
                            <m:t>𝜖</m:t>
                          </m:r>
                        </m:sub>
                      </m:sSub>
                      <m:r>
                        <a:rPr lang="en-US" altLang="zh-HK" b="0" i="1" smtClean="0">
                          <a:latin typeface="Cambria Math"/>
                        </a:rPr>
                        <m:t>(</m:t>
                      </m:r>
                      <m:r>
                        <a:rPr lang="en-US" altLang="zh-HK" i="1">
                          <a:latin typeface="Cambria Math"/>
                        </a:rPr>
                        <m:t>|</m:t>
                      </m:r>
                      <m:r>
                        <a:rPr lang="en-US" altLang="zh-HK" b="0" i="1" smtClean="0">
                          <a:latin typeface="Cambria Math"/>
                        </a:rPr>
                        <m:t>𝜓</m:t>
                      </m:r>
                      <m:r>
                        <a:rPr lang="en-US" altLang="zh-HK" i="1">
                          <a:latin typeface="Cambria Math"/>
                        </a:rPr>
                        <m:t>〉</m:t>
                      </m:r>
                      <m:r>
                        <a:rPr lang="en-US" altLang="zh-HK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303" y="5410200"/>
                <a:ext cx="276216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14800" y="2133600"/>
                <a:ext cx="505176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latin typeface="Times New Roman" pitchFamily="18" charset="0"/>
                    <a:cs typeface="Times New Roman" pitchFamily="18" charset="0"/>
                  </a:rPr>
                  <a:t>Uhlmann: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dirty="0" smtClean="0">
                    <a:latin typeface="Times New Roman" pitchFamily="18" charset="0"/>
                    <a:cs typeface="Times New Roman" pitchFamily="18" charset="0"/>
                  </a:rPr>
                  <a:t> purification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|</m:t>
                    </m:r>
                    <m:r>
                      <a:rPr lang="en-US" altLang="zh-HK" i="1">
                        <a:latin typeface="Cambria Math"/>
                      </a:rPr>
                      <m:t>𝜙</m:t>
                    </m:r>
                    <m:r>
                      <a:rPr lang="en-US" altLang="zh-HK" i="1">
                        <a:latin typeface="Cambria Math"/>
                      </a:rPr>
                      <m:t>〉</m:t>
                    </m:r>
                  </m:oMath>
                </a14:m>
                <a:r>
                  <a:rPr lang="zh-HK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HK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HK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zh-HK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HK" dirty="0">
                    <a:latin typeface="Times New Roman" pitchFamily="18" charset="0"/>
                    <a:cs typeface="Times New Roman" pitchFamily="18" charset="0"/>
                  </a:rPr>
                  <a:t>purification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𝜓</m:t>
                        </m:r>
                      </m:e>
                      <m:sup>
                        <m:r>
                          <a:rPr lang="en-US" altLang="zh-HK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i="1">
                        <a:latin typeface="Cambria Math"/>
                      </a:rPr>
                      <m:t>〉</m:t>
                    </m:r>
                  </m:oMath>
                </a14:m>
                <a:r>
                  <a:rPr lang="zh-HK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HK" dirty="0"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en-US" altLang="zh-HK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|</m:t>
                    </m:r>
                    <m:r>
                      <a:rPr lang="en-US" altLang="zh-HK" b="0" i="1" smtClean="0">
                        <a:latin typeface="Cambria Math"/>
                      </a:rPr>
                      <m:t>𝜓</m:t>
                    </m:r>
                    <m:r>
                      <a:rPr lang="en-US" altLang="zh-HK" i="1">
                        <a:latin typeface="Cambria Math"/>
                      </a:rPr>
                      <m:t>〉</m:t>
                    </m:r>
                  </m:oMath>
                </a14:m>
                <a:r>
                  <a:rPr lang="en-US" altLang="zh-HK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HK" dirty="0" err="1" smtClean="0">
                    <a:latin typeface="Times New Roman" pitchFamily="18" charset="0"/>
                    <a:cs typeface="Times New Roman" pitchFamily="18" charset="0"/>
                  </a:rPr>
                  <a:t>s.t.</a:t>
                </a:r>
                <a:r>
                  <a:rPr lang="en-US" altLang="zh-HK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𝜙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zh-HK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|</m:t>
                    </m:r>
                    <m:d>
                      <m:dPr>
                        <m:begChr m:val="〈"/>
                        <m:endChr m:val="〉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𝜓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𝜌</m:t>
                            </m:r>
                          </m:e>
                        </m:d>
                        <m:r>
                          <a:rPr lang="en-US" altLang="zh-HK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|</m:t>
                    </m:r>
                  </m:oMath>
                </a14:m>
                <a:endParaRPr lang="zh-HK" alt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133600"/>
                <a:ext cx="5051768" cy="923330"/>
              </a:xfrm>
              <a:prstGeom prst="rect">
                <a:avLst/>
              </a:prstGeom>
              <a:blipFill rotWithShape="1">
                <a:blip r:embed="rId10"/>
                <a:stretch>
                  <a:fillRect l="-965" t="-33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459173" y="3184772"/>
            <a:ext cx="3352231" cy="369332"/>
            <a:chOff x="1459173" y="3200400"/>
            <a:chExt cx="335223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769662" y="3200400"/>
                  <a:ext cx="645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HK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p>
                            <m:r>
                              <a:rPr lang="en-US" altLang="zh-HK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zh-HK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662" y="3200400"/>
                  <a:ext cx="64569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/>
            <p:cNvCxnSpPr>
              <a:endCxn id="57" idx="1"/>
            </p:cNvCxnSpPr>
            <p:nvPr/>
          </p:nvCxnSpPr>
          <p:spPr bwMode="auto">
            <a:xfrm>
              <a:off x="1459173" y="3385066"/>
              <a:ext cx="13104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>
              <a:stCxn id="57" idx="3"/>
            </p:cNvCxnSpPr>
            <p:nvPr/>
          </p:nvCxnSpPr>
          <p:spPr bwMode="auto">
            <a:xfrm>
              <a:off x="3415352" y="3385066"/>
              <a:ext cx="13960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067494" y="3212068"/>
                <a:ext cx="3079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HK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HK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HK" i="1">
                          <a:latin typeface="Cambria Math"/>
                        </a:rPr>
                        <m:t>=|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HK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>
                              <a:latin typeface="Cambria Math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zh-HK" i="1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altLang="zh-HK" i="1">
                          <a:latin typeface="Cambria Math"/>
                        </a:rPr>
                        <m:t>|≥1−</m:t>
                      </m:r>
                      <m:r>
                        <a:rPr lang="en-US" altLang="zh-HK" i="1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494" y="3212068"/>
                <a:ext cx="3079817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124200" y="5410200"/>
                <a:ext cx="1648080" cy="385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altLang="zh-HK" b="0" i="1" smtClean="0">
                              <a:latin typeface="Cambria Math"/>
                            </a:rPr>
                            <m:t>𝑝𝑢𝑟𝑒</m:t>
                          </m:r>
                        </m:sup>
                      </m:sSubSup>
                      <m:r>
                        <a:rPr lang="en-US" altLang="zh-HK" b="0" i="1" smtClean="0">
                          <a:latin typeface="Cambria Math"/>
                        </a:rPr>
                        <m:t>(|</m:t>
                      </m:r>
                      <m:sSup>
                        <m:sSupPr>
                          <m:ctrlPr>
                            <a:rPr lang="en-US" altLang="zh-HK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HK" i="1">
                              <a:latin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altLang="zh-HK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HK" b="0" i="1" smtClean="0">
                          <a:latin typeface="Cambria Math"/>
                        </a:rPr>
                        <m:t>〉)≤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10200"/>
                <a:ext cx="1648080" cy="385811"/>
              </a:xfrm>
              <a:prstGeom prst="rect">
                <a:avLst/>
              </a:prstGeom>
              <a:blipFill rotWithShape="1"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04720" y="5410200"/>
                <a:ext cx="1573571" cy="385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altLang="zh-HK" b="0" i="1" smtClean="0">
                              <a:latin typeface="Cambria Math"/>
                            </a:rPr>
                            <m:t>𝑝𝑢𝑟𝑒</m:t>
                          </m:r>
                        </m:sup>
                      </m:sSubSup>
                      <m:r>
                        <a:rPr lang="en-US" altLang="zh-HK" b="0" i="1" smtClean="0">
                          <a:latin typeface="Cambria Math"/>
                        </a:rPr>
                        <m:t>(|</m:t>
                      </m:r>
                      <m:r>
                        <a:rPr lang="en-US" altLang="zh-HK" b="0" i="1" smtClean="0">
                          <a:latin typeface="Cambria Math"/>
                        </a:rPr>
                        <m:t>𝜓</m:t>
                      </m:r>
                      <m:r>
                        <a:rPr lang="en-US" altLang="zh-HK" b="0" i="1" smtClean="0">
                          <a:latin typeface="Cambria Math"/>
                        </a:rPr>
                        <m:t>〉)≤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720" y="5410200"/>
                <a:ext cx="1573571" cy="385811"/>
              </a:xfrm>
              <a:prstGeom prst="rect">
                <a:avLst/>
              </a:prstGeom>
              <a:blipFill rotWithShape="1"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838200" y="6019800"/>
            <a:ext cx="791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Intuition: It’s harder to generate larger pure state, even with approximations.</a:t>
            </a:r>
            <a:endParaRPr lang="zh-HK" altLang="en-US" dirty="0"/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3048000" y="5796011"/>
            <a:ext cx="0" cy="188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757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/>
      <p:bldP spid="50" grpId="0"/>
      <p:bldP spid="53" grpId="0"/>
      <p:bldP spid="55" grpId="0"/>
      <p:bldP spid="63" grpId="0"/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Proof </a:t>
            </a:r>
            <a:r>
              <a:rPr lang="en-US" altLang="zh-HK" dirty="0" smtClean="0"/>
              <a:t>sketch (cont.)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800" i="1" dirty="0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800" i="1" dirty="0" err="1">
                            <a:solidFill>
                              <a:srgbClr val="FF33CC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altLang="zh-HK" sz="2800" i="1" dirty="0" err="1">
                            <a:solidFill>
                              <a:srgbClr val="FF33CC"/>
                            </a:solidFill>
                            <a:latin typeface="Cambria Math"/>
                          </a:rPr>
                          <m:t>𝑝𝑢𝑟𝑒</m:t>
                        </m:r>
                      </m:sup>
                    </m:sSubSup>
                    <m:d>
                      <m:dPr>
                        <m:ctrlPr>
                          <a:rPr lang="en-US" altLang="zh-HK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zh-HK" sz="28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8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altLang="zh-HK" sz="2800" i="1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HK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800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𝑟𝑎𝑛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HK" sz="2800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800" i="1" dirty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endParaRPr lang="en-US" altLang="zh-HK" sz="28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8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altLang="zh-HK" sz="28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𝑝𝑢𝑟𝑒</m:t>
                        </m:r>
                      </m:sup>
                    </m:sSubSup>
                    <m:d>
                      <m:dPr>
                        <m:ctrlPr>
                          <a:rPr lang="en-US" altLang="zh-HK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zh-HK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altLang="zh-HK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HK" sz="28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8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  <m:r>
                              <m:rPr>
                                <m:nor/>
                              </m:rPr>
                              <a:rPr lang="en-US" altLang="zh-HK" sz="2800" i="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-</m:t>
                            </m:r>
                            <m:r>
                              <a:rPr lang="en-US" altLang="zh-HK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𝑟𝑎𝑛</m:t>
                            </m:r>
                            <m:sSub>
                              <m:sSubPr>
                                <m:ctrlPr>
                                  <a:rPr lang="en-US" altLang="zh-HK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HK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〉"/>
                                    <m:ctrlPr>
                                      <a:rPr lang="en-US" altLang="zh-HK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HK" sz="2800" i="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endParaRPr lang="en-US" altLang="zh-HK" sz="2800" i="1" dirty="0" smtClean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en-US" altLang="zh-HK" sz="2400" i="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-</m:t>
                    </m:r>
                    <m:r>
                      <a:rPr lang="en-US" altLang="zh-HK" sz="24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𝑟𝑎𝑛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zh-HK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altLang="zh-HK" sz="2400" i="1" smtClean="0">
                        <a:solidFill>
                          <a:schemeClr val="tx1"/>
                        </a:solidFill>
                        <a:latin typeface="Cambria Math"/>
                      </a:rPr>
                      <m:t>≝</m:t>
                    </m:r>
                    <m:r>
                      <a:rPr lang="en-US" altLang="zh-HK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2400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m:rPr>
                            <m:nor/>
                          </m:rPr>
                          <a:rPr lang="en-US" altLang="zh-HK" sz="2400" i="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-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altLang="zh-HK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HK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HK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US" altLang="zh-HK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altLang="zh-HK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HK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HK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𝜓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HK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HK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US" altLang="zh-HK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altLang="zh-HK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≥</m:t>
                        </m:r>
                        <m:r>
                          <a:rPr lang="en-US" altLang="zh-HK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HK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HK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altLang="zh-HK" sz="2400" b="0" i="1" dirty="0" smtClean="0">
                  <a:solidFill>
                    <a:srgbClr val="FF33CC"/>
                  </a:solidFill>
                  <a:latin typeface="Cambria Math"/>
                  <a:cs typeface="Times New Roman" pitchFamily="18" charset="0"/>
                </a:endParaRPr>
              </a:p>
              <a:p>
                <a:r>
                  <a:rPr lang="en-US" altLang="zh-HK" sz="2800" i="0" dirty="0" err="1" smtClean="0">
                    <a:latin typeface="+mj-lt"/>
                    <a:cs typeface="Times New Roman" pitchFamily="18" charset="0"/>
                  </a:rPr>
                  <a:t>Lem</a:t>
                </a:r>
                <a:r>
                  <a:rPr lang="en-US" altLang="zh-HK" sz="2800" i="0" dirty="0" smtClean="0">
                    <a:latin typeface="+mj-lt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  <a:cs typeface="Times New Roman" pitchFamily="18" charset="0"/>
                      </a:rPr>
                      <m:t>|</m:t>
                    </m:r>
                    <m:r>
                      <a:rPr lang="en-US" altLang="zh-HK" sz="2800" b="0" i="1" smtClean="0">
                        <a:latin typeface="Cambria Math"/>
                        <a:cs typeface="Times New Roman" pitchFamily="18" charset="0"/>
                      </a:rPr>
                      <m:t>𝜓</m:t>
                    </m:r>
                    <m:r>
                      <a:rPr lang="en-US" altLang="zh-HK" sz="2800" b="0" i="1" smtClean="0">
                        <a:latin typeface="Cambria Math"/>
                        <a:cs typeface="Times New Roman" pitchFamily="18" charset="0"/>
                      </a:rPr>
                      <m:t>〉</m:t>
                    </m:r>
                  </m:oMath>
                </a14:m>
                <a:r>
                  <a:rPr lang="en-US" altLang="zh-HK" sz="2800" b="0" i="0" dirty="0" smtClean="0">
                    <a:latin typeface="+mj-lt"/>
                    <a:cs typeface="Times New Roman" pitchFamily="18" charset="0"/>
                  </a:rPr>
                  <a:t>’s </a:t>
                </a:r>
                <a:r>
                  <a:rPr lang="en-US" altLang="zh-HK" sz="2800" dirty="0" smtClean="0">
                    <a:cs typeface="Times New Roman" pitchFamily="18" charset="0"/>
                  </a:rPr>
                  <a:t>Schmidt coefficients:</a:t>
                </a:r>
                <a:r>
                  <a:rPr lang="en-US" altLang="zh-HK" sz="2800" b="0" i="0" dirty="0" smtClean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HK" sz="28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HK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800" i="1"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en-US" altLang="zh-HK" sz="2800" b="0" i="1" smtClean="0">
                        <a:latin typeface="Cambria Math"/>
                        <a:cs typeface="Times New Roman" pitchFamily="18" charset="0"/>
                      </a:rPr>
                      <m:t>≥…≥</m:t>
                    </m:r>
                    <m:rad>
                      <m:radPr>
                        <m:degHide m:val="on"/>
                        <m:ctrlPr>
                          <a:rPr lang="en-US" altLang="zh-HK" sz="28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HK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800" i="1"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800" b="0" i="1" smtClean="0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sub>
                        </m:sSub>
                      </m:e>
                    </m:rad>
                    <m:r>
                      <a:rPr lang="en-US" altLang="zh-HK" sz="2800" b="0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altLang="zh-HK" sz="28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HK" sz="2800" b="0" i="0" dirty="0" smtClean="0"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800" i="1">
                        <a:latin typeface="Cambria Math"/>
                      </a:rPr>
                      <m:t>⇒</m:t>
                    </m:r>
                    <m:r>
                      <a:rPr lang="en-US" altLang="zh-HK" sz="2800" i="1" dirty="0" smtClean="0">
                        <a:solidFill>
                          <a:srgbClr val="9900CC"/>
                        </a:solidFill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en-US" altLang="zh-HK" sz="2800" i="0" dirty="0">
                        <a:solidFill>
                          <a:srgbClr val="9900CC"/>
                        </a:solidFill>
                        <a:latin typeface="Cambria Math"/>
                        <a:cs typeface="Times New Roman" pitchFamily="18" charset="0"/>
                      </a:rPr>
                      <m:t>-</m:t>
                    </m:r>
                    <m:r>
                      <a:rPr lang="en-US" altLang="zh-HK" sz="2800" i="1" dirty="0">
                        <a:solidFill>
                          <a:srgbClr val="9900CC"/>
                        </a:solidFill>
                        <a:latin typeface="Cambria Math"/>
                        <a:cs typeface="Times New Roman" pitchFamily="18" charset="0"/>
                      </a:rPr>
                      <m:t>𝑟𝑎𝑛</m:t>
                    </m:r>
                    <m:sSub>
                      <m:sSubPr>
                        <m:ctrlPr>
                          <a:rPr lang="en-US" altLang="zh-HK" sz="2800" i="1" dirty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HK" sz="2800" i="1" dirty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sz="2800" i="1" dirty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zh-HK" sz="2800" i="1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800" i="1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HK" sz="2800" b="0" dirty="0" smtClean="0">
                    <a:solidFill>
                      <a:srgbClr val="9900CC"/>
                    </a:solidFill>
                    <a:cs typeface="Times New Roman" pitchFamily="18" charset="0"/>
                  </a:rPr>
                  <a:t> = min </a:t>
                </a:r>
                <a14:m>
                  <m:oMath xmlns:m="http://schemas.openxmlformats.org/officeDocument/2006/math">
                    <m:r>
                      <a:rPr lang="en-US" altLang="zh-HK" sz="2800" i="1">
                        <a:solidFill>
                          <a:srgbClr val="9900CC"/>
                        </a:solidFill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altLang="zh-HK" sz="2800" i="1">
                        <a:solidFill>
                          <a:srgbClr val="9900CC"/>
                        </a:solidFill>
                        <a:latin typeface="Cambria Math"/>
                        <a:cs typeface="Times New Roman" pitchFamily="18" charset="0"/>
                      </a:rPr>
                      <m:t>′ </m:t>
                    </m:r>
                  </m:oMath>
                </a14:m>
                <a:r>
                  <a:rPr lang="en-US" altLang="zh-HK" sz="2800" b="0" dirty="0" smtClean="0">
                    <a:solidFill>
                      <a:srgbClr val="9900CC"/>
                    </a:solidFill>
                    <a:cs typeface="Times New Roman" pitchFamily="18" charset="0"/>
                  </a:rPr>
                  <a:t>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HK" sz="2800" b="0" i="1" smtClean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altLang="zh-HK" sz="2800" b="0" i="1" smtClean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HK" sz="2800" b="0" i="1" smtClean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HK" sz="2800" b="0" i="1" smtClean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p>
                      <m:e>
                        <m:sSub>
                          <m:sSubPr>
                            <m:ctrlP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HK" sz="2800" b="0" i="1" smtClean="0">
                        <a:solidFill>
                          <a:srgbClr val="9900CC"/>
                        </a:solidFill>
                        <a:latin typeface="Cambria Math"/>
                        <a:cs typeface="Times New Roman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HK" sz="2800" b="0" i="1" smtClean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sz="2800" b="0" i="1" smtClean="0">
                                <a:solidFill>
                                  <a:srgbClr val="9900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altLang="zh-HK" sz="2800" b="0" i="1" smtClean="0">
                            <a:solidFill>
                              <a:srgbClr val="9900C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2800" b="0" dirty="0" smtClean="0">
                    <a:solidFill>
                      <a:srgbClr val="9900CC"/>
                    </a:solidFill>
                    <a:cs typeface="Times New Roman" pitchFamily="18" charset="0"/>
                  </a:rPr>
                  <a:t>.</a:t>
                </a:r>
              </a:p>
              <a:p>
                <a:r>
                  <a:rPr lang="en-US" altLang="zh-HK" sz="2800" dirty="0" smtClean="0">
                    <a:cs typeface="Times New Roman" pitchFamily="18" charset="0"/>
                  </a:rPr>
                  <a:t>[Eckart-Young’36]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800" i="1">
                            <a:latin typeface="Cambria Math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HK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  <a:cs typeface="Times New Roman" pitchFamily="18" charset="0"/>
                      </a:rPr>
                      <m:t>≥…≥</m:t>
                    </m:r>
                    <m:sSub>
                      <m:sSubPr>
                        <m:ctrlPr>
                          <a:rPr lang="en-US" altLang="zh-HK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800" i="1">
                            <a:latin typeface="Cambria Math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HK" sz="2800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HK" sz="2800" dirty="0">
                    <a:cs typeface="Times New Roman" pitchFamily="18" charset="0"/>
                  </a:rPr>
                  <a:t>: singular </a:t>
                </a:r>
                <a:r>
                  <a:rPr lang="en-US" altLang="zh-HK" sz="2800" dirty="0" smtClean="0">
                    <a:cs typeface="Times New Roman" pitchFamily="18" charset="0"/>
                  </a:rPr>
                  <a:t>values of A, </a:t>
                </a:r>
                <a14:m>
                  <m:oMath xmlns:m="http://schemas.openxmlformats.org/officeDocument/2006/math">
                    <m:r>
                      <a:rPr lang="en-US" altLang="zh-HK" sz="2800" i="1">
                        <a:latin typeface="Cambria Math"/>
                      </a:rPr>
                      <m:t>⇒ </m:t>
                    </m:r>
                    <m:r>
                      <a:rPr lang="en-US" altLang="zh-HK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𝑟𝑎𝑛</m:t>
                    </m:r>
                    <m:sSub>
                      <m:sSubPr>
                        <m:ctrlP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d>
                    <m:r>
                      <a:rPr lang="en-US" altLang="zh-HK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800" b="0" i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nary>
                          <m:naryPr>
                            <m:chr m:val="∑"/>
                            <m:ctrlPr>
                              <a:rPr lang="en-US" altLang="zh-HK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HK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HK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altLang="zh-HK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HK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HK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HK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HK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HK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altLang="zh-HK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zh-HK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𝜖</m:t>
                            </m:r>
                          </m:e>
                        </m:nary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HK" sz="2800" b="0" dirty="0" smtClean="0">
                    <a:cs typeface="Times New Roman" pitchFamily="18" charset="0"/>
                  </a:rPr>
                  <a:t>.</a:t>
                </a:r>
              </a:p>
              <a:p>
                <a:r>
                  <a:rPr lang="en-US" altLang="zh-HK" sz="2800" dirty="0">
                    <a:cs typeface="Times New Roman" pitchFamily="18" charset="0"/>
                  </a:rPr>
                  <a:t>eigenvalues of A </a:t>
                </a:r>
                <a:r>
                  <a:rPr lang="en-US" altLang="zh-HK" sz="2800" dirty="0" smtClean="0">
                    <a:cs typeface="Times New Roman" pitchFamily="18" charset="0"/>
                  </a:rPr>
                  <a:t>= </a:t>
                </a:r>
                <a:r>
                  <a:rPr lang="en-US" altLang="zh-HK" sz="2800" b="0" dirty="0" smtClean="0">
                    <a:cs typeface="Times New Roman" pitchFamily="18" charset="0"/>
                  </a:rPr>
                  <a:t>Schmidt </a:t>
                </a:r>
                <a:r>
                  <a:rPr lang="en-US" altLang="zh-HK" sz="2800" b="0" dirty="0" err="1" smtClean="0">
                    <a:cs typeface="Times New Roman" pitchFamily="18" charset="0"/>
                  </a:rPr>
                  <a:t>coeff</a:t>
                </a:r>
                <a:r>
                  <a:rPr lang="en-US" altLang="zh-HK" sz="2800" b="0" dirty="0" smtClean="0">
                    <a:cs typeface="Times New Roman" pitchFamily="18" charset="0"/>
                  </a:rPr>
                  <a:t>.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800" i="1">
                            <a:latin typeface="Cambria Math"/>
                          </a:rPr>
                          <m:t>𝑥𝑦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2800" i="1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  <m:r>
                          <a:rPr lang="en-US" altLang="zh-HK" sz="2800" i="1">
                            <a:latin typeface="Cambria Math"/>
                          </a:rPr>
                          <m:t>|</m:t>
                        </m:r>
                        <m:r>
                          <a:rPr lang="en-US" altLang="zh-HK" sz="2800" i="1">
                            <a:latin typeface="Cambria Math"/>
                          </a:rPr>
                          <m:t>𝑥</m:t>
                        </m:r>
                        <m:r>
                          <a:rPr lang="en-US" altLang="zh-HK" sz="2800" i="1">
                            <a:latin typeface="Cambria Math"/>
                          </a:rPr>
                          <m:t>,</m:t>
                        </m:r>
                        <m:r>
                          <a:rPr lang="en-US" altLang="zh-HK" sz="2800" i="1">
                            <a:latin typeface="Cambria Math"/>
                          </a:rPr>
                          <m:t>𝑦</m:t>
                        </m:r>
                        <m:r>
                          <a:rPr lang="en-US" altLang="zh-HK" sz="2800" i="1">
                            <a:latin typeface="Cambria Math"/>
                          </a:rPr>
                          <m:t>〉</m:t>
                        </m:r>
                      </m:e>
                    </m:nary>
                  </m:oMath>
                </a14:m>
                <a:endParaRPr lang="en-US" altLang="zh-HK" sz="2800" b="0" dirty="0" smtClean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r="-2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WordArt 2"/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902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randomness/entanglement</a:t>
            </a:r>
            <a:endParaRPr lang="zh-HK" altLang="en-US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1524001"/>
            <a:ext cx="1507844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r>
              <a:rPr lang="en-US" altLang="zh-HK" dirty="0" smtClean="0">
                <a:solidFill>
                  <a:srgbClr val="00B050"/>
                </a:solidFill>
              </a:rPr>
              <a:t>Shared randomness/entanglement</a:t>
            </a:r>
            <a:r>
              <a:rPr lang="en-US" altLang="zh-HK" dirty="0" smtClean="0"/>
              <a:t> is an important resource in </a:t>
            </a:r>
            <a:r>
              <a:rPr lang="en-US" altLang="zh-HK" dirty="0" smtClean="0">
                <a:solidFill>
                  <a:srgbClr val="9900CC"/>
                </a:solidFill>
              </a:rPr>
              <a:t>distributive</a:t>
            </a:r>
            <a:r>
              <a:rPr lang="en-US" altLang="zh-HK" dirty="0" smtClean="0"/>
              <a:t> settings.</a:t>
            </a:r>
          </a:p>
          <a:p>
            <a:r>
              <a:rPr lang="en-US" altLang="zh-H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Question: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 How hard to generate a </a:t>
            </a:r>
            <a:r>
              <a:rPr lang="en-US" altLang="zh-HK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bipartite</a:t>
            </a:r>
            <a:r>
              <a:rPr lang="en-US" altLang="zh-H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classical distribution or quantum state?</a:t>
            </a:r>
            <a:endParaRPr lang="zh-HK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28" y="1524001"/>
            <a:ext cx="1548075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34826" idx="3"/>
            <a:endCxn id="34825" idx="1"/>
          </p:cNvCxnSpPr>
          <p:nvPr/>
        </p:nvCxnSpPr>
        <p:spPr bwMode="auto">
          <a:xfrm>
            <a:off x="3893503" y="2552701"/>
            <a:ext cx="1572791" cy="0"/>
          </a:xfrm>
          <a:prstGeom prst="line">
            <a:avLst/>
          </a:prstGeom>
          <a:solidFill>
            <a:schemeClr val="accent1"/>
          </a:solidFill>
          <a:ln w="63500" cap="sq" cmpd="dbl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756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3 scenarios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Distribution generation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Distribution </a:t>
            </a:r>
            <a:r>
              <a:rPr lang="en-US" altLang="zh-HK" dirty="0" smtClean="0"/>
              <a:t>approximation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Quantum </a:t>
            </a:r>
            <a:r>
              <a:rPr lang="en-US" altLang="zh-HK" dirty="0" smtClean="0"/>
              <a:t>state approximation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46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cs typeface="Times New Roman" pitchFamily="18" charset="0"/>
                  </a:rPr>
                  <a:t>Target distribution: </a:t>
                </a:r>
                <a14:m>
                  <m:oMath xmlns:m="http://schemas.openxmlformats.org/officeDocument/2006/math">
                    <m:r>
                      <a:rPr lang="en-US" altLang="zh-HK" b="0" i="0" dirty="0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endParaRPr lang="en-US" altLang="zh-HK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1524000"/>
            <a:ext cx="1507844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957638"/>
                <a:ext cx="8229600" cy="2168525"/>
              </a:xfrm>
            </p:spPr>
            <p:txBody>
              <a:bodyPr>
                <a:noAutofit/>
              </a:bodyPr>
              <a:lstStyle/>
              <a:p>
                <a:r>
                  <a:rPr lang="en-US" altLang="zh-HK" sz="2700" dirty="0" smtClean="0">
                    <a:cs typeface="Times New Roman" pitchFamily="18" charset="0"/>
                  </a:rPr>
                  <a:t>Available resource: seed correlation r.</a:t>
                </a:r>
              </a:p>
              <a:p>
                <a:r>
                  <a:rPr lang="en-US" altLang="zh-HK" sz="2700" dirty="0" smtClean="0">
                    <a:cs typeface="Times New Roman" pitchFamily="18" charset="0"/>
                  </a:rPr>
                  <a:t>Correlation complexity: </a:t>
                </a:r>
                <a:r>
                  <a:rPr lang="en-US" altLang="zh-HK" sz="2700" dirty="0" err="1" smtClean="0">
                    <a:cs typeface="Times New Roman" pitchFamily="18" charset="0"/>
                  </a:rPr>
                  <a:t>Corr</a:t>
                </a:r>
                <a:r>
                  <a:rPr lang="en-US" altLang="zh-HK" sz="2700" dirty="0" smtClean="0">
                    <a:cs typeface="Times New Roman" pitchFamily="18" charset="0"/>
                  </a:rPr>
                  <a:t>(p) = min </a:t>
                </a:r>
                <a:r>
                  <a:rPr lang="en-US" altLang="zh-HK" sz="2700" dirty="0" smtClean="0">
                    <a:cs typeface="Times New Roman" pitchFamily="18" charset="0"/>
                  </a:rPr>
                  <a:t>size(r)</a:t>
                </a:r>
                <a:endParaRPr lang="en-US" altLang="zh-HK" sz="800" dirty="0">
                  <a:cs typeface="Times New Roman" pitchFamily="18" charset="0"/>
                </a:endParaRPr>
              </a:p>
              <a:p>
                <a:pPr lvl="1"/>
                <a:r>
                  <a:rPr lang="en-US" altLang="zh-HK" sz="2300" dirty="0" smtClean="0">
                    <a:cs typeface="Times New Roman" pitchFamily="18" charset="0"/>
                  </a:rPr>
                  <a:t>classical</a:t>
                </a:r>
                <a:r>
                  <a:rPr lang="en-US" altLang="zh-HK" sz="2300" dirty="0" smtClean="0"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300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altLang="zh-HK" sz="2300" i="1" dirty="0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altLang="zh-HK" sz="2300" i="1" dirty="0" err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zh-HK" sz="2300" i="1" dirty="0" err="1" smtClean="0">
                        <a:latin typeface="Cambria Math"/>
                        <a:cs typeface="Times New Roman" pitchFamily="18" charset="0"/>
                      </a:rPr>
                      <m:t>’,</m:t>
                    </m:r>
                    <m:r>
                      <a:rPr lang="en-US" altLang="zh-HK" sz="2300" i="1" dirty="0" err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zh-HK" sz="2300" i="1" dirty="0" smtClean="0">
                        <a:latin typeface="Cambria Math"/>
                        <a:cs typeface="Times New Roman" pitchFamily="18" charset="0"/>
                      </a:rPr>
                      <m:t>’) </m:t>
                    </m:r>
                  </m:oMath>
                </a14:m>
                <a:r>
                  <a:rPr lang="en-US" altLang="zh-HK" sz="2300" dirty="0" smtClean="0">
                    <a:cs typeface="Times New Roman" pitchFamily="18" charset="0"/>
                  </a:rPr>
                  <a:t>is classical correlation. </a:t>
                </a:r>
                <a:r>
                  <a:rPr lang="en-US" altLang="zh-HK" sz="2300" dirty="0">
                    <a:cs typeface="Times New Roman" pitchFamily="18" charset="0"/>
                  </a:rPr>
                  <a:t>-</a:t>
                </a:r>
                <a:r>
                  <a:rPr lang="en-US" altLang="zh-HK" sz="2300" dirty="0" smtClean="0">
                    <a:cs typeface="Times New Roman" pitchFamily="18" charset="0"/>
                  </a:rPr>
                  <a:t> </a:t>
                </a:r>
                <a:r>
                  <a:rPr lang="en-US" altLang="zh-HK" sz="2300" dirty="0" err="1" smtClean="0">
                    <a:solidFill>
                      <a:srgbClr val="0000FF"/>
                    </a:solidFill>
                    <a:cs typeface="Times New Roman" pitchFamily="18" charset="0"/>
                  </a:rPr>
                  <a:t>RCorr</a:t>
                </a:r>
                <a:r>
                  <a:rPr lang="en-US" altLang="zh-HK" sz="2300" dirty="0" smtClean="0">
                    <a:solidFill>
                      <a:srgbClr val="0000FF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230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altLang="zh-HK" sz="2300" dirty="0" smtClean="0">
                    <a:solidFill>
                      <a:srgbClr val="0000FF"/>
                    </a:solidFill>
                    <a:cs typeface="Times New Roman" pitchFamily="18" charset="0"/>
                  </a:rPr>
                  <a:t>)</a:t>
                </a:r>
                <a:endParaRPr lang="en-US" altLang="zh-HK" sz="2300" dirty="0">
                  <a:cs typeface="Times New Roman" pitchFamily="18" charset="0"/>
                </a:endParaRPr>
              </a:p>
              <a:p>
                <a:pPr lvl="1"/>
                <a:r>
                  <a:rPr lang="en-US" altLang="zh-HK" sz="2300" dirty="0" smtClean="0">
                    <a:cs typeface="Times New Roman" pitchFamily="18" charset="0"/>
                  </a:rPr>
                  <a:t>quantum: </a:t>
                </a:r>
                <a14:m>
                  <m:oMath xmlns:m="http://schemas.openxmlformats.org/officeDocument/2006/math">
                    <m:r>
                      <a:rPr lang="en-US" altLang="zh-HK" sz="2300" i="1" dirty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altLang="zh-HK" sz="23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23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300" b="0" i="1" dirty="0" smtClean="0">
                            <a:latin typeface="Cambria Math"/>
                            <a:cs typeface="Times New Roman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HK" sz="2300" b="0" i="1" dirty="0" smtClean="0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zh-HK" sz="2300" dirty="0">
                    <a:cs typeface="Times New Roman" pitchFamily="18" charset="0"/>
                  </a:rPr>
                  <a:t> is </a:t>
                </a:r>
                <a:r>
                  <a:rPr lang="en-US" altLang="zh-HK" sz="2300" dirty="0" smtClean="0">
                    <a:cs typeface="Times New Roman" pitchFamily="18" charset="0"/>
                  </a:rPr>
                  <a:t>quantum state. </a:t>
                </a:r>
                <a:r>
                  <a:rPr lang="en-US" altLang="zh-HK" sz="2300" dirty="0" smtClean="0">
                    <a:cs typeface="Times New Roman" pitchFamily="18" charset="0"/>
                  </a:rPr>
                  <a:t>		- </a:t>
                </a:r>
                <a:r>
                  <a:rPr lang="en-US" altLang="zh-HK" sz="2300" dirty="0" err="1" smtClean="0">
                    <a:solidFill>
                      <a:srgbClr val="FF33CC"/>
                    </a:solidFill>
                    <a:cs typeface="Times New Roman" pitchFamily="18" charset="0"/>
                  </a:rPr>
                  <a:t>QCorr</a:t>
                </a:r>
                <a:r>
                  <a:rPr lang="en-US" altLang="zh-HK" sz="2300" dirty="0" smtClean="0">
                    <a:solidFill>
                      <a:srgbClr val="FF33CC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2300" i="1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altLang="zh-HK" sz="2300" dirty="0" smtClean="0">
                    <a:solidFill>
                      <a:srgbClr val="FF33CC"/>
                    </a:solidFill>
                    <a:cs typeface="Times New Roman" pitchFamily="18" charset="0"/>
                  </a:rPr>
                  <a:t>)</a:t>
                </a:r>
                <a:r>
                  <a:rPr lang="en-US" altLang="zh-HK" sz="2300" dirty="0" smtClean="0">
                    <a:cs typeface="Times New Roman" pitchFamily="18" charset="0"/>
                  </a:rPr>
                  <a:t> </a:t>
                </a:r>
                <a:endParaRPr lang="zh-HK" altLang="en-US" sz="23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957638"/>
                <a:ext cx="8229600" cy="2168525"/>
              </a:xfrm>
              <a:blipFill rotWithShape="1">
                <a:blip r:embed="rId4"/>
                <a:stretch>
                  <a:fillRect l="-1185" t="-224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28" y="1524000"/>
            <a:ext cx="1548075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7301345" y="1973262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𝑟</m:t>
                          </m:r>
                        </m:e>
                        <m:sub>
                          <m:r>
                            <a:rPr lang="en-US" altLang="zh-HK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1345" y="1973262"/>
                <a:ext cx="457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6781800" y="2205036"/>
            <a:ext cx="51954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368988" y="3424237"/>
            <a:ext cx="314262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1587" y="3424237"/>
            <a:ext cx="303213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4343400" y="3500438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𝑥</m:t>
                      </m:r>
                    </m:oMath>
                  </m:oMathPara>
                </a14:m>
                <a:endParaRPr lang="en-US" altLang="zh-HK" sz="24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500438"/>
                <a:ext cx="336550" cy="4572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4768850" y="3500438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𝑦</m:t>
                      </m:r>
                    </m:oMath>
                  </m:oMathPara>
                </a14:m>
                <a:endParaRPr lang="en-US" altLang="zh-HK" sz="24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8850" y="3500438"/>
                <a:ext cx="336550" cy="457200"/>
              </a:xfrm>
              <a:prstGeom prst="rect">
                <a:avLst/>
              </a:prstGeom>
              <a:blipFill rotWithShape="1">
                <a:blip r:embed="rId8"/>
                <a:stretch>
                  <a:fillRect l="-3571" r="-10714"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4"/>
          <p:cNvSpPr>
            <a:spLocks/>
          </p:cNvSpPr>
          <p:nvPr/>
        </p:nvSpPr>
        <p:spPr bwMode="auto">
          <a:xfrm>
            <a:off x="4052455" y="1600200"/>
            <a:ext cx="1371600" cy="228600"/>
          </a:xfrm>
          <a:custGeom>
            <a:avLst/>
            <a:gdLst>
              <a:gd name="T0" fmla="*/ 0 w 576"/>
              <a:gd name="T1" fmla="*/ 144 h 144"/>
              <a:gd name="T2" fmla="*/ 288 w 576"/>
              <a:gd name="T3" fmla="*/ 0 h 144"/>
              <a:gd name="T4" fmla="*/ 576 w 57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44">
                <a:moveTo>
                  <a:pt x="0" y="144"/>
                </a:moveTo>
                <a:cubicBezTo>
                  <a:pt x="96" y="72"/>
                  <a:pt x="192" y="0"/>
                  <a:pt x="288" y="0"/>
                </a:cubicBezTo>
                <a:cubicBezTo>
                  <a:pt x="384" y="0"/>
                  <a:pt x="504" y="128"/>
                  <a:pt x="576" y="144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72000" y="12049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HK" sz="2400" dirty="0">
                <a:solidFill>
                  <a:srgbClr val="FF33CC"/>
                </a:solidFill>
                <a:ea typeface="新細明體" charset="-12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4218710" y="3519055"/>
                <a:ext cx="15477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HK" sz="240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(</a:t>
                </a:r>
                <a:r>
                  <a:rPr lang="en-US" altLang="zh-HK" sz="2400" b="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   </a:t>
                </a:r>
                <a:r>
                  <a:rPr lang="en-US" altLang="zh-HK" sz="240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,</a:t>
                </a:r>
                <a:r>
                  <a:rPr lang="en-US" altLang="zh-HK" sz="2400" b="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    </a:t>
                </a:r>
                <a:r>
                  <a:rPr lang="en-US" altLang="zh-HK" sz="240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sym typeface="Symbol" pitchFamily="18" charset="2"/>
                      </a:rPr>
                      <m:t>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endParaRPr lang="en-US" altLang="zh-HK" sz="24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8710" y="3519055"/>
                <a:ext cx="154779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906" t="-9211" r="-394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1981200" y="1973262"/>
                <a:ext cx="4572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𝑟</m:t>
                          </m:r>
                        </m:e>
                        <m:sub>
                          <m:r>
                            <a:rPr lang="en-US" altLang="zh-HK" sz="2000" i="1" dirty="0" err="1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𝐴</m:t>
                          </m:r>
                        </m:sub>
                      </m:sSub>
                      <m:r>
                        <a:rPr lang="en-US" altLang="zh-HK" sz="2000" b="0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</m:oMath>
                  </m:oMathPara>
                </a14:m>
                <a:endParaRPr lang="en-US" altLang="zh-HK" sz="2000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973262"/>
                <a:ext cx="457200" cy="396875"/>
              </a:xfrm>
              <a:prstGeom prst="rect">
                <a:avLst/>
              </a:prstGeom>
              <a:blipFill rotWithShape="1">
                <a:blip r:embed="rId10"/>
                <a:stretch>
                  <a:fillRect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345428" y="2205038"/>
            <a:ext cx="47397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58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cs typeface="Times New Roman" pitchFamily="18" charset="0"/>
                  </a:rPr>
                  <a:t>Target distribution: </a:t>
                </a:r>
                <a14:m>
                  <m:oMath xmlns:m="http://schemas.openxmlformats.org/officeDocument/2006/math">
                    <m:r>
                      <a:rPr lang="en-US" altLang="zh-HK" b="0" i="0" dirty="0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endParaRPr lang="en-US" altLang="zh-HK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1524000"/>
            <a:ext cx="1507844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957638"/>
            <a:ext cx="8229600" cy="2168525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dirty="0" smtClean="0">
                <a:cs typeface="Times New Roman" pitchFamily="18" charset="0"/>
              </a:rPr>
              <a:t>Alternative resource</a:t>
            </a:r>
            <a:r>
              <a:rPr lang="en-US" altLang="zh-HK" dirty="0" smtClean="0">
                <a:cs typeface="Times New Roman" pitchFamily="18" charset="0"/>
              </a:rPr>
              <a:t>: communication</a:t>
            </a:r>
          </a:p>
          <a:p>
            <a:r>
              <a:rPr lang="en-US" altLang="zh-HK" dirty="0" smtClean="0">
                <a:cs typeface="Times New Roman" pitchFamily="18" charset="0"/>
              </a:rPr>
              <a:t>Communication complexity: </a:t>
            </a:r>
            <a:br>
              <a:rPr lang="en-US" altLang="zh-HK" dirty="0" smtClean="0">
                <a:cs typeface="Times New Roman" pitchFamily="18" charset="0"/>
              </a:rPr>
            </a:br>
            <a:r>
              <a:rPr lang="en-US" altLang="zh-HK" sz="900" dirty="0" smtClean="0">
                <a:cs typeface="Times New Roman" pitchFamily="18" charset="0"/>
              </a:rPr>
              <a:t/>
            </a:r>
            <a:br>
              <a:rPr lang="en-US" altLang="zh-HK" sz="900" dirty="0" smtClean="0">
                <a:cs typeface="Times New Roman" pitchFamily="18" charset="0"/>
              </a:rPr>
            </a:br>
            <a:r>
              <a:rPr lang="en-US" altLang="zh-HK" dirty="0" smtClean="0">
                <a:cs typeface="Times New Roman" pitchFamily="18" charset="0"/>
              </a:rPr>
              <a:t>	</a:t>
            </a:r>
            <a:r>
              <a:rPr lang="en-US" altLang="zh-HK" dirty="0" err="1" smtClean="0">
                <a:cs typeface="Times New Roman" pitchFamily="18" charset="0"/>
              </a:rPr>
              <a:t>Comm</a:t>
            </a:r>
            <a:r>
              <a:rPr lang="en-US" altLang="zh-HK" dirty="0" smtClean="0">
                <a:cs typeface="Times New Roman" pitchFamily="18" charset="0"/>
              </a:rPr>
              <a:t>(p) = min size(message)</a:t>
            </a:r>
            <a:br>
              <a:rPr lang="en-US" altLang="zh-HK" dirty="0" smtClean="0">
                <a:cs typeface="Times New Roman" pitchFamily="18" charset="0"/>
              </a:rPr>
            </a:br>
            <a:endParaRPr lang="en-US" altLang="zh-HK" sz="900" dirty="0" smtClean="0">
              <a:cs typeface="Times New Roman" pitchFamily="18" charset="0"/>
            </a:endParaRPr>
          </a:p>
          <a:p>
            <a:pPr lvl="1"/>
            <a:r>
              <a:rPr lang="en-US" altLang="zh-HK" dirty="0" smtClean="0">
                <a:cs typeface="Times New Roman" pitchFamily="18" charset="0"/>
              </a:rPr>
              <a:t>classical</a:t>
            </a:r>
            <a:r>
              <a:rPr lang="en-US" altLang="zh-HK" dirty="0" smtClean="0">
                <a:cs typeface="Times New Roman" pitchFamily="18" charset="0"/>
              </a:rPr>
              <a:t>: number of bits. </a:t>
            </a:r>
            <a:r>
              <a:rPr lang="en-US" altLang="zh-HK" dirty="0" smtClean="0">
                <a:cs typeface="Times New Roman" pitchFamily="18" charset="0"/>
              </a:rPr>
              <a:t>		- </a:t>
            </a:r>
            <a:r>
              <a:rPr lang="en-US" altLang="zh-HK" dirty="0" err="1" smtClean="0">
                <a:solidFill>
                  <a:srgbClr val="0000FF"/>
                </a:solidFill>
                <a:cs typeface="Times New Roman" pitchFamily="18" charset="0"/>
              </a:rPr>
              <a:t>RComm</a:t>
            </a:r>
            <a:r>
              <a:rPr lang="en-US" altLang="zh-HK" dirty="0" smtClean="0">
                <a:solidFill>
                  <a:srgbClr val="0000FF"/>
                </a:solidFill>
                <a:cs typeface="Times New Roman" pitchFamily="18" charset="0"/>
              </a:rPr>
              <a:t>(p)</a:t>
            </a:r>
            <a:endParaRPr lang="en-US" altLang="zh-HK" dirty="0">
              <a:cs typeface="Times New Roman" pitchFamily="18" charset="0"/>
            </a:endParaRPr>
          </a:p>
          <a:p>
            <a:pPr lvl="1"/>
            <a:r>
              <a:rPr lang="en-US" altLang="zh-HK" dirty="0" smtClean="0">
                <a:cs typeface="Times New Roman" pitchFamily="18" charset="0"/>
              </a:rPr>
              <a:t>quantum: number of </a:t>
            </a:r>
            <a:r>
              <a:rPr lang="en-US" altLang="zh-HK" dirty="0" err="1" smtClean="0">
                <a:cs typeface="Times New Roman" pitchFamily="18" charset="0"/>
              </a:rPr>
              <a:t>qubits</a:t>
            </a:r>
            <a:r>
              <a:rPr lang="en-US" altLang="zh-HK" dirty="0" smtClean="0">
                <a:cs typeface="Times New Roman" pitchFamily="18" charset="0"/>
              </a:rPr>
              <a:t>. </a:t>
            </a:r>
            <a:r>
              <a:rPr lang="en-US" altLang="zh-HK" dirty="0" smtClean="0">
                <a:cs typeface="Times New Roman" pitchFamily="18" charset="0"/>
              </a:rPr>
              <a:t>		- </a:t>
            </a:r>
            <a:r>
              <a:rPr lang="en-US" altLang="zh-HK" dirty="0" err="1" smtClean="0">
                <a:solidFill>
                  <a:srgbClr val="FF33CC"/>
                </a:solidFill>
                <a:cs typeface="Times New Roman" pitchFamily="18" charset="0"/>
              </a:rPr>
              <a:t>QComm</a:t>
            </a:r>
            <a:r>
              <a:rPr lang="en-US" altLang="zh-HK" dirty="0" smtClean="0">
                <a:solidFill>
                  <a:srgbClr val="FF33CC"/>
                </a:solidFill>
                <a:cs typeface="Times New Roman" pitchFamily="18" charset="0"/>
              </a:rPr>
              <a:t>(p)</a:t>
            </a:r>
            <a:r>
              <a:rPr lang="en-US" altLang="zh-HK" dirty="0" smtClean="0">
                <a:cs typeface="Times New Roman" pitchFamily="18" charset="0"/>
              </a:rPr>
              <a:t> </a:t>
            </a:r>
            <a:endParaRPr lang="zh-HK" altLang="en-US" dirty="0">
              <a:cs typeface="Times New Roman" pitchFamily="18" charset="0"/>
            </a:endParaRP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28" y="1524000"/>
            <a:ext cx="1548075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7301345" y="1973262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𝑟</m:t>
                          </m:r>
                        </m:e>
                        <m:sub>
                          <m:r>
                            <a:rPr lang="en-US" altLang="zh-HK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1345" y="1973262"/>
                <a:ext cx="457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6781800" y="2205036"/>
            <a:ext cx="51954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368988" y="3424237"/>
            <a:ext cx="314262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1587" y="3424237"/>
            <a:ext cx="303213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4343400" y="3500438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𝑥</m:t>
                      </m:r>
                    </m:oMath>
                  </m:oMathPara>
                </a14:m>
                <a:endParaRPr lang="en-US" altLang="zh-HK" sz="24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500438"/>
                <a:ext cx="336550" cy="457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4768850" y="3500438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𝑦</m:t>
                      </m:r>
                    </m:oMath>
                  </m:oMathPara>
                </a14:m>
                <a:endParaRPr lang="en-US" altLang="zh-HK" sz="24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8850" y="3500438"/>
                <a:ext cx="336550" cy="457200"/>
              </a:xfrm>
              <a:prstGeom prst="rect">
                <a:avLst/>
              </a:prstGeom>
              <a:blipFill rotWithShape="1">
                <a:blip r:embed="rId7"/>
                <a:stretch>
                  <a:fillRect l="-3571" r="-10714"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4218710" y="3519055"/>
                <a:ext cx="15477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HK" sz="240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(</a:t>
                </a:r>
                <a:r>
                  <a:rPr lang="en-US" altLang="zh-HK" sz="2400" b="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   </a:t>
                </a:r>
                <a:r>
                  <a:rPr lang="en-US" altLang="zh-HK" sz="240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,</a:t>
                </a:r>
                <a:r>
                  <a:rPr lang="en-US" altLang="zh-HK" sz="2400" b="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    </a:t>
                </a:r>
                <a:r>
                  <a:rPr lang="en-US" altLang="zh-HK" sz="2400" i="0" dirty="0" smtClean="0">
                    <a:solidFill>
                      <a:srgbClr val="FF0000"/>
                    </a:solidFill>
                    <a:latin typeface="+mj-lt"/>
                    <a:ea typeface="新細明體" charset="-12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sym typeface="Symbol" pitchFamily="18" charset="2"/>
                      </a:rPr>
                      <m:t>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endParaRPr lang="en-US" altLang="zh-HK" sz="24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8710" y="3519055"/>
                <a:ext cx="154779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906" t="-9211" r="-394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1981200" y="1973262"/>
                <a:ext cx="4572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𝑟</m:t>
                          </m:r>
                        </m:e>
                        <m:sub>
                          <m:r>
                            <a:rPr lang="en-US" altLang="zh-HK" sz="2000" i="1" dirty="0" err="1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𝐴</m:t>
                          </m:r>
                        </m:sub>
                      </m:sSub>
                      <m:r>
                        <a:rPr lang="en-US" altLang="zh-HK" sz="2000" b="0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</m:oMath>
                  </m:oMathPara>
                </a14:m>
                <a:endParaRPr lang="en-US" altLang="zh-HK" sz="2000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973262"/>
                <a:ext cx="457200" cy="396875"/>
              </a:xfrm>
              <a:prstGeom prst="rect">
                <a:avLst/>
              </a:prstGeom>
              <a:blipFill rotWithShape="1">
                <a:blip r:embed="rId9"/>
                <a:stretch>
                  <a:fillRect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345428" y="2205038"/>
            <a:ext cx="47397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114799" y="2419349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114799" y="2571749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114799" y="2724149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114799" y="2876549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11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cs typeface="Times New Roman" pitchFamily="18" charset="0"/>
                  </a:rPr>
                  <a:t>Target distribution: </a:t>
                </a:r>
                <a14:m>
                  <m:oMath xmlns:m="http://schemas.openxmlformats.org/officeDocument/2006/math">
                    <m:r>
                      <a:rPr lang="en-US" altLang="zh-HK" b="0" i="0" dirty="0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endParaRPr lang="en-US" altLang="zh-HK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57600"/>
                <a:ext cx="8229600" cy="24685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>
                    <a:cs typeface="Times New Roman" pitchFamily="18" charset="0"/>
                  </a:rPr>
                  <a:t>Question: What are these measures?</a:t>
                </a:r>
              </a:p>
              <a:p>
                <a:r>
                  <a:rPr lang="en-US" altLang="zh-HK" dirty="0" smtClean="0">
                    <a:cs typeface="Times New Roman" pitchFamily="18" charset="0"/>
                  </a:rPr>
                  <a:t>[</a:t>
                </a:r>
                <a:r>
                  <a:rPr lang="en-US" altLang="zh-HK" dirty="0" smtClean="0">
                    <a:cs typeface="Times New Roman" pitchFamily="18" charset="0"/>
                  </a:rPr>
                  <a:t>Z’12] 	 RCorr(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altLang="zh-HK" dirty="0">
                    <a:cs typeface="Times New Roman" pitchFamily="18" charset="0"/>
                  </a:rPr>
                  <a:t>) = </a:t>
                </a:r>
                <a:r>
                  <a:rPr lang="en-US" altLang="zh-HK" dirty="0" err="1">
                    <a:cs typeface="Times New Roman" pitchFamily="18" charset="0"/>
                  </a:rPr>
                  <a:t>RComm</a:t>
                </a:r>
                <a:r>
                  <a:rPr lang="en-US" altLang="zh-HK" dirty="0"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altLang="zh-HK" dirty="0">
                    <a:cs typeface="Times New Roman" pitchFamily="18" charset="0"/>
                  </a:rPr>
                  <a:t>).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0000FF"/>
                    </a:solidFill>
                    <a:cs typeface="Times New Roman" pitchFamily="18" charset="0"/>
                  </a:rPr>
                  <a:t/>
                </a:r>
                <a:br>
                  <a:rPr lang="en-US" altLang="zh-HK" dirty="0" smtClean="0">
                    <a:solidFill>
                      <a:srgbClr val="0000FF"/>
                    </a:solidFill>
                    <a:cs typeface="Times New Roman" pitchFamily="18" charset="0"/>
                  </a:rPr>
                </a:br>
                <a:r>
                  <a:rPr lang="en-US" altLang="zh-HK" dirty="0" smtClean="0">
                    <a:cs typeface="Times New Roman" pitchFamily="18" charset="0"/>
                  </a:rPr>
                  <a:t>		</a:t>
                </a:r>
                <a:r>
                  <a:rPr lang="en-US" altLang="zh-HK" dirty="0">
                    <a:cs typeface="Times New Roman" pitchFamily="18" charset="0"/>
                  </a:rPr>
                  <a:t> QCorr(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altLang="zh-HK" dirty="0">
                    <a:cs typeface="Times New Roman" pitchFamily="18" charset="0"/>
                  </a:rPr>
                  <a:t>) = </a:t>
                </a:r>
                <a:r>
                  <a:rPr lang="en-US" altLang="zh-HK" dirty="0" err="1">
                    <a:cs typeface="Times New Roman" pitchFamily="18" charset="0"/>
                  </a:rPr>
                  <a:t>QComm</a:t>
                </a:r>
                <a:r>
                  <a:rPr lang="en-US" altLang="zh-HK" dirty="0"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altLang="zh-HK" dirty="0">
                    <a:cs typeface="Times New Roman" pitchFamily="18" charset="0"/>
                  </a:rPr>
                  <a:t>), 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HK" i="1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altLang="zh-HK" i="1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altLang="zh-HK" i="1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HK" dirty="0" smtClean="0">
                  <a:solidFill>
                    <a:srgbClr val="FF33CC"/>
                  </a:solidFill>
                  <a:cs typeface="Times New Roman" pitchFamily="18" charset="0"/>
                </a:endParaRPr>
              </a:p>
              <a:p>
                <a:endParaRPr lang="en-US" altLang="zh-HK" sz="1100" dirty="0" smtClean="0">
                  <a:cs typeface="Times New Roman" pitchFamily="18" charset="0"/>
                </a:endParaRPr>
              </a:p>
              <a:p>
                <a:r>
                  <a:rPr lang="en-US" altLang="zh-HK" dirty="0" smtClean="0">
                    <a:cs typeface="Times New Roman" pitchFamily="18" charset="0"/>
                  </a:rPr>
                  <a:t>[Z’12]</a:t>
                </a:r>
                <a:r>
                  <a:rPr lang="en-US" altLang="zh-HK" dirty="0" smtClean="0">
                    <a:solidFill>
                      <a:srgbClr val="FF33CC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 =⌈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𝑟𝑎𝑛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)⌉</m:t>
                        </m:r>
                      </m:e>
                    </m:func>
                  </m:oMath>
                </a14:m>
                <a:endParaRPr lang="en-US" altLang="zh-HK" b="0" i="0" dirty="0" smtClean="0">
                  <a:latin typeface="Cambria Math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HK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altLang="zh-HK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zh-HK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HK" i="1" dirty="0" smtClean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7600"/>
                <a:ext cx="8229600" cy="2468563"/>
              </a:xfrm>
              <a:blipFill rotWithShape="1">
                <a:blip r:embed="rId3"/>
                <a:stretch>
                  <a:fillRect l="-1481" t="-691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4222748" y="3124200"/>
                <a:ext cx="125418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sz="2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𝑥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sz="2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a:rPr lang="en-US" altLang="zh-HK" sz="2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𝑦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) 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sym typeface="Symbol" pitchFamily="18" charset="2"/>
                        </a:rPr>
                        <m:t>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𝑝</m:t>
                      </m:r>
                    </m:oMath>
                  </m:oMathPara>
                </a14:m>
                <a:endParaRPr lang="en-US" altLang="zh-HK" sz="20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>
          <p:sp>
            <p:nvSpPr>
              <p:cNvPr id="1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2748" y="3124200"/>
                <a:ext cx="125418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70" y="1524001"/>
            <a:ext cx="1172767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45" y="1524001"/>
            <a:ext cx="1204058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4222749" y="20574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4222749" y="22098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4222749" y="23622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4222749" y="25146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5476938" y="3062288"/>
            <a:ext cx="324432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3919537" y="3062288"/>
            <a:ext cx="303213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28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altLang="zh-HK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HK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HK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 =⌈</m:t>
                      </m:r>
                      <m:func>
                        <m:funcPr>
                          <m:ctrlPr>
                            <a:rPr lang="en-US" altLang="zh-HK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HK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𝑟𝑎𝑛</m:t>
                          </m:r>
                          <m:sSub>
                            <m:sSubPr>
                              <m:ctrlPr>
                                <a:rPr lang="en-US" altLang="zh-HK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HK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HK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altLang="zh-HK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  <m:r>
                            <a:rPr lang="en-US" altLang="zh-HK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)⌉</m:t>
                          </m:r>
                        </m:e>
                      </m:func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altLang="zh-HK" sz="2800" i="1" dirty="0" smtClean="0">
                    <a:ea typeface="新細明體" charset="-120"/>
                  </a:rPr>
                  <a:t>For (entry-wise) nonnegative matrices, we can define </a:t>
                </a:r>
                <a:r>
                  <a:rPr lang="en-US" altLang="zh-HK" sz="2800" i="1" dirty="0" smtClean="0">
                    <a:ea typeface="新細明體" charset="-120"/>
                  </a:rPr>
                  <a:t>more </a:t>
                </a:r>
                <a:r>
                  <a:rPr lang="en-US" altLang="zh-HK" sz="2800" i="1" dirty="0" smtClean="0">
                    <a:ea typeface="新細明體" charset="-120"/>
                  </a:rPr>
                  <a:t>variants. </a:t>
                </a:r>
              </a:p>
              <a:p>
                <a:r>
                  <a:rPr lang="en-US" altLang="zh-HK" sz="2800" i="1" dirty="0" smtClean="0">
                    <a:solidFill>
                      <a:srgbClr val="0000FF"/>
                    </a:solidFill>
                    <a:ea typeface="新細明體" charset="-120"/>
                  </a:rPr>
                  <a:t>Nonnegative rank</a:t>
                </a:r>
                <a:r>
                  <a:rPr lang="en-US" altLang="zh-HK" sz="3600" dirty="0" smtClean="0">
                    <a:ea typeface="新細明體" charset="-120"/>
                  </a:rPr>
                  <a:t> </a:t>
                </a:r>
                <a:endParaRPr lang="en-US" altLang="zh-HK" sz="2800" i="1" dirty="0" smtClean="0">
                  <a:latin typeface="Cambria Math"/>
                  <a:ea typeface="新細明體" charset="-12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𝑟𝑎𝑛𝑘</m:t>
                    </m:r>
                    <m:d>
                      <m:d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</m:e>
                    </m:d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sz="2800" i="1" dirty="0">
                        <a:latin typeface="Cambria Math"/>
                        <a:ea typeface="新細明體" charset="-12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𝑟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: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brk m:alnAt="7"/>
                              </m:r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 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altLang="zh-HK" sz="2800" i="1" dirty="0" smtClean="0">
                    <a:solidFill>
                      <a:srgbClr val="0000FF"/>
                    </a:solidFill>
                    <a:ea typeface="新細明體" charset="-12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𝑟𝑎𝑛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𝑘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altLang="zh-HK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𝑀</m:t>
                        </m:r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sz="2400" i="1" dirty="0">
                        <a:latin typeface="Cambria Math"/>
                        <a:ea typeface="新細明體" charset="-12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𝑟</m:t>
                        </m:r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:</m:t>
                        </m:r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brk m:alnAt="7"/>
                              </m:rP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, </m:t>
                        </m:r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=1</m:t>
                        </m:r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HK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</a:t>
                </a:r>
                <a:endParaRPr lang="en-US" altLang="zh-HK" sz="2800" dirty="0">
                  <a:ea typeface="新細明體" charset="-120"/>
                </a:endParaRPr>
              </a:p>
              <a:p>
                <a:endParaRPr lang="en-US" altLang="zh-HK" sz="2800" dirty="0" smtClean="0">
                  <a:ea typeface="新細明體" charset="-120"/>
                </a:endParaRPr>
              </a:p>
              <a:p>
                <a:r>
                  <a:rPr lang="en-US" altLang="zh-HK" sz="2800" dirty="0" smtClean="0">
                    <a:ea typeface="新細明體" charset="-120"/>
                  </a:rPr>
                  <a:t>Extensively-studied </a:t>
                </a:r>
                <a:r>
                  <a:rPr lang="en-US" altLang="zh-HK" sz="2800" dirty="0">
                    <a:ea typeface="新細明體" charset="-120"/>
                  </a:rPr>
                  <a:t>in linear algebra and engineering. Many connections to (T)CS</a:t>
                </a:r>
                <a:r>
                  <a:rPr lang="en-US" altLang="zh-HK" sz="2800" dirty="0" smtClean="0">
                    <a:ea typeface="新細明體" charset="-120"/>
                  </a:rPr>
                  <a:t>.</a:t>
                </a:r>
              </a:p>
              <a:p>
                <a:pPr lvl="0"/>
                <a:endParaRPr lang="zh-HK" alt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1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Quantum complexity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24310"/>
                <a:ext cx="8229600" cy="2601853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sz="2400" dirty="0" smtClean="0">
                    <a:cs typeface="Times New Roman" pitchFamily="18" charset="0"/>
                  </a:rPr>
                  <a:t>[</a:t>
                </a:r>
                <a:r>
                  <a:rPr lang="en-US" altLang="zh-HK" sz="2400" dirty="0">
                    <a:cs typeface="Times New Roman" pitchFamily="18" charset="0"/>
                  </a:rPr>
                  <a:t>Z’12]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latin typeface="Cambria Math"/>
                        <a:cs typeface="Times New Roman" pitchFamily="18" charset="0"/>
                      </a:rPr>
                      <m:t>¼</m:t>
                    </m:r>
                    <m:func>
                      <m:funcPr>
                        <m:ctrlP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200"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𝑟𝑎𝑛𝑘</m:t>
                        </m:r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func>
                    <m:r>
                      <a:rPr lang="en-US" altLang="zh-HK" sz="2200" i="1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HK" sz="2200" i="1">
                        <a:latin typeface="Cambria Math"/>
                        <a:cs typeface="Times New Roman" pitchFamily="18" charset="0"/>
                      </a:rPr>
                      <m:t>𝑄</m:t>
                    </m:r>
                    <m:d>
                      <m:dPr>
                        <m:ctrlP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altLang="zh-HK" sz="2200" i="1">
                        <a:latin typeface="Cambria Math"/>
                        <a:cs typeface="Times New Roman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200">
                            <a:latin typeface="Cambria Math"/>
                            <a:cs typeface="Times New Roman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{⌈</m:t>
                        </m:r>
                        <m:func>
                          <m:funcPr>
                            <m:ctrlPr>
                              <a:rPr lang="en-US" altLang="zh-HK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20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sz="2200" i="1">
                                <a:latin typeface="Cambria Math"/>
                                <a:cs typeface="Times New Roman" pitchFamily="18" charset="0"/>
                              </a:rPr>
                              <m:t>𝑟𝑎𝑛𝑘</m:t>
                            </m:r>
                            <m:r>
                              <a:rPr lang="en-US" altLang="zh-HK" sz="22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HK" sz="2200" i="1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  <m:r>
                              <a:rPr lang="en-US" altLang="zh-HK" sz="2200" i="1">
                                <a:latin typeface="Cambria Math"/>
                                <a:cs typeface="Times New Roman" pitchFamily="18" charset="0"/>
                              </a:rPr>
                              <m:t>)⌉:</m:t>
                            </m:r>
                            <m:r>
                              <a:rPr lang="en-US" altLang="zh-HK" sz="2200" i="1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  <m:r>
                              <a:rPr lang="en-US" altLang="zh-HK" sz="2200" i="1">
                                <a:latin typeface="Cambria Math"/>
                                <a:cs typeface="Times New Roman" pitchFamily="18" charset="0"/>
                              </a:rPr>
                              <m:t>∘</m:t>
                            </m:r>
                            <m:acc>
                              <m:accPr>
                                <m:chr m:val="̅"/>
                                <m:ctrlPr>
                                  <a:rPr lang="en-US" altLang="zh-HK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200" i="1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</m:e>
                            </m:acc>
                            <m:r>
                              <a:rPr lang="en-US" altLang="zh-HK" sz="2200" i="1"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altLang="zh-HK" sz="2200" i="1">
                                <a:latin typeface="Cambria Math"/>
                                <a:cs typeface="Times New Roman" pitchFamily="18" charset="0"/>
                              </a:rPr>
                              <m:t>𝑃</m:t>
                            </m:r>
                          </m:e>
                        </m:func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altLang="zh-HK" sz="2200" i="1" dirty="0" smtClean="0">
                  <a:cs typeface="Times New Roman" pitchFamily="18" charset="0"/>
                </a:endParaRPr>
              </a:p>
              <a:p>
                <a:r>
                  <a:rPr lang="en-US" altLang="zh-HK" sz="2600" b="0" dirty="0" smtClean="0">
                    <a:cs typeface="Times New Roman" pitchFamily="18" charset="0"/>
                  </a:rPr>
                  <a:t>[Z’12]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∃</m:t>
                    </m:r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: </m:t>
                    </m:r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𝑄</m:t>
                    </m:r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=1, </m:t>
                    </m:r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𝑅</m:t>
                    </m:r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zh-HK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400" b="0" i="0" smtClean="0"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sz="24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HK" sz="2400" b="0" dirty="0" smtClean="0"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HK" sz="2600" dirty="0" smtClean="0">
                    <a:cs typeface="Times New Roman" pitchFamily="18" charset="0"/>
                  </a:rPr>
                  <a:t>    [LKZ’11,</a:t>
                </a:r>
                <a:r>
                  <a:rPr lang="en-US" altLang="zh-HK" sz="2600" dirty="0" smtClean="0"/>
                  <a:t>FMPTW’12</a:t>
                </a:r>
                <a:r>
                  <a:rPr lang="en-US" altLang="zh-HK" sz="2600" dirty="0" smtClean="0">
                    <a:cs typeface="Times New Roman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  <a:cs typeface="Times New Roman" pitchFamily="18" charset="0"/>
                      </a:rPr>
                      <m:t>∃</m:t>
                    </m:r>
                    <m:r>
                      <a:rPr lang="en-US" altLang="zh-HK" sz="2400" i="1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:</m:t>
                    </m:r>
                    <m:r>
                      <a:rPr lang="en-US" altLang="zh-HK" sz="24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HK" sz="2400" i="1">
                        <a:latin typeface="Cambria Math"/>
                        <a:cs typeface="Times New Roman" pitchFamily="18" charset="0"/>
                      </a:rPr>
                      <m:t>𝑄</m:t>
                    </m:r>
                    <m:d>
                      <m:dPr>
                        <m:ctrlPr>
                          <a:rPr lang="en-US" altLang="zh-HK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altLang="zh-HK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400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sz="2400" b="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altLang="zh-HK" sz="2400" i="1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HK" sz="2400" i="1">
                        <a:latin typeface="Cambria Math"/>
                        <a:cs typeface="Times New Roman" pitchFamily="18" charset="0"/>
                      </a:rPr>
                      <m:t>𝑅</m:t>
                    </m:r>
                    <m:d>
                      <m:dPr>
                        <m:ctrlPr>
                          <a:rPr lang="en-US" altLang="zh-HK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sz="2400" b="0" i="0" smtClean="0">
                        <a:latin typeface="Cambria Math"/>
                        <a:cs typeface="Times New Roman" pitchFamily="18" charset="0"/>
                      </a:rPr>
                      <m:t>Ω</m:t>
                    </m:r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HK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HK" sz="2600" i="1" dirty="0" smtClean="0">
                    <a:cs typeface="Times New Roman" pitchFamily="18" charset="0"/>
                  </a:rPr>
                  <a:t>.</a:t>
                </a:r>
                <a:endParaRPr lang="en-US" altLang="zh-HK" sz="2600" i="1" dirty="0">
                  <a:cs typeface="Times New Roman" pitchFamily="18" charset="0"/>
                </a:endParaRPr>
              </a:p>
              <a:p>
                <a:r>
                  <a:rPr lang="en-US" altLang="zh-HK" sz="2600" dirty="0" smtClean="0">
                    <a:cs typeface="Times New Roman" pitchFamily="18" charset="0"/>
                  </a:rPr>
                  <a:t>[</a:t>
                </a:r>
                <a:r>
                  <a:rPr lang="en-US" altLang="zh-HK" sz="2600" dirty="0">
                    <a:cs typeface="Times New Roman" pitchFamily="18" charset="0"/>
                  </a:rPr>
                  <a:t>This paper] 	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altLang="zh-HK" sz="2600" i="1" dirty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HK" sz="2600" i="1" dirty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altLang="zh-HK" sz="2600" i="1" dirty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) =</m:t>
                    </m:r>
                  </m:oMath>
                </a14:m>
                <a:r>
                  <a:rPr lang="en-US" altLang="zh-HK" sz="2600" dirty="0">
                    <a:solidFill>
                      <a:srgbClr val="FF33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HK" sz="2600" i="1" dirty="0">
                            <a:solidFill>
                              <a:srgbClr val="FF33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600" i="1" dirty="0">
                                <a:solidFill>
                                  <a:srgbClr val="FF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600" dirty="0">
                                <a:solidFill>
                                  <a:srgbClr val="FF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sz="2600" i="1" dirty="0">
                                <a:solidFill>
                                  <a:srgbClr val="FF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𝑟𝑎𝑛</m:t>
                            </m:r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FF33C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FF33C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HK" sz="2600" i="1" dirty="0">
                                    <a:solidFill>
                                      <a:srgbClr val="FF33C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𝑝𝑠𝑑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HK" sz="2600" i="1" dirty="0">
                                    <a:solidFill>
                                      <a:srgbClr val="FF33C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 dirty="0">
                                    <a:solidFill>
                                      <a:srgbClr val="FF33C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HK" sz="2600" dirty="0" smtClean="0">
                  <a:cs typeface="Times New Roman" pitchFamily="18" charset="0"/>
                </a:endParaRPr>
              </a:p>
              <a:p>
                <a:pPr lvl="1"/>
                <a:r>
                  <a:rPr lang="en-US" altLang="zh-HK" sz="2200" dirty="0" smtClean="0">
                    <a:cs typeface="Times New Roman" pitchFamily="18" charset="0"/>
                  </a:rPr>
                  <a:t>Improve previous lower bound to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½</m:t>
                    </m:r>
                    <m:func>
                      <m:funcPr>
                        <m:ctrlP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200"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𝑟𝑎𝑛𝑘</m:t>
                        </m:r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HK" sz="22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sz="2200" dirty="0" smtClean="0">
                    <a:cs typeface="Times New Roman" pitchFamily="18" charset="0"/>
                  </a:rPr>
                  <a:t>.</a:t>
                </a:r>
                <a:endParaRPr lang="zh-HK" altLang="en-US" sz="2200" dirty="0">
                  <a:cs typeface="Times New Roman" pitchFamily="18" charset="0"/>
                </a:endParaRPr>
              </a:p>
              <a:p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24310"/>
                <a:ext cx="8229600" cy="2601853"/>
              </a:xfrm>
              <a:blipFill rotWithShape="1">
                <a:blip r:embed="rId2"/>
                <a:stretch>
                  <a:fillRect l="-1111" t="-1639" r="-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16"/>
              <p:cNvSpPr txBox="1">
                <a:spLocks noChangeArrowheads="1"/>
              </p:cNvSpPr>
              <p:nvPr/>
            </p:nvSpPr>
            <p:spPr bwMode="auto">
              <a:xfrm>
                <a:off x="4222748" y="3124200"/>
                <a:ext cx="125418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(</m:t>
                      </m:r>
                      <m:r>
                        <a:rPr lang="en-US" altLang="zh-HK" sz="2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𝑥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,</m:t>
                      </m:r>
                      <m:r>
                        <a:rPr lang="en-US" altLang="zh-HK" sz="2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a:rPr lang="en-US" altLang="zh-HK" sz="2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𝑦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) 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sym typeface="Symbol" pitchFamily="18" charset="2"/>
                        </a:rPr>
                        <m:t>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a:rPr lang="en-US" altLang="zh-HK" sz="20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𝑝</m:t>
                      </m:r>
                    </m:oMath>
                  </m:oMathPara>
                </a14:m>
                <a:endParaRPr lang="en-US" altLang="zh-HK" sz="20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>
          <p:sp>
            <p:nvSpPr>
              <p:cNvPr id="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2748" y="3124200"/>
                <a:ext cx="1254189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70" y="1524001"/>
            <a:ext cx="1172767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45" y="1524001"/>
            <a:ext cx="1204058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4222749" y="20574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222749" y="22098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4222749" y="23622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4222749" y="2514600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5476938" y="3062288"/>
            <a:ext cx="324432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919537" y="3062288"/>
            <a:ext cx="303213" cy="157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24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err="1" smtClean="0"/>
              <a:t>psd</a:t>
            </a:r>
            <a:r>
              <a:rPr lang="en-US" altLang="zh-HK" dirty="0" smtClean="0"/>
              <a:t>-rank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/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HK" sz="2800" i="1" dirty="0" smtClean="0">
                          <a:solidFill>
                            <a:srgbClr val="000000"/>
                          </a:solidFill>
                          <a:latin typeface="Cambria Math"/>
                          <a:ea typeface="新細明體" charset="-120"/>
                        </a:rPr>
                        <m:t>𝑟𝑎𝑛𝑘</m:t>
                      </m:r>
                      <m:d>
                        <m:dPr>
                          <m:ctrlPr>
                            <a:rPr lang="en-US" altLang="zh-HK" sz="28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28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𝑀</m:t>
                          </m:r>
                        </m:e>
                      </m:d>
                      <m:r>
                        <a:rPr lang="en-US" altLang="zh-HK" sz="2800" i="1" dirty="0">
                          <a:solidFill>
                            <a:srgbClr val="000000"/>
                          </a:solidFill>
                          <a:latin typeface="Cambria Math"/>
                          <a:ea typeface="新細明體" charset="-12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HK" sz="2800" i="1" dirty="0">
                          <a:solidFill>
                            <a:srgbClr val="000000"/>
                          </a:solidFill>
                          <a:latin typeface="Cambria Math"/>
                          <a:ea typeface="新細明體" charset="-120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HK" sz="28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28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𝑟</m:t>
                          </m:r>
                          <m:r>
                            <a:rPr lang="en-US" altLang="zh-HK" sz="28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altLang="zh-HK" sz="28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=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8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HK" sz="28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HK" sz="28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HK" sz="28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HK" sz="28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,</m:t>
                          </m:r>
                          <m:r>
                            <a:rPr lang="en-US" altLang="zh-HK" sz="28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</m:t>
                              </m:r>
                              <m: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HK" sz="28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HK" sz="28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pPr>
                            <m:e>
                              <m:r>
                                <a:rPr lang="en-US" altLang="zh-HK" sz="2800" b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𝑟</m:t>
                              </m:r>
                              <m:r>
                                <a:rPr lang="en-US" altLang="zh-HK" sz="28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HK" sz="2800" i="1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HK" sz="2600" i="1" dirty="0">
                          <a:solidFill>
                            <a:srgbClr val="FF33CC"/>
                          </a:solidFill>
                          <a:latin typeface="Cambria Math"/>
                          <a:ea typeface="新細明體" charset="-120"/>
                        </a:rPr>
                        <m:t>𝑟𝑎𝑛</m:t>
                      </m:r>
                      <m:sSub>
                        <m:sSubPr>
                          <m:ctrlPr>
                            <a:rPr lang="en-US" altLang="zh-HK" sz="2600" i="1" dirty="0">
                              <a:solidFill>
                                <a:srgbClr val="FF33CC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600" i="1" dirty="0">
                              <a:solidFill>
                                <a:srgbClr val="FF33CC"/>
                              </a:solidFill>
                              <a:latin typeface="Cambria Math"/>
                              <a:ea typeface="新細明體" charset="-120"/>
                            </a:rPr>
                            <m:t>𝑘</m:t>
                          </m:r>
                        </m:e>
                        <m:sub>
                          <m:r>
                            <a:rPr lang="en-US" altLang="zh-HK" sz="2600" i="1" dirty="0">
                              <a:solidFill>
                                <a:srgbClr val="FF33CC"/>
                              </a:solidFill>
                              <a:latin typeface="Cambria Math"/>
                              <a:ea typeface="新細明體" charset="-120"/>
                            </a:rPr>
                            <m:t>𝑝𝑠𝑑</m:t>
                          </m:r>
                        </m:sub>
                      </m:sSub>
                      <m:d>
                        <m:dPr>
                          <m:ctrlPr>
                            <a:rPr lang="en-US" altLang="zh-HK" sz="2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2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𝑀</m:t>
                          </m:r>
                        </m:e>
                      </m:d>
                      <m:r>
                        <a:rPr lang="en-US" altLang="zh-HK" sz="2600" i="1" dirty="0">
                          <a:solidFill>
                            <a:srgbClr val="000000"/>
                          </a:solidFill>
                          <a:latin typeface="Cambria Math"/>
                          <a:ea typeface="新細明體" charset="-12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HK" sz="2600" i="1" dirty="0">
                          <a:solidFill>
                            <a:srgbClr val="000000"/>
                          </a:solidFill>
                          <a:latin typeface="Cambria Math"/>
                          <a:ea typeface="新細明體" charset="-120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HK" sz="2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2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𝑟</m:t>
                          </m:r>
                          <m:r>
                            <a:rPr lang="en-US" altLang="zh-HK" sz="2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altLang="zh-HK" sz="2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=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6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6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6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HK" sz="26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6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HK" sz="2600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HK" sz="2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6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</m:t>
                              </m:r>
                              <m: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HK" sz="2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HK" sz="26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HK" sz="2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新細明體" charset="-12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HK" sz="2600" i="1" dirty="0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pPr>
                            <m:e>
                              <m:r>
                                <a:rPr lang="en-US" altLang="zh-HK" sz="2600" b="1" dirty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𝐏𝐒𝐃</m:t>
                              </m:r>
                            </m:e>
                            <m:sup>
                              <m:r>
                                <a:rPr lang="en-US" altLang="zh-HK" sz="2600" i="1" dirty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𝑟</m:t>
                              </m:r>
                              <m:r>
                                <a:rPr lang="en-US" altLang="zh-HK" sz="2600" i="1" dirty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×</m:t>
                              </m:r>
                              <m:r>
                                <a:rPr lang="en-US" altLang="zh-HK" sz="2600" i="1" dirty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𝑟</m:t>
                              </m:r>
                              <m:r>
                                <a:rPr lang="en-US" altLang="zh-HK" sz="2600" i="1" dirty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HK" sz="2600" dirty="0" smtClean="0">
                  <a:solidFill>
                    <a:srgbClr val="000000"/>
                  </a:solidFill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HK" sz="1100" dirty="0" smtClean="0"/>
              </a:p>
              <a:p>
                <a:r>
                  <a:rPr lang="en-US" altLang="zh-HK" sz="2600" dirty="0" smtClean="0"/>
                  <a:t>Defined in [FMPTW’12], and showed to characterize the </a:t>
                </a:r>
                <a:r>
                  <a:rPr lang="en-US" altLang="zh-HK" sz="2600" dirty="0"/>
                  <a:t>communication complexity </a:t>
                </a:r>
                <a:r>
                  <a:rPr lang="en-US" altLang="zh-HK" sz="2600" dirty="0" smtClean="0"/>
                  <a:t>of the following task:</a:t>
                </a:r>
              </a:p>
              <a:p>
                <a:endParaRPr lang="en-US" altLang="zh-HK" sz="2600" dirty="0" smtClean="0"/>
              </a:p>
              <a:p>
                <a:endParaRPr lang="en-US" altLang="zh-HK" sz="2600" dirty="0"/>
              </a:p>
              <a:p>
                <a:endParaRPr lang="en-US" altLang="zh-HK" sz="2600" dirty="0" smtClean="0"/>
              </a:p>
              <a:p>
                <a:endParaRPr lang="en-US" altLang="zh-HK" sz="2600" dirty="0"/>
              </a:p>
              <a:p>
                <a:pPr marL="0" indent="0">
                  <a:buNone/>
                </a:pPr>
                <a:r>
                  <a:rPr lang="en-US" altLang="zh-HK" sz="2800" dirty="0" smtClean="0">
                    <a:solidFill>
                      <a:srgbClr val="FF33CC"/>
                    </a:solidFill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800" b="0" i="0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quantum</m:t>
                    </m:r>
                    <m:r>
                      <a:rPr lang="en-US" altLang="zh-HK" sz="2800" b="0" i="0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2800" dirty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altLang="zh-HK" sz="2800" b="0" i="0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omm</m:t>
                    </m:r>
                    <m:r>
                      <a:rPr lang="en-US" altLang="zh-HK" sz="2800" b="0" i="1" dirty="0" smtClean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≈</m:t>
                    </m:r>
                    <m:r>
                      <a:rPr lang="en-US" altLang="zh-HK" sz="2800" i="1" dirty="0">
                        <a:solidFill>
                          <a:srgbClr val="FF33CC"/>
                        </a:solidFill>
                        <a:latin typeface="Cambria Math"/>
                        <a:cs typeface="Times New Roman" pitchFamily="18" charset="0"/>
                      </a:rPr>
                      <m:t>⌈</m:t>
                    </m:r>
                    <m:func>
                      <m:funcPr>
                        <m:ctrlPr>
                          <a:rPr lang="en-US" altLang="zh-HK" sz="2800" i="1" dirty="0">
                            <a:solidFill>
                              <a:srgbClr val="FF33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800" dirty="0">
                            <a:solidFill>
                              <a:srgbClr val="FF33CC"/>
                            </a:solidFill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sz="2800" i="1" dirty="0">
                            <a:solidFill>
                              <a:srgbClr val="FF33CC"/>
                            </a:solidFill>
                            <a:latin typeface="Cambria Math"/>
                            <a:cs typeface="Times New Roman" pitchFamily="18" charset="0"/>
                          </a:rPr>
                          <m:t>𝑟𝑎𝑛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𝑝𝑠𝑑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33CC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HK" sz="2800" i="1" dirty="0">
                            <a:solidFill>
                              <a:srgbClr val="FF33CC"/>
                            </a:solidFill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altLang="zh-HK" sz="2800" i="1" dirty="0">
                            <a:solidFill>
                              <a:srgbClr val="FF33CC"/>
                            </a:solidFill>
                            <a:latin typeface="Cambria Math"/>
                            <a:cs typeface="Times New Roman" pitchFamily="18" charset="0"/>
                          </a:rPr>
                          <m:t>)⌉</m:t>
                        </m:r>
                      </m:e>
                    </m:func>
                  </m:oMath>
                </a14:m>
                <a:endParaRPr lang="en-US" altLang="zh-HK" sz="2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3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27" y="4288337"/>
            <a:ext cx="906973" cy="123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28" y="4288337"/>
            <a:ext cx="931172" cy="123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7"/>
              <p:cNvSpPr txBox="1">
                <a:spLocks noChangeArrowheads="1"/>
              </p:cNvSpPr>
              <p:nvPr/>
            </p:nvSpPr>
            <p:spPr bwMode="auto">
              <a:xfrm>
                <a:off x="1744214" y="4056561"/>
                <a:ext cx="4572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b="0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𝑥</m:t>
                      </m:r>
                      <m:r>
                        <a:rPr lang="en-US" altLang="zh-HK" sz="2000" b="0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</m:oMath>
                  </m:oMathPara>
                </a14:m>
                <a:endParaRPr lang="en-US" altLang="zh-HK" sz="2000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4214" y="4056561"/>
                <a:ext cx="457200" cy="396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2108442" y="4288336"/>
            <a:ext cx="465586" cy="16509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3645020" y="4907103"/>
            <a:ext cx="1384179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4108509" y="4443194"/>
                <a:ext cx="4572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𝜌</m:t>
                          </m:r>
                        </m:e>
                        <m:sub>
                          <m:r>
                            <a:rPr lang="en-US" altLang="zh-HK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sub>
                      </m:sSub>
                      <m:r>
                        <a:rPr lang="en-US" altLang="zh-HK" sz="2000" b="0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 </m:t>
                      </m:r>
                    </m:oMath>
                  </m:oMathPara>
                </a14:m>
                <a:endParaRPr lang="en-US" altLang="zh-HK" sz="2000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509" y="4443194"/>
                <a:ext cx="457200" cy="396875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6019800" y="4611469"/>
                <a:ext cx="1752600" cy="439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b="0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𝑃𝑂𝑉𝑀</m:t>
                      </m:r>
                      <m:r>
                        <a:rPr lang="en-US" altLang="zh-HK" sz="2000" b="0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 { </m:t>
                      </m:r>
                      <m:sSubSup>
                        <m:sSubSupPr>
                          <m:ctrlPr>
                            <a:rPr lang="en-US" altLang="zh-HK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sSubSupPr>
                        <m:e>
                          <m:r>
                            <a:rPr lang="en-US" altLang="zh-HK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HK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𝜃</m:t>
                          </m:r>
                        </m:sub>
                        <m:sup>
                          <m:r>
                            <a:rPr lang="en-US" altLang="zh-HK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𝑦</m:t>
                          </m:r>
                        </m:sup>
                      </m:sSubSup>
                      <m:r>
                        <a:rPr lang="en-US" altLang="zh-HK" sz="2000" b="0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HK" sz="2000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4611469"/>
                <a:ext cx="1752600" cy="439031"/>
              </a:xfrm>
              <a:prstGeom prst="rect">
                <a:avLst/>
              </a:prstGeom>
              <a:blipFill rotWithShape="1">
                <a:blip r:embed="rId8"/>
                <a:stretch>
                  <a:fillRect b="-9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72200" y="5068669"/>
                <a:ext cx="19099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/>
                  <a:t>Requirement: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1" i="0" dirty="0" smtClean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HK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𝑝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𝑥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068669"/>
                <a:ext cx="1909946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875" t="-4673" b="-65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6629400" y="609600"/>
            <a:ext cx="609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91400" y="762000"/>
            <a:ext cx="838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2374" y="8684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m</a:t>
            </a:r>
            <a:endParaRPr lang="zh-HK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03395" y="2402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</a:t>
            </a:r>
            <a:endParaRPr lang="zh-HK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18994" y="8821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</a:t>
            </a:r>
            <a:endParaRPr lang="zh-HK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54047" y="424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n</a:t>
            </a:r>
            <a:endParaRPr lang="zh-HK" alt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9400" y="88213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751053" y="762000"/>
            <a:ext cx="1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705600" y="762000"/>
                <a:ext cx="490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HK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762000"/>
                <a:ext cx="49045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650245" y="904139"/>
                <a:ext cx="487569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45" y="904139"/>
                <a:ext cx="487569" cy="391261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5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30253</TotalTime>
  <Words>1443</Words>
  <Application>Microsoft Office PowerPoint</Application>
  <PresentationFormat>On-screen Show (4:3)</PresentationFormat>
  <Paragraphs>147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randomness/entanglement</vt:lpstr>
      <vt:lpstr>3 scenarios</vt:lpstr>
      <vt:lpstr>Target distribution: {p(x,y)}</vt:lpstr>
      <vt:lpstr>Target distribution: {p(x,y)}</vt:lpstr>
      <vt:lpstr>Target distribution: {p(x,y)}</vt:lpstr>
      <vt:lpstr>R(p) =⌈log⁡〖rank_+ (P)⌉〗</vt:lpstr>
      <vt:lpstr>Quantum complexity</vt:lpstr>
      <vt:lpstr>psd-rank</vt:lpstr>
      <vt:lpstr>Proof sketch </vt:lpstr>
      <vt:lpstr>Scenario 2:  Distribution approximation</vt:lpstr>
      <vt:lpstr>Proof sketch</vt:lpstr>
      <vt:lpstr>Scenario 3: quantum state approximation</vt:lpstr>
      <vt:lpstr>Pure quantum state</vt:lpstr>
      <vt:lpstr>Proof sketch</vt:lpstr>
      <vt:lpstr>Proof sketch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CSE</cp:lastModifiedBy>
  <cp:revision>102</cp:revision>
  <cp:lastPrinted>1601-01-01T00:00:00Z</cp:lastPrinted>
  <dcterms:created xsi:type="dcterms:W3CDTF">1601-01-01T00:00:00Z</dcterms:created>
  <dcterms:modified xsi:type="dcterms:W3CDTF">2013-01-08T20:27:30Z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