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0" r:id="rId3"/>
    <p:sldId id="271" r:id="rId4"/>
    <p:sldId id="331" r:id="rId5"/>
    <p:sldId id="332" r:id="rId6"/>
    <p:sldId id="335" r:id="rId7"/>
    <p:sldId id="333" r:id="rId8"/>
    <p:sldId id="307" r:id="rId9"/>
    <p:sldId id="277" r:id="rId10"/>
    <p:sldId id="329" r:id="rId11"/>
    <p:sldId id="338" r:id="rId12"/>
    <p:sldId id="302" r:id="rId13"/>
    <p:sldId id="303" r:id="rId14"/>
    <p:sldId id="336" r:id="rId15"/>
    <p:sldId id="337" r:id="rId16"/>
    <p:sldId id="328" r:id="rId17"/>
    <p:sldId id="285" r:id="rId18"/>
    <p:sldId id="31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DDD86-7A74-4606-8D8B-59329A5B14C3}" type="datetimeFigureOut">
              <a:rPr lang="zh-HK" altLang="en-US" smtClean="0"/>
              <a:t>7/2/2014</a:t>
            </a:fld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AE791-D300-45EC-8D93-19D854867D0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44058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A4D87FA-5782-40FE-A179-BD104136215E}" type="slidenum">
              <a:rPr lang="en-US" altLang="zh-HK"/>
              <a:pPr/>
              <a:t>4</a:t>
            </a:fld>
            <a:endParaRPr lang="en-US" altLang="zh-HK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HK" altLang="zh-HK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A4D87FA-5782-40FE-A179-BD104136215E}" type="slidenum">
              <a:rPr lang="en-US" altLang="zh-HK"/>
              <a:pPr/>
              <a:t>5</a:t>
            </a:fld>
            <a:endParaRPr lang="en-US" altLang="zh-HK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HK" altLang="zh-HK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A4D87FA-5782-40FE-A179-BD104136215E}" type="slidenum">
              <a:rPr lang="en-US" altLang="zh-HK"/>
              <a:pPr/>
              <a:t>6</a:t>
            </a:fld>
            <a:endParaRPr lang="en-US" altLang="zh-HK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HK" altLang="zh-HK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2014/2/7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2014/2/7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2014/2/7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2014/2/7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2014/2/7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2014/2/7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2014/2/7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13" Type="http://schemas.openxmlformats.org/officeDocument/2006/relationships/image" Target="../media/image380.png"/><Relationship Id="rId3" Type="http://schemas.openxmlformats.org/officeDocument/2006/relationships/image" Target="../media/image3.png"/><Relationship Id="rId7" Type="http://schemas.openxmlformats.org/officeDocument/2006/relationships/image" Target="../media/image330.png"/><Relationship Id="rId12" Type="http://schemas.openxmlformats.org/officeDocument/2006/relationships/image" Target="../media/image37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11" Type="http://schemas.openxmlformats.org/officeDocument/2006/relationships/image" Target="../media/image20.png"/><Relationship Id="rId5" Type="http://schemas.openxmlformats.org/officeDocument/2006/relationships/image" Target="../media/image310.png"/><Relationship Id="rId15" Type="http://schemas.openxmlformats.org/officeDocument/2006/relationships/image" Target="../media/image21.png"/><Relationship Id="rId10" Type="http://schemas.openxmlformats.org/officeDocument/2006/relationships/image" Target="../media/image360.png"/><Relationship Id="rId4" Type="http://schemas.openxmlformats.org/officeDocument/2006/relationships/image" Target="../media/image301.png"/><Relationship Id="rId9" Type="http://schemas.openxmlformats.org/officeDocument/2006/relationships/image" Target="../media/image350.png"/><Relationship Id="rId14" Type="http://schemas.openxmlformats.org/officeDocument/2006/relationships/image" Target="../media/image39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13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420.png"/><Relationship Id="rId12" Type="http://schemas.openxmlformats.org/officeDocument/2006/relationships/image" Target="../media/image19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11" Type="http://schemas.openxmlformats.org/officeDocument/2006/relationships/image" Target="../media/image47.png"/><Relationship Id="rId5" Type="http://schemas.openxmlformats.org/officeDocument/2006/relationships/image" Target="../media/image310.png"/><Relationship Id="rId10" Type="http://schemas.openxmlformats.org/officeDocument/2006/relationships/image" Target="../media/image450.png"/><Relationship Id="rId4" Type="http://schemas.openxmlformats.org/officeDocument/2006/relationships/image" Target="../media/image400.png"/><Relationship Id="rId9" Type="http://schemas.openxmlformats.org/officeDocument/2006/relationships/image" Target="../media/image4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13" Type="http://schemas.openxmlformats.org/officeDocument/2006/relationships/image" Target="../media/image200.png"/><Relationship Id="rId3" Type="http://schemas.openxmlformats.org/officeDocument/2006/relationships/image" Target="../media/image3.png"/><Relationship Id="rId7" Type="http://schemas.openxmlformats.org/officeDocument/2006/relationships/image" Target="../media/image420.png"/><Relationship Id="rId12" Type="http://schemas.openxmlformats.org/officeDocument/2006/relationships/image" Target="../media/image190.png"/><Relationship Id="rId2" Type="http://schemas.openxmlformats.org/officeDocument/2006/relationships/image" Target="../media/image19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11" Type="http://schemas.openxmlformats.org/officeDocument/2006/relationships/image" Target="../media/image47.png"/><Relationship Id="rId5" Type="http://schemas.openxmlformats.org/officeDocument/2006/relationships/image" Target="../media/image310.png"/><Relationship Id="rId15" Type="http://schemas.openxmlformats.org/officeDocument/2006/relationships/image" Target="../media/image220.png"/><Relationship Id="rId10" Type="http://schemas.openxmlformats.org/officeDocument/2006/relationships/image" Target="../media/image450.png"/><Relationship Id="rId4" Type="http://schemas.openxmlformats.org/officeDocument/2006/relationships/image" Target="../media/image400.png"/><Relationship Id="rId9" Type="http://schemas.openxmlformats.org/officeDocument/2006/relationships/image" Target="../media/image440.png"/><Relationship Id="rId1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13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420.png"/><Relationship Id="rId12" Type="http://schemas.openxmlformats.org/officeDocument/2006/relationships/image" Target="../media/image4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11" Type="http://schemas.openxmlformats.org/officeDocument/2006/relationships/image" Target="../media/image47.png"/><Relationship Id="rId5" Type="http://schemas.openxmlformats.org/officeDocument/2006/relationships/image" Target="../media/image310.png"/><Relationship Id="rId10" Type="http://schemas.openxmlformats.org/officeDocument/2006/relationships/image" Target="../media/image450.png"/><Relationship Id="rId4" Type="http://schemas.openxmlformats.org/officeDocument/2006/relationships/image" Target="../media/image400.png"/><Relationship Id="rId9" Type="http://schemas.openxmlformats.org/officeDocument/2006/relationships/image" Target="../media/image4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13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420.png"/><Relationship Id="rId12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11" Type="http://schemas.openxmlformats.org/officeDocument/2006/relationships/image" Target="../media/image49.png"/><Relationship Id="rId5" Type="http://schemas.openxmlformats.org/officeDocument/2006/relationships/image" Target="../media/image310.png"/><Relationship Id="rId10" Type="http://schemas.openxmlformats.org/officeDocument/2006/relationships/image" Target="../media/image450.png"/><Relationship Id="rId4" Type="http://schemas.openxmlformats.org/officeDocument/2006/relationships/image" Target="../media/image400.png"/><Relationship Id="rId9" Type="http://schemas.openxmlformats.org/officeDocument/2006/relationships/image" Target="../media/image4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1700808"/>
            <a:ext cx="7416824" cy="1470025"/>
          </a:xfrm>
        </p:spPr>
        <p:txBody>
          <a:bodyPr>
            <a:normAutofit/>
          </a:bodyPr>
          <a:lstStyle/>
          <a:p>
            <a:r>
              <a:rPr lang="pt-BR" altLang="zh-HK" sz="4000" dirty="0" smtClean="0"/>
              <a:t>Effcient </a:t>
            </a:r>
            <a:r>
              <a:rPr lang="pt-BR" altLang="zh-HK" sz="4000" dirty="0"/>
              <a:t>quantum protocols for XOR functions</a:t>
            </a:r>
            <a:endParaRPr lang="zh-HK" altLang="en-US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zh-HK" dirty="0" err="1">
                <a:solidFill>
                  <a:srgbClr val="FF3300"/>
                </a:solidFill>
                <a:ea typeface="新細明體" charset="-120"/>
              </a:rPr>
              <a:t>Shengyu</a:t>
            </a:r>
            <a:r>
              <a:rPr lang="en-US" altLang="zh-HK" dirty="0">
                <a:solidFill>
                  <a:srgbClr val="FF3300"/>
                </a:solidFill>
                <a:ea typeface="新細明體" charset="-120"/>
              </a:rPr>
              <a:t> </a:t>
            </a:r>
            <a:r>
              <a:rPr lang="en-US" altLang="zh-HK" dirty="0" smtClean="0">
                <a:solidFill>
                  <a:srgbClr val="FF3300"/>
                </a:solidFill>
                <a:ea typeface="新細明體" charset="-120"/>
              </a:rPr>
              <a:t>Zhang</a:t>
            </a:r>
            <a:endParaRPr lang="en-US" altLang="zh-HK" dirty="0">
              <a:solidFill>
                <a:srgbClr val="FF3300"/>
              </a:solidFill>
              <a:ea typeface="新細明體" charset="-120"/>
            </a:endParaRPr>
          </a:p>
          <a:p>
            <a:pPr>
              <a:lnSpc>
                <a:spcPct val="80000"/>
              </a:lnSpc>
            </a:pPr>
            <a:endParaRPr lang="en-US" altLang="zh-HK" sz="2400" dirty="0" smtClean="0">
              <a:ea typeface="新細明體" charset="-120"/>
            </a:endParaRPr>
          </a:p>
          <a:p>
            <a:pPr>
              <a:lnSpc>
                <a:spcPct val="80000"/>
              </a:lnSpc>
            </a:pPr>
            <a:r>
              <a:rPr lang="en-US" altLang="zh-HK" sz="2400" dirty="0" smtClean="0">
                <a:ea typeface="新細明體" charset="-120"/>
              </a:rPr>
              <a:t>The </a:t>
            </a:r>
            <a:r>
              <a:rPr lang="en-US" altLang="zh-HK" sz="2400" dirty="0">
                <a:ea typeface="新細明體" charset="-120"/>
              </a:rPr>
              <a:t>Chinese University of Hong Kong</a:t>
            </a:r>
          </a:p>
          <a:p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5120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Quantum </a:t>
            </a:r>
            <a:endParaRPr lang="zh-HK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altLang="zh-HK" sz="3100" dirty="0" smtClean="0">
                    <a:solidFill>
                      <a:srgbClr val="FF0000"/>
                    </a:solidFill>
                  </a:rPr>
                  <a:t>2. </a:t>
                </a:r>
                <a14:m>
                  <m:oMath xmlns:m="http://schemas.openxmlformats.org/officeDocument/2006/math">
                    <m:r>
                      <a:rPr lang="en-US" altLang="zh-HK" sz="3100" i="1" smtClean="0">
                        <a:solidFill>
                          <a:srgbClr val="FF0000"/>
                        </a:solidFill>
                        <a:latin typeface="Cambria Math"/>
                      </a:rPr>
                      <m:t>𝑄</m:t>
                    </m:r>
                    <m:d>
                      <m:dPr>
                        <m:ctrlPr>
                          <a:rPr lang="en-US" altLang="zh-HK" sz="31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31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altLang="zh-HK" sz="31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∘⊕</m:t>
                        </m:r>
                      </m:e>
                    </m:d>
                    <m:r>
                      <a:rPr lang="en-US" altLang="zh-HK" sz="3100" i="1">
                        <a:solidFill>
                          <a:srgbClr val="FF0000"/>
                        </a:solidFill>
                        <a:latin typeface="Cambria Math"/>
                      </a:rPr>
                      <m:t>≥</m:t>
                    </m:r>
                    <m:r>
                      <a:rPr lang="en-US" altLang="zh-HK" sz="3100">
                        <a:solidFill>
                          <a:srgbClr val="FF0000"/>
                        </a:solidFill>
                        <a:latin typeface="Cambria Math"/>
                      </a:rPr>
                      <m:t>                                             </m:t>
                    </m:r>
                    <m:r>
                      <a:rPr lang="en-US" altLang="zh-HK" sz="3100" b="0" i="0" smtClean="0">
                        <a:solidFill>
                          <a:srgbClr val="FF0000"/>
                        </a:solidFill>
                        <a:latin typeface="Cambria Math"/>
                      </a:rPr>
                      <m:t>    </m:t>
                    </m:r>
                    <m:r>
                      <m:rPr>
                        <m:sty m:val="p"/>
                      </m:rPr>
                      <a:rPr lang="en-US" altLang="zh-HK" sz="3100">
                        <a:solidFill>
                          <a:srgbClr val="FF0000"/>
                        </a:solidFill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altLang="zh-HK" sz="31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HK" sz="31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HK" sz="31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zh-HK" sz="31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altLang="zh-HK" sz="31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HK" sz="3100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HK" sz="3100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𝑓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b>
                                <m:r>
                                  <a:rPr lang="en-US" altLang="zh-HK" sz="31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1,</m:t>
                                </m:r>
                                <m:r>
                                  <a:rPr lang="en-US" altLang="zh-HK" sz="31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𝜖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altLang="zh-HK" sz="3100" dirty="0"/>
                  <a:t>*</a:t>
                </a:r>
                <a:r>
                  <a:rPr lang="en-US" altLang="zh-HK" sz="3100" baseline="30000" dirty="0"/>
                  <a:t>1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HK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HK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HK" i="1">
                                    <a:latin typeface="Cambria Math"/>
                                  </a:rPr>
                                  <m:t>𝑓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HK" i="1">
                            <a:latin typeface="Cambria Math"/>
                          </a:rPr>
                          <m:t>1,</m:t>
                        </m:r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𝜖</m:t>
                        </m:r>
                      </m:sub>
                    </m:sSub>
                    <m:r>
                      <a:rPr lang="en-US" altLang="zh-HK"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en-US" altLang="zh-HK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HK">
                            <a:latin typeface="Cambria Math"/>
                          </a:rPr>
                          <m:t>min</m:t>
                        </m:r>
                      </m:e>
                      <m:lim>
                        <m:r>
                          <a:rPr lang="en-US" altLang="zh-HK" i="1">
                            <a:latin typeface="Cambria Math"/>
                          </a:rPr>
                          <m:t>𝑔</m:t>
                        </m:r>
                        <m:r>
                          <a:rPr lang="en-US" altLang="zh-HK" i="1">
                            <a:latin typeface="Cambria Math"/>
                          </a:rPr>
                          <m:t>:</m:t>
                        </m:r>
                        <m:sSub>
                          <m:sSubPr>
                            <m:ctrlP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𝑔</m:t>
                                </m:r>
                              </m:e>
                            </m:d>
                          </m:e>
                          <m:sub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∞</m:t>
                            </m:r>
                          </m:sub>
                        </m:sSub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≤</m:t>
                        </m:r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𝜖</m:t>
                        </m:r>
                      </m:lim>
                    </m:limLow>
                    <m:sSub>
                      <m:sSubPr>
                        <m:ctrlPr>
                          <a:rPr lang="en-US" altLang="zh-HK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HK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HK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HK" i="1">
                                    <a:latin typeface="Cambria Math"/>
                                  </a:rPr>
                                  <m:t>𝑔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HK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altLang="zh-HK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i="1">
                        <a:latin typeface="Cambria Math"/>
                      </a:rPr>
                      <m:t>𝑟𝑎𝑛</m:t>
                    </m:r>
                    <m:sSub>
                      <m:sSubPr>
                        <m:ctrlPr>
                          <a:rPr lang="en-US" altLang="zh-HK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altLang="zh-HK" i="1">
                            <a:latin typeface="Cambria Math"/>
                          </a:rPr>
                          <m:t>𝜖</m:t>
                        </m:r>
                      </m:sub>
                    </m:sSub>
                    <m:d>
                      <m:dPr>
                        <m:ctrlPr>
                          <a:rPr lang="en-US" altLang="zh-HK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i="1">
                            <a:latin typeface="Cambria Math"/>
                          </a:rPr>
                          <m:t>𝑀</m:t>
                        </m:r>
                      </m:e>
                    </m:d>
                    <m:r>
                      <a:rPr lang="en-US" altLang="zh-HK" i="1"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en-US" altLang="zh-HK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HK">
                            <a:latin typeface="Cambria Math"/>
                          </a:rPr>
                          <m:t>min</m:t>
                        </m:r>
                      </m:e>
                      <m:lim>
                        <m:sSup>
                          <m:sSupPr>
                            <m:ctrlPr>
                              <a:rPr lang="en-US" altLang="zh-HK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HK" i="1"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altLang="zh-HK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HK" i="1">
                            <a:latin typeface="Cambria Math"/>
                          </a:rPr>
                          <m:t>:</m:t>
                        </m:r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𝑀</m:t>
                        </m:r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)−</m:t>
                        </m:r>
                        <m:sSup>
                          <m:sSupPr>
                            <m:ctrlP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)|≤</m:t>
                        </m:r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𝜖</m:t>
                        </m:r>
                      </m:lim>
                    </m:limLow>
                    <m:r>
                      <a:rPr lang="en-US" altLang="zh-HK" i="1">
                        <a:solidFill>
                          <a:srgbClr val="FF0000"/>
                        </a:solidFill>
                        <a:latin typeface="Cambria Math"/>
                      </a:rPr>
                      <m:t>𝑟𝑎𝑛𝑘</m:t>
                    </m:r>
                    <m:r>
                      <a:rPr lang="en-US" altLang="zh-HK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zh-HK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zh-HK" dirty="0" smtClean="0"/>
              </a:p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altLang="zh-HK" dirty="0" smtClean="0"/>
                  <a:t>This paper: </a:t>
                </a:r>
                <a14:m>
                  <m:oMath xmlns:m="http://schemas.openxmlformats.org/officeDocument/2006/math">
                    <m:r>
                      <a:rPr lang="en-US" altLang="zh-HK" sz="3200" i="1">
                        <a:latin typeface="Cambria Math"/>
                      </a:rPr>
                      <m:t>𝑄</m:t>
                    </m:r>
                    <m:d>
                      <m:dPr>
                        <m:ctrlPr>
                          <a:rPr lang="en-US" altLang="zh-HK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3200" i="1">
                            <a:latin typeface="Cambria Math"/>
                          </a:rPr>
                          <m:t>𝑓</m:t>
                        </m:r>
                        <m:r>
                          <a:rPr lang="en-US" altLang="zh-HK" sz="3200" i="1">
                            <a:latin typeface="Cambria Math"/>
                          </a:rPr>
                          <m:t>∘⊕</m:t>
                        </m:r>
                      </m:e>
                    </m:d>
                    <m:r>
                      <a:rPr lang="en-US" altLang="zh-HK" sz="3200" i="1">
                        <a:latin typeface="Cambria Math"/>
                      </a:rPr>
                      <m:t>≤</m:t>
                    </m:r>
                    <m:acc>
                      <m:accPr>
                        <m:chr m:val="̃"/>
                        <m:ctrlPr>
                          <a:rPr lang="en-US" altLang="zh-HK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HK" sz="3200" i="1">
                            <a:latin typeface="Cambria Math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HK" sz="32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HK" sz="3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HK" sz="3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HK" sz="3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</m:t>
                            </m:r>
                          </m:sup>
                        </m:sSup>
                        <m:func>
                          <m:funcPr>
                            <m:ctrlPr>
                              <a:rPr lang="en-US" altLang="zh-HK" sz="32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HK" sz="320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zh-HK" sz="3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altLang="zh-HK" sz="32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HK" sz="32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HK" sz="3200" i="1">
                                            <a:latin typeface="Cambria Math"/>
                                          </a:rPr>
                                          <m:t>𝑓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b>
                                <m:r>
                                  <a:rPr lang="en-US" altLang="zh-HK" sz="3200" i="1">
                                    <a:latin typeface="Cambria Math"/>
                                  </a:rPr>
                                  <m:t>1,</m:t>
                                </m:r>
                                <m:r>
                                  <a:rPr lang="en-US" altLang="zh-HK" sz="3200" i="1">
                                    <a:latin typeface="Cambria Math"/>
                                  </a:rPr>
                                  <m:t>𝜖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altLang="zh-HK" dirty="0" smtClean="0"/>
                  <a:t>, where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/>
                        <a:ea typeface="新細明體" charset="-120"/>
                      </a:rPr>
                      <m:t>𝑑</m:t>
                    </m:r>
                    <m:r>
                      <a:rPr lang="en-US" altLang="zh-HK" i="1">
                        <a:latin typeface="Cambria Math"/>
                        <a:ea typeface="新細明體" charset="-120"/>
                      </a:rPr>
                      <m:t>=</m:t>
                    </m:r>
                    <m:func>
                      <m:funcPr>
                        <m:ctrlPr>
                          <a:rPr lang="en-US" altLang="zh-HK" i="1">
                            <a:latin typeface="Cambria Math"/>
                            <a:ea typeface="新細明體" charset="-12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HK" i="1">
                                <a:latin typeface="Cambria Math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HK">
                                <a:latin typeface="Cambria Math"/>
                                <a:ea typeface="新細明體" charset="-120"/>
                              </a:rPr>
                              <m:t>deg</m:t>
                            </m:r>
                          </m:e>
                          <m:sub>
                            <m:r>
                              <a:rPr lang="en-US" altLang="zh-HK" i="1">
                                <a:latin typeface="Cambria Math"/>
                                <a:ea typeface="新細明體" charset="-12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zh-HK" i="1">
                            <a:latin typeface="Cambria Math"/>
                            <a:ea typeface="新細明體" charset="-120"/>
                          </a:rPr>
                          <m:t>(</m:t>
                        </m:r>
                        <m:r>
                          <a:rPr lang="en-US" altLang="zh-HK" i="1">
                            <a:latin typeface="Cambria Math"/>
                            <a:ea typeface="新細明體" charset="-120"/>
                          </a:rPr>
                          <m:t>𝑓</m:t>
                        </m:r>
                        <m:r>
                          <a:rPr lang="en-US" altLang="zh-HK" i="1">
                            <a:latin typeface="Cambria Math"/>
                            <a:ea typeface="新細明體" charset="-12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zh-HK" dirty="0" smtClean="0"/>
                  <a:t>.</a:t>
                </a:r>
                <a:endParaRPr lang="en-US" altLang="zh-HK" dirty="0"/>
              </a:p>
              <a:p>
                <a:pPr lvl="1"/>
                <a:r>
                  <a:rPr lang="en-US" altLang="zh-HK" dirty="0" smtClean="0">
                    <a:ea typeface="新細明體" charset="-120"/>
                  </a:rPr>
                  <a:t>Recall </a:t>
                </a:r>
                <a:r>
                  <a:rPr lang="en-US" altLang="zh-HK" dirty="0" smtClean="0">
                    <a:ea typeface="新細明體" charset="-120"/>
                  </a:rPr>
                  <a:t>classical: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</a:rPr>
                      <m:t>𝐷</m:t>
                    </m:r>
                    <m:d>
                      <m:dPr>
                        <m:ctrlPr>
                          <a:rPr lang="en-US" altLang="zh-HK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𝑓</m:t>
                        </m:r>
                        <m:r>
                          <a:rPr lang="en-US" altLang="zh-HK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∘⊕</m:t>
                        </m:r>
                      </m:e>
                    </m:d>
                    <m:r>
                      <a:rPr lang="en-US" altLang="zh-HK" i="1" dirty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</a:rPr>
                      <m:t>≤</m:t>
                    </m:r>
                    <m:sSup>
                      <m:sSupPr>
                        <m:ctrlPr>
                          <a:rPr lang="en-US" altLang="zh-HK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HK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/2</m:t>
                        </m:r>
                      </m:sup>
                    </m:sSup>
                    <m:func>
                      <m:funcPr>
                        <m:ctrlPr>
                          <a:rPr lang="en-US" altLang="zh-HK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HK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HK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</m:t>
                            </m:r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−2</m:t>
                            </m:r>
                          </m:sup>
                        </m:sSup>
                      </m:fName>
                      <m:e>
                        <m:sSub>
                          <m:sSubPr>
                            <m:ctrlPr>
                              <a:rPr lang="en-US" altLang="zh-HK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zh-HK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HK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HK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n-US" altLang="zh-HK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func>
                  </m:oMath>
                </a14:m>
                <a:endParaRPr lang="en-US" altLang="zh-HK" dirty="0" smtClean="0"/>
              </a:p>
              <a:p>
                <a:pPr lvl="1"/>
                <a:r>
                  <a:rPr lang="en-US" altLang="zh-HK" dirty="0" smtClean="0"/>
                  <a:t>Confirms quantum </a:t>
                </a:r>
                <a:r>
                  <a:rPr lang="en-US" altLang="zh-HK" dirty="0"/>
                  <a:t>Log-rank Conjecture for low-degree XOR </a:t>
                </a:r>
                <a:r>
                  <a:rPr lang="en-US" altLang="zh-HK" dirty="0" smtClean="0"/>
                  <a:t>functions.</a:t>
                </a:r>
                <a:endParaRPr lang="en-US" altLang="zh-HK" dirty="0"/>
              </a:p>
              <a:p>
                <a:r>
                  <a:rPr lang="en-US" altLang="zh-HK" dirty="0" smtClean="0"/>
                  <a:t>This talk: A </a:t>
                </a:r>
                <a:r>
                  <a:rPr lang="en-US" altLang="zh-HK" dirty="0"/>
                  <a:t>simpler </a:t>
                </a:r>
                <a:r>
                  <a:rPr lang="en-US" altLang="zh-HK" dirty="0" smtClean="0"/>
                  <a:t>case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en-US" altLang="zh-HK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i="1">
                            <a:latin typeface="Cambria Math"/>
                          </a:rPr>
                          <m:t>𝑓</m:t>
                        </m:r>
                        <m:r>
                          <a:rPr lang="en-US" altLang="zh-HK" i="1">
                            <a:latin typeface="Cambria Math"/>
                          </a:rPr>
                          <m:t>∘⊕</m:t>
                        </m:r>
                      </m:e>
                    </m:d>
                    <m:r>
                      <a:rPr lang="en-US" altLang="zh-HK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HK">
                        <a:latin typeface="Cambria Math"/>
                      </a:rPr>
                      <m:t>O</m:t>
                    </m:r>
                    <m:d>
                      <m:dPr>
                        <m:ctrlPr>
                          <a:rPr lang="en-US" altLang="zh-HK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HK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HK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HK" i="1">
                                <a:latin typeface="Cambria Math"/>
                              </a:rPr>
                              <m:t>𝑑</m:t>
                            </m:r>
                          </m:sup>
                        </m:sSup>
                        <m:func>
                          <m:funcPr>
                            <m:ctrlPr>
                              <a:rPr lang="en-US" altLang="zh-HK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HK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zh-HK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altLang="zh-HK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HK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HK" i="1">
                                            <a:latin typeface="Cambria Math"/>
                                          </a:rPr>
                                          <m:t>𝑓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b>
                                <m: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altLang="zh-HK" dirty="0"/>
                  <a:t>.</a:t>
                </a:r>
                <a:endParaRPr lang="en-US" altLang="zh-HK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en-US" altLang="zh-HK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i="1">
                            <a:latin typeface="Cambria Math"/>
                          </a:rPr>
                          <m:t>𝑓</m:t>
                        </m:r>
                        <m:r>
                          <a:rPr lang="en-US" altLang="zh-HK" i="1">
                            <a:latin typeface="Cambria Math"/>
                          </a:rPr>
                          <m:t>∘⊕</m:t>
                        </m:r>
                      </m:e>
                    </m:d>
                    <m:r>
                      <a:rPr lang="en-US" altLang="zh-HK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HK" b="0" i="0" smtClean="0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HK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HK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zh-HK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altLang="zh-HK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HK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HK" i="1">
                                            <a:latin typeface="Cambria Math"/>
                                          </a:rPr>
                                          <m:t>𝑓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b>
                                <m: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altLang="zh-HK" dirty="0" smtClean="0"/>
                  <a:t>. *</a:t>
                </a:r>
                <a:r>
                  <a:rPr lang="en-US" altLang="zh-HK" baseline="30000" dirty="0" smtClean="0"/>
                  <a:t>2</a:t>
                </a:r>
                <a:endParaRPr lang="en-US" altLang="zh-HK" baseline="30000" dirty="0"/>
              </a:p>
              <a:p>
                <a:endParaRPr lang="zh-HK" alt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809" r="-29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5536" y="6093296"/>
            <a:ext cx="83632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HK" dirty="0" smtClean="0">
                <a:ea typeface="新細明體" charset="-120"/>
              </a:rPr>
              <a:t>*1. </a:t>
            </a: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Lee and </a:t>
            </a:r>
            <a:r>
              <a:rPr lang="en-US" altLang="zh-HK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Shraibman</a:t>
            </a: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. </a:t>
            </a:r>
            <a:r>
              <a:rPr lang="en-US" altLang="zh-HK" i="1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Foundations and Trends in Theoretical Computer Science</a:t>
            </a: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, 2009.</a:t>
            </a:r>
          </a:p>
          <a:p>
            <a:pPr>
              <a:defRPr/>
            </a:pP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*2. </a:t>
            </a:r>
            <a:r>
              <a:rPr lang="en-US" altLang="zh-HK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Buhrman</a:t>
            </a: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 and de Wolf. </a:t>
            </a:r>
            <a:r>
              <a:rPr lang="en-US" altLang="zh-HK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CCC</a:t>
            </a: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, 2001.</a:t>
            </a:r>
            <a:endParaRPr lang="en-US" altLang="zh-HK" dirty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724401" y="1556792"/>
                <a:ext cx="3287759" cy="517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HK" sz="2400" b="0" i="0" smtClean="0">
                          <a:latin typeface="Cambria Math"/>
                        </a:rPr>
                        <m:t>Ω</m:t>
                      </m:r>
                      <m:d>
                        <m:dPr>
                          <m:ctrlPr>
                            <a:rPr lang="en-US" altLang="zh-HK" sz="2400" b="0" i="1" smtClean="0"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HK" sz="24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HK" sz="2400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HK" sz="2400" i="1">
                                  <a:latin typeface="Cambria Math"/>
                                </a:rPr>
                                <m:t>𝑟𝑎𝑛</m:t>
                              </m:r>
                              <m:sSub>
                                <m:sSubPr>
                                  <m:ctrlPr>
                                    <a:rPr lang="en-US" altLang="zh-HK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HK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HK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HK" sz="2400" i="1">
                                          <a:latin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altLang="zh-HK" sz="2400" i="1">
                                          <a:latin typeface="Cambria Math"/>
                                        </a:rPr>
                                        <m:t>𝑓</m:t>
                                      </m:r>
                                      <m:r>
                                        <a:rPr lang="en-US" altLang="zh-HK" sz="2400" i="1">
                                          <a:latin typeface="Cambria Math"/>
                                        </a:rPr>
                                        <m:t>∘⊕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altLang="zh-HK" sz="2400" b="0" i="1" smtClean="0">
                          <a:latin typeface="Cambria Math"/>
                        </a:rPr>
                        <m:t>≥</m:t>
                      </m:r>
                    </m:oMath>
                  </m:oMathPara>
                </a14:m>
                <a:endParaRPr lang="zh-HK" altLang="en-US" sz="26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401" y="1556792"/>
                <a:ext cx="3287759" cy="51770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353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About quantum protocol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HK" dirty="0" smtClean="0"/>
                  <a:t>Much </a:t>
                </a:r>
                <a:r>
                  <a:rPr lang="en-US" altLang="zh-HK" dirty="0" smtClean="0">
                    <a:solidFill>
                      <a:srgbClr val="FF0000"/>
                    </a:solidFill>
                  </a:rPr>
                  <a:t>simpler</a:t>
                </a:r>
                <a:r>
                  <a:rPr lang="en-US" altLang="zh-HK" dirty="0" smtClean="0"/>
                  <a:t>.</a:t>
                </a:r>
              </a:p>
              <a:p>
                <a:endParaRPr lang="en-US" altLang="zh-HK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>
                            <a:latin typeface="Cambria Math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altLang="zh-HK" i="1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zh-HK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HK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HK" i="1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func>
                  </m:oMath>
                </a14:m>
                <a:r>
                  <a:rPr lang="zh-HK" altLang="en-US" dirty="0" smtClean="0"/>
                  <a:t> </a:t>
                </a:r>
                <a:r>
                  <a:rPr lang="en-US" altLang="zh-HK" dirty="0" smtClean="0"/>
                  <a:t>comes very naturally.</a:t>
                </a:r>
              </a:p>
              <a:p>
                <a:endParaRPr lang="en-US" altLang="zh-HK" dirty="0"/>
              </a:p>
              <a:p>
                <a:r>
                  <a:rPr lang="en-US" altLang="zh-HK" dirty="0" smtClean="0">
                    <a:solidFill>
                      <a:srgbClr val="FF0000"/>
                    </a:solidFill>
                  </a:rPr>
                  <a:t>Inherently</a:t>
                </a:r>
                <a:r>
                  <a:rPr lang="en-US" altLang="zh-HK" dirty="0" smtClean="0"/>
                  <a:t> quantum.</a:t>
                </a:r>
              </a:p>
              <a:p>
                <a:pPr lvl="1"/>
                <a:r>
                  <a:rPr lang="en-US" altLang="zh-HK" dirty="0" smtClean="0"/>
                  <a:t>Not from quantizing any classical protocol.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772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670" y="332656"/>
            <a:ext cx="893538" cy="121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2657"/>
            <a:ext cx="91737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15616" y="1772816"/>
                <a:ext cx="3024802" cy="764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𝜓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zh-TW" altLang="zh-HK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zh-HK" i="1">
                              <a:latin typeface="Cambria Math"/>
                            </a:rPr>
                            <m:t>𝛼</m:t>
                          </m:r>
                          <m:r>
                            <a:rPr lang="en-US" altLang="zh-HK" i="1">
                              <a:latin typeface="Cambria Math"/>
                            </a:rPr>
                            <m:t>∈</m:t>
                          </m:r>
                          <m:r>
                            <a:rPr lang="en-US" altLang="zh-HK" i="1">
                              <a:latin typeface="Cambria Math"/>
                            </a:rPr>
                            <m:t>𝐴</m:t>
                          </m:r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zh-TW" altLang="zh-HK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HK" i="1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  <m:d>
                            <m:dPr>
                              <m:ctrlPr>
                                <a:rPr lang="zh-TW" altLang="zh-HK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HK" i="1">
                                  <a:latin typeface="Cambria Math"/>
                                </a:rPr>
                                <m:t>𝛼</m:t>
                              </m:r>
                            </m:e>
                          </m:d>
                          <m:sSub>
                            <m:sSubPr>
                              <m:ctrlPr>
                                <a:rPr lang="zh-TW" altLang="zh-HK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HK" i="1">
                                  <a:latin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altLang="zh-HK" i="1">
                                  <a:latin typeface="Cambria Math"/>
                                </a:rPr>
                                <m:t>𝛼</m:t>
                              </m:r>
                            </m:sub>
                          </m:sSub>
                          <m:d>
                            <m:dPr>
                              <m:ctrlPr>
                                <a:rPr lang="zh-TW" altLang="zh-HK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HK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〉"/>
                              <m:ctrlPr>
                                <a:rPr lang="zh-TW" altLang="zh-HK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zh-TW" altLang="zh-HK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HK" i="1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772816"/>
                <a:ext cx="3024802" cy="76450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4200374" y="2120756"/>
            <a:ext cx="108012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447143" y="1751424"/>
                <a:ext cx="5588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143" y="1751424"/>
                <a:ext cx="558871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358618" y="2520479"/>
                <a:ext cx="3533862" cy="764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𝜓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′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zh-TW" altLang="zh-HK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zh-HK" b="0" i="1" smtClean="0">
                              <a:latin typeface="Cambria Math"/>
                            </a:rPr>
                            <m:t>𝛼</m:t>
                          </m:r>
                          <m:r>
                            <a:rPr lang="en-US" altLang="zh-HK" i="1">
                              <a:latin typeface="Cambria Math"/>
                            </a:rPr>
                            <m:t>∈</m:t>
                          </m:r>
                          <m:r>
                            <a:rPr lang="en-US" altLang="zh-HK" i="1">
                              <a:latin typeface="Cambria Math"/>
                            </a:rPr>
                            <m:t>𝐴</m:t>
                          </m:r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zh-TW" altLang="zh-HK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HK" i="1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  <m:d>
                            <m:dPr>
                              <m:ctrlPr>
                                <a:rPr lang="zh-TW" altLang="zh-HK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HK" b="0" i="1" smtClean="0">
                                  <a:latin typeface="Cambria Math"/>
                                </a:rPr>
                                <m:t>𝛼</m:t>
                              </m:r>
                            </m:e>
                          </m:d>
                          <m:sSub>
                            <m:sSubPr>
                              <m:ctrlPr>
                                <a:rPr lang="zh-TW" altLang="zh-HK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HK" i="1">
                                  <a:latin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altLang="zh-HK" b="0" i="1" smtClean="0">
                                  <a:latin typeface="Cambria Math"/>
                                </a:rPr>
                                <m:t>𝛼</m:t>
                              </m:r>
                            </m:sub>
                          </m:sSub>
                          <m:d>
                            <m:dPr>
                              <m:ctrlPr>
                                <a:rPr lang="zh-TW" altLang="zh-HK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HK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HK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HK" b="0" i="1" smtClean="0">
                                  <a:latin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altLang="zh-HK" b="0" i="1" smtClean="0">
                                  <a:latin typeface="Cambria Math"/>
                                </a:rPr>
                                <m:t>𝛼</m:t>
                              </m:r>
                            </m:sub>
                          </m:sSub>
                          <m:r>
                            <a:rPr lang="en-US" altLang="zh-HK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HK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altLang="zh-HK" b="0" i="1" smtClean="0">
                              <a:latin typeface="Cambria Math"/>
                            </a:rPr>
                            <m:t>)</m:t>
                          </m:r>
                          <m:d>
                            <m:dPr>
                              <m:begChr m:val="|"/>
                              <m:endChr m:val="〉"/>
                              <m:ctrlPr>
                                <a:rPr lang="zh-TW" altLang="zh-HK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zh-TW" altLang="zh-HK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HK" b="0" i="1" smtClean="0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618" y="2520479"/>
                <a:ext cx="3533862" cy="76450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5997439" y="2120756"/>
            <a:ext cx="0" cy="3997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074577" y="2132856"/>
                <a:ext cx="18097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dirty="0" smtClean="0">
                    <a:solidFill>
                      <a:srgbClr val="0070C0"/>
                    </a:solidFill>
                  </a:rPr>
                  <a:t>Add phase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altLang="zh-HK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sub>
                    </m:sSub>
                    <m:r>
                      <a:rPr lang="en-US" altLang="zh-HK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altLang="zh-HK" b="0" i="1" smtClean="0">
                        <a:solidFill>
                          <a:srgbClr val="0070C0"/>
                        </a:solidFill>
                        <a:latin typeface="Cambria Math"/>
                      </a:rPr>
                      <m:t>𝑦</m:t>
                    </m:r>
                    <m:r>
                      <a:rPr lang="en-US" altLang="zh-HK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zh-HK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577" y="2132856"/>
                <a:ext cx="1809791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2694" t="-8333" r="-673" b="-2666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>
            <a:off x="4211960" y="3356992"/>
            <a:ext cx="1080120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427984" y="2987660"/>
                <a:ext cx="6147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𝜓</m:t>
                          </m:r>
                          <m:r>
                            <a:rPr lang="en-US" altLang="zh-TW" i="1">
                              <a:latin typeface="Cambria Math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2987660"/>
                <a:ext cx="614784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409327" y="3672607"/>
                <a:ext cx="2370585" cy="764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zh-TW" altLang="zh-HK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zh-HK" i="1">
                              <a:latin typeface="Cambria Math"/>
                            </a:rPr>
                            <m:t>𝛼</m:t>
                          </m:r>
                          <m:r>
                            <a:rPr lang="en-US" altLang="zh-HK" i="1">
                              <a:latin typeface="Cambria Math"/>
                            </a:rPr>
                            <m:t>∈</m:t>
                          </m:r>
                          <m:r>
                            <a:rPr lang="en-US" altLang="zh-HK" i="1">
                              <a:latin typeface="Cambria Math"/>
                            </a:rPr>
                            <m:t>𝐴</m:t>
                          </m:r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zh-TW" altLang="zh-HK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HK" i="1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  <m:d>
                            <m:dPr>
                              <m:ctrlPr>
                                <a:rPr lang="zh-TW" altLang="zh-HK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HK" i="1">
                                  <a:latin typeface="Cambria Math"/>
                                </a:rPr>
                                <m:t>𝛼</m:t>
                              </m:r>
                            </m:e>
                          </m:d>
                          <m:sSub>
                            <m:sSubPr>
                              <m:ctrlPr>
                                <a:rPr lang="zh-TW" altLang="zh-HK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HK" i="1">
                                  <a:latin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altLang="zh-HK" i="1">
                                  <a:latin typeface="Cambria Math"/>
                                </a:rPr>
                                <m:t>𝛼</m:t>
                              </m:r>
                            </m:sub>
                          </m:sSub>
                          <m:d>
                            <m:dPr>
                              <m:ctrlPr>
                                <a:rPr lang="zh-TW" altLang="zh-HK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HK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zh-HK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HK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〉"/>
                              <m:ctrlPr>
                                <a:rPr lang="zh-TW" altLang="zh-HK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𝛼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327" y="3672607"/>
                <a:ext cx="2370585" cy="76450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2699792" y="3356992"/>
            <a:ext cx="0" cy="3997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193419" y="3356992"/>
                <a:ext cx="15063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US" altLang="zh-HK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HK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𝐸</m:t>
                          </m:r>
                          <m:d>
                            <m:dPr>
                              <m:ctrlPr>
                                <a:rPr lang="en-US" altLang="zh-HK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HK" b="0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e>
                          </m:d>
                        </m:e>
                      </m:d>
                      <m:r>
                        <a:rPr lang="en-US" altLang="zh-HK" b="0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→</m:t>
                      </m:r>
                      <m:d>
                        <m:dPr>
                          <m:begChr m:val="|"/>
                          <m:endChr m:val="〉"/>
                          <m:ctrlPr>
                            <a:rPr lang="en-US" altLang="zh-HK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HK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zh-HK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419" y="3356992"/>
                <a:ext cx="1506373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>
            <a:off x="3491880" y="4237250"/>
            <a:ext cx="0" cy="3997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3491880" y="4221088"/>
                <a:ext cx="26780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dirty="0" smtClean="0">
                    <a:solidFill>
                      <a:srgbClr val="0070C0"/>
                    </a:solidFill>
                  </a:rPr>
                  <a:t>Fourier: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US" altLang="zh-HK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altLang="zh-HK" b="0" i="1" smtClean="0">
                        <a:solidFill>
                          <a:srgbClr val="0070C0"/>
                        </a:solidFill>
                        <a:latin typeface="Cambria Math"/>
                      </a:rPr>
                      <m:t>→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HK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altLang="zh-HK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HK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𝜒</m:t>
                            </m:r>
                          </m:e>
                          <m:sub>
                            <m:r>
                              <a:rPr lang="en-US" altLang="zh-HK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𝛼</m:t>
                            </m:r>
                          </m:sub>
                        </m:sSub>
                        <m:d>
                          <m:dPr>
                            <m:ctrlPr>
                              <a:rPr lang="en-US" altLang="zh-HK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HK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altLang="zh-HK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altLang="zh-HK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altLang="zh-HK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〉</m:t>
                        </m:r>
                      </m:e>
                    </m:nary>
                  </m:oMath>
                </a14:m>
                <a:endParaRPr lang="zh-HK" alt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4221088"/>
                <a:ext cx="2678041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2050" t="-119672" b="-18360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39552" y="4536703"/>
                <a:ext cx="3292504" cy="15955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zh-TW" altLang="zh-HK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altLang="zh-HK" i="1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altLang="zh-HK" i="1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altLang="zh-HK" i="1">
                                  <a:latin typeface="Cambria Math"/>
                                </a:rPr>
                                <m:t>𝐴</m:t>
                              </m:r>
                            </m:sub>
                            <m:sup/>
                            <m:e>
                              <m:acc>
                                <m:accPr>
                                  <m:chr m:val="̂"/>
                                  <m:ctrlPr>
                                    <a:rPr lang="zh-TW" altLang="zh-HK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HK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zh-TW" altLang="zh-HK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HK" i="1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zh-TW" altLang="zh-HK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i="1"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n-US" altLang="zh-HK" i="1">
                                      <a:latin typeface="Cambria Math"/>
                                    </a:rPr>
                                    <m:t>𝛼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zh-TW" altLang="zh-HK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HK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altLang="zh-HK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altLang="zh-HK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altLang="zh-HK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i="1"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n-US" altLang="zh-HK" i="1">
                                      <a:latin typeface="Cambria Math"/>
                                    </a:rPr>
                                    <m:t>𝛼</m:t>
                                  </m:r>
                                </m:sub>
                              </m:sSub>
                              <m:r>
                                <a:rPr lang="en-US" altLang="zh-HK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HK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zh-HK" i="1">
                                  <a:latin typeface="Cambria Math"/>
                                </a:rPr>
                                <m:t>)</m:t>
                              </m:r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zh-TW" altLang="zh-HK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altLang="zh-HK" dirty="0" smtClean="0"/>
              </a:p>
              <a:p>
                <a:endParaRPr lang="en-US" altLang="zh-TW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sub>
                      <m:sup/>
                      <m:e>
                        <m:r>
                          <a:rPr lang="en-US" altLang="zh-TW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zh-TW" altLang="zh-HK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HK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altLang="zh-HK" i="1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HK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altLang="zh-HK" i="1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HK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d>
                          <m:dPr>
                            <m:begChr m:val="|"/>
                            <m:endChr m:val="〉"/>
                            <m:ctrlPr>
                              <a:rPr lang="zh-TW" altLang="zh-HK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nary>
                  </m:oMath>
                </a14:m>
                <a:r>
                  <a:rPr lang="en-US" altLang="zh-HK" dirty="0" smtClean="0"/>
                  <a:t> </a:t>
                </a:r>
                <a:endParaRPr lang="en-US" altLang="zh-HK" dirty="0"/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536703"/>
                <a:ext cx="3292504" cy="1595501"/>
              </a:xfrm>
              <a:prstGeom prst="rect">
                <a:avLst/>
              </a:prstGeom>
              <a:blipFill rotWithShape="1">
                <a:blip r:embed="rId12"/>
                <a:stretch>
                  <a:fillRect l="-3148" b="-2480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-36512" y="1772816"/>
                <a:ext cx="1362296" cy="6802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HK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〉"/>
                              <m:ctrlPr>
                                <a:rPr lang="en-US" altLang="zh-HK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HK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  <m:r>
                            <a:rPr lang="en-US" altLang="zh-HK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〉"/>
                              <m:ctrlPr>
                                <a:rPr lang="en-US" altLang="zh-HK" i="1" dirty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HK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HK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HK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altLang="zh-HK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⊗</m:t>
                      </m:r>
                    </m:oMath>
                  </m:oMathPara>
                </a14:m>
                <a:endParaRPr lang="zh-HK" altLang="en-US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1772816"/>
                <a:ext cx="1362296" cy="68025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83568" y="5877272"/>
                <a:ext cx="2957220" cy="767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HK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zh-HK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HK" i="1" dirty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en-US" altLang="zh-HK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HK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altLang="zh-HK" i="1" dirty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HK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altLang="zh-HK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HK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zh-HK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HK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altLang="zh-HK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HK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zh-HK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)</m:t>
                              </m:r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en-US" altLang="zh-HK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HK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zh-HK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HK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d>
                            <m:dPr>
                              <m:begChr m:val="|"/>
                              <m:endChr m:val="〉"/>
                              <m:ctrlPr>
                                <a:rPr lang="en-US" altLang="zh-HK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HK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HK" altLang="en-US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877272"/>
                <a:ext cx="2957220" cy="76790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23528" y="548680"/>
                <a:ext cx="273555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HK" sz="2000" dirty="0" smtClean="0"/>
                  <a:t>Goal: compute </a:t>
                </a:r>
                <a14:m>
                  <m:oMath xmlns:m="http://schemas.openxmlformats.org/officeDocument/2006/math">
                    <m:r>
                      <a:rPr lang="en-US" altLang="zh-HK" sz="20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r>
                      <a:rPr lang="en-US" altLang="zh-HK" sz="20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altLang="zh-HK" sz="2000" i="1" dirty="0" err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altLang="zh-HK" sz="2000" i="1" dirty="0" err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altLang="zh-HK" sz="2000" i="1" dirty="0" err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altLang="zh-HK" sz="20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zh-HK" sz="2000" dirty="0" smtClean="0"/>
              </a:p>
              <a:p>
                <a:r>
                  <a:rPr lang="en-US" altLang="zh-HK" sz="2000" dirty="0" smtClean="0"/>
                  <a:t>where </a:t>
                </a:r>
                <a14:m>
                  <m:oMath xmlns:m="http://schemas.openxmlformats.org/officeDocument/2006/math">
                    <m:r>
                      <a:rPr lang="en-US" altLang="zh-HK" sz="2000" i="1" smtClean="0">
                        <a:latin typeface="Cambria Math"/>
                      </a:rPr>
                      <m:t>𝑓</m:t>
                    </m:r>
                    <m:r>
                      <a:rPr lang="en-US" altLang="zh-HK" sz="200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altLang="zh-HK" sz="20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HK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HK" sz="200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HK" sz="2000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altLang="zh-HK" sz="2000" i="1">
                        <a:latin typeface="Cambria Math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altLang="zh-HK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000" i="1">
                            <a:latin typeface="Cambria Math"/>
                          </a:rPr>
                          <m:t>±1</m:t>
                        </m:r>
                      </m:e>
                    </m:d>
                  </m:oMath>
                </a14:m>
                <a:endParaRPr lang="en-US" altLang="zh-HK" sz="20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48680"/>
                <a:ext cx="2735557" cy="707886"/>
              </a:xfrm>
              <a:prstGeom prst="rect">
                <a:avLst/>
              </a:prstGeom>
              <a:blipFill rotWithShape="1">
                <a:blip r:embed="rId15"/>
                <a:stretch>
                  <a:fillRect l="-2227" t="-4310" r="-223" b="-1465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064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3" grpId="0"/>
      <p:bldP spid="15" grpId="0"/>
      <p:bldP spid="16" grpId="0"/>
      <p:bldP spid="18" grpId="0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670" y="332656"/>
            <a:ext cx="893538" cy="121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2657"/>
            <a:ext cx="91737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27584" y="1772816"/>
                <a:ext cx="3297313" cy="764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𝜓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|+〉</m:t>
                      </m:r>
                      <m:nary>
                        <m:naryPr>
                          <m:chr m:val="∑"/>
                          <m:supHide m:val="on"/>
                          <m:ctrlPr>
                            <a:rPr lang="zh-TW" altLang="zh-HK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zh-HK" i="1">
                              <a:latin typeface="Cambria Math"/>
                            </a:rPr>
                            <m:t>𝛼</m:t>
                          </m:r>
                          <m:r>
                            <a:rPr lang="en-US" altLang="zh-HK" i="1">
                              <a:latin typeface="Cambria Math"/>
                            </a:rPr>
                            <m:t>∈</m:t>
                          </m:r>
                          <m:r>
                            <a:rPr lang="en-US" altLang="zh-HK" i="1">
                              <a:latin typeface="Cambria Math"/>
                            </a:rPr>
                            <m:t>𝐴</m:t>
                          </m:r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zh-TW" altLang="zh-HK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HK" i="1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  <m:d>
                            <m:dPr>
                              <m:ctrlPr>
                                <a:rPr lang="zh-TW" altLang="zh-HK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HK" i="1">
                                  <a:latin typeface="Cambria Math"/>
                                </a:rPr>
                                <m:t>𝛼</m:t>
                              </m:r>
                            </m:e>
                          </m:d>
                          <m:sSub>
                            <m:sSubPr>
                              <m:ctrlPr>
                                <a:rPr lang="zh-TW" altLang="zh-HK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HK" i="1">
                                  <a:latin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altLang="zh-HK" i="1">
                                  <a:latin typeface="Cambria Math"/>
                                </a:rPr>
                                <m:t>𝛼</m:t>
                              </m:r>
                            </m:sub>
                          </m:sSub>
                          <m:d>
                            <m:dPr>
                              <m:ctrlPr>
                                <a:rPr lang="zh-TW" altLang="zh-HK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HK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〉"/>
                              <m:ctrlPr>
                                <a:rPr lang="zh-TW" altLang="zh-HK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zh-TW" altLang="zh-HK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HK" i="1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772816"/>
                <a:ext cx="3297313" cy="76450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4200374" y="2120756"/>
            <a:ext cx="108012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447143" y="1751424"/>
                <a:ext cx="5588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143" y="1751424"/>
                <a:ext cx="558871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5637399" y="2120756"/>
            <a:ext cx="0" cy="3997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714537" y="2132856"/>
                <a:ext cx="18097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dirty="0" smtClean="0">
                    <a:solidFill>
                      <a:srgbClr val="0070C0"/>
                    </a:solidFill>
                  </a:rPr>
                  <a:t>Add phase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altLang="zh-HK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sub>
                    </m:sSub>
                    <m:r>
                      <a:rPr lang="en-US" altLang="zh-HK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altLang="zh-HK" b="0" i="1" smtClean="0">
                        <a:solidFill>
                          <a:srgbClr val="0070C0"/>
                        </a:solidFill>
                        <a:latin typeface="Cambria Math"/>
                      </a:rPr>
                      <m:t>𝑦</m:t>
                    </m:r>
                    <m:r>
                      <a:rPr lang="en-US" altLang="zh-HK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zh-HK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537" y="2132856"/>
                <a:ext cx="1809791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2694" t="-8333" r="-673" b="-2666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>
            <a:off x="4211960" y="2646204"/>
            <a:ext cx="1080120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427984" y="2276872"/>
                <a:ext cx="6147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𝜓</m:t>
                          </m:r>
                          <m:r>
                            <a:rPr lang="en-US" altLang="zh-TW" i="1">
                              <a:latin typeface="Cambria Math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2276872"/>
                <a:ext cx="614784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1763688" y="2669237"/>
            <a:ext cx="0" cy="3997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814591" y="2685901"/>
            <a:ext cx="1962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>
                <a:solidFill>
                  <a:srgbClr val="0070C0"/>
                </a:solidFill>
              </a:rPr>
              <a:t>Decoding + Fourier</a:t>
            </a:r>
            <a:endParaRPr lang="zh-HK" alt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183198" y="3150260"/>
                <a:ext cx="2957220" cy="767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HK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zh-HK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HK" i="1" dirty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en-US" altLang="zh-HK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HK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altLang="zh-HK" i="1" dirty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HK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altLang="zh-HK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HK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zh-HK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HK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altLang="zh-HK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HK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zh-HK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)</m:t>
                              </m:r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en-US" altLang="zh-HK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HK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zh-HK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HK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d>
                            <m:dPr>
                              <m:begChr m:val="|"/>
                              <m:endChr m:val="〉"/>
                              <m:ctrlPr>
                                <a:rPr lang="en-US" altLang="zh-HK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HK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HK" altLang="en-US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198" y="3150260"/>
                <a:ext cx="2957220" cy="76790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>
            <a:off x="2617613" y="3918163"/>
            <a:ext cx="0" cy="3845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7696" y="3918163"/>
                <a:ext cx="19385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dirty="0" smtClean="0">
                    <a:solidFill>
                      <a:srgbClr val="0070C0"/>
                    </a:solidFill>
                  </a:rPr>
                  <a:t>Measure</a:t>
                </a:r>
                <a14:m>
                  <m:oMath xmlns:m="http://schemas.openxmlformats.org/officeDocument/2006/math">
                    <m:r>
                      <a:rPr lang="en-US" altLang="zh-HK" b="0" i="0" dirty="0" smtClean="0">
                        <a:solidFill>
                          <a:srgbClr val="0070C0"/>
                        </a:solidFill>
                        <a:latin typeface="Cambria Math"/>
                      </a:rPr>
                      <m:t>{|+</m:t>
                    </m:r>
                    <m:r>
                      <a:rPr lang="en-US" altLang="zh-HK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〉,|−〉}</m:t>
                    </m:r>
                  </m:oMath>
                </a14:m>
                <a:endParaRPr lang="zh-HK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96" y="3918163"/>
                <a:ext cx="1938544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2516" t="-8333" r="-1258" b="-2666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>
            <a:off x="3833194" y="3908569"/>
            <a:ext cx="0" cy="3845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921980" y="3923764"/>
                <a:ext cx="11619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HK" dirty="0" smtClean="0">
                    <a:solidFill>
                      <a:srgbClr val="0070C0"/>
                    </a:solidFill>
                  </a:rPr>
                  <a:t>Measure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980" y="3923764"/>
                <a:ext cx="1161921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4188" t="-8333" b="-2666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39861" y="4365104"/>
                <a:ext cx="4999510" cy="188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dirty="0" smtClean="0"/>
                  <a:t>A random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𝑡</m:t>
                    </m:r>
                    <m:r>
                      <a:rPr lang="en-US" altLang="zh-HK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HK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HK" b="0" i="1" smtClean="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HK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HK" altLang="en-US" dirty="0" smtClean="0"/>
                  <a:t> </a:t>
                </a:r>
                <a:r>
                  <a:rPr lang="en-US" altLang="zh-HK" dirty="0" smtClean="0"/>
                  <a:t>and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altLang="zh-HK" i="1" dirty="0" err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altLang="zh-HK" i="1" dirty="0" err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altLang="zh-HK" i="1" dirty="0" err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altLang="zh-HK" i="1" dirty="0" err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altLang="zh-HK" i="1" dirty="0" err="1" smtClean="0">
                        <a:solidFill>
                          <a:srgbClr val="FF0000"/>
                        </a:solidFill>
                        <a:latin typeface="Cambria Math"/>
                      </a:rPr>
                      <m:t>𝑡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 smtClean="0"/>
                  <a:t>Recall our target:</a:t>
                </a:r>
                <a:r>
                  <a:rPr lang="en-US" altLang="zh-HK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  <m:r>
                      <a:rPr lang="en-US" altLang="zh-HK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altLang="zh-HK" i="1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  <m:r>
                      <a:rPr lang="en-US" altLang="zh-HK" i="1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altLang="zh-HK" i="1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𝑦</m:t>
                    </m:r>
                    <m:r>
                      <a:rPr lang="en-US" altLang="zh-HK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 smtClean="0"/>
                  <a:t>. What’s the difference? </a:t>
                </a:r>
              </a:p>
              <a:p>
                <a:r>
                  <a:rPr lang="en-US" altLang="zh-HK" dirty="0" smtClean="0"/>
                  <a:t>The </a:t>
                </a:r>
                <a:r>
                  <a:rPr lang="en-US" altLang="zh-HK" dirty="0" smtClean="0">
                    <a:solidFill>
                      <a:srgbClr val="7030A0"/>
                    </a:solidFill>
                  </a:rPr>
                  <a:t>derivative</a:t>
                </a:r>
                <a:r>
                  <a:rPr lang="en-US" altLang="zh-HK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K" b="0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Δ</m:t>
                        </m:r>
                      </m:e>
                      <m:sub>
                        <m:r>
                          <a:rPr lang="en-US" altLang="zh-HK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HK" b="0" i="1" smtClean="0">
                        <a:solidFill>
                          <a:srgbClr val="7030A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HK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altLang="zh-HK" b="0" i="1" smtClean="0">
                        <a:latin typeface="Cambria Math"/>
                      </a:rPr>
                      <m:t>=</m:t>
                    </m:r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HK" b="0" i="1" smtClean="0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  <m:r>
                      <a:rPr lang="en-US" altLang="zh-HK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altLang="zh-HK" b="0" i="1" smtClean="0">
                        <a:solidFill>
                          <a:srgbClr val="0070C0"/>
                        </a:solidFill>
                        <a:latin typeface="Cambria Math"/>
                      </a:rPr>
                      <m:t>𝑧</m:t>
                    </m:r>
                    <m:r>
                      <a:rPr lang="en-US" altLang="zh-HK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 smtClean="0"/>
                  <a:t>. </a:t>
                </a:r>
              </a:p>
              <a:p>
                <a:r>
                  <a:rPr lang="en-US" altLang="zh-HK" dirty="0" smtClean="0"/>
                  <a:t>Good: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HK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HK" b="0" i="0" smtClean="0">
                                <a:latin typeface="Cambria Math"/>
                              </a:rPr>
                              <m:t>deg</m:t>
                            </m:r>
                          </m:e>
                          <m:sub>
                            <m:r>
                              <a:rPr lang="en-US" altLang="zh-HK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zh-HK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HK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HK" b="0" i="0" smtClean="0">
                                <a:latin typeface="Cambria Math"/>
                              </a:rPr>
                              <m:t>Δ</m:t>
                            </m:r>
                          </m:e>
                          <m:sub>
                            <m:r>
                              <a:rPr lang="en-US" altLang="zh-HK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HK" b="0" i="1" smtClean="0">
                            <a:latin typeface="Cambria Math"/>
                          </a:rPr>
                          <m:t>𝑓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altLang="zh-HK" b="0" i="1" smtClean="0">
                        <a:latin typeface="Cambria Math"/>
                      </a:rPr>
                      <m:t>≤</m:t>
                    </m:r>
                    <m:func>
                      <m:funcPr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HK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HK" b="0" i="0" smtClean="0">
                                <a:latin typeface="Cambria Math"/>
                              </a:rPr>
                              <m:t>deg</m:t>
                            </m:r>
                          </m:e>
                          <m:sub>
                            <m:r>
                              <a:rPr lang="en-US" altLang="zh-HK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zh-HK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𝑓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altLang="zh-HK" b="0" i="1" smtClean="0">
                        <a:solidFill>
                          <a:srgbClr val="7030A0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 smtClean="0"/>
                  <a:t>Bad: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HK" i="1" smtClean="0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HK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zh-HK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HK">
                                        <a:latin typeface="Cambria Math"/>
                                      </a:rPr>
                                      <m:t>Δ</m:t>
                                    </m:r>
                                  </m:e>
                                  <m:sub>
                                    <m:r>
                                      <a:rPr lang="en-US" altLang="zh-HK" i="1"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altLang="zh-HK" i="1">
                                    <a:latin typeface="Cambria Math"/>
                                  </a:rPr>
                                  <m:t>𝑓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HK" b="0" i="1" smtClean="0">
                        <a:latin typeface="Cambria Math"/>
                      </a:rPr>
                      <m:t>≤</m:t>
                    </m:r>
                    <m:sSubSup>
                      <m:sSubSupPr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HK" b="0" i="1" smtClean="0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HK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HK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 smtClean="0"/>
                  <a:t>(That’s where the factor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HK" i="1" dirty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altLang="zh-HK" i="1" dirty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zh-HK" altLang="en-US" dirty="0"/>
                  <a:t> </a:t>
                </a:r>
                <a:r>
                  <a:rPr lang="en-US" altLang="zh-HK" dirty="0" smtClean="0"/>
                  <a:t>comes from.)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61" y="4365104"/>
                <a:ext cx="4999510" cy="1884683"/>
              </a:xfrm>
              <a:prstGeom prst="rect">
                <a:avLst/>
              </a:prstGeom>
              <a:blipFill rotWithShape="1">
                <a:blip r:embed="rId11"/>
                <a:stretch>
                  <a:fillRect l="-976" t="-1618" r="-244" b="-453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Line Callout 2 27"/>
              <p:cNvSpPr/>
              <p:nvPr/>
            </p:nvSpPr>
            <p:spPr>
              <a:xfrm>
                <a:off x="5739371" y="3055233"/>
                <a:ext cx="3297125" cy="3254087"/>
              </a:xfrm>
              <a:prstGeom prst="borderCallout2">
                <a:avLst>
                  <a:gd name="adj1" fmla="val 58345"/>
                  <a:gd name="adj2" fmla="val -533"/>
                  <a:gd name="adj3" fmla="val 83466"/>
                  <a:gd name="adj4" fmla="val -17766"/>
                  <a:gd name="adj5" fmla="val 83548"/>
                  <a:gd name="adj6" fmla="val -67921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zh-HK" dirty="0" smtClean="0">
                    <a:solidFill>
                      <a:srgbClr val="0070C0"/>
                    </a:solidFill>
                  </a:rPr>
                  <a:t>One more issue</a:t>
                </a:r>
                <a:r>
                  <a:rPr lang="en-US" altLang="zh-HK" dirty="0" smtClean="0">
                    <a:solidFill>
                      <a:schemeClr val="tx1"/>
                    </a:solidFill>
                  </a:rPr>
                  <a:t>: Only Alice knows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altLang="zh-HK" dirty="0" smtClean="0">
                    <a:solidFill>
                      <a:schemeClr val="tx1"/>
                    </a:solidFill>
                  </a:rPr>
                  <a:t>!</a:t>
                </a:r>
                <a:r>
                  <a:rPr lang="en-US" altLang="zh-HK" dirty="0">
                    <a:solidFill>
                      <a:schemeClr val="tx1"/>
                    </a:solidFill>
                  </a:rPr>
                  <a:t> Bob doesn’t.</a:t>
                </a:r>
                <a:endParaRPr lang="en-US" altLang="zh-HK" dirty="0" smtClean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zh-HK" dirty="0" smtClean="0">
                    <a:solidFill>
                      <a:schemeClr val="tx1"/>
                    </a:solidFill>
                  </a:rPr>
                  <a:t>It’s unaffordable to send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altLang="zh-HK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zh-HK" dirty="0" err="1" smtClean="0">
                    <a:solidFill>
                      <a:schemeClr val="tx1"/>
                    </a:solidFill>
                  </a:rPr>
                  <a:t>Obs</a:t>
                </a:r>
                <a:r>
                  <a:rPr lang="en-US" altLang="zh-HK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𝑠𝑢𝑝𝑝</m:t>
                    </m:r>
                    <m:d>
                      <m:dPr>
                        <m:ctrlP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</m:acc>
                      </m:e>
                    </m:d>
                    <m:r>
                      <a:rPr lang="en-US" altLang="zh-HK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⊆</m:t>
                    </m:r>
                    <m:r>
                      <a:rPr lang="en-US" altLang="zh-HK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𝐴</m:t>
                    </m:r>
                    <m:r>
                      <a:rPr lang="en-US" altLang="zh-HK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altLang="zh-HK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𝐴</m:t>
                    </m:r>
                    <m:r>
                      <a:rPr lang="en-US" altLang="zh-HK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,∀</m:t>
                    </m:r>
                    <m:r>
                      <a:rPr lang="en-US" altLang="zh-HK" i="1" dirty="0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altLang="zh-HK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HK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𝐴</m:t>
                    </m:r>
                    <m:r>
                      <a:rPr lang="en-US" altLang="zh-HK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</a:rPr>
                      <m:t>𝑠𝑢𝑝𝑝</m:t>
                    </m:r>
                    <m:d>
                      <m:d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</m:acc>
                      </m:e>
                    </m:d>
                  </m:oMath>
                </a14:m>
                <a:endParaRPr lang="en-US" altLang="zh-HK" dirty="0" smtClean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altLang="zh-HK" dirty="0" smtClean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altLang="zh-HK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altLang="zh-HK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Line Callout 2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9371" y="3055233"/>
                <a:ext cx="3297125" cy="3254087"/>
              </a:xfrm>
              <a:prstGeom prst="borderCallout2">
                <a:avLst>
                  <a:gd name="adj1" fmla="val 58345"/>
                  <a:gd name="adj2" fmla="val -533"/>
                  <a:gd name="adj3" fmla="val 83466"/>
                  <a:gd name="adj4" fmla="val -17766"/>
                  <a:gd name="adj5" fmla="val 83548"/>
                  <a:gd name="adj6" fmla="val -67921"/>
                </a:avLst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323528" y="548680"/>
                <a:ext cx="273555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HK" sz="2000" dirty="0" smtClean="0"/>
                  <a:t>Goal: compute </a:t>
                </a:r>
                <a14:m>
                  <m:oMath xmlns:m="http://schemas.openxmlformats.org/officeDocument/2006/math">
                    <m:r>
                      <a:rPr lang="en-US" altLang="zh-HK" sz="20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r>
                      <a:rPr lang="en-US" altLang="zh-HK" sz="20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altLang="zh-HK" sz="2000" i="1" dirty="0" err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altLang="zh-HK" sz="2000" i="1" dirty="0" err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altLang="zh-HK" sz="2000" i="1" dirty="0" err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altLang="zh-HK" sz="20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zh-HK" sz="2000" dirty="0" smtClean="0"/>
              </a:p>
              <a:p>
                <a:r>
                  <a:rPr lang="en-US" altLang="zh-HK" sz="2000" dirty="0" smtClean="0"/>
                  <a:t>where </a:t>
                </a:r>
                <a14:m>
                  <m:oMath xmlns:m="http://schemas.openxmlformats.org/officeDocument/2006/math">
                    <m:r>
                      <a:rPr lang="en-US" altLang="zh-HK" sz="2000" i="1" smtClean="0">
                        <a:latin typeface="Cambria Math"/>
                      </a:rPr>
                      <m:t>𝑓</m:t>
                    </m:r>
                    <m:r>
                      <a:rPr lang="en-US" altLang="zh-HK" sz="200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altLang="zh-HK" sz="20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HK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HK" sz="200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HK" sz="2000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altLang="zh-HK" sz="2000" i="1">
                        <a:latin typeface="Cambria Math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altLang="zh-HK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000" i="1">
                            <a:latin typeface="Cambria Math"/>
                          </a:rPr>
                          <m:t>±1</m:t>
                        </m:r>
                      </m:e>
                    </m:d>
                  </m:oMath>
                </a14:m>
                <a:endParaRPr lang="en-US" altLang="zh-HK" sz="2000" dirty="0"/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48680"/>
                <a:ext cx="2735557" cy="707886"/>
              </a:xfrm>
              <a:prstGeom prst="rect">
                <a:avLst/>
              </a:prstGeom>
              <a:blipFill rotWithShape="1">
                <a:blip r:embed="rId13"/>
                <a:stretch>
                  <a:fillRect l="-2227" t="-4310" r="-223" b="-1465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055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670" y="332656"/>
            <a:ext cx="893538" cy="121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2657"/>
            <a:ext cx="91737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27584" y="1772816"/>
                <a:ext cx="3297313" cy="764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𝜓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|+〉</m:t>
                      </m:r>
                      <m:nary>
                        <m:naryPr>
                          <m:chr m:val="∑"/>
                          <m:supHide m:val="on"/>
                          <m:ctrlPr>
                            <a:rPr lang="zh-TW" altLang="zh-HK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zh-HK" i="1">
                              <a:latin typeface="Cambria Math"/>
                            </a:rPr>
                            <m:t>𝛼</m:t>
                          </m:r>
                          <m:r>
                            <a:rPr lang="en-US" altLang="zh-HK" i="1">
                              <a:latin typeface="Cambria Math"/>
                            </a:rPr>
                            <m:t>∈</m:t>
                          </m:r>
                          <m:r>
                            <a:rPr lang="en-US" altLang="zh-HK" i="1">
                              <a:latin typeface="Cambria Math"/>
                            </a:rPr>
                            <m:t>𝐴</m:t>
                          </m:r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zh-TW" altLang="zh-HK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HK" i="1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  <m:d>
                            <m:dPr>
                              <m:ctrlPr>
                                <a:rPr lang="zh-TW" altLang="zh-HK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HK" i="1">
                                  <a:latin typeface="Cambria Math"/>
                                </a:rPr>
                                <m:t>𝛼</m:t>
                              </m:r>
                            </m:e>
                          </m:d>
                          <m:sSub>
                            <m:sSubPr>
                              <m:ctrlPr>
                                <a:rPr lang="zh-TW" altLang="zh-HK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HK" i="1">
                                  <a:latin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altLang="zh-HK" i="1">
                                  <a:latin typeface="Cambria Math"/>
                                </a:rPr>
                                <m:t>𝛼</m:t>
                              </m:r>
                            </m:sub>
                          </m:sSub>
                          <m:d>
                            <m:dPr>
                              <m:ctrlPr>
                                <a:rPr lang="zh-TW" altLang="zh-HK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HK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〉"/>
                              <m:ctrlPr>
                                <a:rPr lang="zh-TW" altLang="zh-HK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zh-TW" altLang="zh-HK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HK" i="1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772816"/>
                <a:ext cx="3297313" cy="76450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4200374" y="2120756"/>
            <a:ext cx="108012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447143" y="1751424"/>
                <a:ext cx="5588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143" y="1751424"/>
                <a:ext cx="558871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5637399" y="2120756"/>
            <a:ext cx="0" cy="3997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714537" y="2132856"/>
                <a:ext cx="18097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dirty="0" smtClean="0">
                    <a:solidFill>
                      <a:srgbClr val="0070C0"/>
                    </a:solidFill>
                  </a:rPr>
                  <a:t>Add phase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altLang="zh-HK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sub>
                    </m:sSub>
                    <m:r>
                      <a:rPr lang="en-US" altLang="zh-HK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altLang="zh-HK" b="0" i="1" smtClean="0">
                        <a:solidFill>
                          <a:srgbClr val="0070C0"/>
                        </a:solidFill>
                        <a:latin typeface="Cambria Math"/>
                      </a:rPr>
                      <m:t>𝑦</m:t>
                    </m:r>
                    <m:r>
                      <a:rPr lang="en-US" altLang="zh-HK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zh-HK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537" y="2132856"/>
                <a:ext cx="1809791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2694" t="-8333" r="-673" b="-2666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>
            <a:off x="4211960" y="2646204"/>
            <a:ext cx="1080120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427984" y="2276872"/>
                <a:ext cx="6147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𝜓</m:t>
                          </m:r>
                          <m:r>
                            <a:rPr lang="en-US" altLang="zh-TW" i="1">
                              <a:latin typeface="Cambria Math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2276872"/>
                <a:ext cx="614784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1763688" y="2669237"/>
            <a:ext cx="0" cy="3997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814591" y="2685901"/>
            <a:ext cx="1962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>
                <a:solidFill>
                  <a:srgbClr val="0070C0"/>
                </a:solidFill>
              </a:rPr>
              <a:t>Decoding + Fourier</a:t>
            </a:r>
            <a:endParaRPr lang="zh-HK" alt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183198" y="3150260"/>
                <a:ext cx="2957220" cy="767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HK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zh-HK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HK" i="1" dirty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en-US" altLang="zh-HK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HK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altLang="zh-HK" i="1" dirty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HK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altLang="zh-HK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HK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zh-HK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HK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altLang="zh-HK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HK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zh-HK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)</m:t>
                              </m:r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en-US" altLang="zh-HK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HK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zh-HK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HK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d>
                            <m:dPr>
                              <m:begChr m:val="|"/>
                              <m:endChr m:val="〉"/>
                              <m:ctrlPr>
                                <a:rPr lang="en-US" altLang="zh-HK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HK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HK" altLang="en-US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198" y="3150260"/>
                <a:ext cx="2957220" cy="76790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>
            <a:off x="2617613" y="3918163"/>
            <a:ext cx="0" cy="3845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7696" y="3918163"/>
                <a:ext cx="19385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dirty="0" smtClean="0">
                    <a:solidFill>
                      <a:srgbClr val="0070C0"/>
                    </a:solidFill>
                  </a:rPr>
                  <a:t>Measure</a:t>
                </a:r>
                <a14:m>
                  <m:oMath xmlns:m="http://schemas.openxmlformats.org/officeDocument/2006/math">
                    <m:r>
                      <a:rPr lang="en-US" altLang="zh-HK" b="0" i="0" dirty="0" smtClean="0">
                        <a:solidFill>
                          <a:srgbClr val="0070C0"/>
                        </a:solidFill>
                        <a:latin typeface="Cambria Math"/>
                      </a:rPr>
                      <m:t>{|+</m:t>
                    </m:r>
                    <m:r>
                      <a:rPr lang="en-US" altLang="zh-HK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〉,|−〉}</m:t>
                    </m:r>
                  </m:oMath>
                </a14:m>
                <a:endParaRPr lang="zh-HK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96" y="3918163"/>
                <a:ext cx="1938544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2516" t="-8333" r="-1258" b="-2666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>
            <a:off x="3833194" y="3908569"/>
            <a:ext cx="0" cy="3845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921980" y="3923764"/>
                <a:ext cx="11619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HK" dirty="0" smtClean="0">
                    <a:solidFill>
                      <a:srgbClr val="0070C0"/>
                    </a:solidFill>
                  </a:rPr>
                  <a:t>Measure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980" y="3923764"/>
                <a:ext cx="1161921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4188" t="-8333" b="-2666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39861" y="4365104"/>
                <a:ext cx="4999510" cy="188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dirty="0" smtClean="0"/>
                  <a:t>A random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𝑡</m:t>
                    </m:r>
                    <m:r>
                      <a:rPr lang="en-US" altLang="zh-HK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HK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HK" b="0" i="1" smtClean="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HK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HK" altLang="en-US" dirty="0" smtClean="0"/>
                  <a:t> </a:t>
                </a:r>
                <a:r>
                  <a:rPr lang="en-US" altLang="zh-HK" dirty="0" smtClean="0"/>
                  <a:t>and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altLang="zh-HK" i="1" dirty="0" err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altLang="zh-HK" i="1" dirty="0" err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altLang="zh-HK" i="1" dirty="0" err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altLang="zh-HK" i="1" dirty="0" err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altLang="zh-HK" i="1" dirty="0" err="1" smtClean="0">
                        <a:solidFill>
                          <a:srgbClr val="FF0000"/>
                        </a:solidFill>
                        <a:latin typeface="Cambria Math"/>
                      </a:rPr>
                      <m:t>𝑡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 smtClean="0"/>
                  <a:t>Recall our target:</a:t>
                </a:r>
                <a:r>
                  <a:rPr lang="en-US" altLang="zh-HK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  <m:r>
                      <a:rPr lang="en-US" altLang="zh-HK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altLang="zh-HK" i="1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  <m:r>
                      <a:rPr lang="en-US" altLang="zh-HK" i="1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altLang="zh-HK" i="1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𝑦</m:t>
                    </m:r>
                    <m:r>
                      <a:rPr lang="en-US" altLang="zh-HK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 smtClean="0"/>
                  <a:t>. What’s the difference? </a:t>
                </a:r>
              </a:p>
              <a:p>
                <a:r>
                  <a:rPr lang="en-US" altLang="zh-HK" dirty="0" smtClean="0"/>
                  <a:t>The </a:t>
                </a:r>
                <a:r>
                  <a:rPr lang="en-US" altLang="zh-HK" dirty="0" smtClean="0">
                    <a:solidFill>
                      <a:srgbClr val="7030A0"/>
                    </a:solidFill>
                  </a:rPr>
                  <a:t>derivative</a:t>
                </a:r>
                <a:r>
                  <a:rPr lang="en-US" altLang="zh-HK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K" b="0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Δ</m:t>
                        </m:r>
                      </m:e>
                      <m:sub>
                        <m:r>
                          <a:rPr lang="en-US" altLang="zh-HK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HK" b="0" i="1" smtClean="0">
                        <a:solidFill>
                          <a:srgbClr val="7030A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HK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altLang="zh-HK" b="0" i="1" smtClean="0">
                        <a:latin typeface="Cambria Math"/>
                      </a:rPr>
                      <m:t>=</m:t>
                    </m:r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HK" b="0" i="1" smtClean="0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  <m:r>
                      <a:rPr lang="en-US" altLang="zh-HK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altLang="zh-HK" b="0" i="1" smtClean="0">
                        <a:solidFill>
                          <a:srgbClr val="0070C0"/>
                        </a:solidFill>
                        <a:latin typeface="Cambria Math"/>
                      </a:rPr>
                      <m:t>𝑧</m:t>
                    </m:r>
                    <m:r>
                      <a:rPr lang="en-US" altLang="zh-HK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 smtClean="0"/>
                  <a:t>. </a:t>
                </a:r>
              </a:p>
              <a:p>
                <a:r>
                  <a:rPr lang="en-US" altLang="zh-HK" dirty="0" smtClean="0"/>
                  <a:t>Good: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HK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HK" b="0" i="0" smtClean="0">
                                <a:latin typeface="Cambria Math"/>
                              </a:rPr>
                              <m:t>deg</m:t>
                            </m:r>
                          </m:e>
                          <m:sub>
                            <m:r>
                              <a:rPr lang="en-US" altLang="zh-HK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zh-HK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HK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HK" b="0" i="0" smtClean="0">
                                <a:latin typeface="Cambria Math"/>
                              </a:rPr>
                              <m:t>Δ</m:t>
                            </m:r>
                          </m:e>
                          <m:sub>
                            <m:r>
                              <a:rPr lang="en-US" altLang="zh-HK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HK" b="0" i="1" smtClean="0">
                            <a:latin typeface="Cambria Math"/>
                          </a:rPr>
                          <m:t>𝑓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altLang="zh-HK" b="0" i="1" smtClean="0">
                        <a:latin typeface="Cambria Math"/>
                      </a:rPr>
                      <m:t>≤</m:t>
                    </m:r>
                    <m:func>
                      <m:funcPr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HK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HK" b="0" i="0" smtClean="0">
                                <a:latin typeface="Cambria Math"/>
                              </a:rPr>
                              <m:t>deg</m:t>
                            </m:r>
                          </m:e>
                          <m:sub>
                            <m:r>
                              <a:rPr lang="en-US" altLang="zh-HK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zh-HK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𝑓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altLang="zh-HK" b="0" i="1" smtClean="0">
                        <a:solidFill>
                          <a:srgbClr val="7030A0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 smtClean="0"/>
                  <a:t>Bad: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HK" i="1" smtClean="0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HK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zh-HK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HK">
                                        <a:latin typeface="Cambria Math"/>
                                      </a:rPr>
                                      <m:t>Δ</m:t>
                                    </m:r>
                                  </m:e>
                                  <m:sub>
                                    <m:r>
                                      <a:rPr lang="en-US" altLang="zh-HK" i="1"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altLang="zh-HK" i="1">
                                    <a:latin typeface="Cambria Math"/>
                                  </a:rPr>
                                  <m:t>𝑓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HK" b="0" i="1" smtClean="0">
                        <a:latin typeface="Cambria Math"/>
                      </a:rPr>
                      <m:t>≤</m:t>
                    </m:r>
                    <m:sSubSup>
                      <m:sSubSupPr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HK" b="0" i="1" smtClean="0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HK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HK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 smtClean="0"/>
                  <a:t>(That’s where the factor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HK" i="1" dirty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altLang="zh-HK" i="1" dirty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zh-HK" altLang="en-US" dirty="0"/>
                  <a:t> </a:t>
                </a:r>
                <a:r>
                  <a:rPr lang="en-US" altLang="zh-HK" dirty="0" smtClean="0"/>
                  <a:t>comes from.)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61" y="4365104"/>
                <a:ext cx="4999510" cy="1884683"/>
              </a:xfrm>
              <a:prstGeom prst="rect">
                <a:avLst/>
              </a:prstGeom>
              <a:blipFill rotWithShape="1">
                <a:blip r:embed="rId11"/>
                <a:stretch>
                  <a:fillRect l="-976" t="-1618" r="-244" b="-453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Line Callout 2 27"/>
              <p:cNvSpPr/>
              <p:nvPr/>
            </p:nvSpPr>
            <p:spPr>
              <a:xfrm>
                <a:off x="5739371" y="3055233"/>
                <a:ext cx="3297125" cy="3254087"/>
              </a:xfrm>
              <a:prstGeom prst="borderCallout2">
                <a:avLst>
                  <a:gd name="adj1" fmla="val 58345"/>
                  <a:gd name="adj2" fmla="val -533"/>
                  <a:gd name="adj3" fmla="val 83466"/>
                  <a:gd name="adj4" fmla="val -17766"/>
                  <a:gd name="adj5" fmla="val 83548"/>
                  <a:gd name="adj6" fmla="val -67921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zh-HK" dirty="0" smtClean="0">
                    <a:solidFill>
                      <a:srgbClr val="0070C0"/>
                    </a:solidFill>
                  </a:rPr>
                  <a:t>One more issue</a:t>
                </a:r>
                <a:r>
                  <a:rPr lang="en-US" altLang="zh-HK" dirty="0" smtClean="0">
                    <a:solidFill>
                      <a:schemeClr val="tx1"/>
                    </a:solidFill>
                  </a:rPr>
                  <a:t>: Only Alice knows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altLang="zh-HK" dirty="0" smtClean="0">
                    <a:solidFill>
                      <a:schemeClr val="tx1"/>
                    </a:solidFill>
                  </a:rPr>
                  <a:t>!</a:t>
                </a:r>
                <a:r>
                  <a:rPr lang="en-US" altLang="zh-HK" dirty="0">
                    <a:solidFill>
                      <a:schemeClr val="tx1"/>
                    </a:solidFill>
                  </a:rPr>
                  <a:t> Bob doesn’t.</a:t>
                </a:r>
                <a:endParaRPr lang="en-US" altLang="zh-HK" dirty="0" smtClean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zh-HK" dirty="0" smtClean="0">
                    <a:solidFill>
                      <a:schemeClr val="tx1"/>
                    </a:solidFill>
                  </a:rPr>
                  <a:t>It’s unaffordable to send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altLang="zh-HK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zh-HK" dirty="0" err="1" smtClean="0">
                    <a:solidFill>
                      <a:schemeClr val="tx1"/>
                    </a:solidFill>
                  </a:rPr>
                  <a:t>Obs</a:t>
                </a:r>
                <a:r>
                  <a:rPr lang="en-US" altLang="zh-HK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𝑠𝑢𝑝𝑝</m:t>
                    </m:r>
                    <m:d>
                      <m:dPr>
                        <m:ctrlP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</m:acc>
                      </m:e>
                    </m:d>
                    <m:r>
                      <a:rPr lang="en-US" altLang="zh-HK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⊆</m:t>
                    </m:r>
                    <m:r>
                      <a:rPr lang="en-US" altLang="zh-HK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𝐴</m:t>
                    </m:r>
                    <m:r>
                      <a:rPr lang="en-US" altLang="zh-HK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altLang="zh-HK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𝐴</m:t>
                    </m:r>
                    <m:r>
                      <a:rPr lang="en-US" altLang="zh-HK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,∀</m:t>
                    </m:r>
                    <m:r>
                      <a:rPr lang="en-US" altLang="zh-HK" i="1" dirty="0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altLang="zh-HK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HK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𝐴</m:t>
                    </m:r>
                    <m:r>
                      <a:rPr lang="en-US" altLang="zh-HK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</a:rPr>
                      <m:t>𝑠𝑢𝑝𝑝</m:t>
                    </m:r>
                    <m:d>
                      <m:d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</m:acc>
                      </m:e>
                    </m:d>
                  </m:oMath>
                </a14:m>
                <a:endParaRPr lang="en-US" altLang="zh-HK" dirty="0" smtClean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altLang="zh-HK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altLang="zh-HK" dirty="0" smtClean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altLang="zh-HK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Line Callout 2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9371" y="3055233"/>
                <a:ext cx="3297125" cy="3254087"/>
              </a:xfrm>
              <a:prstGeom prst="borderCallout2">
                <a:avLst>
                  <a:gd name="adj1" fmla="val 58345"/>
                  <a:gd name="adj2" fmla="val -533"/>
                  <a:gd name="adj3" fmla="val 83466"/>
                  <a:gd name="adj4" fmla="val -17766"/>
                  <a:gd name="adj5" fmla="val 83548"/>
                  <a:gd name="adj6" fmla="val -67921"/>
                </a:avLst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1043372" y="1157947"/>
            <a:ext cx="4392488" cy="475252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7" name="Oval 6"/>
          <p:cNvSpPr/>
          <p:nvPr/>
        </p:nvSpPr>
        <p:spPr>
          <a:xfrm>
            <a:off x="3833194" y="3534211"/>
            <a:ext cx="594790" cy="56662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2" name="Oval 21"/>
          <p:cNvSpPr/>
          <p:nvPr/>
        </p:nvSpPr>
        <p:spPr>
          <a:xfrm>
            <a:off x="3635896" y="3686611"/>
            <a:ext cx="594790" cy="56662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9" name="Oval 28"/>
          <p:cNvSpPr/>
          <p:nvPr/>
        </p:nvSpPr>
        <p:spPr>
          <a:xfrm>
            <a:off x="3347864" y="3654467"/>
            <a:ext cx="594790" cy="56662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/>
              <p:cNvSpPr/>
              <p:nvPr/>
            </p:nvSpPr>
            <p:spPr>
              <a:xfrm>
                <a:off x="3545162" y="3429000"/>
                <a:ext cx="594790" cy="56662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zh-HK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30" name="Oval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162" y="3429000"/>
                <a:ext cx="594790" cy="566621"/>
              </a:xfrm>
              <a:prstGeom prst="ellipse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/>
          <p:cNvSpPr/>
          <p:nvPr/>
        </p:nvSpPr>
        <p:spPr>
          <a:xfrm>
            <a:off x="3203848" y="3429000"/>
            <a:ext cx="594790" cy="56662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2" name="Oval 31"/>
          <p:cNvSpPr/>
          <p:nvPr/>
        </p:nvSpPr>
        <p:spPr>
          <a:xfrm>
            <a:off x="3356248" y="3140968"/>
            <a:ext cx="594790" cy="56662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3" name="Oval 32"/>
          <p:cNvSpPr/>
          <p:nvPr/>
        </p:nvSpPr>
        <p:spPr>
          <a:xfrm>
            <a:off x="3617170" y="3068960"/>
            <a:ext cx="594790" cy="56662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4" name="Oval 33"/>
          <p:cNvSpPr/>
          <p:nvPr/>
        </p:nvSpPr>
        <p:spPr>
          <a:xfrm>
            <a:off x="3833194" y="3222419"/>
            <a:ext cx="594790" cy="56662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Oval 9"/>
          <p:cNvSpPr/>
          <p:nvPr/>
        </p:nvSpPr>
        <p:spPr>
          <a:xfrm>
            <a:off x="3059832" y="2969370"/>
            <a:ext cx="1548172" cy="1453887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483768" y="2276872"/>
                <a:ext cx="246195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altLang="zh-HK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zh-HK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altLang="zh-HK" i="1" dirty="0" smtClean="0">
                  <a:solidFill>
                    <a:srgbClr val="7030A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≝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HK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HK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altLang="zh-HK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altLang="zh-HK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altLang="zh-HK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:</m:t>
                          </m:r>
                          <m:r>
                            <a:rPr lang="en-US" altLang="zh-HK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altLang="zh-HK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altLang="zh-HK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altLang="zh-HK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altLang="zh-HK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altLang="zh-HK" dirty="0" smtClean="0">
                  <a:solidFill>
                    <a:srgbClr val="7030A0"/>
                  </a:solidFill>
                </a:endParaRPr>
              </a:p>
              <a:p>
                <a:pPr/>
                <a:endParaRPr lang="zh-HK" altLang="en-US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2276872"/>
                <a:ext cx="2461956" cy="92333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843808" y="1268760"/>
                <a:ext cx="8423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HK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HK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HK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HK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HK" alt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1268760"/>
                <a:ext cx="842345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/>
              <p:cNvSpPr/>
              <p:nvPr/>
            </p:nvSpPr>
            <p:spPr>
              <a:xfrm>
                <a:off x="323528" y="548680"/>
                <a:ext cx="273555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HK" sz="2000" dirty="0" smtClean="0"/>
                  <a:t>Goal: compute </a:t>
                </a:r>
                <a14:m>
                  <m:oMath xmlns:m="http://schemas.openxmlformats.org/officeDocument/2006/math">
                    <m:r>
                      <a:rPr lang="en-US" altLang="zh-HK" sz="20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r>
                      <a:rPr lang="en-US" altLang="zh-HK" sz="20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altLang="zh-HK" sz="2000" i="1" dirty="0" err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altLang="zh-HK" sz="2000" i="1" dirty="0" err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altLang="zh-HK" sz="2000" i="1" dirty="0" err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altLang="zh-HK" sz="20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zh-HK" sz="2000" dirty="0" smtClean="0"/>
              </a:p>
              <a:p>
                <a:r>
                  <a:rPr lang="en-US" altLang="zh-HK" sz="2000" dirty="0" smtClean="0"/>
                  <a:t>where </a:t>
                </a:r>
                <a14:m>
                  <m:oMath xmlns:m="http://schemas.openxmlformats.org/officeDocument/2006/math">
                    <m:r>
                      <a:rPr lang="en-US" altLang="zh-HK" sz="2000" i="1" smtClean="0">
                        <a:latin typeface="Cambria Math"/>
                      </a:rPr>
                      <m:t>𝑓</m:t>
                    </m:r>
                    <m:r>
                      <a:rPr lang="en-US" altLang="zh-HK" sz="200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altLang="zh-HK" sz="20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HK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HK" sz="200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HK" sz="2000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altLang="zh-HK" sz="2000" i="1">
                        <a:latin typeface="Cambria Math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altLang="zh-HK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000" i="1">
                            <a:latin typeface="Cambria Math"/>
                          </a:rPr>
                          <m:t>±1</m:t>
                        </m:r>
                      </m:e>
                    </m:d>
                  </m:oMath>
                </a14:m>
                <a:endParaRPr lang="en-US" altLang="zh-HK" sz="2000" dirty="0"/>
              </a:p>
            </p:txBody>
          </p:sp>
        </mc:Choice>
        <mc:Fallback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48680"/>
                <a:ext cx="2735557" cy="707886"/>
              </a:xfrm>
              <a:prstGeom prst="rect">
                <a:avLst/>
              </a:prstGeom>
              <a:blipFill rotWithShape="1">
                <a:blip r:embed="rId16"/>
                <a:stretch>
                  <a:fillRect l="-2227" t="-4310" r="-223" b="-1465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765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10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670" y="332656"/>
            <a:ext cx="893538" cy="121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2657"/>
            <a:ext cx="91737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27584" y="1772816"/>
                <a:ext cx="3297313" cy="764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𝜓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|+〉</m:t>
                      </m:r>
                      <m:nary>
                        <m:naryPr>
                          <m:chr m:val="∑"/>
                          <m:supHide m:val="on"/>
                          <m:ctrlPr>
                            <a:rPr lang="zh-TW" altLang="zh-HK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zh-HK" i="1">
                              <a:latin typeface="Cambria Math"/>
                            </a:rPr>
                            <m:t>𝛼</m:t>
                          </m:r>
                          <m:r>
                            <a:rPr lang="en-US" altLang="zh-HK" i="1">
                              <a:latin typeface="Cambria Math"/>
                            </a:rPr>
                            <m:t>∈</m:t>
                          </m:r>
                          <m:r>
                            <a:rPr lang="en-US" altLang="zh-HK" i="1">
                              <a:latin typeface="Cambria Math"/>
                            </a:rPr>
                            <m:t>𝐴</m:t>
                          </m:r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zh-TW" altLang="zh-HK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HK" i="1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  <m:d>
                            <m:dPr>
                              <m:ctrlPr>
                                <a:rPr lang="zh-TW" altLang="zh-HK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HK" i="1">
                                  <a:latin typeface="Cambria Math"/>
                                </a:rPr>
                                <m:t>𝛼</m:t>
                              </m:r>
                            </m:e>
                          </m:d>
                          <m:sSub>
                            <m:sSubPr>
                              <m:ctrlPr>
                                <a:rPr lang="zh-TW" altLang="zh-HK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HK" i="1">
                                  <a:latin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altLang="zh-HK" i="1">
                                  <a:latin typeface="Cambria Math"/>
                                </a:rPr>
                                <m:t>𝛼</m:t>
                              </m:r>
                            </m:sub>
                          </m:sSub>
                          <m:d>
                            <m:dPr>
                              <m:ctrlPr>
                                <a:rPr lang="zh-TW" altLang="zh-HK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HK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〉"/>
                              <m:ctrlPr>
                                <a:rPr lang="zh-TW" altLang="zh-HK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zh-TW" altLang="zh-HK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HK" i="1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772816"/>
                <a:ext cx="3297313" cy="76450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4200374" y="2120756"/>
            <a:ext cx="108012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447143" y="1751424"/>
                <a:ext cx="5588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143" y="1751424"/>
                <a:ext cx="558871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5637399" y="2120756"/>
            <a:ext cx="0" cy="3997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714537" y="2132856"/>
                <a:ext cx="18097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dirty="0" smtClean="0">
                    <a:solidFill>
                      <a:srgbClr val="0070C0"/>
                    </a:solidFill>
                  </a:rPr>
                  <a:t>Add phase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altLang="zh-HK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sub>
                    </m:sSub>
                    <m:r>
                      <a:rPr lang="en-US" altLang="zh-HK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altLang="zh-HK" b="0" i="1" smtClean="0">
                        <a:solidFill>
                          <a:srgbClr val="0070C0"/>
                        </a:solidFill>
                        <a:latin typeface="Cambria Math"/>
                      </a:rPr>
                      <m:t>𝑦</m:t>
                    </m:r>
                    <m:r>
                      <a:rPr lang="en-US" altLang="zh-HK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zh-HK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537" y="2132856"/>
                <a:ext cx="1809791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2694" t="-8333" r="-673" b="-2666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>
            <a:off x="4211960" y="2646204"/>
            <a:ext cx="1080120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427984" y="2276872"/>
                <a:ext cx="6147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𝜓</m:t>
                          </m:r>
                          <m:r>
                            <a:rPr lang="en-US" altLang="zh-TW" i="1">
                              <a:latin typeface="Cambria Math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2276872"/>
                <a:ext cx="614784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1763688" y="2669237"/>
            <a:ext cx="0" cy="3997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814591" y="2685901"/>
            <a:ext cx="1962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>
                <a:solidFill>
                  <a:srgbClr val="0070C0"/>
                </a:solidFill>
              </a:rPr>
              <a:t>Decoding + Fourier</a:t>
            </a:r>
            <a:endParaRPr lang="zh-HK" alt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183198" y="3150260"/>
                <a:ext cx="2957220" cy="767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HK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zh-HK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HK" i="1" dirty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en-US" altLang="zh-HK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HK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altLang="zh-HK" i="1" dirty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HK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altLang="zh-HK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HK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zh-HK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HK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altLang="zh-HK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HK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zh-HK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)</m:t>
                              </m:r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en-US" altLang="zh-HK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HK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zh-HK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HK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d>
                            <m:dPr>
                              <m:begChr m:val="|"/>
                              <m:endChr m:val="〉"/>
                              <m:ctrlPr>
                                <a:rPr lang="en-US" altLang="zh-HK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HK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HK" altLang="en-US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198" y="3150260"/>
                <a:ext cx="2957220" cy="76790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>
            <a:off x="2617613" y="3918163"/>
            <a:ext cx="0" cy="3845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7696" y="3918163"/>
                <a:ext cx="19385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dirty="0" smtClean="0">
                    <a:solidFill>
                      <a:srgbClr val="0070C0"/>
                    </a:solidFill>
                  </a:rPr>
                  <a:t>Measure</a:t>
                </a:r>
                <a14:m>
                  <m:oMath xmlns:m="http://schemas.openxmlformats.org/officeDocument/2006/math">
                    <m:r>
                      <a:rPr lang="en-US" altLang="zh-HK" b="0" i="0" dirty="0" smtClean="0">
                        <a:solidFill>
                          <a:srgbClr val="0070C0"/>
                        </a:solidFill>
                        <a:latin typeface="Cambria Math"/>
                      </a:rPr>
                      <m:t>{|+</m:t>
                    </m:r>
                    <m:r>
                      <a:rPr lang="en-US" altLang="zh-HK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〉,|−〉}</m:t>
                    </m:r>
                  </m:oMath>
                </a14:m>
                <a:endParaRPr lang="zh-HK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96" y="3918163"/>
                <a:ext cx="1938544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2516" t="-8333" r="-1258" b="-2666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>
            <a:off x="3833194" y="3908569"/>
            <a:ext cx="0" cy="3845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921980" y="3923764"/>
                <a:ext cx="11619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HK" dirty="0" smtClean="0">
                    <a:solidFill>
                      <a:srgbClr val="0070C0"/>
                    </a:solidFill>
                  </a:rPr>
                  <a:t>Measure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980" y="3923764"/>
                <a:ext cx="1161921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4188" t="-8333" b="-2666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39861" y="4365104"/>
                <a:ext cx="4999510" cy="188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dirty="0" smtClean="0"/>
                  <a:t>A random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𝑡</m:t>
                    </m:r>
                    <m:r>
                      <a:rPr lang="en-US" altLang="zh-HK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HK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HK" b="0" i="1" smtClean="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HK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HK" altLang="en-US" dirty="0" smtClean="0"/>
                  <a:t> </a:t>
                </a:r>
                <a:r>
                  <a:rPr lang="en-US" altLang="zh-HK" dirty="0" smtClean="0"/>
                  <a:t>and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altLang="zh-HK" i="1" dirty="0" err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altLang="zh-HK" i="1" dirty="0" err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altLang="zh-HK" i="1" dirty="0" err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altLang="zh-HK" i="1" dirty="0" err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altLang="zh-HK" i="1" dirty="0" err="1" smtClean="0">
                        <a:solidFill>
                          <a:srgbClr val="FF0000"/>
                        </a:solidFill>
                        <a:latin typeface="Cambria Math"/>
                      </a:rPr>
                      <m:t>𝑡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 smtClean="0"/>
                  <a:t>Recall our target:</a:t>
                </a:r>
                <a:r>
                  <a:rPr lang="en-US" altLang="zh-HK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  <m:r>
                      <a:rPr lang="en-US" altLang="zh-HK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altLang="zh-HK" i="1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  <m:r>
                      <a:rPr lang="en-US" altLang="zh-HK" i="1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altLang="zh-HK" i="1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𝑦</m:t>
                    </m:r>
                    <m:r>
                      <a:rPr lang="en-US" altLang="zh-HK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 smtClean="0"/>
                  <a:t>. What’s the difference? </a:t>
                </a:r>
              </a:p>
              <a:p>
                <a:r>
                  <a:rPr lang="en-US" altLang="zh-HK" dirty="0" smtClean="0"/>
                  <a:t>The </a:t>
                </a:r>
                <a:r>
                  <a:rPr lang="en-US" altLang="zh-HK" dirty="0" smtClean="0">
                    <a:solidFill>
                      <a:srgbClr val="7030A0"/>
                    </a:solidFill>
                  </a:rPr>
                  <a:t>derivative</a:t>
                </a:r>
                <a:r>
                  <a:rPr lang="en-US" altLang="zh-HK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K" b="0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Δ</m:t>
                        </m:r>
                      </m:e>
                      <m:sub>
                        <m:r>
                          <a:rPr lang="en-US" altLang="zh-HK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HK" b="0" i="1" smtClean="0">
                        <a:solidFill>
                          <a:srgbClr val="7030A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HK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altLang="zh-HK" b="0" i="1" smtClean="0">
                        <a:latin typeface="Cambria Math"/>
                      </a:rPr>
                      <m:t>=</m:t>
                    </m:r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HK" b="0" i="1" smtClean="0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  <m:r>
                      <a:rPr lang="en-US" altLang="zh-HK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altLang="zh-HK" b="0" i="1" smtClean="0">
                        <a:solidFill>
                          <a:srgbClr val="0070C0"/>
                        </a:solidFill>
                        <a:latin typeface="Cambria Math"/>
                      </a:rPr>
                      <m:t>𝑧</m:t>
                    </m:r>
                    <m:r>
                      <a:rPr lang="en-US" altLang="zh-HK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 smtClean="0"/>
                  <a:t>. </a:t>
                </a:r>
              </a:p>
              <a:p>
                <a:r>
                  <a:rPr lang="en-US" altLang="zh-HK" dirty="0" smtClean="0"/>
                  <a:t>Good: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HK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HK" b="0" i="0" smtClean="0">
                                <a:latin typeface="Cambria Math"/>
                              </a:rPr>
                              <m:t>deg</m:t>
                            </m:r>
                          </m:e>
                          <m:sub>
                            <m:r>
                              <a:rPr lang="en-US" altLang="zh-HK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zh-HK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HK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HK" b="0" i="0" smtClean="0">
                                <a:latin typeface="Cambria Math"/>
                              </a:rPr>
                              <m:t>Δ</m:t>
                            </m:r>
                          </m:e>
                          <m:sub>
                            <m:r>
                              <a:rPr lang="en-US" altLang="zh-HK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HK" b="0" i="1" smtClean="0">
                            <a:latin typeface="Cambria Math"/>
                          </a:rPr>
                          <m:t>𝑓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altLang="zh-HK" b="0" i="1" smtClean="0">
                        <a:latin typeface="Cambria Math"/>
                      </a:rPr>
                      <m:t>≤</m:t>
                    </m:r>
                    <m:func>
                      <m:funcPr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HK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HK" b="0" i="0" smtClean="0">
                                <a:latin typeface="Cambria Math"/>
                              </a:rPr>
                              <m:t>deg</m:t>
                            </m:r>
                          </m:e>
                          <m:sub>
                            <m:r>
                              <a:rPr lang="en-US" altLang="zh-HK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zh-HK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𝑓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altLang="zh-HK" b="0" i="1" smtClean="0">
                        <a:solidFill>
                          <a:srgbClr val="7030A0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 smtClean="0"/>
                  <a:t>Bad: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HK" i="1" smtClean="0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HK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zh-HK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HK">
                                        <a:latin typeface="Cambria Math"/>
                                      </a:rPr>
                                      <m:t>Δ</m:t>
                                    </m:r>
                                  </m:e>
                                  <m:sub>
                                    <m:r>
                                      <a:rPr lang="en-US" altLang="zh-HK" i="1"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altLang="zh-HK" i="1">
                                    <a:latin typeface="Cambria Math"/>
                                  </a:rPr>
                                  <m:t>𝑓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HK" b="0" i="1" smtClean="0">
                        <a:latin typeface="Cambria Math"/>
                      </a:rPr>
                      <m:t>≤</m:t>
                    </m:r>
                    <m:sSubSup>
                      <m:sSubSupPr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HK" b="0" i="1" smtClean="0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HK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HK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 smtClean="0"/>
                  <a:t>(That’s where the factor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HK" i="1" dirty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altLang="zh-HK" i="1" dirty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zh-HK" altLang="en-US" dirty="0"/>
                  <a:t> </a:t>
                </a:r>
                <a:r>
                  <a:rPr lang="en-US" altLang="zh-HK" dirty="0" smtClean="0"/>
                  <a:t>comes from.)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61" y="4365104"/>
                <a:ext cx="4999510" cy="1884683"/>
              </a:xfrm>
              <a:prstGeom prst="rect">
                <a:avLst/>
              </a:prstGeom>
              <a:blipFill rotWithShape="1">
                <a:blip r:embed="rId11"/>
                <a:stretch>
                  <a:fillRect l="-976" t="-1618" r="-244" b="-453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Line Callout 2 27"/>
              <p:cNvSpPr/>
              <p:nvPr/>
            </p:nvSpPr>
            <p:spPr>
              <a:xfrm>
                <a:off x="5739371" y="3055233"/>
                <a:ext cx="3297125" cy="3254087"/>
              </a:xfrm>
              <a:prstGeom prst="borderCallout2">
                <a:avLst>
                  <a:gd name="adj1" fmla="val 58345"/>
                  <a:gd name="adj2" fmla="val -533"/>
                  <a:gd name="adj3" fmla="val 83466"/>
                  <a:gd name="adj4" fmla="val -17766"/>
                  <a:gd name="adj5" fmla="val 83548"/>
                  <a:gd name="adj6" fmla="val -67921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zh-HK" dirty="0" smtClean="0">
                    <a:solidFill>
                      <a:srgbClr val="0070C0"/>
                    </a:solidFill>
                  </a:rPr>
                  <a:t>One more issue</a:t>
                </a:r>
                <a:r>
                  <a:rPr lang="en-US" altLang="zh-HK" dirty="0" smtClean="0">
                    <a:solidFill>
                      <a:schemeClr val="tx1"/>
                    </a:solidFill>
                  </a:rPr>
                  <a:t>: Only Alice knows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altLang="zh-HK" dirty="0" smtClean="0">
                    <a:solidFill>
                      <a:schemeClr val="tx1"/>
                    </a:solidFill>
                  </a:rPr>
                  <a:t>!</a:t>
                </a:r>
                <a:r>
                  <a:rPr lang="en-US" altLang="zh-HK" dirty="0">
                    <a:solidFill>
                      <a:schemeClr val="tx1"/>
                    </a:solidFill>
                  </a:rPr>
                  <a:t> Bob doesn’t.</a:t>
                </a:r>
                <a:endParaRPr lang="en-US" altLang="zh-HK" dirty="0" smtClean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zh-HK" dirty="0" smtClean="0">
                    <a:solidFill>
                      <a:schemeClr val="tx1"/>
                    </a:solidFill>
                  </a:rPr>
                  <a:t>It’s unaffordable to send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altLang="zh-HK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zh-HK" dirty="0" err="1" smtClean="0">
                    <a:solidFill>
                      <a:schemeClr val="tx1"/>
                    </a:solidFill>
                  </a:rPr>
                  <a:t>Obs</a:t>
                </a:r>
                <a:r>
                  <a:rPr lang="en-US" altLang="zh-HK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𝑠𝑢𝑝𝑝</m:t>
                    </m:r>
                    <m:d>
                      <m:dPr>
                        <m:ctrlP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</m:acc>
                      </m:e>
                    </m:d>
                    <m:r>
                      <a:rPr lang="en-US" altLang="zh-HK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⊆</m:t>
                    </m:r>
                    <m:r>
                      <a:rPr lang="en-US" altLang="zh-HK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𝐴</m:t>
                    </m:r>
                    <m:r>
                      <a:rPr lang="en-US" altLang="zh-HK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altLang="zh-HK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𝐴</m:t>
                    </m:r>
                    <m:r>
                      <a:rPr lang="en-US" altLang="zh-HK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,∀</m:t>
                    </m:r>
                    <m:r>
                      <a:rPr lang="en-US" altLang="zh-HK" i="1" dirty="0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altLang="zh-HK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HK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𝐴</m:t>
                    </m:r>
                    <m:r>
                      <a:rPr lang="en-US" altLang="zh-HK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</a:rPr>
                      <m:t>𝑠𝑢𝑝𝑝</m:t>
                    </m:r>
                    <m:d>
                      <m:d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</m:acc>
                      </m:e>
                    </m:d>
                  </m:oMath>
                </a14:m>
                <a:endParaRPr lang="en-US" altLang="zh-HK" dirty="0" smtClean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zh-HK" dirty="0" smtClean="0">
                    <a:solidFill>
                      <a:schemeClr val="tx1"/>
                    </a:solidFill>
                  </a:rPr>
                  <a:t>Thus in round 2, Alice and Bob can just encode the entire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𝐴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zh-HK" dirty="0" smtClean="0">
                    <a:solidFill>
                      <a:schemeClr val="tx1"/>
                    </a:solidFill>
                  </a:rPr>
                  <a:t>.</a:t>
                </a:r>
                <a:endParaRPr lang="en-US" altLang="zh-HK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Line Callout 2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9371" y="3055233"/>
                <a:ext cx="3297125" cy="3254087"/>
              </a:xfrm>
              <a:prstGeom prst="borderCallout2">
                <a:avLst>
                  <a:gd name="adj1" fmla="val 58345"/>
                  <a:gd name="adj2" fmla="val -533"/>
                  <a:gd name="adj3" fmla="val 83466"/>
                  <a:gd name="adj4" fmla="val -17766"/>
                  <a:gd name="adj5" fmla="val 83548"/>
                  <a:gd name="adj6" fmla="val -67921"/>
                </a:avLst>
              </a:prstGeom>
              <a:blipFill rotWithShape="1">
                <a:blip r:embed="rId12"/>
                <a:stretch>
                  <a:fillRect r="-164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323528" y="548680"/>
                <a:ext cx="273555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HK" sz="2000" dirty="0" smtClean="0"/>
                  <a:t>Goal: compute </a:t>
                </a:r>
                <a14:m>
                  <m:oMath xmlns:m="http://schemas.openxmlformats.org/officeDocument/2006/math">
                    <m:r>
                      <a:rPr lang="en-US" altLang="zh-HK" sz="20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r>
                      <a:rPr lang="en-US" altLang="zh-HK" sz="20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altLang="zh-HK" sz="2000" i="1" dirty="0" err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altLang="zh-HK" sz="2000" i="1" dirty="0" err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altLang="zh-HK" sz="2000" i="1" dirty="0" err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altLang="zh-HK" sz="20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zh-HK" sz="2000" dirty="0" smtClean="0"/>
              </a:p>
              <a:p>
                <a:r>
                  <a:rPr lang="en-US" altLang="zh-HK" sz="2000" dirty="0" smtClean="0"/>
                  <a:t>where </a:t>
                </a:r>
                <a14:m>
                  <m:oMath xmlns:m="http://schemas.openxmlformats.org/officeDocument/2006/math">
                    <m:r>
                      <a:rPr lang="en-US" altLang="zh-HK" sz="2000" i="1" smtClean="0">
                        <a:latin typeface="Cambria Math"/>
                      </a:rPr>
                      <m:t>𝑓</m:t>
                    </m:r>
                    <m:r>
                      <a:rPr lang="en-US" altLang="zh-HK" sz="200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altLang="zh-HK" sz="20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HK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HK" sz="200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HK" sz="2000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altLang="zh-HK" sz="2000" i="1">
                        <a:latin typeface="Cambria Math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altLang="zh-HK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000" i="1">
                            <a:latin typeface="Cambria Math"/>
                          </a:rPr>
                          <m:t>±1</m:t>
                        </m:r>
                      </m:e>
                    </m:d>
                  </m:oMath>
                </a14:m>
                <a:endParaRPr lang="en-US" altLang="zh-HK" sz="2000" dirty="0"/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48680"/>
                <a:ext cx="2735557" cy="707886"/>
              </a:xfrm>
              <a:prstGeom prst="rect">
                <a:avLst/>
              </a:prstGeom>
              <a:blipFill rotWithShape="1">
                <a:blip r:embed="rId13"/>
                <a:stretch>
                  <a:fillRect l="-2227" t="-4310" r="-223" b="-1465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815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670" y="332656"/>
            <a:ext cx="893538" cy="121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2657"/>
            <a:ext cx="91737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27584" y="1772816"/>
                <a:ext cx="3297313" cy="764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𝜓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|+〉</m:t>
                      </m:r>
                      <m:nary>
                        <m:naryPr>
                          <m:chr m:val="∑"/>
                          <m:supHide m:val="on"/>
                          <m:ctrlPr>
                            <a:rPr lang="zh-TW" altLang="zh-HK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zh-HK" i="1">
                              <a:latin typeface="Cambria Math"/>
                            </a:rPr>
                            <m:t>𝛼</m:t>
                          </m:r>
                          <m:r>
                            <a:rPr lang="en-US" altLang="zh-HK" i="1">
                              <a:latin typeface="Cambria Math"/>
                            </a:rPr>
                            <m:t>∈</m:t>
                          </m:r>
                          <m:r>
                            <a:rPr lang="en-US" altLang="zh-HK" i="1">
                              <a:latin typeface="Cambria Math"/>
                            </a:rPr>
                            <m:t>𝐴</m:t>
                          </m:r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zh-TW" altLang="zh-HK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HK" i="1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  <m:d>
                            <m:dPr>
                              <m:ctrlPr>
                                <a:rPr lang="zh-TW" altLang="zh-HK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HK" i="1">
                                  <a:latin typeface="Cambria Math"/>
                                </a:rPr>
                                <m:t>𝛼</m:t>
                              </m:r>
                            </m:e>
                          </m:d>
                          <m:sSub>
                            <m:sSubPr>
                              <m:ctrlPr>
                                <a:rPr lang="zh-TW" altLang="zh-HK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HK" i="1">
                                  <a:latin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altLang="zh-HK" i="1">
                                  <a:latin typeface="Cambria Math"/>
                                </a:rPr>
                                <m:t>𝛼</m:t>
                              </m:r>
                            </m:sub>
                          </m:sSub>
                          <m:d>
                            <m:dPr>
                              <m:ctrlPr>
                                <a:rPr lang="zh-TW" altLang="zh-HK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HK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〉"/>
                              <m:ctrlPr>
                                <a:rPr lang="zh-TW" altLang="zh-HK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zh-TW" altLang="zh-HK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HK" i="1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772816"/>
                <a:ext cx="3297313" cy="76450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4200374" y="2120756"/>
            <a:ext cx="108012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447143" y="1751424"/>
                <a:ext cx="5588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143" y="1751424"/>
                <a:ext cx="558871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5637399" y="2120756"/>
            <a:ext cx="0" cy="3997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714537" y="2132856"/>
                <a:ext cx="18097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dirty="0" smtClean="0">
                    <a:solidFill>
                      <a:srgbClr val="0070C0"/>
                    </a:solidFill>
                  </a:rPr>
                  <a:t>Add phase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altLang="zh-HK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sub>
                    </m:sSub>
                    <m:r>
                      <a:rPr lang="en-US" altLang="zh-HK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altLang="zh-HK" b="0" i="1" smtClean="0">
                        <a:solidFill>
                          <a:srgbClr val="0070C0"/>
                        </a:solidFill>
                        <a:latin typeface="Cambria Math"/>
                      </a:rPr>
                      <m:t>𝑦</m:t>
                    </m:r>
                    <m:r>
                      <a:rPr lang="en-US" altLang="zh-HK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zh-HK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537" y="2132856"/>
                <a:ext cx="1809791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2694" t="-8333" r="-673" b="-2666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>
            <a:off x="4211960" y="2646204"/>
            <a:ext cx="1080120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427984" y="2276872"/>
                <a:ext cx="6147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𝜓</m:t>
                          </m:r>
                          <m:r>
                            <a:rPr lang="en-US" altLang="zh-TW" i="1">
                              <a:latin typeface="Cambria Math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2276872"/>
                <a:ext cx="614784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1763688" y="2669237"/>
            <a:ext cx="0" cy="3997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814591" y="2685901"/>
            <a:ext cx="1962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>
                <a:solidFill>
                  <a:srgbClr val="0070C0"/>
                </a:solidFill>
              </a:rPr>
              <a:t>Decoding + Fourier</a:t>
            </a:r>
            <a:endParaRPr lang="zh-HK" alt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183198" y="3150260"/>
                <a:ext cx="2957220" cy="767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HK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zh-HK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HK" i="1" dirty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en-US" altLang="zh-HK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HK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altLang="zh-HK" i="1" dirty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HK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altLang="zh-HK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HK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zh-HK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HK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altLang="zh-HK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HK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zh-HK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)</m:t>
                              </m:r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en-US" altLang="zh-HK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HK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zh-HK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HK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d>
                            <m:dPr>
                              <m:begChr m:val="|"/>
                              <m:endChr m:val="〉"/>
                              <m:ctrlPr>
                                <a:rPr lang="en-US" altLang="zh-HK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HK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HK" altLang="en-US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198" y="3150260"/>
                <a:ext cx="2957220" cy="76790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>
            <a:off x="2617613" y="3918163"/>
            <a:ext cx="0" cy="3845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7696" y="3918163"/>
                <a:ext cx="19385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dirty="0" smtClean="0">
                    <a:solidFill>
                      <a:srgbClr val="0070C0"/>
                    </a:solidFill>
                  </a:rPr>
                  <a:t>Measure</a:t>
                </a:r>
                <a14:m>
                  <m:oMath xmlns:m="http://schemas.openxmlformats.org/officeDocument/2006/math">
                    <m:r>
                      <a:rPr lang="en-US" altLang="zh-HK" b="0" i="0" dirty="0" smtClean="0">
                        <a:solidFill>
                          <a:srgbClr val="0070C0"/>
                        </a:solidFill>
                        <a:latin typeface="Cambria Math"/>
                      </a:rPr>
                      <m:t>{|+</m:t>
                    </m:r>
                    <m:r>
                      <a:rPr lang="en-US" altLang="zh-HK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〉,|−〉}</m:t>
                    </m:r>
                  </m:oMath>
                </a14:m>
                <a:endParaRPr lang="zh-HK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96" y="3918163"/>
                <a:ext cx="1938544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2516" t="-8333" r="-1258" b="-2666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>
            <a:off x="3833194" y="3908569"/>
            <a:ext cx="0" cy="3845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921980" y="3923764"/>
                <a:ext cx="11619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HK" dirty="0" smtClean="0">
                    <a:solidFill>
                      <a:srgbClr val="0070C0"/>
                    </a:solidFill>
                  </a:rPr>
                  <a:t>Measure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980" y="3923764"/>
                <a:ext cx="1161921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4188" t="-8333" b="-2666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39861" y="4365104"/>
                <a:ext cx="39553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dirty="0" smtClean="0"/>
                  <a:t>A random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𝑡</m:t>
                    </m:r>
                    <m:r>
                      <a:rPr lang="en-US" altLang="zh-HK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HK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HK" b="0" i="1" smtClean="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HK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HK" altLang="en-US" dirty="0" smtClean="0"/>
                  <a:t> </a:t>
                </a:r>
                <a:r>
                  <a:rPr lang="en-US" altLang="zh-HK" dirty="0" smtClean="0"/>
                  <a:t>and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altLang="zh-HK" i="1" dirty="0" err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altLang="zh-HK" i="1" dirty="0" err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altLang="zh-HK" i="1" dirty="0" err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altLang="zh-HK" i="1" dirty="0" err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altLang="zh-HK" i="1" dirty="0" err="1" smtClean="0">
                        <a:solidFill>
                          <a:srgbClr val="FF0000"/>
                        </a:solidFill>
                        <a:latin typeface="Cambria Math"/>
                      </a:rPr>
                      <m:t>𝑡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 smtClean="0"/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HK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HK" b="0" i="1" smtClean="0">
                        <a:solidFill>
                          <a:srgbClr val="7030A0"/>
                        </a:solidFill>
                        <a:latin typeface="Cambria Math"/>
                      </a:rPr>
                      <m:t>≝</m:t>
                    </m:r>
                    <m:sSub>
                      <m:sSubPr>
                        <m:ctrlPr>
                          <a:rPr lang="en-US" altLang="zh-HK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K" b="0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Δ</m:t>
                        </m:r>
                      </m:e>
                      <m:sub>
                        <m:r>
                          <a:rPr lang="en-US" altLang="zh-HK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HK" b="0" i="1" smtClean="0">
                        <a:solidFill>
                          <a:srgbClr val="7030A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HK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altLang="zh-HK" b="0" i="1" smtClean="0">
                        <a:latin typeface="Cambria Math"/>
                      </a:rPr>
                      <m:t>=</m:t>
                    </m:r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HK" b="0" i="1" smtClean="0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  <m:r>
                      <a:rPr lang="en-US" altLang="zh-HK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altLang="zh-HK" b="0" i="1" smtClean="0">
                        <a:solidFill>
                          <a:srgbClr val="0070C0"/>
                        </a:solidFill>
                        <a:latin typeface="Cambria Math"/>
                      </a:rPr>
                      <m:t>𝑧</m:t>
                    </m:r>
                    <m:r>
                      <a:rPr lang="en-US" altLang="zh-HK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 smtClean="0"/>
                  <a:t>. 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61" y="4365104"/>
                <a:ext cx="3955378" cy="646331"/>
              </a:xfrm>
              <a:prstGeom prst="rect">
                <a:avLst/>
              </a:prstGeom>
              <a:blipFill rotWithShape="1">
                <a:blip r:embed="rId11"/>
                <a:stretch>
                  <a:fillRect l="-1233" t="-4717" r="-462" b="-1415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/>
          <p:cNvCxnSpPr/>
          <p:nvPr/>
        </p:nvCxnSpPr>
        <p:spPr>
          <a:xfrm flipH="1">
            <a:off x="323528" y="5157192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3528" y="1551857"/>
            <a:ext cx="0" cy="3605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23528" y="1551857"/>
            <a:ext cx="504056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561848" y="5373216"/>
                <a:ext cx="7970591" cy="14763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HK" sz="2000" dirty="0" smtClean="0"/>
                  <a:t>At last,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sz="2000" b="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HK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HK" sz="2000" b="0" i="0" smtClean="0">
                                <a:latin typeface="Cambria Math"/>
                              </a:rPr>
                              <m:t>deg</m:t>
                            </m:r>
                          </m:e>
                          <m:sub>
                            <m:r>
                              <a:rPr lang="en-US" altLang="zh-HK" sz="2000" b="0" i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altLang="zh-HK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2000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HK" sz="2000" b="0" i="1" smtClean="0">
                                    <a:latin typeface="Cambria Math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altLang="zh-HK" sz="20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altLang="zh-HK" sz="2000" dirty="0" smtClean="0"/>
                  <a:t>, a constant function.</a:t>
                </a:r>
              </a:p>
              <a:p>
                <a:endParaRPr lang="en-US" altLang="zh-HK" sz="400" dirty="0" smtClean="0"/>
              </a:p>
              <a:p>
                <a:r>
                  <a:rPr lang="en-US" altLang="zh-HK" sz="2000" dirty="0" smtClean="0"/>
                  <a:t>Cost</a:t>
                </a:r>
                <a:r>
                  <a:rPr lang="en-US" altLang="zh-HK" sz="2000" dirty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sz="200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sz="2000" i="0" dirty="0" smtClean="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HK" sz="200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HK" sz="2000" i="1" dirty="0" smtClean="0">
                                <a:latin typeface="Cambria Math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en-US" altLang="zh-HK" sz="2000" i="1" dirty="0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US" altLang="zh-HK" sz="200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sz="2000" i="0" dirty="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HK" sz="2000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HK" sz="2000" i="1" dirty="0">
                                <a:latin typeface="Cambria Math"/>
                              </a:rPr>
                              <m:t>2</m:t>
                            </m:r>
                            <m:r>
                              <a:rPr lang="en-US" altLang="zh-HK" sz="2000" i="1" dirty="0">
                                <a:latin typeface="Cambria Math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en-US" altLang="zh-HK" sz="2000" i="1" dirty="0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US" altLang="zh-HK" sz="2000" i="1" dirty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sz="2000" i="0" dirty="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HK" sz="2000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HK" sz="2000" i="1" dirty="0">
                                <a:latin typeface="Cambria Math"/>
                              </a:rPr>
                              <m:t>4</m:t>
                            </m:r>
                            <m:r>
                              <a:rPr lang="en-US" altLang="zh-HK" sz="2000" i="1" dirty="0">
                                <a:latin typeface="Cambria Math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en-US" altLang="zh-HK" sz="2000" i="1" dirty="0">
                        <a:latin typeface="Cambria Math"/>
                      </a:rPr>
                      <m:t>+…+</m:t>
                    </m:r>
                    <m:func>
                      <m:funcPr>
                        <m:ctrlPr>
                          <a:rPr lang="en-US" altLang="zh-HK" sz="2000" i="1" dirty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sz="2000" i="0" dirty="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HK" sz="2000" i="1" dirty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HK" sz="2000" i="1" dirty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HK" sz="2000" i="1" dirty="0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altLang="zh-HK" sz="2000" i="1" dirty="0">
                                    <a:latin typeface="Cambria Math"/>
                                  </a:rPr>
                                  <m:t>𝑑</m:t>
                                </m:r>
                                <m:r>
                                  <a:rPr lang="en-US" altLang="zh-HK" sz="2000" b="0" i="1" dirty="0" smtClean="0"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altLang="zh-HK" sz="2000" i="1" dirty="0">
                                <a:latin typeface="Cambria Math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en-US" altLang="zh-HK" sz="2000" b="0" i="1" dirty="0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altLang="zh-HK" sz="2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HK" sz="2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altLang="zh-HK" sz="2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  <m:func>
                      <m:funcPr>
                        <m:ctrlPr>
                          <a:rPr lang="en-US" altLang="zh-HK" sz="2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sz="2000" b="0" i="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altLang="zh-HK" sz="2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altLang="zh-HK" sz="2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altLang="zh-HK" sz="2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|</m:t>
                        </m:r>
                      </m:e>
                    </m:func>
                  </m:oMath>
                </a14:m>
                <a:r>
                  <a:rPr lang="en-US" altLang="zh-HK" sz="2000" dirty="0" smtClean="0"/>
                  <a:t>.</a:t>
                </a:r>
              </a:p>
              <a:p>
                <a:r>
                  <a:rPr lang="en-US" altLang="zh-HK" sz="500" b="0" dirty="0" smtClean="0"/>
                  <a:t>	</a:t>
                </a:r>
              </a:p>
              <a:p>
                <a:r>
                  <a:rPr lang="en-US" altLang="zh-HK" sz="2000" b="0" dirty="0" smtClean="0"/>
                  <a:t>	Used trivial bound: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HK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000" b="0" i="1" smtClean="0">
                            <a:latin typeface="Cambria Math"/>
                          </a:rPr>
                          <m:t>𝑘𝐴</m:t>
                        </m:r>
                      </m:e>
                    </m:d>
                    <m:r>
                      <a:rPr lang="en-US" altLang="zh-HK" sz="2000" b="0" i="1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altLang="zh-HK" sz="20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HK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HK" sz="2000" b="0" i="1" smtClean="0">
                                <a:latin typeface="Cambria Math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altLang="zh-HK" sz="20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endParaRPr lang="zh-HK" altLang="en-US" sz="2000" dirty="0"/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48" y="5373216"/>
                <a:ext cx="7970591" cy="1476302"/>
              </a:xfrm>
              <a:prstGeom prst="rect">
                <a:avLst/>
              </a:prstGeom>
              <a:blipFill rotWithShape="1">
                <a:blip r:embed="rId12"/>
                <a:stretch>
                  <a:fillRect l="-765" t="-205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/>
              <p:cNvSpPr/>
              <p:nvPr/>
            </p:nvSpPr>
            <p:spPr>
              <a:xfrm>
                <a:off x="323528" y="548680"/>
                <a:ext cx="273555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HK" sz="2000" dirty="0" smtClean="0"/>
                  <a:t>Goal: compute </a:t>
                </a:r>
                <a14:m>
                  <m:oMath xmlns:m="http://schemas.openxmlformats.org/officeDocument/2006/math">
                    <m:r>
                      <a:rPr lang="en-US" altLang="zh-HK" sz="20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r>
                      <a:rPr lang="en-US" altLang="zh-HK" sz="20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altLang="zh-HK" sz="2000" i="1" dirty="0" err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altLang="zh-HK" sz="2000" i="1" dirty="0" err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altLang="zh-HK" sz="2000" i="1" dirty="0" err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altLang="zh-HK" sz="20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zh-HK" sz="2000" dirty="0" smtClean="0"/>
              </a:p>
              <a:p>
                <a:r>
                  <a:rPr lang="en-US" altLang="zh-HK" sz="2000" dirty="0" smtClean="0"/>
                  <a:t>where </a:t>
                </a:r>
                <a14:m>
                  <m:oMath xmlns:m="http://schemas.openxmlformats.org/officeDocument/2006/math">
                    <m:r>
                      <a:rPr lang="en-US" altLang="zh-HK" sz="2000" i="1" smtClean="0">
                        <a:latin typeface="Cambria Math"/>
                      </a:rPr>
                      <m:t>𝑓</m:t>
                    </m:r>
                    <m:r>
                      <a:rPr lang="en-US" altLang="zh-HK" sz="200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altLang="zh-HK" sz="20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HK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HK" sz="200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HK" sz="2000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altLang="zh-HK" sz="2000" i="1">
                        <a:latin typeface="Cambria Math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altLang="zh-HK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000" i="1">
                            <a:latin typeface="Cambria Math"/>
                          </a:rPr>
                          <m:t>±1</m:t>
                        </m:r>
                      </m:e>
                    </m:d>
                  </m:oMath>
                </a14:m>
                <a:endParaRPr lang="en-US" altLang="zh-HK" sz="2000" dirty="0"/>
              </a:p>
            </p:txBody>
          </p:sp>
        </mc:Choice>
        <mc:Fallback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48680"/>
                <a:ext cx="2735557" cy="707886"/>
              </a:xfrm>
              <a:prstGeom prst="rect">
                <a:avLst/>
              </a:prstGeom>
              <a:blipFill rotWithShape="1">
                <a:blip r:embed="rId13"/>
                <a:stretch>
                  <a:fillRect l="-2227" t="-4310" r="-223" b="-1465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560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Open problems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HK" dirty="0" smtClean="0"/>
                  <a:t>Get </a:t>
                </a:r>
                <a:r>
                  <a:rPr lang="en-US" altLang="zh-HK" dirty="0"/>
                  <a:t>rid of the factor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HK" i="1" dirty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altLang="zh-HK" i="1" dirty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altLang="zh-HK" dirty="0"/>
                  <a:t>! </a:t>
                </a:r>
              </a:p>
              <a:p>
                <a:endParaRPr lang="en-US" altLang="zh-HK" dirty="0" smtClean="0"/>
              </a:p>
              <a:p>
                <a:r>
                  <a:rPr lang="en-US" altLang="zh-HK" dirty="0" smtClean="0"/>
                  <a:t>What </a:t>
                </a:r>
                <a:r>
                  <a:rPr lang="en-US" altLang="zh-HK" dirty="0"/>
                  <a:t>can we say about </a:t>
                </a:r>
                <a:r>
                  <a:rPr lang="en-US" altLang="zh-HK" dirty="0" smtClean="0"/>
                  <a:t>additive structure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HK" b="0" i="0" smtClean="0">
                        <a:latin typeface="Cambria Math"/>
                        <a:cs typeface="Times New Roman" pitchFamily="18" charset="0"/>
                      </a:rPr>
                      <m:t>supp</m:t>
                    </m:r>
                    <m:d>
                      <m:dPr>
                        <m:ctrlPr>
                          <a:rPr lang="en-US" altLang="zh-HK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zh-HK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altLang="zh-HK" b="0" i="1" smtClean="0">
                                <a:latin typeface="Cambria Math"/>
                                <a:cs typeface="Times New Roman" pitchFamily="18" charset="0"/>
                              </a:rPr>
                              <m:t>𝑓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zh-HK" dirty="0" smtClean="0"/>
                  <a:t> for </a:t>
                </a:r>
                <a:r>
                  <a:rPr lang="en-US" altLang="zh-HK" dirty="0"/>
                  <a:t>Boolean </a:t>
                </a:r>
                <a:r>
                  <a:rPr lang="en-US" altLang="zh-HK" dirty="0" smtClean="0"/>
                  <a:t>functions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altLang="zh-HK" dirty="0" smtClean="0"/>
                  <a:t>? </a:t>
                </a:r>
                <a:r>
                  <a:rPr lang="en-US" altLang="zh-HK" dirty="0"/>
                  <a:t>Say,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1.5</m:t>
                        </m:r>
                      </m:sup>
                    </m:sSup>
                  </m:oMath>
                </a14:m>
                <a:r>
                  <a:rPr lang="en-US" altLang="zh-HK" dirty="0"/>
                  <a:t>?</a:t>
                </a:r>
                <a:endParaRPr lang="zh-HK" altLang="en-US" dirty="0"/>
              </a:p>
              <a:p>
                <a:endParaRPr lang="en-US" altLang="zh-HK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48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633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2915816" y="2996952"/>
            <a:ext cx="3456384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HK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Thanks</a:t>
            </a:r>
            <a:endParaRPr lang="zh-HK" alt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03720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ea typeface="新細明體" charset="-120"/>
              </a:rPr>
              <a:t>Communication complexity</a:t>
            </a:r>
            <a:endParaRPr lang="zh-HK" altLang="en-US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05064"/>
                <a:ext cx="8229600" cy="212109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zh-HK" sz="3000" dirty="0" smtClean="0">
                    <a:ea typeface="新細明體" charset="-120"/>
                  </a:rPr>
                  <a:t>Two parties, Alice and Bob, jointly compute a function </a:t>
                </a:r>
                <a14:m>
                  <m:oMath xmlns:m="http://schemas.openxmlformats.org/officeDocument/2006/math">
                    <m:r>
                      <a:rPr lang="en-US" altLang="zh-HK" sz="3000" b="0" i="1" dirty="0" smtClean="0">
                        <a:latin typeface="Cambria Math"/>
                        <a:ea typeface="新細明體" charset="-120"/>
                      </a:rPr>
                      <m:t>𝑓</m:t>
                    </m:r>
                  </m:oMath>
                </a14:m>
                <a:r>
                  <a:rPr lang="en-US" altLang="zh-HK" sz="3000" dirty="0" smtClean="0">
                    <a:ea typeface="新細明體" charset="-120"/>
                  </a:rPr>
                  <a:t> on input </a:t>
                </a:r>
                <a14:m>
                  <m:oMath xmlns:m="http://schemas.openxmlformats.org/officeDocument/2006/math">
                    <m:r>
                      <a:rPr lang="en-US" altLang="zh-HK" sz="3000" b="0" i="1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3000" b="0" i="1" smtClean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sz="3000" b="0" i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3000" b="0" i="1" smtClean="0">
                        <a:latin typeface="Cambria Math"/>
                        <a:ea typeface="新細明體" charset="-120"/>
                      </a:rPr>
                      <m:t>𝑦</m:t>
                    </m:r>
                    <m:r>
                      <a:rPr lang="en-US" altLang="zh-HK" sz="3000" b="0" i="1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3000" dirty="0" smtClean="0">
                    <a:ea typeface="新細明體" charset="-120"/>
                  </a:rPr>
                  <a:t>. </a:t>
                </a:r>
                <a:endParaRPr lang="en-US" altLang="zh-HK" sz="3000" i="1" dirty="0" smtClean="0">
                  <a:latin typeface="Cambria Math"/>
                  <a:ea typeface="新細明體" charset="-12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𝑥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 known only to Alice and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𝑦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 only to Bob.</a:t>
                </a:r>
              </a:p>
              <a:p>
                <a:r>
                  <a:rPr lang="en-US" altLang="zh-HK" sz="3000" dirty="0">
                    <a:solidFill>
                      <a:srgbClr val="FF6600"/>
                    </a:solidFill>
                    <a:ea typeface="新細明體" charset="-120"/>
                  </a:rPr>
                  <a:t>Communication </a:t>
                </a:r>
                <a:r>
                  <a:rPr lang="en-US" altLang="zh-HK" sz="3000" dirty="0" smtClean="0">
                    <a:solidFill>
                      <a:srgbClr val="FF6600"/>
                    </a:solidFill>
                    <a:ea typeface="新細明體" charset="-120"/>
                  </a:rPr>
                  <a:t>complexity</a:t>
                </a:r>
                <a:r>
                  <a:rPr lang="en-US" altLang="zh-HK" sz="2800" dirty="0">
                    <a:ea typeface="新細明體" charset="-120"/>
                  </a:rPr>
                  <a:t>*</a:t>
                </a:r>
                <a:r>
                  <a:rPr lang="en-US" altLang="zh-HK" sz="2800" baseline="30000" dirty="0">
                    <a:ea typeface="新細明體" charset="-120"/>
                  </a:rPr>
                  <a:t>1</a:t>
                </a:r>
                <a:r>
                  <a:rPr lang="en-US" altLang="zh-HK" sz="3000" dirty="0" smtClean="0">
                    <a:ea typeface="新細明體" charset="-120"/>
                  </a:rPr>
                  <a:t>: </a:t>
                </a:r>
                <a:r>
                  <a:rPr lang="en-US" altLang="zh-HK" sz="3000" dirty="0">
                    <a:ea typeface="新細明體" charset="-120"/>
                  </a:rPr>
                  <a:t>how many bits are needed to be exchanged</a:t>
                </a:r>
                <a:r>
                  <a:rPr lang="en-US" altLang="zh-HK" sz="3000" dirty="0" smtClean="0">
                    <a:ea typeface="新細明體" charset="-120"/>
                  </a:rPr>
                  <a:t>?</a:t>
                </a:r>
                <a:endParaRPr lang="en-US" altLang="zh-HK" sz="3000" dirty="0">
                  <a:ea typeface="新細明體" charset="-120"/>
                </a:endParaRPr>
              </a:p>
              <a:p>
                <a:pPr lvl="1"/>
                <a:endParaRPr lang="en-US" altLang="zh-HK" sz="2400" dirty="0" smtClean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05064"/>
                <a:ext cx="8229600" cy="2121098"/>
              </a:xfrm>
              <a:blipFill rotWithShape="1">
                <a:blip r:embed="rId2"/>
                <a:stretch>
                  <a:fillRect l="-1259" t="-4598" b="-804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294" y="2027506"/>
            <a:ext cx="1343781" cy="1833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867" y="2027506"/>
            <a:ext cx="1379635" cy="183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21"/>
          <p:cNvSpPr>
            <a:spLocks noChangeShapeType="1"/>
          </p:cNvSpPr>
          <p:nvPr/>
        </p:nvSpPr>
        <p:spPr bwMode="auto">
          <a:xfrm>
            <a:off x="4114799" y="2637107"/>
            <a:ext cx="12541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7" name="Line 22"/>
          <p:cNvSpPr>
            <a:spLocks noChangeShapeType="1"/>
          </p:cNvSpPr>
          <p:nvPr/>
        </p:nvSpPr>
        <p:spPr bwMode="auto">
          <a:xfrm>
            <a:off x="4114799" y="2865707"/>
            <a:ext cx="12541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8" name="Line 23"/>
          <p:cNvSpPr>
            <a:spLocks noChangeShapeType="1"/>
          </p:cNvSpPr>
          <p:nvPr/>
        </p:nvSpPr>
        <p:spPr bwMode="auto">
          <a:xfrm>
            <a:off x="4114799" y="3094307"/>
            <a:ext cx="12541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9" name="Line 24"/>
          <p:cNvSpPr>
            <a:spLocks noChangeShapeType="1"/>
          </p:cNvSpPr>
          <p:nvPr/>
        </p:nvSpPr>
        <p:spPr bwMode="auto">
          <a:xfrm>
            <a:off x="4114799" y="3303856"/>
            <a:ext cx="12541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4270865" y="1658174"/>
                <a:ext cx="9420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𝐹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𝑦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</a:t>
                </a:r>
                <a:endParaRPr lang="zh-HK" altLang="en-US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865" y="1658174"/>
                <a:ext cx="942053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134661" y="1384187"/>
                <a:ext cx="379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661" y="1384187"/>
                <a:ext cx="37920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>
            <a:stCxn id="13" idx="3"/>
            <a:endCxn id="5" idx="0"/>
          </p:cNvCxnSpPr>
          <p:nvPr/>
        </p:nvCxnSpPr>
        <p:spPr bwMode="auto">
          <a:xfrm>
            <a:off x="2513867" y="1568853"/>
            <a:ext cx="689818" cy="4586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810075" y="1384187"/>
                <a:ext cx="379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dirty="0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075" y="1384187"/>
                <a:ext cx="379206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>
            <a:stCxn id="27" idx="1"/>
            <a:endCxn id="4" idx="0"/>
          </p:cNvCxnSpPr>
          <p:nvPr/>
        </p:nvCxnSpPr>
        <p:spPr bwMode="auto">
          <a:xfrm flipH="1">
            <a:off x="6138185" y="1568853"/>
            <a:ext cx="671890" cy="4586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57200" y="6165304"/>
            <a:ext cx="8169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HK" dirty="0">
                <a:ea typeface="新細明體" charset="-120"/>
              </a:rPr>
              <a:t>*1. </a:t>
            </a:r>
            <a:r>
              <a:rPr lang="en-US" altLang="zh-HK" dirty="0" smtClean="0">
                <a:ea typeface="新細明體" charset="-120"/>
              </a:rPr>
              <a:t>A. </a:t>
            </a: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Yao. STOC, 1979.</a:t>
            </a:r>
            <a:endParaRPr lang="en-US" altLang="zh-HK" dirty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6714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/>
      <p:bldP spid="27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Computation </a:t>
            </a:r>
            <a:r>
              <a:rPr lang="en-US" altLang="zh-HK" sz="4000" dirty="0" smtClean="0"/>
              <a:t>modes </a:t>
            </a:r>
            <a:endParaRPr lang="en-US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4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Deterministic: Players run </a:t>
                </a:r>
                <a:r>
                  <a:rPr lang="en-US" sz="2800" dirty="0" err="1" smtClean="0"/>
                  <a:t>determ</a:t>
                </a:r>
                <a:r>
                  <a:rPr lang="en-US" sz="2800" dirty="0" smtClean="0"/>
                  <a:t>. protocol.   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---</a:t>
                </a:r>
                <a14:m>
                  <m:oMath xmlns:m="http://schemas.openxmlformats.org/officeDocument/2006/math">
                    <m:r>
                      <a:rPr lang="en-US" altLang="zh-HK" sz="24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𝐷</m:t>
                    </m:r>
                    <m:r>
                      <a:rPr lang="en-US" altLang="zh-HK" sz="2400" i="1" dirty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altLang="zh-HK" sz="2400" i="1" dirty="0">
                        <a:solidFill>
                          <a:srgbClr val="FF0000"/>
                        </a:solidFill>
                        <a:latin typeface="Cambria Math"/>
                      </a:rPr>
                      <m:t>𝐹</m:t>
                    </m:r>
                    <m:r>
                      <a:rPr lang="en-US" altLang="zh-HK" sz="2400" i="1" dirty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Randomized</a:t>
                </a:r>
                <a:r>
                  <a:rPr lang="en-US" sz="2800" dirty="0" smtClean="0"/>
                  <a:t>: Players have access to random bits; small error probability allowed</a:t>
                </a:r>
                <a:r>
                  <a:rPr lang="en-US" sz="2800" dirty="0" smtClean="0"/>
                  <a:t>.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---</a:t>
                </a:r>
                <a:r>
                  <a:rPr lang="en-US" altLang="zh-HK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sz="24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𝑅</m:t>
                    </m:r>
                    <m:r>
                      <a:rPr lang="en-US" altLang="zh-HK" sz="2400" i="1" dirty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altLang="zh-HK" sz="2400" i="1" dirty="0">
                        <a:solidFill>
                          <a:srgbClr val="FF0000"/>
                        </a:solidFill>
                        <a:latin typeface="Cambria Math"/>
                      </a:rPr>
                      <m:t>𝐹</m:t>
                    </m:r>
                    <m:r>
                      <a:rPr lang="en-US" altLang="zh-HK" sz="2400" i="1" dirty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dirty="0"/>
              </a:p>
              <a:p>
                <a:r>
                  <a:rPr lang="en-US" sz="2800" dirty="0" smtClean="0"/>
                  <a:t>Quantum</a:t>
                </a:r>
                <a:r>
                  <a:rPr lang="en-US" sz="2800" dirty="0" smtClean="0"/>
                  <a:t>: Players send quantum messages</a:t>
                </a:r>
                <a:r>
                  <a:rPr lang="en-US" altLang="zh-HK" sz="2800" dirty="0" smtClean="0"/>
                  <a:t>.</a:t>
                </a:r>
                <a:endParaRPr lang="en-US" sz="2800" dirty="0" smtClean="0"/>
              </a:p>
              <a:p>
                <a:pPr lvl="1"/>
                <a:r>
                  <a:rPr lang="en-US" sz="2400" dirty="0" smtClean="0"/>
                  <a:t>Share resource? (Superscript.)</a:t>
                </a: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sz="2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HK" sz="2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𝑄</m:t>
                        </m:r>
                      </m:e>
                      <m:sub/>
                      <m:sup>
                        <m:r>
                          <a:rPr lang="en-US" altLang="zh-HK" sz="2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altLang="zh-HK" sz="2200" i="1" dirty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altLang="zh-HK" sz="22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𝐹</m:t>
                    </m:r>
                    <m:r>
                      <a:rPr lang="en-US" altLang="zh-HK" sz="2200" i="1" dirty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200" dirty="0" smtClean="0"/>
                  <a:t>: </a:t>
                </a:r>
                <a:r>
                  <a:rPr lang="en-US" altLang="zh-HK" sz="2200" dirty="0"/>
                  <a:t>share </a:t>
                </a:r>
                <a:r>
                  <a:rPr lang="en-US" altLang="zh-HK" sz="2200" dirty="0" smtClean="0"/>
                  <a:t>entanglement</a:t>
                </a:r>
                <a:r>
                  <a:rPr lang="en-US" sz="2200" dirty="0" smtClean="0"/>
                  <a:t>.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zh-HK" sz="22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𝑄</m:t>
                    </m:r>
                    <m:r>
                      <a:rPr lang="en-US" altLang="zh-HK" sz="2200" i="1" dirty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altLang="zh-HK" sz="22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𝐹</m:t>
                    </m:r>
                    <m:r>
                      <a:rPr lang="en-US" altLang="zh-HK" sz="2200" i="1" dirty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200" dirty="0" smtClean="0"/>
                  <a:t>: </a:t>
                </a:r>
                <a:r>
                  <a:rPr lang="en-US" altLang="zh-HK" sz="2200" dirty="0"/>
                  <a:t>share nothing</a:t>
                </a:r>
                <a:endParaRPr lang="en-US" sz="2200" dirty="0" smtClean="0"/>
              </a:p>
              <a:p>
                <a:pPr lvl="1"/>
                <a:r>
                  <a:rPr lang="en-US" sz="2400" dirty="0" smtClean="0"/>
                  <a:t>Error? (Subscript)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altLang="zh-HK" sz="2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𝜖</m:t>
                        </m:r>
                      </m:sub>
                    </m:sSub>
                    <m:r>
                      <a:rPr lang="en-US" altLang="zh-HK" sz="2200" i="1" dirty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altLang="zh-HK" sz="2200" i="1" dirty="0">
                        <a:solidFill>
                          <a:srgbClr val="FF0000"/>
                        </a:solidFill>
                        <a:latin typeface="Cambria Math"/>
                      </a:rPr>
                      <m:t>𝐹</m:t>
                    </m:r>
                    <m:r>
                      <a:rPr lang="en-US" altLang="zh-HK" sz="2200" i="1" dirty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sz="2200" dirty="0"/>
                  <a:t>: </a:t>
                </a:r>
                <a:r>
                  <a:rPr lang="en-US" altLang="zh-HK" sz="2200" dirty="0" smtClean="0"/>
                  <a:t>bounded-error. </a:t>
                </a:r>
                <a:endParaRPr lang="en-US" altLang="zh-HK" sz="2200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altLang="zh-HK" sz="2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sub>
                    </m:sSub>
                    <m:r>
                      <a:rPr lang="en-US" altLang="zh-HK" sz="2200" i="1" dirty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altLang="zh-HK" sz="2200" i="1" dirty="0">
                        <a:solidFill>
                          <a:srgbClr val="FF0000"/>
                        </a:solidFill>
                        <a:latin typeface="Cambria Math"/>
                      </a:rPr>
                      <m:t>𝐹</m:t>
                    </m:r>
                    <m:r>
                      <a:rPr lang="en-US" altLang="zh-HK" sz="2200" i="1" dirty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200" dirty="0" smtClean="0"/>
                  <a:t>: zero-error</a:t>
                </a:r>
                <a:r>
                  <a:rPr lang="en-US" sz="2200" dirty="0" smtClean="0"/>
                  <a:t>, fixed </a:t>
                </a:r>
                <a:r>
                  <a:rPr lang="en-US" sz="2200" dirty="0" smtClean="0"/>
                  <a:t>length. </a:t>
                </a:r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</mc:Choice>
        <mc:Fallback>
          <p:sp>
            <p:nvSpPr>
              <p:cNvPr id="184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259" t="-1213" b="-107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085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dirty="0" smtClean="0">
                <a:ea typeface="新細明體" charset="-120"/>
              </a:rPr>
              <a:t>Lower bounds</a:t>
            </a:r>
            <a:endParaRPr lang="en-US" altLang="zh-HK" dirty="0" smtClean="0">
              <a:ea typeface="新細明體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412777"/>
                <a:ext cx="8229600" cy="4104455"/>
              </a:xfrm>
            </p:spPr>
            <p:txBody>
              <a:bodyPr>
                <a:normAutofit/>
              </a:bodyPr>
              <a:lstStyle/>
              <a:p>
                <a:r>
                  <a:rPr lang="en-US" altLang="zh-HK" sz="2800" dirty="0" smtClean="0">
                    <a:ea typeface="新細明體" charset="-120"/>
                  </a:rPr>
                  <a:t>Not only interesting on its own, but also important because of numerous applications.</a:t>
                </a:r>
              </a:p>
              <a:p>
                <a:pPr lvl="1"/>
                <a:r>
                  <a:rPr lang="en-US" altLang="zh-HK" sz="2400" dirty="0" smtClean="0">
                    <a:ea typeface="新細明體" charset="-120"/>
                  </a:rPr>
                  <a:t>to prove </a:t>
                </a:r>
                <a:r>
                  <a:rPr lang="en-US" altLang="zh-HK" sz="2400" dirty="0">
                    <a:ea typeface="新細明體" charset="-120"/>
                  </a:rPr>
                  <a:t>lower bounds.</a:t>
                </a:r>
              </a:p>
              <a:p>
                <a:r>
                  <a:rPr lang="en-US" altLang="zh-HK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新細明體" charset="-120"/>
                    <a:cs typeface="Times New Roman" panose="02020603050405020304" pitchFamily="18" charset="0"/>
                  </a:rPr>
                  <a:t>Question</a:t>
                </a:r>
                <a:r>
                  <a:rPr lang="en-US" altLang="zh-HK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新細明體" charset="-120"/>
                    <a:cs typeface="Times New Roman" panose="02020603050405020304" pitchFamily="18" charset="0"/>
                  </a:rPr>
                  <a:t>: How to lower bound communication complexity itself</a:t>
                </a:r>
                <a:r>
                  <a:rPr lang="en-US" altLang="zh-HK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新細明體" charset="-120"/>
                    <a:cs typeface="Times New Roman" panose="02020603050405020304" pitchFamily="18" charset="0"/>
                  </a:rPr>
                  <a:t>?</a:t>
                </a:r>
              </a:p>
              <a:p>
                <a:r>
                  <a:rPr lang="en-US" altLang="zh-HK" sz="2800" dirty="0" smtClean="0">
                    <a:solidFill>
                      <a:srgbClr val="CC00CC"/>
                    </a:solidFill>
                    <a:ea typeface="新細明體" charset="-120"/>
                  </a:rPr>
                  <a:t>Communication matrix</a:t>
                </a:r>
                <a:r>
                  <a:rPr lang="en-US" altLang="zh-HK" sz="2800" dirty="0" smtClean="0">
                    <a:ea typeface="新細明體" charset="-120"/>
                  </a:rPr>
                  <a:t> </a:t>
                </a:r>
                <a:br>
                  <a:rPr lang="en-US" altLang="zh-HK" sz="2800" dirty="0" smtClean="0">
                    <a:ea typeface="新細明體" charset="-120"/>
                  </a:rPr>
                </a:br>
                <a:endParaRPr lang="en-US" altLang="zh-HK" sz="2800" i="1" dirty="0" smtClean="0">
                  <a:latin typeface="Cambria Math"/>
                  <a:ea typeface="新細明體" charset="-120"/>
                </a:endParaRPr>
              </a:p>
              <a:p>
                <a:pPr marL="0" indent="0">
                  <a:buNone/>
                </a:pPr>
                <a:r>
                  <a:rPr lang="en-US" altLang="zh-HK" sz="2800" dirty="0" smtClean="0">
                    <a:ea typeface="新細明體" charset="-12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𝑀</m:t>
                        </m:r>
                      </m:e>
                      <m:sub>
                        <m:r>
                          <a:rPr lang="en-US" altLang="zh-HK" sz="2800" b="0" i="1" dirty="0" smtClean="0">
                            <a:latin typeface="Cambria Math"/>
                            <a:ea typeface="新細明體" charset="-120"/>
                          </a:rPr>
                          <m:t>𝐹</m:t>
                        </m:r>
                      </m:sub>
                    </m:sSub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≝</m:t>
                    </m:r>
                    <m:sSub>
                      <m:sSubPr>
                        <m:ctrlP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HK" sz="2800" i="1" dirty="0">
                                <a:latin typeface="Cambria Math"/>
                                <a:ea typeface="新細明體" charset="-120"/>
                              </a:rPr>
                            </m:ctrlPr>
                          </m:dPr>
                          <m:e>
                            <m:r>
                              <a:rPr lang="en-US" altLang="zh-HK" sz="2800" b="0" i="1" dirty="0" smtClean="0">
                                <a:latin typeface="Cambria Math"/>
                                <a:ea typeface="新細明體" charset="-12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en-US" altLang="zh-HK" sz="2800" i="1" dirty="0">
                                    <a:latin typeface="Cambria Math"/>
                                    <a:ea typeface="新細明體" charset="-120"/>
                                  </a:rPr>
                                </m:ctrlPr>
                              </m:dPr>
                              <m:e>
                                <m:r>
                                  <a:rPr lang="en-US" altLang="zh-HK" sz="2800" i="1" dirty="0" err="1">
                                    <a:latin typeface="Cambria Math"/>
                                    <a:ea typeface="新細明體" charset="-120"/>
                                  </a:rPr>
                                  <m:t>𝑥</m:t>
                                </m:r>
                                <m:r>
                                  <a:rPr lang="en-US" altLang="zh-HK" sz="2800" i="1" dirty="0" err="1">
                                    <a:latin typeface="Cambria Math"/>
                                    <a:ea typeface="新細明體" charset="-120"/>
                                  </a:rPr>
                                  <m:t>,</m:t>
                                </m:r>
                                <m:r>
                                  <a:rPr lang="en-US" altLang="zh-HK" sz="2800" i="1" dirty="0" err="1">
                                    <a:latin typeface="Cambria Math"/>
                                    <a:ea typeface="新細明體" charset="-12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,</m:t>
                        </m:r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𝑦</m:t>
                        </m:r>
                      </m:sub>
                    </m:sSub>
                    <m:r>
                      <a:rPr lang="en-US" altLang="zh-HK" sz="2800" b="0" i="0" dirty="0" smtClean="0">
                        <a:latin typeface="Cambria Math"/>
                        <a:ea typeface="新細明體" charset="-120"/>
                      </a:rPr>
                      <m:t>:</m:t>
                    </m:r>
                  </m:oMath>
                </a14:m>
                <a:endParaRPr lang="en-US" altLang="zh-HK" sz="28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92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412777"/>
                <a:ext cx="8229600" cy="4104455"/>
              </a:xfrm>
              <a:blipFill rotWithShape="1">
                <a:blip r:embed="rId3"/>
                <a:stretch>
                  <a:fillRect l="-1259" t="-133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</a:t>
            </a:fld>
            <a:endParaRPr lang="zh-TW" altLang="en-US" dirty="0"/>
          </a:p>
        </p:txBody>
      </p:sp>
      <p:sp>
        <p:nvSpPr>
          <p:cNvPr id="7" name="Double Bracket 6"/>
          <p:cNvSpPr/>
          <p:nvPr/>
        </p:nvSpPr>
        <p:spPr>
          <a:xfrm>
            <a:off x="5724128" y="3933056"/>
            <a:ext cx="2304256" cy="2016224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76056" y="4509120"/>
                <a:ext cx="6260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latin typeface="Cambria Math"/>
                        </a:rPr>
                        <m:t>𝑥</m:t>
                      </m:r>
                      <m:r>
                        <a:rPr lang="en-US" altLang="zh-HK" b="0" i="1" dirty="0" smtClean="0">
                          <a:latin typeface="Cambria Math"/>
                        </a:rPr>
                        <m:t>→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509120"/>
                <a:ext cx="626069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792904" y="3284984"/>
                <a:ext cx="37138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dirty="0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altLang="zh-HK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HK" altLang="en-US" i="1" smtClean="0">
                          <a:latin typeface="Cambria Math"/>
                        </a:rPr>
                        <m:t>↓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904" y="3284984"/>
                <a:ext cx="371384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>
            <a:endCxn id="18" idx="1"/>
          </p:cNvCxnSpPr>
          <p:nvPr/>
        </p:nvCxnSpPr>
        <p:spPr>
          <a:xfrm>
            <a:off x="5868144" y="4693786"/>
            <a:ext cx="648072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978596" y="3933056"/>
            <a:ext cx="0" cy="57606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516216" y="4509120"/>
                <a:ext cx="9308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dirty="0" smtClean="0">
                          <a:latin typeface="Cambria Math"/>
                        </a:rPr>
                        <m:t>𝐹</m:t>
                      </m:r>
                      <m:r>
                        <a:rPr lang="en-US" altLang="zh-HK" b="0" i="1" dirty="0" smtClean="0">
                          <a:latin typeface="Cambria Math"/>
                        </a:rPr>
                        <m:t>(</m:t>
                      </m:r>
                      <m:r>
                        <a:rPr lang="en-US" altLang="zh-HK" b="0" i="1" dirty="0" smtClean="0">
                          <a:latin typeface="Cambria Math"/>
                        </a:rPr>
                        <m:t>𝑥</m:t>
                      </m:r>
                      <m:r>
                        <a:rPr lang="en-US" altLang="zh-HK" b="0" i="1" dirty="0" smtClean="0">
                          <a:latin typeface="Cambria Math"/>
                        </a:rPr>
                        <m:t>,</m:t>
                      </m:r>
                      <m:r>
                        <a:rPr lang="en-US" altLang="zh-HK" b="0" i="1" dirty="0" smtClean="0">
                          <a:latin typeface="Cambria Math"/>
                        </a:rPr>
                        <m:t>𝑦</m:t>
                      </m:r>
                      <m:r>
                        <a:rPr lang="en-US" altLang="zh-HK" b="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4509120"/>
                <a:ext cx="930832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674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Log-rank conjecture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412777"/>
                <a:ext cx="8229600" cy="4104455"/>
              </a:xfrm>
            </p:spPr>
            <p:txBody>
              <a:bodyPr>
                <a:normAutofit/>
              </a:bodyPr>
              <a:lstStyle/>
              <a:p>
                <a:r>
                  <a:rPr lang="en-US" altLang="zh-HK" sz="2800" dirty="0" smtClean="0">
                    <a:solidFill>
                      <a:srgbClr val="0070C0"/>
                    </a:solidFill>
                    <a:ea typeface="新細明體" charset="-120"/>
                  </a:rPr>
                  <a:t>Rank lower bound</a:t>
                </a:r>
                <a:r>
                  <a:rPr lang="en-US" altLang="zh-HK" sz="2800" dirty="0" smtClean="0">
                    <a:ea typeface="新細明體" charset="-120"/>
                  </a:rPr>
                  <a:t>*</a:t>
                </a:r>
                <a:r>
                  <a:rPr lang="en-US" altLang="zh-HK" sz="2800" baseline="30000" dirty="0" smtClean="0">
                    <a:ea typeface="新細明體" charset="-120"/>
                  </a:rPr>
                  <a:t>1</a:t>
                </a:r>
                <a:endParaRPr lang="en-US" altLang="zh-HK" sz="2800" dirty="0" smtClean="0">
                  <a:latin typeface="Cambria Math"/>
                  <a:ea typeface="新細明體" charset="-120"/>
                </a:endParaRPr>
              </a:p>
              <a:p>
                <a:pPr marL="0" indent="0">
                  <a:buNone/>
                </a:pPr>
                <a:r>
                  <a:rPr lang="en-US" altLang="zh-HK" sz="2600" dirty="0" smtClean="0">
                    <a:solidFill>
                      <a:srgbClr val="0070C0"/>
                    </a:solidFill>
                    <a:ea typeface="新細明體" charset="-120"/>
                  </a:rPr>
                  <a:t>	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sz="2600" i="1" dirty="0">
                            <a:solidFill>
                              <a:srgbClr val="0070C0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HK" sz="2600" i="1" dirty="0">
                                <a:solidFill>
                                  <a:srgbClr val="0070C0"/>
                                </a:solidFill>
                                <a:latin typeface="Cambria Math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HK" sz="2600" dirty="0">
                                <a:solidFill>
                                  <a:srgbClr val="0070C0"/>
                                </a:solidFill>
                                <a:latin typeface="Cambria Math"/>
                                <a:ea typeface="新細明體" charset="-12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HK" sz="2600" i="1" dirty="0">
                                <a:solidFill>
                                  <a:srgbClr val="0070C0"/>
                                </a:solidFill>
                                <a:latin typeface="Cambria Math"/>
                                <a:ea typeface="新細明體" charset="-12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zh-HK" sz="2600" i="1" dirty="0">
                            <a:solidFill>
                              <a:srgbClr val="0070C0"/>
                            </a:solidFill>
                            <a:latin typeface="Cambria Math"/>
                            <a:ea typeface="新細明體" charset="-120"/>
                          </a:rPr>
                          <m:t>𝑟𝑎𝑛𝑘</m:t>
                        </m:r>
                        <m:d>
                          <m:dPr>
                            <m:ctrlPr>
                              <a:rPr lang="en-US" altLang="zh-HK" sz="2600" i="1" dirty="0">
                                <a:solidFill>
                                  <a:srgbClr val="0070C0"/>
                                </a:solidFill>
                                <a:latin typeface="Cambria Math"/>
                                <a:ea typeface="新細明體" charset="-12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sz="2600" i="1" dirty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2600" i="1" dirty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HK" sz="2600" b="0" i="1" dirty="0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𝐹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altLang="zh-HK" sz="2600" b="0" i="1" dirty="0" smtClean="0">
                        <a:solidFill>
                          <a:srgbClr val="0070C0"/>
                        </a:solidFill>
                        <a:latin typeface="Cambria Math"/>
                        <a:ea typeface="新細明體" charset="-120"/>
                      </a:rPr>
                      <m:t>≤</m:t>
                    </m:r>
                    <m:r>
                      <a:rPr lang="en-US" altLang="zh-HK" sz="2600" i="1" dirty="0" smtClean="0">
                        <a:solidFill>
                          <a:srgbClr val="0070C0"/>
                        </a:solidFill>
                        <a:latin typeface="Cambria Math"/>
                        <a:ea typeface="新細明體" charset="-120"/>
                      </a:rPr>
                      <m:t>𝐷</m:t>
                    </m:r>
                    <m:d>
                      <m:dPr>
                        <m:ctrlPr>
                          <a:rPr lang="en-US" altLang="zh-HK" sz="2600" i="1" dirty="0" smtClean="0">
                            <a:solidFill>
                              <a:srgbClr val="0070C0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600" b="0" i="1" dirty="0" smtClean="0">
                            <a:solidFill>
                              <a:srgbClr val="0070C0"/>
                            </a:solidFill>
                            <a:latin typeface="Cambria Math"/>
                            <a:ea typeface="新細明體" charset="-120"/>
                          </a:rPr>
                          <m:t>𝐹</m:t>
                        </m:r>
                      </m:e>
                    </m:d>
                  </m:oMath>
                </a14:m>
                <a:r>
                  <a:rPr lang="en-US" altLang="zh-HK" sz="2600" dirty="0" smtClean="0">
                    <a:solidFill>
                      <a:srgbClr val="0070C0"/>
                    </a:solidFill>
                    <a:ea typeface="新細明體" charset="-120"/>
                  </a:rPr>
                  <a:t> </a:t>
                </a:r>
              </a:p>
              <a:p>
                <a:r>
                  <a:rPr lang="en-US" altLang="zh-HK" sz="2800" dirty="0" err="1" smtClean="0">
                    <a:ea typeface="新細明體" charset="-120"/>
                  </a:rPr>
                  <a:t>Conj</a:t>
                </a:r>
                <a:r>
                  <a:rPr lang="en-US" altLang="zh-HK" sz="2800" dirty="0" smtClean="0">
                    <a:ea typeface="新細明體" charset="-120"/>
                  </a:rPr>
                  <a:t>: The rank lower bound is </a:t>
                </a:r>
                <a:r>
                  <a:rPr lang="en-US" altLang="zh-HK" sz="2800" dirty="0" err="1" smtClean="0">
                    <a:ea typeface="新細明體" charset="-120"/>
                  </a:rPr>
                  <a:t>polynomially</a:t>
                </a:r>
                <a:r>
                  <a:rPr lang="en-US" altLang="zh-HK" sz="2800" dirty="0" smtClean="0">
                    <a:ea typeface="新細明體" charset="-120"/>
                  </a:rPr>
                  <a:t> tight.</a:t>
                </a:r>
              </a:p>
              <a:p>
                <a:r>
                  <a:rPr lang="en-US" altLang="zh-HK" sz="2800" dirty="0" smtClean="0">
                    <a:ea typeface="新細明體" charset="-120"/>
                  </a:rPr>
                  <a:t>combinatorial measure </a:t>
                </a:r>
                <a14:m>
                  <m:oMath xmlns:m="http://schemas.openxmlformats.org/officeDocument/2006/math">
                    <m:r>
                      <a:rPr lang="en-US" altLang="zh-HK" sz="2800" b="0" i="1" smtClean="0">
                        <a:solidFill>
                          <a:srgbClr val="CC00CC"/>
                        </a:solidFill>
                        <a:latin typeface="Cambria Math"/>
                        <a:ea typeface="新細明體" charset="-120"/>
                      </a:rPr>
                      <m:t>⇔</m:t>
                    </m:r>
                  </m:oMath>
                </a14:m>
                <a:r>
                  <a:rPr lang="en-US" altLang="zh-HK" sz="2800" dirty="0" smtClean="0">
                    <a:ea typeface="新細明體" charset="-120"/>
                  </a:rPr>
                  <a:t> linear algebra measure.</a:t>
                </a:r>
              </a:p>
              <a:p>
                <a:r>
                  <a:rPr lang="en-US" altLang="zh-HK" sz="2800" dirty="0" smtClean="0">
                    <a:solidFill>
                      <a:srgbClr val="CC00CC"/>
                    </a:solidFill>
                    <a:ea typeface="新細明體" charset="-120"/>
                  </a:rPr>
                  <a:t>Equivalent</a:t>
                </a:r>
                <a:r>
                  <a:rPr lang="en-US" altLang="zh-HK" sz="2800" dirty="0" smtClean="0">
                    <a:ea typeface="新細明體" charset="-120"/>
                  </a:rPr>
                  <a:t> to a bunch of other conjectures.</a:t>
                </a:r>
              </a:p>
              <a:p>
                <a:pPr lvl="1"/>
                <a:r>
                  <a:rPr lang="en-US" altLang="zh-HK" sz="2400" dirty="0" smtClean="0">
                    <a:ea typeface="新細明體" charset="-120"/>
                  </a:rPr>
                  <a:t>related to graph theory*</a:t>
                </a:r>
                <a:r>
                  <a:rPr lang="en-US" altLang="zh-HK" sz="2400" baseline="30000" dirty="0" smtClean="0">
                    <a:ea typeface="新細明體" charset="-120"/>
                  </a:rPr>
                  <a:t>2</a:t>
                </a:r>
                <a:r>
                  <a:rPr lang="en-US" altLang="zh-HK" sz="2400" dirty="0" smtClean="0">
                    <a:ea typeface="新細明體" charset="-120"/>
                  </a:rPr>
                  <a:t>; nonnegative rank*</a:t>
                </a:r>
                <a:r>
                  <a:rPr lang="en-US" altLang="zh-HK" sz="2400" baseline="30000" dirty="0" smtClean="0">
                    <a:ea typeface="新細明體" charset="-120"/>
                  </a:rPr>
                  <a:t>3</a:t>
                </a:r>
                <a:r>
                  <a:rPr lang="en-US" altLang="zh-HK" sz="2400" dirty="0" smtClean="0">
                    <a:ea typeface="新細明體" charset="-120"/>
                  </a:rPr>
                  <a:t>, Boolean </a:t>
                </a:r>
                <a:r>
                  <a:rPr lang="en-US" altLang="zh-HK" sz="2400" dirty="0">
                    <a:ea typeface="新細明體" charset="-120"/>
                  </a:rPr>
                  <a:t>roots of </a:t>
                </a:r>
                <a:r>
                  <a:rPr lang="en-US" altLang="zh-HK" sz="2400" dirty="0" smtClean="0">
                    <a:ea typeface="新細明體" charset="-120"/>
                  </a:rPr>
                  <a:t>polynomials*</a:t>
                </a:r>
                <a:r>
                  <a:rPr lang="en-US" altLang="zh-HK" sz="2400" baseline="30000" dirty="0" smtClean="0">
                    <a:ea typeface="新細明體" charset="-120"/>
                  </a:rPr>
                  <a:t>4</a:t>
                </a:r>
                <a:r>
                  <a:rPr lang="en-US" altLang="zh-HK" sz="2400" dirty="0" smtClean="0">
                    <a:ea typeface="新細明體" charset="-120"/>
                  </a:rPr>
                  <a:t>, quantum </a:t>
                </a:r>
                <a:r>
                  <a:rPr lang="en-US" altLang="zh-HK" sz="2400" dirty="0">
                    <a:ea typeface="新細明體" charset="-120"/>
                  </a:rPr>
                  <a:t>sampling </a:t>
                </a:r>
                <a:r>
                  <a:rPr lang="en-US" altLang="zh-HK" sz="2400" dirty="0" smtClean="0">
                    <a:ea typeface="新細明體" charset="-120"/>
                  </a:rPr>
                  <a:t>complexity*</a:t>
                </a:r>
                <a:r>
                  <a:rPr lang="en-US" altLang="zh-HK" sz="2400" baseline="30000" dirty="0" smtClean="0">
                    <a:ea typeface="新細明體" charset="-120"/>
                  </a:rPr>
                  <a:t>5</a:t>
                </a:r>
                <a:r>
                  <a:rPr lang="en-US" altLang="zh-HK" sz="2400" dirty="0" smtClean="0">
                    <a:ea typeface="新細明體" charset="-120"/>
                  </a:rPr>
                  <a:t>.</a:t>
                </a:r>
              </a:p>
            </p:txBody>
          </p:sp>
        </mc:Choice>
        <mc:Fallback xmlns="">
          <p:sp>
            <p:nvSpPr>
              <p:cNvPr id="92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412777"/>
                <a:ext cx="8229600" cy="4104455"/>
              </a:xfrm>
              <a:blipFill rotWithShape="1">
                <a:blip r:embed="rId3"/>
                <a:stretch>
                  <a:fillRect l="-1259" t="-133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57199" y="5661248"/>
            <a:ext cx="454684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HK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*1</a:t>
            </a:r>
            <a:r>
              <a:rPr lang="en-US" altLang="zh-HK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. </a:t>
            </a:r>
            <a:r>
              <a:rPr lang="en-US" altLang="zh-HK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Melhorn</a:t>
            </a:r>
            <a:r>
              <a:rPr lang="en-US" altLang="zh-HK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, Schmidt</a:t>
            </a:r>
            <a:r>
              <a:rPr lang="en-US" altLang="zh-HK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. </a:t>
            </a:r>
            <a:r>
              <a:rPr lang="en-US" altLang="zh-HK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STOC</a:t>
            </a:r>
            <a:r>
              <a:rPr lang="en-US" altLang="zh-HK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, 1982</a:t>
            </a:r>
            <a:r>
              <a:rPr lang="en-US" altLang="zh-HK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.        </a:t>
            </a:r>
          </a:p>
          <a:p>
            <a:pPr>
              <a:defRPr/>
            </a:pPr>
            <a:r>
              <a:rPr lang="en-US" altLang="zh-HK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*2. </a:t>
            </a:r>
            <a:r>
              <a:rPr lang="en-US" altLang="zh-HK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Lovász</a:t>
            </a:r>
            <a:r>
              <a:rPr lang="en-US" altLang="zh-HK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, Saks</a:t>
            </a:r>
            <a:r>
              <a:rPr lang="en-US" altLang="zh-HK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. </a:t>
            </a:r>
            <a:r>
              <a:rPr lang="en-US" altLang="zh-HK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FOCS</a:t>
            </a:r>
            <a:r>
              <a:rPr lang="en-US" altLang="zh-HK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, </a:t>
            </a:r>
            <a:r>
              <a:rPr lang="en-US" altLang="zh-HK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1988.</a:t>
            </a:r>
            <a:endParaRPr lang="en-US" altLang="zh-HK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新細明體" charset="-120"/>
            </a:endParaRPr>
          </a:p>
          <a:p>
            <a:pPr>
              <a:defRPr/>
            </a:pPr>
            <a:r>
              <a:rPr lang="en-US" altLang="zh-HK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*3. </a:t>
            </a:r>
            <a:r>
              <a:rPr lang="en-US" altLang="zh-HK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Lovász</a:t>
            </a:r>
            <a:r>
              <a:rPr lang="en-US" altLang="zh-HK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. </a:t>
            </a:r>
            <a:r>
              <a:rPr lang="en-US" altLang="zh-HK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Book Chapter</a:t>
            </a:r>
            <a:r>
              <a:rPr lang="en-US" altLang="zh-HK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, 1990</a:t>
            </a:r>
            <a:r>
              <a:rPr lang="en-US" altLang="zh-HK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. </a:t>
            </a:r>
            <a:endParaRPr lang="en-US" altLang="zh-HK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新細明體" charset="-12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139952" y="5661248"/>
            <a:ext cx="468052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HK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*4. Valiant. </a:t>
            </a:r>
            <a:r>
              <a:rPr lang="en-US" altLang="zh-HK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Info. Proc. </a:t>
            </a:r>
            <a:r>
              <a:rPr lang="en-US" altLang="zh-HK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Lett</a:t>
            </a:r>
            <a:r>
              <a:rPr lang="en-US" altLang="zh-HK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.</a:t>
            </a:r>
            <a:r>
              <a:rPr lang="en-US" altLang="zh-HK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, 2004.</a:t>
            </a:r>
          </a:p>
          <a:p>
            <a:pPr>
              <a:defRPr/>
            </a:pPr>
            <a:r>
              <a:rPr lang="en-US" altLang="zh-HK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*5. </a:t>
            </a:r>
            <a:r>
              <a:rPr lang="en-US" altLang="zh-HK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Ambainis</a:t>
            </a:r>
            <a:r>
              <a:rPr lang="en-US" altLang="zh-HK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, Schulman, Ta-</a:t>
            </a:r>
            <a:r>
              <a:rPr lang="en-US" altLang="zh-HK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Shma</a:t>
            </a:r>
            <a:r>
              <a:rPr lang="en-US" altLang="zh-HK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, </a:t>
            </a:r>
            <a:r>
              <a:rPr lang="en-US" altLang="zh-HK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Vazirani</a:t>
            </a:r>
            <a:r>
              <a:rPr lang="en-US" altLang="zh-HK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, </a:t>
            </a:r>
          </a:p>
          <a:p>
            <a:pPr>
              <a:defRPr/>
            </a:pPr>
            <a:r>
              <a:rPr lang="en-US" altLang="zh-HK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 </a:t>
            </a:r>
            <a:r>
              <a:rPr lang="en-US" altLang="zh-HK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       </a:t>
            </a:r>
            <a:r>
              <a:rPr lang="en-US" altLang="zh-HK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Wigderson</a:t>
            </a:r>
            <a:r>
              <a:rPr lang="en-US" altLang="zh-HK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, </a:t>
            </a:r>
            <a:r>
              <a:rPr lang="en-US" altLang="zh-HK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SICOMP</a:t>
            </a:r>
            <a:r>
              <a:rPr lang="en-US" altLang="zh-HK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 2003.</a:t>
            </a:r>
          </a:p>
          <a:p>
            <a:pPr>
              <a:defRPr/>
            </a:pPr>
            <a:endParaRPr lang="en-US" altLang="zh-HK" sz="1600" dirty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220072" y="1862208"/>
                <a:ext cx="2952328" cy="5195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2600" i="1" dirty="0" smtClean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</a:rPr>
                        <m:t>≤</m:t>
                      </m:r>
                      <m:func>
                        <m:funcPr>
                          <m:ctrlPr>
                            <a:rPr lang="en-US" altLang="zh-HK" sz="2600" i="1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altLang="zh-HK" sz="26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新細明體" charset="-12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HK" sz="2600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log</m:t>
                              </m:r>
                            </m:e>
                            <m:sup>
                              <m:r>
                                <a:rPr lang="en-US" altLang="zh-HK" sz="26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altLang="zh-HK" sz="26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HK" sz="26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</m:fName>
                        <m:e>
                          <m:r>
                            <a:rPr lang="en-US" altLang="zh-HK" sz="2600" i="1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𝑟𝑎𝑛𝑘</m:t>
                          </m:r>
                          <m:d>
                            <m:dPr>
                              <m:ctrlPr>
                                <a:rPr lang="en-US" altLang="zh-HK" sz="26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新細明體" charset="-12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HK" sz="26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6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zh-HK" sz="2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𝐹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zh-HK" altLang="en-US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862208"/>
                <a:ext cx="2952328" cy="51950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254336" y="1340768"/>
            <a:ext cx="363814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600" dirty="0">
                <a:solidFill>
                  <a:srgbClr val="FF0000"/>
                </a:solidFill>
                <a:ea typeface="新細明體" charset="-120"/>
              </a:rPr>
              <a:t>Log Rank Conjecture</a:t>
            </a:r>
            <a:r>
              <a:rPr lang="en-US" altLang="zh-HK" sz="2600" dirty="0">
                <a:ea typeface="新細明體" charset="-120"/>
              </a:rPr>
              <a:t>*</a:t>
            </a:r>
            <a:r>
              <a:rPr lang="en-US" altLang="zh-HK" sz="2600" baseline="30000" dirty="0">
                <a:ea typeface="新細明體" charset="-120"/>
              </a:rPr>
              <a:t>2</a:t>
            </a:r>
            <a:endParaRPr lang="zh-HK" altLang="en-U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9534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HK" dirty="0" smtClean="0">
                <a:ea typeface="新細明體" charset="-120"/>
              </a:rPr>
              <a:t>Log-rank conjecture: quantum version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412777"/>
                <a:ext cx="8229600" cy="4104455"/>
              </a:xfrm>
            </p:spPr>
            <p:txBody>
              <a:bodyPr>
                <a:normAutofit/>
              </a:bodyPr>
              <a:lstStyle/>
              <a:p>
                <a:r>
                  <a:rPr lang="en-US" altLang="zh-HK" sz="2800" dirty="0" smtClean="0">
                    <a:solidFill>
                      <a:srgbClr val="0070C0"/>
                    </a:solidFill>
                    <a:ea typeface="新細明體" charset="-120"/>
                  </a:rPr>
                  <a:t>Rank lower bound</a:t>
                </a:r>
                <a:endParaRPr lang="en-US" altLang="zh-HK" sz="2800" dirty="0" smtClean="0">
                  <a:latin typeface="Cambria Math"/>
                  <a:ea typeface="新細明體" charset="-120"/>
                </a:endParaRPr>
              </a:p>
              <a:p>
                <a:pPr marL="0" indent="0">
                  <a:buNone/>
                </a:pPr>
                <a:r>
                  <a:rPr lang="en-US" altLang="zh-HK" sz="2600" dirty="0" smtClean="0">
                    <a:solidFill>
                      <a:srgbClr val="0070C0"/>
                    </a:solidFill>
                    <a:ea typeface="新細明體" charset="-120"/>
                  </a:rPr>
                  <a:t>	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sz="2600" i="1" dirty="0">
                            <a:solidFill>
                              <a:srgbClr val="0070C0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HK" sz="2600" i="1" dirty="0">
                                <a:solidFill>
                                  <a:srgbClr val="0070C0"/>
                                </a:solidFill>
                                <a:latin typeface="Cambria Math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HK" sz="2600" dirty="0">
                                <a:solidFill>
                                  <a:srgbClr val="0070C0"/>
                                </a:solidFill>
                                <a:latin typeface="Cambria Math"/>
                                <a:ea typeface="新細明體" charset="-12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HK" sz="2600" i="1" dirty="0">
                                <a:solidFill>
                                  <a:srgbClr val="0070C0"/>
                                </a:solidFill>
                                <a:latin typeface="Cambria Math"/>
                                <a:ea typeface="新細明體" charset="-12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zh-HK" sz="2600" i="1" dirty="0">
                            <a:solidFill>
                              <a:srgbClr val="0070C0"/>
                            </a:solidFill>
                            <a:latin typeface="Cambria Math"/>
                            <a:ea typeface="新細明體" charset="-120"/>
                          </a:rPr>
                          <m:t>𝑟𝑎𝑛𝑘</m:t>
                        </m:r>
                        <m:d>
                          <m:dPr>
                            <m:ctrlPr>
                              <a:rPr lang="en-US" altLang="zh-HK" sz="2600" i="1" dirty="0">
                                <a:solidFill>
                                  <a:srgbClr val="0070C0"/>
                                </a:solidFill>
                                <a:latin typeface="Cambria Math"/>
                                <a:ea typeface="新細明體" charset="-12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sz="2600" i="1" dirty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2600" i="1" dirty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HK" sz="2600" b="0" i="1" dirty="0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𝐹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altLang="zh-HK" sz="2600" b="0" i="1" dirty="0" smtClean="0">
                        <a:solidFill>
                          <a:srgbClr val="0070C0"/>
                        </a:solidFill>
                        <a:latin typeface="Cambria Math"/>
                        <a:ea typeface="新細明體" charset="-120"/>
                      </a:rPr>
                      <m:t>≤</m:t>
                    </m:r>
                    <m:r>
                      <a:rPr lang="en-US" altLang="zh-HK" sz="2600" i="1" dirty="0" smtClean="0">
                        <a:solidFill>
                          <a:srgbClr val="0070C0"/>
                        </a:solidFill>
                        <a:latin typeface="Cambria Math"/>
                        <a:ea typeface="新細明體" charset="-120"/>
                      </a:rPr>
                      <m:t>𝐷</m:t>
                    </m:r>
                    <m:d>
                      <m:dPr>
                        <m:ctrlPr>
                          <a:rPr lang="en-US" altLang="zh-HK" sz="2600" i="1" dirty="0" smtClean="0">
                            <a:solidFill>
                              <a:srgbClr val="0070C0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600" b="0" i="1" dirty="0" smtClean="0">
                            <a:solidFill>
                              <a:srgbClr val="0070C0"/>
                            </a:solidFill>
                            <a:latin typeface="Cambria Math"/>
                            <a:ea typeface="新細明體" charset="-120"/>
                          </a:rPr>
                          <m:t>𝐹</m:t>
                        </m:r>
                      </m:e>
                    </m:d>
                  </m:oMath>
                </a14:m>
                <a:r>
                  <a:rPr lang="en-US" altLang="zh-HK" sz="2600" dirty="0" smtClean="0">
                    <a:solidFill>
                      <a:srgbClr val="0070C0"/>
                    </a:solidFill>
                    <a:ea typeface="新細明體" charset="-120"/>
                  </a:rPr>
                  <a:t> </a:t>
                </a:r>
              </a:p>
              <a:p>
                <a:endParaRPr lang="en-US" altLang="zh-HK" sz="2600" dirty="0" smtClean="0">
                  <a:ea typeface="新細明體" charset="-120"/>
                </a:endParaRPr>
              </a:p>
              <a:p>
                <a:r>
                  <a:rPr lang="en-US" altLang="zh-HK" sz="2600" dirty="0" smtClean="0">
                    <a:ea typeface="新細明體" charset="-120"/>
                  </a:rPr>
                  <a:t>Quantum: rank lower bound *</a:t>
                </a:r>
                <a:r>
                  <a:rPr lang="en-US" altLang="zh-HK" sz="2600" baseline="30000" dirty="0" smtClean="0">
                    <a:ea typeface="新細明體" charset="-120"/>
                  </a:rPr>
                  <a:t>1</a:t>
                </a:r>
              </a:p>
              <a:p>
                <a:pPr marL="0" indent="0">
                  <a:buNone/>
                </a:pPr>
                <a:r>
                  <a:rPr lang="en-US" altLang="zh-HK" sz="2600" dirty="0" smtClean="0">
                    <a:solidFill>
                      <a:srgbClr val="0070C0"/>
                    </a:solidFill>
                    <a:ea typeface="新細明體" charset="-120"/>
                  </a:rPr>
                  <a:t>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sz="2600" i="1" dirty="0">
                            <a:solidFill>
                              <a:srgbClr val="0070C0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HK" sz="2600" i="1" dirty="0">
                                <a:solidFill>
                                  <a:srgbClr val="0070C0"/>
                                </a:solidFill>
                                <a:latin typeface="Cambria Math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HK" sz="2600" dirty="0">
                                <a:solidFill>
                                  <a:srgbClr val="0070C0"/>
                                </a:solidFill>
                                <a:latin typeface="Cambria Math"/>
                                <a:ea typeface="新細明體" charset="-12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HK" sz="2600" i="1" dirty="0">
                                <a:solidFill>
                                  <a:srgbClr val="0070C0"/>
                                </a:solidFill>
                                <a:latin typeface="Cambria Math"/>
                                <a:ea typeface="新細明體" charset="-12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zh-HK" sz="2600" i="1" dirty="0">
                            <a:solidFill>
                              <a:srgbClr val="0070C0"/>
                            </a:solidFill>
                            <a:latin typeface="Cambria Math"/>
                            <a:ea typeface="新細明體" charset="-120"/>
                          </a:rPr>
                          <m:t>𝑟𝑎𝑛</m:t>
                        </m:r>
                        <m:sSub>
                          <m:sSubPr>
                            <m:ctrlPr>
                              <a:rPr lang="en-US" altLang="zh-HK" sz="2600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600" i="1" dirty="0">
                                <a:solidFill>
                                  <a:srgbClr val="0070C0"/>
                                </a:solidFill>
                                <a:latin typeface="Cambria Math"/>
                                <a:ea typeface="新細明體" charset="-12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HK" sz="2600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新細明體" charset="-120"/>
                              </a:rPr>
                              <m:t>𝜖</m:t>
                            </m:r>
                          </m:sub>
                        </m:sSub>
                        <m:d>
                          <m:dPr>
                            <m:ctrlPr>
                              <a:rPr lang="en-US" altLang="zh-HK" sz="2600" i="1" dirty="0">
                                <a:solidFill>
                                  <a:srgbClr val="0070C0"/>
                                </a:solidFill>
                                <a:latin typeface="Cambria Math"/>
                                <a:ea typeface="新細明體" charset="-12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sz="2600" i="1" dirty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2600" i="1" dirty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HK" sz="2600" i="1" dirty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𝐹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altLang="zh-HK" sz="2600" i="1" dirty="0">
                        <a:solidFill>
                          <a:srgbClr val="0070C0"/>
                        </a:solidFill>
                        <a:latin typeface="Cambria Math"/>
                        <a:ea typeface="新細明體" charset="-120"/>
                      </a:rPr>
                      <m:t>≤</m:t>
                    </m:r>
                    <m:sSub>
                      <m:sSubPr>
                        <m:ctrlPr>
                          <a:rPr lang="en-US" altLang="zh-HK" sz="2600" b="0" i="1" dirty="0" smtClean="0">
                            <a:solidFill>
                              <a:srgbClr val="0070C0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b="0" i="1" dirty="0" smtClean="0">
                            <a:solidFill>
                              <a:srgbClr val="0070C0"/>
                            </a:solidFill>
                            <a:latin typeface="Cambria Math"/>
                            <a:ea typeface="新細明體" charset="-120"/>
                          </a:rPr>
                          <m:t>𝑄</m:t>
                        </m:r>
                      </m:e>
                      <m:sub>
                        <m:r>
                          <a:rPr lang="en-US" altLang="zh-HK" sz="2600" b="0" i="1" dirty="0" smtClean="0">
                            <a:solidFill>
                              <a:srgbClr val="0070C0"/>
                            </a:solidFill>
                            <a:latin typeface="Cambria Math"/>
                            <a:ea typeface="新細明體" charset="-120"/>
                          </a:rPr>
                          <m:t>𝜖</m:t>
                        </m:r>
                      </m:sub>
                    </m:sSub>
                    <m:d>
                      <m:dPr>
                        <m:ctrlPr>
                          <a:rPr lang="en-US" altLang="zh-HK" sz="2600" i="1" dirty="0">
                            <a:solidFill>
                              <a:srgbClr val="0070C0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600" i="1" dirty="0">
                            <a:solidFill>
                              <a:srgbClr val="0070C0"/>
                            </a:solidFill>
                            <a:latin typeface="Cambria Math"/>
                            <a:ea typeface="新細明體" charset="-120"/>
                          </a:rPr>
                          <m:t>𝐹</m:t>
                        </m:r>
                      </m:e>
                    </m:d>
                    <m:r>
                      <a:rPr lang="en-US" altLang="zh-HK" sz="26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≤</m:t>
                    </m:r>
                    <m:func>
                      <m:funcPr>
                        <m:ctrlP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HK" sz="26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HK" sz="2600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HK" sz="26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altLang="zh-HK" sz="26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</m:ctrlPr>
                              </m:dPr>
                              <m:e>
                                <m:r>
                                  <a:rPr lang="en-US" altLang="zh-HK" sz="26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fName>
                      <m:e>
                        <m: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𝑟𝑎𝑛</m:t>
                        </m:r>
                        <m:sSub>
                          <m:sSubPr>
                            <m:ctrlPr>
                              <a:rPr lang="en-US" altLang="zh-HK" sz="26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6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HK" sz="26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𝜖</m:t>
                            </m:r>
                          </m:sub>
                        </m:sSub>
                        <m:d>
                          <m:dPr>
                            <m:ctrlPr>
                              <a:rPr lang="en-US" altLang="zh-HK" sz="26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sz="26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26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HK" sz="26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𝐹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altLang="zh-HK" sz="2600" dirty="0" smtClean="0">
                  <a:ea typeface="新細明體" charset="-120"/>
                </a:endParaRPr>
              </a:p>
              <a:p>
                <a:pPr marL="742950" lvl="2" indent="-342900"/>
                <a:endParaRPr lang="en-US" altLang="zh-HK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sz="2400" i="1">
                        <a:latin typeface="Cambria Math"/>
                      </a:rPr>
                      <m:t>𝑟𝑎𝑛</m:t>
                    </m:r>
                    <m:sSub>
                      <m:sSubPr>
                        <m:ctrlPr>
                          <a:rPr lang="en-US" altLang="zh-HK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altLang="zh-HK" sz="2400" i="1">
                            <a:latin typeface="Cambria Math"/>
                          </a:rPr>
                          <m:t>𝜖</m:t>
                        </m:r>
                      </m:sub>
                    </m:sSub>
                    <m:d>
                      <m:dPr>
                        <m:ctrlPr>
                          <a:rPr lang="en-US" altLang="zh-HK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400" i="1">
                            <a:latin typeface="Cambria Math"/>
                          </a:rPr>
                          <m:t>𝑀</m:t>
                        </m:r>
                      </m:e>
                    </m:d>
                    <m:r>
                      <a:rPr lang="en-US" altLang="zh-HK" sz="2400" i="1"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en-US" altLang="zh-HK" sz="2400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HK" sz="2400">
                            <a:latin typeface="Cambria Math"/>
                          </a:rPr>
                          <m:t>min</m:t>
                        </m:r>
                      </m:e>
                      <m:lim>
                        <m:sSup>
                          <m:sSupPr>
                            <m:ctrlPr>
                              <a:rPr lang="en-US" altLang="zh-HK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HK" sz="2400" i="1"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altLang="zh-HK" sz="24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HK" sz="2400" i="1">
                            <a:latin typeface="Cambria Math"/>
                          </a:rPr>
                          <m:t>:</m:t>
                        </m:r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𝑀</m:t>
                        </m:r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)−</m:t>
                        </m:r>
                        <m:sSup>
                          <m:sSupPr>
                            <m:ctrlP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)|≤</m:t>
                        </m:r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𝜖</m:t>
                        </m:r>
                      </m:lim>
                    </m:limLow>
                    <m:r>
                      <a:rPr lang="en-US" altLang="zh-HK" sz="2400" i="1">
                        <a:solidFill>
                          <a:srgbClr val="FF0000"/>
                        </a:solidFill>
                        <a:latin typeface="Cambria Math"/>
                      </a:rPr>
                      <m:t>𝑟𝑎𝑛𝑘</m:t>
                    </m:r>
                    <m:r>
                      <a:rPr lang="en-US" altLang="zh-HK" sz="2400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zh-HK" sz="2400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zh-HK" sz="2400" dirty="0">
                  <a:solidFill>
                    <a:prstClr val="black"/>
                  </a:solidFill>
                  <a:ea typeface="新細明體" charset="-120"/>
                </a:endParaRPr>
              </a:p>
              <a:p>
                <a:pPr marL="742950" lvl="2" indent="-342900"/>
                <a:endParaRPr lang="en-US" altLang="zh-HK" dirty="0"/>
              </a:p>
              <a:p>
                <a:endParaRPr lang="en-US" altLang="zh-HK" sz="2600" dirty="0" smtClean="0">
                  <a:solidFill>
                    <a:srgbClr val="0070C0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92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412777"/>
                <a:ext cx="8229600" cy="4104455"/>
              </a:xfrm>
              <a:blipFill rotWithShape="1">
                <a:blip r:embed="rId3"/>
                <a:stretch>
                  <a:fillRect l="-1259" t="-133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57199" y="6114782"/>
            <a:ext cx="454684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HK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*1</a:t>
            </a:r>
            <a:r>
              <a:rPr lang="en-US" altLang="zh-HK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. </a:t>
            </a:r>
            <a:r>
              <a:rPr lang="en-US" altLang="zh-HK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Buhrman</a:t>
            </a:r>
            <a:r>
              <a:rPr lang="en-US" altLang="zh-HK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, de Wolf. </a:t>
            </a:r>
            <a:r>
              <a:rPr lang="en-US" altLang="zh-HK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CCC</a:t>
            </a:r>
            <a:r>
              <a:rPr lang="en-US" altLang="zh-HK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, 2001. 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220072" y="1862208"/>
                <a:ext cx="2952328" cy="5195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2600" i="1" dirty="0" smtClean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</a:rPr>
                        <m:t>≤</m:t>
                      </m:r>
                      <m:func>
                        <m:funcPr>
                          <m:ctrlPr>
                            <a:rPr lang="en-US" altLang="zh-HK" sz="2600" i="1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altLang="zh-HK" sz="26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新細明體" charset="-12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HK" sz="2600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log</m:t>
                              </m:r>
                            </m:e>
                            <m:sup>
                              <m:r>
                                <a:rPr lang="en-US" altLang="zh-HK" sz="26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altLang="zh-HK" sz="26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HK" sz="26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</m:fName>
                        <m:e>
                          <m:r>
                            <a:rPr lang="en-US" altLang="zh-HK" sz="2600" i="1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𝑟𝑎𝑛𝑘</m:t>
                          </m:r>
                          <m:d>
                            <m:dPr>
                              <m:ctrlPr>
                                <a:rPr lang="en-US" altLang="zh-HK" sz="26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新細明體" charset="-12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HK" sz="26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6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zh-HK" sz="2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𝐹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zh-HK" altLang="en-US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862208"/>
                <a:ext cx="2952328" cy="51950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254336" y="1340768"/>
            <a:ext cx="363814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600" dirty="0">
                <a:solidFill>
                  <a:srgbClr val="FF0000"/>
                </a:solidFill>
                <a:ea typeface="新細明體" charset="-120"/>
              </a:rPr>
              <a:t>Log Rank </a:t>
            </a:r>
            <a:r>
              <a:rPr lang="en-US" altLang="zh-HK" sz="2600" dirty="0" smtClean="0">
                <a:solidFill>
                  <a:srgbClr val="FF0000"/>
                </a:solidFill>
                <a:ea typeface="新細明體" charset="-120"/>
              </a:rPr>
              <a:t>Conjecture</a:t>
            </a:r>
            <a:endParaRPr lang="zh-HK" altLang="en-U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6158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 smtClean="0"/>
              <a:t>Log-rank conjecture for XOR functions</a:t>
            </a:r>
            <a:endParaRPr lang="zh-HK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HK" dirty="0" smtClean="0"/>
                  <a:t>Since Log-rank conjecture appears too hard in its full generality,…</a:t>
                </a:r>
              </a:p>
              <a:p>
                <a:r>
                  <a:rPr lang="en-US" altLang="zh-HK" dirty="0" smtClean="0"/>
                  <a:t>let’s try some special class of functions.</a:t>
                </a:r>
              </a:p>
              <a:p>
                <a:r>
                  <a:rPr lang="en-US" altLang="zh-HK" dirty="0" smtClean="0">
                    <a:solidFill>
                      <a:srgbClr val="FF0000"/>
                    </a:solidFill>
                  </a:rPr>
                  <a:t>XOR functions</a:t>
                </a:r>
                <a:r>
                  <a:rPr lang="en-US" altLang="zh-HK" dirty="0" smtClean="0"/>
                  <a:t>: </a:t>
                </a:r>
                <a14:m>
                  <m:oMath xmlns:m="http://schemas.openxmlformats.org/officeDocument/2006/math">
                    <m:r>
                      <a:rPr lang="en-US" altLang="zh-HK" sz="2800" i="1" dirty="0" smtClean="0">
                        <a:latin typeface="Cambria Math"/>
                      </a:rPr>
                      <m:t>𝑓</m:t>
                    </m:r>
                    <m:r>
                      <a:rPr lang="en-US" altLang="zh-HK" sz="2800" i="1" dirty="0" smtClean="0">
                        <a:latin typeface="Cambria Math"/>
                      </a:rPr>
                      <m:t>(</m:t>
                    </m:r>
                    <m:r>
                      <a:rPr lang="en-US" altLang="zh-HK" sz="2800" i="1" dirty="0" smtClean="0">
                        <a:latin typeface="Cambria Math"/>
                      </a:rPr>
                      <m:t>𝑥</m:t>
                    </m:r>
                    <m:r>
                      <a:rPr lang="en-US" altLang="zh-HK" sz="2800" i="1" dirty="0" smtClean="0">
                        <a:latin typeface="Cambria Math"/>
                      </a:rPr>
                      <m:t>⊕</m:t>
                    </m:r>
                    <m:r>
                      <a:rPr lang="en-US" altLang="zh-HK" sz="2800" i="1" dirty="0" smtClean="0">
                        <a:latin typeface="Cambria Math"/>
                      </a:rPr>
                      <m:t>𝑦</m:t>
                    </m:r>
                    <m:r>
                      <a:rPr lang="en-US" altLang="zh-HK" sz="28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 smtClean="0"/>
                  <a:t>. 		---</a:t>
                </a:r>
                <a14:m>
                  <m:oMath xmlns:m="http://schemas.openxmlformats.org/officeDocument/2006/math">
                    <m:r>
                      <a:rPr lang="en-US" altLang="zh-HK" sz="2800" b="0" i="0" dirty="0" smtClean="0">
                        <a:latin typeface="Cambria Math"/>
                        <a:ea typeface="新細明體" charset="-120"/>
                      </a:rPr>
                      <m:t> </m:t>
                    </m:r>
                    <m:r>
                      <a:rPr lang="en-US" altLang="zh-HK" sz="2800" b="0" i="1" dirty="0" smtClean="0">
                        <a:latin typeface="Cambria Math"/>
                        <a:ea typeface="新細明體" charset="-120"/>
                      </a:rPr>
                      <m:t>𝐹</m:t>
                    </m:r>
                    <m:r>
                      <a:rPr lang="en-US" altLang="zh-HK" sz="2800" b="0" i="1" dirty="0" smtClean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sz="2800" i="1" dirty="0" smtClean="0">
                        <a:solidFill>
                          <a:schemeClr val="accent1"/>
                        </a:solidFill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2800" i="1" dirty="0" smtClean="0">
                        <a:solidFill>
                          <a:schemeClr val="accent1"/>
                        </a:solidFill>
                        <a:latin typeface="Cambria Math"/>
                        <a:ea typeface="新細明體" charset="-120"/>
                      </a:rPr>
                      <m:t>∘⊕</m:t>
                    </m:r>
                  </m:oMath>
                </a14:m>
                <a:endParaRPr lang="en-US" altLang="zh-HK" dirty="0" smtClean="0"/>
              </a:p>
              <a:p>
                <a:pPr lvl="1"/>
                <a:r>
                  <a:rPr lang="en-US" altLang="zh-HK" dirty="0" smtClean="0"/>
                  <a:t>The </a:t>
                </a:r>
                <a:r>
                  <a:rPr lang="en-US" altLang="zh-HK" dirty="0" smtClean="0">
                    <a:solidFill>
                      <a:srgbClr val="FF3399"/>
                    </a:solidFill>
                  </a:rPr>
                  <a:t>linear</a:t>
                </a:r>
                <a:r>
                  <a:rPr lang="en-US" altLang="zh-HK" dirty="0" smtClean="0"/>
                  <a:t> composition of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zh-HK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:pPr lvl="1"/>
                <a:r>
                  <a:rPr lang="en-US" altLang="zh-HK" dirty="0" smtClean="0"/>
                  <a:t>Include important functions such as </a:t>
                </a:r>
                <a:r>
                  <a:rPr lang="en-US" altLang="zh-HK" dirty="0" smtClean="0">
                    <a:solidFill>
                      <a:srgbClr val="0070C0"/>
                    </a:solidFill>
                  </a:rPr>
                  <a:t>Equality</a:t>
                </a:r>
                <a:r>
                  <a:rPr lang="en-US" altLang="zh-HK" dirty="0" smtClean="0"/>
                  <a:t>, </a:t>
                </a:r>
                <a:r>
                  <a:rPr lang="en-US" altLang="zh-HK" dirty="0" smtClean="0">
                    <a:solidFill>
                      <a:srgbClr val="0070C0"/>
                    </a:solidFill>
                  </a:rPr>
                  <a:t>Hamming Distance</a:t>
                </a:r>
                <a:r>
                  <a:rPr lang="en-US" altLang="zh-HK" dirty="0" smtClean="0"/>
                  <a:t>, </a:t>
                </a:r>
                <a:r>
                  <a:rPr lang="en-US" altLang="zh-HK" dirty="0" smtClean="0">
                    <a:solidFill>
                      <a:srgbClr val="0070C0"/>
                    </a:solidFill>
                  </a:rPr>
                  <a:t>Gap Hamming Distance</a:t>
                </a:r>
                <a:r>
                  <a:rPr lang="en-US" altLang="zh-HK" dirty="0" smtClean="0"/>
                  <a:t>.</a:t>
                </a:r>
              </a:p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altLang="zh-HK" dirty="0" smtClean="0">
                    <a:ea typeface="新細明體" charset="-120"/>
                  </a:rPr>
                  <a:t>Interesting connections </a:t>
                </a:r>
                <a:r>
                  <a:rPr lang="en-US" altLang="zh-HK" dirty="0" smtClean="0">
                    <a:ea typeface="新細明體" charset="-120"/>
                  </a:rPr>
                  <a:t>to </a:t>
                </a:r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Fourier analysis of functions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</m:ctrlPr>
                          </m:dPr>
                          <m:e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HK" dirty="0" smtClean="0"/>
                  <a:t>. </a:t>
                </a:r>
                <a:endParaRPr lang="en-US" altLang="zh-HK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 r="-103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015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dirty="0" smtClean="0"/>
              <a:t>Digression: Fourier analysis</a:t>
            </a:r>
            <a:endParaRPr lang="zh-HK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altLang="zh-HK" sz="3000" b="0" i="1" smtClean="0">
                        <a:latin typeface="Cambria Math"/>
                      </a:rPr>
                      <m:t>∀</m:t>
                    </m:r>
                    <m:r>
                      <a:rPr lang="en-US" altLang="zh-HK" sz="3000" b="0" i="1" smtClean="0">
                        <a:latin typeface="Cambria Math"/>
                      </a:rPr>
                      <m:t>𝑓</m:t>
                    </m:r>
                    <m:r>
                      <a:rPr lang="en-US" altLang="zh-HK" sz="3000" b="0" i="1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altLang="zh-HK" sz="30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HK" sz="3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HK" sz="3000" b="0" i="1" smtClean="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HK" sz="30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altLang="zh-HK" sz="3000" b="0" i="1" smtClean="0">
                        <a:latin typeface="Cambria Math"/>
                      </a:rPr>
                      <m:t>→</m:t>
                    </m:r>
                    <m:r>
                      <a:rPr lang="en-US" altLang="zh-HK" sz="3000" b="0" i="1" smtClean="0">
                        <a:latin typeface="Cambria Math"/>
                      </a:rPr>
                      <m:t>ℝ</m:t>
                    </m:r>
                  </m:oMath>
                </a14:m>
                <a:r>
                  <a:rPr lang="zh-HK" altLang="en-US" dirty="0" smtClean="0"/>
                  <a:t> </a:t>
                </a:r>
                <a:r>
                  <a:rPr lang="en-US" altLang="zh-HK" dirty="0" smtClean="0"/>
                  <a:t>can be written as </a:t>
                </a:r>
              </a:p>
              <a:p>
                <a:pPr marL="0" indent="0" algn="ctr">
                  <a:buNone/>
                </a:pPr>
                <a:r>
                  <a:rPr lang="en-US" altLang="zh-HK" b="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HK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  <m:r>
                      <a:rPr lang="en-US" altLang="zh-HK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HK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altLang="zh-HK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  <m:r>
                          <a:rPr lang="en-US" altLang="zh-HK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HK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HK" sz="28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HK" sz="28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HK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sub>
                      <m:sup/>
                      <m:e>
                        <m:acc>
                          <m:accPr>
                            <m:chr m:val="̂"/>
                            <m:ctrlPr>
                              <a:rPr lang="en-US" altLang="zh-HK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HK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</m:acc>
                        <m:d>
                          <m:dPr>
                            <m:ctrlPr>
                              <a:rPr lang="en-US" altLang="zh-HK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HK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</m:d>
                        <m:sSub>
                          <m:sSubPr>
                            <m:ctrlPr>
                              <a:rPr lang="en-US" altLang="zh-HK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𝜒</m:t>
                            </m:r>
                          </m:e>
                          <m:sub>
                            <m:r>
                              <a:rPr lang="en-US" altLang="zh-HK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𝛼</m:t>
                            </m:r>
                          </m:sub>
                        </m:sSub>
                      </m:e>
                    </m:nary>
                  </m:oMath>
                </a14:m>
                <a:endParaRPr lang="en-US" altLang="zh-HK" sz="2800" b="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𝛼</m:t>
                        </m:r>
                      </m:sub>
                    </m:sSub>
                    <m:d>
                      <m:dPr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HK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HK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HK" b="0" i="1" smtClean="0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altLang="zh-HK" b="0" i="1" smtClean="0">
                            <a:latin typeface="Cambria Math"/>
                          </a:rPr>
                          <m:t>𝛼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⋅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altLang="zh-HK" dirty="0" smtClean="0"/>
                  <a:t>, and characters are orthogonal 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zh-HK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HK" i="1">
                                <a:latin typeface="Cambria Math"/>
                              </a:rPr>
                              <m:t>𝑓</m:t>
                            </m:r>
                          </m:e>
                        </m:acc>
                        <m:d>
                          <m:dPr>
                            <m:ctrlPr>
                              <a:rPr lang="en-US" altLang="zh-HK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HK" i="1">
                                <a:latin typeface="Cambria Math"/>
                              </a:rPr>
                              <m:t>𝛼</m:t>
                            </m:r>
                          </m:e>
                        </m:d>
                        <m:r>
                          <a:rPr lang="en-US" altLang="zh-HK" b="0" i="1" smtClean="0">
                            <a:latin typeface="Cambria Math"/>
                          </a:rPr>
                          <m:t>: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𝛼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HK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HK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HK" b="0" i="1" smtClean="0">
                                    <a:latin typeface="Cambria Math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HK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HK" dirty="0" smtClean="0"/>
                  <a:t>: Fourier coefficients of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𝑓</m:t>
                    </m:r>
                  </m:oMath>
                </a14:m>
                <a:endParaRPr lang="en-US" altLang="zh-HK" dirty="0" smtClean="0"/>
              </a:p>
              <a:p>
                <a:pPr lvl="1"/>
                <a:r>
                  <a:rPr lang="en-US" altLang="zh-HK" b="0" dirty="0" err="1" smtClean="0"/>
                  <a:t>Parseval</a:t>
                </a:r>
                <a:r>
                  <a:rPr lang="en-US" altLang="zh-HK" b="0" dirty="0" smtClean="0"/>
                  <a:t>: If </a:t>
                </a:r>
                <a14:m>
                  <m:oMath xmlns:m="http://schemas.openxmlformats.org/officeDocument/2006/math">
                    <m:r>
                      <a:rPr lang="en-US" altLang="zh-HK" sz="2600" b="0" i="1" dirty="0" smtClean="0">
                        <a:latin typeface="Cambria Math"/>
                      </a:rPr>
                      <m:t>𝑅𝑎𝑛𝑔𝑒</m:t>
                    </m:r>
                    <m:d>
                      <m:dPr>
                        <m:ctrlPr>
                          <a:rPr lang="en-US" altLang="zh-HK" sz="26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600" b="0" i="1" dirty="0" smtClean="0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altLang="zh-HK" sz="2600" b="0" i="1" dirty="0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HK" sz="26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600" b="0" i="1" dirty="0" smtClean="0">
                            <a:latin typeface="Cambria Math"/>
                          </a:rPr>
                          <m:t>+1,−1</m:t>
                        </m:r>
                      </m:e>
                    </m:d>
                  </m:oMath>
                </a14:m>
                <a:r>
                  <a:rPr lang="en-US" altLang="zh-HK" b="0" dirty="0" smtClean="0"/>
                  <a:t>, then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HK" sz="2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altLang="zh-HK" sz="2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𝛼</m:t>
                        </m:r>
                      </m:sub>
                      <m:sup/>
                      <m:e>
                        <m:acc>
                          <m:accPr>
                            <m:chr m:val="̂"/>
                            <m:ctrlPr>
                              <a:rPr lang="en-US" altLang="zh-HK" sz="2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HK" sz="2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</m:acc>
                        <m:sSup>
                          <m:sSupPr>
                            <m:ctrlPr>
                              <a:rPr lang="en-US" altLang="zh-HK" sz="2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HK" sz="2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HK" sz="2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𝛼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HK" sz="2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altLang="zh-HK" sz="2600" b="0" i="1" smtClean="0">
                        <a:solidFill>
                          <a:srgbClr val="FF0000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 smtClean="0"/>
                  <a:t>Two important measures: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i="1">
                        <a:latin typeface="Cambria Math"/>
                      </a:rPr>
                      <m:t>=</m:t>
                    </m:r>
                  </m:oMath>
                </a14:m>
                <a:r>
                  <a:rPr lang="en-US" altLang="zh-HK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HK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altLang="zh-HK" i="1">
                            <a:latin typeface="Cambria Math"/>
                          </a:rPr>
                          <m:t>𝛼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HK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HK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HK" i="1">
                                    <a:latin typeface="Cambria Math"/>
                                  </a:rPr>
                                  <m:t>𝑓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altLang="zh-HK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HK" i="1">
                                    <a:latin typeface="Cambria Math"/>
                                  </a:rPr>
                                  <m:t>𝛼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altLang="zh-HK" dirty="0" smtClean="0"/>
                  <a:t> 	--- </a:t>
                </a:r>
                <a:r>
                  <a:rPr lang="en-US" altLang="zh-HK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Spectral norm</a:t>
                </a:r>
                <a:r>
                  <a:rPr lang="en-US" altLang="zh-HK" dirty="0" smtClean="0"/>
                  <a:t>.</a:t>
                </a:r>
                <a:endParaRPr lang="zh-HK" alt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HK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HK" b="0" i="1" smtClean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HK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HK" b="0" i="1" smtClean="0">
                                <a:latin typeface="Cambria Math"/>
                              </a:rPr>
                              <m:t>𝛼</m:t>
                            </m:r>
                            <m:r>
                              <a:rPr lang="en-US" altLang="zh-HK" b="0" i="1" smtClean="0">
                                <a:latin typeface="Cambria Math"/>
                              </a:rPr>
                              <m:t>:</m:t>
                            </m:r>
                            <m:acc>
                              <m:accPr>
                                <m:chr m:val="̂"/>
                                <m:ctrlPr>
                                  <a:rPr lang="en-US" altLang="zh-HK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HK" i="1">
                                    <a:latin typeface="Cambria Math"/>
                                  </a:rPr>
                                  <m:t>𝑓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altLang="zh-HK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HK" i="1">
                                    <a:latin typeface="Cambria Math"/>
                                  </a:rPr>
                                  <m:t>𝛼</m:t>
                                </m:r>
                              </m:e>
                            </m:d>
                            <m:r>
                              <a:rPr lang="en-US" altLang="zh-HK" b="0" i="1" smtClean="0">
                                <a:latin typeface="Cambria Math"/>
                              </a:rPr>
                              <m:t>≠0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HK" dirty="0" smtClean="0"/>
                  <a:t>   --- </a:t>
                </a:r>
                <a:r>
                  <a:rPr lang="en-US" altLang="zh-HK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Fourier sparsity</a:t>
                </a:r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 smtClean="0"/>
                  <a:t>Cauchy-Schwartz: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HK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HK" sz="2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HK" sz="2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HK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sSubSup>
                      <m:sSubSupPr>
                        <m:ctrlPr>
                          <a:rPr lang="en-US" altLang="zh-HK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HK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HK" sz="2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HK" sz="2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HK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altLang="zh-HK" sz="28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1/2</m:t>
                        </m:r>
                      </m:sup>
                    </m:sSubSup>
                  </m:oMath>
                </a14:m>
                <a:r>
                  <a:rPr lang="en-US" altLang="zh-HK" dirty="0" smtClean="0"/>
                  <a:t> for </a:t>
                </a:r>
                <a14:m>
                  <m:oMath xmlns:m="http://schemas.openxmlformats.org/officeDocument/2006/math">
                    <m:r>
                      <a:rPr lang="en-US" altLang="zh-HK" sz="2800" b="0" i="1" smtClean="0">
                        <a:latin typeface="Cambria Math"/>
                      </a:rPr>
                      <m:t>𝑓</m:t>
                    </m:r>
                    <m:r>
                      <a:rPr lang="en-US" altLang="zh-HK" sz="2800" b="0" i="0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altLang="zh-HK" sz="28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HK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HK" sz="2800" b="0" i="0" smtClean="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HK" sz="28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altLang="zh-HK" sz="2800" b="0" i="1" smtClean="0">
                        <a:latin typeface="Cambria Math"/>
                      </a:rPr>
                      <m:t>→±1</m:t>
                    </m:r>
                  </m:oMath>
                </a14:m>
                <a:endParaRPr lang="en-US" altLang="zh-HK" sz="28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  <a:blipFill rotWithShape="1">
                <a:blip r:embed="rId2"/>
                <a:stretch>
                  <a:fillRect l="-1481" t="-2551" b="-51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39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Log-rank Conj. For XOR functions</a:t>
            </a:r>
            <a:endParaRPr lang="zh-HK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zh-HK" dirty="0" smtClean="0"/>
                  <a:t>Interesting connections to Fourier analysis:</a:t>
                </a:r>
                <a:endParaRPr lang="en-US" altLang="zh-HK" dirty="0"/>
              </a:p>
              <a:p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1.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𝑟𝑎𝑛𝑘</m:t>
                    </m:r>
                    <m:d>
                      <m:d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𝑓</m:t>
                            </m:r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∘⊕</m:t>
                            </m:r>
                          </m:sub>
                        </m:sSub>
                      </m:e>
                    </m:d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=</m:t>
                    </m:r>
                    <m:sSub>
                      <m:sSubPr>
                        <m:ctrlP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HK" dirty="0"/>
                  <a:t>. </a:t>
                </a:r>
                <a:endParaRPr lang="en-US" altLang="zh-HK" dirty="0" smtClean="0"/>
              </a:p>
              <a:p>
                <a:r>
                  <a:rPr lang="en-US" altLang="zh-HK" dirty="0" smtClean="0">
                    <a:ea typeface="新細明體" charset="-120"/>
                  </a:rPr>
                  <a:t>Log-rank Conj: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𝐷</m:t>
                    </m:r>
                    <m:d>
                      <m:d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𝑓</m:t>
                        </m:r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∘⊕</m:t>
                        </m:r>
                      </m:e>
                    </m:d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≤</m:t>
                    </m:r>
                    <m:func>
                      <m:func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HK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𝑂</m:t>
                            </m:r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(1)</m:t>
                            </m:r>
                          </m:sup>
                        </m:sSubSup>
                      </m:fName>
                      <m:e>
                        <m:sSub>
                          <m:sSubPr>
                            <m:ctrlP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HK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HK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func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.</m:t>
                    </m:r>
                  </m:oMath>
                </a14:m>
                <a:endParaRPr lang="en-US" altLang="zh-HK" dirty="0" smtClean="0">
                  <a:ea typeface="新細明體" charset="-120"/>
                </a:endParaRPr>
              </a:p>
              <a:p>
                <a:r>
                  <a:rPr lang="en-US" altLang="zh-HK" dirty="0" smtClean="0">
                    <a:ea typeface="新細明體" charset="-120"/>
                  </a:rPr>
                  <a:t>Thm.*</a:t>
                </a:r>
                <a:r>
                  <a:rPr lang="en-US" altLang="zh-HK" baseline="30000" dirty="0" smtClean="0">
                    <a:ea typeface="新細明體" charset="-120"/>
                  </a:rPr>
                  <a:t>1 </a:t>
                </a:r>
                <a:r>
                  <a:rPr lang="en-US" altLang="zh-HK" baseline="30000" dirty="0" smtClean="0">
                    <a:ea typeface="新細明體" charset="-120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𝐷</m:t>
                    </m:r>
                    <m:d>
                      <m:d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𝑓</m:t>
                        </m:r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∘⊕</m:t>
                        </m:r>
                      </m:e>
                    </m:d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≤</m:t>
                    </m:r>
                    <m:sSup>
                      <m:sSupPr>
                        <m:ctrlPr>
                          <a:rPr lang="en-US" altLang="zh-HK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HK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/2</m:t>
                        </m:r>
                      </m:sup>
                    </m:sSup>
                    <m:func>
                      <m:funcPr>
                        <m:ctrlPr>
                          <a:rPr lang="en-US" altLang="zh-HK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HK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HK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</m:t>
                            </m:r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−2</m:t>
                            </m:r>
                          </m:sup>
                        </m:sSup>
                      </m:fName>
                      <m:e>
                        <m:sSub>
                          <m:sSubPr>
                            <m:ctrlPr>
                              <a:rPr lang="en-US" altLang="zh-HK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zh-HK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HK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HK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func>
                  </m:oMath>
                </a14:m>
                <a:endParaRPr lang="en-US" altLang="zh-HK" dirty="0" smtClean="0">
                  <a:ea typeface="新細明體" charset="-120"/>
                </a:endParaRPr>
              </a:p>
              <a:p>
                <a:r>
                  <a:rPr lang="en-US" altLang="zh-HK" dirty="0">
                    <a:ea typeface="新細明體" charset="-120"/>
                  </a:rPr>
                  <a:t>Thm.*</a:t>
                </a:r>
                <a:r>
                  <a:rPr lang="en-US" altLang="zh-HK" baseline="30000" dirty="0">
                    <a:ea typeface="新細明體" charset="-120"/>
                  </a:rPr>
                  <a:t>1 </a:t>
                </a:r>
                <a:r>
                  <a:rPr lang="en-US" altLang="zh-HK" baseline="30000" dirty="0" smtClean="0">
                    <a:ea typeface="新細明體" charset="-120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𝐷</m:t>
                    </m:r>
                    <m:d>
                      <m:d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𝑓</m:t>
                        </m:r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∘⊕</m:t>
                        </m:r>
                      </m:e>
                    </m:d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≤</m:t>
                    </m:r>
                    <m:r>
                      <a:rPr lang="en-US" altLang="zh-HK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altLang="zh-HK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HK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zh-HK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HK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HK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HK" dirty="0" smtClean="0">
                    <a:ea typeface="新細明體" charset="-120"/>
                  </a:rPr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𝑑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=</m:t>
                    </m:r>
                    <m:func>
                      <m:funcPr>
                        <m:ctrlP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HK" b="0" i="1" smtClean="0">
                                <a:latin typeface="Cambria Math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HK" b="0" i="0" smtClean="0">
                                <a:latin typeface="Cambria Math"/>
                                <a:ea typeface="新細明體" charset="-120"/>
                              </a:rPr>
                              <m:t>deg</m:t>
                            </m:r>
                          </m:e>
                          <m:sub>
                            <m:r>
                              <a:rPr lang="en-US" altLang="zh-HK" b="0" i="1" smtClean="0">
                                <a:latin typeface="Cambria Math"/>
                                <a:ea typeface="新細明體" charset="-12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(</m:t>
                        </m:r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𝑓</m:t>
                        </m:r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zh-HK" dirty="0" smtClean="0">
                    <a:ea typeface="新細明體" charset="-120"/>
                  </a:rPr>
                  <a:t>: degree of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𝑓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as polynomial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𝔽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HK" dirty="0" smtClean="0">
                    <a:ea typeface="新細明體" charset="-120"/>
                  </a:rPr>
                  <a:t>.</a:t>
                </a:r>
              </a:p>
              <a:p>
                <a:pPr lvl="1"/>
                <a:r>
                  <a:rPr lang="en-US" altLang="zh-HK" b="0" dirty="0" smtClean="0">
                    <a:ea typeface="新細明體" charset="-120"/>
                  </a:rPr>
                  <a:t>Fact*</a:t>
                </a:r>
                <a:r>
                  <a:rPr lang="en-US" altLang="zh-HK" b="0" baseline="30000" dirty="0" smtClean="0">
                    <a:ea typeface="新細明體" charset="-120"/>
                  </a:rPr>
                  <a:t>2</a:t>
                </a:r>
                <a:r>
                  <a:rPr lang="en-US" altLang="zh-HK" b="0" dirty="0" smtClean="0">
                    <a:ea typeface="新細明體" charset="-120"/>
                  </a:rPr>
                  <a:t>.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𝑑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≤</m:t>
                    </m:r>
                    <m:func>
                      <m:funcPr>
                        <m:ctrlP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HK" b="0" i="1" smtClean="0">
                                <a:latin typeface="Cambria Math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HK" b="0" i="0" smtClean="0">
                                <a:latin typeface="Cambria Math"/>
                                <a:ea typeface="新細明體" charset="-12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HK" b="0" i="1" smtClean="0">
                                <a:latin typeface="Cambria Math"/>
                                <a:ea typeface="新細明體" charset="-120"/>
                              </a:rPr>
                              <m:t>2</m:t>
                            </m:r>
                          </m:sub>
                        </m:sSub>
                      </m:fName>
                      <m:e>
                        <m:sSub>
                          <m:sSubPr>
                            <m:ctrlP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HK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HK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altLang="zh-HK" dirty="0" smtClean="0">
                    <a:ea typeface="新細明體" charset="-120"/>
                  </a:rPr>
                  <a:t>.</a:t>
                </a:r>
                <a:endParaRPr lang="en-US" altLang="zh-HK" dirty="0">
                  <a:ea typeface="新細明體" charset="-120"/>
                </a:endParaRPr>
              </a:p>
              <a:p>
                <a:endParaRPr lang="en-US" altLang="zh-HK" dirty="0" smtClean="0"/>
              </a:p>
              <a:p>
                <a:endParaRPr lang="en-US" altLang="zh-HK" b="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endParaRPr lang="zh-HK" alt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57199" y="6114782"/>
            <a:ext cx="79312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HK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*1</a:t>
            </a:r>
            <a:r>
              <a:rPr lang="en-US" altLang="zh-HK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. Tsang, Wong, </a:t>
            </a:r>
            <a:r>
              <a:rPr lang="en-US" altLang="zh-HK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Xie</a:t>
            </a:r>
            <a:r>
              <a:rPr lang="en-US" altLang="zh-HK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, Zhang, FOCS, 2013.</a:t>
            </a:r>
          </a:p>
          <a:p>
            <a:pPr>
              <a:defRPr/>
            </a:pPr>
            <a:r>
              <a:rPr lang="en-US" altLang="zh-HK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*2. </a:t>
            </a:r>
            <a:r>
              <a:rPr lang="en-US" altLang="zh-HK" sz="16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Bernasconi</a:t>
            </a:r>
            <a:r>
              <a:rPr lang="en-US" altLang="zh-HK" sz="1600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 and </a:t>
            </a:r>
            <a:r>
              <a:rPr lang="en-US" altLang="zh-HK" sz="16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Codenotti</a:t>
            </a:r>
            <a:r>
              <a:rPr lang="en-US" altLang="zh-HK" sz="1600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. </a:t>
            </a:r>
            <a:r>
              <a:rPr lang="en-US" altLang="zh-HK" sz="1600" i="1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IEEE Transactions on Computers,</a:t>
            </a:r>
            <a:r>
              <a:rPr lang="en-US" altLang="zh-HK" sz="1600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 1999.</a:t>
            </a:r>
          </a:p>
          <a:p>
            <a:pPr>
              <a:defRPr/>
            </a:pPr>
            <a:endParaRPr lang="en-US" altLang="zh-HK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8462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16517</TotalTime>
  <Words>2114</Words>
  <Application>Microsoft Office PowerPoint</Application>
  <PresentationFormat>On-screen Show (4:3)</PresentationFormat>
  <Paragraphs>215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佈景主題</vt:lpstr>
      <vt:lpstr>Effcient quantum protocols for XOR functions</vt:lpstr>
      <vt:lpstr>Communication complexity</vt:lpstr>
      <vt:lpstr>Computation modes </vt:lpstr>
      <vt:lpstr>Lower bounds</vt:lpstr>
      <vt:lpstr>Log-rank conjecture</vt:lpstr>
      <vt:lpstr>Log-rank conjecture: quantum version</vt:lpstr>
      <vt:lpstr>Log-rank conjecture for XOR functions</vt:lpstr>
      <vt:lpstr>Digression: Fourier analysis</vt:lpstr>
      <vt:lpstr>Log-rank Conj. For XOR functions</vt:lpstr>
      <vt:lpstr>Quantum </vt:lpstr>
      <vt:lpstr>About quantum protocol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 problems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complexity of XOR functions</dc:title>
  <dc:creator>Lenovo's User</dc:creator>
  <cp:lastModifiedBy>CSE</cp:lastModifiedBy>
  <cp:revision>162</cp:revision>
  <dcterms:created xsi:type="dcterms:W3CDTF">2013-05-09T09:45:52Z</dcterms:created>
  <dcterms:modified xsi:type="dcterms:W3CDTF">2014-02-07T13:22:38Z</dcterms:modified>
</cp:coreProperties>
</file>