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7" r:id="rId2"/>
    <p:sldId id="385" r:id="rId3"/>
    <p:sldId id="413" r:id="rId4"/>
    <p:sldId id="415" r:id="rId5"/>
    <p:sldId id="416" r:id="rId6"/>
    <p:sldId id="417" r:id="rId7"/>
    <p:sldId id="418" r:id="rId8"/>
    <p:sldId id="440" r:id="rId9"/>
    <p:sldId id="441" r:id="rId10"/>
    <p:sldId id="442" r:id="rId11"/>
    <p:sldId id="443" r:id="rId12"/>
    <p:sldId id="444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3" r:id="rId22"/>
    <p:sldId id="392" r:id="rId23"/>
    <p:sldId id="388" r:id="rId24"/>
    <p:sldId id="389" r:id="rId25"/>
    <p:sldId id="394" r:id="rId26"/>
    <p:sldId id="395" r:id="rId27"/>
    <p:sldId id="397" r:id="rId28"/>
    <p:sldId id="399" r:id="rId29"/>
    <p:sldId id="401" r:id="rId30"/>
    <p:sldId id="403" r:id="rId31"/>
    <p:sldId id="405" r:id="rId32"/>
    <p:sldId id="406" r:id="rId33"/>
    <p:sldId id="407" r:id="rId34"/>
    <p:sldId id="400" r:id="rId35"/>
    <p:sldId id="432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0000FF"/>
    <a:srgbClr val="FF9933"/>
    <a:srgbClr val="FF3399"/>
    <a:srgbClr val="FFCC0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4" autoAdjust="0"/>
  </p:normalViewPr>
  <p:slideViewPr>
    <p:cSldViewPr>
      <p:cViewPr varScale="1">
        <p:scale>
          <a:sx n="61" d="100"/>
          <a:sy n="61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8AF29C-99E9-4F47-AD62-16F87737BE6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134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More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AF29C-99E9-4F47-AD62-16F87737BE64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024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F1C62-FE4E-4CCB-9C3F-DCB955E7AE85}" type="slidenum">
              <a:rPr lang="en-US" altLang="zh-HK"/>
              <a:pPr eaLnBrk="1" hangingPunct="1"/>
              <a:t>4</a:t>
            </a:fld>
            <a:endParaRPr lang="en-US" altLang="zh-H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252626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D96A4D-9DDB-4FD7-928B-FEBE16A90A5E}" type="slidenum">
              <a:rPr lang="en-US" altLang="zh-HK"/>
              <a:pPr eaLnBrk="1" hangingPunct="1"/>
              <a:t>5</a:t>
            </a:fld>
            <a:endParaRPr lang="en-US" altLang="zh-H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134890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Clean the math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AF29C-99E9-4F47-AD62-16F87737BE64}" type="slidenum">
              <a:rPr lang="en-US" altLang="zh-HK" smtClean="0"/>
              <a:pPr>
                <a:defRPr/>
              </a:pPr>
              <a:t>16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5085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HK" dirty="0" smtClean="0"/>
              <a:t>To check [BL13] </a:t>
            </a:r>
            <a:r>
              <a:rPr lang="en-US" dirty="0" smtClean="0">
                <a:latin typeface="CMR9"/>
              </a:rPr>
              <a:t>*1. Brunner and Linden, Nature Communications, 2013.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AF29C-99E9-4F47-AD62-16F87737BE64}" type="slidenum">
              <a:rPr lang="en-US" altLang="zh-HK" smtClean="0"/>
              <a:pPr>
                <a:defRPr/>
              </a:pPr>
              <a:t>28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439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165DAA-9BF6-4BED-B0F3-C35723AD4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D31D-06CD-4551-8CD3-F6E45FEA3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8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A23B-1109-4307-8E5E-EC877CE7F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4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92EFD-53C4-4495-95FF-60F325108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69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8F62-1EF6-4D4D-921D-2E16F4E69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8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B325-FEE3-4A04-8B26-2489516AB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7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1416-D186-4284-83F7-DD7B3D104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54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AABD-754B-43E5-AFCA-A74F9371F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88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F70B-B777-4271-8EC9-00B78B1FC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2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DFBB-44E4-4EBC-B0A2-5A0F95929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95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66C9-EC37-4EE5-8241-1242E3C4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93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FBA5-CF18-4245-9E1A-DCF4B364A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02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353D-DD56-4067-B0AB-D8E893EBC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1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072B6AFC-9266-43BB-BFE7-F27F01121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7.png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5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64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6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80772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zh-HK" sz="2400" smtClean="0">
              <a:solidFill>
                <a:schemeClr val="accent2"/>
              </a:solidFill>
              <a:ea typeface="新細明體" charset="-12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HK" smtClean="0">
                <a:solidFill>
                  <a:srgbClr val="FF3300"/>
                </a:solidFill>
                <a:ea typeface="新細明體" charset="-120"/>
              </a:rPr>
              <a:t>Shengyu Zhang</a:t>
            </a:r>
          </a:p>
          <a:p>
            <a:pPr algn="ctr" eaLnBrk="1" hangingPunct="1">
              <a:lnSpc>
                <a:spcPct val="80000"/>
              </a:lnSpc>
            </a:pPr>
            <a:endParaRPr lang="en-US" altLang="zh-HK" sz="1600" smtClean="0">
              <a:solidFill>
                <a:srgbClr val="FF3300"/>
              </a:solidFill>
              <a:ea typeface="新細明體" charset="-12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HK" sz="2400" smtClean="0">
                <a:ea typeface="新細明體" charset="-120"/>
              </a:rPr>
              <a:t>The Chinese University of Hong Kong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7010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Quantum advantage </a:t>
            </a:r>
          </a:p>
          <a:p>
            <a:pPr algn="ctr"/>
            <a:r>
              <a:rPr lang="en-US" altLang="zh-HK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 playing games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EWL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04836"/>
            <a:ext cx="8153400" cy="1430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HK" dirty="0" smtClean="0">
                <a:ea typeface="新細明體" charset="-120"/>
              </a:rPr>
              <a:t>	</a:t>
            </a:r>
            <a:r>
              <a:rPr lang="en-US" altLang="zh-HK" sz="2400" dirty="0" smtClean="0">
                <a:ea typeface="新細明體" charset="-120"/>
              </a:rPr>
              <a:t>Classically we don’t undo the sampling (or do any re-sampling) after players’ actions.</a:t>
            </a:r>
          </a:p>
          <a:p>
            <a:pPr lvl="1" eaLnBrk="1" hangingPunct="1"/>
            <a:r>
              <a:rPr lang="en-HK" altLang="zh-HK" sz="2000" dirty="0" smtClean="0">
                <a:solidFill>
                  <a:srgbClr val="FF0000"/>
                </a:solidFill>
                <a:ea typeface="新細明體" charset="-120"/>
              </a:rPr>
              <a:t>If a joint operation is allowed, then a simple swapping solves Prisoner’s Dilemma classically!</a:t>
            </a:r>
            <a:endParaRPr lang="en-US" altLang="zh-HK" sz="2000" dirty="0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628775" y="23426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628775" y="249504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628775" y="26474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628775" y="35618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628775" y="371424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628775" y="38666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2009775" y="2037848"/>
                <a:ext cx="685800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HK" sz="2800" i="1" dirty="0">
                          <a:latin typeface="Cambria Math" panose="02040503050406030204" pitchFamily="18" charset="0"/>
                          <a:ea typeface="新細明體" charset="-120"/>
                        </a:rPr>
                        <m:t> </m:t>
                      </m:r>
                      <m:r>
                        <a:rPr lang="en-US" altLang="zh-HK" sz="2800" i="1" dirty="0">
                          <a:latin typeface="Cambria Math" panose="02040503050406030204" pitchFamily="18" charset="0"/>
                          <a:ea typeface="新細明體" charset="-120"/>
                        </a:rPr>
                        <m:t>𝐽</m:t>
                      </m:r>
                    </m:oMath>
                  </m:oMathPara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37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775" y="2037848"/>
                <a:ext cx="685800" cy="2133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4676775" y="2037848"/>
                <a:ext cx="685800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8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𝐽</m:t>
                        </m:r>
                      </m:e>
                      <m:sup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HK" sz="2800" baseline="30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37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775" y="2037848"/>
                <a:ext cx="685800" cy="2133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3381375" y="2142623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372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75" y="2142623"/>
                <a:ext cx="6858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3381375" y="3366586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373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75" y="3366586"/>
                <a:ext cx="685800" cy="685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540125" y="28903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628775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445125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5743575" y="2142623"/>
            <a:ext cx="685800" cy="685800"/>
            <a:chOff x="3840" y="1785"/>
            <a:chExt cx="432" cy="432"/>
          </a:xfrm>
        </p:grpSpPr>
        <p:sp>
          <p:nvSpPr>
            <p:cNvPr id="15391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5392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5393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15379" name="Group 22"/>
          <p:cNvGrpSpPr>
            <a:grpSpLocks/>
          </p:cNvGrpSpPr>
          <p:nvPr/>
        </p:nvGrpSpPr>
        <p:grpSpPr bwMode="auto">
          <a:xfrm>
            <a:off x="5743575" y="3380873"/>
            <a:ext cx="685800" cy="685800"/>
            <a:chOff x="3840" y="1785"/>
            <a:chExt cx="432" cy="432"/>
          </a:xfrm>
        </p:grpSpPr>
        <p:sp>
          <p:nvSpPr>
            <p:cNvPr id="15388" name="Rectangle 23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5389" name="Line 24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5390" name="Freeform 25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5382" name="Rectangle 29"/>
          <p:cNvSpPr>
            <a:spLocks noChangeArrowheads="1"/>
          </p:cNvSpPr>
          <p:nvPr/>
        </p:nvSpPr>
        <p:spPr bwMode="auto">
          <a:xfrm>
            <a:off x="1071563" y="2309311"/>
            <a:ext cx="449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  <a:sym typeface="Symbol" pitchFamily="18" charset="2"/>
              </a:rPr>
              <a:t>|</a:t>
            </a:r>
            <a:r>
              <a:rPr lang="en-US" altLang="zh-HK" b="1">
                <a:ea typeface="新細明體" charset="-120"/>
              </a:rPr>
              <a:t>0</a:t>
            </a:r>
            <a:r>
              <a:rPr lang="en-US" altLang="zh-HK" b="1">
                <a:ea typeface="新細明體" charset="-120"/>
                <a:sym typeface="Symbol" pitchFamily="18" charset="2"/>
              </a:rPr>
              <a:t></a:t>
            </a:r>
          </a:p>
        </p:txBody>
      </p:sp>
      <p:sp>
        <p:nvSpPr>
          <p:cNvPr id="15383" name="Rectangle 30"/>
          <p:cNvSpPr>
            <a:spLocks noChangeArrowheads="1"/>
          </p:cNvSpPr>
          <p:nvPr/>
        </p:nvSpPr>
        <p:spPr bwMode="auto">
          <a:xfrm>
            <a:off x="1066800" y="3514223"/>
            <a:ext cx="44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  <a:sym typeface="Symbol" pitchFamily="18" charset="2"/>
              </a:rPr>
              <a:t>|</a:t>
            </a:r>
            <a:r>
              <a:rPr lang="en-US" altLang="zh-HK" b="1">
                <a:ea typeface="新細明體" charset="-120"/>
              </a:rPr>
              <a:t>0</a:t>
            </a:r>
            <a:r>
              <a:rPr lang="en-US" altLang="zh-HK" b="1">
                <a:ea typeface="新細明體" charset="-120"/>
                <a:sym typeface="Symbol" pitchFamily="18" charset="2"/>
              </a:rPr>
              <a:t></a:t>
            </a:r>
          </a:p>
        </p:txBody>
      </p:sp>
      <p:sp>
        <p:nvSpPr>
          <p:cNvPr id="15387" name="Line 43"/>
          <p:cNvSpPr>
            <a:spLocks noChangeShapeType="1"/>
          </p:cNvSpPr>
          <p:nvPr/>
        </p:nvSpPr>
        <p:spPr bwMode="auto">
          <a:xfrm>
            <a:off x="5029200" y="426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21"/>
              <p:cNvSpPr txBox="1">
                <a:spLocks noChangeArrowheads="1"/>
              </p:cNvSpPr>
              <p:nvPr/>
            </p:nvSpPr>
            <p:spPr bwMode="auto">
              <a:xfrm>
                <a:off x="6734175" y="2277561"/>
                <a:ext cx="48385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4175" y="2277561"/>
                <a:ext cx="483850" cy="392993"/>
              </a:xfrm>
              <a:prstGeom prst="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6750050" y="3469773"/>
                <a:ext cx="493468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HK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0050" y="3469773"/>
                <a:ext cx="493468" cy="392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6756400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7620000" y="2280736"/>
                <a:ext cx="88299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2280736"/>
                <a:ext cx="88299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7635875" y="3472948"/>
                <a:ext cx="89261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5875" y="3472948"/>
                <a:ext cx="892617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642225" y="2879223"/>
            <a:ext cx="255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⋮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3850" y="1371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output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726957" y="1371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45001" y="110933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potential</a:t>
            </a:r>
          </a:p>
          <a:p>
            <a:pPr algn="ctr"/>
            <a:r>
              <a:rPr lang="en-HK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EWL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628775" y="23426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28775" y="249504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628775" y="26474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628775" y="35618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628775" y="371424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628775" y="38666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50" name="Rectangle 10"/>
              <p:cNvSpPr>
                <a:spLocks noChangeArrowheads="1"/>
              </p:cNvSpPr>
              <p:nvPr/>
            </p:nvSpPr>
            <p:spPr bwMode="auto">
              <a:xfrm>
                <a:off x="2009775" y="2037848"/>
                <a:ext cx="685800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HK" sz="2800" i="1" dirty="0">
                          <a:latin typeface="Cambria Math" panose="02040503050406030204" pitchFamily="18" charset="0"/>
                          <a:ea typeface="新細明體" charset="-120"/>
                        </a:rPr>
                        <m:t> </m:t>
                      </m:r>
                      <m:r>
                        <a:rPr lang="en-US" altLang="zh-HK" sz="2800" i="1" dirty="0">
                          <a:latin typeface="Cambria Math" panose="02040503050406030204" pitchFamily="18" charset="0"/>
                          <a:ea typeface="新細明體" charset="-120"/>
                        </a:rPr>
                        <m:t>𝐽</m:t>
                      </m:r>
                    </m:oMath>
                  </m:oMathPara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265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775" y="2037848"/>
                <a:ext cx="685800" cy="2133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51" name="Rectangle 11"/>
              <p:cNvSpPr>
                <a:spLocks noChangeArrowheads="1"/>
              </p:cNvSpPr>
              <p:nvPr/>
            </p:nvSpPr>
            <p:spPr bwMode="auto">
              <a:xfrm>
                <a:off x="4676775" y="2037848"/>
                <a:ext cx="685800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8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𝐽</m:t>
                        </m:r>
                      </m:e>
                      <m:sup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HK" sz="2800" baseline="30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265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775" y="2037848"/>
                <a:ext cx="685800" cy="2133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3381375" y="2142623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639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75" y="2142623"/>
                <a:ext cx="6858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7" name="Rectangle 13"/>
              <p:cNvSpPr>
                <a:spLocks noChangeArrowheads="1"/>
              </p:cNvSpPr>
              <p:nvPr/>
            </p:nvSpPr>
            <p:spPr bwMode="auto">
              <a:xfrm>
                <a:off x="3381375" y="3366586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639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75" y="3366586"/>
                <a:ext cx="685800" cy="685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540125" y="28903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628775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445125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5743575" y="2142623"/>
            <a:ext cx="685800" cy="685800"/>
            <a:chOff x="3840" y="1785"/>
            <a:chExt cx="432" cy="432"/>
          </a:xfrm>
        </p:grpSpPr>
        <p:sp>
          <p:nvSpPr>
            <p:cNvPr id="16416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6417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6418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16403" name="Group 22"/>
          <p:cNvGrpSpPr>
            <a:grpSpLocks/>
          </p:cNvGrpSpPr>
          <p:nvPr/>
        </p:nvGrpSpPr>
        <p:grpSpPr bwMode="auto">
          <a:xfrm>
            <a:off x="5743575" y="3380873"/>
            <a:ext cx="685800" cy="685800"/>
            <a:chOff x="3840" y="1785"/>
            <a:chExt cx="432" cy="432"/>
          </a:xfrm>
        </p:grpSpPr>
        <p:sp>
          <p:nvSpPr>
            <p:cNvPr id="16413" name="Rectangle 23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6414" name="Line 24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6415" name="Freeform 25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12668" name="Rectangle 28"/>
          <p:cNvSpPr>
            <a:spLocks noChangeArrowheads="1"/>
          </p:cNvSpPr>
          <p:nvPr/>
        </p:nvSpPr>
        <p:spPr bwMode="auto">
          <a:xfrm>
            <a:off x="1071563" y="2309311"/>
            <a:ext cx="449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  <a:sym typeface="Symbol" pitchFamily="18" charset="2"/>
              </a:rPr>
              <a:t>|</a:t>
            </a:r>
            <a:r>
              <a:rPr lang="en-US" altLang="zh-HK" b="1">
                <a:ea typeface="新細明體" charset="-120"/>
              </a:rPr>
              <a:t>0</a:t>
            </a:r>
            <a:r>
              <a:rPr lang="en-US" altLang="zh-HK" b="1">
                <a:ea typeface="新細明體" charset="-120"/>
                <a:sym typeface="Symbol" pitchFamily="18" charset="2"/>
              </a:rPr>
              <a:t></a:t>
            </a:r>
          </a:p>
        </p:txBody>
      </p:sp>
      <p:sp>
        <p:nvSpPr>
          <p:cNvPr id="112669" name="Rectangle 29"/>
          <p:cNvSpPr>
            <a:spLocks noChangeArrowheads="1"/>
          </p:cNvSpPr>
          <p:nvPr/>
        </p:nvSpPr>
        <p:spPr bwMode="auto">
          <a:xfrm>
            <a:off x="1066800" y="3514223"/>
            <a:ext cx="44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  <a:sym typeface="Symbol" pitchFamily="18" charset="2"/>
              </a:rPr>
              <a:t>|</a:t>
            </a:r>
            <a:r>
              <a:rPr lang="en-US" altLang="zh-HK" b="1">
                <a:ea typeface="新細明體" charset="-120"/>
              </a:rPr>
              <a:t>0</a:t>
            </a:r>
            <a:r>
              <a:rPr lang="en-US" altLang="zh-HK" b="1">
                <a:ea typeface="新細明體" charset="-120"/>
                <a:sym typeface="Symbol" pitchFamily="18" charset="2"/>
              </a:rPr>
              <a:t>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5" name="Rectangle 35"/>
              <p:cNvSpPr>
                <a:spLocks noChangeArrowheads="1"/>
              </p:cNvSpPr>
              <p:nvPr/>
            </p:nvSpPr>
            <p:spPr bwMode="auto">
              <a:xfrm>
                <a:off x="1924916" y="4933448"/>
                <a:ext cx="21255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HK" dirty="0">
                    <a:ea typeface="新細明體" charset="-120"/>
                  </a:rPr>
                  <a:t>and consider the </a:t>
                </a:r>
              </a:p>
              <a:p>
                <a:pPr algn="ctr"/>
                <a:r>
                  <a:rPr lang="en-US" altLang="zh-HK" dirty="0">
                    <a:ea typeface="新細明體" charset="-120"/>
                  </a:rPr>
                  <a:t>state </a:t>
                </a:r>
                <a14:m>
                  <m:oMath xmlns:m="http://schemas.openxmlformats.org/officeDocument/2006/math">
                    <m:r>
                      <a:rPr lang="en-HK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𝜌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at this point</a:t>
                </a:r>
              </a:p>
            </p:txBody>
          </p:sp>
        </mc:Choice>
        <mc:Fallback xmlns="">
          <p:sp>
            <p:nvSpPr>
              <p:cNvPr id="112675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4916" y="4933448"/>
                <a:ext cx="212551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586" t="-4717" r="-2011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76" name="Line 36"/>
          <p:cNvSpPr>
            <a:spLocks noChangeShapeType="1"/>
          </p:cNvSpPr>
          <p:nvPr/>
        </p:nvSpPr>
        <p:spPr bwMode="auto">
          <a:xfrm flipH="1">
            <a:off x="3014663" y="432384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6734175" y="2277561"/>
                <a:ext cx="48385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4175" y="2277561"/>
                <a:ext cx="483850" cy="392993"/>
              </a:xfrm>
              <a:prstGeom prst="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auto">
              <a:xfrm>
                <a:off x="6750050" y="3469773"/>
                <a:ext cx="493468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HK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0050" y="3469773"/>
                <a:ext cx="493468" cy="392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6756400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40"/>
              <p:cNvSpPr txBox="1">
                <a:spLocks noChangeArrowheads="1"/>
              </p:cNvSpPr>
              <p:nvPr/>
            </p:nvSpPr>
            <p:spPr bwMode="auto">
              <a:xfrm>
                <a:off x="7620000" y="2280736"/>
                <a:ext cx="88299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1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2280736"/>
                <a:ext cx="882998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1"/>
              <p:cNvSpPr txBox="1">
                <a:spLocks noChangeArrowheads="1"/>
              </p:cNvSpPr>
              <p:nvPr/>
            </p:nvSpPr>
            <p:spPr bwMode="auto">
              <a:xfrm>
                <a:off x="7635875" y="3472948"/>
                <a:ext cx="89261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5875" y="3472948"/>
                <a:ext cx="89261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642225" y="2879223"/>
            <a:ext cx="255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⋮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83850" y="1371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output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726957" y="1371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5001" y="110933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potential</a:t>
            </a:r>
          </a:p>
          <a:p>
            <a:pPr algn="ctr"/>
            <a:r>
              <a:rPr lang="en-HK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 animBg="1"/>
      <p:bldP spid="112651" grpId="0" animBg="1"/>
      <p:bldP spid="112668" grpId="0"/>
      <p:bldP spid="112669" grpId="0"/>
      <p:bldP spid="112675" grpId="0"/>
      <p:bldP spid="1126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Quantum strategic games</a:t>
            </a:r>
            <a:endParaRPr lang="en-US" altLang="zh-HK" baseline="30000" dirty="0" smtClean="0">
              <a:ea typeface="新細明體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826896" y="2342648"/>
            <a:ext cx="292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826896" y="2495048"/>
            <a:ext cx="383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826896" y="2647448"/>
            <a:ext cx="292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26896" y="3561848"/>
            <a:ext cx="292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26896" y="3714248"/>
            <a:ext cx="383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826896" y="3866648"/>
            <a:ext cx="292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8" name="Rectangle 12"/>
              <p:cNvSpPr>
                <a:spLocks noChangeArrowheads="1"/>
              </p:cNvSpPr>
              <p:nvPr/>
            </p:nvSpPr>
            <p:spPr bwMode="auto">
              <a:xfrm>
                <a:off x="3388871" y="2142623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418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8871" y="2142623"/>
                <a:ext cx="685800" cy="685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9" name="Rectangle 13"/>
              <p:cNvSpPr>
                <a:spLocks noChangeArrowheads="1"/>
              </p:cNvSpPr>
              <p:nvPr/>
            </p:nvSpPr>
            <p:spPr bwMode="auto">
              <a:xfrm>
                <a:off x="3388871" y="3366586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741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8871" y="3366586"/>
                <a:ext cx="685800" cy="685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3547621" y="28903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5452621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grpSp>
        <p:nvGrpSpPr>
          <p:cNvPr id="17422" name="Group 17"/>
          <p:cNvGrpSpPr>
            <a:grpSpLocks/>
          </p:cNvGrpSpPr>
          <p:nvPr/>
        </p:nvGrpSpPr>
        <p:grpSpPr bwMode="auto">
          <a:xfrm>
            <a:off x="5751071" y="2142623"/>
            <a:ext cx="685800" cy="685800"/>
            <a:chOff x="3840" y="1785"/>
            <a:chExt cx="432" cy="432"/>
          </a:xfrm>
        </p:grpSpPr>
        <p:sp>
          <p:nvSpPr>
            <p:cNvPr id="17442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7443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7444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17424" name="Group 22"/>
          <p:cNvGrpSpPr>
            <a:grpSpLocks/>
          </p:cNvGrpSpPr>
          <p:nvPr/>
        </p:nvGrpSpPr>
        <p:grpSpPr bwMode="auto">
          <a:xfrm>
            <a:off x="5751071" y="3380873"/>
            <a:ext cx="685800" cy="685800"/>
            <a:chOff x="3840" y="1785"/>
            <a:chExt cx="432" cy="432"/>
          </a:xfrm>
        </p:grpSpPr>
        <p:sp>
          <p:nvSpPr>
            <p:cNvPr id="17439" name="Rectangle 23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7440" name="Line 24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7441" name="Freeform 25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7427" name="Rectangle 29"/>
          <p:cNvSpPr>
            <a:spLocks noChangeArrowheads="1"/>
          </p:cNvSpPr>
          <p:nvPr/>
        </p:nvSpPr>
        <p:spPr bwMode="auto">
          <a:xfrm>
            <a:off x="2196658" y="2922086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zh-HK" b="1"/>
              <a:t>ρ</a:t>
            </a:r>
            <a:endParaRPr lang="en-US" altLang="zh-HK" b="1">
              <a:ea typeface="新細明體" charset="-120"/>
            </a:endParaRPr>
          </a:p>
        </p:txBody>
      </p:sp>
      <p:sp>
        <p:nvSpPr>
          <p:cNvPr id="17431" name="AutoShape 37"/>
          <p:cNvSpPr>
            <a:spLocks/>
          </p:cNvSpPr>
          <p:nvPr/>
        </p:nvSpPr>
        <p:spPr bwMode="auto">
          <a:xfrm>
            <a:off x="2522096" y="2571248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32" name="Rectangle 39"/>
              <p:cNvSpPr>
                <a:spLocks noChangeArrowheads="1"/>
              </p:cNvSpPr>
              <p:nvPr/>
            </p:nvSpPr>
            <p:spPr bwMode="auto">
              <a:xfrm>
                <a:off x="1926505" y="4933448"/>
                <a:ext cx="212551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HK" dirty="0" smtClean="0">
                    <a:ea typeface="新細明體" charset="-120"/>
                  </a:rPr>
                  <a:t>and consider the </a:t>
                </a:r>
              </a:p>
              <a:p>
                <a:pPr algn="ctr"/>
                <a:r>
                  <a:rPr lang="en-US" altLang="zh-HK" dirty="0">
                    <a:ea typeface="新細明體" charset="-120"/>
                  </a:rPr>
                  <a:t>state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𝜌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at this point</a:t>
                </a:r>
              </a:p>
            </p:txBody>
          </p:sp>
        </mc:Choice>
        <mc:Fallback xmlns="">
          <p:sp>
            <p:nvSpPr>
              <p:cNvPr id="17432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6505" y="4933448"/>
                <a:ext cx="212551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292" t="-4717" r="-2006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33" name="Line 40"/>
          <p:cNvSpPr>
            <a:spLocks noChangeShapeType="1"/>
          </p:cNvSpPr>
          <p:nvPr/>
        </p:nvSpPr>
        <p:spPr bwMode="auto">
          <a:xfrm flipH="1">
            <a:off x="3016250" y="432384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3706" name="Rectangle 42"/>
          <p:cNvSpPr>
            <a:spLocks noChangeArrowheads="1"/>
          </p:cNvSpPr>
          <p:nvPr/>
        </p:nvSpPr>
        <p:spPr bwMode="auto">
          <a:xfrm>
            <a:off x="4268788" y="4552448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200">
                <a:ea typeface="新細明體" charset="-120"/>
              </a:rPr>
              <a:t>A </a:t>
            </a:r>
            <a:r>
              <a:rPr lang="en-US" altLang="zh-HK" sz="2200">
                <a:solidFill>
                  <a:srgbClr val="FF33CC"/>
                </a:solidFill>
                <a:ea typeface="新細明體" charset="-120"/>
              </a:rPr>
              <a:t>simpler</a:t>
            </a:r>
            <a:r>
              <a:rPr lang="en-US" altLang="zh-HK" sz="2200">
                <a:ea typeface="新細明體" charset="-120"/>
              </a:rPr>
              <a:t> model,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200">
                <a:ea typeface="新細明體" charset="-120"/>
              </a:rPr>
              <a:t>corresponding to classical games more precisely.</a:t>
            </a:r>
          </a:p>
        </p:txBody>
      </p:sp>
      <p:grpSp>
        <p:nvGrpSpPr>
          <p:cNvPr id="113711" name="Group 47"/>
          <p:cNvGrpSpPr>
            <a:grpSpLocks/>
          </p:cNvGrpSpPr>
          <p:nvPr/>
        </p:nvGrpSpPr>
        <p:grpSpPr bwMode="auto">
          <a:xfrm>
            <a:off x="4079433" y="2785561"/>
            <a:ext cx="1123950" cy="609600"/>
            <a:chOff x="2640" y="1920"/>
            <a:chExt cx="708" cy="384"/>
          </a:xfrm>
        </p:grpSpPr>
        <p:sp>
          <p:nvSpPr>
            <p:cNvPr id="17436" name="Text Box 43"/>
            <p:cNvSpPr txBox="1">
              <a:spLocks noChangeArrowheads="1"/>
            </p:cNvSpPr>
            <p:nvPr/>
          </p:nvSpPr>
          <p:spPr bwMode="auto">
            <a:xfrm>
              <a:off x="2804" y="1986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HK" sz="2000">
                  <a:ea typeface="新細明體" charset="-120"/>
                </a:rPr>
                <a:t>CPTP</a:t>
              </a:r>
            </a:p>
          </p:txBody>
        </p:sp>
        <p:sp>
          <p:nvSpPr>
            <p:cNvPr id="17437" name="Line 44"/>
            <p:cNvSpPr>
              <a:spLocks noChangeShapeType="1"/>
            </p:cNvSpPr>
            <p:nvPr/>
          </p:nvSpPr>
          <p:spPr bwMode="auto">
            <a:xfrm flipV="1">
              <a:off x="2640" y="216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7438" name="Line 45"/>
            <p:cNvSpPr>
              <a:spLocks noChangeShapeType="1"/>
            </p:cNvSpPr>
            <p:nvPr/>
          </p:nvSpPr>
          <p:spPr bwMode="auto">
            <a:xfrm>
              <a:off x="2640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21"/>
              <p:cNvSpPr txBox="1">
                <a:spLocks noChangeArrowheads="1"/>
              </p:cNvSpPr>
              <p:nvPr/>
            </p:nvSpPr>
            <p:spPr bwMode="auto">
              <a:xfrm>
                <a:off x="6740083" y="2277561"/>
                <a:ext cx="48385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0083" y="2277561"/>
                <a:ext cx="483850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6755958" y="3469773"/>
                <a:ext cx="493468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HK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5958" y="3469773"/>
                <a:ext cx="493468" cy="392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6762308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7625908" y="2280736"/>
                <a:ext cx="88299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908" y="2280736"/>
                <a:ext cx="882998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7641783" y="3472948"/>
                <a:ext cx="89261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783" y="3472948"/>
                <a:ext cx="892617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648133" y="2879223"/>
            <a:ext cx="255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⋮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9758" y="1371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output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732865" y="1371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50909" y="110933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potential</a:t>
            </a:r>
          </a:p>
          <a:p>
            <a:pPr algn="ctr"/>
            <a:r>
              <a:rPr lang="en-HK" dirty="0" smtClean="0"/>
              <a:t>action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5802868"/>
            <a:ext cx="868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ea typeface="新細明體" charset="-120"/>
              </a:rPr>
              <a:t>*1. Zhang, ITCS, 2012. </a:t>
            </a:r>
            <a:endParaRPr lang="en-US" altLang="zh-HK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7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Other than the model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Main differences than previous work in quantum strategic games: </a:t>
            </a:r>
          </a:p>
          <a:p>
            <a:pPr eaLnBrk="1" hangingPunct="1"/>
            <a:endParaRPr lang="en-US" altLang="zh-HK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We consider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general</a:t>
            </a:r>
            <a:r>
              <a:rPr lang="en-US" altLang="zh-HK" dirty="0" smtClean="0">
                <a:ea typeface="新細明體" charset="-120"/>
              </a:rPr>
              <a:t> games of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growing sizes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Previous: specific games, usually 2*2 or 3*3</a:t>
            </a: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We study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quantitative </a:t>
            </a:r>
            <a:r>
              <a:rPr lang="en-US" altLang="zh-HK" dirty="0" smtClean="0">
                <a:ea typeface="新細明體" charset="-120"/>
              </a:rPr>
              <a:t>questions.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Previous work: advantages exist?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Ours: How much can it be?</a:t>
            </a:r>
          </a:p>
        </p:txBody>
      </p:sp>
    </p:spTree>
    <p:extLst>
      <p:ext uri="{BB962C8B-B14F-4D97-AF65-F5344CB8AC3E}">
        <p14:creationId xmlns:p14="http://schemas.microsoft.com/office/powerpoint/2010/main" val="12798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HK" i="1" dirty="0" smtClean="0">
              <a:solidFill>
                <a:srgbClr val="FF0000"/>
              </a:solidFill>
              <a:latin typeface="Times New Roman" pitchFamily="18" charset="0"/>
              <a:ea typeface="新細明體" charset="-120"/>
            </a:endParaRPr>
          </a:p>
          <a:p>
            <a:pPr eaLnBrk="1" hangingPunct="1"/>
            <a:endParaRPr lang="en-US" altLang="zh-HK" i="1" dirty="0" smtClean="0">
              <a:solidFill>
                <a:srgbClr val="FF0000"/>
              </a:solidFill>
              <a:latin typeface="Times New Roman" pitchFamily="18" charset="0"/>
              <a:ea typeface="新細明體" charset="-120"/>
            </a:endParaRPr>
          </a:p>
          <a:p>
            <a:pPr eaLnBrk="1" hangingPunct="1"/>
            <a:r>
              <a:rPr lang="en-US" altLang="zh-HK" i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Central question</a:t>
            </a:r>
            <a:r>
              <a:rPr lang="en-US" altLang="zh-HK" i="1" dirty="0" smtClean="0">
                <a:latin typeface="Times New Roman" pitchFamily="18" charset="0"/>
                <a:ea typeface="新細明體" charset="-120"/>
              </a:rPr>
              <a:t>: How much “advantage” can playing quantum provide?</a:t>
            </a:r>
          </a:p>
          <a:p>
            <a:pPr eaLnBrk="1" hangingPunct="1"/>
            <a:endParaRPr lang="en-US" altLang="zh-HK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Measure 1: </a:t>
            </a:r>
            <a:r>
              <a:rPr lang="en-US" altLang="zh-HK" dirty="0" smtClean="0">
                <a:solidFill>
                  <a:srgbClr val="FF33CC"/>
                </a:solidFill>
                <a:ea typeface="新細明體" charset="-120"/>
              </a:rPr>
              <a:t>Increase of payoff</a:t>
            </a: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Measure 2: </a:t>
            </a:r>
            <a:r>
              <a:rPr lang="en-US" altLang="zh-HK" dirty="0" smtClean="0">
                <a:solidFill>
                  <a:srgbClr val="FF33CC"/>
                </a:solidFill>
                <a:ea typeface="新細明體" charset="-120"/>
              </a:rPr>
              <a:t>Hardness of generation</a:t>
            </a:r>
          </a:p>
        </p:txBody>
      </p:sp>
    </p:spTree>
    <p:extLst>
      <p:ext uri="{BB962C8B-B14F-4D97-AF65-F5344CB8AC3E}">
        <p14:creationId xmlns:p14="http://schemas.microsoft.com/office/powerpoint/2010/main" val="18813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First measure: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increase of payoff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We will define natural correspondences between classical distributions and quantum states.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And examine how well the equilibrium property is preserved. </a:t>
            </a:r>
          </a:p>
        </p:txBody>
      </p:sp>
    </p:spTree>
    <p:extLst>
      <p:ext uri="{BB962C8B-B14F-4D97-AF65-F5344CB8AC3E}">
        <p14:creationId xmlns:p14="http://schemas.microsoft.com/office/powerpoint/2010/main" val="31777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Quantum equilibrium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89125" y="160496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classical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105400" y="1600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quantum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5029200" y="24066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V="1">
            <a:off x="5029200" y="24828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5029200" y="25590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5029200" y="30924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5029200" y="31686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V="1">
            <a:off x="5029200" y="32448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5257800" y="2254250"/>
            <a:ext cx="412750" cy="423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zh-HK" sz="1600"/>
              <a:t>Φ</a:t>
            </a:r>
            <a:r>
              <a:rPr lang="en-US" altLang="zh-HK" sz="1600" baseline="-25000">
                <a:ea typeface="新細明體" charset="-120"/>
              </a:rPr>
              <a:t>1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5278438" y="2963863"/>
            <a:ext cx="412750" cy="423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zh-HK" sz="1600"/>
              <a:t>Φ</a:t>
            </a:r>
            <a:r>
              <a:rPr lang="en-US" altLang="zh-HK" sz="1600" baseline="-25000">
                <a:ea typeface="新細明體" charset="-120"/>
              </a:rPr>
              <a:t>n</a:t>
            </a: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5310188" y="26685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232525" y="2660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grpSp>
        <p:nvGrpSpPr>
          <p:cNvPr id="21519" name="Group 16"/>
          <p:cNvGrpSpPr>
            <a:grpSpLocks/>
          </p:cNvGrpSpPr>
          <p:nvPr/>
        </p:nvGrpSpPr>
        <p:grpSpPr bwMode="auto">
          <a:xfrm>
            <a:off x="6172200" y="2254250"/>
            <a:ext cx="412750" cy="423863"/>
            <a:chOff x="3840" y="1785"/>
            <a:chExt cx="432" cy="432"/>
          </a:xfrm>
        </p:grpSpPr>
        <p:sp>
          <p:nvSpPr>
            <p:cNvPr id="21551" name="Rectangle 17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1552" name="Line 18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1553" name="Freeform 19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6934200" y="2254250"/>
            <a:ext cx="36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1</a:t>
            </a:r>
          </a:p>
        </p:txBody>
      </p:sp>
      <p:grpSp>
        <p:nvGrpSpPr>
          <p:cNvPr id="21521" name="Group 21"/>
          <p:cNvGrpSpPr>
            <a:grpSpLocks/>
          </p:cNvGrpSpPr>
          <p:nvPr/>
        </p:nvGrpSpPr>
        <p:grpSpPr bwMode="auto">
          <a:xfrm>
            <a:off x="6172200" y="2940050"/>
            <a:ext cx="412750" cy="425450"/>
            <a:chOff x="3840" y="1785"/>
            <a:chExt cx="432" cy="432"/>
          </a:xfrm>
        </p:grpSpPr>
        <p:sp>
          <p:nvSpPr>
            <p:cNvPr id="21548" name="Rectangle 22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1549" name="Line 23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1550" name="Freeform 24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1522" name="Text Box 25"/>
          <p:cNvSpPr txBox="1">
            <a:spLocks noChangeArrowheads="1"/>
          </p:cNvSpPr>
          <p:nvPr/>
        </p:nvSpPr>
        <p:spPr bwMode="auto">
          <a:xfrm>
            <a:off x="6934200" y="2989263"/>
            <a:ext cx="36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n</a:t>
            </a:r>
          </a:p>
        </p:txBody>
      </p:sp>
      <p:sp>
        <p:nvSpPr>
          <p:cNvPr id="21523" name="Rectangle 26"/>
          <p:cNvSpPr>
            <a:spLocks noChangeArrowheads="1"/>
          </p:cNvSpPr>
          <p:nvPr/>
        </p:nvSpPr>
        <p:spPr bwMode="auto">
          <a:xfrm>
            <a:off x="7000875" y="2660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1524" name="Rectangle 27"/>
          <p:cNvSpPr>
            <a:spLocks noChangeArrowheads="1"/>
          </p:cNvSpPr>
          <p:nvPr/>
        </p:nvSpPr>
        <p:spPr bwMode="auto">
          <a:xfrm>
            <a:off x="4495800" y="2635250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zh-HK" sz="1400"/>
              <a:t>ρ</a:t>
            </a:r>
            <a:endParaRPr lang="en-US" altLang="zh-HK" sz="1400">
              <a:ea typeface="新細明體" charset="-120"/>
            </a:endParaRPr>
          </a:p>
        </p:txBody>
      </p:sp>
      <p:sp>
        <p:nvSpPr>
          <p:cNvPr id="21525" name="Text Box 28"/>
          <p:cNvSpPr txBox="1">
            <a:spLocks noChangeArrowheads="1"/>
          </p:cNvSpPr>
          <p:nvPr/>
        </p:nvSpPr>
        <p:spPr bwMode="auto">
          <a:xfrm>
            <a:off x="7467600" y="22542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u</a:t>
            </a:r>
            <a:r>
              <a:rPr lang="en-US" altLang="zh-HK" sz="1600" baseline="-25000">
                <a:ea typeface="新細明體" charset="-120"/>
              </a:rPr>
              <a:t>1</a:t>
            </a:r>
            <a:r>
              <a:rPr lang="en-US" altLang="zh-HK" sz="1600">
                <a:ea typeface="新細明體" charset="-120"/>
              </a:rPr>
              <a:t>(s)</a:t>
            </a:r>
          </a:p>
        </p:txBody>
      </p:sp>
      <p:sp>
        <p:nvSpPr>
          <p:cNvPr id="21526" name="Text Box 29"/>
          <p:cNvSpPr txBox="1">
            <a:spLocks noChangeArrowheads="1"/>
          </p:cNvSpPr>
          <p:nvPr/>
        </p:nvSpPr>
        <p:spPr bwMode="auto">
          <a:xfrm>
            <a:off x="7477125" y="298132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u</a:t>
            </a:r>
            <a:r>
              <a:rPr lang="en-US" altLang="zh-HK" sz="1600" baseline="-25000">
                <a:ea typeface="新細明體" charset="-120"/>
              </a:rPr>
              <a:t>n</a:t>
            </a:r>
            <a:r>
              <a:rPr lang="en-US" altLang="zh-HK" sz="1600">
                <a:ea typeface="新細明體" charset="-120"/>
              </a:rPr>
              <a:t>(s)</a:t>
            </a:r>
          </a:p>
        </p:txBody>
      </p:sp>
      <p:sp>
        <p:nvSpPr>
          <p:cNvPr id="21527" name="Rectangle 30"/>
          <p:cNvSpPr>
            <a:spLocks noChangeArrowheads="1"/>
          </p:cNvSpPr>
          <p:nvPr/>
        </p:nvSpPr>
        <p:spPr bwMode="auto">
          <a:xfrm>
            <a:off x="7575550" y="2662238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1528" name="AutoShape 31"/>
          <p:cNvSpPr>
            <a:spLocks/>
          </p:cNvSpPr>
          <p:nvPr/>
        </p:nvSpPr>
        <p:spPr bwMode="auto">
          <a:xfrm>
            <a:off x="4756150" y="2471738"/>
            <a:ext cx="92075" cy="706437"/>
          </a:xfrm>
          <a:prstGeom prst="leftBrace">
            <a:avLst>
              <a:gd name="adj1" fmla="val 63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1529" name="Line 85"/>
          <p:cNvSpPr>
            <a:spLocks noChangeShapeType="1"/>
          </p:cNvSpPr>
          <p:nvPr/>
        </p:nvSpPr>
        <p:spPr bwMode="auto">
          <a:xfrm>
            <a:off x="1828800" y="24066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0" name="Line 86"/>
          <p:cNvSpPr>
            <a:spLocks noChangeShapeType="1"/>
          </p:cNvSpPr>
          <p:nvPr/>
        </p:nvSpPr>
        <p:spPr bwMode="auto">
          <a:xfrm flipV="1">
            <a:off x="1828800" y="24828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1" name="Line 87"/>
          <p:cNvSpPr>
            <a:spLocks noChangeShapeType="1"/>
          </p:cNvSpPr>
          <p:nvPr/>
        </p:nvSpPr>
        <p:spPr bwMode="auto">
          <a:xfrm>
            <a:off x="1828800" y="25590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2" name="Line 88"/>
          <p:cNvSpPr>
            <a:spLocks noChangeShapeType="1"/>
          </p:cNvSpPr>
          <p:nvPr/>
        </p:nvSpPr>
        <p:spPr bwMode="auto">
          <a:xfrm>
            <a:off x="1828800" y="30924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3" name="Line 89"/>
          <p:cNvSpPr>
            <a:spLocks noChangeShapeType="1"/>
          </p:cNvSpPr>
          <p:nvPr/>
        </p:nvSpPr>
        <p:spPr bwMode="auto">
          <a:xfrm flipV="1">
            <a:off x="1828800" y="31686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4" name="Line 90"/>
          <p:cNvSpPr>
            <a:spLocks noChangeShapeType="1"/>
          </p:cNvSpPr>
          <p:nvPr/>
        </p:nvSpPr>
        <p:spPr bwMode="auto">
          <a:xfrm flipV="1">
            <a:off x="1828800" y="32448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1535" name="Rectangle 91"/>
          <p:cNvSpPr>
            <a:spLocks noChangeArrowheads="1"/>
          </p:cNvSpPr>
          <p:nvPr/>
        </p:nvSpPr>
        <p:spPr bwMode="auto">
          <a:xfrm>
            <a:off x="2057400" y="2254250"/>
            <a:ext cx="412750" cy="423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1600">
                <a:ea typeface="新細明體" charset="-120"/>
              </a:rPr>
              <a:t>C</a:t>
            </a:r>
            <a:r>
              <a:rPr lang="en-US" altLang="zh-HK" sz="1600" baseline="-25000">
                <a:ea typeface="新細明體" charset="-120"/>
              </a:rPr>
              <a:t>1</a:t>
            </a:r>
          </a:p>
        </p:txBody>
      </p:sp>
      <p:sp>
        <p:nvSpPr>
          <p:cNvPr id="21536" name="Rectangle 92"/>
          <p:cNvSpPr>
            <a:spLocks noChangeArrowheads="1"/>
          </p:cNvSpPr>
          <p:nvPr/>
        </p:nvSpPr>
        <p:spPr bwMode="auto">
          <a:xfrm>
            <a:off x="2078038" y="2963863"/>
            <a:ext cx="412750" cy="423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1600">
                <a:ea typeface="新細明體" charset="-120"/>
              </a:rPr>
              <a:t>C</a:t>
            </a:r>
            <a:r>
              <a:rPr lang="en-US" altLang="zh-HK" sz="1600" baseline="-25000">
                <a:ea typeface="新細明體" charset="-120"/>
              </a:rPr>
              <a:t>n</a:t>
            </a:r>
          </a:p>
        </p:txBody>
      </p:sp>
      <p:sp>
        <p:nvSpPr>
          <p:cNvPr id="21537" name="Rectangle 93"/>
          <p:cNvSpPr>
            <a:spLocks noChangeArrowheads="1"/>
          </p:cNvSpPr>
          <p:nvPr/>
        </p:nvSpPr>
        <p:spPr bwMode="auto">
          <a:xfrm>
            <a:off x="2170113" y="26685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1538" name="Text Box 99"/>
          <p:cNvSpPr txBox="1">
            <a:spLocks noChangeArrowheads="1"/>
          </p:cNvSpPr>
          <p:nvPr/>
        </p:nvSpPr>
        <p:spPr bwMode="auto">
          <a:xfrm>
            <a:off x="3008313" y="2254250"/>
            <a:ext cx="40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1</a:t>
            </a:r>
            <a:r>
              <a:rPr lang="en-US" altLang="zh-HK" sz="1600">
                <a:ea typeface="新細明體" charset="-120"/>
              </a:rPr>
              <a:t>’</a:t>
            </a:r>
          </a:p>
        </p:txBody>
      </p:sp>
      <p:sp>
        <p:nvSpPr>
          <p:cNvPr id="21539" name="Text Box 104"/>
          <p:cNvSpPr txBox="1">
            <a:spLocks noChangeArrowheads="1"/>
          </p:cNvSpPr>
          <p:nvPr/>
        </p:nvSpPr>
        <p:spPr bwMode="auto">
          <a:xfrm>
            <a:off x="3008313" y="2965450"/>
            <a:ext cx="414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n</a:t>
            </a:r>
            <a:r>
              <a:rPr lang="en-US" altLang="zh-HK">
                <a:ea typeface="新細明體" charset="-120"/>
              </a:rPr>
              <a:t>’</a:t>
            </a:r>
          </a:p>
        </p:txBody>
      </p:sp>
      <p:sp>
        <p:nvSpPr>
          <p:cNvPr id="21540" name="Rectangle 105"/>
          <p:cNvSpPr>
            <a:spLocks noChangeArrowheads="1"/>
          </p:cNvSpPr>
          <p:nvPr/>
        </p:nvSpPr>
        <p:spPr bwMode="auto">
          <a:xfrm>
            <a:off x="3074988" y="2660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1541" name="Rectangle 106"/>
          <p:cNvSpPr>
            <a:spLocks noChangeArrowheads="1"/>
          </p:cNvSpPr>
          <p:nvPr/>
        </p:nvSpPr>
        <p:spPr bwMode="auto">
          <a:xfrm>
            <a:off x="838200" y="2625725"/>
            <a:ext cx="738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1400">
                <a:ea typeface="新細明體" charset="-120"/>
              </a:rPr>
              <a:t>p </a:t>
            </a:r>
            <a:r>
              <a:rPr lang="el-GR" altLang="zh-HK"/>
              <a:t>→</a:t>
            </a:r>
            <a:r>
              <a:rPr lang="en-US" altLang="zh-HK">
                <a:ea typeface="新細明體" charset="-120"/>
              </a:rPr>
              <a:t> s</a:t>
            </a:r>
          </a:p>
        </p:txBody>
      </p:sp>
      <p:sp>
        <p:nvSpPr>
          <p:cNvPr id="21542" name="Text Box 107"/>
          <p:cNvSpPr txBox="1">
            <a:spLocks noChangeArrowheads="1"/>
          </p:cNvSpPr>
          <p:nvPr/>
        </p:nvSpPr>
        <p:spPr bwMode="auto">
          <a:xfrm>
            <a:off x="3541713" y="2254250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u</a:t>
            </a:r>
            <a:r>
              <a:rPr lang="en-US" altLang="zh-HK" sz="1600" baseline="-25000">
                <a:ea typeface="新細明體" charset="-120"/>
              </a:rPr>
              <a:t>1</a:t>
            </a:r>
            <a:r>
              <a:rPr lang="en-US" altLang="zh-HK" sz="1600">
                <a:ea typeface="新細明體" charset="-120"/>
              </a:rPr>
              <a:t>(s’)</a:t>
            </a:r>
          </a:p>
        </p:txBody>
      </p:sp>
      <p:sp>
        <p:nvSpPr>
          <p:cNvPr id="21543" name="Text Box 108"/>
          <p:cNvSpPr txBox="1">
            <a:spLocks noChangeArrowheads="1"/>
          </p:cNvSpPr>
          <p:nvPr/>
        </p:nvSpPr>
        <p:spPr bwMode="auto">
          <a:xfrm>
            <a:off x="3551238" y="2981325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u</a:t>
            </a:r>
            <a:r>
              <a:rPr lang="en-US" altLang="zh-HK" sz="1600" baseline="-25000">
                <a:ea typeface="新細明體" charset="-120"/>
              </a:rPr>
              <a:t>n</a:t>
            </a:r>
            <a:r>
              <a:rPr lang="en-US" altLang="zh-HK" sz="1600">
                <a:ea typeface="新細明體" charset="-120"/>
              </a:rPr>
              <a:t>(s’)</a:t>
            </a:r>
          </a:p>
        </p:txBody>
      </p:sp>
      <p:sp>
        <p:nvSpPr>
          <p:cNvPr id="21544" name="Rectangle 109"/>
          <p:cNvSpPr>
            <a:spLocks noChangeArrowheads="1"/>
          </p:cNvSpPr>
          <p:nvPr/>
        </p:nvSpPr>
        <p:spPr bwMode="auto">
          <a:xfrm>
            <a:off x="3649663" y="2662238"/>
            <a:ext cx="296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1545" name="AutoShape 110"/>
          <p:cNvSpPr>
            <a:spLocks/>
          </p:cNvSpPr>
          <p:nvPr/>
        </p:nvSpPr>
        <p:spPr bwMode="auto">
          <a:xfrm>
            <a:off x="1584325" y="2471738"/>
            <a:ext cx="92075" cy="706437"/>
          </a:xfrm>
          <a:prstGeom prst="leftBrace">
            <a:avLst>
              <a:gd name="adj1" fmla="val 63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25039" name="Text Box 111"/>
          <p:cNvSpPr txBox="1">
            <a:spLocks noChangeArrowheads="1"/>
          </p:cNvSpPr>
          <p:nvPr/>
        </p:nvSpPr>
        <p:spPr bwMode="auto">
          <a:xfrm>
            <a:off x="533400" y="3810000"/>
            <a:ext cx="3810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classical </a:t>
            </a:r>
            <a:r>
              <a:rPr lang="en-US" altLang="zh-HK" dirty="0">
                <a:ea typeface="新細明體" charset="-120"/>
              </a:rPr>
              <a:t>equilibrium:</a:t>
            </a:r>
          </a:p>
          <a:p>
            <a:pPr eaLnBrk="1" hangingPunct="1"/>
            <a:endParaRPr lang="en-US" altLang="zh-HK" dirty="0">
              <a:ea typeface="新細明體" charset="-120"/>
            </a:endParaRPr>
          </a:p>
          <a:p>
            <a:pPr eaLnBrk="1" hangingPunct="1"/>
            <a:r>
              <a:rPr lang="en-US" altLang="zh-HK" dirty="0">
                <a:ea typeface="新細明體" charset="-120"/>
              </a:rPr>
              <a:t>   No player wants to do anything to the assigned strategy 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, if others do nothing on their parts</a:t>
            </a:r>
          </a:p>
          <a:p>
            <a:pPr eaLnBrk="1" hangingPunct="1"/>
            <a:r>
              <a:rPr lang="en-US" altLang="zh-HK" dirty="0">
                <a:ea typeface="新細明體" charset="-120"/>
              </a:rPr>
              <a:t>-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=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baseline="-25000" dirty="0">
                <a:ea typeface="新細明體" charset="-120"/>
              </a:rPr>
              <a:t>1</a:t>
            </a:r>
            <a:r>
              <a:rPr lang="en-US" altLang="zh-HK" dirty="0">
                <a:ea typeface="新細明體" charset="-120"/>
                <a:sym typeface="Symbol" pitchFamily="18" charset="2"/>
              </a:rPr>
              <a:t></a:t>
            </a:r>
            <a:r>
              <a:rPr lang="en-US" altLang="zh-HK" dirty="0">
                <a:ea typeface="新細明體" charset="-120"/>
              </a:rPr>
              <a:t>…</a:t>
            </a:r>
            <a:r>
              <a:rPr lang="en-US" altLang="zh-HK" dirty="0">
                <a:ea typeface="新細明體" charset="-120"/>
                <a:sym typeface="Symbol" pitchFamily="18" charset="2"/>
              </a:rPr>
              <a:t>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baseline="-25000" dirty="0" err="1">
                <a:ea typeface="新細明體" charset="-120"/>
              </a:rPr>
              <a:t>n</a:t>
            </a:r>
            <a:r>
              <a:rPr lang="en-US" altLang="zh-HK" dirty="0">
                <a:ea typeface="新細明體" charset="-120"/>
              </a:rPr>
              <a:t>: Nash equilibrium</a:t>
            </a:r>
          </a:p>
          <a:p>
            <a:pPr eaLnBrk="1" hangingPunct="1"/>
            <a:r>
              <a:rPr lang="en-US" altLang="zh-HK" dirty="0">
                <a:ea typeface="新細明體" charset="-120"/>
              </a:rPr>
              <a:t>- general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: correlated equilibrium</a:t>
            </a:r>
          </a:p>
          <a:p>
            <a:pPr eaLnBrk="1" hangingPunct="1"/>
            <a:endParaRPr lang="en-US" altLang="zh-HK" dirty="0">
              <a:ea typeface="新細明體" charset="-120"/>
            </a:endParaRPr>
          </a:p>
        </p:txBody>
      </p:sp>
      <p:sp>
        <p:nvSpPr>
          <p:cNvPr id="125040" name="Text Box 112"/>
          <p:cNvSpPr txBox="1">
            <a:spLocks noChangeArrowheads="1"/>
          </p:cNvSpPr>
          <p:nvPr/>
        </p:nvSpPr>
        <p:spPr bwMode="auto">
          <a:xfrm>
            <a:off x="4343400" y="3816350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quantum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HK">
                <a:ea typeface="新細明體" charset="-120"/>
              </a:rPr>
              <a:t>equilibrium:</a:t>
            </a:r>
          </a:p>
          <a:p>
            <a:pPr eaLnBrk="1" hangingPunct="1"/>
            <a:endParaRPr lang="en-US" altLang="zh-HK">
              <a:ea typeface="新細明體" charset="-120"/>
            </a:endParaRPr>
          </a:p>
          <a:p>
            <a:pPr eaLnBrk="1" hangingPunct="1"/>
            <a:r>
              <a:rPr lang="en-US" altLang="zh-HK">
                <a:ea typeface="新細明體" charset="-120"/>
              </a:rPr>
              <a:t>   No player wants to do anything to the assigned strategy </a:t>
            </a:r>
            <a:r>
              <a:rPr lang="el-GR" altLang="zh-HK">
                <a:solidFill>
                  <a:srgbClr val="FF0000"/>
                </a:solidFill>
              </a:rPr>
              <a:t>ρ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|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Hi</a:t>
            </a:r>
            <a:r>
              <a:rPr lang="en-US" altLang="zh-HK">
                <a:ea typeface="新細明體" charset="-120"/>
              </a:rPr>
              <a:t>, if others do nothing on their parts</a:t>
            </a:r>
          </a:p>
          <a:p>
            <a:pPr eaLnBrk="1" hangingPunct="1"/>
            <a:r>
              <a:rPr lang="en-US" altLang="zh-HK">
                <a:ea typeface="新細明體" charset="-120"/>
              </a:rPr>
              <a:t>- </a:t>
            </a:r>
            <a:r>
              <a:rPr lang="el-GR" altLang="zh-HK">
                <a:solidFill>
                  <a:srgbClr val="FF0000"/>
                </a:solidFill>
              </a:rPr>
              <a:t>ρ</a:t>
            </a:r>
            <a:r>
              <a:rPr lang="en-US" altLang="zh-HK">
                <a:ea typeface="新細明體" charset="-120"/>
              </a:rPr>
              <a:t> = </a:t>
            </a:r>
            <a:r>
              <a:rPr lang="el-GR" altLang="zh-HK">
                <a:solidFill>
                  <a:srgbClr val="FF0000"/>
                </a:solidFill>
              </a:rPr>
              <a:t>ρ</a:t>
            </a:r>
            <a:r>
              <a:rPr lang="en-US" altLang="zh-HK" baseline="-25000">
                <a:ea typeface="新細明體" charset="-120"/>
              </a:rPr>
              <a:t>1</a:t>
            </a:r>
            <a:r>
              <a:rPr lang="en-US" altLang="zh-HK">
                <a:ea typeface="新細明體" charset="-120"/>
                <a:sym typeface="Symbol" pitchFamily="18" charset="2"/>
              </a:rPr>
              <a:t></a:t>
            </a:r>
            <a:r>
              <a:rPr lang="en-US" altLang="zh-HK">
                <a:ea typeface="新細明體" charset="-120"/>
              </a:rPr>
              <a:t>…</a:t>
            </a:r>
            <a:r>
              <a:rPr lang="en-US" altLang="zh-HK">
                <a:ea typeface="新細明體" charset="-120"/>
                <a:sym typeface="Symbol" pitchFamily="18" charset="2"/>
              </a:rPr>
              <a:t> </a:t>
            </a:r>
            <a:r>
              <a:rPr lang="el-GR" altLang="zh-HK">
                <a:solidFill>
                  <a:srgbClr val="FF0000"/>
                </a:solidFill>
              </a:rPr>
              <a:t>ρ</a:t>
            </a:r>
            <a:r>
              <a:rPr lang="en-US" altLang="zh-HK" baseline="-25000">
                <a:ea typeface="新細明體" charset="-120"/>
              </a:rPr>
              <a:t>n</a:t>
            </a:r>
            <a:r>
              <a:rPr lang="en-US" altLang="zh-HK">
                <a:ea typeface="新細明體" charset="-120"/>
              </a:rPr>
              <a:t>: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quantum </a:t>
            </a:r>
            <a:r>
              <a:rPr lang="en-US" altLang="zh-HK">
                <a:ea typeface="新細明體" charset="-120"/>
              </a:rPr>
              <a:t>Nash equilibrium</a:t>
            </a:r>
          </a:p>
          <a:p>
            <a:pPr eaLnBrk="1" hangingPunct="1"/>
            <a:r>
              <a:rPr lang="en-US" altLang="zh-HK">
                <a:ea typeface="新細明體" charset="-120"/>
              </a:rPr>
              <a:t>- general </a:t>
            </a:r>
            <a:r>
              <a:rPr lang="el-GR" altLang="zh-HK">
                <a:solidFill>
                  <a:srgbClr val="FF0000"/>
                </a:solidFill>
              </a:rPr>
              <a:t>ρ</a:t>
            </a:r>
            <a:r>
              <a:rPr lang="en-US" altLang="zh-HK">
                <a:ea typeface="新細明體" charset="-120"/>
              </a:rPr>
              <a:t>: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quantum</a:t>
            </a:r>
            <a:r>
              <a:rPr lang="en-US" altLang="zh-HK">
                <a:ea typeface="新細明體" charset="-120"/>
              </a:rPr>
              <a:t> correlated equilibrium</a:t>
            </a:r>
          </a:p>
        </p:txBody>
      </p:sp>
    </p:spTree>
    <p:extLst>
      <p:ext uri="{BB962C8B-B14F-4D97-AF65-F5344CB8AC3E}">
        <p14:creationId xmlns:p14="http://schemas.microsoft.com/office/powerpoint/2010/main" val="11042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9" grpId="0"/>
      <p:bldP spid="1250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3800" smtClean="0">
                <a:ea typeface="新細明體" charset="-120"/>
              </a:rPr>
              <a:t>Correspondence of classical and quantum states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505200" y="2909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>
              <a:ea typeface="新細明體" charset="-12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889125" y="178911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classical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105400" y="17843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quantum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371600" y="3443288"/>
            <a:ext cx="22367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     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p: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</a:p>
          <a:p>
            <a:pPr eaLnBrk="1" hangingPunct="1"/>
            <a:endParaRPr lang="en-US" altLang="zh-HK" baseline="-25000">
              <a:ea typeface="新細明體" charset="-120"/>
            </a:endParaRPr>
          </a:p>
          <a:p>
            <a:pPr eaLnBrk="1" hangingPunct="1"/>
            <a:r>
              <a:rPr lang="en-US" altLang="zh-HK" sz="1400">
                <a:ea typeface="新細明體" charset="-120"/>
              </a:rPr>
              <a:t>(measure in comp. basis)</a:t>
            </a:r>
            <a:r>
              <a:rPr lang="en-US" altLang="zh-HK">
                <a:ea typeface="新細明體" charset="-120"/>
              </a:rPr>
              <a:t> 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5476875" y="3443288"/>
            <a:ext cx="31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/>
              <a:t>ρ</a:t>
            </a:r>
            <a:endParaRPr lang="en-US" altLang="zh-HK">
              <a:ea typeface="新細明體" charset="-120"/>
            </a:endParaRPr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3505200" y="3595688"/>
            <a:ext cx="838200" cy="76200"/>
          </a:xfrm>
          <a:prstGeom prst="leftArrow">
            <a:avLst>
              <a:gd name="adj1" fmla="val 50000"/>
              <a:gd name="adj2" fmla="val 2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1676400" y="481488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p: distri. on S</a:t>
            </a: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3505200" y="4953000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22894" name="AutoShape 14"/>
          <p:cNvSpPr>
            <a:spLocks/>
          </p:cNvSpPr>
          <p:nvPr/>
        </p:nvSpPr>
        <p:spPr bwMode="auto">
          <a:xfrm>
            <a:off x="4648200" y="44196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4876800" y="4205288"/>
            <a:ext cx="3432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= ∑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p(s) |s</a:t>
            </a:r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s|	</a:t>
            </a:r>
            <a:r>
              <a:rPr lang="en-US" altLang="zh-HK" sz="1400">
                <a:ea typeface="新細明體" charset="-120"/>
                <a:sym typeface="Symbol" pitchFamily="18" charset="2"/>
              </a:rPr>
              <a:t>(classical mixture)</a:t>
            </a:r>
          </a:p>
        </p:txBody>
      </p:sp>
      <p:grpSp>
        <p:nvGrpSpPr>
          <p:cNvPr id="122901" name="Group 21"/>
          <p:cNvGrpSpPr>
            <a:grpSpLocks/>
          </p:cNvGrpSpPr>
          <p:nvPr/>
        </p:nvGrpSpPr>
        <p:grpSpPr bwMode="auto">
          <a:xfrm>
            <a:off x="4876800" y="4800600"/>
            <a:ext cx="3922713" cy="366713"/>
            <a:chOff x="3072" y="2400"/>
            <a:chExt cx="2471" cy="231"/>
          </a:xfrm>
        </p:grpSpPr>
        <p:sp>
          <p:nvSpPr>
            <p:cNvPr id="22580" name="Text Box 16"/>
            <p:cNvSpPr txBox="1">
              <a:spLocks noChangeArrowheads="1"/>
            </p:cNvSpPr>
            <p:nvPr/>
          </p:nvSpPr>
          <p:spPr bwMode="auto">
            <a:xfrm>
              <a:off x="3072" y="2400"/>
              <a:ext cx="2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|</a:t>
              </a:r>
              <a:r>
                <a:rPr lang="el-GR" altLang="zh-HK">
                  <a:solidFill>
                    <a:srgbClr val="FF33CC"/>
                  </a:solidFill>
                </a:rPr>
                <a:t>ψ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p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 = ∑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s</a:t>
              </a:r>
              <a:r>
                <a:rPr lang="el-GR" altLang="zh-HK">
                  <a:solidFill>
                    <a:srgbClr val="FF33CC"/>
                  </a:solidFill>
                </a:rPr>
                <a:t>√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p(s) |s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	</a:t>
              </a:r>
              <a:r>
                <a:rPr lang="en-US" altLang="zh-HK" sz="1400">
                  <a:ea typeface="新細明體" charset="-120"/>
                  <a:sym typeface="Symbol" pitchFamily="18" charset="2"/>
                </a:rPr>
                <a:t>(quantum superposition)</a:t>
              </a:r>
            </a:p>
          </p:txBody>
        </p:sp>
        <p:sp>
          <p:nvSpPr>
            <p:cNvPr id="22581" name="Line 17"/>
            <p:cNvSpPr>
              <a:spLocks noChangeShapeType="1"/>
            </p:cNvSpPr>
            <p:nvPr/>
          </p:nvSpPr>
          <p:spPr bwMode="auto">
            <a:xfrm>
              <a:off x="3764" y="2433"/>
              <a:ext cx="24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4876800" y="5348288"/>
            <a:ext cx="317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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s.t.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	</a:t>
            </a:r>
            <a:r>
              <a:rPr lang="en-US" altLang="zh-HK" sz="1400">
                <a:ea typeface="新細明體" charset="-120"/>
              </a:rPr>
              <a:t>(general class)</a:t>
            </a:r>
          </a:p>
        </p:txBody>
      </p:sp>
      <p:sp>
        <p:nvSpPr>
          <p:cNvPr id="22543" name="Line 22"/>
          <p:cNvSpPr>
            <a:spLocks noChangeShapeType="1"/>
          </p:cNvSpPr>
          <p:nvPr/>
        </p:nvSpPr>
        <p:spPr bwMode="auto">
          <a:xfrm>
            <a:off x="5502275" y="2435225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44" name="Line 23"/>
          <p:cNvSpPr>
            <a:spLocks noChangeShapeType="1"/>
          </p:cNvSpPr>
          <p:nvPr/>
        </p:nvSpPr>
        <p:spPr bwMode="auto">
          <a:xfrm flipV="1">
            <a:off x="5502275" y="2481263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45" name="Line 24"/>
          <p:cNvSpPr>
            <a:spLocks noChangeShapeType="1"/>
          </p:cNvSpPr>
          <p:nvPr/>
        </p:nvSpPr>
        <p:spPr bwMode="auto">
          <a:xfrm>
            <a:off x="5502275" y="2527300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46" name="Line 25"/>
          <p:cNvSpPr>
            <a:spLocks noChangeShapeType="1"/>
          </p:cNvSpPr>
          <p:nvPr/>
        </p:nvSpPr>
        <p:spPr bwMode="auto">
          <a:xfrm>
            <a:off x="5502275" y="2851150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47" name="Line 26"/>
          <p:cNvSpPr>
            <a:spLocks noChangeShapeType="1"/>
          </p:cNvSpPr>
          <p:nvPr/>
        </p:nvSpPr>
        <p:spPr bwMode="auto">
          <a:xfrm flipV="1">
            <a:off x="5502275" y="2897188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48" name="Line 27"/>
          <p:cNvSpPr>
            <a:spLocks noChangeShapeType="1"/>
          </p:cNvSpPr>
          <p:nvPr/>
        </p:nvSpPr>
        <p:spPr bwMode="auto">
          <a:xfrm flipV="1">
            <a:off x="5502275" y="2943225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49" name="Rectangle 28"/>
          <p:cNvSpPr>
            <a:spLocks noChangeArrowheads="1"/>
          </p:cNvSpPr>
          <p:nvPr/>
        </p:nvSpPr>
        <p:spPr bwMode="auto">
          <a:xfrm>
            <a:off x="5667375" y="2343150"/>
            <a:ext cx="296863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zh-HK" sz="1400"/>
              <a:t>Φ</a:t>
            </a:r>
            <a:r>
              <a:rPr lang="en-US" altLang="zh-HK" sz="1400" baseline="-25000">
                <a:ea typeface="新細明體" charset="-120"/>
              </a:rPr>
              <a:t>1</a:t>
            </a:r>
          </a:p>
        </p:txBody>
      </p:sp>
      <p:sp>
        <p:nvSpPr>
          <p:cNvPr id="22550" name="Rectangle 29"/>
          <p:cNvSpPr>
            <a:spLocks noChangeArrowheads="1"/>
          </p:cNvSpPr>
          <p:nvPr/>
        </p:nvSpPr>
        <p:spPr bwMode="auto">
          <a:xfrm>
            <a:off x="5681663" y="2773363"/>
            <a:ext cx="298450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zh-HK" sz="1400"/>
              <a:t>Φ</a:t>
            </a:r>
            <a:r>
              <a:rPr lang="en-US" altLang="zh-HK" sz="1400" baseline="-25000">
                <a:ea typeface="新細明體" charset="-120"/>
              </a:rPr>
              <a:t>n</a:t>
            </a:r>
          </a:p>
        </p:txBody>
      </p:sp>
      <p:sp>
        <p:nvSpPr>
          <p:cNvPr id="22551" name="Rectangle 30"/>
          <p:cNvSpPr>
            <a:spLocks noChangeArrowheads="1"/>
          </p:cNvSpPr>
          <p:nvPr/>
        </p:nvSpPr>
        <p:spPr bwMode="auto">
          <a:xfrm>
            <a:off x="5657850" y="2514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2552" name="Rectangle 31"/>
          <p:cNvSpPr>
            <a:spLocks noChangeArrowheads="1"/>
          </p:cNvSpPr>
          <p:nvPr/>
        </p:nvSpPr>
        <p:spPr bwMode="auto">
          <a:xfrm>
            <a:off x="6370638" y="25003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grpSp>
        <p:nvGrpSpPr>
          <p:cNvPr id="22553" name="Group 32"/>
          <p:cNvGrpSpPr>
            <a:grpSpLocks/>
          </p:cNvGrpSpPr>
          <p:nvPr/>
        </p:nvGrpSpPr>
        <p:grpSpPr bwMode="auto">
          <a:xfrm>
            <a:off x="6326188" y="2343150"/>
            <a:ext cx="298450" cy="257175"/>
            <a:chOff x="3840" y="1785"/>
            <a:chExt cx="432" cy="432"/>
          </a:xfrm>
        </p:grpSpPr>
        <p:sp>
          <p:nvSpPr>
            <p:cNvPr id="22577" name="Rectangle 33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2578" name="Line 34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2579" name="Freeform 35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2554" name="Text Box 36"/>
          <p:cNvSpPr txBox="1">
            <a:spLocks noChangeArrowheads="1"/>
          </p:cNvSpPr>
          <p:nvPr/>
        </p:nvSpPr>
        <p:spPr bwMode="auto">
          <a:xfrm>
            <a:off x="6875463" y="2286000"/>
            <a:ext cx="363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1</a:t>
            </a:r>
          </a:p>
        </p:txBody>
      </p:sp>
      <p:grpSp>
        <p:nvGrpSpPr>
          <p:cNvPr id="22555" name="Group 37"/>
          <p:cNvGrpSpPr>
            <a:grpSpLocks/>
          </p:cNvGrpSpPr>
          <p:nvPr/>
        </p:nvGrpSpPr>
        <p:grpSpPr bwMode="auto">
          <a:xfrm>
            <a:off x="6326188" y="2757488"/>
            <a:ext cx="298450" cy="258762"/>
            <a:chOff x="3840" y="1785"/>
            <a:chExt cx="432" cy="432"/>
          </a:xfrm>
        </p:grpSpPr>
        <p:sp>
          <p:nvSpPr>
            <p:cNvPr id="22574" name="Rectangle 3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2575" name="Line 3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2576" name="Freeform 4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2556" name="Text Box 41"/>
          <p:cNvSpPr txBox="1">
            <a:spLocks noChangeArrowheads="1"/>
          </p:cNvSpPr>
          <p:nvPr/>
        </p:nvSpPr>
        <p:spPr bwMode="auto">
          <a:xfrm>
            <a:off x="6875463" y="2730500"/>
            <a:ext cx="363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n</a:t>
            </a:r>
          </a:p>
        </p:txBody>
      </p:sp>
      <p:sp>
        <p:nvSpPr>
          <p:cNvPr id="22557" name="Rectangle 42"/>
          <p:cNvSpPr>
            <a:spLocks noChangeArrowheads="1"/>
          </p:cNvSpPr>
          <p:nvPr/>
        </p:nvSpPr>
        <p:spPr bwMode="auto">
          <a:xfrm>
            <a:off x="6923088" y="2532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2558" name="Rectangle 43"/>
          <p:cNvSpPr>
            <a:spLocks noChangeArrowheads="1"/>
          </p:cNvSpPr>
          <p:nvPr/>
        </p:nvSpPr>
        <p:spPr bwMode="auto">
          <a:xfrm>
            <a:off x="5122863" y="2514600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zh-HK" sz="1400"/>
              <a:t>ρ</a:t>
            </a:r>
            <a:endParaRPr lang="en-US" altLang="zh-HK" sz="1400">
              <a:ea typeface="新細明體" charset="-120"/>
            </a:endParaRPr>
          </a:p>
        </p:txBody>
      </p:sp>
      <p:sp>
        <p:nvSpPr>
          <p:cNvPr id="22559" name="AutoShape 47"/>
          <p:cNvSpPr>
            <a:spLocks/>
          </p:cNvSpPr>
          <p:nvPr/>
        </p:nvSpPr>
        <p:spPr bwMode="auto">
          <a:xfrm>
            <a:off x="5356225" y="2460625"/>
            <a:ext cx="66675" cy="427038"/>
          </a:xfrm>
          <a:prstGeom prst="leftBrace">
            <a:avLst>
              <a:gd name="adj1" fmla="val 53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2560" name="Line 49"/>
          <p:cNvSpPr>
            <a:spLocks noChangeShapeType="1"/>
          </p:cNvSpPr>
          <p:nvPr/>
        </p:nvSpPr>
        <p:spPr bwMode="auto">
          <a:xfrm>
            <a:off x="2592388" y="2433638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61" name="Line 50"/>
          <p:cNvSpPr>
            <a:spLocks noChangeShapeType="1"/>
          </p:cNvSpPr>
          <p:nvPr/>
        </p:nvSpPr>
        <p:spPr bwMode="auto">
          <a:xfrm flipV="1">
            <a:off x="2592388" y="2478088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62" name="Line 51"/>
          <p:cNvSpPr>
            <a:spLocks noChangeShapeType="1"/>
          </p:cNvSpPr>
          <p:nvPr/>
        </p:nvSpPr>
        <p:spPr bwMode="auto">
          <a:xfrm>
            <a:off x="2592388" y="2522538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63" name="Line 52"/>
          <p:cNvSpPr>
            <a:spLocks noChangeShapeType="1"/>
          </p:cNvSpPr>
          <p:nvPr/>
        </p:nvSpPr>
        <p:spPr bwMode="auto">
          <a:xfrm>
            <a:off x="2592388" y="2830513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64" name="Line 53"/>
          <p:cNvSpPr>
            <a:spLocks noChangeShapeType="1"/>
          </p:cNvSpPr>
          <p:nvPr/>
        </p:nvSpPr>
        <p:spPr bwMode="auto">
          <a:xfrm flipV="1">
            <a:off x="2592388" y="2873375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65" name="Line 54"/>
          <p:cNvSpPr>
            <a:spLocks noChangeShapeType="1"/>
          </p:cNvSpPr>
          <p:nvPr/>
        </p:nvSpPr>
        <p:spPr bwMode="auto">
          <a:xfrm flipV="1">
            <a:off x="2592388" y="2917825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2566" name="Rectangle 55"/>
          <p:cNvSpPr>
            <a:spLocks noChangeArrowheads="1"/>
          </p:cNvSpPr>
          <p:nvPr/>
        </p:nvSpPr>
        <p:spPr bwMode="auto">
          <a:xfrm>
            <a:off x="2760663" y="2346325"/>
            <a:ext cx="303212" cy="244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1400">
                <a:ea typeface="新細明體" charset="-120"/>
              </a:rPr>
              <a:t>C</a:t>
            </a:r>
            <a:r>
              <a:rPr lang="en-US" altLang="zh-HK" sz="1400" baseline="-25000">
                <a:ea typeface="新細明體" charset="-120"/>
              </a:rPr>
              <a:t>1</a:t>
            </a:r>
          </a:p>
        </p:txBody>
      </p:sp>
      <p:sp>
        <p:nvSpPr>
          <p:cNvPr id="22567" name="Rectangle 56"/>
          <p:cNvSpPr>
            <a:spLocks noChangeArrowheads="1"/>
          </p:cNvSpPr>
          <p:nvPr/>
        </p:nvSpPr>
        <p:spPr bwMode="auto">
          <a:xfrm>
            <a:off x="2776538" y="2755900"/>
            <a:ext cx="303212" cy="244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1400">
                <a:ea typeface="新細明體" charset="-120"/>
              </a:rPr>
              <a:t>C</a:t>
            </a:r>
            <a:r>
              <a:rPr lang="en-US" altLang="zh-HK" sz="1400" baseline="-25000">
                <a:ea typeface="新細明體" charset="-120"/>
              </a:rPr>
              <a:t>n</a:t>
            </a:r>
          </a:p>
        </p:txBody>
      </p:sp>
      <p:sp>
        <p:nvSpPr>
          <p:cNvPr id="22568" name="Rectangle 57"/>
          <p:cNvSpPr>
            <a:spLocks noChangeArrowheads="1"/>
          </p:cNvSpPr>
          <p:nvPr/>
        </p:nvSpPr>
        <p:spPr bwMode="auto">
          <a:xfrm>
            <a:off x="2771775" y="25003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2569" name="Text Box 58"/>
          <p:cNvSpPr txBox="1">
            <a:spLocks noChangeArrowheads="1"/>
          </p:cNvSpPr>
          <p:nvPr/>
        </p:nvSpPr>
        <p:spPr bwMode="auto">
          <a:xfrm>
            <a:off x="3340100" y="2270125"/>
            <a:ext cx="407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1</a:t>
            </a:r>
            <a:r>
              <a:rPr lang="en-US" altLang="zh-HK" sz="1600">
                <a:ea typeface="新細明體" charset="-120"/>
              </a:rPr>
              <a:t>’</a:t>
            </a:r>
          </a:p>
        </p:txBody>
      </p:sp>
      <p:sp>
        <p:nvSpPr>
          <p:cNvPr id="22570" name="Text Box 59"/>
          <p:cNvSpPr txBox="1">
            <a:spLocks noChangeArrowheads="1"/>
          </p:cNvSpPr>
          <p:nvPr/>
        </p:nvSpPr>
        <p:spPr bwMode="auto">
          <a:xfrm>
            <a:off x="3340100" y="2681288"/>
            <a:ext cx="414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600">
                <a:ea typeface="新細明體" charset="-120"/>
              </a:rPr>
              <a:t>s</a:t>
            </a:r>
            <a:r>
              <a:rPr lang="en-US" altLang="zh-HK" sz="1600" baseline="-25000">
                <a:ea typeface="新細明體" charset="-120"/>
              </a:rPr>
              <a:t>n</a:t>
            </a:r>
            <a:r>
              <a:rPr lang="en-US" altLang="zh-HK">
                <a:ea typeface="新細明體" charset="-120"/>
              </a:rPr>
              <a:t>’</a:t>
            </a:r>
          </a:p>
        </p:txBody>
      </p:sp>
      <p:sp>
        <p:nvSpPr>
          <p:cNvPr id="22571" name="Rectangle 60"/>
          <p:cNvSpPr>
            <a:spLocks noChangeArrowheads="1"/>
          </p:cNvSpPr>
          <p:nvPr/>
        </p:nvSpPr>
        <p:spPr bwMode="auto">
          <a:xfrm>
            <a:off x="3389313" y="2505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22572" name="Rectangle 61"/>
          <p:cNvSpPr>
            <a:spLocks noChangeArrowheads="1"/>
          </p:cNvSpPr>
          <p:nvPr/>
        </p:nvSpPr>
        <p:spPr bwMode="auto">
          <a:xfrm>
            <a:off x="1828800" y="2470150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1400">
                <a:ea typeface="新細明體" charset="-120"/>
              </a:rPr>
              <a:t>p</a:t>
            </a:r>
            <a:r>
              <a:rPr lang="el-GR" altLang="zh-HK"/>
              <a:t>→</a:t>
            </a:r>
            <a:r>
              <a:rPr lang="en-US" altLang="zh-HK">
                <a:ea typeface="新細明體" charset="-120"/>
              </a:rPr>
              <a:t>s</a:t>
            </a:r>
          </a:p>
        </p:txBody>
      </p:sp>
      <p:sp>
        <p:nvSpPr>
          <p:cNvPr id="22573" name="AutoShape 62"/>
          <p:cNvSpPr>
            <a:spLocks/>
          </p:cNvSpPr>
          <p:nvPr/>
        </p:nvSpPr>
        <p:spPr bwMode="auto">
          <a:xfrm>
            <a:off x="2413000" y="2471738"/>
            <a:ext cx="68263" cy="407987"/>
          </a:xfrm>
          <a:prstGeom prst="leftBrace">
            <a:avLst>
              <a:gd name="adj1" fmla="val 498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2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  <p:bldP spid="122889" grpId="0"/>
      <p:bldP spid="122891" grpId="0" animBg="1"/>
      <p:bldP spid="122892" grpId="0"/>
      <p:bldP spid="122893" grpId="0" animBg="1"/>
      <p:bldP spid="122894" grpId="0" animBg="1"/>
      <p:bldP spid="122895" grpId="0"/>
      <p:bldP spid="1228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Preservation of equilibrium?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766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>
              <a:ea typeface="新細明體" charset="-12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62000" y="178911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classical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590800" y="17843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quantum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175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     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p: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  <a:endParaRPr lang="en-US" altLang="zh-HK" baseline="-25000">
              <a:ea typeface="新細明體" charset="-120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962275" y="2362200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/>
              <a:t>ρ</a:t>
            </a:r>
            <a:endParaRPr lang="en-US" altLang="zh-HK">
              <a:ea typeface="新細明體" charset="-120"/>
            </a:endParaRPr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2057400" y="2546350"/>
            <a:ext cx="381000" cy="77788"/>
          </a:xfrm>
          <a:prstGeom prst="leftArrow">
            <a:avLst>
              <a:gd name="adj1" fmla="val 50000"/>
              <a:gd name="adj2" fmla="val 1224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076325" y="4129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p</a:t>
            </a:r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2057400" y="42672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563" name="AutoShape 12"/>
          <p:cNvSpPr>
            <a:spLocks/>
          </p:cNvSpPr>
          <p:nvPr/>
        </p:nvSpPr>
        <p:spPr bwMode="auto">
          <a:xfrm>
            <a:off x="2646363" y="37338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2874963" y="3519488"/>
            <a:ext cx="191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= ∑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p(s) |s</a:t>
            </a:r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s|</a:t>
            </a:r>
            <a:endParaRPr lang="en-US" altLang="zh-HK" sz="1400">
              <a:ea typeface="新細明體" charset="-120"/>
              <a:sym typeface="Symbol" pitchFamily="18" charset="2"/>
            </a:endParaRPr>
          </a:p>
        </p:txBody>
      </p:sp>
      <p:grpSp>
        <p:nvGrpSpPr>
          <p:cNvPr id="23565" name="Group 41"/>
          <p:cNvGrpSpPr>
            <a:grpSpLocks/>
          </p:cNvGrpSpPr>
          <p:nvPr/>
        </p:nvGrpSpPr>
        <p:grpSpPr bwMode="auto">
          <a:xfrm>
            <a:off x="2879725" y="4114800"/>
            <a:ext cx="1895475" cy="366713"/>
            <a:chOff x="1968" y="2592"/>
            <a:chExt cx="1194" cy="231"/>
          </a:xfrm>
        </p:grpSpPr>
        <p:sp>
          <p:nvSpPr>
            <p:cNvPr id="23591" name="Text Box 15"/>
            <p:cNvSpPr txBox="1">
              <a:spLocks noChangeArrowheads="1"/>
            </p:cNvSpPr>
            <p:nvPr/>
          </p:nvSpPr>
          <p:spPr bwMode="auto">
            <a:xfrm>
              <a:off x="1968" y="2592"/>
              <a:ext cx="1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|</a:t>
              </a:r>
              <a:r>
                <a:rPr lang="el-GR" altLang="zh-HK">
                  <a:solidFill>
                    <a:srgbClr val="FF33CC"/>
                  </a:solidFill>
                </a:rPr>
                <a:t>ψ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p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 = ∑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s</a:t>
              </a:r>
              <a:r>
                <a:rPr lang="el-GR" altLang="zh-HK">
                  <a:solidFill>
                    <a:srgbClr val="FF33CC"/>
                  </a:solidFill>
                </a:rPr>
                <a:t>√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p(s) |s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</a:p>
          </p:txBody>
        </p:sp>
        <p:sp>
          <p:nvSpPr>
            <p:cNvPr id="23592" name="Line 16"/>
            <p:cNvSpPr>
              <a:spLocks noChangeShapeType="1"/>
            </p:cNvSpPr>
            <p:nvPr/>
          </p:nvSpPr>
          <p:spPr bwMode="auto">
            <a:xfrm>
              <a:off x="2660" y="2625"/>
              <a:ext cx="24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2874963" y="4662488"/>
            <a:ext cx="1909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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s.t.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  <a:endParaRPr lang="en-US" altLang="zh-HK" sz="1400">
              <a:ea typeface="新細明體" charset="-120"/>
            </a:endParaRP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4038600" y="1219200"/>
            <a:ext cx="4953000" cy="1066800"/>
          </a:xfrm>
          <a:prstGeom prst="wedgeRectCallout">
            <a:avLst>
              <a:gd name="adj1" fmla="val -57852"/>
              <a:gd name="adj2" fmla="val 8184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HK">
                <a:ea typeface="新細明體" charset="-120"/>
              </a:rPr>
              <a:t>Obs: </a:t>
            </a:r>
            <a:br>
              <a:rPr lang="en-US" altLang="zh-HK">
                <a:ea typeface="新細明體" charset="-120"/>
              </a:rPr>
            </a:br>
            <a:r>
              <a:rPr lang="en-US" altLang="zh-HK">
                <a:ea typeface="新細明體" charset="-120"/>
              </a:rPr>
              <a:t>      </a:t>
            </a:r>
            <a:r>
              <a:rPr lang="el-GR" altLang="zh-HK"/>
              <a:t>ρ</a:t>
            </a:r>
            <a:r>
              <a:rPr lang="en-US" altLang="zh-HK">
                <a:ea typeface="新細明體" charset="-120"/>
              </a:rPr>
              <a:t> is a quantum Nash/correlated equilibrium</a:t>
            </a:r>
          </a:p>
          <a:p>
            <a:r>
              <a:rPr lang="en-US" altLang="zh-HK">
                <a:ea typeface="新細明體" charset="-120"/>
                <a:sym typeface="Symbol" pitchFamily="18" charset="2"/>
              </a:rPr>
              <a:t> p </a:t>
            </a:r>
            <a:r>
              <a:rPr lang="en-US" altLang="zh-HK">
                <a:ea typeface="新細明體" charset="-120"/>
              </a:rPr>
              <a:t>is a (classical) Nash/correlated equilibrium</a:t>
            </a:r>
          </a:p>
        </p:txBody>
      </p:sp>
      <p:graphicFrame>
        <p:nvGraphicFramePr>
          <p:cNvPr id="123970" name="Group 66"/>
          <p:cNvGraphicFramePr>
            <a:graphicFrameLocks noGrp="1"/>
          </p:cNvGraphicFramePr>
          <p:nvPr>
            <p:ph idx="1"/>
          </p:nvPr>
        </p:nvGraphicFramePr>
        <p:xfrm>
          <a:off x="4953000" y="2895600"/>
          <a:ext cx="3276600" cy="22098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1430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ρ</a:t>
                      </a:r>
                      <a:r>
                        <a:rPr kumimoji="0" lang="en-US" altLang="zh-HK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|</a:t>
                      </a:r>
                      <a:r>
                        <a:rPr kumimoji="0" lang="el-GR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ψ</a:t>
                      </a:r>
                      <a:r>
                        <a:rPr kumimoji="0" lang="en-US" altLang="zh-HK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  <a:sym typeface="Symbol" pitchFamily="18" charset="2"/>
                        </a:rPr>
                        <a:t>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gen.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l-GR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ρ</a:t>
                      </a:r>
                      <a:endParaRPr kumimoji="0" lang="en-US" altLang="zh-HK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71" name="Text Box 67"/>
          <p:cNvSpPr txBox="1">
            <a:spLocks noChangeArrowheads="1"/>
          </p:cNvSpPr>
          <p:nvPr/>
        </p:nvSpPr>
        <p:spPr bwMode="auto">
          <a:xfrm>
            <a:off x="463550" y="5338763"/>
            <a:ext cx="8458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400" i="1">
                <a:latin typeface="Times New Roman" pitchFamily="18" charset="0"/>
                <a:ea typeface="新細明體" charset="-120"/>
              </a:rPr>
              <a:t>Question</a:t>
            </a:r>
            <a:r>
              <a:rPr lang="en-US" altLang="zh-HK" sz="2400">
                <a:latin typeface="Times New Roman" pitchFamily="18" charset="0"/>
                <a:ea typeface="新細明體" charset="-120"/>
              </a:rPr>
              <a:t>:  </a:t>
            </a:r>
            <a:r>
              <a:rPr lang="en-US" altLang="zh-HK" sz="240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Maximum</a:t>
            </a:r>
            <a:r>
              <a:rPr lang="en-US" altLang="zh-HK" sz="2400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HK" sz="2400" i="1">
                <a:latin typeface="Times New Roman" pitchFamily="18" charset="0"/>
                <a:ea typeface="新細明體" charset="-120"/>
              </a:rPr>
              <a:t>additive </a:t>
            </a:r>
            <a:r>
              <a:rPr lang="en-US" altLang="zh-HK" sz="2400">
                <a:latin typeface="Times New Roman" pitchFamily="18" charset="0"/>
                <a:ea typeface="新細明體" charset="-120"/>
              </a:rPr>
              <a:t>and </a:t>
            </a:r>
            <a:r>
              <a:rPr lang="en-US" altLang="zh-HK" sz="2400" i="1">
                <a:latin typeface="Times New Roman" pitchFamily="18" charset="0"/>
                <a:ea typeface="新細明體" charset="-120"/>
              </a:rPr>
              <a:t>multiplicative </a:t>
            </a:r>
            <a:r>
              <a:rPr lang="en-US" altLang="zh-HK" sz="2400">
                <a:latin typeface="Times New Roman" pitchFamily="18" charset="0"/>
                <a:ea typeface="新細明體" charset="-120"/>
              </a:rPr>
              <a:t>increase of payoff</a:t>
            </a:r>
            <a:br>
              <a:rPr lang="en-US" altLang="zh-HK" sz="2400">
                <a:latin typeface="Times New Roman" pitchFamily="18" charset="0"/>
                <a:ea typeface="新細明體" charset="-120"/>
              </a:rPr>
            </a:br>
            <a:r>
              <a:rPr lang="en-US" altLang="zh-HK" sz="2400">
                <a:latin typeface="Times New Roman" pitchFamily="18" charset="0"/>
                <a:ea typeface="新細明體" charset="-120"/>
              </a:rPr>
              <a:t>	      (in a [0,1]-normalized game, |S</a:t>
            </a:r>
            <a:r>
              <a:rPr lang="en-US" altLang="zh-HK" sz="2400" baseline="-25000">
                <a:latin typeface="Times New Roman" pitchFamily="18" charset="0"/>
                <a:ea typeface="新細明體" charset="-120"/>
              </a:rPr>
              <a:t>i</a:t>
            </a:r>
            <a:r>
              <a:rPr lang="en-US" altLang="zh-HK" sz="2400">
                <a:latin typeface="Times New Roman" pitchFamily="18" charset="0"/>
                <a:ea typeface="新細明體" charset="-120"/>
              </a:rPr>
              <a:t>| = n)?</a:t>
            </a:r>
          </a:p>
        </p:txBody>
      </p:sp>
    </p:spTree>
    <p:extLst>
      <p:ext uri="{BB962C8B-B14F-4D97-AF65-F5344CB8AC3E}">
        <p14:creationId xmlns:p14="http://schemas.microsoft.com/office/powerpoint/2010/main" val="18803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 animBg="1"/>
      <p:bldP spid="1239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Maximum additive increase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766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>
              <a:ea typeface="新細明體" charset="-12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178911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classical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90800" y="17843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quantum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175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     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p: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  <a:endParaRPr lang="en-US" altLang="zh-HK" baseline="-25000">
              <a:ea typeface="新細明體" charset="-12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962275" y="2362200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/>
              <a:t>ρ</a:t>
            </a:r>
            <a:endParaRPr lang="en-US" altLang="zh-HK">
              <a:ea typeface="新細明體" charset="-12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057400" y="2546350"/>
            <a:ext cx="381000" cy="77788"/>
          </a:xfrm>
          <a:prstGeom prst="leftArrow">
            <a:avLst>
              <a:gd name="adj1" fmla="val 50000"/>
              <a:gd name="adj2" fmla="val 1224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076325" y="4129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p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057400" y="42672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587" name="AutoShape 11"/>
          <p:cNvSpPr>
            <a:spLocks/>
          </p:cNvSpPr>
          <p:nvPr/>
        </p:nvSpPr>
        <p:spPr bwMode="auto">
          <a:xfrm>
            <a:off x="2646363" y="37338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874963" y="3519488"/>
            <a:ext cx="191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= ∑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p(s) |s</a:t>
            </a:r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s|</a:t>
            </a:r>
            <a:endParaRPr lang="en-US" altLang="zh-HK" sz="1400">
              <a:ea typeface="新細明體" charset="-120"/>
              <a:sym typeface="Symbol" pitchFamily="18" charset="2"/>
            </a:endParaRPr>
          </a:p>
        </p:txBody>
      </p: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2879725" y="4114800"/>
            <a:ext cx="1895475" cy="366713"/>
            <a:chOff x="1968" y="2592"/>
            <a:chExt cx="1194" cy="231"/>
          </a:xfrm>
        </p:grpSpPr>
        <p:sp>
          <p:nvSpPr>
            <p:cNvPr id="24622" name="Text Box 14"/>
            <p:cNvSpPr txBox="1">
              <a:spLocks noChangeArrowheads="1"/>
            </p:cNvSpPr>
            <p:nvPr/>
          </p:nvSpPr>
          <p:spPr bwMode="auto">
            <a:xfrm>
              <a:off x="1968" y="2592"/>
              <a:ext cx="1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|</a:t>
              </a:r>
              <a:r>
                <a:rPr lang="el-GR" altLang="zh-HK">
                  <a:solidFill>
                    <a:srgbClr val="FF33CC"/>
                  </a:solidFill>
                </a:rPr>
                <a:t>ψ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p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 = ∑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s</a:t>
              </a:r>
              <a:r>
                <a:rPr lang="el-GR" altLang="zh-HK">
                  <a:solidFill>
                    <a:srgbClr val="FF33CC"/>
                  </a:solidFill>
                </a:rPr>
                <a:t>√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p(s) |s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</a:p>
          </p:txBody>
        </p:sp>
        <p:sp>
          <p:nvSpPr>
            <p:cNvPr id="24623" name="Line 15"/>
            <p:cNvSpPr>
              <a:spLocks noChangeShapeType="1"/>
            </p:cNvSpPr>
            <p:nvPr/>
          </p:nvSpPr>
          <p:spPr bwMode="auto">
            <a:xfrm>
              <a:off x="2660" y="2625"/>
              <a:ext cx="24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2874963" y="4662488"/>
            <a:ext cx="1909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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s.t.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  <a:endParaRPr lang="en-US" altLang="zh-HK" sz="1400">
              <a:ea typeface="新細明體" charset="-120"/>
            </a:endParaRPr>
          </a:p>
        </p:txBody>
      </p:sp>
      <p:graphicFrame>
        <p:nvGraphicFramePr>
          <p:cNvPr id="177204" name="Group 52"/>
          <p:cNvGraphicFramePr>
            <a:graphicFrameLocks noGrp="1"/>
          </p:cNvGraphicFramePr>
          <p:nvPr>
            <p:ph idx="1"/>
          </p:nvPr>
        </p:nvGraphicFramePr>
        <p:xfrm>
          <a:off x="4953000" y="2895600"/>
          <a:ext cx="3733800" cy="22098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6002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ρ</a:t>
                      </a:r>
                      <a:r>
                        <a:rPr kumimoji="0" lang="en-US" altLang="zh-HK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|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ψ</a:t>
                      </a:r>
                      <a:r>
                        <a:rPr kumimoji="0" lang="en-US" altLang="zh-HK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  <a:sym typeface="Symbol" pitchFamily="18" charset="2"/>
                        </a:rPr>
                        <a:t>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1-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Õ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(1/log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gen.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ρ</a:t>
                      </a:r>
                      <a:endParaRPr kumimoji="0" lang="en-US" altLang="zh-HK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1-1/n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1-1/n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5" name="Text Box 59"/>
          <p:cNvSpPr txBox="1">
            <a:spLocks noChangeArrowheads="1"/>
          </p:cNvSpPr>
          <p:nvPr/>
        </p:nvSpPr>
        <p:spPr bwMode="auto">
          <a:xfrm>
            <a:off x="6121400" y="1879600"/>
            <a:ext cx="2613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000" dirty="0" smtClean="0">
                <a:ea typeface="新細明體" charset="-120"/>
              </a:rPr>
              <a:t>max payoff increase, </a:t>
            </a:r>
          </a:p>
          <a:p>
            <a:pPr algn="ctr" eaLnBrk="1" hangingPunct="1"/>
            <a:r>
              <a:rPr lang="en-US" altLang="zh-HK" sz="2000" dirty="0" smtClean="0">
                <a:ea typeface="新細明體" charset="-120"/>
              </a:rPr>
              <a:t>additive</a:t>
            </a:r>
          </a:p>
        </p:txBody>
      </p:sp>
      <p:sp>
        <p:nvSpPr>
          <p:cNvPr id="24617" name="Text Box 62"/>
          <p:cNvSpPr txBox="1">
            <a:spLocks noChangeArrowheads="1"/>
          </p:cNvSpPr>
          <p:nvPr/>
        </p:nvSpPr>
        <p:spPr bwMode="auto">
          <a:xfrm>
            <a:off x="463550" y="5338763"/>
            <a:ext cx="8458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400" i="1" dirty="0">
                <a:latin typeface="Times New Roman" pitchFamily="18" charset="0"/>
                <a:ea typeface="新細明體" charset="-120"/>
              </a:rPr>
              <a:t>Question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:  </a:t>
            </a:r>
            <a:r>
              <a:rPr lang="en-US" altLang="zh-HK" sz="2400" dirty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Maximum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HK" sz="2400" i="1" dirty="0">
                <a:latin typeface="Times New Roman" pitchFamily="18" charset="0"/>
                <a:ea typeface="新細明體" charset="-120"/>
              </a:rPr>
              <a:t>additive 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and </a:t>
            </a:r>
            <a:r>
              <a:rPr lang="en-US" altLang="zh-HK" sz="2400" i="1" dirty="0">
                <a:latin typeface="Times New Roman" pitchFamily="18" charset="0"/>
                <a:ea typeface="新細明體" charset="-120"/>
              </a:rPr>
              <a:t>multiplicative 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increase of payoff</a:t>
            </a:r>
            <a:br>
              <a:rPr lang="en-US" altLang="zh-HK" sz="2400" dirty="0">
                <a:latin typeface="Times New Roman" pitchFamily="18" charset="0"/>
                <a:ea typeface="新細明體" charset="-120"/>
              </a:rPr>
            </a:b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	      (in a [0,1]-normalized </a:t>
            </a:r>
            <a:r>
              <a:rPr lang="en-US" altLang="zh-HK" sz="2400" dirty="0" smtClean="0">
                <a:latin typeface="Times New Roman" pitchFamily="18" charset="0"/>
                <a:ea typeface="新細明體" charset="-120"/>
              </a:rPr>
              <a:t>game, 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|S</a:t>
            </a:r>
            <a:r>
              <a:rPr lang="en-US" altLang="zh-HK" sz="2400" baseline="-25000" dirty="0">
                <a:latin typeface="Times New Roman" pitchFamily="18" charset="0"/>
                <a:ea typeface="新細明體" charset="-120"/>
              </a:rPr>
              <a:t>i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| = n)?</a:t>
            </a:r>
          </a:p>
        </p:txBody>
      </p:sp>
    </p:spTree>
    <p:extLst>
      <p:ext uri="{BB962C8B-B14F-4D97-AF65-F5344CB8AC3E}">
        <p14:creationId xmlns:p14="http://schemas.microsoft.com/office/powerpoint/2010/main" val="13376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Classical game theory.</a:t>
            </a:r>
          </a:p>
          <a:p>
            <a:r>
              <a:rPr lang="en-HK" dirty="0" smtClean="0"/>
              <a:t>Quantum games: models.</a:t>
            </a:r>
          </a:p>
          <a:p>
            <a:r>
              <a:rPr lang="en-HK" dirty="0" smtClean="0"/>
              <a:t>Quantum strategic games: relation to classical equilibria.</a:t>
            </a:r>
          </a:p>
          <a:p>
            <a:r>
              <a:rPr lang="en-HK" dirty="0" smtClean="0"/>
              <a:t>Quantum advantage against classical players</a:t>
            </a:r>
          </a:p>
          <a:p>
            <a:r>
              <a:rPr lang="en-HK" dirty="0" smtClean="0"/>
              <a:t>Quantum advantage with quantum players.</a:t>
            </a:r>
          </a:p>
        </p:txBody>
      </p:sp>
    </p:spTree>
    <p:extLst>
      <p:ext uri="{BB962C8B-B14F-4D97-AF65-F5344CB8AC3E}">
        <p14:creationId xmlns:p14="http://schemas.microsoft.com/office/powerpoint/2010/main" val="1095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Maximum multiplicative increase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766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HK" altLang="zh-HK">
              <a:ea typeface="新細明體" charset="-12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178911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classical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90800" y="17843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quantum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175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     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p: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  <a:endParaRPr lang="en-US" altLang="zh-HK" baseline="-25000">
              <a:ea typeface="新細明體" charset="-12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962275" y="2362200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/>
              <a:t>ρ</a:t>
            </a:r>
            <a:endParaRPr lang="en-US" altLang="zh-HK">
              <a:ea typeface="新細明體" charset="-12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057400" y="2546350"/>
            <a:ext cx="381000" cy="77788"/>
          </a:xfrm>
          <a:prstGeom prst="leftArrow">
            <a:avLst>
              <a:gd name="adj1" fmla="val 50000"/>
              <a:gd name="adj2" fmla="val 12244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76325" y="4129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p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2057400" y="42672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5611" name="AutoShape 11"/>
          <p:cNvSpPr>
            <a:spLocks/>
          </p:cNvSpPr>
          <p:nvPr/>
        </p:nvSpPr>
        <p:spPr bwMode="auto">
          <a:xfrm>
            <a:off x="2646363" y="37338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874963" y="3519488"/>
            <a:ext cx="191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= ∑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p(s) |s</a:t>
            </a:r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s|</a:t>
            </a:r>
            <a:endParaRPr lang="en-US" altLang="zh-HK" sz="1400">
              <a:ea typeface="新細明體" charset="-120"/>
              <a:sym typeface="Symbol" pitchFamily="18" charset="2"/>
            </a:endParaRPr>
          </a:p>
        </p:txBody>
      </p: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2879725" y="4114800"/>
            <a:ext cx="1895475" cy="366713"/>
            <a:chOff x="1968" y="2592"/>
            <a:chExt cx="1194" cy="231"/>
          </a:xfrm>
        </p:grpSpPr>
        <p:sp>
          <p:nvSpPr>
            <p:cNvPr id="25646" name="Text Box 14"/>
            <p:cNvSpPr txBox="1">
              <a:spLocks noChangeArrowheads="1"/>
            </p:cNvSpPr>
            <p:nvPr/>
          </p:nvSpPr>
          <p:spPr bwMode="auto">
            <a:xfrm>
              <a:off x="1968" y="2592"/>
              <a:ext cx="1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|</a:t>
              </a:r>
              <a:r>
                <a:rPr lang="el-GR" altLang="zh-HK">
                  <a:solidFill>
                    <a:srgbClr val="FF33CC"/>
                  </a:solidFill>
                </a:rPr>
                <a:t>ψ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p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 = ∑</a:t>
              </a:r>
              <a:r>
                <a:rPr lang="en-US" altLang="zh-HK" baseline="-25000">
                  <a:solidFill>
                    <a:srgbClr val="FF33CC"/>
                  </a:solidFill>
                  <a:ea typeface="新細明體" charset="-120"/>
                </a:rPr>
                <a:t>s</a:t>
              </a:r>
              <a:r>
                <a:rPr lang="el-GR" altLang="zh-HK">
                  <a:solidFill>
                    <a:srgbClr val="FF33CC"/>
                  </a:solidFill>
                </a:rPr>
                <a:t>√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</a:rPr>
                <a:t>p(s) |s</a:t>
              </a:r>
              <a:r>
                <a:rPr lang="en-US" altLang="zh-HK">
                  <a:solidFill>
                    <a:srgbClr val="FF33CC"/>
                  </a:solidFill>
                  <a:ea typeface="新細明體" charset="-120"/>
                  <a:sym typeface="Symbol" pitchFamily="18" charset="2"/>
                </a:rPr>
                <a:t></a:t>
              </a:r>
            </a:p>
          </p:txBody>
        </p:sp>
        <p:sp>
          <p:nvSpPr>
            <p:cNvPr id="25647" name="Line 15"/>
            <p:cNvSpPr>
              <a:spLocks noChangeShapeType="1"/>
            </p:cNvSpPr>
            <p:nvPr/>
          </p:nvSpPr>
          <p:spPr bwMode="auto">
            <a:xfrm>
              <a:off x="2660" y="2625"/>
              <a:ext cx="24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2874963" y="4662488"/>
            <a:ext cx="1909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0000FF"/>
                </a:solidFill>
                <a:ea typeface="新細明體" charset="-120"/>
                <a:sym typeface="Symbol" pitchFamily="18" charset="2"/>
              </a:rPr>
              <a:t>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 s.t. p(s) = </a:t>
            </a:r>
            <a:r>
              <a:rPr lang="el-GR" altLang="zh-HK">
                <a:solidFill>
                  <a:srgbClr val="0000FF"/>
                </a:solidFill>
              </a:rPr>
              <a:t>ρ</a:t>
            </a:r>
            <a:r>
              <a:rPr lang="en-US" altLang="zh-HK" baseline="-25000">
                <a:solidFill>
                  <a:srgbClr val="0000FF"/>
                </a:solidFill>
                <a:ea typeface="新細明體" charset="-120"/>
              </a:rPr>
              <a:t>ss</a:t>
            </a:r>
            <a:endParaRPr lang="en-US" altLang="zh-HK" sz="1400">
              <a:ea typeface="新細明體" charset="-120"/>
            </a:endParaRPr>
          </a:p>
        </p:txBody>
      </p:sp>
      <p:graphicFrame>
        <p:nvGraphicFramePr>
          <p:cNvPr id="178224" name="Group 48"/>
          <p:cNvGraphicFramePr>
            <a:graphicFrameLocks noGrp="1"/>
          </p:cNvGraphicFramePr>
          <p:nvPr>
            <p:ph idx="1"/>
          </p:nvPr>
        </p:nvGraphicFramePr>
        <p:xfrm>
          <a:off x="4953000" y="2895600"/>
          <a:ext cx="3733800" cy="22098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6002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ρ</a:t>
                      </a:r>
                      <a:r>
                        <a:rPr kumimoji="0" lang="en-US" altLang="zh-HK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|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ψ</a:t>
                      </a:r>
                      <a:r>
                        <a:rPr kumimoji="0" lang="en-US" altLang="zh-HK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  <a:ea typeface="新細明體" charset="-120"/>
                          <a:sym typeface="Symbol" pitchFamily="18" charset="2"/>
                        </a:rPr>
                        <a:t>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Ω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(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</a:t>
                      </a:r>
                      <a:r>
                        <a:rPr kumimoji="0" lang="en-US" altLang="zh-HK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0.585…</a:t>
                      </a: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gen.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ρ</a:t>
                      </a:r>
                      <a:endParaRPr kumimoji="0" lang="en-US" altLang="zh-HK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sym typeface="Wingdings 2" pitchFamily="18" charset="2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0" name="Text Box 50"/>
          <p:cNvSpPr txBox="1">
            <a:spLocks noChangeArrowheads="1"/>
          </p:cNvSpPr>
          <p:nvPr/>
        </p:nvSpPr>
        <p:spPr bwMode="auto">
          <a:xfrm>
            <a:off x="463550" y="5338763"/>
            <a:ext cx="8458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400" i="1" dirty="0">
                <a:latin typeface="Times New Roman" pitchFamily="18" charset="0"/>
                <a:ea typeface="新細明體" charset="-120"/>
              </a:rPr>
              <a:t>Question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:  </a:t>
            </a:r>
            <a:r>
              <a:rPr lang="en-US" altLang="zh-HK" sz="2400" dirty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Maximum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HK" sz="2400" i="1" dirty="0">
                <a:latin typeface="Times New Roman" pitchFamily="18" charset="0"/>
                <a:ea typeface="新細明體" charset="-120"/>
              </a:rPr>
              <a:t>additive 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and </a:t>
            </a:r>
            <a:r>
              <a:rPr lang="en-US" altLang="zh-HK" sz="2400" i="1" dirty="0">
                <a:latin typeface="Times New Roman" pitchFamily="18" charset="0"/>
                <a:ea typeface="新細明體" charset="-120"/>
              </a:rPr>
              <a:t>multiplicative 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increase of payoff</a:t>
            </a:r>
            <a:br>
              <a:rPr lang="en-US" altLang="zh-HK" sz="2400" dirty="0">
                <a:latin typeface="Times New Roman" pitchFamily="18" charset="0"/>
                <a:ea typeface="新細明體" charset="-120"/>
              </a:rPr>
            </a:b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	      (in a [0,1]-normalized </a:t>
            </a:r>
            <a:r>
              <a:rPr lang="en-US" altLang="zh-HK" sz="2400" dirty="0" smtClean="0">
                <a:latin typeface="Times New Roman" pitchFamily="18" charset="0"/>
                <a:ea typeface="新細明體" charset="-120"/>
              </a:rPr>
              <a:t>game, 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|S</a:t>
            </a:r>
            <a:r>
              <a:rPr lang="en-US" altLang="zh-HK" sz="2400" baseline="-25000" dirty="0">
                <a:latin typeface="Times New Roman" pitchFamily="18" charset="0"/>
                <a:ea typeface="新細明體" charset="-120"/>
              </a:rPr>
              <a:t>i</a:t>
            </a:r>
            <a:r>
              <a:rPr lang="en-US" altLang="zh-HK" sz="2400" dirty="0">
                <a:latin typeface="Times New Roman" pitchFamily="18" charset="0"/>
                <a:ea typeface="新細明體" charset="-120"/>
              </a:rPr>
              <a:t>| = </a:t>
            </a:r>
            <a:r>
              <a:rPr lang="en-US" altLang="zh-HK" sz="2400" dirty="0" smtClean="0">
                <a:latin typeface="Times New Roman" pitchFamily="18" charset="0"/>
                <a:ea typeface="新細明體" charset="-120"/>
              </a:rPr>
              <a:t>n)?</a:t>
            </a:r>
            <a:endParaRPr lang="en-US" altLang="zh-HK" sz="2400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6121400" y="1879600"/>
            <a:ext cx="2613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000" dirty="0" smtClean="0">
                <a:ea typeface="新細明體" charset="-120"/>
              </a:rPr>
              <a:t>max payoff increase, </a:t>
            </a:r>
          </a:p>
          <a:p>
            <a:pPr algn="ctr" eaLnBrk="1" hangingPunct="1"/>
            <a:r>
              <a:rPr lang="en-US" altLang="zh-HK" sz="2000" dirty="0" err="1" smtClean="0">
                <a:ea typeface="新細明體" charset="-120"/>
              </a:rPr>
              <a:t>multipliative</a:t>
            </a:r>
            <a:endParaRPr lang="en-US" altLang="zh-HK" sz="2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86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Classical game theory.</a:t>
            </a:r>
          </a:p>
          <a:p>
            <a:r>
              <a:rPr lang="en-HK" dirty="0" smtClean="0"/>
              <a:t>Quantum games: models.</a:t>
            </a:r>
          </a:p>
          <a:p>
            <a:r>
              <a:rPr lang="en-HK" dirty="0" smtClean="0"/>
              <a:t>Quantum strategic games: relation to classical equilibria.</a:t>
            </a:r>
          </a:p>
          <a:p>
            <a:r>
              <a:rPr lang="en-HK" dirty="0" smtClean="0">
                <a:solidFill>
                  <a:srgbClr val="FF0000"/>
                </a:solidFill>
              </a:rPr>
              <a:t>Quantum advantage against classical players</a:t>
            </a:r>
          </a:p>
          <a:p>
            <a:r>
              <a:rPr lang="en-HK" dirty="0" smtClean="0"/>
              <a:t>Quantum advantage with quantum players.</a:t>
            </a:r>
          </a:p>
        </p:txBody>
      </p:sp>
    </p:spTree>
    <p:extLst>
      <p:ext uri="{BB962C8B-B14F-4D97-AF65-F5344CB8AC3E}">
        <p14:creationId xmlns:p14="http://schemas.microsoft.com/office/powerpoint/2010/main" val="37727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Meyer’s game: classical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81399"/>
                <a:ext cx="8229600" cy="2549525"/>
              </a:xfrm>
            </p:spPr>
            <p:txBody>
              <a:bodyPr/>
              <a:lstStyle/>
              <a:p>
                <a:r>
                  <a:rPr lang="en-HK" dirty="0"/>
                  <a:t>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00FF"/>
                    </a:solidFill>
                  </a:rPr>
                  <a:t>to flip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0000FF"/>
                    </a:solidFill>
                  </a:rPr>
                  <a:t>not to flip</a:t>
                </a:r>
                <a:endParaRPr lang="en-US" dirty="0"/>
              </a:p>
              <a:p>
                <a:r>
                  <a:rPr lang="en-HK" dirty="0"/>
                  <a:t>Alice’s Goal: 0. Bob’s Goal: 1.</a:t>
                </a:r>
              </a:p>
              <a:p>
                <a:r>
                  <a:rPr lang="en-HK" dirty="0"/>
                  <a:t>A Nash equilibrium: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 flip with half prob. </a:t>
                </a:r>
              </a:p>
              <a:p>
                <a:pPr lvl="1"/>
                <a:r>
                  <a:rPr lang="en-HK" dirty="0"/>
                  <a:t>Then each wins with half prob.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81399"/>
                <a:ext cx="8229600" cy="2549525"/>
              </a:xfrm>
              <a:blipFill rotWithShape="0">
                <a:blip r:embed="rId2"/>
                <a:stretch>
                  <a:fillRect l="-593" t="-2864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2209800" y="26670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0" y="2438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dirty="0" smtClean="0"/>
              <a:t>0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3251788" y="22245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1788" y="2224562"/>
                <a:ext cx="533400" cy="82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69909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318588" y="22245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588" y="22245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5385388" y="22245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388" y="2224562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210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88211" y="245006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dirty="0" smtClean="0"/>
              <a:t>0/1?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6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Meyer’s game: quantum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20962"/>
                <a:ext cx="8229600" cy="35099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Bob remains </a:t>
                </a:r>
                <a:r>
                  <a:rPr lang="en-US" dirty="0">
                    <a:solidFill>
                      <a:srgbClr val="0000FF"/>
                    </a:solidFill>
                  </a:rPr>
                  <a:t>classical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either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HK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sz="1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sz="19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HK" sz="19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or identity.</a:t>
                </a:r>
              </a:p>
              <a:p>
                <a:r>
                  <a:rPr lang="en-HK" dirty="0" smtClean="0"/>
                  <a:t>Alice is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any 1-qubit operation. </a:t>
                </a:r>
              </a:p>
              <a:p>
                <a:r>
                  <a:rPr lang="en-HK" dirty="0" smtClean="0"/>
                  <a:t>Alice’s Goal: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dirty="0" smtClean="0"/>
                  <a:t>. Bob’s Goal: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dirty="0" smtClean="0"/>
                  <a:t>. </a:t>
                </a:r>
              </a:p>
              <a:p>
                <a:r>
                  <a:rPr lang="en-HK" dirty="0" smtClean="0"/>
                  <a:t>Now Alice can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win for sure </a:t>
                </a:r>
                <a:r>
                  <a:rPr lang="en-HK" dirty="0" smtClean="0"/>
                  <a:t>by applying a </a:t>
                </a:r>
                <a:r>
                  <a:rPr lang="en-HK" dirty="0" err="1" smtClean="0"/>
                  <a:t>Hadamard</a:t>
                </a:r>
                <a:r>
                  <a:rPr lang="en-HK" dirty="0" smtClean="0"/>
                  <a:t> gate.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20962"/>
                <a:ext cx="8229600" cy="3509964"/>
              </a:xfrm>
              <a:blipFill rotWithShape="0">
                <a:blip r:embed="rId2"/>
                <a:stretch>
                  <a:fillRect l="-593" t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2209800" y="18288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sz="24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211" r="-468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6143625" y="1447800"/>
            <a:ext cx="409575" cy="657225"/>
            <a:chOff x="3840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85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Meyer’s game: fairness issue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6187"/>
                <a:ext cx="8229600" cy="361473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HK" dirty="0" smtClean="0"/>
                  <a:t>Despite the quantum advantage, there is </a:t>
                </a:r>
                <a:r>
                  <a:rPr lang="en-HK" dirty="0"/>
                  <a:t>clear </a:t>
                </a:r>
                <a:r>
                  <a:rPr lang="en-HK" dirty="0" smtClean="0"/>
                  <a:t>a fairness issue. </a:t>
                </a:r>
              </a:p>
              <a:p>
                <a:pPr lvl="1"/>
                <a:r>
                  <a:rPr lang="en-HK" dirty="0" smtClean="0"/>
                  <a:t>Alice has two actions.</a:t>
                </a:r>
              </a:p>
              <a:p>
                <a:pPr lvl="1"/>
                <a:r>
                  <a:rPr lang="en-HK" dirty="0" smtClean="0"/>
                  <a:t>And the actions are in a fixed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Can quantum advantage still exist in a more fair setting?</a:t>
                </a:r>
              </a:p>
              <a:p>
                <a:r>
                  <a:rPr lang="en-HK" dirty="0" smtClean="0"/>
                  <a:t>For fairness: each player makes just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one </a:t>
                </a:r>
                <a:r>
                  <a:rPr lang="en-HK" dirty="0" smtClean="0"/>
                  <a:t>action,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simultaneously</a:t>
                </a:r>
                <a:r>
                  <a:rPr lang="en-HK" dirty="0" smtClean="0"/>
                  <a:t>. </a:t>
                </a:r>
                <a:endParaRPr lang="en-HK" dirty="0"/>
              </a:p>
              <a:p>
                <a:pPr lvl="1"/>
                <a:r>
                  <a:rPr lang="en-HK" dirty="0" smtClean="0"/>
                  <a:t>This is nothing but strategic games!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6187"/>
                <a:ext cx="8229600" cy="3614739"/>
              </a:xfrm>
              <a:blipFill rotWithShape="0">
                <a:blip r:embed="rId2"/>
                <a:stretch>
                  <a:fillRect l="-444" t="-421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2209800" y="18288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00200"/>
                <a:ext cx="64755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1386362"/>
                <a:ext cx="533400" cy="82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1386362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13863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sz="24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HK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1" y="1611868"/>
                <a:ext cx="155606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211" r="-468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143625" y="1447800"/>
            <a:ext cx="409575" cy="657225"/>
            <a:chOff x="3840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6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10600" cy="1139825"/>
          </a:xfrm>
        </p:spPr>
        <p:txBody>
          <a:bodyPr/>
          <a:lstStyle/>
          <a:p>
            <a:r>
              <a:rPr lang="en-HK" sz="3200" dirty="0" smtClean="0"/>
              <a:t>Quantization</a:t>
            </a:r>
            <a:r>
              <a:rPr lang="en-HK" sz="3200" dirty="0"/>
              <a:t>*</a:t>
            </a:r>
            <a:r>
              <a:rPr lang="en-HK" sz="3200" baseline="30000" dirty="0"/>
              <a:t>1</a:t>
            </a:r>
            <a:r>
              <a:rPr lang="en-HK" sz="3200" dirty="0" smtClean="0"/>
              <a:t> of strategic game: Penny Matching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HK" dirty="0" smtClean="0"/>
                  <a:t> is an equilibrium if both players are classical, </a:t>
                </a:r>
              </a:p>
              <a:p>
                <a:pPr lvl="1"/>
                <a:r>
                  <a:rPr lang="en-HK" dirty="0" smtClean="0"/>
                  <a:t>Each wins </a:t>
                </a:r>
                <a:r>
                  <a:rPr lang="en-HK" dirty="0"/>
                  <a:t>with half prob. </a:t>
                </a:r>
              </a:p>
              <a:p>
                <a:r>
                  <a:rPr lang="en-HK" dirty="0"/>
                  <a:t>If Alice turns to </a:t>
                </a:r>
                <a:r>
                  <a:rPr lang="en-HK" dirty="0" smtClean="0"/>
                  <a:t>quantum: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HK" dirty="0" smtClean="0"/>
                  <a:t> turns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HK" dirty="0" smtClean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begChr m:val="|"/>
                            <m:endChr m:val="〉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HK" dirty="0" smtClean="0"/>
                  <a:t>. Then she wins </a:t>
                </a:r>
                <a:r>
                  <a:rPr lang="en-HK" dirty="0"/>
                  <a:t>for </a:t>
                </a:r>
                <a:r>
                  <a:rPr lang="en-HK" dirty="0" smtClean="0"/>
                  <a:t>sure!</a:t>
                </a:r>
              </a:p>
              <a:p>
                <a:r>
                  <a:rPr lang="en-HK" i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Message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quantum player has a huge advantage when playing against a classical player.</a:t>
                </a:r>
                <a:endParaRPr lang="en-H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  <a:blipFill rotWithShape="0">
                <a:blip r:embed="rId2"/>
                <a:stretch>
                  <a:fillRect l="-222" t="-5337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362200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145943" y="16002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145943" y="2959809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867400" y="1157762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5" name="AutoShape 37"/>
          <p:cNvSpPr>
            <a:spLocks/>
          </p:cNvSpPr>
          <p:nvPr/>
        </p:nvSpPr>
        <p:spPr bwMode="auto">
          <a:xfrm>
            <a:off x="3917343" y="171844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512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5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7200" y="6183868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*1.</a:t>
            </a:r>
            <a:r>
              <a:rPr kumimoji="0"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 </a:t>
            </a:r>
            <a:r>
              <a:rPr lang="de-DE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Zu, Wang, Chang, Wei, Zhang, Duan, NJP, 2012.</a:t>
            </a:r>
            <a:endParaRPr kumimoji="0" lang="en-US" altLang="zh-HK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5867400" y="257736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962400" y="805934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15431" y="800349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8146" y="798787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610600" cy="1139825"/>
          </a:xfrm>
        </p:spPr>
        <p:txBody>
          <a:bodyPr/>
          <a:lstStyle/>
          <a:p>
            <a:r>
              <a:rPr lang="en-HK" sz="3200" dirty="0" smtClean="0"/>
              <a:t>Quantization of strategic game: Penny Matching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/>
                  <a:t>State </a:t>
                </a:r>
                <a:r>
                  <a:rPr lang="en-HK" dirty="0"/>
                  <a:t>is symmetric, so it doesn’t matter </a:t>
                </a:r>
                <a:r>
                  <a:rPr lang="en-HK" dirty="0" smtClean="0"/>
                  <a:t>who takes which </a:t>
                </a:r>
                <a:r>
                  <a:rPr lang="en-HK" dirty="0" err="1" smtClean="0"/>
                  <a:t>qubit</a:t>
                </a:r>
                <a:r>
                  <a:rPr lang="en-HK" dirty="0" smtClean="0"/>
                  <a:t>.</a:t>
                </a:r>
              </a:p>
              <a:p>
                <a:r>
                  <a:rPr lang="en-HK" dirty="0"/>
                  <a:t>We can </a:t>
                </a:r>
                <a:r>
                  <a:rPr lang="en-HK" dirty="0" smtClean="0"/>
                  <a:t>also let </a:t>
                </a:r>
                <a:r>
                  <a:rPr lang="en-HK" dirty="0"/>
                  <a:t>the classical player </a:t>
                </a:r>
                <a:r>
                  <a:rPr lang="en-HK" dirty="0" smtClean="0"/>
                  <a:t>Bob to </a:t>
                </a:r>
                <a:r>
                  <a:rPr lang="en-HK" dirty="0"/>
                  <a:t>choose </a:t>
                </a:r>
                <a:r>
                  <a:rPr lang="en-HK" dirty="0" smtClean="0"/>
                  <a:t>the target goal.</a:t>
                </a:r>
                <a:endParaRPr lang="en-HK" dirty="0"/>
              </a:p>
              <a:p>
                <a:pPr lvl="1"/>
                <a:r>
                  <a:rPr lang="en-HK" dirty="0" smtClean="0"/>
                  <a:t>If Bob wants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HK" dirty="0" smtClean="0"/>
                  <a:t>, then Alice applies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𝑋𝐻</m:t>
                    </m:r>
                  </m:oMath>
                </a14:m>
                <a:r>
                  <a:rPr lang="en-HK" dirty="0" smtClean="0"/>
                  <a:t>.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62400"/>
                <a:ext cx="8229600" cy="2168525"/>
              </a:xfrm>
              <a:blipFill rotWithShape="0">
                <a:blip r:embed="rId2"/>
                <a:stretch>
                  <a:fillRect l="-444" t="-4775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90635" y="2864777"/>
                <a:ext cx="2039789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HK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635" y="2864777"/>
                <a:ext cx="2039789" cy="6802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362200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>
            <a:off x="4145943" y="16002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4145943" y="2959809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5867400" y="1157762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6" name="AutoShape 37"/>
          <p:cNvSpPr>
            <a:spLocks/>
          </p:cNvSpPr>
          <p:nvPr/>
        </p:nvSpPr>
        <p:spPr bwMode="auto">
          <a:xfrm>
            <a:off x="3917343" y="171844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12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55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5867400" y="257736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962400" y="805934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15431" y="800349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8146" y="798787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610600" cy="1139825"/>
          </a:xfrm>
        </p:spPr>
        <p:txBody>
          <a:bodyPr/>
          <a:lstStyle/>
          <a:p>
            <a:r>
              <a:rPr lang="en-HK" sz="3200" dirty="0" smtClean="0"/>
              <a:t>Quantum advantage in strategic games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34409"/>
                <a:ext cx="8229600" cy="20139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HK" dirty="0" smtClean="0"/>
                  <a:t> </a:t>
                </a:r>
                <a:r>
                  <a:rPr lang="en-HK" dirty="0"/>
                  <a:t>is </a:t>
                </a:r>
                <a:r>
                  <a:rPr lang="en-HK" dirty="0" smtClean="0"/>
                  <a:t>an equilibrium if both players are classical, each winning with prob</a:t>
                </a:r>
                <a:r>
                  <a:rPr lang="en-HK" dirty="0"/>
                  <a:t>. = ½ </a:t>
                </a:r>
              </a:p>
              <a:p>
                <a:r>
                  <a:rPr lang="en-HK" dirty="0" smtClean="0"/>
                  <a:t>If Alice</a:t>
                </a:r>
                <a:r>
                  <a:rPr lang="en-HK" dirty="0"/>
                  <a:t> </a:t>
                </a:r>
                <a:r>
                  <a:rPr lang="en-HK" dirty="0" smtClean="0"/>
                  <a:t>uses quantum,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HK" dirty="0" smtClean="0"/>
                  <a:t> increases </a:t>
                </a:r>
                <a:r>
                  <a:rPr lang="en-HK" dirty="0"/>
                  <a:t>her </a:t>
                </a:r>
                <a:r>
                  <a:rPr lang="en-HK" dirty="0" smtClean="0"/>
                  <a:t>winning prob</a:t>
                </a:r>
                <a:r>
                  <a:rPr lang="en-HK" dirty="0"/>
                  <a:t>. </a:t>
                </a:r>
                <a:r>
                  <a:rPr lang="en-HK" dirty="0" smtClean="0"/>
                  <a:t>to ¾. </a:t>
                </a:r>
                <a:endParaRPr lang="en-HK" dirty="0"/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Question*</a:t>
                </a:r>
                <a:r>
                  <a:rPr lang="en-HK" i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Is discord necessary? </a:t>
                </a:r>
              </a:p>
              <a:p>
                <a:pPr lvl="1"/>
                <a:r>
                  <a:rPr lang="en-HK" dirty="0" smtClean="0"/>
                  <a:t>Yes, if each player’s part (of the shared state) is a </a:t>
                </a:r>
                <a:r>
                  <a:rPr lang="en-HK" dirty="0" err="1" smtClean="0"/>
                  <a:t>qubit</a:t>
                </a:r>
                <a:r>
                  <a:rPr lang="en-HK" dirty="0" smtClean="0"/>
                  <a:t>, </a:t>
                </a:r>
              </a:p>
              <a:p>
                <a:pPr lvl="1"/>
                <a:r>
                  <a:rPr lang="en-HK" dirty="0" smtClean="0"/>
                  <a:t>No, if each player’s part (of the shared state) has dimension 3 or more.  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34409"/>
                <a:ext cx="8229600" cy="2013991"/>
              </a:xfrm>
              <a:blipFill rotWithShape="0">
                <a:blip r:embed="rId2"/>
                <a:stretch>
                  <a:fillRect l="-74" t="-545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08221" y="281527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Entangled. </a:t>
            </a:r>
          </a:p>
          <a:p>
            <a:r>
              <a:rPr lang="en-HK" dirty="0" smtClean="0"/>
              <a:t>Necessary?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200" y="3522408"/>
                <a:ext cx="4648200" cy="56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000" dirty="0" smtClean="0"/>
                  <a:t>No!  </a:t>
                </a:r>
                <a:r>
                  <a:rPr lang="en-HK" sz="1600" dirty="0" smtClean="0"/>
                  <a:t> </a:t>
                </a:r>
                <a14:m>
                  <m:oMath xmlns:m="http://schemas.openxmlformats.org/officeDocument/2006/math">
                    <m:r>
                      <a:rPr lang="en-HK" sz="1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HK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H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HK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HK" sz="1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  <m:e>
                            <m:r>
                              <a:rPr lang="en-HK" sz="1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HK" sz="16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HK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d>
                              <m:dPr>
                                <m:begChr m:val="〈"/>
                                <m:endChr m:val="|"/>
                                <m:ctrlP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HK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22408"/>
                <a:ext cx="4648200" cy="562718"/>
              </a:xfrm>
              <a:prstGeom prst="rect">
                <a:avLst/>
              </a:prstGeom>
              <a:blipFill rotWithShape="0">
                <a:blip r:embed="rId3"/>
                <a:stretch>
                  <a:fillRect l="-1311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07403" y="346846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No entanglement. </a:t>
            </a:r>
          </a:p>
          <a:p>
            <a:r>
              <a:rPr lang="en-HK" dirty="0" smtClean="0"/>
              <a:t>But has discord.</a:t>
            </a:r>
            <a:endParaRPr lang="en-US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57200" y="6183868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HK" dirty="0" smtClean="0">
                <a:latin typeface="Arial" charset="0"/>
                <a:ea typeface="新細明體" charset="-120"/>
              </a:rPr>
              <a:t>*</a:t>
            </a:r>
            <a:r>
              <a:rPr kumimoji="0"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2. </a:t>
            </a:r>
            <a:r>
              <a:rPr lang="de-DE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Wei, Zhang, manuscript, 2014.</a:t>
            </a:r>
            <a:endParaRPr kumimoji="0" lang="en-US" altLang="zh-HK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362200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4145943" y="16002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145943" y="2959809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1157762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H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343" y="2590800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5867400" y="1157762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7" name="AutoShape 37"/>
          <p:cNvSpPr>
            <a:spLocks/>
          </p:cNvSpPr>
          <p:nvPr/>
        </p:nvSpPr>
        <p:spPr bwMode="auto">
          <a:xfrm>
            <a:off x="3917343" y="171844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327" y="1415534"/>
                <a:ext cx="53867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05" y="2743200"/>
                <a:ext cx="53303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1457257"/>
                <a:ext cx="947439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12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HK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HK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6" y="2595793"/>
                <a:ext cx="876458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55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47247"/>
                <a:ext cx="56682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5867400" y="257736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HK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6" y="1991788"/>
                <a:ext cx="1988493" cy="68025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962400" y="805934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615431" y="800349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8146" y="798787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Games between quantum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After these examples, Bob realizes that he should use quantum computers as well. </a:t>
            </a:r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Any advantage when both players are quantum?</a:t>
            </a:r>
          </a:p>
          <a:p>
            <a:r>
              <a:rPr lang="en-HK" dirty="0" smtClean="0"/>
              <a:t>Previous correspondence results imply a negative answer for complete information games.</a:t>
            </a:r>
          </a:p>
          <a:p>
            <a:r>
              <a:rPr lang="en-HK" dirty="0" smtClean="0"/>
              <a:t>But quantum advantage exists for </a:t>
            </a:r>
            <a:r>
              <a:rPr lang="en-HK" dirty="0" smtClean="0">
                <a:solidFill>
                  <a:srgbClr val="FF0000"/>
                </a:solidFill>
              </a:rPr>
              <a:t>Bayesian</a:t>
            </a:r>
            <a:r>
              <a:rPr lang="en-HK" dirty="0" smtClean="0"/>
              <a:t> </a:t>
            </a:r>
            <a:r>
              <a:rPr lang="en-HK" dirty="0" smtClean="0">
                <a:solidFill>
                  <a:srgbClr val="FF0000"/>
                </a:solidFill>
              </a:rPr>
              <a:t>games</a:t>
            </a:r>
            <a:r>
              <a:rPr lang="en-HK" dirty="0" smtClean="0"/>
              <a:t>!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726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HK" dirty="0" smtClean="0"/>
                  <a:t>Each player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 has a private input/type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 smtClean="0"/>
                  <a:t> is known to Player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 only.</a:t>
                </a:r>
              </a:p>
              <a:p>
                <a:pPr lvl="1"/>
                <a:r>
                  <a:rPr lang="en-HK" dirty="0"/>
                  <a:t>The joint input is drawn from some </a:t>
                </a:r>
                <a:r>
                  <a:rPr lang="en-HK" dirty="0" smtClean="0"/>
                  <a:t>distribution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Each player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dirty="0" smtClean="0"/>
                  <a:t>can potentially apply some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i="1" dirty="0" smtClean="0"/>
                  <a:t>. </a:t>
                </a:r>
              </a:p>
              <a:p>
                <a:r>
                  <a:rPr lang="en-HK" dirty="0" smtClean="0"/>
                  <a:t>A measurement in the computational basis gives output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HK" dirty="0" smtClean="0"/>
                  <a:t> for Player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 smtClean="0"/>
                  <a:t>, who receives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HK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  <a:blipFill rotWithShape="0">
                <a:blip r:embed="rId2"/>
                <a:stretch>
                  <a:fillRect l="-222" t="-543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2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2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Quantum information processing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Understanding the power of quantum 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Computation: quantum algorithms/complexity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Communication: quantum info. theory</a:t>
            </a:r>
          </a:p>
          <a:p>
            <a:pPr lvl="1" eaLnBrk="1" hangingPunct="1"/>
            <a:r>
              <a:rPr lang="en-HK" altLang="zh-HK" dirty="0" smtClean="0">
                <a:ea typeface="新細明體" charset="-120"/>
              </a:rPr>
              <a:t>Cryptography: quantum cryptography, quantum algorithm breaking classical cryptosystems.</a:t>
            </a:r>
            <a:endParaRPr lang="en-US" altLang="zh-HK" dirty="0" smtClean="0">
              <a:ea typeface="新細明體" charset="-120"/>
            </a:endParaRPr>
          </a:p>
          <a:p>
            <a:pPr eaLnBrk="1" hangingPunct="1"/>
            <a:endParaRPr lang="en-US" altLang="zh-HK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Another field: game theory</a:t>
            </a:r>
          </a:p>
        </p:txBody>
      </p:sp>
    </p:spTree>
    <p:extLst>
      <p:ext uri="{BB962C8B-B14F-4D97-AF65-F5344CB8AC3E}">
        <p14:creationId xmlns:p14="http://schemas.microsoft.com/office/powerpoint/2010/main" val="9207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HK" dirty="0" smtClean="0"/>
                  <a:t>Classical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HK" b="0" i="0" dirty="0" smtClean="0"/>
                  <a:t> distribution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Classical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Classical payoff </a:t>
                </a:r>
                <a:endParaRPr lang="en-HK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HK" dirty="0" smtClean="0"/>
              </a:p>
              <a:p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is equilibrium if </a:t>
                </a:r>
                <a:r>
                  <a:rPr lang="en-HK" dirty="0" smtClean="0"/>
                  <a:t>no player can </a:t>
                </a:r>
                <a:r>
                  <a:rPr lang="en-US" dirty="0" smtClean="0"/>
                  <a:t>gain </a:t>
                </a:r>
                <a:r>
                  <a:rPr lang="en-US" dirty="0"/>
                  <a:t>a higher </a:t>
                </a:r>
                <a:r>
                  <a:rPr lang="en-US" dirty="0" smtClean="0"/>
                  <a:t>payoff </a:t>
                </a:r>
                <a:r>
                  <a:rPr lang="en-US" dirty="0"/>
                  <a:t>by </a:t>
                </a:r>
                <a:r>
                  <a:rPr lang="en-US" dirty="0" smtClean="0"/>
                  <a:t>changing her </a:t>
                </a:r>
                <a:r>
                  <a:rPr lang="en-US" dirty="0"/>
                  <a:t>strategy unilaterally</a:t>
                </a:r>
                <a:r>
                  <a:rPr lang="en-US" dirty="0" smtClean="0"/>
                  <a:t>.</a:t>
                </a:r>
                <a:endParaRPr lang="en-HK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  <a:blipFill rotWithShape="0">
                <a:blip r:embed="rId2"/>
                <a:stretch>
                  <a:fillRect l="-222" t="-54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1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HK" dirty="0" smtClean="0"/>
                  <a:t>Quantum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≽0,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nary>
                      </m:e>
                    </m:d>
                  </m:oMath>
                </a14:m>
                <a:r>
                  <a:rPr lang="en-HK" b="0" i="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H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≽0,</m:t>
                    </m:r>
                    <m:nary>
                      <m:naryPr>
                        <m:chr m:val="∑"/>
                        <m:supHide m:val="on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HK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nary>
                    <m:r>
                      <a:rPr lang="en-HK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r>
                  <a:rPr lang="en-HK" dirty="0" smtClean="0"/>
                  <a:t>Quantum payoff </a:t>
                </a:r>
                <a:endParaRPr lang="en-HK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Sup>
                                    <m:sSubSup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HK" dirty="0" smtClean="0"/>
              </a:p>
              <a:p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is equilibrium if no player can </a:t>
                </a:r>
                <a:r>
                  <a:rPr lang="en-US" dirty="0"/>
                  <a:t>gain a higher payoff by changing her strategy unilaterally.</a:t>
                </a:r>
                <a:endParaRPr lang="en-HK" dirty="0"/>
              </a:p>
              <a:p>
                <a:endParaRPr lang="en-HK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86200"/>
                <a:ext cx="8229600" cy="2244725"/>
              </a:xfrm>
              <a:blipFill rotWithShape="0">
                <a:blip r:embed="rId2"/>
                <a:stretch>
                  <a:fillRect l="-222" t="-27174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4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44725"/>
          </a:xfrm>
        </p:spPr>
        <p:txBody>
          <a:bodyPr>
            <a:normAutofit/>
          </a:bodyPr>
          <a:lstStyle/>
          <a:p>
            <a:endParaRPr lang="en-HK" dirty="0" smtClean="0"/>
          </a:p>
          <a:p>
            <a:pPr lvl="1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622601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9"/>
              </a:rPr>
              <a:t>*1. </a:t>
            </a:r>
            <a:r>
              <a:rPr lang="en-US" dirty="0" err="1" smtClean="0">
                <a:latin typeface="CMR9"/>
              </a:rPr>
              <a:t>Pappa</a:t>
            </a:r>
            <a:r>
              <a:rPr lang="en-US" dirty="0" smtClean="0">
                <a:latin typeface="CMR9"/>
              </a:rPr>
              <a:t>, Kumar, Lawson, </a:t>
            </a:r>
            <a:r>
              <a:rPr lang="en-US" dirty="0" err="1" smtClean="0">
                <a:latin typeface="CMR9"/>
              </a:rPr>
              <a:t>Santha</a:t>
            </a:r>
            <a:r>
              <a:rPr lang="en-US" dirty="0" smtClean="0">
                <a:latin typeface="CMR9"/>
              </a:rPr>
              <a:t>, Zhang, </a:t>
            </a:r>
            <a:r>
              <a:rPr lang="en-US" dirty="0" err="1" smtClean="0">
                <a:latin typeface="CMR9"/>
              </a:rPr>
              <a:t>Diamanti</a:t>
            </a:r>
            <a:r>
              <a:rPr lang="en-US" dirty="0" smtClean="0">
                <a:latin typeface="CMR9"/>
              </a:rPr>
              <a:t>, </a:t>
            </a:r>
            <a:r>
              <a:rPr lang="en-US" dirty="0" err="1" smtClean="0">
                <a:latin typeface="CMR9"/>
              </a:rPr>
              <a:t>Kerenidis</a:t>
            </a:r>
            <a:r>
              <a:rPr lang="en-US" dirty="0" smtClean="0">
                <a:latin typeface="CMR9"/>
              </a:rPr>
              <a:t>, </a:t>
            </a:r>
            <a:r>
              <a:rPr lang="en-US" i="1" dirty="0" smtClean="0">
                <a:latin typeface="CMR9"/>
              </a:rPr>
              <a:t>PRL</a:t>
            </a:r>
            <a:r>
              <a:rPr lang="en-US" dirty="0" smtClean="0">
                <a:latin typeface="CMR9"/>
              </a:rPr>
              <a:t>, 2015.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8" y="3660600"/>
            <a:ext cx="3167100" cy="25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3621728" y="3611510"/>
                <a:ext cx="5217472" cy="2671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HK" kern="0" dirty="0" smtClean="0"/>
                  <a:t>A game*</a:t>
                </a:r>
                <a:r>
                  <a:rPr lang="en-HK" kern="0" baseline="30000" dirty="0" smtClean="0"/>
                  <a:t>1</a:t>
                </a:r>
                <a:r>
                  <a:rPr lang="en-HK" kern="0" dirty="0" smtClean="0"/>
                  <a:t> combining </a:t>
                </a:r>
                <a:r>
                  <a:rPr lang="en-US" dirty="0" smtClean="0"/>
                  <a:t>Battle </a:t>
                </a:r>
                <a:r>
                  <a:rPr lang="en-US" dirty="0"/>
                  <a:t>of the </a:t>
                </a:r>
                <a:r>
                  <a:rPr lang="en-US" dirty="0" smtClean="0"/>
                  <a:t>Sexes and CHSH.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players need to </a:t>
                </a:r>
                <a:r>
                  <a:rPr lang="en-US" dirty="0" smtClean="0"/>
                  <a:t>coordinate like in CHSH, except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in which case they need to anti-coordinate</a:t>
                </a:r>
                <a:r>
                  <a:rPr lang="en-US" dirty="0" smtClean="0"/>
                  <a:t>.</a:t>
                </a:r>
              </a:p>
              <a:p>
                <a:r>
                  <a:rPr lang="en-HK" kern="0" dirty="0" smtClean="0"/>
                  <a:t>In Table I, they have conflicting interest. </a:t>
                </a:r>
              </a:p>
              <a:p>
                <a:pPr lvl="1"/>
                <a:endParaRPr lang="en-US" kern="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728" y="3611510"/>
                <a:ext cx="5217472" cy="2671816"/>
              </a:xfrm>
              <a:prstGeom prst="rect">
                <a:avLst/>
              </a:prstGeom>
              <a:blipFill rotWithShape="0">
                <a:blip r:embed="rId3"/>
                <a:stretch>
                  <a:fillRect l="-350" t="-4328" r="-12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6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600" dirty="0" smtClean="0"/>
              <a:t>Quantum Bayesian games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44725"/>
          </a:xfrm>
        </p:spPr>
        <p:txBody>
          <a:bodyPr>
            <a:normAutofit/>
          </a:bodyPr>
          <a:lstStyle/>
          <a:p>
            <a:endParaRPr lang="en-HK" dirty="0" smtClean="0"/>
          </a:p>
          <a:p>
            <a:pPr lvl="1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622601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9"/>
              </a:rPr>
              <a:t>*1. </a:t>
            </a:r>
            <a:r>
              <a:rPr lang="en-US" dirty="0" err="1" smtClean="0">
                <a:latin typeface="CMR9"/>
              </a:rPr>
              <a:t>Pappa</a:t>
            </a:r>
            <a:r>
              <a:rPr lang="en-US" dirty="0" smtClean="0">
                <a:latin typeface="CMR9"/>
              </a:rPr>
              <a:t>, Kumar, Lawson, </a:t>
            </a:r>
            <a:r>
              <a:rPr lang="en-US" dirty="0" err="1" smtClean="0">
                <a:latin typeface="CMR9"/>
              </a:rPr>
              <a:t>Santha</a:t>
            </a:r>
            <a:r>
              <a:rPr lang="en-US" dirty="0" smtClean="0">
                <a:latin typeface="CMR9"/>
              </a:rPr>
              <a:t>, Zhang, </a:t>
            </a:r>
            <a:r>
              <a:rPr lang="en-US" dirty="0" err="1" smtClean="0">
                <a:latin typeface="CMR9"/>
              </a:rPr>
              <a:t>Diamanti</a:t>
            </a:r>
            <a:r>
              <a:rPr lang="en-US" dirty="0" smtClean="0">
                <a:latin typeface="CMR9"/>
              </a:rPr>
              <a:t>, </a:t>
            </a:r>
            <a:r>
              <a:rPr lang="en-US" dirty="0" err="1" smtClean="0">
                <a:latin typeface="CMR9"/>
              </a:rPr>
              <a:t>Kerenidis</a:t>
            </a:r>
            <a:r>
              <a:rPr lang="en-US" dirty="0" smtClean="0">
                <a:latin typeface="CMR9"/>
              </a:rPr>
              <a:t>, </a:t>
            </a:r>
            <a:r>
              <a:rPr lang="en-US" i="1" dirty="0" smtClean="0">
                <a:latin typeface="CMR9"/>
              </a:rPr>
              <a:t>PRL</a:t>
            </a:r>
            <a:r>
              <a:rPr lang="en-US" dirty="0" smtClean="0">
                <a:latin typeface="CMR9"/>
              </a:rPr>
              <a:t>, 2015.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8" y="3660600"/>
            <a:ext cx="3167100" cy="25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3621728" y="3611510"/>
                <a:ext cx="5217472" cy="2519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HK" sz="2400" i="1" kern="0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sz="2400" kern="0" dirty="0" smtClean="0"/>
                  <a:t> is uniform.</a:t>
                </a:r>
              </a:p>
              <a:p>
                <a:r>
                  <a:rPr lang="en-HK" sz="2400" kern="0" dirty="0" smtClean="0"/>
                  <a:t>Classical: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≤9/8.</m:t>
                    </m:r>
                  </m:oMath>
                </a14:m>
                <a:r>
                  <a:rPr lang="en-HK" sz="2400" kern="0" dirty="0" smtClean="0"/>
                  <a:t> </a:t>
                </a:r>
                <a:br>
                  <a:rPr lang="en-HK" sz="2400" kern="0" dirty="0" smtClean="0"/>
                </a:br>
                <a:r>
                  <a:rPr lang="en-HK" sz="2400" kern="0" dirty="0" smtClean="0"/>
                  <a:t>And </a:t>
                </a:r>
                <a14:m>
                  <m:oMath xmlns:m="http://schemas.openxmlformats.org/officeDocument/2006/math"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HK" sz="2400" kern="0" dirty="0" smtClean="0"/>
                  <a:t> a fair equilibrium with </a:t>
                </a:r>
                <a:r>
                  <a:rPr lang="en-HK" sz="2400" i="1" kern="0" dirty="0" smtClean="0">
                    <a:latin typeface="Cambria Math" panose="02040503050406030204" pitchFamily="18" charset="0"/>
                  </a:rPr>
                  <a:t/>
                </a:r>
                <a:br>
                  <a:rPr lang="en-HK" sz="2400" i="1" kern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=9/16=0.5625.</m:t>
                    </m:r>
                  </m:oMath>
                </a14:m>
                <a:endParaRPr lang="en-HK" sz="2400" b="0" kern="0" dirty="0" smtClean="0"/>
              </a:p>
              <a:p>
                <a:r>
                  <a:rPr lang="en-HK" sz="2400" kern="0" dirty="0" smtClean="0"/>
                  <a:t>Quantum: </a:t>
                </a:r>
                <a14:m>
                  <m:oMath xmlns:m="http://schemas.openxmlformats.org/officeDocument/2006/math">
                    <m:r>
                      <a:rPr lang="en-HK" sz="2400" i="1" ker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HK" sz="2400" kern="0" dirty="0"/>
                  <a:t> a fair equilibrium with </a:t>
                </a:r>
                <a:r>
                  <a:rPr lang="en-HK" sz="2400" i="1" kern="0" dirty="0" smtClean="0">
                    <a:latin typeface="Cambria Math" panose="02040503050406030204" pitchFamily="18" charset="0"/>
                  </a:rPr>
                  <a:t/>
                </a:r>
                <a:br>
                  <a:rPr lang="en-HK" sz="2400" i="1" kern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(3/4)</m:t>
                    </m:r>
                    <m:func>
                      <m:funcPr>
                        <m:ctrlPr>
                          <a:rPr lang="en-HK" sz="2400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HK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HK" sz="2400" b="0" i="0" kern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HK" sz="2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HK" sz="2400" b="0" i="1" kern="0" smtClean="0">
                            <a:latin typeface="Cambria Math" panose="02040503050406030204" pitchFamily="18" charset="0"/>
                          </a:rPr>
                          <m:t>/8)</m:t>
                        </m:r>
                      </m:e>
                    </m:func>
                    <m:r>
                      <a:rPr lang="en-HK" sz="2400" b="0" i="1" kern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HK" sz="2400" i="1" kern="0">
                        <a:latin typeface="Cambria Math" panose="02040503050406030204" pitchFamily="18" charset="0"/>
                      </a:rPr>
                      <m:t>0.64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728" y="3611510"/>
                <a:ext cx="5217472" cy="2519415"/>
              </a:xfrm>
              <a:prstGeom prst="rect">
                <a:avLst/>
              </a:prstGeom>
              <a:blipFill rotWithShape="0">
                <a:blip r:embed="rId3"/>
                <a:stretch>
                  <a:fillRect l="-467" t="-1691" r="-701" b="-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1" y="11914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9" y="24868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001441" y="175260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01441" y="3095010"/>
            <a:ext cx="22780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1292963"/>
                <a:ext cx="533400" cy="82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303" y="2726001"/>
                <a:ext cx="533400" cy="82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7"/>
          <p:cNvSpPr>
            <a:spLocks/>
          </p:cNvSpPr>
          <p:nvPr/>
        </p:nvSpPr>
        <p:spPr bwMode="auto">
          <a:xfrm>
            <a:off x="3704579" y="18431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03" y="1550735"/>
                <a:ext cx="63959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81" y="2878401"/>
                <a:ext cx="6555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7" y="2216251"/>
                <a:ext cx="56682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97668"/>
                <a:ext cx="14991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 bwMode="auto">
          <a:xfrm>
            <a:off x="976646" y="1786759"/>
            <a:ext cx="1424595" cy="571762"/>
          </a:xfrm>
          <a:custGeom>
            <a:avLst/>
            <a:gdLst>
              <a:gd name="connsiteX0" fmla="*/ 0 w 1471448"/>
              <a:gd name="connsiteY0" fmla="*/ 430924 h 430924"/>
              <a:gd name="connsiteX1" fmla="*/ 588579 w 1471448"/>
              <a:gd name="connsiteY1" fmla="*/ 115613 h 430924"/>
              <a:gd name="connsiteX2" fmla="*/ 1471448 w 1471448"/>
              <a:gd name="connsiteY2" fmla="*/ 0 h 4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448" h="430924">
                <a:moveTo>
                  <a:pt x="0" y="430924"/>
                </a:moveTo>
                <a:cubicBezTo>
                  <a:pt x="171669" y="309179"/>
                  <a:pt x="343338" y="187434"/>
                  <a:pt x="588579" y="115613"/>
                </a:cubicBezTo>
                <a:cubicBezTo>
                  <a:pt x="833820" y="43792"/>
                  <a:pt x="1152634" y="21896"/>
                  <a:pt x="1471448" y="0"/>
                </a:cubicBezTo>
              </a:path>
            </a:pathLst>
          </a:cu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255613" y="2701159"/>
            <a:ext cx="1114097" cy="409903"/>
          </a:xfrm>
          <a:custGeom>
            <a:avLst/>
            <a:gdLst>
              <a:gd name="connsiteX0" fmla="*/ 0 w 1114097"/>
              <a:gd name="connsiteY0" fmla="*/ 0 h 409903"/>
              <a:gd name="connsiteX1" fmla="*/ 357352 w 1114097"/>
              <a:gd name="connsiteY1" fmla="*/ 325820 h 409903"/>
              <a:gd name="connsiteX2" fmla="*/ 1114097 w 1114097"/>
              <a:gd name="connsiteY2" fmla="*/ 409903 h 409903"/>
              <a:gd name="connsiteX3" fmla="*/ 1114097 w 1114097"/>
              <a:gd name="connsiteY3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97" h="409903">
                <a:moveTo>
                  <a:pt x="0" y="0"/>
                </a:moveTo>
                <a:cubicBezTo>
                  <a:pt x="85834" y="128751"/>
                  <a:pt x="171669" y="257503"/>
                  <a:pt x="357352" y="325820"/>
                </a:cubicBezTo>
                <a:cubicBezTo>
                  <a:pt x="543035" y="394137"/>
                  <a:pt x="1114097" y="409903"/>
                  <a:pt x="1114097" y="409903"/>
                </a:cubicBezTo>
                <a:lnTo>
                  <a:pt x="1114097" y="409903"/>
                </a:ln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3" y="1535668"/>
                <a:ext cx="19135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2" y="2907268"/>
                <a:ext cx="191353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3581400" y="849868"/>
            <a:ext cx="17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potential action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42933" y="849868"/>
            <a:ext cx="20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rgbClr val="0000FF"/>
                </a:solidFill>
              </a:rPr>
              <a:t>classical outcome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0" y="842720"/>
            <a:ext cx="843192" cy="37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5309" y="1292963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5245309" y="2721679"/>
            <a:ext cx="669070" cy="823438"/>
            <a:chOff x="3732" y="1785"/>
            <a:chExt cx="432" cy="432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3732" y="1785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V="1">
              <a:off x="3866" y="1890"/>
              <a:ext cx="192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381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97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Viewed as non-locality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HK" dirty="0" smtClean="0"/>
              <a:t>Traditional quantum non-local games exhibit quantum advantages when the two players have the common goal.</a:t>
            </a:r>
          </a:p>
          <a:p>
            <a:pPr lvl="1"/>
            <a:r>
              <a:rPr lang="en-HK" dirty="0" smtClean="0"/>
              <a:t>CHSH, GHZ, Magic Square Game, Hidden Matching Game, </a:t>
            </a:r>
            <a:r>
              <a:rPr lang="en-US" dirty="0" smtClean="0"/>
              <a:t>Brunner-Linden game. </a:t>
            </a:r>
            <a:endParaRPr lang="en-HK" dirty="0" smtClean="0"/>
          </a:p>
          <a:p>
            <a:r>
              <a:rPr lang="en-HK" dirty="0" smtClean="0"/>
              <a:t>Now the two players have conflicting interests.</a:t>
            </a:r>
          </a:p>
          <a:p>
            <a:r>
              <a:rPr lang="en-HK" dirty="0" smtClean="0"/>
              <a:t>Quantum </a:t>
            </a:r>
            <a:r>
              <a:rPr lang="en-HK" dirty="0"/>
              <a:t>advantages </a:t>
            </a:r>
            <a:r>
              <a:rPr lang="en-HK" dirty="0" smtClean="0"/>
              <a:t>still exist.</a:t>
            </a:r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If both players play quantum strategies in an equilibrium, they can also have advantage over both being classical.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Quantum strategic games: be careful with the model.</a:t>
            </a:r>
          </a:p>
          <a:p>
            <a:r>
              <a:rPr lang="en-HK" dirty="0" smtClean="0"/>
              <a:t>Quantum vs. classical: quantum has advantage.</a:t>
            </a:r>
          </a:p>
          <a:p>
            <a:r>
              <a:rPr lang="en-HK" dirty="0" smtClean="0"/>
              <a:t>Quantum vs. quantum: both have advantages compared to both being classical.</a:t>
            </a:r>
          </a:p>
          <a:p>
            <a:r>
              <a:rPr lang="en-HK" smtClean="0"/>
              <a:t>(Experiments </a:t>
            </a:r>
            <a:r>
              <a:rPr lang="en-HK" dirty="0" smtClean="0"/>
              <a:t>for the above two </a:t>
            </a:r>
            <a:r>
              <a:rPr lang="en-HK" smtClean="0"/>
              <a:t>results.)</a:t>
            </a:r>
            <a:endParaRPr lang="en-HK" dirty="0" smtClean="0"/>
          </a:p>
          <a:p>
            <a:r>
              <a:rPr lang="en-HK" dirty="0" smtClean="0"/>
              <a:t>The field of quantum game theory: </a:t>
            </a:r>
            <a:r>
              <a:rPr lang="en-US" dirty="0" smtClean="0"/>
              <a:t>call for more systematic studies in proper models.</a:t>
            </a:r>
            <a:endParaRPr lang="en-HK" dirty="0" smtClean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105400" y="557212"/>
            <a:ext cx="29718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6337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Game: Two basic forms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067050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576888" y="4953000"/>
            <a:ext cx="2500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extensive form</a:t>
            </a:r>
          </a:p>
        </p:txBody>
      </p:sp>
    </p:spTree>
    <p:extLst>
      <p:ext uri="{BB962C8B-B14F-4D97-AF65-F5344CB8AC3E}">
        <p14:creationId xmlns:p14="http://schemas.microsoft.com/office/powerpoint/2010/main" val="5409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build="allAtOnce"/>
      <p:bldP spid="942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Game: Two basic forms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800600" y="1828800"/>
                <a:ext cx="3886200" cy="4302125"/>
              </a:xfrm>
              <a:noFill/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players: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𝑃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𝑃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baseline="-25000" dirty="0" smtClean="0"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3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sz="3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𝑃</m:t>
                        </m:r>
                      </m:e>
                      <m:sub>
                        <m:r>
                          <a:rPr lang="en-HK" altLang="zh-HK" sz="3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3200" dirty="0">
                    <a:ea typeface="新細明體" charset="-120"/>
                  </a:rPr>
                  <a:t> has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3200" dirty="0">
                    <a:ea typeface="新細明體" charset="-120"/>
                  </a:rPr>
                  <a:t> of strategies </a:t>
                </a:r>
                <a:endParaRPr lang="en-US" altLang="zh-HK" sz="3200" dirty="0" smtClean="0"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𝑃</m:t>
                        </m:r>
                      </m:e>
                      <m:sub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has a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: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→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ℝ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2800" i="1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sz="2800" i="1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新細明體" charset="-120"/>
                      </a:rPr>
                      <m:t>×…×</m:t>
                    </m:r>
                    <m:sSub>
                      <m:sSubPr>
                        <m:ctrlPr>
                          <a:rPr lang="en-US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sz="2800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00600" y="1828800"/>
                <a:ext cx="3886200" cy="4302125"/>
              </a:xfrm>
              <a:blipFill rotWithShape="0">
                <a:blip r:embed="rId4"/>
                <a:stretch>
                  <a:fillRect t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7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Equilibrium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53400" cy="2016125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Equilibrium: each player has adopted an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optimal</a:t>
            </a:r>
            <a:r>
              <a:rPr lang="en-US" altLang="zh-HK" dirty="0" smtClean="0">
                <a:ea typeface="新細明體" charset="-120"/>
              </a:rPr>
              <a:t> strategy, provided that others keep their strategies unchanged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30480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0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 bwMode="auto">
          <a:xfrm flipV="1">
            <a:off x="3352800" y="3809999"/>
            <a:ext cx="16764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Classical strategic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32650"/>
                <a:ext cx="8229600" cy="179827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equilibrium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∀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𝑖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 </m:t>
                    </m:r>
                    <m:sSubSup>
                      <m:sSubSup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marL="0" indent="0" eaLnBrk="1" hangingPunct="1">
                  <a:buNone/>
                  <a:defRPr/>
                </a:pP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𝐄</m:t>
                        </m:r>
                      </m:e>
                      <m:sub>
                        <m:r>
                          <a:rPr lang="en-HK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𝑠</m:t>
                        </m:r>
                        <m:r>
                          <a:rPr lang="en-HK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←</m:t>
                        </m:r>
                        <m:r>
                          <a:rPr lang="en-HK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𝑢</m:t>
                            </m:r>
                          </m:e>
                          <m:sub>
                            <m: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𝑠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HK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altLang="zh-HK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≥</m:t>
                    </m:r>
                    <m:sSub>
                      <m:sSubPr>
                        <m:ctrlPr>
                          <a:rPr lang="en-HK" altLang="zh-HK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𝐄</m:t>
                        </m:r>
                      </m:e>
                      <m:sub>
                        <m:r>
                          <a:rPr lang="en-HK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𝑠</m:t>
                        </m:r>
                        <m:r>
                          <a:rPr lang="en-HK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←</m:t>
                        </m:r>
                        <m:r>
                          <a:rPr lang="en-HK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𝑢</m:t>
                            </m:r>
                          </m:e>
                          <m:sub>
                            <m: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HK" altLang="zh-HK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−</m:t>
                                </m:r>
                                <m:r>
                                  <a:rPr lang="en-HK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𝑠</m:t>
                            </m:r>
                          </m:e>
                          <m:sub>
                            <m:r>
                              <a:rPr lang="en-HK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 eaLnBrk="1" hangingPunct="1">
                  <a:defRPr/>
                </a:pP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Nash equilibrium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product distribution.</a:t>
                </a:r>
              </a:p>
              <a:p>
                <a:pPr lvl="1" eaLnBrk="1" hangingPunct="1">
                  <a:defRPr/>
                </a:pPr>
                <a:r>
                  <a:rPr lang="en-HK" altLang="zh-HK" dirty="0" smtClean="0">
                    <a:solidFill>
                      <a:srgbClr val="FF0000"/>
                    </a:solidFill>
                    <a:ea typeface="新細明體" charset="-120"/>
                  </a:rPr>
                  <a:t>Correlated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equilibrium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 smtClean="0">
                    <a:ea typeface="新細明體" charset="-120"/>
                  </a:rPr>
                  <a:t>general distribution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eaLnBrk="1" hangingPunct="1">
                  <a:defRPr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32650"/>
                <a:ext cx="8229600" cy="1798275"/>
              </a:xfrm>
              <a:blipFill rotWithShape="0">
                <a:blip r:embed="rId2"/>
                <a:stretch>
                  <a:fillRect t="-6441" b="-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7291"/>
            <a:ext cx="922338" cy="12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172691"/>
            <a:ext cx="914400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3352800" y="2438400"/>
            <a:ext cx="16764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37"/>
          <p:cNvSpPr>
            <a:spLocks/>
          </p:cNvSpPr>
          <p:nvPr/>
        </p:nvSpPr>
        <p:spPr bwMode="auto">
          <a:xfrm>
            <a:off x="2768684" y="2528931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97867" y="2236535"/>
                <a:ext cx="452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867" y="2236535"/>
                <a:ext cx="4525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01445" y="3564201"/>
                <a:ext cx="457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445" y="3564201"/>
                <a:ext cx="45788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2902051"/>
                <a:ext cx="379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02051"/>
                <a:ext cx="37984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11213" y="13209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output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3056" y="13209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40462" y="2221468"/>
                <a:ext cx="1175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62" y="2221468"/>
                <a:ext cx="117564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0461" y="3593068"/>
                <a:ext cx="117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HK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61" y="3593068"/>
                <a:ext cx="117564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95600" y="2221468"/>
                <a:ext cx="462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21468"/>
                <a:ext cx="462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95600" y="3572048"/>
                <a:ext cx="462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572048"/>
                <a:ext cx="462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89652" y="118246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potential</a:t>
            </a:r>
          </a:p>
          <a:p>
            <a:pPr algn="ctr"/>
            <a:r>
              <a:rPr lang="en-HK" dirty="0" smtClean="0"/>
              <a:t>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3733800" y="2016982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16982"/>
                <a:ext cx="533400" cy="82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3733800" y="3397470"/>
                <a:ext cx="533400" cy="823438"/>
              </a:xfrm>
              <a:prstGeom prst="rect">
                <a:avLst/>
              </a:prstGeom>
              <a:gradFill>
                <a:gsLst>
                  <a:gs pos="0">
                    <a:srgbClr val="FF33CC">
                      <a:alpha val="94000"/>
                    </a:srgbClr>
                  </a:gs>
                  <a:gs pos="100000">
                    <a:srgbClr val="FF9933"/>
                  </a:gs>
                </a:gsLst>
                <a:lin ang="540000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HK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397470"/>
                <a:ext cx="533400" cy="8234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7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4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“quantum games”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Non-local games</a:t>
            </a:r>
          </a:p>
          <a:p>
            <a:pPr eaLnBrk="1" hangingPunct="1"/>
            <a:endParaRPr lang="en-US" altLang="zh-HK" sz="1000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EWL-quantization of strategic games*</a:t>
            </a:r>
            <a:r>
              <a:rPr lang="en-US" altLang="zh-HK" baseline="30000" dirty="0" smtClean="0">
                <a:ea typeface="新細明體" charset="-120"/>
              </a:rPr>
              <a:t>1</a:t>
            </a:r>
          </a:p>
          <a:p>
            <a:pPr eaLnBrk="1" hangingPunct="1"/>
            <a:endParaRPr lang="en-US" altLang="zh-HK" sz="1200" dirty="0" smtClean="0">
              <a:ea typeface="新細明體" charset="-120"/>
            </a:endParaRPr>
          </a:p>
          <a:p>
            <a:pPr eaLnBrk="1" hangingPunct="1"/>
            <a:r>
              <a:rPr lang="en-US" altLang="zh-HK" dirty="0" smtClean="0">
                <a:ea typeface="新細明體" charset="-120"/>
              </a:rPr>
              <a:t>Others </a:t>
            </a: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Meyer’s Penny Matching*2</a:t>
            </a:r>
          </a:p>
          <a:p>
            <a:pPr lvl="1" eaLnBrk="1" hangingPunct="1"/>
            <a:r>
              <a:rPr lang="en-US" altLang="zh-HK" dirty="0" err="1" smtClean="0">
                <a:ea typeface="新細明體" charset="-120"/>
              </a:rPr>
              <a:t>Gutoski-Watrous</a:t>
            </a:r>
            <a:r>
              <a:rPr lang="en-US" altLang="zh-HK" dirty="0" smtClean="0">
                <a:ea typeface="新細明體" charset="-120"/>
              </a:rPr>
              <a:t> framework for refereed game*3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223361"/>
            <a:ext cx="8680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ea typeface="新細明體" charset="-120"/>
              </a:rPr>
              <a:t>*1. </a:t>
            </a:r>
            <a:r>
              <a:rPr lang="en-US" altLang="zh-HK" dirty="0" err="1" smtClean="0">
                <a:ea typeface="新細明體" charset="-120"/>
              </a:rPr>
              <a:t>Eisert</a:t>
            </a:r>
            <a:r>
              <a:rPr lang="en-US" altLang="zh-HK" dirty="0">
                <a:ea typeface="新細明體" charset="-120"/>
              </a:rPr>
              <a:t>, </a:t>
            </a:r>
            <a:r>
              <a:rPr lang="en-US" altLang="zh-HK" dirty="0" smtClean="0">
                <a:ea typeface="新細明體" charset="-120"/>
              </a:rPr>
              <a:t>Wilkens</a:t>
            </a:r>
            <a:r>
              <a:rPr lang="en-US" altLang="zh-HK" dirty="0">
                <a:ea typeface="新細明體" charset="-120"/>
              </a:rPr>
              <a:t>, </a:t>
            </a:r>
            <a:r>
              <a:rPr lang="en-US" altLang="zh-HK" dirty="0" err="1" smtClean="0">
                <a:ea typeface="新細明體" charset="-120"/>
              </a:rPr>
              <a:t>Lewenstein</a:t>
            </a:r>
            <a:r>
              <a:rPr lang="en-US" altLang="zh-HK" dirty="0">
                <a:ea typeface="新細明體" charset="-120"/>
              </a:rPr>
              <a:t>, </a:t>
            </a:r>
            <a:r>
              <a:rPr lang="en-US" altLang="zh-HK" i="1" dirty="0">
                <a:ea typeface="新細明體" charset="-120"/>
              </a:rPr>
              <a:t>Phys. Rev. Lett.</a:t>
            </a:r>
            <a:r>
              <a:rPr lang="en-US" altLang="zh-HK" dirty="0">
                <a:ea typeface="新細明體" charset="-120"/>
              </a:rPr>
              <a:t>, 1999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HK" altLang="zh-HK" dirty="0" smtClean="0">
                <a:ea typeface="新細明體" charset="-120"/>
              </a:rPr>
              <a:t>*2. Meyer, </a:t>
            </a:r>
            <a:r>
              <a:rPr lang="en-US" altLang="zh-HK" i="1" dirty="0">
                <a:ea typeface="新細明體" charset="-120"/>
              </a:rPr>
              <a:t>Phys. Rev. Lett.</a:t>
            </a:r>
            <a:r>
              <a:rPr lang="en-US" altLang="zh-HK" dirty="0">
                <a:ea typeface="新細明體" charset="-120"/>
              </a:rPr>
              <a:t>, 1999.</a:t>
            </a:r>
          </a:p>
          <a:p>
            <a:r>
              <a:rPr lang="en-HK" altLang="zh-HK" dirty="0" smtClean="0">
                <a:ea typeface="新細明體" charset="-120"/>
              </a:rPr>
              <a:t>*3. </a:t>
            </a:r>
            <a:r>
              <a:rPr lang="en-HK" altLang="zh-HK" dirty="0" err="1" smtClean="0">
                <a:ea typeface="新細明體" charset="-120"/>
              </a:rPr>
              <a:t>Gutoski</a:t>
            </a:r>
            <a:r>
              <a:rPr lang="en-HK" altLang="zh-HK" dirty="0" smtClean="0">
                <a:ea typeface="新細明體" charset="-120"/>
              </a:rPr>
              <a:t> and </a:t>
            </a:r>
            <a:r>
              <a:rPr lang="en-HK" altLang="zh-HK" dirty="0" err="1" smtClean="0">
                <a:ea typeface="新細明體" charset="-120"/>
              </a:rPr>
              <a:t>Watrous</a:t>
            </a:r>
            <a:r>
              <a:rPr lang="en-HK" altLang="zh-HK" dirty="0" smtClean="0">
                <a:ea typeface="新細明體" charset="-120"/>
              </a:rPr>
              <a:t>, STOC, 2007.</a:t>
            </a:r>
            <a:endParaRPr lang="en-US" altLang="zh-HK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EWL model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628775" y="23426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628775" y="249504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628775" y="26474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628775" y="35618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628775" y="371424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628775" y="386664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0"/>
              <p:cNvSpPr>
                <a:spLocks noChangeArrowheads="1"/>
              </p:cNvSpPr>
              <p:nvPr/>
            </p:nvSpPr>
            <p:spPr bwMode="auto">
              <a:xfrm>
                <a:off x="2009775" y="2037848"/>
                <a:ext cx="685800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HK" sz="2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 </m:t>
                      </m:r>
                      <m:r>
                        <a:rPr lang="en-US" altLang="zh-HK" sz="280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𝐽</m:t>
                      </m:r>
                    </m:oMath>
                  </m:oMathPara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4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775" y="2037848"/>
                <a:ext cx="685800" cy="2133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Rectangle 11"/>
              <p:cNvSpPr>
                <a:spLocks noChangeArrowheads="1"/>
              </p:cNvSpPr>
              <p:nvPr/>
            </p:nvSpPr>
            <p:spPr bwMode="auto">
              <a:xfrm>
                <a:off x="4676775" y="2037848"/>
                <a:ext cx="685800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800" b="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𝐽</m:t>
                        </m:r>
                      </m:e>
                      <m:sup>
                        <m:r>
                          <a:rPr lang="en-HK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HK" sz="2800" baseline="30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4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775" y="2037848"/>
                <a:ext cx="685800" cy="2133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3381375" y="2142623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48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75" y="2142623"/>
                <a:ext cx="6858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9" name="Rectangle 13"/>
              <p:cNvSpPr>
                <a:spLocks noChangeArrowheads="1"/>
              </p:cNvSpPr>
              <p:nvPr/>
            </p:nvSpPr>
            <p:spPr bwMode="auto">
              <a:xfrm>
                <a:off x="3381375" y="3366586"/>
                <a:ext cx="685800" cy="685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HK" altLang="zh-HK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HK" sz="240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HK" altLang="zh-HK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4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75" y="3366586"/>
                <a:ext cx="685800" cy="685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540125" y="28903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628775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445125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5743575" y="2142623"/>
            <a:ext cx="685800" cy="685800"/>
            <a:chOff x="3840" y="1785"/>
            <a:chExt cx="432" cy="432"/>
          </a:xfrm>
        </p:grpSpPr>
        <p:sp>
          <p:nvSpPr>
            <p:cNvPr id="14370" name="Rectangle 18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4371" name="Line 19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372" name="Freeform 20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54" name="Text Box 21"/>
              <p:cNvSpPr txBox="1">
                <a:spLocks noChangeArrowheads="1"/>
              </p:cNvSpPr>
              <p:nvPr/>
            </p:nvSpPr>
            <p:spPr bwMode="auto">
              <a:xfrm>
                <a:off x="6734175" y="2277561"/>
                <a:ext cx="48385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54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4175" y="2277561"/>
                <a:ext cx="483850" cy="392993"/>
              </a:xfrm>
              <a:prstGeom prst="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55" name="Group 22"/>
          <p:cNvGrpSpPr>
            <a:grpSpLocks/>
          </p:cNvGrpSpPr>
          <p:nvPr/>
        </p:nvGrpSpPr>
        <p:grpSpPr bwMode="auto">
          <a:xfrm>
            <a:off x="5743575" y="3380873"/>
            <a:ext cx="685800" cy="685800"/>
            <a:chOff x="3840" y="1785"/>
            <a:chExt cx="432" cy="432"/>
          </a:xfrm>
        </p:grpSpPr>
        <p:sp>
          <p:nvSpPr>
            <p:cNvPr id="14367" name="Rectangle 23"/>
            <p:cNvSpPr>
              <a:spLocks noChangeArrowheads="1"/>
            </p:cNvSpPr>
            <p:nvPr/>
          </p:nvSpPr>
          <p:spPr bwMode="auto">
            <a:xfrm>
              <a:off x="3840" y="1785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HK" altLang="zh-HK" sz="2400" baseline="-25000">
                <a:ea typeface="新細明體" charset="-120"/>
              </a:endParaRPr>
            </a:p>
          </p:txBody>
        </p:sp>
        <p:sp>
          <p:nvSpPr>
            <p:cNvPr id="14368" name="Line 24"/>
            <p:cNvSpPr>
              <a:spLocks noChangeShapeType="1"/>
            </p:cNvSpPr>
            <p:nvPr/>
          </p:nvSpPr>
          <p:spPr bwMode="auto">
            <a:xfrm flipV="1">
              <a:off x="3966" y="189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369" name="Freeform 25"/>
            <p:cNvSpPr>
              <a:spLocks/>
            </p:cNvSpPr>
            <p:nvPr/>
          </p:nvSpPr>
          <p:spPr bwMode="auto">
            <a:xfrm>
              <a:off x="3936" y="1989"/>
              <a:ext cx="288" cy="48"/>
            </a:xfrm>
            <a:custGeom>
              <a:avLst/>
              <a:gdLst>
                <a:gd name="T0" fmla="*/ 0 w 288"/>
                <a:gd name="T1" fmla="*/ 48 h 96"/>
                <a:gd name="T2" fmla="*/ 144 w 288"/>
                <a:gd name="T3" fmla="*/ 0 h 96"/>
                <a:gd name="T4" fmla="*/ 288 w 288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56" y="72"/>
                    <a:pt x="288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26"/>
              <p:cNvSpPr txBox="1">
                <a:spLocks noChangeArrowheads="1"/>
              </p:cNvSpPr>
              <p:nvPr/>
            </p:nvSpPr>
            <p:spPr bwMode="auto">
              <a:xfrm>
                <a:off x="6750050" y="3469773"/>
                <a:ext cx="493468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𝒔</m:t>
                          </m:r>
                        </m:e>
                        <m:sub>
                          <m:r>
                            <a:rPr lang="en-HK" altLang="zh-HK" sz="2000" b="1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zh-HK" sz="2000" b="1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5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0050" y="3469773"/>
                <a:ext cx="493468" cy="392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7" name="Rectangle 27"/>
          <p:cNvSpPr>
            <a:spLocks noChangeArrowheads="1"/>
          </p:cNvSpPr>
          <p:nvPr/>
        </p:nvSpPr>
        <p:spPr bwMode="auto">
          <a:xfrm>
            <a:off x="6756400" y="28760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</a:rPr>
              <a:t>⋮</a:t>
            </a:r>
          </a:p>
        </p:txBody>
      </p:sp>
      <p:sp>
        <p:nvSpPr>
          <p:cNvPr id="14358" name="Rectangle 30"/>
          <p:cNvSpPr>
            <a:spLocks noChangeArrowheads="1"/>
          </p:cNvSpPr>
          <p:nvPr/>
        </p:nvSpPr>
        <p:spPr bwMode="auto">
          <a:xfrm>
            <a:off x="1071563" y="2309311"/>
            <a:ext cx="449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  <a:sym typeface="Symbol" pitchFamily="18" charset="2"/>
              </a:rPr>
              <a:t>|</a:t>
            </a:r>
            <a:r>
              <a:rPr lang="en-US" altLang="zh-HK" b="1">
                <a:ea typeface="新細明體" charset="-120"/>
              </a:rPr>
              <a:t>0</a:t>
            </a:r>
            <a:r>
              <a:rPr lang="en-US" altLang="zh-HK" b="1">
                <a:ea typeface="新細明體" charset="-120"/>
                <a:sym typeface="Symbol" pitchFamily="18" charset="2"/>
              </a:rPr>
              <a:t></a:t>
            </a:r>
          </a:p>
        </p:txBody>
      </p:sp>
      <p:sp>
        <p:nvSpPr>
          <p:cNvPr id="14359" name="Rectangle 31"/>
          <p:cNvSpPr>
            <a:spLocks noChangeArrowheads="1"/>
          </p:cNvSpPr>
          <p:nvPr/>
        </p:nvSpPr>
        <p:spPr bwMode="auto">
          <a:xfrm>
            <a:off x="1066800" y="3514223"/>
            <a:ext cx="44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>
                <a:ea typeface="新細明體" charset="-120"/>
                <a:sym typeface="Symbol" pitchFamily="18" charset="2"/>
              </a:rPr>
              <a:t>|</a:t>
            </a:r>
            <a:r>
              <a:rPr lang="en-US" altLang="zh-HK" b="1">
                <a:ea typeface="新細明體" charset="-120"/>
              </a:rPr>
              <a:t>0</a:t>
            </a:r>
            <a:r>
              <a:rPr lang="en-US" altLang="zh-HK" b="1">
                <a:ea typeface="新細明體" charset="-120"/>
                <a:sym typeface="Symbol" pitchFamily="18" charset="2"/>
              </a:rPr>
              <a:t></a:t>
            </a:r>
          </a:p>
        </p:txBody>
      </p:sp>
      <p:sp>
        <p:nvSpPr>
          <p:cNvPr id="110626" name="Line 34"/>
          <p:cNvSpPr>
            <a:spLocks noChangeShapeType="1"/>
          </p:cNvSpPr>
          <p:nvPr/>
        </p:nvSpPr>
        <p:spPr bwMode="auto">
          <a:xfrm>
            <a:off x="5029200" y="43238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0627" name="Text Box 35"/>
          <p:cNvSpPr txBox="1">
            <a:spLocks noChangeArrowheads="1"/>
          </p:cNvSpPr>
          <p:nvPr/>
        </p:nvSpPr>
        <p:spPr bwMode="auto">
          <a:xfrm>
            <a:off x="3200400" y="4857248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400" b="1">
                <a:solidFill>
                  <a:srgbClr val="FF0000"/>
                </a:solidFill>
                <a:ea typeface="新細明體" charset="-120"/>
              </a:rPr>
              <a:t>What’s this classically?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2" name="Text Box 40"/>
              <p:cNvSpPr txBox="1">
                <a:spLocks noChangeArrowheads="1"/>
              </p:cNvSpPr>
              <p:nvPr/>
            </p:nvSpPr>
            <p:spPr bwMode="auto">
              <a:xfrm>
                <a:off x="7620000" y="2280736"/>
                <a:ext cx="88299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62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2280736"/>
                <a:ext cx="882998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63" name="Text Box 41"/>
              <p:cNvSpPr txBox="1">
                <a:spLocks noChangeArrowheads="1"/>
              </p:cNvSpPr>
              <p:nvPr/>
            </p:nvSpPr>
            <p:spPr bwMode="auto">
              <a:xfrm>
                <a:off x="7635875" y="3472948"/>
                <a:ext cx="89261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000" b="1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𝒖</m:t>
                          </m:r>
                        </m:e>
                        <m:sub>
                          <m:r>
                            <a:rPr lang="en-HK" altLang="zh-HK" sz="2000" b="1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𝒏</m:t>
                          </m:r>
                        </m:sub>
                      </m:sSub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𝒔</m:t>
                      </m:r>
                      <m:r>
                        <a:rPr lang="en-US" altLang="zh-HK" sz="20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000" b="1" dirty="0">
                  <a:solidFill>
                    <a:schemeClr val="accent5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3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5875" y="3472948"/>
                <a:ext cx="892617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4" name="Rectangle 42"/>
          <p:cNvSpPr>
            <a:spLocks noChangeArrowheads="1"/>
          </p:cNvSpPr>
          <p:nvPr/>
        </p:nvSpPr>
        <p:spPr bwMode="auto">
          <a:xfrm>
            <a:off x="7642225" y="2879223"/>
            <a:ext cx="255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b="1" dirty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⋮</a:t>
            </a:r>
          </a:p>
        </p:txBody>
      </p:sp>
      <p:sp>
        <p:nvSpPr>
          <p:cNvPr id="110637" name="Line 45"/>
          <p:cNvSpPr>
            <a:spLocks noChangeShapeType="1"/>
          </p:cNvSpPr>
          <p:nvPr/>
        </p:nvSpPr>
        <p:spPr bwMode="auto">
          <a:xfrm>
            <a:off x="2971800" y="188544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2000250" y="4490536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States of concern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3850" y="1371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output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726957" y="1371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>
                <a:solidFill>
                  <a:schemeClr val="accent5">
                    <a:lumMod val="50000"/>
                  </a:schemeClr>
                </a:solidFill>
              </a:rPr>
              <a:t>utility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5001" y="1109335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potential</a:t>
            </a:r>
          </a:p>
          <a:p>
            <a:pPr algn="ctr"/>
            <a:r>
              <a:rPr lang="en-HK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6" grpId="0" animBg="1"/>
      <p:bldP spid="110627" grpId="0"/>
      <p:bldP spid="110637" grpId="0" animBg="1"/>
      <p:bldP spid="1106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39365</TotalTime>
  <Words>1521</Words>
  <Application>Microsoft Office PowerPoint</Application>
  <PresentationFormat>On-screen Show (4:3)</PresentationFormat>
  <Paragraphs>532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 Unicode MS</vt:lpstr>
      <vt:lpstr>CMR9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Wingdings 2</vt:lpstr>
      <vt:lpstr>Edge</vt:lpstr>
      <vt:lpstr>PowerPoint Presentation</vt:lpstr>
      <vt:lpstr>Content</vt:lpstr>
      <vt:lpstr>Quantum information processing</vt:lpstr>
      <vt:lpstr>Game: Two basic forms</vt:lpstr>
      <vt:lpstr>Game: Two basic forms</vt:lpstr>
      <vt:lpstr>Equilibrium</vt:lpstr>
      <vt:lpstr>Classical strategic games</vt:lpstr>
      <vt:lpstr>“quantum games”</vt:lpstr>
      <vt:lpstr>EWL model</vt:lpstr>
      <vt:lpstr>EWL model</vt:lpstr>
      <vt:lpstr>EWL model</vt:lpstr>
      <vt:lpstr>Quantum strategic games</vt:lpstr>
      <vt:lpstr>Other than the model</vt:lpstr>
      <vt:lpstr>PowerPoint Presentation</vt:lpstr>
      <vt:lpstr>First measure: increase of payoff</vt:lpstr>
      <vt:lpstr>Quantum equilibrium</vt:lpstr>
      <vt:lpstr>Correspondence of classical and quantum states</vt:lpstr>
      <vt:lpstr>Preservation of equilibrium?</vt:lpstr>
      <vt:lpstr>Maximum additive increase</vt:lpstr>
      <vt:lpstr>Maximum multiplicative increase</vt:lpstr>
      <vt:lpstr>Next</vt:lpstr>
      <vt:lpstr>Meyer’s game: classical</vt:lpstr>
      <vt:lpstr>Meyer’s game: quantum</vt:lpstr>
      <vt:lpstr>Meyer’s game: fairness issue</vt:lpstr>
      <vt:lpstr>Quantization*1 of strategic game: Penny Matching</vt:lpstr>
      <vt:lpstr>Quantization of strategic game: Penny Matching</vt:lpstr>
      <vt:lpstr>Quantum advantage in strategic games</vt:lpstr>
      <vt:lpstr>Games between quantum players</vt:lpstr>
      <vt:lpstr>Quantum Bayesian games</vt:lpstr>
      <vt:lpstr>Quantum Bayesian games</vt:lpstr>
      <vt:lpstr>Quantum Bayesian games</vt:lpstr>
      <vt:lpstr>Quantum Bayesian games</vt:lpstr>
      <vt:lpstr>Quantum Bayesian games</vt:lpstr>
      <vt:lpstr>Viewed as non-locality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544</cp:revision>
  <cp:lastPrinted>1601-01-01T00:00:00Z</cp:lastPrinted>
  <dcterms:created xsi:type="dcterms:W3CDTF">1601-01-01T00:00:00Z</dcterms:created>
  <dcterms:modified xsi:type="dcterms:W3CDTF">2015-05-19T00:45:46Z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