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67" r:id="rId8"/>
    <p:sldId id="265" r:id="rId9"/>
    <p:sldId id="268" r:id="rId10"/>
    <p:sldId id="269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72" r:id="rId21"/>
    <p:sldId id="270" r:id="rId22"/>
    <p:sldId id="281" r:id="rId23"/>
    <p:sldId id="266" r:id="rId24"/>
    <p:sldId id="293" r:id="rId25"/>
    <p:sldId id="282" r:id="rId26"/>
    <p:sldId id="288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8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324B-F1EC-47F9-AC6F-D29C341142A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D11D8-0C2E-419B-B6E7-F6D12F02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Networked Fairness </a:t>
            </a:r>
            <a:br>
              <a:rPr lang="en-US" dirty="0"/>
            </a:br>
            <a:r>
              <a:rPr lang="en-US" dirty="0"/>
              <a:t>in Cake Cutting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 dirty="0"/>
          </a:p>
          <a:p>
            <a:r>
              <a:rPr lang="en-HK" dirty="0" err="1"/>
              <a:t>Xiaohui</a:t>
            </a:r>
            <a:r>
              <a:rPr lang="en-HK" dirty="0"/>
              <a:t> Bei 	   </a:t>
            </a:r>
            <a:r>
              <a:rPr lang="en-HK" dirty="0" err="1"/>
              <a:t>Youming</a:t>
            </a:r>
            <a:r>
              <a:rPr lang="en-HK" dirty="0"/>
              <a:t> </a:t>
            </a:r>
            <a:r>
              <a:rPr lang="en-HK" dirty="0" err="1"/>
              <a:t>Qiao</a:t>
            </a:r>
            <a:r>
              <a:rPr lang="en-HK" dirty="0"/>
              <a:t> 	Shengyu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3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First class: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1</a:t>
                </a:r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any tree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 procedure to output an allocation that is envy-free on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HK" dirty="0"/>
              </a:p>
              <a:p>
                <a:r>
                  <a:rPr lang="en-HK" dirty="0"/>
                  <a:t>An useful algorithm*</a:t>
                </a:r>
                <a:r>
                  <a:rPr lang="en-HK" baseline="30000" dirty="0"/>
                  <a:t>1</a:t>
                </a:r>
                <a:r>
                  <a:rPr lang="en-HK" dirty="0"/>
                  <a:t>: </a:t>
                </a:r>
                <a:r>
                  <a:rPr lang="en-HK" dirty="0">
                    <a:solidFill>
                      <a:schemeClr val="accent2"/>
                    </a:solidFill>
                  </a:rPr>
                  <a:t>AustinCut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HK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dirty="0"/>
                  <a:t>: two agents.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/>
                  <a:t>: positive integer.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/>
                  <a:t>: part of cake. </a:t>
                </a:r>
              </a:p>
              <a:p>
                <a:r>
                  <a:rPr lang="en-HK" dirty="0">
                    <a:solidFill>
                      <a:schemeClr val="accent2"/>
                    </a:solidFill>
                  </a:rPr>
                  <a:t>AustinCut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HK" dirty="0"/>
                  <a:t> cuts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/>
                  <a:t>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pieces so that </a:t>
                </a:r>
                <a:r>
                  <a:rPr lang="en-HK" dirty="0">
                    <a:solidFill>
                      <a:srgbClr val="FF0000"/>
                    </a:solidFill>
                  </a:rPr>
                  <a:t>both</a:t>
                </a:r>
                <a:r>
                  <a:rPr lang="en-HK" dirty="0"/>
                  <a:t> 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/>
                  <a:t> and 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dirty="0"/>
                  <a:t> view them all equal.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…=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457200" y="6136184"/>
            <a:ext cx="11307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*1. AK Austin. Sharing a cake. </a:t>
            </a:r>
            <a:r>
              <a:rPr lang="en-US" i="1" dirty="0"/>
              <a:t>The Mathematical Gazette</a:t>
            </a:r>
            <a:r>
              <a:rPr lang="en-US" dirty="0"/>
              <a:t>, 66(437):212–215, 1982.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30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10521179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>
            <a:off x="10834811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>
            <a:off x="10993060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598859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>
            <a:off x="10754242" y="19018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>
            <a:off x="10912491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>
            <a:off x="10834811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>
            <a:off x="10993060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598859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>
            <a:off x="10754242" y="19018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>
            <a:off x="10912491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7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>
            <a:off x="10993932" y="29567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>
            <a:off x="11149315" y="2955067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>
            <a:off x="11307564" y="29567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598859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>
            <a:off x="11068746" y="272306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>
            <a:off x="11226995" y="27247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takes the remaining piece.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>
            <a:off x="10993932" y="29567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>
            <a:off x="11149315" y="2955067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>
            <a:off x="11307564" y="29567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>
            <a:off x="11068746" y="272306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>
            <a:off x="11226995" y="27247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9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takes the remaining piece.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use </a:t>
                </a:r>
                <a:r>
                  <a:rPr lang="en-HK" dirty="0" err="1">
                    <a:solidFill>
                      <a:schemeClr val="accent2"/>
                    </a:solidFill>
                  </a:rPr>
                  <a:t>AustinCut</a:t>
                </a:r>
                <a:r>
                  <a:rPr lang="en-HK" dirty="0"/>
                  <a:t> to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part into 5 equal pieces (equal to both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 rot="10800000">
            <a:off x="10993932" y="2956755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 rot="10800000">
            <a:off x="11149315" y="2955067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 rot="10800000">
            <a:off x="11307564" y="2956755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 rot="10800000">
            <a:off x="11068746" y="2723066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 rot="10800000">
            <a:off x="11226995" y="272475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takes the remaining piece.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use </a:t>
                </a:r>
                <a:r>
                  <a:rPr lang="en-HK" dirty="0" err="1">
                    <a:solidFill>
                      <a:schemeClr val="accent2"/>
                    </a:solidFill>
                  </a:rPr>
                  <a:t>AustinCut</a:t>
                </a:r>
                <a:r>
                  <a:rPr lang="en-HK" dirty="0"/>
                  <a:t> to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part into 5 equal pieces (equal to both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Recursively repeat Steps 2-5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 rot="10800000">
            <a:off x="10442721" y="3748238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 rot="10800000">
            <a:off x="10598104" y="3746550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 rot="10800000">
            <a:off x="10756353" y="3748238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 rot="10800000">
            <a:off x="11068746" y="2723066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 rot="10800000">
            <a:off x="11226995" y="272475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takes the remaining piece.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use </a:t>
                </a:r>
                <a:r>
                  <a:rPr lang="en-HK" dirty="0" err="1">
                    <a:solidFill>
                      <a:schemeClr val="accent2"/>
                    </a:solidFill>
                  </a:rPr>
                  <a:t>AustinCut</a:t>
                </a:r>
                <a:r>
                  <a:rPr lang="en-HK" dirty="0"/>
                  <a:t> to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part into 5 equal pieces (equal to both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Recursively repeat Steps 2-5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 rot="10800000">
            <a:off x="10442721" y="3748238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 rot="10800000">
            <a:off x="10598104" y="3746550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 rot="10800000">
            <a:off x="10756353" y="3748238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 rot="10800000">
            <a:off x="11036242" y="2934213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 rot="10800000">
            <a:off x="11654299" y="3778085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takes the remaining piece.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use </a:t>
                </a:r>
                <a:r>
                  <a:rPr lang="en-HK" dirty="0" err="1">
                    <a:solidFill>
                      <a:schemeClr val="accent2"/>
                    </a:solidFill>
                  </a:rPr>
                  <a:t>AustinCut</a:t>
                </a:r>
                <a:r>
                  <a:rPr lang="en-HK" dirty="0"/>
                  <a:t> to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part into 5 equal pieces (equal to both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Recursively repeat Steps 2-5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 rot="16200000">
            <a:off x="10598693" y="3590578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 rot="16200000">
            <a:off x="10600381" y="3745961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 rot="16200000">
            <a:off x="10598693" y="3904210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 rot="10800000">
            <a:off x="11036242" y="2934213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 rot="10800000">
            <a:off x="11654299" y="3778085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equal pieces 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the largest piece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5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takes the remaining piece.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use </a:t>
                </a:r>
                <a:r>
                  <a:rPr lang="en-HK" dirty="0" err="1">
                    <a:solidFill>
                      <a:schemeClr val="accent2"/>
                    </a:solidFill>
                  </a:rPr>
                  <a:t>AustinCut</a:t>
                </a:r>
                <a:r>
                  <a:rPr lang="en-HK" dirty="0"/>
                  <a:t> to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part into 5 equal pieces (equal to both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K" dirty="0"/>
                  <a:t>Recursively repeat Steps 2-5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HK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50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>
            <a:stCxn id="5" idx="5"/>
            <a:endCxn id="7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>
            <a:stCxn id="7" idx="3"/>
            <a:endCxn id="8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>
            <a:stCxn id="7" idx="5"/>
            <a:endCxn id="9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13"/>
          <p:cNvCxnSpPr>
            <a:cxnSpLocks/>
            <a:stCxn id="8" idx="3"/>
            <a:endCxn id="70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/>
          <p:cNvCxnSpPr>
            <a:cxnSpLocks/>
            <a:stCxn id="8" idx="5"/>
            <a:endCxn id="71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本框 101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文本框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文本框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本框 103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文本框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04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文本框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等腰三角形 116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等腰三角形 117"/>
          <p:cNvSpPr/>
          <p:nvPr/>
        </p:nvSpPr>
        <p:spPr>
          <a:xfrm rot="16200000">
            <a:off x="10445854" y="3759525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等腰三角形 118"/>
          <p:cNvSpPr/>
          <p:nvPr/>
        </p:nvSpPr>
        <p:spPr>
          <a:xfrm rot="16200000">
            <a:off x="11055859" y="4533006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等腰三角形 119"/>
          <p:cNvSpPr/>
          <p:nvPr/>
        </p:nvSpPr>
        <p:spPr>
          <a:xfrm rot="16200000">
            <a:off x="9870327" y="4525606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等腰三角形 120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等腰三角形 121"/>
          <p:cNvSpPr/>
          <p:nvPr/>
        </p:nvSpPr>
        <p:spPr>
          <a:xfrm rot="10800000">
            <a:off x="11036242" y="2934213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等腰三角形 122"/>
          <p:cNvSpPr/>
          <p:nvPr/>
        </p:nvSpPr>
        <p:spPr>
          <a:xfrm rot="10800000">
            <a:off x="11654299" y="3778085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Economics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nutshell, economics studies how resources are managed and allocated.</a:t>
            </a:r>
          </a:p>
          <a:p>
            <a:endParaRPr lang="en-US" dirty="0"/>
          </a:p>
          <a:p>
            <a:r>
              <a:rPr lang="en-US" dirty="0"/>
              <a:t>One of the most fundamental targets is to achieve certain </a:t>
            </a:r>
            <a:r>
              <a:rPr lang="en-US" dirty="0">
                <a:solidFill>
                  <a:srgbClr val="FF0000"/>
                </a:solidFill>
              </a:rPr>
              <a:t>fairness</a:t>
            </a:r>
            <a:r>
              <a:rPr lang="en-US" dirty="0"/>
              <a:t> in the allocation of resources.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6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Fairness: Envy-free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</p:spPr>
            <p:txBody>
              <a:bodyPr>
                <a:normAutofit/>
              </a:bodyPr>
              <a:lstStyle/>
              <a:p>
                <a:r>
                  <a:rPr lang="en-HK" dirty="0"/>
                  <a:t>Why is this allocation envy-free?</a:t>
                </a:r>
              </a:p>
              <a:p>
                <a:r>
                  <a:rPr lang="en-HK" dirty="0"/>
                  <a:t>Consider, 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doesn’t envy her parent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because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took 5 blue pieces before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took 1 blue piece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finally got exactly 1/5 of the 5 blue pieces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doesn’t envy her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because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finally got exactly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HK" dirty="0"/>
                      <m:t>1/5 </m:t>
                    </m:r>
                    <m:r>
                      <m:rPr>
                        <m:nor/>
                      </m:rPr>
                      <a:rPr lang="en-HK" dirty="0"/>
                      <m:t>of</m:t>
                    </m:r>
                  </m:oMath>
                </a14:m>
                <a:r>
                  <a:rPr lang="en-HK" dirty="0"/>
                  <a:t> 5 equal yellow pieces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finally got exactly 1/3 of the 3 yellow pieces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9160" cy="4351338"/>
              </a:xfrm>
              <a:blipFill>
                <a:blip r:embed="rId2"/>
                <a:stretch>
                  <a:fillRect l="-128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9"/>
          <p:cNvCxnSpPr>
            <a:stCxn id="32" idx="3"/>
            <a:endCxn id="33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/>
          <p:cNvCxnSpPr>
            <a:stCxn id="32" idx="5"/>
            <a:endCxn id="34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3"/>
          <p:cNvCxnSpPr>
            <a:stCxn id="34" idx="3"/>
            <a:endCxn id="35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5"/>
          <p:cNvCxnSpPr>
            <a:stCxn id="34" idx="5"/>
            <a:endCxn id="36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6"/>
          <p:cNvSpPr/>
          <p:nvPr/>
        </p:nvSpPr>
        <p:spPr>
          <a:xfrm>
            <a:off x="9604739" y="4587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7"/>
          <p:cNvSpPr/>
          <p:nvPr/>
        </p:nvSpPr>
        <p:spPr>
          <a:xfrm>
            <a:off x="10762979" y="459839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13"/>
          <p:cNvCxnSpPr>
            <a:cxnSpLocks/>
            <a:stCxn id="35" idx="3"/>
            <a:endCxn id="41" idx="7"/>
          </p:cNvCxnSpPr>
          <p:nvPr/>
        </p:nvCxnSpPr>
        <p:spPr>
          <a:xfrm flipH="1">
            <a:off x="9669780" y="3886200"/>
            <a:ext cx="529319" cy="71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5"/>
          <p:cNvCxnSpPr>
            <a:cxnSpLocks/>
            <a:stCxn id="35" idx="5"/>
            <a:endCxn id="42" idx="1"/>
          </p:cNvCxnSpPr>
          <p:nvPr/>
        </p:nvCxnSpPr>
        <p:spPr>
          <a:xfrm>
            <a:off x="10252981" y="3886200"/>
            <a:ext cx="521157" cy="72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 flipH="1">
            <a:off x="9818369" y="1210049"/>
            <a:ext cx="8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 =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/>
              <p:cNvSpPr txBox="1"/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67848" y="4745729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/>
              <p:cNvSpPr txBox="1"/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79428" y="4753349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等腰三角形 52"/>
          <p:cNvSpPr/>
          <p:nvPr/>
        </p:nvSpPr>
        <p:spPr>
          <a:xfrm>
            <a:off x="9834721" y="29471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等腰三角形 53"/>
          <p:cNvSpPr/>
          <p:nvPr/>
        </p:nvSpPr>
        <p:spPr>
          <a:xfrm rot="16200000">
            <a:off x="10445854" y="3759525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等腰三角形 54"/>
          <p:cNvSpPr/>
          <p:nvPr/>
        </p:nvSpPr>
        <p:spPr>
          <a:xfrm rot="16200000">
            <a:off x="11055859" y="4533006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等腰三角形 55"/>
          <p:cNvSpPr/>
          <p:nvPr/>
        </p:nvSpPr>
        <p:spPr>
          <a:xfrm rot="16200000">
            <a:off x="9870327" y="4525606"/>
            <a:ext cx="61399" cy="18466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等腰三角形 56"/>
          <p:cNvSpPr/>
          <p:nvPr/>
        </p:nvSpPr>
        <p:spPr>
          <a:xfrm>
            <a:off x="10476553" y="218892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等腰三角形 57"/>
          <p:cNvSpPr/>
          <p:nvPr/>
        </p:nvSpPr>
        <p:spPr>
          <a:xfrm rot="10800000">
            <a:off x="11036242" y="2934213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等腰三角形 58"/>
          <p:cNvSpPr/>
          <p:nvPr/>
        </p:nvSpPr>
        <p:spPr>
          <a:xfrm rot="10800000">
            <a:off x="11654299" y="3778085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Second class: descendant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57336" cy="4351338"/>
              </a:xfrm>
            </p:spPr>
            <p:txBody>
              <a:bodyPr/>
              <a:lstStyle/>
              <a:p>
                <a:r>
                  <a:rPr lang="en-HK" dirty="0"/>
                  <a:t>Descendant graphs:</a:t>
                </a:r>
              </a:p>
              <a:p>
                <a:pPr lvl="1"/>
                <a:r>
                  <a:rPr lang="en-HK" dirty="0"/>
                  <a:t>Take a tree.</a:t>
                </a:r>
              </a:p>
              <a:p>
                <a:pPr lvl="1"/>
                <a:r>
                  <a:rPr lang="en-HK" dirty="0"/>
                  <a:t>Connect all (ancestor, descendant) pairs.</a:t>
                </a:r>
              </a:p>
              <a:p>
                <a:endParaRPr lang="en-HK" dirty="0"/>
              </a:p>
              <a:p>
                <a:r>
                  <a:rPr lang="en-HK" dirty="0"/>
                  <a:t>Theorem 2. For any descendant graph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HK" dirty="0"/>
                  <a:t>, there is a procedure to output an allocation that is proportional on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HK" dirty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57336" cy="4351338"/>
              </a:xfrm>
              <a:blipFill>
                <a:blip r:embed="rId2"/>
                <a:stretch>
                  <a:fillRect l="-1398" t="-2241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56" y="1518536"/>
            <a:ext cx="1649442" cy="17400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320" y="4049807"/>
            <a:ext cx="1860480" cy="1973340"/>
          </a:xfrm>
          <a:prstGeom prst="rect">
            <a:avLst/>
          </a:prstGeom>
        </p:spPr>
      </p:pic>
      <p:sp>
        <p:nvSpPr>
          <p:cNvPr id="6" name="箭头: 下 5"/>
          <p:cNvSpPr/>
          <p:nvPr/>
        </p:nvSpPr>
        <p:spPr>
          <a:xfrm>
            <a:off x="10075873" y="3354741"/>
            <a:ext cx="174726" cy="460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Notation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b="0" dirty="0"/>
                  <a:t>Depth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: # edges from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root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HK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lim>
                        </m:limLow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endParaRPr lang="en-HK" b="0" dirty="0"/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: subtree rooted at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: # nodes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HK" b="0" dirty="0"/>
                  <a:t>Root: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HK" b="0" dirty="0"/>
              </a:p>
              <a:p>
                <a:pPr lvl="1"/>
                <a:r>
                  <a:rPr lang="en-HK" dirty="0"/>
                  <a:t>Leaf: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r>
                  <a:rPr lang="en-HK" dirty="0"/>
                  <a:t>Fact 1.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HK" b="0" dirty="0"/>
                  <a:t>,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b="0" dirty="0"/>
                  <a:t> with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HK" b="0" dirty="0"/>
              </a:p>
              <a:p>
                <a:r>
                  <a:rPr lang="en-HK" dirty="0"/>
                  <a:t>Fact 2.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!+</m:t>
                    </m:r>
                    <m:nary>
                      <m:naryPr>
                        <m:chr m:val="∑"/>
                        <m:supHide m:val="on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014" y="2769647"/>
            <a:ext cx="1860480" cy="19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HK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9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等腰三角形 30"/>
          <p:cNvSpPr/>
          <p:nvPr/>
        </p:nvSpPr>
        <p:spPr>
          <a:xfrm>
            <a:off x="10834811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>
            <a:off x="10993060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0680395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835778" y="19018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10994027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11144463" y="213482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等腰三角形 36"/>
          <p:cNvSpPr/>
          <p:nvPr/>
        </p:nvSpPr>
        <p:spPr>
          <a:xfrm>
            <a:off x="11302712" y="2136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>
            <a:off x="11145430" y="190282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等腰三角形 38"/>
          <p:cNvSpPr/>
          <p:nvPr/>
        </p:nvSpPr>
        <p:spPr>
          <a:xfrm>
            <a:off x="11303679" y="1904510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45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等腰三角形 30"/>
          <p:cNvSpPr/>
          <p:nvPr/>
        </p:nvSpPr>
        <p:spPr>
          <a:xfrm>
            <a:off x="10834811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>
            <a:off x="10998884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0680395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835778" y="19018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10999851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11150287" y="213482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>
            <a:off x="11151254" y="190282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等腰三角形 42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等腰三角形 43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91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等腰三角形 30"/>
          <p:cNvSpPr/>
          <p:nvPr/>
        </p:nvSpPr>
        <p:spPr>
          <a:xfrm>
            <a:off x="10834811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>
            <a:off x="10993060" y="304412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0680395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835778" y="1901854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10994027" y="281212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11144463" y="304340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>
            <a:off x="11145430" y="281140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等腰三角形 42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等腰三角形 43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等腰三角形 30"/>
          <p:cNvSpPr/>
          <p:nvPr/>
        </p:nvSpPr>
        <p:spPr>
          <a:xfrm>
            <a:off x="10834811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>
            <a:off x="10993060" y="304412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0680395" y="190354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382094" y="374023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10994027" y="281212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11144463" y="304340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>
            <a:off x="11145430" y="281140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等腰三角形 38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等腰三角形 41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8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>
            <a:off x="10993060" y="304412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1536639" y="3753838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382094" y="374023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10994027" y="281212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11144463" y="304340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>
            <a:off x="11145430" y="281140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等腰三角形 38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等腰三角形 41"/>
          <p:cNvSpPr/>
          <p:nvPr/>
        </p:nvSpPr>
        <p:spPr>
          <a:xfrm>
            <a:off x="10823163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等腰三角形 42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等腰三角形 43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Recursively repeat the above procedure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>
            <a:off x="10993060" y="304412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1536639" y="3753838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382094" y="374023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10994027" y="281212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11144463" y="3043402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>
            <a:off x="11145430" y="281140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等腰三角形 36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等腰三角形 38"/>
          <p:cNvSpPr/>
          <p:nvPr/>
        </p:nvSpPr>
        <p:spPr>
          <a:xfrm>
            <a:off x="10823163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等腰三角形 41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等腰三角形 42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8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Cake cutting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3200" dirty="0"/>
                  <a:t>Problem setting: </a:t>
                </a:r>
              </a:p>
              <a:p>
                <a:r>
                  <a:rPr lang="en-US" altLang="zh-HK" sz="3200" dirty="0"/>
                  <a:t>One </a:t>
                </a:r>
                <a:r>
                  <a:rPr lang="en-US" altLang="zh-HK" sz="3200" dirty="0">
                    <a:solidFill>
                      <a:srgbClr val="FF66FF"/>
                    </a:solidFill>
                  </a:rPr>
                  <a:t>cake</a:t>
                </a:r>
                <a:r>
                  <a:rPr lang="en-US" altLang="zh-HK" sz="3200" dirty="0"/>
                  <a:t>, </a:t>
                </a:r>
                <a14:m>
                  <m:oMath xmlns:m="http://schemas.openxmlformats.org/officeDocument/2006/math">
                    <m:r>
                      <a:rPr lang="en-US" altLang="zh-HK" sz="3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3200" dirty="0"/>
                  <a:t> </a:t>
                </a:r>
                <a:r>
                  <a:rPr lang="en-US" altLang="zh-HK" sz="3200" dirty="0">
                    <a:solidFill>
                      <a:srgbClr val="0000FF"/>
                    </a:solidFill>
                  </a:rPr>
                  <a:t>people</a:t>
                </a:r>
                <a:r>
                  <a:rPr lang="en-US" altLang="zh-HK" sz="3200" dirty="0"/>
                  <a:t> (who want to split it).</a:t>
                </a:r>
              </a:p>
              <a:p>
                <a:r>
                  <a:rPr lang="en-US" altLang="zh-HK" sz="3200" dirty="0"/>
                  <a:t>Each person might value different portions of the cake differently. </a:t>
                </a:r>
              </a:p>
              <a:p>
                <a:pPr lvl="1"/>
                <a:r>
                  <a:rPr lang="en-US" altLang="zh-HK" sz="2800" dirty="0"/>
                  <a:t>Some like strawberries, some like chocolate, …</a:t>
                </a:r>
              </a:p>
              <a:p>
                <a:pPr lvl="1"/>
                <a:r>
                  <a:rPr lang="en-HK" altLang="zh-HK" sz="2800" dirty="0"/>
                  <a:t>Normalization: Each one values the whole cake as 1.</a:t>
                </a:r>
                <a:endParaRPr lang="en-US" altLang="zh-HK" sz="2800" dirty="0"/>
              </a:p>
              <a:p>
                <a:r>
                  <a:rPr lang="en-US" altLang="zh-HK" sz="3200" dirty="0"/>
                  <a:t>This valuation info is private.</a:t>
                </a:r>
              </a:p>
              <a:p>
                <a:r>
                  <a:rPr lang="en-US" altLang="zh-HK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</a:t>
                </a:r>
                <a:r>
                  <a:rPr lang="en-US" altLang="zh-HK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divide the cake to make all people happy.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encrypted-tbn2.gstatic.com/images?q=tbn:ANd9GcS1vQzGE6us7rwCMc1kNzEZSchG1a4ZzHpL17o6YxNmyF-TcBjh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48" y="547688"/>
            <a:ext cx="36679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7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Recursively repeat the above procedure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 rot="10800000">
            <a:off x="10993060" y="3044122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1536639" y="3753838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382094" y="374023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 rot="10800000">
            <a:off x="10994027" y="2812121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 rot="10800000">
            <a:off x="11144463" y="3043402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 rot="10800000">
            <a:off x="11145430" y="2811401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等腰三角形 36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等腰三角形 38"/>
          <p:cNvSpPr/>
          <p:nvPr/>
        </p:nvSpPr>
        <p:spPr>
          <a:xfrm>
            <a:off x="10823163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等腰三角形 41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等腰三角形 42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8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 cuts the cake into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equal pieces </a:t>
                </a:r>
                <a:br>
                  <a:rPr lang="en-HK" dirty="0"/>
                </a:br>
                <a:r>
                  <a:rPr lang="en-HK" dirty="0"/>
                  <a:t>(in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Agent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HK" dirty="0"/>
                  <a:t> largest pieces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/>
                  <a:t>’s measure).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dirty="0"/>
                  <a:t>Recursively repeat the above procedure in each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HK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弧形 28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等腰三角形 30"/>
          <p:cNvSpPr/>
          <p:nvPr/>
        </p:nvSpPr>
        <p:spPr>
          <a:xfrm>
            <a:off x="10823163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 rot="10800000">
            <a:off x="10981412" y="297423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>
            <a:off x="11536639" y="3753838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10382094" y="374023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 rot="10800000">
            <a:off x="10501717" y="371318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 rot="10800000">
            <a:off x="11115343" y="297351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等腰三角形 37"/>
          <p:cNvSpPr/>
          <p:nvPr/>
        </p:nvSpPr>
        <p:spPr>
          <a:xfrm rot="10800000">
            <a:off x="11644122" y="3723161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等腰三角形 39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等腰三角形 40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8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Fairness: Proportional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Root: </a:t>
                </a:r>
              </a:p>
              <a:p>
                <a:pPr lvl="1"/>
                <a:r>
                  <a:rPr lang="en-HK" dirty="0"/>
                  <a:t>Connects all other nodes.</a:t>
                </a:r>
              </a:p>
              <a:p>
                <a:pPr lvl="1"/>
                <a:r>
                  <a:rPr lang="en-HK" dirty="0"/>
                  <a:t>Cut the cake into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equal pieces</a:t>
                </a:r>
              </a:p>
              <a:p>
                <a:pPr lvl="1"/>
                <a:r>
                  <a:rPr lang="en-HK" dirty="0"/>
                  <a:t>Got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pieces</a:t>
                </a:r>
              </a:p>
              <a:p>
                <a:pPr lvl="1"/>
                <a:r>
                  <a:rPr lang="en-HK" dirty="0"/>
                  <a:t>T</a:t>
                </a:r>
                <a:r>
                  <a:rPr lang="en-US" dirty="0" err="1"/>
                  <a:t>hus</a:t>
                </a:r>
                <a:r>
                  <a:rPr lang="en-US" dirty="0"/>
                  <a:t> achieves exactly the average of its neighbors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1" y="30060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78219" y="30053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87940" y="38211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14218" y="385925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stCxn id="4" idx="3"/>
            <a:endCxn id="5" idx="7"/>
          </p:cNvCxnSpPr>
          <p:nvPr/>
        </p:nvCxnSpPr>
        <p:spPr>
          <a:xfrm flipH="1">
            <a:off x="9677942" y="2366281"/>
            <a:ext cx="521157" cy="65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536397" cy="65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stCxn id="6" idx="3"/>
            <a:endCxn id="7" idx="7"/>
          </p:cNvCxnSpPr>
          <p:nvPr/>
        </p:nvCxnSpPr>
        <p:spPr>
          <a:xfrm flipH="1">
            <a:off x="10252981" y="3070384"/>
            <a:ext cx="536397" cy="76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stCxn id="6" idx="5"/>
            <a:endCxn id="8" idx="1"/>
          </p:cNvCxnSpPr>
          <p:nvPr/>
        </p:nvCxnSpPr>
        <p:spPr>
          <a:xfrm>
            <a:off x="10843260" y="3070384"/>
            <a:ext cx="582117" cy="80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194918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52608" y="3061709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8948" y="3076949"/>
                <a:ext cx="300991" cy="369332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69828" y="3968489"/>
                <a:ext cx="300991" cy="369332"/>
              </a:xfrm>
              <a:prstGeom prst="rect">
                <a:avLst/>
              </a:prstGeom>
              <a:blipFill>
                <a:blip r:embed="rId6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96648" y="4006589"/>
                <a:ext cx="300991" cy="369332"/>
              </a:xfrm>
              <a:prstGeom prst="rect">
                <a:avLst/>
              </a:prstGeom>
              <a:blipFill>
                <a:blip r:embed="rId7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HK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78" y="779502"/>
                <a:ext cx="3051881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470" y="2113237"/>
                <a:ext cx="300991" cy="369332"/>
              </a:xfrm>
              <a:prstGeom prst="rect">
                <a:avLst/>
              </a:prstGeom>
              <a:blipFill>
                <a:blip r:embed="rId9"/>
                <a:stretch>
                  <a:fillRect r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262205" y="2871354"/>
                <a:ext cx="3009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5486" y="2872328"/>
                <a:ext cx="3009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63066" y="3681890"/>
                <a:ext cx="30099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16237" y="3717810"/>
                <a:ext cx="3009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弧形 23"/>
          <p:cNvSpPr/>
          <p:nvPr/>
        </p:nvSpPr>
        <p:spPr>
          <a:xfrm>
            <a:off x="9117264" y="2342789"/>
            <a:ext cx="2327295" cy="313047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弧形 24"/>
          <p:cNvSpPr/>
          <p:nvPr/>
        </p:nvSpPr>
        <p:spPr>
          <a:xfrm>
            <a:off x="10033035" y="2032652"/>
            <a:ext cx="1326589" cy="2128234"/>
          </a:xfrm>
          <a:prstGeom prst="arc">
            <a:avLst>
              <a:gd name="adj1" fmla="val 7385612"/>
              <a:gd name="adj2" fmla="val 14325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等腰三角形 25"/>
          <p:cNvSpPr/>
          <p:nvPr/>
        </p:nvSpPr>
        <p:spPr>
          <a:xfrm>
            <a:off x="10679428" y="213554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等腰三角形 26"/>
          <p:cNvSpPr/>
          <p:nvPr/>
        </p:nvSpPr>
        <p:spPr>
          <a:xfrm>
            <a:off x="10823163" y="2133855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等腰三角形 27"/>
          <p:cNvSpPr/>
          <p:nvPr/>
        </p:nvSpPr>
        <p:spPr>
          <a:xfrm rot="10800000">
            <a:off x="10981412" y="297423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等腰三角形 28"/>
          <p:cNvSpPr/>
          <p:nvPr/>
        </p:nvSpPr>
        <p:spPr>
          <a:xfrm>
            <a:off x="11536639" y="3753838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10382094" y="3740233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等腰三角形 30"/>
          <p:cNvSpPr/>
          <p:nvPr/>
        </p:nvSpPr>
        <p:spPr>
          <a:xfrm rot="10800000">
            <a:off x="10501717" y="371318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等腰三角形 31"/>
          <p:cNvSpPr/>
          <p:nvPr/>
        </p:nvSpPr>
        <p:spPr>
          <a:xfrm rot="10800000">
            <a:off x="11115343" y="2973514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等腰三角形 32"/>
          <p:cNvSpPr/>
          <p:nvPr/>
        </p:nvSpPr>
        <p:spPr>
          <a:xfrm rot="10800000">
            <a:off x="11644122" y="3723161"/>
            <a:ext cx="61399" cy="18466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等腰三角形 33"/>
          <p:cNvSpPr/>
          <p:nvPr/>
        </p:nvSpPr>
        <p:spPr>
          <a:xfrm>
            <a:off x="9776772" y="2963546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等腰三角形 34"/>
          <p:cNvSpPr/>
          <p:nvPr/>
        </p:nvSpPr>
        <p:spPr>
          <a:xfrm>
            <a:off x="9894220" y="2964511"/>
            <a:ext cx="61399" cy="184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1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Fairness: Proportional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774858" cy="4351338"/>
              </a:xfrm>
            </p:spPr>
            <p:txBody>
              <a:bodyPr/>
              <a:lstStyle/>
              <a:p>
                <a:r>
                  <a:rPr lang="en-HK" dirty="0"/>
                  <a:t>Consider an internal node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b="0" dirty="0"/>
                  <a:t> has ancestors: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b="0" dirty="0"/>
                  <a:t> has descendants: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Consider an ancestor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a descendant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774858" cy="4351338"/>
              </a:xfrm>
              <a:blipFill>
                <a:blip r:embed="rId2"/>
                <a:stretch>
                  <a:fillRect l="-141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24919" y="191762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86916" y="271627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cxnSpLocks/>
            <a:stCxn id="4" idx="1"/>
            <a:endCxn id="5" idx="5"/>
          </p:cNvCxnSpPr>
          <p:nvPr/>
        </p:nvCxnSpPr>
        <p:spPr>
          <a:xfrm flipH="1" flipV="1">
            <a:off x="9989960" y="1982669"/>
            <a:ext cx="209139" cy="329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245094" cy="36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cxnSpLocks/>
            <a:stCxn id="6" idx="3"/>
          </p:cNvCxnSpPr>
          <p:nvPr/>
        </p:nvCxnSpPr>
        <p:spPr>
          <a:xfrm flipH="1">
            <a:off x="9989960" y="2781315"/>
            <a:ext cx="508115" cy="121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cxnSpLocks/>
            <a:stCxn id="6" idx="5"/>
          </p:cNvCxnSpPr>
          <p:nvPr/>
        </p:nvCxnSpPr>
        <p:spPr>
          <a:xfrm>
            <a:off x="10551957" y="2781315"/>
            <a:ext cx="609622" cy="1224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"/>
          <p:cNvSpPr/>
          <p:nvPr/>
        </p:nvSpPr>
        <p:spPr>
          <a:xfrm>
            <a:off x="9664370" y="153318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9"/>
          <p:cNvCxnSpPr>
            <a:cxnSpLocks/>
            <a:stCxn id="5" idx="1"/>
            <a:endCxn id="48" idx="5"/>
          </p:cNvCxnSpPr>
          <p:nvPr/>
        </p:nvCxnSpPr>
        <p:spPr>
          <a:xfrm flipH="1" flipV="1">
            <a:off x="9729411" y="1598225"/>
            <a:ext cx="206667" cy="33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连接符: 曲线 53"/>
          <p:cNvCxnSpPr>
            <a:stCxn id="5" idx="1"/>
            <a:endCxn id="6" idx="0"/>
          </p:cNvCxnSpPr>
          <p:nvPr/>
        </p:nvCxnSpPr>
        <p:spPr>
          <a:xfrm rot="16200000" flipH="1">
            <a:off x="9836803" y="2028061"/>
            <a:ext cx="787487" cy="588938"/>
          </a:xfrm>
          <a:prstGeom prst="curvedConnector3">
            <a:avLst>
              <a:gd name="adj1" fmla="val -13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曲线 60"/>
          <p:cNvCxnSpPr>
            <a:stCxn id="48" idx="3"/>
            <a:endCxn id="6" idx="0"/>
          </p:cNvCxnSpPr>
          <p:nvPr/>
        </p:nvCxnSpPr>
        <p:spPr>
          <a:xfrm rot="16200000" flipH="1">
            <a:off x="9541248" y="1732505"/>
            <a:ext cx="1118049" cy="849487"/>
          </a:xfrm>
          <a:prstGeom prst="curvedConnector3">
            <a:avLst>
              <a:gd name="adj1" fmla="val -27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989960" y="4001294"/>
            <a:ext cx="1171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/>
              <p:cNvSpPr txBox="1"/>
              <p:nvPr/>
            </p:nvSpPr>
            <p:spPr>
              <a:xfrm flipH="1">
                <a:off x="10183818" y="2561881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83818" y="2561881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椭圆 83"/>
          <p:cNvSpPr/>
          <p:nvPr/>
        </p:nvSpPr>
        <p:spPr>
          <a:xfrm rot="19592720">
            <a:off x="9661284" y="1206666"/>
            <a:ext cx="596045" cy="1442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Fairness: Proportional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774858" cy="4351338"/>
              </a:xfrm>
            </p:spPr>
            <p:txBody>
              <a:bodyPr/>
              <a:lstStyle/>
              <a:p>
                <a:r>
                  <a:rPr lang="en-HK" dirty="0"/>
                  <a:t>Consider an internal node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b="0" dirty="0"/>
                  <a:t> has ancestors: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HK" b="0" dirty="0"/>
                  <a:t> has descendants: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Consider an ancestor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: </m:t>
                    </m:r>
                    <m:r>
                      <m:rPr>
                        <m:nor/>
                      </m:rPr>
                      <a:rPr lang="en-US" dirty="0"/>
                      <m:t>portion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gives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/>
                  <a:t>: portion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gives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then transfers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/>
                  <a:t>: portion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gives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then stays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/>
                  <a:t>: portion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gives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/>
                  <a:t>: portion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leaves to herself.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774858" cy="4351338"/>
              </a:xfrm>
              <a:blipFill>
                <a:blip r:embed="rId2"/>
                <a:stretch>
                  <a:fillRect l="-1412" t="-224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24919" y="191762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86916" y="271627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cxnSpLocks/>
            <a:stCxn id="4" idx="1"/>
            <a:endCxn id="5" idx="5"/>
          </p:cNvCxnSpPr>
          <p:nvPr/>
        </p:nvCxnSpPr>
        <p:spPr>
          <a:xfrm flipH="1" flipV="1">
            <a:off x="9989960" y="1982669"/>
            <a:ext cx="209139" cy="329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245094" cy="36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cxnSpLocks/>
            <a:stCxn id="6" idx="3"/>
          </p:cNvCxnSpPr>
          <p:nvPr/>
        </p:nvCxnSpPr>
        <p:spPr>
          <a:xfrm flipH="1">
            <a:off x="9989960" y="2781315"/>
            <a:ext cx="508115" cy="121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cxnSpLocks/>
            <a:stCxn id="6" idx="5"/>
          </p:cNvCxnSpPr>
          <p:nvPr/>
        </p:nvCxnSpPr>
        <p:spPr>
          <a:xfrm>
            <a:off x="10551957" y="2781315"/>
            <a:ext cx="609622" cy="1224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9541777" y="173695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41777" y="173695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"/>
          <p:cNvSpPr/>
          <p:nvPr/>
        </p:nvSpPr>
        <p:spPr>
          <a:xfrm>
            <a:off x="9664370" y="153318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9"/>
          <p:cNvCxnSpPr>
            <a:cxnSpLocks/>
            <a:stCxn id="5" idx="1"/>
            <a:endCxn id="48" idx="5"/>
          </p:cNvCxnSpPr>
          <p:nvPr/>
        </p:nvCxnSpPr>
        <p:spPr>
          <a:xfrm flipH="1" flipV="1">
            <a:off x="9729411" y="1598225"/>
            <a:ext cx="206667" cy="33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连接符: 曲线 53"/>
          <p:cNvCxnSpPr>
            <a:stCxn id="5" idx="1"/>
            <a:endCxn id="6" idx="0"/>
          </p:cNvCxnSpPr>
          <p:nvPr/>
        </p:nvCxnSpPr>
        <p:spPr>
          <a:xfrm rot="16200000" flipH="1">
            <a:off x="9836803" y="2028061"/>
            <a:ext cx="787487" cy="588938"/>
          </a:xfrm>
          <a:prstGeom prst="curvedConnector3">
            <a:avLst>
              <a:gd name="adj1" fmla="val -13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曲线 60"/>
          <p:cNvCxnSpPr>
            <a:stCxn id="48" idx="3"/>
            <a:endCxn id="6" idx="0"/>
          </p:cNvCxnSpPr>
          <p:nvPr/>
        </p:nvCxnSpPr>
        <p:spPr>
          <a:xfrm rot="16200000" flipH="1">
            <a:off x="9541248" y="1732505"/>
            <a:ext cx="1118049" cy="849487"/>
          </a:xfrm>
          <a:prstGeom prst="curvedConnector3">
            <a:avLst>
              <a:gd name="adj1" fmla="val -27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989960" y="4001294"/>
            <a:ext cx="1171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/>
              <p:cNvSpPr txBox="1"/>
              <p:nvPr/>
            </p:nvSpPr>
            <p:spPr>
              <a:xfrm flipH="1">
                <a:off x="10183818" y="2561881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83818" y="2561881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箭头: 左弧形 77"/>
          <p:cNvSpPr/>
          <p:nvPr/>
        </p:nvSpPr>
        <p:spPr>
          <a:xfrm rot="20840020">
            <a:off x="9785529" y="2019907"/>
            <a:ext cx="237674" cy="160604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矩形 78"/>
              <p:cNvSpPr/>
              <p:nvPr/>
            </p:nvSpPr>
            <p:spPr>
              <a:xfrm>
                <a:off x="9317877" y="2531608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877" y="2531608"/>
                <a:ext cx="492634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箭头: 右弧形 79"/>
          <p:cNvSpPr/>
          <p:nvPr/>
        </p:nvSpPr>
        <p:spPr>
          <a:xfrm rot="19822061">
            <a:off x="10337448" y="1795524"/>
            <a:ext cx="224060" cy="96558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矩形 80"/>
              <p:cNvSpPr/>
              <p:nvPr/>
            </p:nvSpPr>
            <p:spPr>
              <a:xfrm>
                <a:off x="10532158" y="1911193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158" y="1911193"/>
                <a:ext cx="4926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箭头: 左弧形 81"/>
          <p:cNvSpPr/>
          <p:nvPr/>
        </p:nvSpPr>
        <p:spPr>
          <a:xfrm rot="4782857">
            <a:off x="9808739" y="1611505"/>
            <a:ext cx="229457" cy="187965"/>
          </a:xfrm>
          <a:prstGeom prst="curvedRightArrow">
            <a:avLst>
              <a:gd name="adj1" fmla="val 8936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矩形 82"/>
              <p:cNvSpPr/>
              <p:nvPr/>
            </p:nvSpPr>
            <p:spPr>
              <a:xfrm>
                <a:off x="9681670" y="1178698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3" name="矩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670" y="1178698"/>
                <a:ext cx="492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头: 左弧形 25"/>
          <p:cNvSpPr/>
          <p:nvPr/>
        </p:nvSpPr>
        <p:spPr>
          <a:xfrm rot="14162209" flipV="1">
            <a:off x="10499631" y="2851322"/>
            <a:ext cx="210830" cy="131761"/>
          </a:xfrm>
          <a:prstGeom prst="curvedRightArrow">
            <a:avLst>
              <a:gd name="adj1" fmla="val 8936"/>
              <a:gd name="adj2" fmla="val 5000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10436787" y="2954386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787" y="2954386"/>
                <a:ext cx="4926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头: 右弧形 27"/>
          <p:cNvSpPr/>
          <p:nvPr/>
        </p:nvSpPr>
        <p:spPr>
          <a:xfrm rot="20433071">
            <a:off x="10788100" y="2683882"/>
            <a:ext cx="178096" cy="871126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10960846" y="2900311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𝑣𝑑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846" y="2900311"/>
                <a:ext cx="49263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0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Fairness: Proportional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774858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valuation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𝑣𝑣</m:t>
                            </m:r>
                          </m:sub>
                          <m:sup>
                            <m: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bSup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bSup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𝑣𝑑</m:t>
                                </m:r>
                              </m:sub>
                              <m:sup>
                                <m: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O</a:t>
                </a:r>
                <a:r>
                  <a:rPr lang="en-US" dirty="0" err="1"/>
                  <a:t>nce</a:t>
                </a:r>
                <a:r>
                  <a:rPr lang="en-US" dirty="0"/>
                  <a:t> prove this, then sum it over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𝑣𝑑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finally has.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: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ancestors collectively have.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: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ancestors give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descendants.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𝑣𝑑</m:t>
                        </m:r>
                      </m:sub>
                    </m:sSub>
                  </m:oMath>
                </a14:m>
                <a:r>
                  <a:rPr lang="en-US" dirty="0"/>
                  <a:t>: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gives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descendants.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774858" cy="4351338"/>
              </a:xfrm>
              <a:blipFill>
                <a:blip r:embed="rId2"/>
                <a:stretch>
                  <a:fillRect l="-141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8794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24919" y="191762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86916" y="271627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9"/>
          <p:cNvCxnSpPr>
            <a:cxnSpLocks/>
            <a:stCxn id="4" idx="1"/>
            <a:endCxn id="5" idx="5"/>
          </p:cNvCxnSpPr>
          <p:nvPr/>
        </p:nvCxnSpPr>
        <p:spPr>
          <a:xfrm flipH="1" flipV="1">
            <a:off x="9989960" y="1982669"/>
            <a:ext cx="209139" cy="329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>
            <a:stCxn id="4" idx="5"/>
            <a:endCxn id="6" idx="1"/>
          </p:cNvCxnSpPr>
          <p:nvPr/>
        </p:nvCxnSpPr>
        <p:spPr>
          <a:xfrm>
            <a:off x="10252981" y="2366281"/>
            <a:ext cx="245094" cy="36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>
            <a:cxnSpLocks/>
            <a:stCxn id="6" idx="3"/>
          </p:cNvCxnSpPr>
          <p:nvPr/>
        </p:nvCxnSpPr>
        <p:spPr>
          <a:xfrm flipH="1">
            <a:off x="9989960" y="2781315"/>
            <a:ext cx="508115" cy="121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>
            <a:cxnSpLocks/>
            <a:stCxn id="6" idx="5"/>
          </p:cNvCxnSpPr>
          <p:nvPr/>
        </p:nvCxnSpPr>
        <p:spPr>
          <a:xfrm>
            <a:off x="10551957" y="2781315"/>
            <a:ext cx="609622" cy="1224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 flipH="1">
                <a:off x="9541777" y="1736959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41777" y="1736959"/>
                <a:ext cx="3009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"/>
          <p:cNvSpPr/>
          <p:nvPr/>
        </p:nvSpPr>
        <p:spPr>
          <a:xfrm>
            <a:off x="9664370" y="153318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9"/>
          <p:cNvCxnSpPr>
            <a:cxnSpLocks/>
            <a:stCxn id="5" idx="1"/>
            <a:endCxn id="48" idx="5"/>
          </p:cNvCxnSpPr>
          <p:nvPr/>
        </p:nvCxnSpPr>
        <p:spPr>
          <a:xfrm flipH="1" flipV="1">
            <a:off x="9729411" y="1598225"/>
            <a:ext cx="206667" cy="33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连接符: 曲线 53"/>
          <p:cNvCxnSpPr>
            <a:stCxn id="5" idx="1"/>
            <a:endCxn id="6" idx="0"/>
          </p:cNvCxnSpPr>
          <p:nvPr/>
        </p:nvCxnSpPr>
        <p:spPr>
          <a:xfrm rot="16200000" flipH="1">
            <a:off x="9836803" y="2028061"/>
            <a:ext cx="787487" cy="588938"/>
          </a:xfrm>
          <a:prstGeom prst="curvedConnector3">
            <a:avLst>
              <a:gd name="adj1" fmla="val -13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曲线 60"/>
          <p:cNvCxnSpPr>
            <a:stCxn id="48" idx="3"/>
            <a:endCxn id="6" idx="0"/>
          </p:cNvCxnSpPr>
          <p:nvPr/>
        </p:nvCxnSpPr>
        <p:spPr>
          <a:xfrm rot="16200000" flipH="1">
            <a:off x="9541248" y="1732505"/>
            <a:ext cx="1118049" cy="849487"/>
          </a:xfrm>
          <a:prstGeom prst="curvedConnector3">
            <a:avLst>
              <a:gd name="adj1" fmla="val -27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989960" y="4001294"/>
            <a:ext cx="1171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/>
              <p:cNvSpPr txBox="1"/>
              <p:nvPr/>
            </p:nvSpPr>
            <p:spPr>
              <a:xfrm flipH="1">
                <a:off x="10183818" y="2561881"/>
                <a:ext cx="300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83818" y="2561881"/>
                <a:ext cx="3009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箭头: 左弧形 77"/>
          <p:cNvSpPr/>
          <p:nvPr/>
        </p:nvSpPr>
        <p:spPr>
          <a:xfrm rot="20840020">
            <a:off x="9785529" y="2019907"/>
            <a:ext cx="237674" cy="160604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矩形 78"/>
              <p:cNvSpPr/>
              <p:nvPr/>
            </p:nvSpPr>
            <p:spPr>
              <a:xfrm>
                <a:off x="9317877" y="2531608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877" y="2531608"/>
                <a:ext cx="492634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箭头: 右弧形 79"/>
          <p:cNvSpPr/>
          <p:nvPr/>
        </p:nvSpPr>
        <p:spPr>
          <a:xfrm rot="19822061">
            <a:off x="10337448" y="1795524"/>
            <a:ext cx="224060" cy="96558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矩形 80"/>
              <p:cNvSpPr/>
              <p:nvPr/>
            </p:nvSpPr>
            <p:spPr>
              <a:xfrm>
                <a:off x="10532158" y="1911193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158" y="1911193"/>
                <a:ext cx="4926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箭头: 左弧形 81"/>
          <p:cNvSpPr/>
          <p:nvPr/>
        </p:nvSpPr>
        <p:spPr>
          <a:xfrm rot="4782857">
            <a:off x="9808739" y="1611505"/>
            <a:ext cx="229457" cy="187965"/>
          </a:xfrm>
          <a:prstGeom prst="curvedRightArrow">
            <a:avLst>
              <a:gd name="adj1" fmla="val 8936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矩形 82"/>
              <p:cNvSpPr/>
              <p:nvPr/>
            </p:nvSpPr>
            <p:spPr>
              <a:xfrm>
                <a:off x="9681670" y="1178698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3" name="矩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670" y="1178698"/>
                <a:ext cx="492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头: 左弧形 25"/>
          <p:cNvSpPr/>
          <p:nvPr/>
        </p:nvSpPr>
        <p:spPr>
          <a:xfrm rot="14162209" flipV="1">
            <a:off x="10499631" y="2851322"/>
            <a:ext cx="210830" cy="131761"/>
          </a:xfrm>
          <a:prstGeom prst="curvedRightArrow">
            <a:avLst>
              <a:gd name="adj1" fmla="val 8936"/>
              <a:gd name="adj2" fmla="val 50000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10436787" y="2954386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787" y="2954386"/>
                <a:ext cx="4926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头: 右弧形 27"/>
          <p:cNvSpPr/>
          <p:nvPr/>
        </p:nvSpPr>
        <p:spPr>
          <a:xfrm rot="20433071">
            <a:off x="10788100" y="2683882"/>
            <a:ext cx="178096" cy="871126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10960846" y="2900311"/>
                <a:ext cx="4926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𝑣𝑑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846" y="2900311"/>
                <a:ext cx="49263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68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This work tries to initialize studies of fair allocation on graphs.</a:t>
            </a:r>
          </a:p>
          <a:p>
            <a:r>
              <a:rPr lang="en-HK" dirty="0"/>
              <a:t>Two special classes of graphs are investigated.</a:t>
            </a:r>
          </a:p>
          <a:p>
            <a:pPr lvl="1"/>
            <a:r>
              <a:rPr lang="en-HK" dirty="0"/>
              <a:t>Trees: envy-free</a:t>
            </a:r>
          </a:p>
          <a:p>
            <a:pPr lvl="1"/>
            <a:r>
              <a:rPr lang="en-HK" dirty="0"/>
              <a:t>Descendant graphs: proportional</a:t>
            </a:r>
          </a:p>
          <a:p>
            <a:r>
              <a:rPr lang="en-HK" dirty="0"/>
              <a:t>Many other interesting classes are left open.</a:t>
            </a:r>
          </a:p>
          <a:p>
            <a:pPr lvl="1"/>
            <a:r>
              <a:rPr lang="en-HK" dirty="0"/>
              <a:t>Cycles </a:t>
            </a:r>
          </a:p>
          <a:p>
            <a:pPr lvl="1"/>
            <a:r>
              <a:rPr lang="en-HK" dirty="0"/>
              <a:t>Low-degree</a:t>
            </a:r>
          </a:p>
          <a:p>
            <a:pPr lvl="1"/>
            <a:r>
              <a:rPr lang="en-HK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8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Cake cutting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HK" sz="3200" dirty="0"/>
                  <a:t>A cake cutting protocol is </a:t>
                </a:r>
                <a:r>
                  <a:rPr lang="en-US" altLang="zh-HK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proportionally </a:t>
                </a:r>
                <a:br>
                  <a:rPr lang="en-US" altLang="zh-HK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HK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fair</a:t>
                </a:r>
                <a:r>
                  <a:rPr lang="en-US" altLang="zh-HK" sz="3200" dirty="0"/>
                  <a:t> (or </a:t>
                </a:r>
                <a:r>
                  <a:rPr lang="en-US" altLang="zh-HK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proportional</a:t>
                </a:r>
                <a:r>
                  <a:rPr lang="en-US" altLang="zh-HK" sz="3200" dirty="0"/>
                  <a:t> for short) if each </a:t>
                </a:r>
                <a:br>
                  <a:rPr lang="en-US" altLang="zh-HK" sz="3200" dirty="0"/>
                </a:br>
                <a:r>
                  <a:rPr lang="en-US" altLang="zh-HK" sz="3200" dirty="0"/>
                  <a:t>person gets </a:t>
                </a:r>
                <a14:m>
                  <m:oMath xmlns:m="http://schemas.openxmlformats.org/officeDocument/2006/math">
                    <m:r>
                      <a:rPr lang="en-US" altLang="zh-HK" sz="3200" i="1" dirty="0">
                        <a:latin typeface="Cambria Math"/>
                      </a:rPr>
                      <m:t>≥1/</m:t>
                    </m:r>
                    <m:r>
                      <a:rPr lang="en-US" altLang="zh-HK" sz="32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3200" dirty="0"/>
                  <a:t> fraction </a:t>
                </a:r>
                <a:r>
                  <a:rPr lang="en-US" altLang="zh-HK" sz="3200" dirty="0">
                    <a:solidFill>
                      <a:srgbClr val="0000FF"/>
                    </a:solidFill>
                  </a:rPr>
                  <a:t>by her measure</a:t>
                </a:r>
                <a:r>
                  <a:rPr lang="en-US" altLang="zh-HK" sz="3200" dirty="0"/>
                  <a:t>.</a:t>
                </a:r>
              </a:p>
              <a:p>
                <a:pPr lvl="1"/>
                <a:r>
                  <a:rPr lang="en-US" altLang="zh-HK" sz="2800" dirty="0"/>
                  <a:t>No matter how other people behave.</a:t>
                </a:r>
              </a:p>
              <a:p>
                <a:r>
                  <a:rPr lang="en-US" altLang="zh-HK" sz="3200" dirty="0"/>
                  <a:t>A cake cutting protocol is </a:t>
                </a:r>
                <a:r>
                  <a:rPr lang="en-US" altLang="zh-HK" sz="32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envy-free</a:t>
                </a:r>
                <a:r>
                  <a:rPr lang="en-US" altLang="zh-HK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sz="3200" dirty="0"/>
                  <a:t>if each person thinks that she gets the most </a:t>
                </a:r>
                <a:r>
                  <a:rPr lang="en-US" altLang="zh-HK" sz="3200" dirty="0">
                    <a:solidFill>
                      <a:srgbClr val="0000FF"/>
                    </a:solidFill>
                  </a:rPr>
                  <a:t>by her measure</a:t>
                </a:r>
                <a:r>
                  <a:rPr lang="en-US" altLang="zh-HK" sz="3200" dirty="0"/>
                  <a:t>.</a:t>
                </a:r>
              </a:p>
              <a:p>
                <a:r>
                  <a:rPr lang="en-US" altLang="zh-HK" sz="3200" dirty="0"/>
                  <a:t>Envy-free </a:t>
                </a:r>
                <a14:m>
                  <m:oMath xmlns:m="http://schemas.openxmlformats.org/officeDocument/2006/math">
                    <m:r>
                      <a:rPr lang="en-US" altLang="zh-HK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zh-HK" altLang="en-US" sz="3200" dirty="0"/>
                  <a:t> </a:t>
                </a:r>
                <a:r>
                  <a:rPr lang="en-HK" altLang="zh-HK" sz="3200" dirty="0"/>
                  <a:t>proportional</a:t>
                </a:r>
                <a:r>
                  <a:rPr lang="en-US" altLang="zh-HK" sz="3200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HK" altLang="zh-HK" sz="2800" b="0" dirty="0"/>
                  <a:t>: how much person </a:t>
                </a:r>
                <a14:m>
                  <m:oMath xmlns:m="http://schemas.openxmlformats.org/officeDocument/2006/math"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altLang="zh-HK" sz="2800" b="0" dirty="0"/>
                  <a:t> gets in person </a:t>
                </a:r>
                <a14:m>
                  <m:oMath xmlns:m="http://schemas.openxmlformats.org/officeDocument/2006/math"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altLang="zh-HK" sz="2800" b="0" dirty="0"/>
                  <a:t>’s measure.</a:t>
                </a:r>
              </a:p>
              <a:p>
                <a:pPr lvl="1"/>
                <a:r>
                  <a:rPr lang="en-HK" altLang="zh-HK" sz="2800" dirty="0"/>
                  <a:t>Envy-free: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sz="2800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altLang="zh-HK" sz="2800" dirty="0"/>
                  <a:t>       </a:t>
                </a:r>
                <a14:m>
                  <m:oMath xmlns:m="http://schemas.openxmlformats.org/officeDocument/2006/math"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HK" sz="2800" dirty="0"/>
                  <a:t>     proportional:</a:t>
                </a:r>
                <a:r>
                  <a:rPr lang="en-HK" altLang="zh-HK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HK" altLang="zh-HK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altLang="zh-HK" sz="2800" dirty="0"/>
                  <a:t>.</a:t>
                </a:r>
                <a:endParaRPr lang="zh-HK" altLang="en-US" sz="2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3221" r="-1333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encrypted-tbn2.gstatic.com/images?q=tbn:ANd9GcS1vQzGE6us7rwCMc1kNzEZSchG1a4ZzHpL17o6YxNmyF-TcBjh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48" y="547688"/>
            <a:ext cx="36679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4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662889" y="891102"/>
            <a:ext cx="3773106" cy="15472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prstMaterial="softEdge">
            <a:bevelT w="165100" h="762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768995" y="1066800"/>
            <a:ext cx="1066800" cy="1295400"/>
            <a:chOff x="4800600" y="1066800"/>
            <a:chExt cx="1066800" cy="1295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800600" y="1066800"/>
              <a:ext cx="99060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5448300" y="1943100"/>
              <a:ext cx="762000" cy="76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C:\Users\Acer\AppData\Local\Microsoft\Windows\Temporary Internet Files\Content.IE5\3D2HR4CJ\MCj039769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6801">
            <a:off x="8082373" y="1113913"/>
            <a:ext cx="2212624" cy="1180584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7140474" y="3931338"/>
            <a:ext cx="4286120" cy="1783662"/>
            <a:chOff x="2362200" y="3657600"/>
            <a:chExt cx="5181600" cy="2514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5181600" y="3657600"/>
              <a:ext cx="2362200" cy="2133600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prstMaterial="softEdge">
              <a:bevelT w="165100" h="762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2200" y="4038600"/>
              <a:ext cx="2514600" cy="2133600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prstMaterial="softEdge">
              <a:bevelT w="165100" h="762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 descr="C:\Users\Acer\AppData\Local\Microsoft\Windows\Temporary Internet Files\Content.IE5\HXH75UFP\MCj043489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195" y="1465625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2" descr="C:\Users\Acer\AppData\Local\Microsoft\Windows\Temporary Internet Files\Content.IE5\GDFAEIEQ\MCj043487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195" y="4598295"/>
            <a:ext cx="720000" cy="720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HK" dirty="0"/>
                  <a:t>Envy-free when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622064" cy="4351338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HK" sz="3600" dirty="0">
                <a:solidFill>
                  <a:srgbClr val="FF66FF"/>
                </a:solidFill>
              </a:rPr>
              <a:t>Alice</a:t>
            </a:r>
            <a:r>
              <a:rPr lang="en-US" altLang="zh-HK" sz="3600" dirty="0"/>
              <a:t> cuts the cake into two </a:t>
            </a:r>
            <a:r>
              <a:rPr lang="en-US" altLang="zh-HK" sz="3600" dirty="0">
                <a:solidFill>
                  <a:srgbClr val="FF0000"/>
                </a:solidFill>
              </a:rPr>
              <a:t>equal</a:t>
            </a:r>
            <a:r>
              <a:rPr lang="en-US" altLang="zh-HK" sz="3600" dirty="0"/>
              <a:t> pieces </a:t>
            </a:r>
          </a:p>
          <a:p>
            <a:pPr lvl="2"/>
            <a:r>
              <a:rPr lang="en-US" altLang="zh-H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her measure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HK" sz="3600" dirty="0">
                <a:solidFill>
                  <a:srgbClr val="0000FF"/>
                </a:solidFill>
              </a:rPr>
              <a:t>Bob</a:t>
            </a:r>
            <a:r>
              <a:rPr lang="en-US" altLang="zh-HK" sz="3600" dirty="0"/>
              <a:t> chooses a larger piece </a:t>
            </a:r>
          </a:p>
          <a:p>
            <a:pPr lvl="2"/>
            <a:r>
              <a:rPr lang="en-US" altLang="zh-H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his measure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HK" sz="3600" dirty="0">
                <a:solidFill>
                  <a:srgbClr val="FF66FF"/>
                </a:solidFill>
              </a:rPr>
              <a:t>Alice</a:t>
            </a:r>
            <a:r>
              <a:rPr lang="en-US" altLang="zh-HK" sz="3600" dirty="0"/>
              <a:t> takes the other piece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17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0.03933 -0.04908 0.07891 -0.09815 0.11771 -0.10162 C 0.15639 -0.10486 0.17826 -0.07477 0.21654 -0.03264 " pathEditMode="relative" rAng="0" ptsTypes="AAA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9076 0.3937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outcome is </a:t>
            </a:r>
            <a:r>
              <a:rPr lang="en-US" altLang="zh-HK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envy-free</a:t>
            </a:r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 thus </a:t>
            </a:r>
            <a:r>
              <a:rPr lang="en-US" altLang="zh-HK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proportionally fair</a:t>
            </a:r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sz="3200" dirty="0"/>
              <a:t>.</a:t>
            </a:r>
          </a:p>
          <a:p>
            <a:r>
              <a:rPr lang="en-US" altLang="zh-HK" sz="3200" dirty="0"/>
              <a:t>Proof. </a:t>
            </a:r>
          </a:p>
          <a:p>
            <a:pPr lvl="1"/>
            <a:r>
              <a:rPr lang="en-US" altLang="zh-HK" sz="2800" dirty="0">
                <a:solidFill>
                  <a:srgbClr val="FF66FF"/>
                </a:solidFill>
              </a:rPr>
              <a:t>Alice</a:t>
            </a:r>
            <a:r>
              <a:rPr lang="en-US" altLang="zh-HK" sz="2800" dirty="0"/>
              <a:t>: gets exactly half</a:t>
            </a:r>
          </a:p>
          <a:p>
            <a:pPr lvl="2"/>
            <a:r>
              <a:rPr lang="en-US" altLang="zh-HK" sz="2400" dirty="0"/>
              <a:t>no matter which piece </a:t>
            </a:r>
            <a:r>
              <a:rPr lang="en-US" altLang="zh-HK" sz="2400" dirty="0">
                <a:solidFill>
                  <a:srgbClr val="0000FF"/>
                </a:solidFill>
              </a:rPr>
              <a:t>Bob</a:t>
            </a:r>
            <a:r>
              <a:rPr lang="en-US" altLang="zh-HK" sz="2400" dirty="0"/>
              <a:t> chooses,</a:t>
            </a:r>
          </a:p>
          <a:p>
            <a:pPr lvl="2"/>
            <a:r>
              <a:rPr lang="en-US" altLang="zh-HK" sz="2400" dirty="0"/>
              <a:t>as the two pieces are equal to her.</a:t>
            </a:r>
          </a:p>
          <a:p>
            <a:pPr lvl="1"/>
            <a:r>
              <a:rPr lang="en-US" altLang="zh-HK" sz="2800" dirty="0">
                <a:solidFill>
                  <a:srgbClr val="0000FF"/>
                </a:solidFill>
              </a:rPr>
              <a:t>Bob</a:t>
            </a:r>
            <a:r>
              <a:rPr lang="en-US" altLang="zh-HK" sz="2800" dirty="0"/>
              <a:t>: gets at least half, </a:t>
            </a:r>
          </a:p>
          <a:p>
            <a:pPr lvl="2"/>
            <a:r>
              <a:rPr lang="en-US" altLang="zh-HK" sz="2400" dirty="0"/>
              <a:t>no matter how </a:t>
            </a:r>
            <a:r>
              <a:rPr lang="en-US" altLang="zh-HK" sz="2400" dirty="0">
                <a:solidFill>
                  <a:srgbClr val="FF66FF"/>
                </a:solidFill>
              </a:rPr>
              <a:t>Alice</a:t>
            </a:r>
            <a:r>
              <a:rPr lang="en-US" altLang="zh-HK" sz="2400" dirty="0"/>
              <a:t> cuts the cake,</a:t>
            </a:r>
          </a:p>
          <a:p>
            <a:pPr lvl="2"/>
            <a:r>
              <a:rPr lang="en-HK" altLang="zh-HK" sz="2400" dirty="0"/>
              <a:t>a</a:t>
            </a:r>
            <a:r>
              <a:rPr lang="en-US" altLang="zh-HK" sz="2400" dirty="0"/>
              <a:t>s Bob takes a piece before Alice.</a:t>
            </a:r>
            <a:endParaRPr lang="zh-HK" alt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145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HK" dirty="0"/>
                  <a:t>General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Much more </a:t>
                </a:r>
                <a:r>
                  <a:rPr lang="en-HK" dirty="0">
                    <a:solidFill>
                      <a:srgbClr val="FF0000"/>
                    </a:solidFill>
                  </a:rPr>
                  <a:t>complicated</a:t>
                </a:r>
                <a:r>
                  <a:rPr lang="en-HK" dirty="0"/>
                  <a:t>.</a:t>
                </a:r>
                <a:endParaRPr lang="en-US" dirty="0"/>
              </a:p>
              <a:p>
                <a:r>
                  <a:rPr lang="en-US" dirty="0"/>
                  <a:t>Only recently*</a:t>
                </a:r>
                <a:r>
                  <a:rPr lang="en-US" baseline="30000" dirty="0"/>
                  <a:t>1</a:t>
                </a:r>
                <a:r>
                  <a:rPr lang="en-US" dirty="0"/>
                  <a:t>: discovered a finite-step procedure for finding an envy-free allocation.</a:t>
                </a:r>
              </a:p>
              <a:p>
                <a:r>
                  <a:rPr lang="en-HK" dirty="0"/>
                  <a:t>B</a:t>
                </a:r>
                <a:r>
                  <a:rPr lang="en-US" dirty="0" err="1"/>
                  <a:t>ut</a:t>
                </a:r>
                <a:r>
                  <a:rPr lang="en-US" dirty="0"/>
                  <a:t> the procedure is very complicated.</a:t>
                </a:r>
              </a:p>
              <a:p>
                <a:r>
                  <a:rPr lang="en-HK" dirty="0"/>
                  <a:t>A</a:t>
                </a:r>
                <a:r>
                  <a:rPr lang="en-US" dirty="0" err="1"/>
                  <a:t>nd</a:t>
                </a:r>
                <a:r>
                  <a:rPr lang="en-US" dirty="0"/>
                  <a:t> its complexity is an exponential tower of height 6: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6048074"/>
            <a:ext cx="113076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*1. </a:t>
            </a:r>
            <a:r>
              <a:rPr lang="en-US" dirty="0" err="1"/>
              <a:t>Haris</a:t>
            </a:r>
            <a:r>
              <a:rPr lang="en-US" dirty="0"/>
              <a:t> Aziz and Simon Mackenzie. A discrete and bounded envy-free cake cutting protocol for any number of agents. </a:t>
            </a:r>
            <a:r>
              <a:rPr lang="en-US" i="1" dirty="0"/>
              <a:t>FOCS</a:t>
            </a:r>
            <a:r>
              <a:rPr lang="en-US" dirty="0"/>
              <a:t>, 2016.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91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Envy on networks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Envy usually happens between people knowing each other. </a:t>
                </a:r>
              </a:p>
              <a:p>
                <a:r>
                  <a:rPr lang="en-HK" dirty="0"/>
                  <a:t>We don’t envy someone we don’t even know.</a:t>
                </a:r>
              </a:p>
              <a:p>
                <a:r>
                  <a:rPr lang="en-HK" dirty="0"/>
                  <a:t>Envy on networks:</a:t>
                </a:r>
              </a:p>
              <a:p>
                <a:pPr lvl="1"/>
                <a:r>
                  <a:rPr lang="en-HK" dirty="0"/>
                  <a:t>An undirected graph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𝑎𝑔𝑒𝑛𝑡𝑠</m:t>
                        </m:r>
                      </m:e>
                    </m:d>
                  </m:oMath>
                </a14:m>
                <a:endParaRPr lang="en-HK" b="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if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knows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HK" dirty="0"/>
                  <a:t>A</a:t>
                </a:r>
                <a:r>
                  <a:rPr lang="en-US" dirty="0"/>
                  <a:t>n allocation is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envy-free on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no agent envies any of her neighbors.</a:t>
                </a:r>
              </a:p>
              <a:p>
                <a:pPr lvl="1"/>
                <a:r>
                  <a:rPr lang="en-HK" dirty="0"/>
                  <a:t>A</a:t>
                </a:r>
                <a:r>
                  <a:rPr lang="en-US" dirty="0"/>
                  <a:t>n allocation is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 on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each agent gets at least the average of her neighbors’ total allocation </a:t>
                </a:r>
              </a:p>
              <a:p>
                <a:pPr lvl="2"/>
                <a:r>
                  <a:rPr lang="en-US" dirty="0"/>
                  <a:t>with respect to her own valuation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91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Observations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dirty="0"/>
                  <a:t>           Envy-free on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⇒</m:t>
                    </m:r>
                  </m:oMath>
                </a14:m>
                <a:r>
                  <a:rPr lang="zh-HK" altLang="en-US" dirty="0"/>
                  <a:t>           </a:t>
                </a:r>
                <a:r>
                  <a:rPr lang="en-HK" altLang="zh-HK" dirty="0"/>
                  <a:t>proportional </a:t>
                </a:r>
                <a:r>
                  <a:rPr lang="en-HK" dirty="0"/>
                  <a:t>on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HK" dirty="0"/>
                  <a:t>                       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r>
                  <a:rPr lang="en-HK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endParaRPr lang="en-HK" dirty="0"/>
              </a:p>
              <a:p>
                <a:pPr marL="0" indent="0">
                  <a:buNone/>
                </a:pPr>
                <a:r>
                  <a:rPr lang="en-HK" dirty="0"/>
                  <a:t>   Envy-free on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⇒</m:t>
                    </m:r>
                  </m:oMath>
                </a14:m>
                <a:r>
                  <a:rPr lang="zh-HK" altLang="en-US" dirty="0"/>
                  <a:t>   </a:t>
                </a:r>
                <a:r>
                  <a:rPr lang="en-HK" altLang="zh-HK" dirty="0"/>
                  <a:t>proportional </a:t>
                </a:r>
                <a:r>
                  <a:rPr lang="en-HK" dirty="0"/>
                  <a:t>on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HK" dirty="0"/>
              </a:p>
              <a:p>
                <a:r>
                  <a:rPr lang="en-HK" dirty="0"/>
                  <a:t>T</a:t>
                </a:r>
                <a:r>
                  <a:rPr lang="en-US" dirty="0"/>
                  <a:t>he standard envy-free is envy-free on the complete graph.</a:t>
                </a:r>
              </a:p>
              <a:p>
                <a:r>
                  <a:rPr lang="en-HK" dirty="0"/>
                  <a:t>Fair</a:t>
                </a:r>
                <a:r>
                  <a:rPr lang="en-US" dirty="0"/>
                  <a:t> allocations on general graphs is not easy, but on special classes of graphs may be.</a:t>
                </a:r>
              </a:p>
              <a:p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</a:t>
                </a:r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protocols for fair allocations on certain types of graphs.</a:t>
                </a:r>
                <a:endParaRPr lang="en-H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dirty="0"/>
                  <a:t>T</a:t>
                </a:r>
                <a:r>
                  <a:rPr lang="en-US" dirty="0"/>
                  <a:t>his paper: two classes of graphs.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>
            <a:off x="7344545" y="2406432"/>
            <a:ext cx="262090" cy="931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2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2936</Words>
  <Application>Microsoft Office PowerPoint</Application>
  <PresentationFormat>宽屏</PresentationFormat>
  <Paragraphs>457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新細明體</vt:lpstr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Office 主题​​</vt:lpstr>
      <vt:lpstr>Networked Fairness  in Cake Cutting</vt:lpstr>
      <vt:lpstr>Economics</vt:lpstr>
      <vt:lpstr>Cake cutting</vt:lpstr>
      <vt:lpstr>Cake cutting</vt:lpstr>
      <vt:lpstr>Envy-free when n=2</vt:lpstr>
      <vt:lpstr>PowerPoint 演示文稿</vt:lpstr>
      <vt:lpstr>General n</vt:lpstr>
      <vt:lpstr>Envy on networks</vt:lpstr>
      <vt:lpstr>Observations </vt:lpstr>
      <vt:lpstr>First class: trees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Fairness: Envy-free </vt:lpstr>
      <vt:lpstr>Second class: descendant graphs</vt:lpstr>
      <vt:lpstr>Notation 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Fairness: Proportional</vt:lpstr>
      <vt:lpstr>Fairness: Proportional</vt:lpstr>
      <vt:lpstr>Fairness: Proportional</vt:lpstr>
      <vt:lpstr>Fairness: Proportional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Fairness  in Cake Cutting</dc:title>
  <dc:creator>Shengyu Zhang</dc:creator>
  <cp:lastModifiedBy>Shengyu Zhang</cp:lastModifiedBy>
  <cp:revision>56</cp:revision>
  <dcterms:created xsi:type="dcterms:W3CDTF">2017-04-19T06:48:02Z</dcterms:created>
  <dcterms:modified xsi:type="dcterms:W3CDTF">2017-04-20T01:03:33Z</dcterms:modified>
</cp:coreProperties>
</file>