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3" r:id="rId2"/>
    <p:sldId id="314" r:id="rId3"/>
    <p:sldId id="315" r:id="rId4"/>
    <p:sldId id="263" r:id="rId5"/>
    <p:sldId id="316" r:id="rId6"/>
    <p:sldId id="317" r:id="rId7"/>
    <p:sldId id="260" r:id="rId8"/>
    <p:sldId id="272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30" r:id="rId19"/>
    <p:sldId id="332" r:id="rId20"/>
    <p:sldId id="333" r:id="rId21"/>
    <p:sldId id="335" r:id="rId22"/>
    <p:sldId id="336" r:id="rId23"/>
    <p:sldId id="347" r:id="rId24"/>
    <p:sldId id="348" r:id="rId25"/>
    <p:sldId id="349" r:id="rId26"/>
    <p:sldId id="350" r:id="rId27"/>
    <p:sldId id="292" r:id="rId28"/>
    <p:sldId id="296" r:id="rId29"/>
    <p:sldId id="297" r:id="rId30"/>
    <p:sldId id="303" r:id="rId31"/>
    <p:sldId id="298" r:id="rId32"/>
    <p:sldId id="331" r:id="rId33"/>
    <p:sldId id="304" r:id="rId34"/>
    <p:sldId id="305" r:id="rId35"/>
    <p:sldId id="306" r:id="rId36"/>
    <p:sldId id="341" r:id="rId37"/>
    <p:sldId id="309" r:id="rId38"/>
    <p:sldId id="310" r:id="rId39"/>
    <p:sldId id="259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9" autoAdjust="0"/>
    <p:restoredTop sz="88988" autoAdjust="0"/>
  </p:normalViewPr>
  <p:slideViewPr>
    <p:cSldViewPr>
      <p:cViewPr varScale="1">
        <p:scale>
          <a:sx n="65" d="100"/>
          <a:sy n="65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DDD86-7A74-4606-8D8B-59329A5B14C3}" type="datetimeFigureOut">
              <a:rPr lang="zh-HK" altLang="en-US" smtClean="0"/>
              <a:t>31/10/2013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AE791-D300-45EC-8D93-19D854867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405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E791-D300-45EC-8D93-19D854867D05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284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AE791-D300-45EC-8D93-19D854867D0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7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5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4D87FA-5782-40FE-A179-BD104136215E}" type="slidenum">
              <a:rPr lang="en-US" altLang="zh-HK"/>
              <a:pPr/>
              <a:t>6</a:t>
            </a:fld>
            <a:endParaRPr lang="en-US" altLang="zh-HK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560840" cy="1614041"/>
          </a:xfrm>
        </p:spPr>
        <p:txBody>
          <a:bodyPr>
            <a:normAutofit fontScale="90000"/>
          </a:bodyPr>
          <a:lstStyle/>
          <a:p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Fourier sparsity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, 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spectral norm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, and the</a:t>
            </a:r>
            <a:r>
              <a:rPr lang="en-US" altLang="zh-HK" sz="3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altLang="zh-HK" sz="3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Log-rank conjecture</a:t>
            </a:r>
            <a:endParaRPr lang="zh-HK" altLang="en-US" sz="3800" dirty="0">
              <a:solidFill>
                <a:srgbClr val="CC00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8999"/>
            <a:ext cx="8229600" cy="22322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HK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arXiv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:1304.1245</a:t>
            </a:r>
          </a:p>
          <a:p>
            <a:pPr>
              <a:lnSpc>
                <a:spcPct val="80000"/>
              </a:lnSpc>
            </a:pPr>
            <a:endParaRPr lang="en-US" altLang="zh-H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H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Hing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Yin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Tsang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Chung </a:t>
            </a:r>
            <a:r>
              <a:rPr lang="en-US" altLang="zh-H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Hoi 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Wong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</a:t>
            </a:r>
            <a:r>
              <a:rPr lang="en-US" altLang="zh-H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Ning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Xie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H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</a:t>
            </a:r>
            <a:r>
              <a:rPr lang="en-US" altLang="zh-HK" sz="2400" dirty="0" err="1" smtClean="0">
                <a:solidFill>
                  <a:srgbClr val="FF0000"/>
                </a:solidFill>
                <a:ea typeface="新細明體" charset="-120"/>
              </a:rPr>
              <a:t>Shengyu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</a:rPr>
              <a:t> Zhang</a:t>
            </a:r>
            <a:r>
              <a:rPr lang="en-US" altLang="zh-HK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altLang="zh-HK" dirty="0">
              <a:solidFill>
                <a:schemeClr val="tx1">
                  <a:lumMod val="75000"/>
                  <a:lumOff val="25000"/>
                </a:schemeClr>
              </a:solidFill>
              <a:ea typeface="新細明體" charset="-120"/>
            </a:endParaRPr>
          </a:p>
          <a:p>
            <a:pPr>
              <a:lnSpc>
                <a:spcPct val="80000"/>
              </a:lnSpc>
            </a:pPr>
            <a:endParaRPr lang="en-US" altLang="zh-HK" sz="2000" dirty="0" smtClean="0">
              <a:solidFill>
                <a:schemeClr val="tx1">
                  <a:lumMod val="75000"/>
                  <a:lumOff val="25000"/>
                </a:schemeClr>
              </a:solidFill>
              <a:ea typeface="新細明體" charset="-120"/>
            </a:endParaRPr>
          </a:p>
          <a:p>
            <a:pPr>
              <a:lnSpc>
                <a:spcPct val="80000"/>
              </a:lnSpc>
            </a:pPr>
            <a:endParaRPr lang="en-US" altLang="zh-HK" sz="2000" dirty="0" smtClean="0">
              <a:solidFill>
                <a:schemeClr val="tx1">
                  <a:lumMod val="75000"/>
                  <a:lumOff val="25000"/>
                </a:schemeClr>
              </a:solidFill>
              <a:ea typeface="新細明體" charset="-120"/>
            </a:endParaRPr>
          </a:p>
          <a:p>
            <a:pPr marL="457200" indent="-457200" algn="l">
              <a:lnSpc>
                <a:spcPct val="80000"/>
              </a:lnSpc>
              <a:buAutoNum type="arabicPeriod"/>
            </a:pPr>
            <a:endParaRPr lang="en-US" altLang="zh-HK" sz="2000" dirty="0">
              <a:ea typeface="新細明體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869160"/>
            <a:ext cx="8229600" cy="125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fr-FR" altLang="zh-HK" sz="2400" dirty="0"/>
          </a:p>
        </p:txBody>
      </p:sp>
      <p:sp>
        <p:nvSpPr>
          <p:cNvPr id="4" name="Rectangle 3"/>
          <p:cNvSpPr/>
          <p:nvPr/>
        </p:nvSpPr>
        <p:spPr>
          <a:xfrm>
            <a:off x="1763688" y="5148481"/>
            <a:ext cx="4572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HK" dirty="0">
                <a:solidFill>
                  <a:schemeClr val="tx1">
                    <a:lumMod val="75000"/>
                    <a:lumOff val="25000"/>
                  </a:schemeClr>
                </a:solidFill>
                <a:ea typeface="新細明體" charset="-120"/>
              </a:rPr>
              <a:t>The Chinese University of Hong Kong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H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Florida International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71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Previous work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Special cases 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Symmetric *</a:t>
                </a:r>
                <a:r>
                  <a:rPr lang="en-US" altLang="zh-HK" baseline="30000" dirty="0" smtClean="0">
                    <a:ea typeface="新細明體" charset="-120"/>
                  </a:rPr>
                  <a:t>1</a:t>
                </a:r>
                <a:endParaRPr lang="en-US" altLang="zh-HK" baseline="30000" dirty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LTF *</a:t>
                </a:r>
                <a:r>
                  <a:rPr lang="en-US" altLang="zh-HK" baseline="30000" dirty="0" smtClean="0">
                    <a:ea typeface="新細明體" charset="-120"/>
                  </a:rPr>
                  <a:t>2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monotone *</a:t>
                </a:r>
                <a:r>
                  <a:rPr lang="en-US" altLang="zh-HK" baseline="30000" dirty="0" smtClean="0">
                    <a:ea typeface="新細明體" charset="-120"/>
                  </a:rPr>
                  <a:t>2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sSup>
                      <m:sSup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𝐶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>
                    <a:ea typeface="新細明體" charset="-120"/>
                  </a:rPr>
                  <a:t>*</a:t>
                </a:r>
                <a:r>
                  <a:rPr lang="en-US" altLang="zh-HK" baseline="30000" dirty="0" smtClean="0">
                    <a:ea typeface="新細明體" charset="-120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HK" dirty="0" smtClean="0">
                    <a:solidFill>
                      <a:srgbClr val="FF0000"/>
                    </a:solidFill>
                  </a:rPr>
                  <a:t>Hard case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800" b="0" i="0" smtClean="0">
                        <a:latin typeface="Cambria Math"/>
                      </a:rPr>
                      <m:t>deg</m:t>
                    </m:r>
                    <m:r>
                      <a:rPr lang="en-US" altLang="zh-HK" sz="2800" b="0" i="1" smtClean="0">
                        <a:latin typeface="Cambria Math"/>
                      </a:rPr>
                      <m:t>⁡(</m:t>
                    </m:r>
                    <m:r>
                      <a:rPr lang="en-US" altLang="zh-HK" sz="2800" b="0" i="1" smtClean="0">
                        <a:latin typeface="Cambria Math"/>
                      </a:rPr>
                      <m:t>𝑓</m:t>
                    </m:r>
                    <m:r>
                      <a:rPr lang="en-US" altLang="zh-HK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much larger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>
                    <a:solidFill>
                      <a:srgbClr val="FF0000"/>
                    </a:solidFill>
                  </a:rPr>
                  <a:t>not touched </a:t>
                </a:r>
                <a:r>
                  <a:rPr lang="en-US" altLang="zh-HK" dirty="0" smtClean="0"/>
                  <a:t>yet.</a:t>
                </a:r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39"/>
              </a:xfrm>
              <a:blipFill rotWithShape="1">
                <a:blip r:embed="rId2"/>
                <a:stretch>
                  <a:fillRect l="-1630" t="-30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3707904" y="2276872"/>
            <a:ext cx="28803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68261" y="2322851"/>
                <a:ext cx="2345386" cy="562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HK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HK" sz="2400">
                          <a:solidFill>
                            <a:srgbClr val="0070C0"/>
                          </a:solidFill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altLang="zh-HK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261" y="2322851"/>
                <a:ext cx="2345386" cy="5624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707904" y="3269605"/>
            <a:ext cx="28803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3281151"/>
                <a:ext cx="3177793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24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altLang="zh-HK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func>
                      <m:r>
                        <a:rPr lang="en-US" altLang="zh-HK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HK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HK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HK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HK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HK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HK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altLang="zh-HK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81151"/>
                <a:ext cx="3177793" cy="645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5694347"/>
            <a:ext cx="8169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Zhang and Shi.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Quantum Information &amp; Computation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2009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</a:t>
            </a:r>
          </a:p>
          <a:p>
            <a:pPr>
              <a:defRPr/>
            </a:pP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Montanaro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Osborne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arXiv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:0909.3392v2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2010.</a:t>
            </a:r>
          </a:p>
          <a:p>
            <a:pPr>
              <a:defRPr/>
            </a:pP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*3.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Kulkarni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Santha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CIAC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6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Our results: starting point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/>
                  <a:t>While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>
                            <a:latin typeface="Cambria Math"/>
                          </a:rPr>
                          <m:t>deg</m:t>
                        </m:r>
                      </m:fName>
                      <m:e>
                        <m:r>
                          <a:rPr lang="en-US" altLang="zh-HK" sz="2800" i="1">
                            <a:latin typeface="Cambria Math"/>
                          </a:rPr>
                          <m:t>(</m:t>
                        </m:r>
                        <m:r>
                          <a:rPr lang="en-US" altLang="zh-HK" sz="2800" i="1">
                            <a:latin typeface="Cambria Math"/>
                          </a:rPr>
                          <m:t>𝑓</m:t>
                        </m:r>
                        <m:r>
                          <a:rPr lang="en-US" altLang="zh-HK" sz="2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is not a good bridge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sz="2800" i="1">
                            <a:latin typeface="Cambria Math"/>
                          </a:rPr>
                          <m:t>⊕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</a:rPr>
                      <m:t>(</m:t>
                    </m:r>
                    <m:r>
                      <a:rPr lang="en-US" altLang="zh-HK" sz="2800" i="1">
                        <a:latin typeface="Cambria Math"/>
                      </a:rPr>
                      <m:t>𝑓</m:t>
                    </m:r>
                    <m:r>
                      <a:rPr lang="en-US" altLang="zh-HK" sz="2800" i="1"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800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/>
                  <a:t>, another degree may be.</a:t>
                </a:r>
              </a:p>
              <a:p>
                <a:endParaRPr lang="en-US" altLang="zh-HK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dirty="0"/>
                  <a:t>: degree of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 as a polynomial </a:t>
                </a:r>
                <a:r>
                  <a:rPr lang="en-US" altLang="zh-HK" dirty="0" smtClean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Compared to Fourier sparsity,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dirty="0" smtClean="0"/>
                  <a:t> is always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small</a:t>
                </a:r>
                <a:r>
                  <a:rPr lang="en-US" altLang="zh-HK" dirty="0" smtClean="0"/>
                  <a:t>. </a:t>
                </a:r>
              </a:p>
              <a:p>
                <a:pPr lvl="1"/>
                <a:r>
                  <a:rPr lang="en-US" altLang="zh-HK" dirty="0" smtClean="0"/>
                  <a:t>Fact*</a:t>
                </a:r>
                <a:r>
                  <a:rPr lang="en-US" altLang="zh-HK" baseline="30000" dirty="0" smtClean="0"/>
                  <a:t>1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sz="2600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6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/>
                  <a:t>.</a:t>
                </a:r>
                <a:endParaRPr lang="en-US" altLang="zh-HK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Bernasconi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and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Codenotti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IEEE Transactions on Computers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1999.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2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Our results: constant degree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 1</a:t>
                </a:r>
                <a:r>
                  <a:rPr lang="en-US" altLang="zh-HK" dirty="0" smtClean="0"/>
                  <a:t>. For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deg</m:t>
                        </m:r>
                      </m:e>
                      <m:sub>
                        <m: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: 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US" altLang="zh-HK" dirty="0" smtClean="0">
                    <a:solidFill>
                      <a:srgbClr val="CC00CC"/>
                    </a:solidFill>
                  </a:rPr>
                  <a:t>Log-rank conjecture </a:t>
                </a:r>
                <a:r>
                  <a:rPr lang="en-US" altLang="zh-HK" dirty="0">
                    <a:solidFill>
                      <a:srgbClr val="CC00CC"/>
                    </a:solidFill>
                  </a:rPr>
                  <a:t>holds </a:t>
                </a:r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sz="2600" i="1">
                        <a:latin typeface="Cambria Math"/>
                      </a:rPr>
                      <m:t>𝑓</m:t>
                    </m:r>
                    <m:r>
                      <a:rPr lang="en-US" altLang="zh-HK" sz="2600" i="1">
                        <a:latin typeface="Cambria Math"/>
                      </a:rPr>
                      <m:t>∘⊕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	Dependence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HK" dirty="0" smtClean="0"/>
                  <a:t>: “only” singly exponential.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⊕</m:t>
                          </m:r>
                        </m:sub>
                      </m:sSub>
                      <m:d>
                        <m:dPr>
                          <m:ctrlP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HK" sz="26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altLang="zh-HK" sz="26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HK" sz="26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HK" sz="26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HK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/2</m:t>
                          </m:r>
                        </m:sup>
                      </m:sSup>
                      <m:func>
                        <m:funcPr>
                          <m:ctrlPr>
                            <a:rPr lang="en-US" altLang="zh-HK" sz="26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6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600" b="0" i="0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HK" sz="26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HK" sz="2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6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6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6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HK" dirty="0" smtClean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rabicParenR" startAt="2"/>
                </a:pPr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HK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Fourier </a:t>
                </a:r>
                <a:r>
                  <a:rPr lang="en-US" altLang="zh-HK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sparse</a:t>
                </a:r>
                <a:r>
                  <a:rPr lang="en-US" altLang="zh-HK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altLang="zh-HK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HK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altLang="zh-HK" i="1">
                            <a:solidFill>
                              <a:srgbClr val="CC00CC"/>
                            </a:solidFill>
                            <a:latin typeface="Cambria Math"/>
                          </a:rPr>
                          <m:t>𝑜𝑙𝑦</m:t>
                        </m:r>
                      </m:e>
                    </m:groupChr>
                  </m:oMath>
                </a14:m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HK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en-US" altLang="zh-HK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HK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HK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n-US" altLang="zh-HK" sz="24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HK" sz="2400" i="1">
                              <a:latin typeface="Cambria Math"/>
                            </a:rPr>
                            <m:t>⊕</m:t>
                          </m:r>
                        </m:sub>
                      </m:sSub>
                      <m:d>
                        <m:d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HK" sz="2400" i="1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altLang="zh-HK" sz="24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400"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400" i="1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zh-HK" sz="24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24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HK" i="1" dirty="0"/>
              </a:p>
              <a:p>
                <a:pPr marL="971550" lvl="1" indent="-514350">
                  <a:buFont typeface="+mj-lt"/>
                  <a:buAutoNum type="arabicParenR" startAt="3"/>
                </a:pPr>
                <a:r>
                  <a:rPr lang="en-US" altLang="zh-HK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 depends only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sz="2600" i="1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solidFill>
                                          <a:srgbClr val="CC00CC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CC00CC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HK" dirty="0">
                    <a:solidFill>
                      <a:schemeClr val="accent2"/>
                    </a:solidFill>
                  </a:rPr>
                  <a:t>linear functions </a:t>
                </a:r>
                <a:r>
                  <a:rPr lang="en-US" altLang="zh-HK" dirty="0"/>
                  <a:t>of input variables.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3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Our results: </a:t>
            </a:r>
            <a:r>
              <a:rPr lang="en-US" altLang="zh-HK" dirty="0"/>
              <a:t>constant degree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[GS08]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</a:rPr>
                      <m:t>∀</m:t>
                    </m:r>
                    <m:r>
                      <a:rPr lang="en-US" altLang="zh-HK" sz="3000" i="1">
                        <a:latin typeface="Cambria Math"/>
                      </a:rPr>
                      <m:t>𝑓</m:t>
                    </m:r>
                    <m:r>
                      <a:rPr lang="en-US" altLang="zh-HK" sz="30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30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3000" i="1">
                        <a:latin typeface="Cambria Math"/>
                      </a:rPr>
                      <m:t>→</m:t>
                    </m:r>
                    <m:r>
                      <a:rPr lang="en-US" altLang="zh-HK" sz="3000" b="0" i="1" smtClean="0">
                        <a:latin typeface="Cambria Math"/>
                      </a:rPr>
                      <m:t>{0,1}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/>
                  <a:t>can be written </a:t>
                </a:r>
                <a:r>
                  <a:rPr lang="en-US" altLang="zh-HK" dirty="0" smtClean="0"/>
                  <a:t>as</a:t>
                </a:r>
              </a:p>
              <a:p>
                <a:pPr marL="0" indent="0" algn="ctr">
                  <a:buNone/>
                </a:pP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sz="3000" i="1" dirty="0" smtClean="0">
                        <a:latin typeface="Cambria Math"/>
                      </a:rPr>
                      <m:t>𝑓</m:t>
                    </m:r>
                    <m:r>
                      <a:rPr lang="en-US" altLang="zh-HK" sz="300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sz="30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3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HK" sz="30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altLang="zh-HK" sz="3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30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HK" sz="30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HK" sz="30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HK" sz="3000" b="0" i="1" dirty="0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e>
                                </m:d>
                              </m:sup>
                            </m:sSup>
                          </m:sup>
                        </m:sSup>
                      </m:sup>
                      <m:e>
                        <m:r>
                          <a:rPr lang="en-US" altLang="zh-HK" sz="3000" b="0" i="1" dirty="0" smtClean="0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altLang="zh-HK" sz="30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3000" b="1" i="1" dirty="0" smtClean="0">
                                <a:latin typeface="Cambria Math"/>
                              </a:rPr>
                              <m:t>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30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HK" sz="30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altLang="zh-HK" dirty="0"/>
                  <a:t>, </a:t>
                </a:r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HK" sz="30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’s are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subspaces</a:t>
                </a:r>
                <a:r>
                  <a:rPr lang="en-US" altLang="zh-HK" dirty="0" smtClean="0"/>
                  <a:t>.</a:t>
                </a:r>
              </a:p>
              <a:p>
                <a:pPr marL="0" indent="0">
                  <a:buNone/>
                </a:pPr>
                <a:endParaRPr lang="en-US" altLang="zh-HK" sz="1800" dirty="0" smtClean="0">
                  <a:solidFill>
                    <a:srgbClr val="CC00CC"/>
                  </a:solidFill>
                  <a:cs typeface="Times New Roman" pitchFamily="18" charset="0"/>
                </a:endParaRPr>
              </a:p>
              <a:p>
                <a:r>
                  <a:rPr lang="en-US" altLang="zh-HK" dirty="0" smtClean="0">
                    <a:solidFill>
                      <a:srgbClr val="CC00CC"/>
                    </a:solidFill>
                    <a:cs typeface="Times New Roman" pitchFamily="18" charset="0"/>
                  </a:rPr>
                  <a:t>Theorem </a:t>
                </a:r>
                <a:r>
                  <a:rPr lang="en-US" altLang="zh-HK" dirty="0">
                    <a:solidFill>
                      <a:srgbClr val="CC00CC"/>
                    </a:solidFill>
                    <a:cs typeface="Times New Roman" pitchFamily="18" charset="0"/>
                  </a:rPr>
                  <a:t>2</a:t>
                </a:r>
                <a:r>
                  <a:rPr lang="en-US" altLang="zh-HK" dirty="0" smtClean="0">
                    <a:cs typeface="Times New Roman" pitchFamily="18" charset="0"/>
                  </a:rPr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  <a:cs typeface="Times New Roman" pitchFamily="18" charset="0"/>
                          </a:rPr>
                          <m:t>deg</m:t>
                        </m:r>
                      </m:e>
                      <m:sub>
                        <m:r>
                          <a:rPr lang="en-US" altLang="zh-HK" b="0" i="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(1)</m:t>
                    </m:r>
                  </m:oMath>
                </a14:m>
                <a:r>
                  <a:rPr lang="en-US" altLang="zh-HK" dirty="0" smtClean="0">
                    <a:cs typeface="Times New Roman" pitchFamily="18" charset="0"/>
                  </a:rPr>
                  <a:t>, then we improve </a:t>
                </a:r>
                <a:r>
                  <a:rPr lang="en-US" altLang="zh-HK" dirty="0" smtClean="0">
                    <a:solidFill>
                      <a:srgbClr val="0070C0"/>
                    </a:solidFill>
                    <a:cs typeface="Times New Roman" pitchFamily="18" charset="0"/>
                  </a:rPr>
                  <a:t>doubly exponential</a:t>
                </a:r>
                <a:r>
                  <a:rPr lang="en-US" altLang="zh-HK" dirty="0" smtClean="0">
                    <a:cs typeface="Times New Roman" pitchFamily="18" charset="0"/>
                  </a:rPr>
                  <a:t> bound to </a:t>
                </a:r>
                <a:r>
                  <a:rPr lang="en-US" altLang="zh-HK" dirty="0" smtClean="0">
                    <a:solidFill>
                      <a:srgbClr val="FF3399"/>
                    </a:solidFill>
                    <a:cs typeface="Times New Roman" pitchFamily="18" charset="0"/>
                  </a:rPr>
                  <a:t>quasi-polynomial</a:t>
                </a:r>
                <a:r>
                  <a:rPr lang="en-US" altLang="zh-HK" dirty="0" smtClean="0">
                    <a:cs typeface="Times New Roman" pitchFamily="18" charset="0"/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HK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e>
                            </m:d>
                          </m:sup>
                        </m:sSup>
                      </m:sup>
                    </m:sSup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HK" i="1" dirty="0" smtClean="0">
                            <a:solidFill>
                              <a:srgbClr val="FF33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3399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altLang="zh-HK" b="0" i="1" dirty="0" smtClean="0">
                                <a:solidFill>
                                  <a:srgbClr val="FF33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0" i="1" dirty="0" smtClean="0">
                                <a:solidFill>
                                  <a:srgbClr val="FF33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  <m:r>
                              <a:rPr lang="en-US" altLang="zh-HK" b="0" i="1" dirty="0" smtClean="0">
                                <a:solidFill>
                                  <a:srgbClr val="FF33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0" i="0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  <m:r>
                          <a:rPr lang="en-US" altLang="zh-HK" b="0" i="1" dirty="0" smtClean="0">
                            <a:solidFill>
                              <a:srgbClr val="FF3399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zh-HK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[GS08] Green and Sanders.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Geometric and Functional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Analysis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2008.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0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small spectral norm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 3</a:t>
                </a:r>
                <a:r>
                  <a:rPr lang="en-US" altLang="zh-HK" dirty="0" smtClean="0"/>
                  <a:t>. For any </a:t>
                </a:r>
                <a:r>
                  <a:rPr lang="en-US" altLang="zh-HK" dirty="0"/>
                  <a:t>B</a:t>
                </a:r>
                <a:r>
                  <a:rPr lang="en-US" altLang="zh-HK" dirty="0" smtClean="0"/>
                  <a:t>oolean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, </a:t>
                </a:r>
                <a:endParaRPr lang="en-US" altLang="zh-HK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/>
                  <a:t>, i.e. there is </a:t>
                </a:r>
                <a:r>
                  <a:rPr lang="en-US" altLang="zh-HK" dirty="0" smtClean="0"/>
                  <a:t>a large </a:t>
                </a:r>
                <a:r>
                  <a:rPr lang="en-US" altLang="zh-HK" dirty="0"/>
                  <a:t>affine subspace </a:t>
                </a:r>
                <a:r>
                  <a:rPr lang="en-US" altLang="zh-HK" dirty="0" smtClean="0"/>
                  <a:t>(co-dim: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sz="2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) on which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is const.</a:t>
                </a:r>
                <a:endParaRPr lang="en-US" altLang="zh-HK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.</a:t>
                </a:r>
                <a:endParaRPr lang="zh-HK" altLang="en-US" dirty="0"/>
              </a:p>
              <a:p>
                <a:r>
                  <a:rPr lang="en-US" altLang="zh-HK" dirty="0" smtClean="0"/>
                  <a:t>Independent work [SV13]:  </a:t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</a:rPr>
                          <m:t>⊕,</m:t>
                        </m:r>
                        <m:r>
                          <a:rPr lang="en-US" altLang="zh-HK" sz="2800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b="0" i="1" dirty="0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800" b="0" i="1" dirty="0" smtClean="0">
                        <a:latin typeface="Cambria Math"/>
                      </a:rPr>
                      <m:t>=</m:t>
                    </m:r>
                    <m:r>
                      <a:rPr lang="en-US" altLang="zh-HK" sz="2800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HK" dirty="0" smtClean="0"/>
                  <a:t>,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800" i="1" dirty="0">
                        <a:latin typeface="Cambria Math"/>
                      </a:rPr>
                      <m:t>=</m:t>
                    </m:r>
                    <m:r>
                      <a:rPr lang="en-US" altLang="zh-HK" sz="28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800" i="1" dirty="0"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8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8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8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Our bounds are </a:t>
                </a:r>
                <a:r>
                  <a:rPr lang="en-US" altLang="zh-HK" dirty="0" err="1" smtClean="0"/>
                  <a:t>quadratically</a:t>
                </a:r>
                <a:r>
                  <a:rPr lang="en-US" altLang="zh-HK" dirty="0" smtClean="0"/>
                  <a:t> better.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[SV13]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and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Volk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ECCC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2013.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9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</a:t>
            </a:r>
            <a:r>
              <a:rPr lang="en-US" altLang="zh-HK" dirty="0"/>
              <a:t>small spectral norm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HK" sz="2800" dirty="0" smtClean="0">
                  <a:solidFill>
                    <a:srgbClr val="CC00CC"/>
                  </a:solidFill>
                </a:endParaRP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</a:rPr>
                  <a:t>Theorem 3. </a:t>
                </a:r>
                <a:r>
                  <a:rPr lang="en-US" altLang="zh-HK" sz="2800" dirty="0" smtClean="0"/>
                  <a:t>…</a:t>
                </a:r>
                <a:r>
                  <a:rPr lang="en-US" altLang="zh-HK" sz="2800" dirty="0" smtClean="0">
                    <a:solidFill>
                      <a:srgbClr val="CC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24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endParaRPr lang="en-US" altLang="zh-HK" sz="2800" dirty="0" smtClean="0">
                  <a:solidFill>
                    <a:srgbClr val="CC00CC"/>
                  </a:solidFill>
                </a:endParaRPr>
              </a:p>
              <a:p>
                <a:endParaRPr lang="en-US" altLang="zh-HK" sz="2800" dirty="0" smtClean="0">
                  <a:solidFill>
                    <a:srgbClr val="CC00CC"/>
                  </a:solidFill>
                </a:endParaRP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</a:rPr>
                  <a:t>Corollary 4</a:t>
                </a:r>
                <a:r>
                  <a:rPr lang="en-US" altLang="zh-HK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altLang="zh-HK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HK" sz="2400" i="1">
                            <a:latin typeface="Cambria Math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∘⊕</m:t>
                                </m:r>
                              </m:sub>
                            </m:sSub>
                          </m:e>
                        </m:d>
                      </m:e>
                    </m:rad>
                    <m:func>
                      <m:funcPr>
                        <m:ctrlPr>
                          <a:rPr lang="en-US" altLang="zh-HK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4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HK" sz="2400" i="1">
                            <a:latin typeface="Cambria Math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∘⊕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HK" sz="2800" dirty="0"/>
              </a:p>
              <a:p>
                <a:pPr lvl="1"/>
                <a:r>
                  <a:rPr lang="en-US" altLang="zh-HK" sz="2400" dirty="0" smtClean="0"/>
                  <a:t>Recall: before our work, </a:t>
                </a:r>
                <a:r>
                  <a:rPr lang="en-US" altLang="zh-HK" sz="2400" dirty="0"/>
                  <a:t>even slightly sublinear bound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𝑟𝑎𝑛𝑘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)/</m:t>
                    </m:r>
                    <m:r>
                      <m:rPr>
                        <m:sty m:val="p"/>
                      </m:rPr>
                      <a:rPr lang="en-US" altLang="zh-HK" sz="2400" dirty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⁡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𝑟𝑎𝑛𝑘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</a:t>
                </a:r>
                <a:r>
                  <a:rPr lang="en-US" altLang="zh-HK" sz="2400" dirty="0" smtClean="0">
                    <a:ea typeface="新細明體" charset="-120"/>
                  </a:rPr>
                  <a:t>is conditional.</a:t>
                </a:r>
              </a:p>
              <a:p>
                <a:pPr marL="0" indent="0">
                  <a:buNone/>
                </a:pPr>
                <a:endParaRPr lang="en-US" altLang="zh-HK" sz="28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</a:t>
            </a:r>
            <a:r>
              <a:rPr lang="en-US" altLang="zh-HK" dirty="0"/>
              <a:t>small spectral norm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[</a:t>
                </a:r>
                <a:r>
                  <a:rPr lang="en-US" altLang="zh-HK" dirty="0">
                    <a:ea typeface="新細明體" charset="-120"/>
                  </a:rPr>
                  <a:t>Gro97</a:t>
                </a:r>
                <a:r>
                  <a:rPr lang="en-US" altLang="zh-HK" dirty="0" smtClean="0">
                    <a:ea typeface="新細明體" charset="-120"/>
                  </a:rPr>
                  <a:t>]</a:t>
                </a:r>
                <a:r>
                  <a:rPr lang="en-US" altLang="zh-HK" i="1" dirty="0" smtClean="0">
                    <a:latin typeface="Cambria Math"/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:</m:t>
                    </m:r>
                    <m:sSup>
                      <m:sSupPr>
                        <m:ctrlP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</m:sup>
                    </m:sSup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×</m:t>
                    </m:r>
                    <m:sSup>
                      <m:sSupPr>
                        <m:ctrlP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b="0" i="1" smtClean="0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3000" b="0" i="1" smtClean="0">
                        <a:latin typeface="Cambria Math"/>
                        <a:ea typeface="新細明體" charset="-12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3000" b="0" i="1" smtClean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 smtClean="0">
                    <a:latin typeface="Cambria Math"/>
                    <a:ea typeface="新細明體" charset="-120"/>
                  </a:rPr>
                  <a:t>,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HK" sz="3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sSupPr>
                        <m:e>
                          <m:r>
                            <a:rPr lang="en-US" altLang="zh-HK" sz="3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𝑅</m:t>
                          </m:r>
                        </m:e>
                        <m:sup>
                          <m:r>
                            <a:rPr lang="en-US" altLang="zh-HK" sz="300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𝑝𝑢𝑏</m:t>
                          </m:r>
                        </m:sup>
                      </m:sSup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e>
                      </m:d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=</m:t>
                      </m:r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𝑂</m:t>
                      </m:r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HK" sz="3000" b="0" i="1" dirty="0" smtClean="0">
                                  <a:latin typeface="Cambria Math"/>
                                  <a:ea typeface="新細明體" charset="-12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3000" i="1" dirty="0"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3000" i="1" dirty="0"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3000" i="1" dirty="0">
                                          <a:latin typeface="Cambria Math"/>
                                          <a:ea typeface="新細明體" charset="-12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3000" b="0" i="1" dirty="0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HK" sz="3000" b="0" i="1" dirty="0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.</m:t>
                      </m:r>
                    </m:oMath>
                  </m:oMathPara>
                </a14:m>
                <a:endParaRPr lang="en-US" altLang="zh-HK" dirty="0" smtClean="0">
                  <a:solidFill>
                    <a:srgbClr val="CC00CC"/>
                  </a:solidFill>
                  <a:ea typeface="新細明體" charset="-120"/>
                </a:endParaRPr>
              </a:p>
              <a:p>
                <a:r>
                  <a:rPr lang="en-US" altLang="zh-HK" dirty="0" smtClean="0">
                    <a:solidFill>
                      <a:srgbClr val="CC00CC"/>
                    </a:solidFill>
                    <a:ea typeface="新細明體" charset="-120"/>
                  </a:rPr>
                  <a:t>Corollary 5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:</m:t>
                    </m:r>
                    <m:sSup>
                      <m:sSupPr>
                        <m:ctrlPr>
                          <a:rPr lang="en-US" altLang="zh-HK" sz="3000" i="1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i="1">
                            <a:latin typeface="Cambria Math"/>
                            <a:ea typeface="新細明體" charset="-120"/>
                          </a:rPr>
                          <m:t>𝑚</m:t>
                        </m:r>
                      </m:sup>
                    </m:sSup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×</m:t>
                    </m:r>
                    <m:sSup>
                      <m:sSupPr>
                        <m:ctrlPr>
                          <a:rPr lang="en-US" altLang="zh-HK" sz="3000" i="1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3000" i="1">
                            <a:latin typeface="Cambria Math"/>
                            <a:ea typeface="新細明體" charset="-120"/>
                          </a:rPr>
                          <m:t>𝑛</m:t>
                        </m:r>
                      </m:sup>
                    </m:sSup>
                    <m:r>
                      <a:rPr lang="en-US" altLang="zh-HK" sz="3000" i="1">
                        <a:latin typeface="Cambria Math"/>
                        <a:ea typeface="新細明體" charset="-12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30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3000" i="1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>
                    <a:latin typeface="Cambria Math"/>
                    <a:ea typeface="新細明體" charset="-120"/>
                  </a:rPr>
                  <a:t>,</a:t>
                </a:r>
                <a:r>
                  <a:rPr lang="en-US" altLang="zh-HK" dirty="0" smtClean="0">
                    <a:latin typeface="Cambria Math"/>
                    <a:ea typeface="新細明體" charset="-12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3000" b="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𝐷</m:t>
                      </m:r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  <m:t>𝑓</m:t>
                          </m:r>
                        </m:e>
                      </m:d>
                      <m:r>
                        <a:rPr lang="en-US" altLang="zh-HK" sz="3000" i="1" dirty="0">
                          <a:latin typeface="Cambria Math"/>
                          <a:ea typeface="新細明體" charset="-120"/>
                        </a:rPr>
                        <m:t>≤</m:t>
                      </m:r>
                      <m:r>
                        <a:rPr lang="en-US" altLang="zh-HK" sz="3000" b="0" i="1" dirty="0" smtClean="0">
                          <a:latin typeface="Cambria Math"/>
                          <a:ea typeface="新細明體" charset="-120"/>
                        </a:rPr>
                        <m:t>𝑂</m:t>
                      </m:r>
                      <m:d>
                        <m:dPr>
                          <m:ctrlPr>
                            <a:rPr lang="en-US" altLang="zh-HK" sz="3000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30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HK" sz="3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HK" sz="3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HK" sz="3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HK" sz="3000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HK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HK" sz="3000">
                                      <a:latin typeface="Cambria Math"/>
                                    </a:rPr>
                                    <m:t>deg</m:t>
                                  </m:r>
                                </m:e>
                                <m:sub>
                                  <m:r>
                                    <a:rPr lang="en-US" altLang="zh-HK" sz="3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altLang="zh-HK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30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HK" sz="3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HK" dirty="0" smtClean="0"/>
              </a:p>
              <a:p>
                <a:r>
                  <a:rPr lang="en-US" altLang="zh-HK" dirty="0">
                    <a:solidFill>
                      <a:srgbClr val="CC00CC"/>
                    </a:solidFill>
                  </a:rPr>
                  <a:t>Win-win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𝑓</m:t>
                    </m:r>
                  </m:oMath>
                </a14:m>
                <a:r>
                  <a:rPr lang="en-US" altLang="zh-HK" dirty="0"/>
                  <a:t>, 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</a:rPr>
                  <a:t>Either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altLang="zh-HK" sz="24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40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400" i="1">
                                <a:latin typeface="Cambria Math"/>
                              </a:rPr>
                              <m:t>𝐶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4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/>
                  <a:t>: </a:t>
                </a:r>
                <a:r>
                  <a:rPr lang="en-US" altLang="zh-HK" dirty="0" smtClean="0"/>
                  <a:t>Cor5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improves </a:t>
                </a:r>
                <a:r>
                  <a:rPr lang="en-US" altLang="zh-HK" dirty="0" err="1">
                    <a:solidFill>
                      <a:srgbClr val="FF0000"/>
                    </a:solidFill>
                  </a:rPr>
                  <a:t>Grolmusz’s</a:t>
                </a:r>
                <a:r>
                  <a:rPr lang="en-US" altLang="zh-HK" dirty="0"/>
                  <a:t> almost </a:t>
                </a:r>
                <a:r>
                  <a:rPr lang="en-US" altLang="zh-HK" dirty="0" err="1"/>
                  <a:t>quadratically</a:t>
                </a:r>
                <a:r>
                  <a:rPr lang="en-US" altLang="zh-HK" dirty="0"/>
                  <a:t>, by a deterministic protocol. 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sz="24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40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400" i="1">
                                <a:latin typeface="Cambria Math"/>
                              </a:rPr>
                              <m:t>𝐶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4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/>
                  <a:t>: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Log-rank conj</a:t>
                </a:r>
                <a:r>
                  <a:rPr lang="en-US" altLang="zh-HK" dirty="0"/>
                  <a:t>. holds for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𝑓</m:t>
                    </m:r>
                    <m:r>
                      <a:rPr lang="en-US" altLang="zh-HK" sz="2400" i="1">
                        <a:latin typeface="Cambria Math"/>
                      </a:rPr>
                      <m:t>∘⊕</m:t>
                    </m:r>
                  </m:oMath>
                </a14:m>
                <a:r>
                  <a:rPr lang="en-US" altLang="zh-HK" dirty="0"/>
                  <a:t>!</a:t>
                </a:r>
              </a:p>
              <a:p>
                <a:pPr marL="0" indent="0">
                  <a:buNone/>
                </a:pPr>
                <a:endParaRPr lang="en-US" altLang="zh-HK" dirty="0" smtClean="0"/>
              </a:p>
              <a:p>
                <a:pPr marL="0" indent="0">
                  <a:buNone/>
                </a:pP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31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[Gro97]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Grolmusz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Theoretical Computer Science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1997.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</a:t>
            </a:r>
            <a:r>
              <a:rPr lang="en-US" altLang="zh-HK" dirty="0" smtClean="0"/>
              <a:t>results: light tail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HK" dirty="0" smtClean="0">
                  <a:solidFill>
                    <a:srgbClr val="CC00CC"/>
                  </a:solidFill>
                </a:endParaRPr>
              </a:p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 6</a:t>
                </a:r>
                <a:r>
                  <a:rPr lang="en-US" altLang="zh-HK" dirty="0" smtClean="0"/>
                  <a:t>. 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is sufficiently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close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240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HK" sz="24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HK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4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HK" dirty="0" smtClean="0"/>
                  <a:t>-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sparse</a:t>
                </a:r>
                <a:r>
                  <a:rPr lang="en-US" altLang="zh-HK" dirty="0" smtClean="0"/>
                  <a:t>, then Log-rank Conjecture holds for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𝑓</m:t>
                    </m:r>
                    <m:r>
                      <a:rPr lang="en-US" altLang="zh-HK" sz="2800" b="0" i="1" smtClean="0">
                        <a:latin typeface="Cambria Math"/>
                      </a:rPr>
                      <m:t>∘⊕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Sufficiently close to sparse: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has a light tail,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6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Techniques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75586066"/>
                  </p:ext>
                </p:extLst>
              </p:nvPr>
            </p:nvGraphicFramePr>
            <p:xfrm>
              <a:off x="457200" y="1484784"/>
              <a:ext cx="8229600" cy="43295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8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Results</a:t>
                          </a:r>
                          <a:endParaRPr lang="zh-HK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Techniques </a:t>
                          </a:r>
                          <a:endParaRPr lang="zh-HK" altLang="en-US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sz="1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Low degree: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600" b="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16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oMath>
                          </a14:m>
                          <a:endParaRPr lang="en-US" altLang="zh-HK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Fourier 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sparse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⇔"/>
                                  <m:vertJc m:val="bot"/>
                                  <m:ctrlPr>
                                    <a:rPr lang="en-US" altLang="zh-HK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HK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oly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short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DT</a:t>
                          </a:r>
                          <a:endParaRPr lang="en-US" altLang="zh-HK" sz="1800" b="0" i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Green-Sanders for low-degree</a:t>
                          </a:r>
                          <a:endParaRPr lang="zh-HK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</a:t>
                          </a:r>
                          <a:r>
                            <a:rPr lang="en-US" altLang="zh-HK" sz="2000" baseline="0" dirty="0" smtClean="0"/>
                            <a:t> Algorithm</a:t>
                          </a:r>
                          <a:r>
                            <a:rPr lang="en-US" altLang="zh-HK" sz="20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bound</a:t>
                          </a:r>
                          <a:r>
                            <a:rPr lang="en-US" altLang="zh-HK" sz="2000" baseline="0" dirty="0" smtClean="0"/>
                            <a:t> by degree reduction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340167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Small spectral norm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100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⊕,</m:t>
                                  </m:r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altLang="zh-HK" sz="16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  <a:p>
                          <a:pPr marL="28575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HK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deg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 Algorithm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greedy folding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Light tail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n-US" altLang="zh-HK" sz="11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Close to sparse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⇒</m:t>
                              </m:r>
                            </m:oMath>
                          </a14:m>
                          <a:r>
                            <a:rPr lang="zh-HK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Log-rank</a:t>
                          </a:r>
                          <a:endParaRPr lang="zh-HK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Chang’s lemma *</a:t>
                          </a:r>
                          <a:r>
                            <a:rPr lang="en-US" altLang="zh-HK" sz="2000" baseline="30000" dirty="0" smtClean="0"/>
                            <a:t>1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a rounding lemma *</a:t>
                          </a:r>
                          <a:r>
                            <a:rPr lang="en-US" altLang="zh-HK" sz="2000" baseline="30000" dirty="0" smtClean="0"/>
                            <a:t>2</a:t>
                          </a:r>
                          <a:endParaRPr lang="zh-HK" altLang="en-US" sz="2000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39705745"/>
                  </p:ext>
                </p:extLst>
              </p:nvPr>
            </p:nvGraphicFramePr>
            <p:xfrm>
              <a:off x="457200" y="1484784"/>
              <a:ext cx="8229600" cy="4327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8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Results</a:t>
                          </a:r>
                          <a:endParaRPr lang="zh-HK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Techniques </a:t>
                          </a:r>
                          <a:endParaRPr lang="zh-HK" altLang="en-US" dirty="0"/>
                        </a:p>
                      </a:txBody>
                      <a:tcPr/>
                    </a:tc>
                  </a:tr>
                  <a:tr h="1439545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9237" r="-100000" b="-1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</a:t>
                          </a:r>
                          <a:r>
                            <a:rPr lang="en-US" altLang="zh-HK" sz="2000" baseline="0" dirty="0" smtClean="0"/>
                            <a:t> Algorithm</a:t>
                          </a:r>
                          <a:r>
                            <a:rPr lang="en-US" altLang="zh-HK" sz="20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bound</a:t>
                          </a:r>
                          <a:r>
                            <a:rPr lang="en-US" altLang="zh-HK" sz="2000" baseline="0" dirty="0" smtClean="0"/>
                            <a:t> by degree reduction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340167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39269" r="-100000" b="-8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 Algorithm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greedy folding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75789" r="-100000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Chang’s lemma *</a:t>
                          </a:r>
                          <a:r>
                            <a:rPr lang="en-US" altLang="zh-HK" sz="2000" baseline="30000" dirty="0" smtClean="0"/>
                            <a:t>1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a rounding lemma *</a:t>
                          </a:r>
                          <a:r>
                            <a:rPr lang="en-US" altLang="zh-HK" sz="2000" baseline="30000" dirty="0" smtClean="0"/>
                            <a:t>2</a:t>
                          </a:r>
                          <a:endParaRPr lang="zh-HK" altLang="en-US" sz="2000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95536" y="59492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*1.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Duke Mathematical Journal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zh-H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Gopalan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O’Donnell, </a:t>
            </a:r>
            <a:r>
              <a:rPr lang="en-US" altLang="zh-H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Servedio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Wimmer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SIAM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Journal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on Computing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2011. </a:t>
            </a:r>
          </a:p>
        </p:txBody>
      </p:sp>
      <p:sp>
        <p:nvSpPr>
          <p:cNvPr id="6" name="Oval 5"/>
          <p:cNvSpPr/>
          <p:nvPr/>
        </p:nvSpPr>
        <p:spPr>
          <a:xfrm>
            <a:off x="4860032" y="2060848"/>
            <a:ext cx="345638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0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Approach: </a:t>
            </a:r>
            <a:r>
              <a:rPr lang="en-US" altLang="zh-HK" dirty="0">
                <a:solidFill>
                  <a:srgbClr val="CC00CC"/>
                </a:solidFill>
              </a:rPr>
              <a:t>Degree </a:t>
            </a:r>
            <a:r>
              <a:rPr lang="en-US" altLang="zh-HK" dirty="0" smtClean="0">
                <a:solidFill>
                  <a:srgbClr val="CC00CC"/>
                </a:solidFill>
              </a:rPr>
              <a:t>reduction</a:t>
            </a:r>
            <a:endParaRPr lang="en-US" altLang="zh-HK" i="1" dirty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𝑟𝑎𝑛𝑘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: min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b="0" i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Theorem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1,2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zh-HK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HK" dirty="0" smtClean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HK" dirty="0" smtClean="0"/>
                  <a:t> bias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 degree,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Doesn’t work for 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𝑏𝑖𝑎𝑠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HK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zh-HK" smtClean="0">
                        <a:solidFill>
                          <a:schemeClr val="tx1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Even worse, the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dependence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/>
                  <a:t>is horrible</a:t>
                </a:r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 smtClean="0"/>
                  <a:t>Thus impossible to generalize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𝑑</m:t>
                    </m:r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</a:rPr>
                      <m:t>𝜔</m:t>
                    </m:r>
                    <m:r>
                      <a:rPr lang="en-US" altLang="zh-HK" b="0" i="1" dirty="0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093296"/>
            <a:ext cx="8169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*1.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Green and Tao. Contributions to Discrete Mathematics, 2009.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Kaufman 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and Lovett.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FOCS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2008.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3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Motivation 1: Fourier analysis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 </a:t>
            </a:r>
            <a:endParaRPr lang="en-US" altLang="zh-HK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21" y="2088193"/>
            <a:ext cx="1401935" cy="17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rc 23"/>
          <p:cNvSpPr/>
          <p:nvPr/>
        </p:nvSpPr>
        <p:spPr>
          <a:xfrm rot="-2700000">
            <a:off x="5115987" y="1500155"/>
            <a:ext cx="1117273" cy="1117272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659876" y="1355575"/>
            <a:ext cx="0" cy="24482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65180" y="3933056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 err="1" smtClean="0"/>
              <a:t>Bool</a:t>
            </a:r>
            <a:endParaRPr lang="zh-HK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87942" y="3933056"/>
            <a:ext cx="93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2000" dirty="0" smtClean="0"/>
              <a:t>Fourier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4993" y="1777588"/>
                <a:ext cx="2704843" cy="2589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sz="2000" i="1" smtClean="0">
                        <a:solidFill>
                          <a:schemeClr val="accent1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HK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altLang="zh-HK" sz="200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sz="20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sz="20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000" i="1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H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en-US" altLang="zh-H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zh-HK" alt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altLang="zh-HK" sz="2000" dirty="0">
                  <a:solidFill>
                    <a:schemeClr val="tx1"/>
                  </a:solidFill>
                </a:endParaRPr>
              </a:p>
              <a:p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HK" sz="20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HK" sz="20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HK" sz="20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0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altLang="zh-HK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HK" sz="20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HK" altLang="en-US" sz="2000" dirty="0">
                  <a:solidFill>
                    <a:schemeClr val="tx1"/>
                  </a:solidFill>
                </a:endParaRPr>
              </a:p>
              <a:p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endParaRPr lang="en-US" altLang="zh-HK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HK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HK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altLang="zh-HK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HK" altLang="en-US" sz="2800" dirty="0">
                  <a:solidFill>
                    <a:schemeClr val="tx1"/>
                  </a:solidFill>
                </a:endParaRPr>
              </a:p>
              <a:p>
                <a:endParaRPr lang="zh-HK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3" y="1777588"/>
                <a:ext cx="2704843" cy="2589299"/>
              </a:xfrm>
              <a:prstGeom prst="rect">
                <a:avLst/>
              </a:prstGeom>
              <a:blipFill rotWithShape="1">
                <a:blip r:embed="rId4"/>
                <a:stretch>
                  <a:fillRect l="-1129" t="-183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7504" y="4365104"/>
                <a:ext cx="9001000" cy="971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HK" sz="2000" dirty="0" smtClean="0"/>
                  <a:t>Parseval: If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</a:rPr>
                      <m:t>𝑅𝑎𝑛𝑔𝑒</m:t>
                    </m:r>
                    <m:d>
                      <m:d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000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altLang="zh-HK" sz="2000" dirty="0"/>
                  <a:t>, then</a:t>
                </a:r>
                <a:r>
                  <a:rPr lang="en-US" altLang="zh-HK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HK" sz="2000" dirty="0" smtClean="0"/>
                  <a:t>.</a:t>
                </a:r>
                <a:endParaRPr lang="en-US" altLang="zh-HK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altLang="zh-HK" sz="2000" i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Spectral norm:</a:t>
                </a:r>
                <a:r>
                  <a:rPr lang="en-US" altLang="zh-HK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𝛼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HK" sz="2000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HK" sz="2000" i="1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        Fourier sparsity:</a:t>
                </a:r>
                <a:r>
                  <a:rPr lang="en-US" altLang="zh-HK" sz="2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𝛼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:</m:t>
                            </m:r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altLang="zh-HK" i="1">
                                <a:latin typeface="Cambria Math"/>
                              </a:rPr>
                              <m:t>≠0</m:t>
                            </m:r>
                          </m:e>
                        </m:d>
                      </m:e>
                    </m:d>
                  </m:oMath>
                </a14:m>
                <a:endParaRPr lang="en-US" altLang="zh-HK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65104"/>
                <a:ext cx="9001000" cy="971420"/>
              </a:xfrm>
              <a:prstGeom prst="rect">
                <a:avLst/>
              </a:prstGeom>
              <a:blipFill rotWithShape="1">
                <a:blip r:embed="rId5"/>
                <a:stretch>
                  <a:fillRect b="-6540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536" y="5445224"/>
                <a:ext cx="8496944" cy="85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HK" sz="2400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Qustion</a:t>
                </a:r>
                <a:r>
                  <a:rPr lang="en-US" altLang="zh-HK" sz="2400" dirty="0" smtClean="0"/>
                  <a:t>: </a:t>
                </a:r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can </a:t>
                </a:r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say about Boolean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lang="en-US" altLang="zh-HK" sz="2400" i="1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</a:t>
                </a:r>
                <a:r>
                  <a:rPr lang="en-US" altLang="zh-HK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zh-HK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altLang="zh-HK" sz="2400" i="1" dirty="0" smtClean="0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Characterization</a:t>
                </a:r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zh-HK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45224"/>
                <a:ext cx="8496944" cy="853439"/>
              </a:xfrm>
              <a:prstGeom prst="rect">
                <a:avLst/>
              </a:prstGeom>
              <a:blipFill rotWithShape="1">
                <a:blip r:embed="rId6"/>
                <a:stretch>
                  <a:fillRect l="-1148" t="-7857" r="-2869" b="-1571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6" y="2063417"/>
            <a:ext cx="1424648" cy="17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 pressur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32" y="2062205"/>
            <a:ext cx="1424648" cy="17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30740" y="1493472"/>
                <a:ext cx="1721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0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40" y="1493472"/>
                <a:ext cx="172162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091924" y="1484784"/>
                <a:ext cx="1721625" cy="417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HK" sz="20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HK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924" y="1484784"/>
                <a:ext cx="1721625" cy="417487"/>
              </a:xfrm>
              <a:prstGeom prst="rect">
                <a:avLst/>
              </a:prstGeom>
              <a:blipFill rotWithShape="1">
                <a:blip r:embed="rId11"/>
                <a:stretch>
                  <a:fillRect t="-4412" b="-147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-Down Arrow 10"/>
          <p:cNvSpPr/>
          <p:nvPr/>
        </p:nvSpPr>
        <p:spPr>
          <a:xfrm>
            <a:off x="1619672" y="2365817"/>
            <a:ext cx="157742" cy="2563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249044" y="4181018"/>
            <a:ext cx="1347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2000" dirty="0" smtClean="0"/>
              <a:t>(</a:t>
            </a:r>
            <a:r>
              <a:rPr lang="en-US" altLang="zh-HK" sz="2000" dirty="0" err="1" smtClean="0">
                <a:solidFill>
                  <a:srgbClr val="CC00CC"/>
                </a:solidFill>
              </a:rPr>
              <a:t>sparsified</a:t>
            </a:r>
            <a:r>
              <a:rPr lang="en-US" altLang="zh-HK" sz="2000" dirty="0" smtClean="0"/>
              <a:t>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98394" y="1700808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en-US" altLang="zh-HK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94" y="1700808"/>
                <a:ext cx="73770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956600" y="1560708"/>
            <a:ext cx="191464" cy="216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4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21" grpId="0"/>
      <p:bldP spid="22" grpId="0"/>
      <p:bldP spid="11" grpId="0" animBg="1"/>
      <p:bldP spid="2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 new rank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2800" i="1" dirty="0" smtClean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Linear polynomial rank </a:t>
                </a:r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𝑟𝑎𝑛𝑘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HK" sz="2800" dirty="0" smtClean="0"/>
                  <a:t>: </a:t>
                </a:r>
                <a:r>
                  <a:rPr lang="en-US" altLang="zh-HK" sz="2800" dirty="0"/>
                  <a:t>min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HK" sz="2800" dirty="0"/>
                  <a:t> </a:t>
                </a:r>
                <a:r>
                  <a:rPr lang="en-US" altLang="zh-HK" sz="2800" dirty="0" err="1"/>
                  <a:t>s.t.</a:t>
                </a:r>
                <a:r>
                  <a:rPr lang="en-US" altLang="zh-HK" sz="2800" dirty="0"/>
                  <a:t> </a:t>
                </a:r>
                <a:endParaRPr lang="en-US" altLang="zh-HK" sz="24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zh-HK" sz="2800" dirty="0"/>
              </a:p>
              <a:p>
                <a:pPr marL="0" indent="0">
                  <a:buNone/>
                </a:pPr>
                <a:r>
                  <a:rPr lang="en-US" altLang="zh-HK" sz="2800" dirty="0"/>
                  <a:t>    where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is </a:t>
                </a:r>
                <a:r>
                  <a:rPr lang="en-US" altLang="zh-HK" sz="2800" dirty="0">
                    <a:solidFill>
                      <a:srgbClr val="CC00CC"/>
                    </a:solidFill>
                  </a:rPr>
                  <a:t>linear</a:t>
                </a:r>
                <a:r>
                  <a:rPr lang="en-US" altLang="zh-HK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2400" dirty="0">
                            <a:latin typeface="Cambria Math"/>
                          </a:rPr>
                          <m:t>deg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</a:rPr>
                      <m:t>𝑑</m:t>
                    </m:r>
                    <m:r>
                      <a:rPr lang="en-US" altLang="zh-HK" sz="2400" i="1" dirty="0">
                        <a:latin typeface="Cambria Math"/>
                      </a:rPr>
                      <m:t>−1.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Compared to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𝑟𝑎𝑛𝑘</m:t>
                    </m:r>
                    <m:r>
                      <a:rPr lang="en-US" altLang="zh-HK" sz="2800" i="1" dirty="0" smtClean="0">
                        <a:latin typeface="Cambria Math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400" dirty="0" smtClean="0"/>
                  <a:t>,</a:t>
                </a:r>
                <a:r>
                  <a:rPr lang="en-US" altLang="zh-HK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HK" sz="2800" dirty="0" smtClean="0">
                    <a:solidFill>
                      <a:prstClr val="black"/>
                    </a:solidFill>
                  </a:rPr>
                  <a:t>defined by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𝑓</m:t>
                    </m:r>
                    <m:r>
                      <a:rPr lang="en-US" altLang="zh-HK" sz="2800" i="1" dirty="0">
                        <a:latin typeface="Cambria Math"/>
                      </a:rPr>
                      <m:t>=</m:t>
                    </m:r>
                    <m:r>
                      <a:rPr lang="en-US" altLang="zh-HK" sz="2800" i="1" dirty="0">
                        <a:latin typeface="Cambria Math"/>
                      </a:rPr>
                      <m:t>h</m:t>
                    </m:r>
                    <m:r>
                      <a:rPr lang="en-US" altLang="zh-HK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solidFill>
                      <a:prstClr val="black"/>
                    </a:solidFill>
                  </a:rPr>
                  <a:t>,</a:t>
                </a:r>
                <a:br>
                  <a:rPr lang="en-US" altLang="zh-HK" sz="2800" dirty="0" smtClean="0">
                    <a:solidFill>
                      <a:prstClr val="black"/>
                    </a:solidFill>
                  </a:rPr>
                </a:br>
                <a:r>
                  <a:rPr lang="en-US" altLang="zh-HK" sz="2800" dirty="0" smtClean="0">
                    <a:solidFill>
                      <a:prstClr val="black"/>
                    </a:solidFill>
                  </a:rPr>
                  <a:t>we require a special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800" dirty="0" smtClean="0">
                    <a:solidFill>
                      <a:prstClr val="black"/>
                    </a:solidFill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2800" dirty="0" smtClean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𝑟𝑎𝑛𝑘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But we’ll show that even this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28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chemeClr val="tx1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HK" sz="2800" dirty="0" smtClean="0"/>
                  <a:t>is small.</a:t>
                </a:r>
              </a:p>
              <a:p>
                <a:r>
                  <a:rPr lang="en-US" altLang="zh-HK" sz="2800" dirty="0" smtClean="0"/>
                  <a:t>Now given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2800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prstClr val="black"/>
                        </a:solidFill>
                        <a:latin typeface="Cambria Math"/>
                      </a:rPr>
                      <m:t>𝑟𝑎𝑛𝑘</m:t>
                    </m:r>
                  </m:oMath>
                </a14:m>
                <a:r>
                  <a:rPr lang="en-US" altLang="zh-HK" sz="2800" dirty="0" smtClean="0"/>
                  <a:t> decomposation of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sz="2800" dirty="0" smtClean="0"/>
                  <a:t>, let’s see how to design a protocol for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𝑓</m:t>
                    </m:r>
                    <m:r>
                      <a:rPr lang="en-US" altLang="zh-HK" sz="2800" b="0" i="1" smtClean="0">
                        <a:latin typeface="Cambria Math"/>
                      </a:rPr>
                      <m:t>∘⊕</m:t>
                    </m:r>
                  </m:oMath>
                </a14:m>
                <a:r>
                  <a:rPr lang="en-US" altLang="zh-HK" sz="2800" dirty="0" smtClean="0"/>
                  <a:t>.</a:t>
                </a:r>
                <a:endParaRPr lang="en-US" altLang="zh-HK" sz="2400" dirty="0" smtClean="0"/>
              </a:p>
              <a:p>
                <a:endParaRPr lang="en-US" altLang="zh-HK" sz="2800" dirty="0"/>
              </a:p>
              <a:p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1704" b="-4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7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Main Protocol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2800" i="1" dirty="0" smtClean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Linear polynomial rank </a:t>
                </a:r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CC00CC"/>
                        </a:solidFill>
                        <a:latin typeface="Cambria Math"/>
                        <a:cs typeface="Times New Roman" pitchFamily="18" charset="0"/>
                      </a:rPr>
                      <m:t>𝑟𝑎𝑛𝑘</m:t>
                    </m:r>
                  </m:oMath>
                </a14:m>
                <a:r>
                  <a:rPr lang="en-US" altLang="zh-HK" sz="2800" i="1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HK" sz="2800" dirty="0" smtClean="0"/>
                  <a:t>: </a:t>
                </a:r>
                <a:r>
                  <a:rPr lang="en-US" altLang="zh-HK" sz="2800" dirty="0"/>
                  <a:t>min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zh-HK" sz="2800" dirty="0"/>
                  <a:t> </a:t>
                </a:r>
                <a:r>
                  <a:rPr lang="en-US" altLang="zh-HK" sz="2800" dirty="0" err="1"/>
                  <a:t>s.t.</a:t>
                </a:r>
                <a:r>
                  <a:rPr lang="en-US" altLang="zh-HK" sz="2800" dirty="0"/>
                  <a:t> </a:t>
                </a:r>
                <a:endParaRPr lang="en-US" altLang="zh-HK" sz="24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HK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altLang="zh-HK" sz="2800" dirty="0"/>
              </a:p>
              <a:p>
                <a:pPr marL="0" indent="0">
                  <a:buNone/>
                </a:pPr>
                <a:r>
                  <a:rPr lang="en-US" altLang="zh-HK" sz="2800" dirty="0"/>
                  <a:t>    where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is linear and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sz="2800" dirty="0"/>
                  <a:t> </a:t>
                </a:r>
                <a:r>
                  <a:rPr lang="en-US" altLang="zh-HK" sz="2800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HK" sz="2400" dirty="0">
                            <a:latin typeface="Cambria Math"/>
                          </a:rPr>
                          <m:t>deg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/>
                      </a:rPr>
                      <m:t>≤</m:t>
                    </m:r>
                    <m:r>
                      <a:rPr lang="en-US" altLang="zh-HK" sz="2400" i="1" dirty="0">
                        <a:latin typeface="Cambria Math"/>
                      </a:rPr>
                      <m:t>𝑑</m:t>
                    </m:r>
                    <m:r>
                      <a:rPr lang="en-US" altLang="zh-HK" sz="2400" i="1" dirty="0">
                        <a:latin typeface="Cambria Math"/>
                      </a:rPr>
                      <m:t>−1.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Main protocol: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𝑑</m:t>
                    </m:r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800" b="0" i="0" smtClean="0"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altLang="zh-HK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sz="2800" dirty="0" smtClean="0"/>
                  <a:t> rounds; each round </a:t>
                </a:r>
                <a:r>
                  <a:rPr lang="en-US" altLang="zh-HK" sz="2800" dirty="0" smtClean="0">
                    <a:solidFill>
                      <a:srgbClr val="FF0000"/>
                    </a:solidFill>
                  </a:rPr>
                  <a:t>reduces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 smtClean="0">
                    <a:solidFill>
                      <a:srgbClr val="FF0000"/>
                    </a:solidFill>
                  </a:rPr>
                  <a:t>-degree </a:t>
                </a:r>
                <a:r>
                  <a:rPr lang="en-US" altLang="zh-HK" sz="2800" dirty="0" smtClean="0"/>
                  <a:t>by at least 1</a:t>
                </a:r>
              </a:p>
              <a:p>
                <a:pPr lvl="1"/>
                <a:r>
                  <a:rPr lang="en-US" altLang="zh-HK" sz="2400" dirty="0" smtClean="0"/>
                  <a:t>regardless of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HK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HK" sz="2400" dirty="0"/>
                  <a:t> </a:t>
                </a:r>
                <a:endParaRPr lang="en-US" altLang="zh-HK" sz="2400" dirty="0" smtClean="0"/>
              </a:p>
              <a:p>
                <a:endParaRPr lang="en-US" altLang="zh-HK" sz="2800" dirty="0"/>
              </a:p>
              <a:p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3" y="4549770"/>
            <a:ext cx="1236779" cy="16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69" y="4549770"/>
            <a:ext cx="1269778" cy="16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707904" y="4787860"/>
            <a:ext cx="18965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4427820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427820"/>
                <a:ext cx="78181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707904" y="5147900"/>
            <a:ext cx="189657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1960" y="4787860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787860"/>
                <a:ext cx="78181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27984" y="51479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147900"/>
                <a:ext cx="3097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707904" y="5795972"/>
            <a:ext cx="18965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1960" y="5435932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435932"/>
                <a:ext cx="78181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3707904" y="6156012"/>
            <a:ext cx="189657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5795972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HK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795972"/>
                <a:ext cx="78181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22872" y="3645024"/>
                <a:ext cx="2778966" cy="64633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/>
                        </a:rPr>
                        <m:t>𝑧</m:t>
                      </m:r>
                      <m:r>
                        <a:rPr lang="en-US" altLang="zh-HK" b="0" i="1" smtClean="0">
                          <a:latin typeface="Cambria Math"/>
                        </a:rPr>
                        <m:t>=</m:t>
                      </m:r>
                      <m:r>
                        <a:rPr lang="en-US" altLang="zh-HK" b="0" i="1" smtClean="0">
                          <a:latin typeface="Cambria Math"/>
                        </a:rPr>
                        <m:t>𝑥</m:t>
                      </m:r>
                      <m:r>
                        <a:rPr lang="en-US" altLang="zh-HK" b="0" i="1" smtClean="0">
                          <a:latin typeface="Cambria Math"/>
                        </a:rPr>
                        <m:t>+</m:t>
                      </m:r>
                      <m:r>
                        <a:rPr lang="en-US" altLang="zh-HK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zh-HK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HK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HK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HK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HK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H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HK" b="0" i="1" smtClean="0">
                          <a:latin typeface="Cambria Math"/>
                        </a:rPr>
                        <m:t>(</m:t>
                      </m:r>
                      <m:r>
                        <a:rPr lang="en-US" altLang="zh-HK" b="0" i="1" smtClean="0">
                          <a:latin typeface="Cambria Math"/>
                        </a:rPr>
                        <m:t>𝑦</m:t>
                      </m:r>
                      <m:r>
                        <a:rPr lang="en-US" altLang="zh-HK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72" y="3645024"/>
                <a:ext cx="2778966" cy="646331"/>
              </a:xfrm>
              <a:prstGeom prst="rect">
                <a:avLst/>
              </a:prstGeom>
              <a:blipFill rotWithShape="1">
                <a:blip r:embed="rId10"/>
                <a:stretch>
                  <a:fillRect b="-5556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7164288" y="2348880"/>
            <a:ext cx="1224136" cy="1296144"/>
          </a:xfrm>
          <a:prstGeom prst="arc">
            <a:avLst>
              <a:gd name="adj1" fmla="val 16200000"/>
              <a:gd name="adj2" fmla="val 33462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Arc 20"/>
          <p:cNvSpPr/>
          <p:nvPr/>
        </p:nvSpPr>
        <p:spPr>
          <a:xfrm flipV="1">
            <a:off x="4211959" y="3501008"/>
            <a:ext cx="3168353" cy="1286852"/>
          </a:xfrm>
          <a:prstGeom prst="arc">
            <a:avLst>
              <a:gd name="adj1" fmla="val 16200000"/>
              <a:gd name="adj2" fmla="val 210272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66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4" grpId="0"/>
      <p:bldP spid="16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Main conjecture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cs typeface="Times New Roman" pitchFamily="18" charset="0"/>
                  </a:rPr>
                  <a:t>Of course, communication cost depends on how large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HK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altLang="zh-HK" dirty="0" smtClean="0">
                    <a:solidFill>
                      <a:srgbClr val="FF3399"/>
                    </a:solidFill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𝑟𝑎𝑛𝑘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FF3399"/>
                    </a:solidFill>
                    <a:cs typeface="Times New Roman" pitchFamily="18" charset="0"/>
                  </a:rPr>
                  <a:t> </a:t>
                </a:r>
                <a:r>
                  <a:rPr lang="en-US" altLang="zh-HK" dirty="0">
                    <a:cs typeface="Times New Roman" pitchFamily="18" charset="0"/>
                  </a:rPr>
                  <a:t>is.</a:t>
                </a:r>
                <a:endParaRPr lang="en-US" altLang="zh-HK" dirty="0"/>
              </a:p>
              <a:p>
                <a:r>
                  <a:rPr lang="en-US" altLang="zh-HK" dirty="0" smtClean="0">
                    <a:solidFill>
                      <a:srgbClr val="CC00CC"/>
                    </a:solidFill>
                  </a:rPr>
                  <a:t>Conjecture 1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b="0" i="0" dirty="0" smtClean="0">
                    <a:latin typeface="+mj-lt"/>
                  </a:rPr>
                  <a:t> Boolean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3399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b="0" dirty="0" smtClean="0">
                    <a:solidFill>
                      <a:srgbClr val="FF3399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3399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HK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3399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3399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endParaRPr lang="en-US" altLang="zh-HK" dirty="0" smtClean="0">
                  <a:solidFill>
                    <a:srgbClr val="FF3399"/>
                  </a:solidFill>
                </a:endParaRPr>
              </a:p>
              <a:p>
                <a:r>
                  <a:rPr lang="en-US" altLang="zh-HK" dirty="0">
                    <a:solidFill>
                      <a:srgbClr val="CC00CC"/>
                    </a:solidFill>
                  </a:rPr>
                  <a:t>Conjecture 1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Log-rank Conj. </a:t>
                </a:r>
                <a:r>
                  <a:rPr lang="en-US" altLang="zh-HK" dirty="0" smtClean="0"/>
                  <a:t>for all XOR </a:t>
                </a:r>
                <a:r>
                  <a:rPr lang="en-US" altLang="zh-HK" dirty="0" err="1" smtClean="0"/>
                  <a:t>fn’s</a:t>
                </a:r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Most our results obtained by bounding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dirty="0" smtClean="0"/>
                  <a:t>-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𝑟𝑎𝑛𝑘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1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6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Bounding linear rank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/>
                  <a:t>One simple bound: </a:t>
                </a:r>
                <a14:m>
                  <m:oMath xmlns:m="http://schemas.openxmlformats.org/officeDocument/2006/math">
                    <m:r>
                      <a:rPr lang="en-US" altLang="zh-HK" sz="3000" i="1" dirty="0">
                        <a:solidFill>
                          <a:srgbClr val="CC00CC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3000" dirty="0">
                    <a:solidFill>
                      <a:srgbClr val="CC00CC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3000" i="1">
                        <a:solidFill>
                          <a:srgbClr val="CC00CC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3000" i="1" dirty="0">
                        <a:solidFill>
                          <a:srgbClr val="CC00CC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3000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endParaRPr lang="en-US" altLang="zh-HK" sz="3000" dirty="0"/>
              </a:p>
              <a:p>
                <a:pPr lvl="1"/>
                <a:r>
                  <a:rPr lang="en-US" altLang="zh-HK" dirty="0"/>
                  <a:t>Decreasing degree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𝑑</m:t>
                    </m:r>
                    <m:r>
                      <a:rPr lang="en-US" altLang="zh-HK" i="1" dirty="0">
                        <a:latin typeface="Cambria Math"/>
                      </a:rPr>
                      <m:t>→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 is easier than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𝑑</m:t>
                    </m:r>
                    <m:r>
                      <a:rPr lang="en-US" altLang="zh-HK" i="1" dirty="0">
                        <a:latin typeface="Cambria Math"/>
                      </a:rPr>
                      <m:t>→0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∀→∃</m:t>
                    </m:r>
                  </m:oMath>
                </a14:m>
                <a:r>
                  <a:rPr lang="en-US" altLang="zh-HK" dirty="0" smtClean="0">
                    <a:latin typeface="Cambria Math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⊕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small: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zh-HK" dirty="0"/>
                  <a:t> computation paths are short</a:t>
                </a:r>
              </a:p>
              <a:p>
                <a:r>
                  <a:rPr lang="en-US" altLang="zh-HK" dirty="0"/>
                  <a:t>Now: only need to prove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HK" dirty="0"/>
                  <a:t> path is short.</a:t>
                </a:r>
              </a:p>
              <a:p>
                <a:pPr lvl="1"/>
                <a:r>
                  <a:rPr lang="en-US" altLang="zh-HK" dirty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dirty="0"/>
                  <a:t>-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 dirty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⊕,</m:t>
                        </m:r>
                        <m:r>
                          <a:rPr lang="en-US" altLang="zh-HK" i="1" dirty="0"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 dirty="0">
                        <a:latin typeface="Cambria Math"/>
                      </a:rPr>
                      <m:t>≤</m:t>
                    </m:r>
                  </m:oMath>
                </a14:m>
                <a:r>
                  <a:rPr lang="en-US" altLang="zh-HK" dirty="0"/>
                  <a:t> the path length</a:t>
                </a:r>
              </a:p>
              <a:p>
                <a:r>
                  <a:rPr lang="en-US" altLang="zh-HK" dirty="0" smtClean="0"/>
                  <a:t>Next: How to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355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Effect of a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⊕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-query </a:t>
                </a:r>
                <a:r>
                  <a:rPr lang="en-US" altLang="zh-HK" dirty="0">
                    <a:ea typeface="新細明體" charset="-120"/>
                  </a:rPr>
                  <a:t>in Fourier domain?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r="-2593" b="-319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Query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“</m:t>
                    </m:r>
                    <m:r>
                      <a:rPr lang="en-US" altLang="zh-HK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=?”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and get answer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𝑏</m:t>
                    </m:r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is a linear function.</a:t>
                </a:r>
              </a:p>
              <a:p>
                <a:r>
                  <a:rPr lang="en-US" altLang="zh-HK" dirty="0" smtClean="0"/>
                  <a:t>Denote the obtained “</a:t>
                </a:r>
                <a:r>
                  <a:rPr lang="en-US" altLang="zh-HK" dirty="0" err="1" smtClean="0"/>
                  <a:t>subfunction</a:t>
                </a:r>
                <a:r>
                  <a:rPr lang="en-US" altLang="zh-HK" dirty="0" smtClean="0"/>
                  <a:t>”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One can define Fourier coefficients of </a:t>
                </a:r>
                <a:r>
                  <a:rPr lang="en-US" altLang="zh-HK" dirty="0" err="1" smtClean="0"/>
                  <a:t>subfunctions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err="1" smtClean="0"/>
                  <a:t>s.t.</a:t>
                </a:r>
                <a:endParaRPr lang="en-US" altLang="zh-HK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40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HK" sz="2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, ∀</m:t>
                    </m:r>
                    <m:r>
                      <a:rPr lang="en-US" altLang="zh-HK" sz="2400" b="0" i="1" smtClean="0">
                        <a:latin typeface="Cambria Math"/>
                      </a:rPr>
                      <m:t>𝑝</m:t>
                    </m:r>
                    <m:r>
                      <a:rPr lang="en-US" altLang="zh-HK" sz="24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altLang="zh-HK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400" b="0" i="1" dirty="0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altLang="zh-HK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altLang="zh-HK" sz="2400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altLang="zh-HK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Fourier coefficients of </a:t>
            </a:r>
            <a:r>
              <a:rPr lang="en-US" altLang="zh-HK" dirty="0" err="1" smtClean="0"/>
              <a:t>subfunctions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altLang="zh-HK" dirty="0"/>
                  <a:t>.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It’s </a:t>
                </a:r>
                <a:r>
                  <a:rPr lang="en-US" altLang="zh-HK" dirty="0"/>
                  <a:t>like a </a:t>
                </a:r>
                <a:r>
                  <a:rPr lang="en-US" altLang="zh-HK" dirty="0">
                    <a:solidFill>
                      <a:srgbClr val="CC00CC"/>
                    </a:solidFill>
                  </a:rPr>
                  <a:t>folding</a:t>
                </a:r>
                <a:r>
                  <a:rPr lang="en-US" altLang="zh-HK" dirty="0"/>
                  <a:t> over the line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HK" dirty="0"/>
                  <a:t>: </a:t>
                </a:r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“collide” </a:t>
                </a:r>
                <a:r>
                  <a:rPr lang="en-US" altLang="zh-HK" dirty="0" err="1"/>
                  <a:t>iff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chemeClr val="accent1"/>
                        </a:solidFill>
                        <a:latin typeface="Cambria Math"/>
                      </a:rPr>
                      <m:t>𝛼</m:t>
                    </m:r>
                    <m:r>
                      <a:rPr lang="en-US" altLang="zh-HK" i="1">
                        <a:solidFill>
                          <a:schemeClr val="accent1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>
                        <a:solidFill>
                          <a:schemeClr val="accent1"/>
                        </a:solidFill>
                        <a:latin typeface="Cambria Math"/>
                      </a:rPr>
                      <m:t>𝛽</m:t>
                    </m:r>
                    <m:r>
                      <a:rPr lang="en-US" altLang="zh-HK" i="1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>
                        <a:solidFill>
                          <a:schemeClr val="accent1"/>
                        </a:solidFill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pPr lvl="1"/>
                <a:r>
                  <a:rPr lang="en-US" altLang="zh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Can we always find a line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𝛾</m:t>
                    </m:r>
                  </m:oMath>
                </a14:m>
                <a:r>
                  <a:rPr lang="zh-HK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folding along which a good fraction of Fourier coefficients collide?</a:t>
                </a:r>
              </a:p>
              <a:p>
                <a:pPr lvl="2"/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true, </a:t>
                </a:r>
                <a:r>
                  <a:rPr lang="en-US" altLang="zh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keep folding along such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1"/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Unfortunately, don’t know</a:t>
                </a:r>
                <a:r>
                  <a:rPr lang="en-US" altLang="zh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cs typeface="Times New Roman" panose="02020603050405020304" pitchFamily="18" charset="0"/>
                  </a:rPr>
                  <a:t>In general, we’d like Fourier </a:t>
                </a:r>
                <a:r>
                  <a:rPr lang="en-US" altLang="zh-HK" dirty="0" err="1" smtClean="0">
                    <a:cs typeface="Times New Roman" panose="02020603050405020304" pitchFamily="18" charset="0"/>
                  </a:rPr>
                  <a:t>oceff</a:t>
                </a:r>
                <a:r>
                  <a:rPr lang="en-US" altLang="zh-HK" dirty="0" smtClean="0">
                    <a:cs typeface="Times New Roman" panose="02020603050405020304" pitchFamily="18" charset="0"/>
                  </a:rPr>
                  <a:t> collide a lot.</a:t>
                </a:r>
                <a:endParaRPr lang="zh-HK" altLang="en-US" dirty="0">
                  <a:cs typeface="Times New Roman" panose="02020603050405020304" pitchFamily="18" charset="0"/>
                </a:endParaRP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2370" b="-9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5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Btw: an ideal case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55496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If there is a small-dim subspace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zh-HK" dirty="0" smtClean="0"/>
                  <a:t>,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half Fourier coefficients are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not “lonely” </a:t>
                </a:r>
                <a:r>
                  <a:rPr lang="en-US" altLang="zh-HK" dirty="0" smtClean="0"/>
                  <a:t>in </a:t>
                </a:r>
                <a:r>
                  <a:rPr lang="en-US" altLang="zh-HK" dirty="0" err="1" smtClean="0"/>
                  <a:t>cosets</a:t>
                </a:r>
                <a:r>
                  <a:rPr lang="en-US" altLang="zh-HK" dirty="0" smtClean="0"/>
                  <a:t>, then folding along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zh-HK" dirty="0" smtClean="0"/>
                  <a:t> reduces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latin typeface="Cambria Math"/>
                      </a:rPr>
                      <m:t>Ω</m:t>
                    </m:r>
                    <m:r>
                      <a:rPr lang="en-US" altLang="zh-HK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altLang="zh-HK" dirty="0" smtClean="0"/>
                  <a:t>-</a:t>
                </a:r>
                <a:r>
                  <a:rPr lang="en-US" altLang="zh-HK" dirty="0" err="1" smtClean="0"/>
                  <a:t>frac</a:t>
                </a:r>
                <a:r>
                  <a:rPr lang="en-US" altLang="zh-HK" dirty="0" smtClean="0"/>
                  <a:t>. of sparsity.</a:t>
                </a:r>
              </a:p>
              <a:p>
                <a:r>
                  <a:rPr lang="en-US" altLang="zh-HK" dirty="0" smtClean="0"/>
                  <a:t>However…</a:t>
                </a:r>
                <a:r>
                  <a:rPr lang="en-US" altLang="zh-HK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where is the subspace</a:t>
                </a:r>
                <a:r>
                  <a:rPr lang="en-US" altLang="zh-HK" dirty="0" smtClean="0"/>
                  <a:t>?</a:t>
                </a:r>
              </a:p>
              <a:p>
                <a:r>
                  <a:rPr lang="en-US" altLang="zh-HK" dirty="0" smtClean="0"/>
                  <a:t>Bad news*: Random </a:t>
                </a:r>
                <a14:m>
                  <m:oMath xmlns:m="http://schemas.openxmlformats.org/officeDocument/2006/math">
                    <m:r>
                      <a:rPr lang="en-US" altLang="zh-HK" b="0" i="0" smtClean="0">
                        <a:latin typeface="Cambria Math"/>
                      </a:rPr>
                      <m:t>(2</m:t>
                    </m:r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𝑠</m:t>
                        </m:r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-dim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zh-HK" dirty="0" smtClean="0"/>
                  <a:t> makes all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isolated</a:t>
                </a:r>
                <a:r>
                  <a:rPr lang="en-US" altLang="zh-HK" dirty="0" smtClean="0"/>
                  <a:t>.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554960" cy="4525963"/>
              </a:xfrm>
              <a:blipFill rotWithShape="1">
                <a:blip r:embed="rId2"/>
                <a:stretch>
                  <a:fillRect l="-2415" t="-2830" r="-63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444208" y="1844824"/>
            <a:ext cx="2232248" cy="360040"/>
            <a:chOff x="6660232" y="1844824"/>
            <a:chExt cx="2232248" cy="3600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308304" y="184482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660232" y="220486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660232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244408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444208" y="2348880"/>
            <a:ext cx="2232248" cy="360040"/>
            <a:chOff x="6660232" y="1844824"/>
            <a:chExt cx="2232248" cy="36004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308304" y="184482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60232" y="220486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660232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244408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444208" y="2852936"/>
            <a:ext cx="2232248" cy="360040"/>
            <a:chOff x="6660232" y="1844824"/>
            <a:chExt cx="2232248" cy="3600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308304" y="184482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60232" y="220486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660232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244408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444208" y="3356992"/>
            <a:ext cx="2232248" cy="360040"/>
            <a:chOff x="6660232" y="1844824"/>
            <a:chExt cx="2232248" cy="3600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308304" y="184482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60232" y="220486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660232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244408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444208" y="3861048"/>
            <a:ext cx="2232248" cy="360040"/>
            <a:chOff x="6660232" y="1844824"/>
            <a:chExt cx="2232248" cy="36004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308304" y="184482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0232" y="220486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660232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244408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44208" y="4365104"/>
            <a:ext cx="2232248" cy="360040"/>
            <a:chOff x="6660232" y="1844824"/>
            <a:chExt cx="2232248" cy="3600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7308304" y="184482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660232" y="2204864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660232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244408" y="1844824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660232" y="4437112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437112"/>
                <a:ext cx="3891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60232" y="3429000"/>
                <a:ext cx="412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429000"/>
                <a:ext cx="4126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7236296" y="20248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Oval 42"/>
          <p:cNvSpPr/>
          <p:nvPr/>
        </p:nvSpPr>
        <p:spPr>
          <a:xfrm>
            <a:off x="7550617" y="19168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Oval 43"/>
          <p:cNvSpPr/>
          <p:nvPr/>
        </p:nvSpPr>
        <p:spPr>
          <a:xfrm>
            <a:off x="7236296" y="30232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5" name="Oval 44"/>
          <p:cNvSpPr/>
          <p:nvPr/>
        </p:nvSpPr>
        <p:spPr>
          <a:xfrm>
            <a:off x="7478609" y="31409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6" name="Oval 45"/>
          <p:cNvSpPr/>
          <p:nvPr/>
        </p:nvSpPr>
        <p:spPr>
          <a:xfrm>
            <a:off x="7631009" y="29249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Oval 46"/>
          <p:cNvSpPr/>
          <p:nvPr/>
        </p:nvSpPr>
        <p:spPr>
          <a:xfrm>
            <a:off x="7236296" y="352729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8" name="Oval 47"/>
          <p:cNvSpPr/>
          <p:nvPr/>
        </p:nvSpPr>
        <p:spPr>
          <a:xfrm>
            <a:off x="8198689" y="342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9" name="Oval 48"/>
          <p:cNvSpPr/>
          <p:nvPr/>
        </p:nvSpPr>
        <p:spPr>
          <a:xfrm>
            <a:off x="8244408" y="395934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Gopalan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O'Donnell,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Servedio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and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Wimme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SIAM J. </a:t>
            </a:r>
            <a:r>
              <a:rPr lang="en-US" altLang="zh-HK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Comput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.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2011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4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Now 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i="1" dirty="0">
                            <a:solidFill>
                              <a:srgbClr val="CC00CC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Degree reduction again. </a:t>
                </a:r>
              </a:p>
              <a:p>
                <a:r>
                  <a:rPr lang="en-US" altLang="zh-HK" dirty="0" smtClean="0"/>
                  <a:t>Induction </a:t>
                </a:r>
                <a:r>
                  <a:rPr lang="en-US" altLang="zh-HK" dirty="0"/>
                  <a:t>on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HK" dirty="0"/>
                  <a:t>. Apply IH on (discrete) derivative</a:t>
                </a:r>
                <a:r>
                  <a:rPr lang="en-US" altLang="zh-HK" dirty="0" smtClean="0"/>
                  <a:t>.</a:t>
                </a:r>
              </a:p>
              <a:p>
                <a:endParaRPr lang="en-US" altLang="zh-HK" dirty="0"/>
              </a:p>
              <a:p>
                <a:r>
                  <a:rPr lang="en-US" altLang="zh-HK" dirty="0"/>
                  <a:t>Derivative: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70C0"/>
                    </a:solidFill>
                  </a:rPr>
                  <a:t>.</a:t>
                </a:r>
                <a:endParaRPr lang="en-US" altLang="zh-HK" dirty="0"/>
              </a:p>
              <a:p>
                <a:pPr lvl="1"/>
                <a:r>
                  <a:rPr lang="en-US" altLang="zh-HK" dirty="0"/>
                  <a:t>Fact.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/>
                  <a:t>Fact.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HK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Two interesting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0/1</m:t>
                        </m:r>
                      </m:sub>
                    </m:sSub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𝐹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HK" i="1" dirty="0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endParaRPr lang="en-US" altLang="zh-HK" dirty="0" smtClean="0"/>
              </a:p>
              <a:p>
                <a:r>
                  <a:rPr lang="en-US" altLang="zh-HK" dirty="0"/>
                  <a:t>By IH,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∃</m:t>
                    </m:r>
                  </m:oMath>
                </a14:m>
                <a:r>
                  <a:rPr lang="en-US" altLang="zh-HK" dirty="0"/>
                  <a:t> affine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with </a:t>
                </a:r>
                <a:r>
                  <a:rPr lang="en-US" altLang="zh-HK" dirty="0"/>
                  <a:t>small </a:t>
                </a:r>
                <a:r>
                  <a:rPr lang="en-US" altLang="zh-HK" dirty="0" smtClean="0"/>
                  <a:t>co-dimension and </a:t>
                </a:r>
                <a14:m>
                  <m:oMath xmlns:m="http://schemas.openxmlformats.org/officeDocument/2006/math">
                    <m:r>
                      <a:rPr lang="en-US" altLang="zh-HK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𝑓</m:t>
                    </m:r>
                    <m:r>
                      <a:rPr lang="en-US" altLang="zh-HK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r>
                  <a:rPr lang="en-US" altLang="zh-HK" dirty="0" smtClean="0"/>
                  <a:t>Define two new functions.</a:t>
                </a:r>
                <a:endParaRPr lang="en-US" altLang="zh-HK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dirty="0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ℝ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zh-HK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K" dirty="0" smtClean="0"/>
                  <a:t>,</a:t>
                </a:r>
                <a:r>
                  <a:rPr lang="zh-HK" altLang="en-US" dirty="0"/>
                  <a:t> </a:t>
                </a:r>
                <a:r>
                  <a:rPr lang="zh-HK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ℝ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 smtClean="0">
                    <a:latin typeface="Cambria Math"/>
                  </a:rPr>
                  <a:t> </a:t>
                </a:r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 are non-Boolean.</a:t>
                </a:r>
                <a:r>
                  <a:rPr lang="en-US" altLang="zh-HK" dirty="0" smtClean="0">
                    <a:latin typeface="Cambria Math"/>
                  </a:rPr>
                  <a:t> R</a:t>
                </a:r>
                <a:r>
                  <a:rPr lang="en-US" altLang="zh-HK" dirty="0" smtClean="0"/>
                  <a:t>ange: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{−1,0,+1}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  <m:r>
                      <a:rPr lang="en-US" altLang="zh-HK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e.g.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𝑥</m:t>
                    </m:r>
                    <m:r>
                      <a:rPr lang="en-US" altLang="zh-HK" b="0" i="1" dirty="0" smtClean="0">
                        <a:latin typeface="Cambria Math"/>
                      </a:rPr>
                      <m:t>+</m:t>
                    </m:r>
                    <m:r>
                      <a:rPr lang="en-US" altLang="zh-HK" b="0" i="1" dirty="0" smtClean="0">
                        <a:latin typeface="Cambria Math"/>
                      </a:rPr>
                      <m:t>𝑡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endParaRPr lang="en-US" altLang="zh-HK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0/1</m:t>
                        </m:r>
                      </m:sub>
                    </m:sSub>
                  </m:oMath>
                </a14:m>
                <a:r>
                  <a:rPr lang="en-US" altLang="zh-HK" dirty="0" smtClean="0"/>
                  <a:t> in </a:t>
                </a:r>
                <a:r>
                  <a:rPr lang="en-US" altLang="zh-HK" dirty="0"/>
                  <a:t>Fourier domain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HK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sz="2400" dirty="0">
                    <a:solidFill>
                      <a:srgbClr val="FF0000"/>
                    </a:solidFill>
                  </a:rPr>
                  <a:t>,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⊥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altLang="zh-HK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28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altLang="zh-HK" sz="24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sz="24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HK" sz="2400" b="0" i="1" dirty="0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d>
                          <m:dPr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altLang="zh-HK" sz="2400" b="0" i="1" dirty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HK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sz="24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sz="2400" b="0" i="1" dirty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sz="2400" b="0" i="1" dirty="0" smtClean="0">
                                <a:latin typeface="Cambria Math"/>
                              </a:rPr>
                              <m:t>𝑏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d>
                          <m:dPr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sSub>
                          <m:sSubPr>
                            <m:ctrlPr>
                              <a:rPr lang="en-US" altLang="zh-HK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400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 sz="2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</m:t>
                    </m:r>
                    <m:r>
                      <a:rPr lang="en-US" altLang="zh-HK" sz="2400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 sz="2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sz="2800" i="1" dirty="0" smtClean="0">
                    <a:solidFill>
                      <a:schemeClr val="tx1"/>
                    </a:solidFill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HK" sz="240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 sz="24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HK" sz="24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400" i="1" dirty="0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sub>
                        </m:sSub>
                      </m:sub>
                    </m:sSub>
                    <m:r>
                      <a:rPr lang="en-US" altLang="zh-HK" sz="24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800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  <a:p>
                <a:r>
                  <a:rPr lang="en-US" altLang="zh-HK" sz="2800" dirty="0" smtClean="0"/>
                  <a:t>So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HK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altLang="zh-HK" sz="2800" dirty="0" smtClean="0">
                    <a:solidFill>
                      <a:srgbClr val="FF0000"/>
                    </a:solidFill>
                  </a:rPr>
                  <a:t>half-space of the Fourier coefficients disappear</a:t>
                </a:r>
                <a:r>
                  <a:rPr lang="en-US" altLang="zh-HK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altLang="zh-HK" sz="2400" dirty="0" smtClean="0"/>
                  <a:t>During the linear restrictions, those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altLang="zh-HK" sz="2400" b="0" i="1" smtClean="0">
                        <a:latin typeface="Cambria Math"/>
                      </a:rPr>
                      <m:t>(</m:t>
                    </m:r>
                    <m:r>
                      <a:rPr lang="en-US" altLang="zh-HK" sz="2400" b="0" i="1" smtClean="0">
                        <a:latin typeface="Cambria Math"/>
                      </a:rPr>
                      <m:t>𝛼</m:t>
                    </m:r>
                    <m:r>
                      <a:rPr lang="en-US" altLang="zh-HK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2400" dirty="0" smtClean="0">
                    <a:solidFill>
                      <a:schemeClr val="tx1"/>
                    </a:solidFill>
                  </a:rPr>
                  <a:t> collide a lot and finally all annihilate. </a:t>
                </a:r>
              </a:p>
              <a:p>
                <a:pPr marL="0" indent="0">
                  <a:buNone/>
                </a:pPr>
                <a:r>
                  <a:rPr lang="en-US" altLang="zh-HK" sz="2800" dirty="0" smtClean="0"/>
                  <a:t> </a:t>
                </a:r>
                <a:endParaRPr lang="en-US" altLang="zh-HK" sz="2800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0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Some known results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Results </a:t>
                </a:r>
                <a:r>
                  <a:rPr lang="en-US" altLang="zh-HK" dirty="0"/>
                  <a:t>on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learnability</a:t>
                </a:r>
                <a:r>
                  <a:rPr lang="en-US" altLang="zh-HK" dirty="0"/>
                  <a:t>*</a:t>
                </a:r>
                <a:r>
                  <a:rPr lang="en-US" altLang="zh-HK" baseline="30000" dirty="0"/>
                  <a:t>1</a:t>
                </a:r>
                <a:r>
                  <a:rPr lang="en-US" altLang="zh-HK" dirty="0"/>
                  <a:t> </a:t>
                </a:r>
                <a:r>
                  <a:rPr lang="en-US" altLang="zh-HK" dirty="0" smtClean="0"/>
                  <a:t>,</a:t>
                </a:r>
                <a:r>
                  <a:rPr lang="en-US" altLang="zh-HK" baseline="30000" dirty="0" smtClean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testability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2</a:t>
                </a:r>
                <a:r>
                  <a:rPr lang="en-US" altLang="zh-HK" dirty="0" smtClean="0"/>
                  <a:t>, etc.</a:t>
                </a:r>
              </a:p>
              <a:p>
                <a:r>
                  <a:rPr lang="en-US" altLang="zh-HK" dirty="0" smtClean="0"/>
                  <a:t>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structural </a:t>
                </a:r>
                <a:r>
                  <a:rPr lang="en-US" altLang="zh-HK" dirty="0" smtClean="0"/>
                  <a:t>result by Green and Sanders.</a:t>
                </a:r>
              </a:p>
              <a:p>
                <a:r>
                  <a:rPr lang="en-US" altLang="zh-HK" dirty="0" smtClean="0">
                    <a:solidFill>
                      <a:srgbClr val="7030A0"/>
                    </a:solidFill>
                  </a:rPr>
                  <a:t>Theorem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3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∀</m:t>
                    </m:r>
                    <m:r>
                      <a:rPr lang="en-US" altLang="zh-HK" sz="2800" i="1">
                        <a:latin typeface="Cambria Math"/>
                      </a:rPr>
                      <m:t>𝑓</m:t>
                    </m:r>
                    <m:r>
                      <a:rPr lang="en-US" altLang="zh-HK" sz="2800" i="1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HK" sz="2800" i="1">
                        <a:latin typeface="Cambria Math"/>
                      </a:rPr>
                      <m:t>→</m:t>
                    </m:r>
                    <m:r>
                      <a:rPr lang="en-US" altLang="zh-HK" sz="2800" b="0" i="1" smtClean="0">
                        <a:latin typeface="Cambria Math"/>
                      </a:rPr>
                      <m:t>{0,1}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/>
                  <a:t>can be written as </a:t>
                </a:r>
                <a:r>
                  <a:rPr lang="en-US" altLang="zh-HK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sz="28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HK" sz="28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altLang="zh-HK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8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HK" sz="28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HK" sz="28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HK" sz="2800" b="0" i="1" dirty="0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e>
                                </m:d>
                              </m:sup>
                            </m:sSup>
                          </m:sup>
                        </m:sSup>
                      </m:sup>
                      <m:e>
                        <m:r>
                          <a:rPr lang="en-US" altLang="zh-HK" sz="2800" b="0" i="1" dirty="0" smtClean="0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en-US" altLang="zh-HK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b="1" i="1" dirty="0" smtClean="0">
                                <a:latin typeface="Cambria Math"/>
                              </a:rPr>
                              <m:t>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HK" sz="2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altLang="zh-HK" dirty="0"/>
                  <a:t>, </a:t>
                </a:r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sz="28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’s are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subspaces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Question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: Improve the doubly exponential bound?</a:t>
                </a:r>
                <a:endParaRPr lang="zh-HK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133056"/>
              </a:xfrm>
              <a:blipFill rotWithShape="1">
                <a:blip r:embed="rId3"/>
                <a:stretch>
                  <a:fillRect l="-1481" t="-1773" r="-14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5661248"/>
            <a:ext cx="8169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*1. </a:t>
            </a:r>
            <a:r>
              <a:rPr lang="en-US" altLang="zh-HK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Kushilevitz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Mansour,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SIAM J. on Computing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1993. 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Gopalan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O’Donnell,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Servedio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Wimmer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SIAM J. on Computing</a:t>
            </a:r>
            <a:r>
              <a:rPr lang="en-US" altLang="zh-HK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2011. </a:t>
            </a:r>
            <a:endParaRPr lang="en-US" altLang="zh-HK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*3. Green and Sanders. </a:t>
            </a:r>
            <a:r>
              <a:rPr lang="en-US" altLang="zh-HK" i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Geometric and Functional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Analysis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2008.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8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Killing the Fourier coefficients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Formally: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.</m:t>
                    </m:r>
                  </m:oMath>
                </a14:m>
                <a:endParaRPr lang="en-US" altLang="zh-HK" dirty="0"/>
              </a:p>
              <a:p>
                <a:r>
                  <a:rPr lang="en-US" altLang="zh-HK" dirty="0"/>
                  <a:t>Thus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/>
                  <a:t> is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:r>
                  <a:rPr lang="en-US" altLang="zh-HK" dirty="0" smtClean="0"/>
                  <a:t>Say </a:t>
                </a:r>
                <a:r>
                  <a:rPr lang="en-US" altLang="zh-HK" dirty="0"/>
                  <a:t>it’s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HK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HK" altLang="en-US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HK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zh-HK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HK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HK" altLang="en-US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HK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zh-HK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i="1" dirty="0" smtClean="0">
                    <a:latin typeface="Cambria Math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HK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HK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HK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i="1" dirty="0" smtClean="0">
                    <a:solidFill>
                      <a:schemeClr val="tx1"/>
                    </a:solidFill>
                    <a:latin typeface="Cambria Math"/>
                  </a:rPr>
                  <a:t>	</a:t>
                </a:r>
                <a:r>
                  <a:rPr lang="en-US" altLang="zh-HK" i="1" dirty="0" smtClean="0">
                    <a:latin typeface="Cambria Math"/>
                  </a:rPr>
                  <a:t>	</a:t>
                </a:r>
                <a:r>
                  <a:rPr lang="en-US" altLang="zh-HK" dirty="0" smtClean="0"/>
                  <a:t>(</a:t>
                </a:r>
                <a:r>
                  <a:rPr lang="en-US" altLang="zh-HK" dirty="0" err="1" smtClean="0"/>
                  <a:t>subfn</a:t>
                </a:r>
                <a:r>
                  <a:rPr lang="en-US" altLang="zh-HK" dirty="0" smtClean="0"/>
                  <a:t>: smaller norm)</a:t>
                </a:r>
                <a:endParaRPr lang="en-US" altLang="zh-HK" i="1" dirty="0" smtClean="0"/>
              </a:p>
              <a:p>
                <a:pPr marL="0" indent="0">
                  <a:buNone/>
                </a:pPr>
                <a:r>
                  <a:rPr lang="en-US" altLang="zh-HK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		(picked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HK" dirty="0" smtClean="0"/>
                  <a:t> for this)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809" r="-18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Finishing induction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Repeating</a:t>
                </a:r>
                <a:r>
                  <a:rPr lang="en-US" altLang="zh-HK" dirty="0" smtClean="0"/>
                  <a:t> this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 times reduces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US" altLang="zh-HK" dirty="0" smtClean="0"/>
                  <a:t>, reaching  a linear function. One more folding makes it constant. </a:t>
                </a:r>
              </a:p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func>
                      <m:func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HK" dirty="0"/>
                      <m:t>Use</m:t>
                    </m:r>
                    <m:r>
                      <m:rPr>
                        <m:nor/>
                      </m:rPr>
                      <a:rPr lang="en-US" altLang="zh-HK" dirty="0"/>
                      <m:t> </m:t>
                    </m:r>
                    <m:r>
                      <m:rPr>
                        <m:nor/>
                      </m:rPr>
                      <a:rPr lang="en-US" altLang="zh-HK" dirty="0"/>
                      <m:t>the</m:t>
                    </m:r>
                    <m:r>
                      <m:rPr>
                        <m:nor/>
                      </m:rPr>
                      <a:rPr lang="en-US" altLang="zh-HK" dirty="0"/>
                      <m:t> </m:t>
                    </m:r>
                    <m:r>
                      <m:rPr>
                        <m:nor/>
                      </m:rPr>
                      <a:rPr lang="en-US" altLang="zh-HK" dirty="0"/>
                      <m:t>following</m:t>
                    </m:r>
                    <m:r>
                      <m:rPr>
                        <m:nor/>
                      </m:rPr>
                      <a:rPr lang="en-US" altLang="zh-HK" dirty="0"/>
                      <m:t> </m:t>
                    </m:r>
                    <m:r>
                      <m:rPr>
                        <m:nor/>
                      </m:rPr>
                      <a:rPr lang="en-US" altLang="zh-HK" dirty="0"/>
                      <m:t>to</m:t>
                    </m:r>
                    <m:r>
                      <m:rPr>
                        <m:nor/>
                      </m:rPr>
                      <a:rPr lang="en-US" altLang="zh-HK" dirty="0"/>
                      <m:t> </m:t>
                    </m:r>
                    <m:r>
                      <m:rPr>
                        <m:nor/>
                      </m:rPr>
                      <a:rPr lang="en-US" altLang="zh-HK" dirty="0"/>
                      <m:t>finish</m:t>
                    </m:r>
                    <m:r>
                      <m:rPr>
                        <m:nor/>
                      </m:rPr>
                      <a:rPr lang="en-US" altLang="zh-HK" dirty="0"/>
                      <m:t> </m:t>
                    </m:r>
                    <m:r>
                      <m:rPr>
                        <m:nor/>
                      </m:rPr>
                      <a:rPr lang="en-US" altLang="zh-HK" dirty="0"/>
                      <m:t>the</m:t>
                    </m:r>
                    <m:r>
                      <m:rPr>
                        <m:nor/>
                      </m:rPr>
                      <a:rPr lang="en-US" altLang="zh-HK" dirty="0"/>
                      <m:t> </m:t>
                    </m:r>
                    <m:r>
                      <m:rPr>
                        <m:nor/>
                      </m:rPr>
                      <a:rPr lang="en-US" altLang="zh-HK" dirty="0"/>
                      <m:t>induction</m:t>
                    </m:r>
                    <m:r>
                      <m:rPr>
                        <m:nor/>
                      </m:rPr>
                      <a:rPr lang="en-US" altLang="zh-HK" dirty="0"/>
                      <m:t>. </m:t>
                    </m:r>
                  </m:oMath>
                </a14:m>
                <a:endParaRPr lang="en-US" altLang="zh-HK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zh-HK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deg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</m:e>
                    </m:func>
                    <m:r>
                      <a:rPr lang="en-US" altLang="zh-HK" i="1">
                        <a:solidFill>
                          <a:schemeClr val="tx2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809" r="-22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Techniques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2928094"/>
                  </p:ext>
                </p:extLst>
              </p:nvPr>
            </p:nvGraphicFramePr>
            <p:xfrm>
              <a:off x="457200" y="1484784"/>
              <a:ext cx="8229600" cy="43295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8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Results</a:t>
                          </a:r>
                          <a:endParaRPr lang="zh-HK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Techniques </a:t>
                          </a:r>
                          <a:endParaRPr lang="zh-HK" altLang="en-US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sz="1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Low degree: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600" b="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HK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16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altLang="zh-HK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oMath>
                          </a14:m>
                          <a:endParaRPr lang="en-US" altLang="zh-HK" sz="1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Fourier 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sparse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⇔"/>
                                  <m:vertJc m:val="bot"/>
                                  <m:ctrlPr>
                                    <a:rPr lang="en-US" altLang="zh-HK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HK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oly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short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altLang="zh-HK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DT</a:t>
                          </a:r>
                          <a:endParaRPr lang="en-US" altLang="zh-HK" sz="1800" b="0" i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Green-Sanders for low-degree</a:t>
                          </a:r>
                          <a:endParaRPr lang="zh-HK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</a:t>
                          </a:r>
                          <a:r>
                            <a:rPr lang="en-US" altLang="zh-HK" sz="2000" baseline="0" dirty="0" smtClean="0"/>
                            <a:t> Algorithm</a:t>
                          </a:r>
                          <a:r>
                            <a:rPr lang="en-US" altLang="zh-HK" sz="20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bound</a:t>
                          </a:r>
                          <a:r>
                            <a:rPr lang="en-US" altLang="zh-HK" sz="2000" baseline="0" dirty="0" smtClean="0"/>
                            <a:t> by degree reduction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340167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Small spectral norm</a:t>
                          </a:r>
                        </a:p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100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⊕,</m:t>
                                  </m:r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altLang="zh-HK" sz="16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  <a:p>
                          <a:pPr marL="28575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1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16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HK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HK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deg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HK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altLang="zh-HK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 Algorithm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greedy folding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Light tail</a:t>
                          </a: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n-US" altLang="zh-HK" sz="11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Close to sparse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⇒</m:t>
                              </m:r>
                            </m:oMath>
                          </a14:m>
                          <a:r>
                            <a:rPr lang="zh-HK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HK" dirty="0" smtClean="0">
                              <a:solidFill>
                                <a:schemeClr val="tx1"/>
                              </a:solidFill>
                            </a:rPr>
                            <a:t>Log-rank</a:t>
                          </a:r>
                          <a:endParaRPr lang="zh-HK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Chang’s lemma *</a:t>
                          </a:r>
                          <a:r>
                            <a:rPr lang="en-US" altLang="zh-HK" sz="2000" baseline="30000" dirty="0" smtClean="0"/>
                            <a:t>1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a rounding lemma *</a:t>
                          </a:r>
                          <a:r>
                            <a:rPr lang="en-US" altLang="zh-HK" sz="2000" baseline="30000" dirty="0" smtClean="0"/>
                            <a:t>2</a:t>
                          </a:r>
                          <a:endParaRPr lang="zh-HK" altLang="en-US" sz="2000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39705745"/>
                  </p:ext>
                </p:extLst>
              </p:nvPr>
            </p:nvGraphicFramePr>
            <p:xfrm>
              <a:off x="457200" y="1484784"/>
              <a:ext cx="8229600" cy="4327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8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Results</a:t>
                          </a:r>
                          <a:endParaRPr lang="zh-HK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dirty="0" smtClean="0"/>
                            <a:t>Techniques </a:t>
                          </a:r>
                          <a:endParaRPr lang="zh-HK" altLang="en-US" dirty="0"/>
                        </a:p>
                      </a:txBody>
                      <a:tcPr/>
                    </a:tc>
                  </a:tr>
                  <a:tr h="1439545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9237" r="-100000" b="-1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</a:t>
                          </a:r>
                          <a:r>
                            <a:rPr lang="en-US" altLang="zh-HK" sz="2000" baseline="0" dirty="0" smtClean="0"/>
                            <a:t> Algorithm</a:t>
                          </a:r>
                          <a:r>
                            <a:rPr lang="en-US" altLang="zh-HK" sz="20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bound</a:t>
                          </a:r>
                          <a:r>
                            <a:rPr lang="en-US" altLang="zh-HK" sz="2000" baseline="0" dirty="0" smtClean="0"/>
                            <a:t> by degree reduction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340167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39269" r="-100000" b="-8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Main PDT Algorithm 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greedy folding</a:t>
                          </a:r>
                          <a:endParaRPr lang="zh-HK" altLang="en-US" sz="2000" dirty="0"/>
                        </a:p>
                      </a:txBody>
                      <a:tcPr/>
                    </a:tc>
                  </a:tr>
                  <a:tr h="1159278"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75789" r="-100000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HK" sz="2000" dirty="0" smtClean="0"/>
                        </a:p>
                        <a:p>
                          <a:pPr algn="ctr"/>
                          <a:r>
                            <a:rPr lang="en-US" altLang="zh-HK" sz="2000" dirty="0" smtClean="0"/>
                            <a:t>Chang’s lemma *</a:t>
                          </a:r>
                          <a:r>
                            <a:rPr lang="en-US" altLang="zh-HK" sz="2000" baseline="30000" dirty="0" smtClean="0"/>
                            <a:t>1</a:t>
                          </a:r>
                        </a:p>
                        <a:p>
                          <a:pPr algn="ctr"/>
                          <a:r>
                            <a:rPr lang="en-US" altLang="zh-HK" sz="2000" dirty="0" smtClean="0"/>
                            <a:t>+ a rounding lemma *</a:t>
                          </a:r>
                          <a:r>
                            <a:rPr lang="en-US" altLang="zh-HK" sz="2000" baseline="30000" dirty="0" smtClean="0"/>
                            <a:t>2</a:t>
                          </a:r>
                          <a:endParaRPr lang="zh-HK" altLang="en-US" sz="2000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95536" y="59492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*1.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Duke Mathematical Journal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zh-H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Gopalan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O’Donnell, </a:t>
            </a:r>
            <a:r>
              <a:rPr lang="en-US" altLang="zh-H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Servedio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Shpilka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Wimmer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SIAM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Journal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on Computing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2011. </a:t>
            </a:r>
          </a:p>
        </p:txBody>
      </p:sp>
      <p:sp>
        <p:nvSpPr>
          <p:cNvPr id="6" name="Oval 5"/>
          <p:cNvSpPr/>
          <p:nvPr/>
        </p:nvSpPr>
        <p:spPr>
          <a:xfrm>
            <a:off x="4860032" y="3429000"/>
            <a:ext cx="345638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0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Sketch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4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4000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4000" i="1" dirty="0">
                            <a:latin typeface="Cambria Math"/>
                          </a:rPr>
                          <m:t>⊕,</m:t>
                        </m:r>
                        <m:r>
                          <a:rPr lang="en-US" altLang="zh-HK" sz="4000" i="1" dirty="0"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4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4000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4000" i="1" dirty="0">
                        <a:latin typeface="Cambria Math"/>
                      </a:rPr>
                      <m:t>=</m:t>
                    </m:r>
                    <m:r>
                      <a:rPr lang="en-US" altLang="zh-HK" sz="40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40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40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40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4000" i="1" dirty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4000" i="1" dirty="0">
                                        <a:latin typeface="Cambria Math"/>
                                        <a:ea typeface="新細明體" charset="-12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40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i="1" dirty="0"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latin typeface="Cambria Math"/>
                                  </a:rPr>
                                  <m:t>deg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follows.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𝐿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Greedy folding</a:t>
                </a:r>
                <a:r>
                  <a:rPr lang="en-US" altLang="zh-HK" dirty="0" smtClean="0"/>
                  <a:t>: boost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HK" dirty="0" smtClean="0"/>
                  <a:t> as quickly as possible.</a:t>
                </a:r>
              </a:p>
              <a:p>
                <a:r>
                  <a:rPr lang="en-US" altLang="zh-HK" dirty="0" smtClean="0"/>
                  <a:t>keep folding over the line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𝛽</m:t>
                    </m:r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≥…≥</m:t>
                    </m:r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Two stages.</a:t>
                </a:r>
                <a:endParaRPr lang="zh-HK" altLang="en-US" dirty="0"/>
              </a:p>
              <a:p>
                <a:pPr lvl="1"/>
                <a:r>
                  <a:rPr lang="en-US" altLang="zh-HK" dirty="0" smtClean="0"/>
                  <a:t>Before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&lt;1/2</m:t>
                    </m:r>
                  </m:oMath>
                </a14:m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zh-HK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increases</a:t>
                </a:r>
                <a:r>
                  <a:rPr lang="en-US" altLang="zh-HK" dirty="0" smtClean="0"/>
                  <a:t> by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Afterwards: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drops </a:t>
                </a:r>
                <a:r>
                  <a:rPr lang="en-US" altLang="zh-HK" dirty="0" smtClean="0"/>
                  <a:t>by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≥</m:t>
                    </m:r>
                    <m:r>
                      <a:rPr lang="en-US" altLang="zh-HK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2"/>
                <a:r>
                  <a:rPr lang="en-US" altLang="zh-HK" dirty="0" smtClean="0"/>
                  <a:t>Don’t always analyze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though the </a:t>
                </a:r>
                <a:r>
                  <a:rPr lang="en-US" altLang="zh-HK" dirty="0" err="1" smtClean="0"/>
                  <a:t>alg</a:t>
                </a:r>
                <a:r>
                  <a:rPr lang="en-US" altLang="zh-HK" dirty="0" smtClean="0"/>
                  <a:t> aims to boost it.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235" r="-288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/>
                  <a:t>Before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i="1">
                        <a:latin typeface="Cambria Math"/>
                      </a:rPr>
                      <m:t>&lt;1/2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 dirty="0">
                                    <a:latin typeface="Cambria Math"/>
                                    <a:ea typeface="新細明體" charset="-12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increases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b="0" dirty="0" err="1" smtClean="0"/>
                  <a:t>Parseval</a:t>
                </a:r>
                <a:r>
                  <a:rPr lang="en-US" altLang="zh-HK" b="0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HK" b="0" i="1" smtClean="0">
                        <a:latin typeface="Cambria Math"/>
                      </a:rPr>
                      <m:t>+…+</m:t>
                    </m:r>
                    <m:sSubSup>
                      <m:sSubSup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HK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1−</m:t>
                    </m:r>
                    <m:sSubSup>
                      <m:sSubSup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1−</m:t>
                        </m:r>
                        <m:sSubSup>
                          <m:sSubSup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HK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altLang="zh-HK" dirty="0" smtClean="0"/>
              </a:p>
              <a:p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zh-HK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HK" dirty="0">
                    <a:solidFill>
                      <a:schemeClr val="tx1"/>
                    </a:solidFill>
                  </a:rPr>
                  <a:t>increases </a:t>
                </a:r>
                <a:r>
                  <a:rPr lang="en-US" altLang="zh-HK" dirty="0" smtClean="0"/>
                  <a:t>by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K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altLang="zh-HK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6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9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After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r>
                      <a:rPr lang="en-US" altLang="zh-HK" i="1">
                        <a:latin typeface="Cambria Math"/>
                      </a:rPr>
                      <m:t>1/2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HK" dirty="0" smtClean="0"/>
                  <a:t> still increases, so it’s always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≥1/2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𝛽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̂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𝛽</m:t>
                    </m:r>
                    <m:r>
                      <a:rPr lang="en-US" altLang="zh-HK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≠0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r>
                  <a:rPr lang="en-US" altLang="zh-HK" dirty="0" smtClean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HK" dirty="0"/>
                  <a:t>.</a:t>
                </a:r>
                <a:r>
                  <a:rPr lang="en-US" altLang="zh-HK" dirty="0" smtClean="0"/>
                  <a:t> </a:t>
                </a:r>
                <a:endParaRPr lang="en-US" altLang="zh-HK" dirty="0"/>
              </a:p>
              <a:p>
                <a:r>
                  <a:rPr lang="en-US" altLang="zh-HK" dirty="0" smtClean="0"/>
                  <a:t>Fact.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>
                    <a:solidFill>
                      <a:schemeClr val="tx1"/>
                    </a:solidFill>
                  </a:rPr>
                  <a:t> drops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altLang="zh-HK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8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>
                    <a:solidFill>
                      <a:srgbClr val="0070C0"/>
                    </a:solidFill>
                  </a:rPr>
                  <a:t>.</a:t>
                </a:r>
                <a:endParaRPr lang="en-US" altLang="zh-HK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30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3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altLang="zh-HK" sz="3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altLang="zh-HK" sz="30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sz="3000" i="1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HK" sz="3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3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300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3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3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3000" i="1">
                                <a:latin typeface="Cambria Math"/>
                              </a:rPr>
                              <m:t>8</m:t>
                            </m:r>
                          </m:sub>
                        </m:sSub>
                        <m:r>
                          <a:rPr lang="en-US" altLang="zh-HK" sz="3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3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3000" i="1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>
                    <a:solidFill>
                      <a:srgbClr val="FF0000"/>
                    </a:solidFill>
                  </a:rPr>
                  <a:t> drops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altLang="zh-HK" i="1">
                        <a:latin typeface="Cambria Math"/>
                      </a:rPr>
                      <m:t>≥2</m:t>
                    </m:r>
                    <m:sSub>
                      <m:sSubPr>
                        <m:ctrlPr>
                          <a:rPr lang="en-US" altLang="zh-HK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≥1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1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6189327"/>
                  </p:ext>
                </p:extLst>
              </p:nvPr>
            </p:nvGraphicFramePr>
            <p:xfrm>
              <a:off x="683568" y="1628800"/>
              <a:ext cx="7931224" cy="41205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528"/>
                    <a:gridCol w="6264696"/>
                  </a:tblGrid>
                  <a:tr h="4083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i="1" dirty="0" smtClean="0"/>
                            <a:t>f</a:t>
                          </a:r>
                          <a:endParaRPr lang="zh-HK" alt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dirty="0" smtClean="0"/>
                            <a:t>Results</a:t>
                          </a:r>
                          <a:endParaRPr lang="zh-HK" altLang="en-US" sz="2400" dirty="0"/>
                        </a:p>
                      </a:txBody>
                      <a:tcPr/>
                    </a:tc>
                  </a:tr>
                  <a:tr h="167726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altLang="zh-HK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Low degree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anose="020B0604020202020204" pitchFamily="34" charset="0"/>
                            <a:buNone/>
                          </a:pPr>
                          <a:endParaRPr lang="en-US" altLang="zh-HK" sz="800" b="0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/2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r>
                                        <a:rPr lang="en-US" altLang="zh-HK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HK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oMath>
                          </a14:m>
                          <a:endParaRPr lang="en-US" altLang="zh-HK" sz="28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n-US" altLang="zh-HK" sz="1050" i="0" dirty="0" smtClean="0">
                            <a:solidFill>
                              <a:schemeClr val="tx1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Fourier </a:t>
                          </a:r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sparse</a:t>
                          </a:r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⇔"/>
                                  <m:vertJc m:val="bot"/>
                                  <m:ctrlPr>
                                    <a:rPr lang="en-US" altLang="zh-HK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HK" sz="24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HK" sz="24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oly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short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sz="24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altLang="zh-HK" sz="2400" i="0" dirty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DT</a:t>
                          </a:r>
                          <a:endParaRPr lang="en-US" altLang="zh-HK" sz="2400" b="0" i="0" dirty="0" smtClean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endParaRPr lang="en-US" altLang="zh-HK" sz="9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Green-Sanders: </a:t>
                          </a:r>
                          <a:r>
                            <a:rPr lang="en-US" altLang="zh-HK" sz="2400" dirty="0" smtClean="0">
                              <a:solidFill>
                                <a:srgbClr val="FF0000"/>
                              </a:solidFill>
                            </a:rPr>
                            <a:t>doubly</a:t>
                          </a:r>
                          <a:r>
                            <a:rPr lang="en-US" altLang="zh-HK" sz="2400" baseline="0" dirty="0" smtClean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  <a:r>
                            <a:rPr lang="en-US" altLang="zh-HK" sz="2400" baseline="0" dirty="0" err="1" smtClean="0">
                              <a:solidFill>
                                <a:srgbClr val="FF0000"/>
                              </a:solidFill>
                            </a:rPr>
                            <a:t>exp</a:t>
                          </a:r>
                          <a:r>
                            <a:rPr lang="en-US" altLang="zh-HK" sz="24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sz="2400" b="0" i="1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→</m:t>
                              </m:r>
                            </m:oMath>
                          </a14:m>
                          <a:r>
                            <a:rPr lang="zh-HK" alt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HK" sz="2400" dirty="0" smtClean="0">
                              <a:solidFill>
                                <a:srgbClr val="FF0000"/>
                              </a:solidFill>
                            </a:rPr>
                            <a:t>quasi-poly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1061833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Small spectral norm</a:t>
                          </a:r>
                          <a:endParaRPr lang="en-US" altLang="zh-HK" sz="24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⊕,</m:t>
                                  </m:r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altLang="zh-HK" sz="24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  <a:p>
                          <a:pPr marL="28575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HK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altLang="zh-HK" sz="24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altLang="zh-HK" sz="24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新細明體" charset="-12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HK" sz="24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新細明體" charset="-12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HK" sz="24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altLang="zh-HK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HK" sz="240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deg</m:t>
                                          </m:r>
                                        </m:e>
                                        <m:sub>
                                          <m:r>
                                            <a:rPr lang="en-US" altLang="zh-HK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HK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en-US" altLang="zh-HK" sz="28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</a:tr>
                  <a:tr h="5969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Light tail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Close to sparse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⇒</m:t>
                              </m:r>
                            </m:oMath>
                          </a14:m>
                          <a:r>
                            <a:rPr lang="zh-HK" altLang="en-US" sz="24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Log-rank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6189327"/>
                  </p:ext>
                </p:extLst>
              </p:nvPr>
            </p:nvGraphicFramePr>
            <p:xfrm>
              <a:off x="683568" y="1628800"/>
              <a:ext cx="7931224" cy="41205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6528"/>
                    <a:gridCol w="6264696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i="1" dirty="0" smtClean="0"/>
                            <a:t>f</a:t>
                          </a:r>
                          <a:endParaRPr lang="zh-HK" altLang="en-US" sz="2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HK" sz="2400" dirty="0" smtClean="0"/>
                            <a:t>Results</a:t>
                          </a:r>
                          <a:endParaRPr lang="zh-HK" altLang="en-US" sz="2400" dirty="0"/>
                        </a:p>
                      </a:txBody>
                      <a:tcPr/>
                    </a:tc>
                  </a:tr>
                  <a:tr h="187769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endParaRPr lang="en-US" altLang="zh-HK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Low degree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556" t="-26948" r="-97" b="-95455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a:t>Small spectral norm</a:t>
                          </a:r>
                          <a:endParaRPr lang="en-US" altLang="zh-HK" sz="2400" dirty="0" smtClean="0">
                            <a:solidFill>
                              <a:schemeClr val="tx1"/>
                            </a:solidFill>
                            <a:ea typeface="新細明體" charset="-12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556" t="-200513" r="-97" b="-50769"/>
                          </a:stretch>
                        </a:blipFill>
                      </a:tcPr>
                    </a:tc>
                  </a:tr>
                  <a:tr h="59691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HK" sz="2400" dirty="0" smtClean="0">
                              <a:solidFill>
                                <a:schemeClr val="tx1"/>
                              </a:solidFill>
                            </a:rPr>
                            <a:t>Light tail</a:t>
                          </a:r>
                          <a:endParaRPr lang="zh-HK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HK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556" t="-597959" r="-97" b="-10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Summary: structural result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41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Summary: Communication </a:t>
            </a:r>
            <a:r>
              <a:rPr lang="en-US" altLang="zh-HK" dirty="0" smtClean="0"/>
              <a:t>complexity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Main protocol. </a:t>
                </a:r>
                <a:endParaRPr lang="en-US" altLang="zh-HK" dirty="0"/>
              </a:p>
              <a:p>
                <a:pPr lvl="1"/>
                <a:r>
                  <a:rPr lang="en-US" altLang="zh-HK" dirty="0" smtClean="0"/>
                  <a:t>May be already efficient: cost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Log-rank Conj. holds for XOR functions with low-degree or small spectral norm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Improved bound for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for low-degree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.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Concluding Remarks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Subsequently:</a:t>
                </a:r>
              </a:p>
              <a:p>
                <a:pPr lvl="1"/>
                <a:r>
                  <a:rPr lang="en-US" altLang="zh-HK" dirty="0" err="1" smtClean="0"/>
                  <a:t>Thm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1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HK" i="1">
                            <a:latin typeface="Cambria Math"/>
                            <a:ea typeface="新細明體" charset="-120"/>
                          </a:rPr>
                        </m:ctrlPr>
                      </m:acc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HK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HK" i="1">
                                <a:latin typeface="Cambria Math"/>
                                <a:ea typeface="新細明體" charset="-120"/>
                              </a:rPr>
                              <m:t>𝑟𝑎𝑛𝑘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HK" dirty="0"/>
                  <a:t> for general Boolean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.</a:t>
                </a:r>
                <a:endParaRPr lang="en-US" altLang="zh-HK" dirty="0" smtClean="0"/>
              </a:p>
              <a:p>
                <a:pPr lvl="1"/>
                <a:r>
                  <a:rPr lang="en-US" altLang="zh-HK" dirty="0" err="1" smtClean="0"/>
                  <a:t>Thm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2</a:t>
                </a:r>
                <a:r>
                  <a:rPr lang="en-US" altLang="zh-HK" b="0" dirty="0" smtClean="0"/>
                  <a:t>.</a:t>
                </a:r>
                <a:r>
                  <a:rPr lang="en-US" altLang="zh-HK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400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4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4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zh-HK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HK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altLang="zh-H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altLang="zh-HK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altLang="zh-HK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∘⊕</m:t>
                        </m:r>
                      </m:e>
                    </m:d>
                    <m:r>
                      <a:rPr lang="en-US" altLang="zh-H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altLang="zh-H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HK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1,</m:t>
                                </m:r>
                                <m:r>
                                  <a:rPr lang="en-US" altLang="zh-HK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altLang="zh-HK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HK" dirty="0" smtClean="0"/>
                  <a:t>Open:</a:t>
                </a:r>
              </a:p>
              <a:p>
                <a:pPr lvl="1"/>
                <a:r>
                  <a:rPr lang="en-US" altLang="zh-HK" dirty="0" smtClean="0"/>
                  <a:t>Prove 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2"/>
                <a:r>
                  <a:rPr lang="en-US" altLang="zh-HK" dirty="0" smtClean="0"/>
                  <a:t>No counterexample even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HK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⊕,</m:t>
                        </m:r>
                        <m:r>
                          <a:rPr lang="en-US" altLang="zh-HK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zh-HK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altLang="zh-HK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HK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HK" sz="2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HK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HK" sz="22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en-US" altLang="zh-HK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altLang="zh-HK" dirty="0"/>
              </a:p>
              <a:p>
                <a:pPr lvl="1"/>
                <a:r>
                  <a:rPr lang="en-US" altLang="zh-HK" dirty="0" smtClean="0"/>
                  <a:t>Other applications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</m:oMath>
                </a14:m>
                <a:r>
                  <a:rPr lang="en-US" altLang="zh-HK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4525963"/>
              </a:xfrm>
              <a:blipFill rotWithShape="1">
                <a:blip r:embed="rId2"/>
                <a:stretch>
                  <a:fillRect l="-1618" t="-17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1560" y="594928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 smtClean="0"/>
              <a:t>*1. Lovett. ECCC, 2013.</a:t>
            </a:r>
          </a:p>
          <a:p>
            <a:r>
              <a:rPr lang="en-US" altLang="zh-HK" dirty="0" smtClean="0"/>
              <a:t>*2. Zhang. </a:t>
            </a:r>
            <a:r>
              <a:rPr lang="en-US" altLang="zh-HK" i="1" dirty="0" smtClean="0"/>
              <a:t>SODA</a:t>
            </a:r>
            <a:r>
              <a:rPr lang="en-US" altLang="zh-HK" dirty="0" smtClean="0"/>
              <a:t>, 2014.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30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734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>
                <a:ea typeface="新細明體" charset="-120"/>
              </a:rPr>
              <a:t>Motivation 2: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Communication complexity</a:t>
            </a:r>
            <a:endParaRPr lang="zh-HK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3000" dirty="0" smtClean="0">
                    <a:ea typeface="新細明體" charset="-120"/>
                  </a:rPr>
                  <a:t>Two parties, Alice and Bob, jointly compute a function </a:t>
                </a:r>
                <a14:m>
                  <m:oMath xmlns:m="http://schemas.openxmlformats.org/officeDocument/2006/math"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3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30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3000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30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. </a:t>
                </a:r>
                <a:endParaRPr lang="en-US" altLang="zh-HK" sz="3000" i="1" dirty="0" smtClean="0">
                  <a:latin typeface="Cambria Math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known only to Alice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only to Bob.</a:t>
                </a:r>
              </a:p>
              <a:p>
                <a:r>
                  <a:rPr lang="en-US" altLang="zh-HK" sz="3000" dirty="0">
                    <a:solidFill>
                      <a:srgbClr val="FF6600"/>
                    </a:solidFill>
                    <a:ea typeface="新細明體" charset="-120"/>
                  </a:rPr>
                  <a:t>Communication </a:t>
                </a:r>
                <a:r>
                  <a:rPr lang="en-US" altLang="zh-HK" sz="3000" dirty="0" smtClean="0">
                    <a:solidFill>
                      <a:srgbClr val="FF6600"/>
                    </a:solidFill>
                    <a:ea typeface="新細明體" charset="-120"/>
                  </a:rPr>
                  <a:t>complexity</a:t>
                </a:r>
                <a:r>
                  <a:rPr lang="en-US" altLang="zh-HK" sz="2800" dirty="0">
                    <a:ea typeface="新細明體" charset="-120"/>
                  </a:rPr>
                  <a:t>*</a:t>
                </a:r>
                <a:r>
                  <a:rPr lang="en-US" altLang="zh-HK" sz="2800" baseline="30000" dirty="0">
                    <a:ea typeface="新細明體" charset="-120"/>
                  </a:rPr>
                  <a:t>1</a:t>
                </a:r>
                <a:r>
                  <a:rPr lang="en-US" altLang="zh-HK" sz="3000" dirty="0" smtClean="0">
                    <a:ea typeface="新細明體" charset="-120"/>
                  </a:rPr>
                  <a:t>: </a:t>
                </a:r>
                <a:r>
                  <a:rPr lang="en-US" altLang="zh-HK" sz="3000" dirty="0">
                    <a:ea typeface="新細明體" charset="-120"/>
                  </a:rPr>
                  <a:t>how many bits are needed to be exchanged?   --- </a:t>
                </a:r>
                <a14:m>
                  <m:oMath xmlns:m="http://schemas.openxmlformats.org/officeDocument/2006/math"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𝐷</m:t>
                    </m:r>
                    <m:r>
                      <a:rPr lang="en-US" altLang="zh-HK" sz="3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3000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30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3000" dirty="0">
                  <a:ea typeface="新細明體" charset="-120"/>
                </a:endParaRP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4"/>
                <a:ext cx="8229600" cy="2121098"/>
              </a:xfrm>
              <a:blipFill rotWithShape="1">
                <a:blip r:embed="rId2"/>
                <a:stretch>
                  <a:fillRect l="-1259" t="-4598" b="-80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4" y="2027506"/>
            <a:ext cx="1343781" cy="18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67" y="2027506"/>
            <a:ext cx="1379635" cy="18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114799" y="26371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114799" y="28657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4114799" y="3094307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4114799" y="3303856"/>
            <a:ext cx="12541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865" y="1658174"/>
                <a:ext cx="94205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48" b="-114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61" y="1384187"/>
                <a:ext cx="3792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3"/>
            <a:endCxn id="5" idx="0"/>
          </p:cNvCxnSpPr>
          <p:nvPr/>
        </p:nvCxnSpPr>
        <p:spPr bwMode="auto">
          <a:xfrm>
            <a:off x="2513867" y="1568853"/>
            <a:ext cx="689818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75" y="1384187"/>
                <a:ext cx="37920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27" idx="1"/>
            <a:endCxn id="4" idx="0"/>
          </p:cNvCxnSpPr>
          <p:nvPr/>
        </p:nvCxnSpPr>
        <p:spPr bwMode="auto">
          <a:xfrm flipH="1">
            <a:off x="6138185" y="1568853"/>
            <a:ext cx="671890" cy="4586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>
                <a:ea typeface="新細明體" charset="-120"/>
              </a:rPr>
              <a:t>*1. 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Yao.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STOC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1979.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53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Log-rank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sz="2800" dirty="0" smtClean="0">
                    <a:ea typeface="新細明體" charset="-120"/>
                  </a:rPr>
                  <a:t>Not only interesting on its own, but also important because of numerous applications.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to prove </a:t>
                </a:r>
                <a:r>
                  <a:rPr lang="en-US" altLang="zh-HK" sz="2400" dirty="0">
                    <a:ea typeface="新細明體" charset="-120"/>
                  </a:rPr>
                  <a:t>lower bounds.</a:t>
                </a:r>
              </a:p>
              <a:p>
                <a:r>
                  <a:rPr lang="en-US" altLang="zh-HK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Question</a:t>
                </a:r>
                <a:r>
                  <a:rPr lang="en-US" altLang="zh-HK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: How to lower bound communication complexity itself</a:t>
                </a:r>
                <a:r>
                  <a:rPr lang="en-US" altLang="zh-HK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  <a:ea typeface="新細明體" charset="-120"/>
                  </a:rPr>
                  <a:t>Communication matrix</a:t>
                </a:r>
                <a:r>
                  <a:rPr lang="en-US" altLang="zh-HK" sz="2800" dirty="0" smtClean="0">
                    <a:ea typeface="新細明體" charset="-120"/>
                  </a:rPr>
                  <a:t> </a:t>
                </a:r>
                <a:br>
                  <a:rPr lang="en-US" altLang="zh-HK" sz="2800" dirty="0" smtClean="0">
                    <a:ea typeface="新細明體" charset="-120"/>
                  </a:rPr>
                </a:br>
                <a:endParaRPr lang="en-US" altLang="zh-HK" sz="2800" i="1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800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𝑀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≝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8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,</m:t>
                                </m:r>
                                <m:r>
                                  <a:rPr lang="en-US" altLang="zh-HK" sz="2800" i="1" dirty="0" err="1">
                                    <a:latin typeface="Cambria Math"/>
                                    <a:ea typeface="新細明體" charset="-12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:</m:t>
                    </m:r>
                  </m:oMath>
                </a14:m>
                <a:endParaRPr lang="en-US" altLang="zh-HK" sz="2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1">
                <a:blip r:embed="rId3"/>
                <a:stretch>
                  <a:fillRect l="-1259" t="-13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7" name="Double Bracket 6"/>
          <p:cNvSpPr/>
          <p:nvPr/>
        </p:nvSpPr>
        <p:spPr>
          <a:xfrm>
            <a:off x="5724128" y="3933056"/>
            <a:ext cx="2304256" cy="20162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6056" y="4509120"/>
                <a:ext cx="62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09120"/>
                <a:ext cx="62606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92904" y="3284984"/>
                <a:ext cx="3713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zh-HK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K" altLang="en-US" i="1" smtClean="0">
                          <a:latin typeface="Cambria Math"/>
                        </a:rPr>
                        <m:t>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04" y="3284984"/>
                <a:ext cx="37138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endCxn id="18" idx="1"/>
          </p:cNvCxnSpPr>
          <p:nvPr/>
        </p:nvCxnSpPr>
        <p:spPr>
          <a:xfrm>
            <a:off x="5868144" y="4693786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78596" y="3933056"/>
            <a:ext cx="0" cy="5760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16216" y="4509120"/>
                <a:ext cx="930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latin typeface="Cambria Math"/>
                        </a:rPr>
                        <m:t>𝐹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(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𝑥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,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𝑦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509120"/>
                <a:ext cx="93083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Log-rank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sz="2800" dirty="0" smtClean="0">
                    <a:solidFill>
                      <a:srgbClr val="0070C0"/>
                    </a:solidFill>
                    <a:ea typeface="新細明體" charset="-120"/>
                  </a:rPr>
                  <a:t>Rank lower bound</a:t>
                </a:r>
                <a:r>
                  <a:rPr lang="en-US" altLang="zh-HK" sz="2800" dirty="0" smtClean="0">
                    <a:ea typeface="新細明體" charset="-120"/>
                  </a:rPr>
                  <a:t>*</a:t>
                </a:r>
                <a:r>
                  <a:rPr lang="en-US" altLang="zh-HK" sz="2800" baseline="30000" dirty="0" smtClean="0">
                    <a:ea typeface="新細明體" charset="-120"/>
                  </a:rPr>
                  <a:t>1</a:t>
                </a:r>
                <a:endParaRPr lang="en-US" altLang="zh-HK" sz="2800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	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600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HK" sz="26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6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HK" sz="26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sz="2600" b="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600" i="1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zh-HK" sz="2600" dirty="0" smtClean="0">
                    <a:solidFill>
                      <a:srgbClr val="0070C0"/>
                    </a:solidFill>
                    <a:ea typeface="新細明體" charset="-120"/>
                  </a:rPr>
                  <a:t> </a:t>
                </a:r>
              </a:p>
              <a:p>
                <a:r>
                  <a:rPr lang="en-US" altLang="zh-HK" sz="2800" dirty="0" smtClean="0">
                    <a:ea typeface="新細明體" charset="-120"/>
                  </a:rPr>
                  <a:t>The rank lower bound is tight.</a:t>
                </a:r>
              </a:p>
              <a:p>
                <a:r>
                  <a:rPr lang="en-US" altLang="zh-HK" sz="2800" dirty="0" smtClean="0">
                    <a:ea typeface="新細明體" charset="-120"/>
                  </a:rPr>
                  <a:t>combinatorial measure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solidFill>
                          <a:srgbClr val="CC00CC"/>
                        </a:solidFill>
                        <a:latin typeface="Cambria Math"/>
                        <a:ea typeface="新細明體" charset="-120"/>
                      </a:rPr>
                      <m:t>⇔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linear algebra measure.</a:t>
                </a:r>
              </a:p>
              <a:p>
                <a:r>
                  <a:rPr lang="en-US" altLang="zh-HK" sz="2800" dirty="0" smtClean="0">
                    <a:solidFill>
                      <a:srgbClr val="CC00CC"/>
                    </a:solidFill>
                    <a:ea typeface="新細明體" charset="-120"/>
                  </a:rPr>
                  <a:t>Equivalent</a:t>
                </a:r>
                <a:r>
                  <a:rPr lang="en-US" altLang="zh-HK" sz="2800" dirty="0" smtClean="0">
                    <a:ea typeface="新細明體" charset="-120"/>
                  </a:rPr>
                  <a:t> to a bunch of other conjectures.</a:t>
                </a: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related to graph theory*</a:t>
                </a:r>
                <a:r>
                  <a:rPr lang="en-US" altLang="zh-HK" sz="2400" baseline="30000" dirty="0" smtClean="0">
                    <a:ea typeface="新細明體" charset="-120"/>
                  </a:rPr>
                  <a:t>2</a:t>
                </a:r>
                <a:r>
                  <a:rPr lang="en-US" altLang="zh-HK" sz="2400" dirty="0" smtClean="0">
                    <a:ea typeface="新細明體" charset="-120"/>
                  </a:rPr>
                  <a:t>; nonnegative rank*</a:t>
                </a:r>
                <a:r>
                  <a:rPr lang="en-US" altLang="zh-HK" sz="2400" baseline="30000" dirty="0" smtClean="0">
                    <a:ea typeface="新細明體" charset="-120"/>
                  </a:rPr>
                  <a:t>3</a:t>
                </a:r>
                <a:r>
                  <a:rPr lang="en-US" altLang="zh-HK" sz="2400" dirty="0" smtClean="0">
                    <a:ea typeface="新細明體" charset="-120"/>
                  </a:rPr>
                  <a:t>, Boolean </a:t>
                </a:r>
                <a:r>
                  <a:rPr lang="en-US" altLang="zh-HK" sz="2400" dirty="0">
                    <a:ea typeface="新細明體" charset="-120"/>
                  </a:rPr>
                  <a:t>roots of </a:t>
                </a:r>
                <a:r>
                  <a:rPr lang="en-US" altLang="zh-HK" sz="2400" dirty="0" smtClean="0">
                    <a:ea typeface="新細明體" charset="-120"/>
                  </a:rPr>
                  <a:t>polynomials*</a:t>
                </a:r>
                <a:r>
                  <a:rPr lang="en-US" altLang="zh-HK" sz="2400" baseline="30000" dirty="0" smtClean="0">
                    <a:ea typeface="新細明體" charset="-120"/>
                  </a:rPr>
                  <a:t>4</a:t>
                </a:r>
                <a:r>
                  <a:rPr lang="en-US" altLang="zh-HK" sz="2400" dirty="0" smtClean="0">
                    <a:ea typeface="新細明體" charset="-120"/>
                  </a:rPr>
                  <a:t>, quantum </a:t>
                </a:r>
                <a:r>
                  <a:rPr lang="en-US" altLang="zh-HK" sz="2400" dirty="0">
                    <a:ea typeface="新細明體" charset="-120"/>
                  </a:rPr>
                  <a:t>sampling </a:t>
                </a:r>
                <a:r>
                  <a:rPr lang="en-US" altLang="zh-HK" sz="2400" dirty="0" smtClean="0">
                    <a:ea typeface="新細明體" charset="-120"/>
                  </a:rPr>
                  <a:t>complexity*</a:t>
                </a:r>
                <a:r>
                  <a:rPr lang="en-US" altLang="zh-HK" sz="2400" baseline="30000" dirty="0" smtClean="0">
                    <a:ea typeface="新細明體" charset="-120"/>
                  </a:rPr>
                  <a:t>5</a:t>
                </a:r>
                <a:r>
                  <a:rPr lang="en-US" altLang="zh-HK" sz="2400" dirty="0" smtClean="0">
                    <a:ea typeface="新細明體" charset="-120"/>
                  </a:rPr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dirty="0">
                    <a:ea typeface="新細明體" charset="-120"/>
                  </a:rPr>
                  <a:t>Largest known </a:t>
                </a:r>
                <a:r>
                  <a:rPr lang="en-US" altLang="zh-HK" dirty="0" smtClean="0">
                    <a:ea typeface="新細明體" charset="-120"/>
                  </a:rPr>
                  <a:t>gap*</a:t>
                </a:r>
                <a:r>
                  <a:rPr lang="en-US" altLang="zh-HK" baseline="30000" dirty="0" smtClean="0">
                    <a:ea typeface="新細明體" charset="-120"/>
                  </a:rPr>
                  <a:t>6</a:t>
                </a:r>
                <a:r>
                  <a:rPr lang="en-US" altLang="zh-HK" sz="26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sz="2400" dirty="0">
                                    <a:latin typeface="Cambria Math"/>
                                    <a:ea typeface="新細明體" charset="-12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HK" sz="24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1.63…</m:t>
                                </m:r>
                              </m:sup>
                            </m:sSubSup>
                          </m:fName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𝑟𝑎𝑛𝑘</m:t>
                            </m:r>
                            <m:d>
                              <m:dPr>
                                <m:ctrlPr>
                                  <a:rPr lang="en-US" altLang="zh-HK" sz="2400" i="1" dirty="0">
                                    <a:latin typeface="Cambria Math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sz="2400" i="1" dirty="0">
                                        <a:latin typeface="Cambria Math"/>
                                        <a:ea typeface="新細明體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 dirty="0">
                                        <a:latin typeface="Cambria Math"/>
                                        <a:ea typeface="新細明體" charset="-12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HK" sz="2400" b="0" i="1" dirty="0" smtClean="0">
                                        <a:latin typeface="Cambria Math"/>
                                        <a:ea typeface="新細明體" charset="-12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800" dirty="0">
                    <a:ea typeface="新細明體" charset="-120"/>
                  </a:rPr>
                  <a:t>Best </a:t>
                </a:r>
                <a:r>
                  <a:rPr lang="en-US" altLang="zh-HK" sz="2800" dirty="0" smtClean="0">
                    <a:ea typeface="新細明體" charset="-120"/>
                  </a:rPr>
                  <a:t>previous upper bound*</a:t>
                </a:r>
                <a:r>
                  <a:rPr lang="en-US" altLang="zh-HK" sz="2800" baseline="30000" dirty="0" smtClean="0">
                    <a:ea typeface="新細明體" charset="-120"/>
                  </a:rPr>
                  <a:t>7</a:t>
                </a:r>
                <a:r>
                  <a:rPr lang="en-US" altLang="zh-HK" sz="28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≤</m:t>
                    </m:r>
                    <m:func>
                      <m:funcPr>
                        <m:ctrlPr>
                          <a:rPr lang="en-US" altLang="zh-HK" sz="24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2400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HK" sz="24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400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新細明體" charset="-120"/>
                              </a:rPr>
                              <m:t>4/3</m:t>
                            </m:r>
                          </m:e>
                        </m:d>
                      </m:e>
                    </m:func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⋅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</a:t>
                </a:r>
                <a:endParaRPr lang="en-US" altLang="zh-HK" sz="2200" baseline="30000" dirty="0">
                  <a:ea typeface="新細明體" charset="-120"/>
                </a:endParaRPr>
              </a:p>
              <a:p>
                <a:pPr lvl="1"/>
                <a:r>
                  <a:rPr lang="en-US" altLang="zh-HK" sz="2400" dirty="0" smtClean="0">
                    <a:ea typeface="新細明體" charset="-120"/>
                  </a:rPr>
                  <a:t>Conditional*</a:t>
                </a:r>
                <a:r>
                  <a:rPr lang="en-US" altLang="zh-HK" sz="2400" baseline="30000" dirty="0" smtClean="0">
                    <a:ea typeface="新細明體" charset="-120"/>
                  </a:rPr>
                  <a:t>8</a:t>
                </a:r>
                <a:r>
                  <a:rPr lang="en-US" altLang="zh-HK" sz="24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𝐹</m:t>
                        </m:r>
                      </m:e>
                    </m:d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𝑂</m:t>
                    </m:r>
                    <m:d>
                      <m:dPr>
                        <m:ctrlP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sz="220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  <m:r>
                          <a:rPr lang="en-US" altLang="zh-HK" sz="2200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HK" sz="2200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log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⁡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𝑟𝑎𝑛𝑘</m:t>
                        </m:r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200" i="1" dirty="0"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HK" sz="2200" i="1" dirty="0">
                            <a:latin typeface="Cambria Math"/>
                            <a:ea typeface="新細明體" charset="-12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777"/>
                <a:ext cx="8229600" cy="4104455"/>
              </a:xfrm>
              <a:blipFill rotWithShape="1">
                <a:blip r:embed="rId3"/>
                <a:stretch>
                  <a:fillRect l="-1111" t="-2080" r="-667" b="-208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199" y="5661248"/>
            <a:ext cx="45468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Melhorn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Schmidt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STOC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1982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       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Saks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FOCS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1988.</a:t>
            </a:r>
            <a:endParaRPr lang="en-US" altLang="zh-H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*3. </a:t>
            </a:r>
            <a:r>
              <a:rPr lang="en-US" altLang="zh-HK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Lovász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Book Chapter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1990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endParaRPr lang="en-US" altLang="zh-HK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  <a:p>
            <a:pPr>
              <a:defRPr/>
            </a:pP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*4. Valiant.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Info. Proc. </a:t>
            </a:r>
            <a:r>
              <a:rPr lang="en-US" altLang="zh-H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Lett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2004</a:t>
            </a: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</a:t>
            </a:r>
            <a:endParaRPr lang="en-US" altLang="zh-HK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1920" y="5661248"/>
            <a:ext cx="52565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*5.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Ambainis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Schulman, Ta-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Shma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Vazirani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Wigderson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SICOMP</a:t>
            </a:r>
            <a:r>
              <a:rPr lang="en-US" altLang="zh-HK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 2003.</a:t>
            </a:r>
          </a:p>
          <a:p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*6. 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Nisan and 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Wigderson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Combinatorica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1995.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*7. 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Kotlov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Journal of Graph Theory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1982.        </a:t>
            </a:r>
          </a:p>
          <a:p>
            <a:pPr>
              <a:defRPr/>
            </a:pPr>
            <a:r>
              <a:rPr lang="en-US" altLang="zh-H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*8. 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Ben-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Sasson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Lovett, Ron-</a:t>
            </a:r>
            <a:r>
              <a:rPr lang="en-US" altLang="zh-HK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Zewi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</a:t>
            </a:r>
            <a:r>
              <a:rPr lang="en-US" altLang="zh-HK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FOCS</a:t>
            </a:r>
            <a:r>
              <a:rPr lang="en-US" altLang="zh-HK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2012.</a:t>
            </a:r>
            <a:endParaRPr lang="zh-HK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zh-HK" sz="1600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02772" y="1772816"/>
                <a:ext cx="2952328" cy="48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≤</m:t>
                      </m:r>
                      <m:func>
                        <m:funcPr>
                          <m:ctrlPr>
                            <a:rPr lang="en-US" altLang="zh-HK" sz="24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HK" sz="2400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fName>
                        <m:e>
                          <m:r>
                            <a:rPr lang="en-US" altLang="zh-HK" sz="2400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𝑟𝑎𝑛𝑘</m:t>
                          </m:r>
                          <m:d>
                            <m:dPr>
                              <m:ctrlPr>
                                <a:rPr lang="en-US" altLang="zh-HK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HK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HK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2" y="1772816"/>
                <a:ext cx="2952328" cy="4866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54336" y="1340768"/>
            <a:ext cx="3638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600" dirty="0">
                <a:solidFill>
                  <a:srgbClr val="FF0000"/>
                </a:solidFill>
                <a:ea typeface="新細明體" charset="-120"/>
              </a:rPr>
              <a:t>Log Rank Conjecture</a:t>
            </a:r>
            <a:r>
              <a:rPr lang="en-US" altLang="zh-HK" sz="2600" dirty="0">
                <a:ea typeface="新細明體" charset="-120"/>
              </a:rPr>
              <a:t>*</a:t>
            </a:r>
            <a:r>
              <a:rPr lang="en-US" altLang="zh-HK" sz="2600" baseline="30000" dirty="0">
                <a:ea typeface="新細明體" charset="-120"/>
              </a:rPr>
              <a:t>2</a:t>
            </a:r>
            <a:endParaRPr lang="zh-HK" alt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37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Log-rank conjecture for XOR functions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Since Log-rank conjecture appears too hard in its full generality,…</a:t>
                </a:r>
              </a:p>
              <a:p>
                <a:r>
                  <a:rPr lang="en-US" altLang="zh-HK" dirty="0" smtClean="0"/>
                  <a:t>let’s try some special class of functions.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XOR functions</a:t>
                </a:r>
                <a:r>
                  <a:rPr lang="en-US" altLang="zh-HK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𝑓</m:t>
                    </m:r>
                    <m:r>
                      <a:rPr lang="en-US" altLang="zh-HK" sz="2800" i="1" dirty="0" smtClean="0">
                        <a:latin typeface="Cambria Math"/>
                      </a:rPr>
                      <m:t>(</m:t>
                    </m:r>
                    <m:r>
                      <a:rPr lang="en-US" altLang="zh-HK" sz="2800" i="1" dirty="0" smtClean="0">
                        <a:latin typeface="Cambria Math"/>
                      </a:rPr>
                      <m:t>𝑥</m:t>
                    </m:r>
                    <m:r>
                      <a:rPr lang="en-US" altLang="zh-HK" sz="2800" i="1" dirty="0" smtClean="0">
                        <a:latin typeface="Cambria Math"/>
                      </a:rPr>
                      <m:t>⊕</m:t>
                    </m:r>
                    <m:r>
                      <a:rPr lang="en-US" altLang="zh-HK" sz="2800" i="1" dirty="0" smtClean="0">
                        <a:latin typeface="Cambria Math"/>
                      </a:rPr>
                      <m:t>𝑦</m:t>
                    </m:r>
                    <m:r>
                      <a:rPr lang="en-US" altLang="zh-HK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		---</a:t>
                </a:r>
                <a14:m>
                  <m:oMath xmlns:m="http://schemas.openxmlformats.org/officeDocument/2006/math"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𝐹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𝑓</m:t>
                    </m:r>
                    <m:r>
                      <a:rPr lang="en-US" altLang="zh-HK" sz="28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∘⊕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 smtClean="0">
                    <a:solidFill>
                      <a:srgbClr val="FF3399"/>
                    </a:solidFill>
                  </a:rPr>
                  <a:t>linear</a:t>
                </a:r>
                <a:r>
                  <a:rPr lang="en-US" altLang="zh-HK" dirty="0" smtClean="0"/>
                  <a:t> composition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Include important functions such as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Equality</a:t>
                </a:r>
                <a:r>
                  <a:rPr lang="en-US" altLang="zh-HK" dirty="0" smtClean="0"/>
                  <a:t>,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Hamming Distance</a:t>
                </a:r>
                <a:r>
                  <a:rPr lang="en-US" altLang="zh-HK" dirty="0" smtClean="0"/>
                  <a:t>, </a:t>
                </a:r>
                <a:r>
                  <a:rPr lang="en-US" altLang="zh-HK" dirty="0" smtClean="0">
                    <a:solidFill>
                      <a:srgbClr val="0070C0"/>
                    </a:solidFill>
                  </a:rPr>
                  <a:t>Gap Hamming Distance</a:t>
                </a:r>
                <a:r>
                  <a:rPr lang="en-US" altLang="zh-HK" dirty="0" smtClean="0"/>
                  <a:t>.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HK" dirty="0" smtClean="0">
                    <a:ea typeface="新細明體" charset="-120"/>
                  </a:rPr>
                  <a:t>Connection to Fourier: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𝑟𝑎𝑛𝑘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𝑓</m:t>
                            </m:r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∘⊕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HK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3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Log-rank conjecture for XOR functions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chemeClr val="accent1"/>
                    </a:solidFill>
                    <a:ea typeface="新細明體" charset="-120"/>
                  </a:rPr>
                  <a:t>Goal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func>
                      <m:func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𝑂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(1)</m:t>
                            </m:r>
                          </m:sup>
                        </m:sSub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Even this special case seems very hard.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One approach*: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𝐷</m:t>
                    </m:r>
                    <m:d>
                      <m:dPr>
                        <m:ctrlP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  <m:r>
                          <a:rPr lang="en-US" altLang="zh-HK" i="1" dirty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∘⊕</m:t>
                        </m:r>
                      </m:e>
                    </m:d>
                    <m:r>
                      <a:rPr lang="en-US" altLang="zh-HK" i="1" dirty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b="0" i="0" dirty="0" smtClean="0">
                        <a:solidFill>
                          <a:srgbClr val="0070C0"/>
                        </a:solidFill>
                        <a:latin typeface="Cambria Math"/>
                        <a:ea typeface="新細明體" charset="-120"/>
                      </a:rPr>
                      <m:t>2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𝐷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新細明體" charset="-120"/>
                          </a:rPr>
                          <m:t>𝑓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b="0" dirty="0" smtClean="0"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𝐷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Parity decision tree</a:t>
                </a:r>
                <a:r>
                  <a:rPr lang="en-US" altLang="zh-HK" dirty="0" smtClean="0">
                    <a:ea typeface="新細明體" charset="-120"/>
                  </a:rPr>
                  <a:t> complexity. (</a:t>
                </a:r>
                <a:r>
                  <a:rPr lang="en-US" altLang="zh-HK" dirty="0">
                    <a:solidFill>
                      <a:prstClr val="black"/>
                    </a:solidFill>
                    <a:ea typeface="新細明體" charset="-120"/>
                  </a:rPr>
                  <a:t>DT with queries like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</a:rPr>
                      <m:t>⊕</m:t>
                    </m:r>
                    <m:sSub>
                      <m:sSubPr>
                        <m:ctrlP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</a:rPr>
                      <m:t>⊕</m:t>
                    </m:r>
                    <m:sSub>
                      <m:sSubPr>
                        <m:ctrlP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</a:rPr>
                      <m:t>=?</m:t>
                    </m:r>
                  </m:oMath>
                </a14:m>
                <a:r>
                  <a:rPr lang="en-US" altLang="zh-HK" dirty="0">
                    <a:solidFill>
                      <a:prstClr val="black"/>
                    </a:solidFill>
                    <a:ea typeface="新細明體" charset="-120"/>
                  </a:rPr>
                  <a:t>”</a:t>
                </a:r>
                <a:r>
                  <a:rPr lang="en-US" altLang="zh-HK" dirty="0" smtClean="0">
                    <a:ea typeface="新細明體" charset="-120"/>
                  </a:rPr>
                  <a:t>)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simulating 1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⊕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-query by 2 bits of communication.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3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6165304"/>
            <a:ext cx="8169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*. Zhang and Shi. </a:t>
            </a:r>
            <a:r>
              <a:rPr lang="en-US" altLang="zh-HK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Theoretical Computer Science</a:t>
            </a:r>
            <a:r>
              <a:rPr lang="en-US" altLang="zh-HK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, 2009.</a:t>
            </a:r>
            <a:endParaRPr lang="en-US" altLang="zh-HK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One easy case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0506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altLang="zh-HK" b="0" i="1" dirty="0" smtClean="0">
                            <a:latin typeface="Cambria Math"/>
                          </a:rPr>
                          <m:t>:</m:t>
                        </m:r>
                        <m:acc>
                          <m:accPr>
                            <m:chr m:val="̂"/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HK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𝛼</m:t>
                            </m:r>
                          </m:e>
                        </m:d>
                        <m:r>
                          <a:rPr lang="en-US" altLang="zh-HK" b="0" i="1" dirty="0" smtClean="0">
                            <a:latin typeface="Cambria Math"/>
                          </a:rPr>
                          <m:t>≠0}</m:t>
                        </m:r>
                      </m:e>
                    </m:func>
                  </m:oMath>
                </a14:m>
                <a:endParaRPr lang="en-US" altLang="zh-HK" b="0" dirty="0" smtClean="0"/>
              </a:p>
              <a:p>
                <a:pPr lvl="1"/>
                <a:r>
                  <a:rPr lang="en-US" altLang="zh-HK" dirty="0"/>
                  <a:t>T</a:t>
                </a:r>
                <a:r>
                  <a:rPr lang="en-US" altLang="zh-HK" dirty="0" smtClean="0"/>
                  <a:t>he (total) degree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as a multi-linear polynomial over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HK" dirty="0" smtClean="0"/>
                  <a:t>, then even the standard decision tree complexity is small *</a:t>
                </a:r>
                <a:r>
                  <a:rPr lang="en-US" altLang="zh-HK" baseline="30000" dirty="0" smtClean="0"/>
                  <a:t>1,2</a:t>
                </a:r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HK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 b="0" i="0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deg</m:t>
                                </m:r>
                              </m:e>
                              <m:sup>
                                <m: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i="1" dirty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HK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HK" dirty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</a:rPr>
                              <m:t>𝑂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zh-HK" i="1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HK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HK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Question</a:t>
                </a:r>
                <a:r>
                  <a:rPr lang="en-US" altLang="zh-HK" dirty="0" smtClean="0"/>
                  <a:t>: Are all nonzero Fourier coefficients always located in low levels?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Answer</a:t>
                </a:r>
                <a:r>
                  <a:rPr lang="en-US" altLang="zh-HK" dirty="0" smtClean="0"/>
                  <a:t>*</a:t>
                </a:r>
                <a:r>
                  <a:rPr lang="en-US" altLang="zh-HK" baseline="30000" dirty="0" smtClean="0"/>
                  <a:t>3</a:t>
                </a:r>
                <a:r>
                  <a:rPr lang="en-US" altLang="zh-HK" dirty="0" smtClean="0"/>
                  <a:t>: Not even after change of basis.</a:t>
                </a:r>
              </a:p>
              <a:p>
                <a:pPr lvl="1"/>
                <a:r>
                  <a:rPr lang="en-US" altLang="zh-HK" dirty="0" smtClean="0"/>
                  <a:t>There are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⊕</m:t>
                        </m:r>
                      </m:sub>
                    </m:sSub>
                    <m:d>
                      <m:d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but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HK" b="0" i="1" smtClean="0">
                                <a:latin typeface="Cambria Math"/>
                              </a:rPr>
                              <m:t>𝐿</m:t>
                            </m:r>
                          </m:lim>
                        </m:limLow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𝐷𝑇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𝐿𝑓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</a:rPr>
                      <m:t>≥</m:t>
                    </m:r>
                    <m:r>
                      <a:rPr lang="en-US" altLang="zh-HK" i="1">
                        <a:latin typeface="Cambria Math"/>
                      </a:rPr>
                      <m:t>𝑛</m:t>
                    </m:r>
                    <m:r>
                      <a:rPr lang="en-US" altLang="zh-HK" i="1">
                        <a:latin typeface="Cambria Math"/>
                      </a:rPr>
                      <m:t>/4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05063"/>
              </a:xfrm>
              <a:blipFill rotWithShape="1">
                <a:blip r:embed="rId2"/>
                <a:stretch>
                  <a:fillRect l="-1185" r="-17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5733256"/>
            <a:ext cx="8169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*1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Nisan and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Smolensky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Unpublished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</a:t>
            </a: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*2. </a:t>
            </a:r>
            <a:r>
              <a:rPr lang="en-US" altLang="zh-H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Midrijanis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. </a:t>
            </a:r>
            <a:r>
              <a:rPr lang="en-US" altLang="zh-H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arXiv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/quant-</a:t>
            </a:r>
            <a:r>
              <a:rPr lang="en-US" altLang="zh-H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ph</a:t>
            </a:r>
            <a:r>
              <a:rPr lang="en-US" altLang="zh-H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/0403168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2004.</a:t>
            </a:r>
          </a:p>
          <a:p>
            <a:pPr>
              <a:defRPr/>
            </a:pP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*3. Zhang and Shi. </a:t>
            </a:r>
            <a:r>
              <a:rPr lang="en-US" altLang="zh-H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Theoretical Computer Science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, 2009.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7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30757</TotalTime>
  <Words>4220</Words>
  <Application>Microsoft Office PowerPoint</Application>
  <PresentationFormat>On-screen Show (4:3)</PresentationFormat>
  <Paragraphs>401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佈景主題</vt:lpstr>
      <vt:lpstr>Fourier sparsity, spectral norm, and the Log-rank conjecture</vt:lpstr>
      <vt:lpstr>Motivation 1: Fourier analysis</vt:lpstr>
      <vt:lpstr>Some known results</vt:lpstr>
      <vt:lpstr>Motivation 2:  Communication complexity</vt:lpstr>
      <vt:lpstr>Log-rank conjecture</vt:lpstr>
      <vt:lpstr>Log-rank conjecture</vt:lpstr>
      <vt:lpstr>Log-rank conjecture for XOR functions</vt:lpstr>
      <vt:lpstr>Log-rank conjecture for XOR functions</vt:lpstr>
      <vt:lpstr>One easy case</vt:lpstr>
      <vt:lpstr>Previous work</vt:lpstr>
      <vt:lpstr>Our results: starting point</vt:lpstr>
      <vt:lpstr>Our results: constant degree</vt:lpstr>
      <vt:lpstr>Our results: constant degree</vt:lpstr>
      <vt:lpstr>Our results: small spectral norm</vt:lpstr>
      <vt:lpstr>Our results: small spectral norm</vt:lpstr>
      <vt:lpstr>Our results: small spectral norm</vt:lpstr>
      <vt:lpstr>Our results: light tail</vt:lpstr>
      <vt:lpstr>Techniques</vt:lpstr>
      <vt:lpstr>Approach: Degree reduction</vt:lpstr>
      <vt:lpstr>A new rank</vt:lpstr>
      <vt:lpstr>Main Protocol</vt:lpstr>
      <vt:lpstr>Main conjecture</vt:lpstr>
      <vt:lpstr>Bounding linear rank</vt:lpstr>
      <vt:lpstr>Effect of a ⊕-query in Fourier domain?</vt:lpstr>
      <vt:lpstr>Fourier coefficients of subfunctions</vt:lpstr>
      <vt:lpstr>Btw: an ideal case</vt:lpstr>
      <vt:lpstr>Now bounding C_(⊕,min)</vt:lpstr>
      <vt:lpstr>Two interesting functions: g_(0/1)</vt:lpstr>
      <vt:lpstr>g_(0/1) in Fourier domain</vt:lpstr>
      <vt:lpstr>Killing the Fourier coefficients</vt:lpstr>
      <vt:lpstr>Finishing induction</vt:lpstr>
      <vt:lpstr>Techniques</vt:lpstr>
      <vt:lpstr>Sketch for C_(⊕,min) (f)=O(‖f ̂ ‖_1 )</vt:lpstr>
      <vt:lpstr>Before |f ̂(α_1 )|&lt;1/2</vt:lpstr>
      <vt:lpstr>After |f ̂(α_1 )|≥1/2</vt:lpstr>
      <vt:lpstr>Summary: structural result</vt:lpstr>
      <vt:lpstr>Summary: Communication complexity</vt:lpstr>
      <vt:lpstr>Concluding Remarks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complexity of XOR functions</dc:title>
  <dc:creator>Lenovo's User</dc:creator>
  <cp:lastModifiedBy>CSE</cp:lastModifiedBy>
  <cp:revision>198</cp:revision>
  <dcterms:created xsi:type="dcterms:W3CDTF">2013-05-09T09:45:52Z</dcterms:created>
  <dcterms:modified xsi:type="dcterms:W3CDTF">2013-11-01T05:52:55Z</dcterms:modified>
</cp:coreProperties>
</file>