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311" r:id="rId4"/>
    <p:sldId id="263" r:id="rId5"/>
    <p:sldId id="265" r:id="rId6"/>
    <p:sldId id="260" r:id="rId7"/>
    <p:sldId id="275" r:id="rId8"/>
    <p:sldId id="273" r:id="rId9"/>
    <p:sldId id="313" r:id="rId10"/>
    <p:sldId id="277" r:id="rId11"/>
    <p:sldId id="271" r:id="rId12"/>
    <p:sldId id="279" r:id="rId13"/>
    <p:sldId id="281" r:id="rId14"/>
    <p:sldId id="278" r:id="rId15"/>
    <p:sldId id="280" r:id="rId16"/>
    <p:sldId id="316" r:id="rId17"/>
    <p:sldId id="283" r:id="rId18"/>
    <p:sldId id="295" r:id="rId19"/>
    <p:sldId id="285" r:id="rId20"/>
    <p:sldId id="286" r:id="rId21"/>
    <p:sldId id="314" r:id="rId22"/>
    <p:sldId id="315" r:id="rId23"/>
    <p:sldId id="318" r:id="rId24"/>
    <p:sldId id="310" r:id="rId25"/>
    <p:sldId id="25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9" autoAdjust="0"/>
    <p:restoredTop sz="78153" autoAdjust="0"/>
  </p:normalViewPr>
  <p:slideViewPr>
    <p:cSldViewPr>
      <p:cViewPr varScale="1">
        <p:scale>
          <a:sx n="57" d="100"/>
          <a:sy n="57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DDD86-7A74-4606-8D8B-59329A5B14C3}" type="datetimeFigureOut">
              <a:rPr lang="zh-HK" altLang="en-US" smtClean="0"/>
              <a:t>31/10/2013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E791-D300-45EC-8D93-19D854867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405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E791-D300-45EC-8D93-19D854867D0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28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E791-D300-45EC-8D93-19D854867D0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7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5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310-D35C-4622-8FEB-F77574F5955B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BF1-9896-46C9-8A07-E0781FD80728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2DC3B-52AC-48D8-9086-3AD82C30153C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03D2-304B-48F3-903C-4CE6530A5D30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E93-79AE-4E2A-8D0A-6DFAB7B7BC14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3017-564C-4413-893D-BD7382792C78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2296-7B7B-45BC-AF12-F900BBD1FB4B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278F-13A5-4BA2-B689-7E99353BDC6E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2FA4-E080-4DA5-B62B-8F81DBABE13F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E29B-AB8E-4E58-815B-67D6720C887D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2812-58C8-4D71-B4A7-8D6233E9A1D8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D478-3985-4611-8978-1E169146CD60}" type="datetime1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60840" cy="1614041"/>
          </a:xfrm>
        </p:spPr>
        <p:txBody>
          <a:bodyPr>
            <a:normAutofit fontScale="90000"/>
          </a:bodyPr>
          <a:lstStyle/>
          <a:p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Fourier sparsity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, 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spectral norm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, and the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altLang="zh-HK" sz="3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Log-rank conjecture</a:t>
            </a:r>
            <a:endParaRPr lang="zh-HK" altLang="en-US" sz="3800" dirty="0">
              <a:solidFill>
                <a:srgbClr val="CC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8999"/>
            <a:ext cx="8229600" cy="22322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arXiv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:1304.1245</a:t>
            </a:r>
          </a:p>
          <a:p>
            <a:pPr>
              <a:lnSpc>
                <a:spcPct val="80000"/>
              </a:lnSpc>
            </a:pPr>
            <a:endParaRPr lang="en-US" altLang="zh-H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H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Hing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Yin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Tsang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Chung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Hoi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</a:t>
            </a:r>
            <a:r>
              <a:rPr lang="en-US" altLang="zh-H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Ning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Xie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</a:t>
            </a:r>
            <a:r>
              <a:rPr lang="en-US" altLang="zh-HK" sz="2400" dirty="0" err="1" smtClean="0">
                <a:solidFill>
                  <a:srgbClr val="FF0000"/>
                </a:solidFill>
                <a:ea typeface="新細明體" charset="-120"/>
              </a:rPr>
              <a:t>Shengyu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</a:rPr>
              <a:t> Zhang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altLang="zh-HK" dirty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000" dirty="0" smtClean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000" dirty="0" smtClean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 marL="457200" indent="-457200" algn="l">
              <a:lnSpc>
                <a:spcPct val="80000"/>
              </a:lnSpc>
              <a:buAutoNum type="arabicPeriod"/>
            </a:pPr>
            <a:endParaRPr lang="en-US" altLang="zh-HK" sz="2000" dirty="0">
              <a:ea typeface="新細明體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69160"/>
            <a:ext cx="8229600" cy="125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fr-FR" altLang="zh-HK" sz="2400" dirty="0"/>
          </a:p>
        </p:txBody>
      </p:sp>
      <p:sp>
        <p:nvSpPr>
          <p:cNvPr id="4" name="Rectangle 3"/>
          <p:cNvSpPr/>
          <p:nvPr/>
        </p:nvSpPr>
        <p:spPr>
          <a:xfrm>
            <a:off x="1763688" y="5148481"/>
            <a:ext cx="4572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HK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charset="-120"/>
              </a:rPr>
              <a:t>The Chinese University of Hong Kong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H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Florida International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2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results: constant degree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1</a:t>
                </a:r>
                <a:r>
                  <a:rPr lang="en-US" altLang="zh-HK" dirty="0" smtClean="0"/>
                  <a:t>. For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: 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HK" dirty="0" smtClean="0">
                    <a:solidFill>
                      <a:srgbClr val="CC00CC"/>
                    </a:solidFill>
                  </a:rPr>
                  <a:t>Log-rank conjecture </a:t>
                </a:r>
                <a:r>
                  <a:rPr lang="en-US" altLang="zh-HK" dirty="0">
                    <a:solidFill>
                      <a:srgbClr val="CC00CC"/>
                    </a:solidFill>
                  </a:rPr>
                  <a:t>holds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sz="2600" i="1">
                        <a:latin typeface="Cambria Math"/>
                      </a:rPr>
                      <m:t>𝑓</m:t>
                    </m:r>
                    <m:r>
                      <a:rPr lang="en-US" altLang="zh-HK" sz="2600" i="1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	Dependence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 smtClean="0"/>
                  <a:t>: “only” singly exponential.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⊕</m:t>
                          </m:r>
                        </m:sub>
                      </m:sSub>
                      <m:d>
                        <m:d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HK" sz="2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altLang="zh-HK" sz="26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HK" sz="26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HK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6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600" b="0" i="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HK" sz="2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6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6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6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K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rabicParenR" startAt="2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</a:t>
                </a:r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en-US" altLang="zh-HK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altLang="zh-HK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HK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HK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𝑜𝑙𝑦</m:t>
                        </m:r>
                      </m:e>
                    </m:groupChr>
                  </m:oMath>
                </a14:m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HK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HK" sz="24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HK" sz="2400" i="1">
                              <a:latin typeface="Cambria Math"/>
                            </a:rPr>
                            <m:t>⊕</m:t>
                          </m:r>
                        </m:sub>
                      </m:sSub>
                      <m:d>
                        <m:d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HK" sz="2400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400" i="1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K" i="1" dirty="0"/>
              </a:p>
              <a:p>
                <a:pPr marL="971550" lvl="1" indent="-514350">
                  <a:buFont typeface="+mj-lt"/>
                  <a:buAutoNum type="arabicParenR" startAt="3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 depends only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dirty="0">
                    <a:solidFill>
                      <a:schemeClr val="accent2"/>
                    </a:solidFill>
                  </a:rPr>
                  <a:t>linear functions </a:t>
                </a:r>
                <a:r>
                  <a:rPr lang="en-US" altLang="zh-HK" dirty="0"/>
                  <a:t>of input variables.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6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Our results: </a:t>
            </a:r>
            <a:r>
              <a:rPr lang="en-US" altLang="zh-HK" dirty="0"/>
              <a:t>constant degree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[GS08]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</a:rPr>
                      <m:t>∀</m:t>
                    </m:r>
                    <m:r>
                      <a:rPr lang="en-US" altLang="zh-HK" sz="3000" i="1">
                        <a:latin typeface="Cambria Math"/>
                      </a:rPr>
                      <m:t>𝑓</m:t>
                    </m:r>
                    <m:r>
                      <a:rPr lang="en-US" altLang="zh-HK" sz="3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</a:rPr>
                      <m:t>→</m:t>
                    </m:r>
                    <m:r>
                      <a:rPr lang="en-US" altLang="zh-HK" sz="3000" b="0" i="1" smtClean="0">
                        <a:latin typeface="Cambria Math"/>
                      </a:rPr>
                      <m:t>{0,1}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/>
                  <a:t>can be written </a:t>
                </a:r>
                <a:r>
                  <a:rPr lang="en-US" altLang="zh-HK" dirty="0" smtClean="0"/>
                  <a:t>as</a:t>
                </a:r>
              </a:p>
              <a:p>
                <a:pPr marL="0" indent="0" algn="ctr">
                  <a:buNone/>
                </a:pP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sz="3000" i="1" dirty="0" smtClean="0">
                        <a:latin typeface="Cambria Math"/>
                      </a:rPr>
                      <m:t>𝑓</m:t>
                    </m:r>
                    <m:r>
                      <a:rPr lang="en-US" altLang="zh-HK" sz="300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sz="30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3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HK" sz="30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altLang="zh-HK" sz="3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30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30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30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e>
                                </m:d>
                              </m:sup>
                            </m:sSup>
                          </m:sup>
                        </m:sSup>
                      </m:sup>
                      <m:e>
                        <m:r>
                          <a:rPr lang="en-US" altLang="zh-HK" sz="3000" b="0" i="1" dirty="0" smtClean="0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altLang="zh-HK" sz="3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3000" b="1" i="1" dirty="0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30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HK" dirty="0"/>
                  <a:t>, </a:t>
                </a:r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HK" sz="3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are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subspaces</a:t>
                </a:r>
                <a:r>
                  <a:rPr lang="en-US" altLang="zh-HK" dirty="0" smtClean="0"/>
                  <a:t>.</a:t>
                </a:r>
              </a:p>
              <a:p>
                <a:pPr marL="0" indent="0">
                  <a:buNone/>
                </a:pPr>
                <a:endParaRPr lang="en-US" altLang="zh-HK" sz="1800" dirty="0" smtClean="0">
                  <a:solidFill>
                    <a:srgbClr val="CC00CC"/>
                  </a:solidFill>
                  <a:cs typeface="Times New Roman" pitchFamily="18" charset="0"/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  <a:cs typeface="Times New Roman" pitchFamily="18" charset="0"/>
                  </a:rPr>
                  <a:t>Theorem </a:t>
                </a:r>
                <a:r>
                  <a:rPr lang="en-US" altLang="zh-HK" dirty="0">
                    <a:solidFill>
                      <a:srgbClr val="CC00CC"/>
                    </a:solidFill>
                    <a:cs typeface="Times New Roman" pitchFamily="18" charset="0"/>
                  </a:rPr>
                  <a:t>2</a:t>
                </a:r>
                <a:r>
                  <a:rPr lang="en-US" altLang="zh-HK" dirty="0" smtClean="0">
                    <a:cs typeface="Times New Roman" pitchFamily="18" charset="0"/>
                  </a:rPr>
                  <a:t>: </a:t>
                </a:r>
                <a:r>
                  <a:rPr lang="en-US" altLang="zh-HK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cs typeface="Times New Roman" pitchFamily="18" charset="0"/>
                          </a:rPr>
                          <m:t>deg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(1)</m:t>
                    </m:r>
                  </m:oMath>
                </a14:m>
                <a:r>
                  <a:rPr lang="en-US" altLang="zh-HK" dirty="0" smtClean="0">
                    <a:cs typeface="Times New Roman" pitchFamily="18" charset="0"/>
                  </a:rPr>
                  <a:t>, then we improve </a:t>
                </a:r>
                <a:r>
                  <a:rPr lang="en-US" altLang="zh-HK" dirty="0" smtClean="0">
                    <a:solidFill>
                      <a:srgbClr val="0070C0"/>
                    </a:solidFill>
                    <a:cs typeface="Times New Roman" pitchFamily="18" charset="0"/>
                  </a:rPr>
                  <a:t>doubly exponential</a:t>
                </a:r>
                <a:r>
                  <a:rPr lang="en-US" altLang="zh-HK" dirty="0" smtClean="0">
                    <a:cs typeface="Times New Roman" pitchFamily="18" charset="0"/>
                  </a:rPr>
                  <a:t> bound to </a:t>
                </a:r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quasi-polynomial</a:t>
                </a:r>
                <a:r>
                  <a:rPr lang="en-US" altLang="zh-HK" dirty="0" smtClean="0">
                    <a:cs typeface="Times New Roman" pitchFamily="18" charset="0"/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</m:sup>
                        </m:sSup>
                      </m:sup>
                    </m:sSup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HK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  <m:r>
                          <a:rPr lang="en-US" altLang="zh-HK" b="0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[GS08] Green and Sanders.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Geometric and Functional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Analysis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3</a:t>
                </a:r>
                <a:r>
                  <a:rPr lang="en-US" altLang="zh-HK" dirty="0" smtClean="0"/>
                  <a:t>. For any </a:t>
                </a:r>
                <a:r>
                  <a:rPr lang="en-US" altLang="zh-HK" dirty="0"/>
                  <a:t>B</a:t>
                </a:r>
                <a:r>
                  <a:rPr lang="en-US" altLang="zh-HK" dirty="0" smtClean="0"/>
                  <a:t>oolean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/>
                  <a:t>, i.e. there is </a:t>
                </a:r>
                <a:r>
                  <a:rPr lang="en-US" altLang="zh-HK" dirty="0" smtClean="0"/>
                  <a:t>a large </a:t>
                </a:r>
                <a:r>
                  <a:rPr lang="en-US" altLang="zh-HK" dirty="0"/>
                  <a:t>affine subspace </a:t>
                </a:r>
                <a:r>
                  <a:rPr lang="en-US" altLang="zh-HK" dirty="0" smtClean="0"/>
                  <a:t>(co-dim: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) on 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is const.</a:t>
                </a:r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.</a:t>
                </a:r>
                <a:endParaRPr lang="zh-HK" altLang="en-US" dirty="0"/>
              </a:p>
              <a:p>
                <a:r>
                  <a:rPr lang="en-US" altLang="zh-HK" dirty="0" smtClean="0"/>
                  <a:t>Independent work [SV13]:  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</a:rPr>
                          <m:t>⊕,</m:t>
                        </m:r>
                        <m:r>
                          <a:rPr lang="en-US" altLang="zh-HK" sz="2800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b="0" i="1" dirty="0" smtClean="0">
                        <a:latin typeface="Cambria Math"/>
                      </a:rPr>
                      <m:t>=</m:t>
                    </m:r>
                    <m:r>
                      <a:rPr lang="en-US" altLang="zh-HK" sz="2800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HK" dirty="0" smtClean="0"/>
                  <a:t>,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i="1" dirty="0">
                        <a:latin typeface="Cambria Math"/>
                      </a:rPr>
                      <m:t>=</m:t>
                    </m:r>
                    <m:r>
                      <a:rPr lang="en-US" altLang="zh-HK" sz="28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8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Our bounds are </a:t>
                </a:r>
                <a:r>
                  <a:rPr lang="en-US" altLang="zh-HK" dirty="0" err="1" smtClean="0"/>
                  <a:t>quadratically</a:t>
                </a:r>
                <a:r>
                  <a:rPr lang="en-US" altLang="zh-HK" dirty="0" smtClean="0"/>
                  <a:t> better.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[SV13]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and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Volk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ECCC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2013.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</a:t>
            </a:r>
            <a:r>
              <a:rPr lang="en-US" altLang="zh-HK" dirty="0"/>
              <a:t>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solidFill>
                      <a:srgbClr val="CC00CC"/>
                    </a:solidFill>
                  </a:rPr>
                  <a:t>Theorem 3. </a:t>
                </a:r>
                <a:r>
                  <a:rPr lang="en-US" altLang="zh-HK" sz="2800" dirty="0" smtClean="0"/>
                  <a:t>…</a:t>
                </a:r>
                <a:r>
                  <a:rPr lang="en-US" altLang="zh-HK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altLang="zh-HK" sz="2800" dirty="0" smtClean="0">
                  <a:solidFill>
                    <a:srgbClr val="CC00CC"/>
                  </a:solidFill>
                </a:endParaRP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</a:rPr>
                  <a:t>Corollary 4</a:t>
                </a:r>
                <a:r>
                  <a:rPr lang="en-US" altLang="zh-HK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altLang="zh-HK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HK" sz="2400" i="1">
                            <a:latin typeface="Cambria Math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∘⊕</m:t>
                                </m:r>
                              </m:sub>
                            </m:sSub>
                          </m:e>
                        </m:d>
                      </m:e>
                    </m:rad>
                    <m:func>
                      <m:funcPr>
                        <m:ctrlPr>
                          <a:rPr lang="en-US" altLang="zh-HK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sz="2400" i="1">
                            <a:latin typeface="Cambria Math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∘⊕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HK" sz="2800" dirty="0"/>
              </a:p>
              <a:p>
                <a:pPr lvl="1"/>
                <a:r>
                  <a:rPr lang="en-US" altLang="zh-HK" sz="2400" dirty="0" smtClean="0"/>
                  <a:t>Recall: before our work, </a:t>
                </a:r>
                <a:r>
                  <a:rPr lang="en-US" altLang="zh-HK" sz="2400" dirty="0"/>
                  <a:t>even slightly sublinear bound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)/</m:t>
                    </m:r>
                    <m:r>
                      <m:rPr>
                        <m:sty m:val="p"/>
                      </m:rPr>
                      <a:rPr lang="en-US" altLang="zh-HK" sz="2400" dirty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r>
                  <a:rPr lang="en-US" altLang="zh-HK" sz="2400" dirty="0" smtClean="0">
                    <a:ea typeface="新細明體" charset="-120"/>
                  </a:rPr>
                  <a:t>is conditional.</a:t>
                </a: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Later [Lov13]: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</m:ctrlPr>
                      </m:acc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HK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HK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HK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𝑟𝑎𝑛𝑘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HK" sz="2800" dirty="0" smtClean="0"/>
                  <a:t> for general Boolean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800" dirty="0" smtClean="0"/>
                  <a:t>.</a:t>
                </a:r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[Lov13]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Lovett.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ECCC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2013.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</a:t>
            </a:r>
            <a:r>
              <a:rPr lang="en-US" altLang="zh-HK" dirty="0"/>
              <a:t>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>
                    <a:ea typeface="新細明體" charset="-120"/>
                  </a:rPr>
                  <a:t>Gro97</a:t>
                </a:r>
                <a:r>
                  <a:rPr lang="en-US" altLang="zh-HK" dirty="0" smtClean="0">
                    <a:ea typeface="新細明體" charset="-120"/>
                  </a:rPr>
                  <a:t>]</a:t>
                </a:r>
                <a:r>
                  <a:rPr lang="en-US" altLang="zh-HK" i="1" dirty="0" smtClean="0">
                    <a:latin typeface="Cambria Math"/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:</m:t>
                    </m:r>
                    <m:sSup>
                      <m:sSupPr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sup>
                    </m:sSup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×</m:t>
                    </m:r>
                    <m:sSup>
                      <m:sSupPr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 smtClean="0">
                    <a:latin typeface="Cambria Math"/>
                    <a:ea typeface="新細明體" charset="-120"/>
                  </a:rPr>
                  <a:t>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pPr>
                        <m:e>
                          <m: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𝑅</m:t>
                          </m:r>
                        </m:e>
                        <m:sup>
                          <m: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𝑝𝑢𝑏</m:t>
                          </m:r>
                        </m:sup>
                      </m:sSup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e>
                      </m:d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𝑂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3000" i="1" dirty="0"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3000" i="1" dirty="0"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3000" i="1" dirty="0">
                                          <a:latin typeface="Cambria Math"/>
                                          <a:ea typeface="新細明體" charset="-12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.</m:t>
                      </m:r>
                    </m:oMath>
                  </m:oMathPara>
                </a14:m>
                <a:endParaRPr lang="en-US" altLang="zh-HK" dirty="0" smtClean="0">
                  <a:latin typeface="Cambria Math"/>
                  <a:ea typeface="新細明體" charset="-120"/>
                </a:endParaRPr>
              </a:p>
              <a:p>
                <a:endParaRPr lang="en-US" altLang="zh-HK" dirty="0" smtClean="0">
                  <a:solidFill>
                    <a:srgbClr val="CC00CC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  <a:ea typeface="新細明體" charset="-120"/>
                  </a:rPr>
                  <a:t>Corollary 5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: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𝑚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×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latin typeface="Cambria Math"/>
                    <a:ea typeface="新細明體" charset="-120"/>
                  </a:rPr>
                  <a:t>,</a:t>
                </a:r>
                <a:r>
                  <a:rPr lang="en-US" altLang="zh-HK" dirty="0" smtClean="0">
                    <a:latin typeface="Cambria Math"/>
                    <a:ea typeface="新細明體" charset="-12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3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𝐷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e>
                      </m:d>
                      <m:r>
                        <a:rPr lang="en-US" altLang="zh-HK" sz="3000" i="1" dirty="0">
                          <a:latin typeface="Cambria Math"/>
                          <a:ea typeface="新細明體" charset="-120"/>
                        </a:rPr>
                        <m:t>≤</m:t>
                      </m:r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𝑂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3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3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3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HK" sz="30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3000">
                                      <a:latin typeface="Cambria Math"/>
                                    </a:rPr>
                                    <m:t>deg</m:t>
                                  </m:r>
                                </m:e>
                                <m:sub>
                                  <m:r>
                                    <a:rPr lang="en-US" altLang="zh-HK" sz="3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3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HK" sz="3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HK" dirty="0" smtClean="0"/>
              </a:p>
              <a:p>
                <a:pPr marL="0" indent="0">
                  <a:buNone/>
                </a:pP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[Gro97]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Grolmusz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1997.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3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light tail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HK" dirty="0" smtClean="0">
                  <a:solidFill>
                    <a:srgbClr val="CC00CC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6</a:t>
                </a:r>
                <a:r>
                  <a:rPr lang="en-US" altLang="zh-HK" dirty="0" smtClean="0"/>
                  <a:t>. 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is sufficiently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close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4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-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sparse</a:t>
                </a:r>
                <a:r>
                  <a:rPr lang="en-US" altLang="zh-HK" dirty="0" smtClean="0"/>
                  <a:t>, then Log-rank Conjecture holds for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Sufficiently close to sparse: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has a light tail,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Techniques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705745"/>
                  </p:ext>
                </p:extLst>
              </p:nvPr>
            </p:nvGraphicFramePr>
            <p:xfrm>
              <a:off x="457200" y="1484784"/>
              <a:ext cx="8229600" cy="43295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sz="1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degree: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600" b="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6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oMath>
                          </a14:m>
                          <a:endParaRPr lang="en-US" altLang="zh-HK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Fourier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sparse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vertJc m:val="bot"/>
                                  <m:ctrlPr>
                                    <a:rPr lang="en-US" altLang="zh-HK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oly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DT</a:t>
                          </a:r>
                          <a:endParaRPr lang="en-US" altLang="zh-HK" sz="1800" b="0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Green-Sanders for low-degree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100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⊕,</m:t>
                                  </m:r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altLang="zh-HK" sz="16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  <a:p>
                          <a:pPr marL="28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HK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deg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11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Close to sparse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⇒</m:t>
                              </m:r>
                            </m:oMath>
                          </a14:m>
                          <a:r>
                            <a:rPr lang="zh-HK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Log-rank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705745"/>
                  </p:ext>
                </p:extLst>
              </p:nvPr>
            </p:nvGraphicFramePr>
            <p:xfrm>
              <a:off x="457200" y="1484784"/>
              <a:ext cx="8229600" cy="4327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439545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9237" r="-100000" b="-1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39269" r="-100000" b="-8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5789" r="-100000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95536" y="59492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Duke Mathematical Journal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H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O’Donnell,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Wimmer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SIAM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Journal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on Computing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2011. </a:t>
            </a:r>
          </a:p>
        </p:txBody>
      </p:sp>
      <p:sp>
        <p:nvSpPr>
          <p:cNvPr id="6" name="Oval 5"/>
          <p:cNvSpPr/>
          <p:nvPr/>
        </p:nvSpPr>
        <p:spPr>
          <a:xfrm>
            <a:off x="4860032" y="2060848"/>
            <a:ext cx="34563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2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Approach: </a:t>
            </a:r>
            <a:r>
              <a:rPr lang="en-US" altLang="zh-HK" dirty="0">
                <a:solidFill>
                  <a:srgbClr val="CC00CC"/>
                </a:solidFill>
              </a:rPr>
              <a:t>Degree </a:t>
            </a:r>
            <a:r>
              <a:rPr lang="en-US" altLang="zh-HK" dirty="0" smtClean="0">
                <a:solidFill>
                  <a:srgbClr val="CC00CC"/>
                </a:solidFill>
              </a:rPr>
              <a:t>reduction</a:t>
            </a:r>
            <a:endParaRPr lang="en-US" altLang="zh-HK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𝑟𝑎𝑛𝑘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min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1,2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zh-HK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HK" dirty="0" smtClean="0"/>
                  <a:t> bias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 degree,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Doesn’t work for 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𝑏𝑖𝑎𝑠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HK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zh-HK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Even worse, the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is horrible</a:t>
                </a:r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 smtClean="0"/>
                  <a:t>Thus impossible to generalize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</a:rPr>
                      <m:t>𝜔</m:t>
                    </m:r>
                    <m:r>
                      <a:rPr lang="en-US" altLang="zh-HK" b="0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093296"/>
            <a:ext cx="8169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Green and Tao. Contributions to Discrete Mathematics, 2009.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Kaufman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and Lovett.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FOCS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4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new rank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800" i="1" dirty="0" smtClean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Linear polynomial rank </a:t>
                </a:r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HK" sz="2800" dirty="0" smtClean="0"/>
                  <a:t>: </a:t>
                </a:r>
                <a:r>
                  <a:rPr lang="en-US" altLang="zh-HK" sz="2800" dirty="0"/>
                  <a:t>min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sz="2800" dirty="0"/>
                  <a:t> </a:t>
                </a:r>
                <a:r>
                  <a:rPr lang="en-US" altLang="zh-HK" sz="2800" dirty="0" err="1"/>
                  <a:t>s.t.</a:t>
                </a:r>
                <a:r>
                  <a:rPr lang="en-US" altLang="zh-HK" sz="2800" dirty="0"/>
                  <a:t> </a:t>
                </a:r>
                <a:endParaRPr lang="en-US" altLang="zh-HK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HK" sz="2800" dirty="0"/>
              </a:p>
              <a:p>
                <a:pPr marL="0" indent="0">
                  <a:buNone/>
                </a:pPr>
                <a:r>
                  <a:rPr lang="en-US" altLang="zh-HK" sz="2800" dirty="0"/>
                  <a:t>    where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is </a:t>
                </a:r>
                <a:r>
                  <a:rPr lang="en-US" altLang="zh-HK" sz="2800" dirty="0">
                    <a:solidFill>
                      <a:srgbClr val="CC00CC"/>
                    </a:solidFill>
                  </a:rPr>
                  <a:t>linear</a:t>
                </a:r>
                <a:r>
                  <a:rPr lang="en-US" altLang="zh-HK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</a:rPr>
                      <m:t>𝑑</m:t>
                    </m:r>
                    <m:r>
                      <a:rPr lang="en-US" altLang="zh-HK" sz="2400" i="1" dirty="0">
                        <a:latin typeface="Cambria Math"/>
                      </a:rPr>
                      <m:t>−1.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Compared to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𝑟𝑎𝑛𝑘</m:t>
                    </m:r>
                    <m:r>
                      <a:rPr lang="en-US" altLang="zh-HK" sz="2800" i="1" dirty="0" smtClean="0"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400" dirty="0" smtClean="0"/>
                  <a:t>,</a:t>
                </a:r>
                <a:r>
                  <a:rPr lang="en-US" altLang="zh-HK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HK" sz="2800" dirty="0" smtClean="0">
                    <a:solidFill>
                      <a:prstClr val="black"/>
                    </a:solidFill>
                  </a:rPr>
                  <a:t>defined by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</a:rPr>
                      <m:t>=</m:t>
                    </m:r>
                    <m:r>
                      <a:rPr lang="en-US" altLang="zh-HK" sz="2800" i="1" dirty="0">
                        <a:latin typeface="Cambria Math"/>
                      </a:rPr>
                      <m:t>h</m:t>
                    </m:r>
                    <m:r>
                      <a:rPr lang="en-US" altLang="zh-HK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solidFill>
                      <a:prstClr val="black"/>
                    </a:solidFill>
                  </a:rPr>
                  <a:t>,</a:t>
                </a:r>
                <a:br>
                  <a:rPr lang="en-US" altLang="zh-HK" sz="2800" dirty="0" smtClean="0">
                    <a:solidFill>
                      <a:prstClr val="black"/>
                    </a:solidFill>
                  </a:rPr>
                </a:br>
                <a:r>
                  <a:rPr lang="en-US" altLang="zh-HK" sz="2800" dirty="0" smtClean="0">
                    <a:solidFill>
                      <a:prstClr val="black"/>
                    </a:solidFill>
                  </a:rPr>
                  <a:t>we require a special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800" dirty="0" smtClean="0">
                    <a:solidFill>
                      <a:prstClr val="black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 smtClean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𝑟𝑎𝑛𝑘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But we’ll show that even this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chemeClr val="tx1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sz="2800" dirty="0" smtClean="0"/>
                  <a:t>is small.</a:t>
                </a:r>
              </a:p>
              <a:p>
                <a:r>
                  <a:rPr lang="en-US" altLang="zh-HK" sz="2800" dirty="0" smtClean="0"/>
                  <a:t>Now given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prstClr val="black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sz="2800" dirty="0" smtClean="0"/>
                  <a:t> decomposation of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800" dirty="0" smtClean="0"/>
                  <a:t>, let’s see how to design a protocol for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sz="2800" dirty="0" smtClean="0"/>
                  <a:t>.</a:t>
                </a:r>
                <a:endParaRPr lang="en-US" altLang="zh-HK" sz="2400" dirty="0" smtClean="0"/>
              </a:p>
              <a:p>
                <a:endParaRPr lang="en-US" altLang="zh-HK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1704" b="-4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Main Protocol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800" i="1" dirty="0" smtClean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Linear polynomial rank </a:t>
                </a:r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HK" sz="2800" dirty="0" smtClean="0"/>
                  <a:t>: </a:t>
                </a:r>
                <a:r>
                  <a:rPr lang="en-US" altLang="zh-HK" sz="2800" dirty="0"/>
                  <a:t>min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sz="2800" dirty="0"/>
                  <a:t> </a:t>
                </a:r>
                <a:r>
                  <a:rPr lang="en-US" altLang="zh-HK" sz="2800" dirty="0" err="1"/>
                  <a:t>s.t.</a:t>
                </a:r>
                <a:r>
                  <a:rPr lang="en-US" altLang="zh-HK" sz="2800" dirty="0"/>
                  <a:t> </a:t>
                </a:r>
                <a:endParaRPr lang="en-US" altLang="zh-HK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altLang="zh-HK" sz="2800" dirty="0"/>
              </a:p>
              <a:p>
                <a:pPr marL="0" indent="0">
                  <a:buNone/>
                </a:pPr>
                <a:r>
                  <a:rPr lang="en-US" altLang="zh-HK" sz="2800" dirty="0"/>
                  <a:t>    where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is linear 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</a:rPr>
                      <m:t>𝑑</m:t>
                    </m:r>
                    <m:r>
                      <a:rPr lang="en-US" altLang="zh-HK" sz="2400" i="1" dirty="0">
                        <a:latin typeface="Cambria Math"/>
                      </a:rPr>
                      <m:t>−1.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Main protocol: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𝑑</m:t>
                    </m:r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800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sz="2800" dirty="0" smtClean="0"/>
                  <a:t> rounds; each round </a:t>
                </a:r>
                <a:r>
                  <a:rPr lang="en-US" altLang="zh-HK" sz="2800" dirty="0" smtClean="0">
                    <a:solidFill>
                      <a:srgbClr val="FF0000"/>
                    </a:solidFill>
                  </a:rPr>
                  <a:t>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 smtClean="0">
                    <a:solidFill>
                      <a:srgbClr val="FF0000"/>
                    </a:solidFill>
                  </a:rPr>
                  <a:t>-degree </a:t>
                </a:r>
                <a:r>
                  <a:rPr lang="en-US" altLang="zh-HK" sz="2800" dirty="0" smtClean="0"/>
                  <a:t>by at least 1</a:t>
                </a:r>
              </a:p>
              <a:p>
                <a:pPr lvl="1"/>
                <a:r>
                  <a:rPr lang="en-US" altLang="zh-HK" sz="2400" dirty="0" smtClean="0"/>
                  <a:t>regardless of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HK" sz="2400" dirty="0"/>
                  <a:t> </a:t>
                </a:r>
                <a:endParaRPr lang="en-US" altLang="zh-HK" sz="2400" dirty="0" smtClean="0"/>
              </a:p>
              <a:p>
                <a:endParaRPr lang="en-US" altLang="zh-HK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3" y="4549770"/>
            <a:ext cx="1236779" cy="16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69" y="4549770"/>
            <a:ext cx="1269778" cy="16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07904" y="4787860"/>
            <a:ext cx="1896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4427820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427820"/>
                <a:ext cx="7818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707904" y="5147900"/>
            <a:ext cx="18965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1960" y="4787860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87860"/>
                <a:ext cx="78181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7984" y="51479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47900"/>
                <a:ext cx="3097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07904" y="5795972"/>
            <a:ext cx="1896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960" y="5435932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435932"/>
                <a:ext cx="78181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707904" y="6156012"/>
            <a:ext cx="18965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5795972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795972"/>
                <a:ext cx="78181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2872" y="3645024"/>
                <a:ext cx="2778966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𝑧</m:t>
                      </m:r>
                      <m:r>
                        <a:rPr lang="en-US" altLang="zh-HK" b="0" i="1" smtClean="0">
                          <a:latin typeface="Cambria Math"/>
                        </a:rPr>
                        <m:t>=</m:t>
                      </m:r>
                      <m:r>
                        <a:rPr lang="en-US" altLang="zh-HK" b="0" i="1" smtClean="0">
                          <a:latin typeface="Cambria Math"/>
                        </a:rPr>
                        <m:t>𝑥</m:t>
                      </m:r>
                      <m:r>
                        <a:rPr lang="en-US" altLang="zh-HK" b="0" i="1" smtClean="0">
                          <a:latin typeface="Cambria Math"/>
                        </a:rPr>
                        <m:t>+</m:t>
                      </m:r>
                      <m:r>
                        <a:rPr lang="en-US" altLang="zh-HK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zh-HK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HK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HK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HK" b="0" i="1" smtClean="0">
                          <a:latin typeface="Cambria Math"/>
                        </a:rPr>
                        <m:t>(</m:t>
                      </m:r>
                      <m:r>
                        <a:rPr lang="en-US" altLang="zh-HK" b="0" i="1" smtClean="0">
                          <a:latin typeface="Cambria Math"/>
                        </a:rPr>
                        <m:t>𝑦</m:t>
                      </m:r>
                      <m:r>
                        <a:rPr lang="en-US" altLang="zh-HK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72" y="3645024"/>
                <a:ext cx="2778966" cy="646331"/>
              </a:xfrm>
              <a:prstGeom prst="rect">
                <a:avLst/>
              </a:prstGeom>
              <a:blipFill rotWithShape="1">
                <a:blip r:embed="rId10"/>
                <a:stretch>
                  <a:fillRect b="-555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7164288" y="2348880"/>
            <a:ext cx="1224136" cy="1296144"/>
          </a:xfrm>
          <a:prstGeom prst="arc">
            <a:avLst>
              <a:gd name="adj1" fmla="val 16200000"/>
              <a:gd name="adj2" fmla="val 33462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Arc 20"/>
          <p:cNvSpPr/>
          <p:nvPr/>
        </p:nvSpPr>
        <p:spPr>
          <a:xfrm flipV="1">
            <a:off x="4211959" y="3501008"/>
            <a:ext cx="3168353" cy="1286852"/>
          </a:xfrm>
          <a:prstGeom prst="arc">
            <a:avLst>
              <a:gd name="adj1" fmla="val 16200000"/>
              <a:gd name="adj2" fmla="val 21027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80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Motivation 1: Fourier analysis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 </a:t>
            </a:r>
            <a:endParaRPr lang="en-US" altLang="zh-HK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21" y="2088193"/>
            <a:ext cx="1401935" cy="17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c 23"/>
          <p:cNvSpPr/>
          <p:nvPr/>
        </p:nvSpPr>
        <p:spPr>
          <a:xfrm rot="-2700000">
            <a:off x="5115987" y="1500155"/>
            <a:ext cx="1117273" cy="1117272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659876" y="1355575"/>
            <a:ext cx="0" cy="24482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5180" y="3933056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err="1" smtClean="0"/>
              <a:t>Bool</a:t>
            </a:r>
            <a:endParaRPr lang="zh-HK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87942" y="3933056"/>
            <a:ext cx="93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dirty="0" smtClean="0"/>
              <a:t>Fourier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4993" y="1777588"/>
                <a:ext cx="2704843" cy="258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sz="2000" i="1" smtClean="0">
                        <a:solidFill>
                          <a:schemeClr val="accent1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HK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HK" sz="200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zh-HK" alt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20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altLang="zh-HK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HK" altLang="en-US" sz="2000" dirty="0">
                  <a:solidFill>
                    <a:schemeClr val="tx1"/>
                  </a:solidFill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HK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sz="2800" dirty="0">
                  <a:solidFill>
                    <a:schemeClr val="tx1"/>
                  </a:solidFill>
                </a:endParaRPr>
              </a:p>
              <a:p>
                <a:endParaRPr lang="zh-HK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3" y="1777588"/>
                <a:ext cx="2704843" cy="2589299"/>
              </a:xfrm>
              <a:prstGeom prst="rect">
                <a:avLst/>
              </a:prstGeom>
              <a:blipFill rotWithShape="1">
                <a:blip r:embed="rId4"/>
                <a:stretch>
                  <a:fillRect l="-1129" t="-183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7504" y="4365104"/>
                <a:ext cx="9001000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HK" sz="2000" dirty="0" smtClean="0"/>
                  <a:t>Parseval: If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𝑅𝑎𝑛𝑔𝑒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0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altLang="zh-HK" sz="2000" dirty="0"/>
                  <a:t>, then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HK" sz="2000" dirty="0" smtClean="0"/>
                  <a:t>.</a:t>
                </a:r>
                <a:endParaRPr lang="en-US" altLang="zh-HK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HK" sz="2000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Spectral norm:</a:t>
                </a:r>
                <a:r>
                  <a:rPr lang="en-US" altLang="zh-HK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HK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HK" sz="2000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        Fourier sparsity:</a:t>
                </a:r>
                <a:r>
                  <a:rPr lang="en-US" altLang="zh-HK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:</m:t>
                            </m:r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HK" i="1">
                                <a:latin typeface="Cambria Math"/>
                              </a:rPr>
                              <m:t>≠0</m:t>
                            </m:r>
                          </m:e>
                        </m:d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5104"/>
                <a:ext cx="9001000" cy="971420"/>
              </a:xfrm>
              <a:prstGeom prst="rect">
                <a:avLst/>
              </a:prstGeom>
              <a:blipFill rotWithShape="1">
                <a:blip r:embed="rId5"/>
                <a:stretch>
                  <a:fillRect b="-654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536" y="5445224"/>
                <a:ext cx="8496944" cy="85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sz="2400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Qustion</a:t>
                </a:r>
                <a:r>
                  <a:rPr lang="en-US" altLang="zh-HK" sz="2400" dirty="0" smtClean="0"/>
                  <a:t>: 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can </a:t>
                </a:r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about Boolean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zh-HK" sz="2400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altLang="zh-HK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zh-HK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altLang="zh-HK" sz="2400" i="1" dirty="0" smtClean="0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zh-HK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8496944" cy="853439"/>
              </a:xfrm>
              <a:prstGeom prst="rect">
                <a:avLst/>
              </a:prstGeom>
              <a:blipFill rotWithShape="1">
                <a:blip r:embed="rId6"/>
                <a:stretch>
                  <a:fillRect l="-1148" t="-7857" r="-2869" b="-1571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6" y="2063417"/>
            <a:ext cx="1424648" cy="17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2" y="2062205"/>
            <a:ext cx="1424648" cy="17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30740" y="1493472"/>
                <a:ext cx="1721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40" y="1493472"/>
                <a:ext cx="172162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1924" y="1484784"/>
                <a:ext cx="1721625" cy="41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924" y="1484784"/>
                <a:ext cx="1721625" cy="417487"/>
              </a:xfrm>
              <a:prstGeom prst="rect">
                <a:avLst/>
              </a:prstGeom>
              <a:blipFill rotWithShape="1">
                <a:blip r:embed="rId11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-Down Arrow 10"/>
          <p:cNvSpPr/>
          <p:nvPr/>
        </p:nvSpPr>
        <p:spPr>
          <a:xfrm>
            <a:off x="1619672" y="2365817"/>
            <a:ext cx="157742" cy="2563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249044" y="4181018"/>
            <a:ext cx="1347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dirty="0" smtClean="0"/>
              <a:t>(</a:t>
            </a:r>
            <a:r>
              <a:rPr lang="en-US" altLang="zh-HK" sz="2000" dirty="0" err="1" smtClean="0">
                <a:solidFill>
                  <a:srgbClr val="CC00CC"/>
                </a:solidFill>
              </a:rPr>
              <a:t>sparsified</a:t>
            </a:r>
            <a:r>
              <a:rPr lang="en-US" altLang="zh-HK" sz="2000" dirty="0" smtClean="0"/>
              <a:t>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8394" y="1700808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94" y="1700808"/>
                <a:ext cx="73770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956600" y="1560708"/>
            <a:ext cx="191464" cy="216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2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21" grpId="0"/>
      <p:bldP spid="22" grpId="0"/>
      <p:bldP spid="11" grpId="0" animBg="1"/>
      <p:bldP spid="2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Main conjecture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Of course, communication cost depends on how large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 </a:t>
                </a:r>
                <a:r>
                  <a:rPr lang="en-US" altLang="zh-HK" dirty="0">
                    <a:cs typeface="Times New Roman" pitchFamily="18" charset="0"/>
                  </a:rPr>
                  <a:t>is.</a:t>
                </a:r>
                <a:endParaRPr lang="en-US" altLang="zh-HK" dirty="0"/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Conjecture 1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b="0" i="0" dirty="0" smtClean="0">
                    <a:latin typeface="+mj-lt"/>
                  </a:rPr>
                  <a:t> Boolean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b="0" dirty="0" smtClean="0">
                    <a:solidFill>
                      <a:srgbClr val="FF3399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3399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>
                  <a:solidFill>
                    <a:srgbClr val="FF3399"/>
                  </a:solidFill>
                </a:endParaRPr>
              </a:p>
              <a:p>
                <a:r>
                  <a:rPr lang="en-US" altLang="zh-HK" dirty="0">
                    <a:solidFill>
                      <a:srgbClr val="CC00CC"/>
                    </a:solidFill>
                  </a:rPr>
                  <a:t>Conjecture 1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Log-rank Conj. </a:t>
                </a:r>
                <a:r>
                  <a:rPr lang="en-US" altLang="zh-HK" dirty="0" smtClean="0"/>
                  <a:t>for all XOR </a:t>
                </a:r>
                <a:r>
                  <a:rPr lang="en-US" altLang="zh-HK" dirty="0" err="1" smtClean="0"/>
                  <a:t>fn’s</a:t>
                </a:r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Most our results obtained by bounding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One simple bound: </a:t>
                </a:r>
                <a14:m>
                  <m:oMath xmlns:m="http://schemas.openxmlformats.org/officeDocument/2006/math">
                    <m:r>
                      <a:rPr lang="en-US" altLang="zh-HK" sz="3000" i="1" dirty="0" smtClean="0">
                        <a:solidFill>
                          <a:srgbClr val="CC00CC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3000" dirty="0">
                    <a:solidFill>
                      <a:srgbClr val="CC00C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3000" i="1">
                        <a:solidFill>
                          <a:srgbClr val="CC00CC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300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3000" b="0" i="1" dirty="0" smtClean="0">
                        <a:solidFill>
                          <a:srgbClr val="CC00CC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en-US" altLang="zh-HK" sz="3000" b="0" dirty="0" smtClean="0"/>
              </a:p>
              <a:p>
                <a:pPr lvl="1"/>
                <a:r>
                  <a:rPr lang="en-US" altLang="zh-HK" dirty="0" smtClean="0"/>
                  <a:t>Decreasing degree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𝑑</m:t>
                    </m:r>
                    <m:r>
                      <a:rPr lang="en-US" altLang="zh-HK" b="0" i="1" dirty="0" smtClean="0">
                        <a:latin typeface="Cambria Math"/>
                      </a:rPr>
                      <m:t>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is easier than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  <m:r>
                      <a:rPr lang="en-US" altLang="zh-HK" b="0" i="1" dirty="0" smtClean="0">
                        <a:latin typeface="Cambria Math"/>
                      </a:rPr>
                      <m:t>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HK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3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Sketch of proof of </a:t>
            </a:r>
            <a:r>
              <a:rPr lang="en-US" altLang="zh-HK" dirty="0" err="1" smtClean="0"/>
              <a:t>Thm</a:t>
            </a:r>
            <a:r>
              <a:rPr lang="en-US" altLang="zh-HK" dirty="0" smtClean="0"/>
              <a:t> 1, item (1)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sz="3200" dirty="0" smtClean="0"/>
                  <a:t>Thm 1, item (1):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sz="2600" i="1" dirty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>
                  <a:solidFill>
                    <a:srgbClr val="0070C0"/>
                  </a:solidFill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sz="3200" dirty="0" smtClean="0"/>
                  <a:t>Sufficient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sz="3200" dirty="0" smtClean="0"/>
                  <a:t> is small</a:t>
                </a:r>
                <a:endParaRPr lang="en-US" altLang="zh-HK" sz="3200" dirty="0"/>
              </a:p>
              <a:p>
                <a:r>
                  <a:rPr lang="en-US" altLang="zh-HK" dirty="0" smtClean="0"/>
                  <a:t>Approach: Induction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 smtClean="0"/>
                  <a:t>. Apply IH on (discrete) derivative.</a:t>
                </a:r>
              </a:p>
              <a:p>
                <a:r>
                  <a:rPr lang="en-US" altLang="zh-HK" dirty="0" smtClean="0"/>
                  <a:t>Derivative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70C0"/>
                    </a:solidFill>
                  </a:rPr>
                  <a:t>.</a:t>
                </a:r>
                <a:endParaRPr lang="en-US" altLang="zh-HK" dirty="0"/>
              </a:p>
              <a:p>
                <a:pPr lvl="1"/>
                <a:r>
                  <a:rPr lang="en-US" altLang="zh-HK" dirty="0"/>
                  <a:t>Fact.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Fact.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5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Sketch of proof of </a:t>
            </a:r>
            <a:r>
              <a:rPr lang="en-US" altLang="zh-HK" dirty="0" err="1" smtClean="0"/>
              <a:t>Thm</a:t>
            </a:r>
            <a:r>
              <a:rPr lang="en-US" altLang="zh-HK" dirty="0" smtClean="0"/>
              <a:t> 1, item (1)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By IH,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∃</m:t>
                    </m:r>
                  </m:oMath>
                </a14:m>
                <a:r>
                  <a:rPr lang="en-US" altLang="zh-HK" dirty="0"/>
                  <a:t> affine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/>
                  <a:t> w/ small </a:t>
                </a:r>
                <a:r>
                  <a:rPr lang="en-US" altLang="zh-HK" dirty="0" err="1"/>
                  <a:t>codim</a:t>
                </a:r>
                <a:r>
                  <a:rPr lang="en-US" altLang="zh-HK" dirty="0"/>
                  <a:t> </a:t>
                </a:r>
                <a:r>
                  <a:rPr lang="en-US" altLang="zh-HK" i="1" dirty="0"/>
                  <a:t>&amp;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𝑓</m:t>
                    </m:r>
                    <m:r>
                      <a:rPr lang="en-US" altLang="zh-HK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r>
                  <a:rPr lang="en-US" altLang="zh-HK" dirty="0">
                    <a:solidFill>
                      <a:srgbClr val="CC00CC"/>
                    </a:solidFill>
                  </a:rPr>
                  <a:t>Lemma</a:t>
                </a:r>
                <a:r>
                  <a:rPr lang="en-US" altLang="zh-HK" dirty="0"/>
                  <a:t>. When restricted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/>
                  <a:t>, half-space of Fourier coefficients </a:t>
                </a:r>
                <a:r>
                  <a:rPr lang="en-US" altLang="zh-HK" dirty="0">
                    <a:solidFill>
                      <a:srgbClr val="CC00CC"/>
                    </a:solidFill>
                  </a:rPr>
                  <a:t>disappear</a:t>
                </a:r>
                <a:r>
                  <a:rPr lang="en-US" altLang="zh-HK" dirty="0"/>
                  <a:t>. </a:t>
                </a:r>
              </a:p>
              <a:p>
                <a:pPr lvl="1"/>
                <a:r>
                  <a:rPr lang="en-US" altLang="zh-HK" dirty="0" smtClean="0"/>
                  <a:t>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0/1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±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</a:rPr>
                              <m:t>ℝ</m:t>
                            </m:r>
                          </m:sub>
                        </m:sSub>
                        <m:r>
                          <a:rPr lang="en-US" altLang="zh-HK" i="1" dirty="0" smtClean="0">
                            <a:latin typeface="Cambria Math"/>
                          </a:rPr>
                          <m:t>𝐹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dirty="0" smtClean="0"/>
                  <a:t> and their Fourier spectra.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 smtClean="0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sz="3200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HK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3200" i="1" dirty="0">
                    <a:latin typeface="Cambria Math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  <m:sub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HK" dirty="0"/>
                  <a:t>,  </a:t>
                </a:r>
                <a:r>
                  <a:rPr lang="en-US" altLang="zh-HK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</m:sup>
                            </m:sSup>
                          </m:e>
                        </m:acc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 smtClean="0"/>
                  <a:t> vanishes, so does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HK" dirty="0" smtClean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</m:sup>
                            </m:sSup>
                          </m:e>
                        </m:acc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  <a:endParaRPr lang="en-US" altLang="zh-HK" dirty="0"/>
              </a:p>
              <a:p>
                <a:r>
                  <a:rPr lang="en-US" altLang="zh-HK" dirty="0"/>
                  <a:t>Repeating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times: kill all Fourier </a:t>
                </a:r>
                <a:r>
                  <a:rPr lang="en-US" altLang="zh-HK" dirty="0" err="1" smtClean="0"/>
                  <a:t>coeff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  <a:blipFill rotWithShape="1">
                <a:blip r:embed="rId2"/>
                <a:stretch>
                  <a:fillRect l="-1471" t="-2426" r="-33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940152" y="2708920"/>
                <a:ext cx="2664296" cy="432048"/>
              </a:xfrm>
              <a:prstGeom prst="wedgeRoundRectCallout">
                <a:avLst>
                  <a:gd name="adj1" fmla="val -78956"/>
                  <a:gd name="adj2" fmla="val 693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𝐹</m:t>
                      </m:r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i="1" dirty="0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HK" i="1" dirty="0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08920"/>
                <a:ext cx="2664296" cy="432048"/>
              </a:xfrm>
              <a:prstGeom prst="wedgeRoundRectCallout">
                <a:avLst>
                  <a:gd name="adj1" fmla="val -78956"/>
                  <a:gd name="adj2" fmla="val 69327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1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0071407"/>
                  </p:ext>
                </p:extLst>
              </p:nvPr>
            </p:nvGraphicFramePr>
            <p:xfrm>
              <a:off x="683568" y="1628800"/>
              <a:ext cx="7931224" cy="4120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28"/>
                    <a:gridCol w="6264696"/>
                  </a:tblGrid>
                  <a:tr h="4083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i="1" dirty="0" smtClean="0"/>
                            <a:t>f</a:t>
                          </a:r>
                          <a:endParaRPr lang="zh-HK" alt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dirty="0" smtClean="0"/>
                            <a:t>Results</a:t>
                          </a:r>
                          <a:endParaRPr lang="zh-HK" altLang="en-US" sz="2400" dirty="0"/>
                        </a:p>
                      </a:txBody>
                      <a:tcPr/>
                    </a:tc>
                  </a:tr>
                  <a:tr h="167726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800" b="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HK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oMath>
                          </a14:m>
                          <a:endParaRPr lang="en-US" altLang="zh-HK" sz="2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1050" i="0" dirty="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Fourier 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sparse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vertJc m:val="bot"/>
                                  <m:ctrlPr>
                                    <a:rPr lang="en-US" altLang="zh-HK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HK" sz="24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oly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DT</a:t>
                          </a: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9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Green-Sanders: </a:t>
                          </a:r>
                          <a:r>
                            <a:rPr lang="en-US" altLang="zh-HK" sz="2400" dirty="0" smtClean="0">
                              <a:solidFill>
                                <a:srgbClr val="FF0000"/>
                              </a:solidFill>
                            </a:rPr>
                            <a:t>doubly</a:t>
                          </a:r>
                          <a:r>
                            <a:rPr lang="en-US" altLang="zh-HK" sz="2400" baseline="0" dirty="0" smtClean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r>
                            <a:rPr lang="en-US" altLang="zh-HK" sz="2400" baseline="0" dirty="0" err="1" smtClean="0">
                              <a:solidFill>
                                <a:srgbClr val="FF0000"/>
                              </a:solidFill>
                            </a:rPr>
                            <a:t>exp</a:t>
                          </a:r>
                          <a:r>
                            <a:rPr lang="en-US" altLang="zh-HK" sz="24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b="0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zh-HK" alt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HK" sz="2400" dirty="0" smtClean="0">
                              <a:solidFill>
                                <a:srgbClr val="FF0000"/>
                              </a:solidFill>
                            </a:rPr>
                            <a:t>quasi-poly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06183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⊕,</m:t>
                                  </m:r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  <a:p>
                          <a:pPr marL="28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HK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HK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deg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altLang="zh-HK" sz="28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</a:tr>
                  <a:tr h="5969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Close to sparse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⇒</m:t>
                              </m:r>
                            </m:oMath>
                          </a14:m>
                          <a:r>
                            <a:rPr lang="zh-HK" altLang="en-US" sz="24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Log-rank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0071407"/>
                  </p:ext>
                </p:extLst>
              </p:nvPr>
            </p:nvGraphicFramePr>
            <p:xfrm>
              <a:off x="683568" y="1628800"/>
              <a:ext cx="7931224" cy="4120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28"/>
                    <a:gridCol w="6264696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i="1" dirty="0" smtClean="0"/>
                            <a:t>f</a:t>
                          </a:r>
                          <a:endParaRPr lang="zh-HK" alt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dirty="0" smtClean="0"/>
                            <a:t>Results</a:t>
                          </a:r>
                          <a:endParaRPr lang="zh-HK" altLang="en-US" sz="2400" dirty="0"/>
                        </a:p>
                      </a:txBody>
                      <a:tcPr/>
                    </a:tc>
                  </a:tr>
                  <a:tr h="18776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26948" r="-97" b="-95455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200513" r="-97" b="-50769"/>
                          </a:stretch>
                        </a:blipFill>
                      </a:tcPr>
                    </a:tc>
                  </a:tr>
                  <a:tr h="5969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597959" r="-97" b="-1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Summary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64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Open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Prove </a:t>
                </a:r>
                <a14:m>
                  <m:oMath xmlns:m="http://schemas.openxmlformats.org/officeDocument/2006/math">
                    <m:r>
                      <a:rPr lang="en-US" altLang="zh-HK" sz="3000" i="1" dirty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3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3000" i="1" dirty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3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30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3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3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sz="3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3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3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3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No counterexample even for </a:t>
                </a:r>
                <a:r>
                  <a:rPr lang="en-US" altLang="zh-HK" sz="260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altLang="zh-HK" sz="2600" i="1" dirty="0" smtClean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altLang="zh-HK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zh-HK" dirty="0"/>
              </a:p>
              <a:p>
                <a:r>
                  <a:rPr lang="en-US" altLang="zh-HK" dirty="0" smtClean="0"/>
                  <a:t>Other applications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dirty="0" smtClean="0"/>
                  <a:t>?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1-hour talk at tomorrow’s one-day workshop on real analysis </a:t>
                </a:r>
              </a:p>
              <a:p>
                <a:pPr lvl="1"/>
                <a:r>
                  <a:rPr lang="en-US" altLang="zh-HK" dirty="0" smtClean="0"/>
                  <a:t>11:30 at Simons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29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0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4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Some known results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Results </a:t>
                </a:r>
                <a:r>
                  <a:rPr lang="en-US" altLang="zh-HK" dirty="0"/>
                  <a:t>on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learnability</a:t>
                </a:r>
                <a:r>
                  <a:rPr lang="en-US" altLang="zh-HK" dirty="0"/>
                  <a:t>*</a:t>
                </a:r>
                <a:r>
                  <a:rPr lang="en-US" altLang="zh-HK" baseline="30000" dirty="0"/>
                  <a:t>1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,</a:t>
                </a:r>
                <a:r>
                  <a:rPr lang="en-US" altLang="zh-HK" baseline="30000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testability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2</a:t>
                </a:r>
                <a:r>
                  <a:rPr lang="en-US" altLang="zh-HK" dirty="0" smtClean="0"/>
                  <a:t>, etc.</a:t>
                </a:r>
              </a:p>
              <a:p>
                <a:r>
                  <a:rPr lang="en-US" altLang="zh-HK" dirty="0" smtClean="0"/>
                  <a:t>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structural </a:t>
                </a:r>
                <a:r>
                  <a:rPr lang="en-US" altLang="zh-HK" dirty="0" smtClean="0"/>
                  <a:t>result by Green and Sanders.</a:t>
                </a:r>
              </a:p>
              <a:p>
                <a:r>
                  <a:rPr lang="en-US" altLang="zh-HK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3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∀</m:t>
                    </m:r>
                    <m:r>
                      <a:rPr lang="en-US" altLang="zh-HK" sz="2800" i="1">
                        <a:latin typeface="Cambria Math"/>
                      </a:rPr>
                      <m:t>𝑓</m:t>
                    </m:r>
                    <m:r>
                      <a:rPr lang="en-US" altLang="zh-HK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800" i="1">
                        <a:latin typeface="Cambria Math"/>
                      </a:rPr>
                      <m:t>→</m:t>
                    </m:r>
                    <m:r>
                      <a:rPr lang="en-US" altLang="zh-HK" sz="2800" b="0" i="1" smtClean="0">
                        <a:latin typeface="Cambria Math"/>
                      </a:rPr>
                      <m:t>{0,1}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/>
                  <a:t>can be written as </a:t>
                </a:r>
                <a:r>
                  <a:rPr lang="en-US" altLang="zh-HK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HK" sz="28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altLang="zh-HK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8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28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e>
                                </m:d>
                              </m:sup>
                            </m:sSup>
                          </m:sup>
                        </m:sSup>
                      </m:sup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altLang="zh-HK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b="1" i="1" dirty="0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HK" dirty="0"/>
                  <a:t>, </a:t>
                </a:r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are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subspaces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Question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: Improve the doubly exponential bound?</a:t>
                </a:r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3"/>
                <a:stretch>
                  <a:fillRect l="-1481" t="-1773" r="-14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5661248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Kushilevitz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Mansour,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SIAM J. on Computing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1993. 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O’Donnell,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Wimmer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SIAM J. on Computing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2011. </a:t>
            </a:r>
            <a:endParaRPr lang="en-US" altLang="zh-HK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*3. Green and Sanders.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Geometric and Functional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Analysis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1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>
                <a:ea typeface="新細明體" charset="-120"/>
              </a:rPr>
              <a:t>Motivation 2: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2800" dirty="0">
                    <a:ea typeface="新細明體" charset="-120"/>
                  </a:rPr>
                  <a:t>*</a:t>
                </a:r>
                <a:r>
                  <a:rPr lang="en-US" altLang="zh-HK" sz="2800" baseline="30000" dirty="0">
                    <a:ea typeface="新細明體" charset="-120"/>
                  </a:rPr>
                  <a:t>1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exchanged?   ---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𝐷</m:t>
                    </m:r>
                    <m:r>
                      <a:rPr lang="en-US" altLang="zh-HK" sz="3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1259" t="-4598" b="-80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Yao.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STOC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1979.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3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sz="2800" dirty="0" smtClean="0">
                    <a:solidFill>
                      <a:srgbClr val="0070C0"/>
                    </a:solidFill>
                    <a:ea typeface="新細明體" charset="-120"/>
                  </a:rPr>
                  <a:t>Rank lower bound</a:t>
                </a:r>
                <a:r>
                  <a:rPr lang="en-US" altLang="zh-HK" sz="2800" dirty="0" smtClean="0">
                    <a:ea typeface="新細明體" charset="-120"/>
                  </a:rPr>
                  <a:t>*</a:t>
                </a:r>
                <a:r>
                  <a:rPr lang="en-US" altLang="zh-HK" sz="2800" baseline="30000" dirty="0" smtClean="0">
                    <a:ea typeface="新細明體" charset="-120"/>
                  </a:rPr>
                  <a:t>1</a:t>
                </a:r>
                <a:endParaRPr lang="en-US" altLang="zh-HK" sz="280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	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b="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60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</a:t>
                </a:r>
              </a:p>
              <a:p>
                <a:r>
                  <a:rPr lang="en-US" altLang="zh-HK" sz="2800" dirty="0">
                    <a:ea typeface="新細明體" charset="-120"/>
                  </a:rPr>
                  <a:t>combinatorial </a:t>
                </a:r>
                <a:r>
                  <a:rPr lang="en-US" altLang="zh-HK" sz="2800" dirty="0" smtClean="0">
                    <a:ea typeface="新細明體" charset="-120"/>
                  </a:rPr>
                  <a:t>measure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solidFill>
                          <a:srgbClr val="CC00CC"/>
                        </a:solidFill>
                        <a:latin typeface="Cambria Math"/>
                        <a:ea typeface="新細明體" charset="-120"/>
                      </a:rPr>
                      <m:t>⇔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linear algebra measure.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Equivalent</a:t>
                </a:r>
                <a:r>
                  <a:rPr lang="en-US" altLang="zh-HK" sz="2800" dirty="0" smtClean="0">
                    <a:ea typeface="新細明體" charset="-120"/>
                  </a:rPr>
                  <a:t> to a bunch of other conjectures.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related to graph theory*</a:t>
                </a:r>
                <a:r>
                  <a:rPr lang="en-US" altLang="zh-HK" sz="2400" baseline="30000" dirty="0" smtClean="0">
                    <a:ea typeface="新細明體" charset="-120"/>
                  </a:rPr>
                  <a:t>2</a:t>
                </a:r>
                <a:r>
                  <a:rPr lang="en-US" altLang="zh-HK" sz="2400" dirty="0" smtClean="0">
                    <a:ea typeface="新細明體" charset="-120"/>
                  </a:rPr>
                  <a:t>; nonnegative rank*</a:t>
                </a:r>
                <a:r>
                  <a:rPr lang="en-US" altLang="zh-HK" sz="2400" baseline="30000" dirty="0" smtClean="0">
                    <a:ea typeface="新細明體" charset="-120"/>
                  </a:rPr>
                  <a:t>3</a:t>
                </a:r>
                <a:r>
                  <a:rPr lang="en-US" altLang="zh-HK" sz="2400" dirty="0" smtClean="0">
                    <a:ea typeface="新細明體" charset="-120"/>
                  </a:rPr>
                  <a:t>, Boolean </a:t>
                </a:r>
                <a:r>
                  <a:rPr lang="en-US" altLang="zh-HK" sz="2400" dirty="0">
                    <a:ea typeface="新細明體" charset="-120"/>
                  </a:rPr>
                  <a:t>roots of </a:t>
                </a:r>
                <a:r>
                  <a:rPr lang="en-US" altLang="zh-HK" sz="2400" dirty="0" smtClean="0">
                    <a:ea typeface="新細明體" charset="-120"/>
                  </a:rPr>
                  <a:t>polynomials*</a:t>
                </a:r>
                <a:r>
                  <a:rPr lang="en-US" altLang="zh-HK" sz="2400" baseline="30000" dirty="0" smtClean="0">
                    <a:ea typeface="新細明體" charset="-120"/>
                  </a:rPr>
                  <a:t>4</a:t>
                </a:r>
                <a:r>
                  <a:rPr lang="en-US" altLang="zh-HK" sz="2400" dirty="0" smtClean="0">
                    <a:ea typeface="新細明體" charset="-120"/>
                  </a:rPr>
                  <a:t>, quantum </a:t>
                </a:r>
                <a:r>
                  <a:rPr lang="en-US" altLang="zh-HK" sz="2400" dirty="0">
                    <a:ea typeface="新細明體" charset="-120"/>
                  </a:rPr>
                  <a:t>sampling </a:t>
                </a:r>
                <a:r>
                  <a:rPr lang="en-US" altLang="zh-HK" sz="2400" dirty="0" smtClean="0">
                    <a:ea typeface="新細明體" charset="-120"/>
                  </a:rPr>
                  <a:t>complexity*</a:t>
                </a:r>
                <a:r>
                  <a:rPr lang="en-US" altLang="zh-HK" sz="2400" baseline="30000" dirty="0" smtClean="0">
                    <a:ea typeface="新細明體" charset="-120"/>
                  </a:rPr>
                  <a:t>5</a:t>
                </a:r>
                <a:r>
                  <a:rPr lang="en-US" altLang="zh-HK" sz="2400" dirty="0" smtClean="0">
                    <a:ea typeface="新細明體" charset="-120"/>
                  </a:rPr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>
                    <a:ea typeface="新細明體" charset="-120"/>
                  </a:rPr>
                  <a:t>Largest known </a:t>
                </a:r>
                <a:r>
                  <a:rPr lang="en-US" altLang="zh-HK" dirty="0" smtClean="0">
                    <a:ea typeface="新細明體" charset="-120"/>
                  </a:rPr>
                  <a:t>gap*</a:t>
                </a:r>
                <a:r>
                  <a:rPr lang="en-US" altLang="zh-HK" baseline="30000" dirty="0" smtClean="0">
                    <a:ea typeface="新細明體" charset="-120"/>
                  </a:rPr>
                  <a:t>6</a:t>
                </a:r>
                <a:r>
                  <a:rPr lang="en-US" altLang="zh-HK" sz="26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 dirty="0">
                                    <a:latin typeface="Cambria Math"/>
                                    <a:ea typeface="新細明體" charset="-12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HK" sz="2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1.63…</m:t>
                                </m:r>
                              </m:sup>
                            </m:sSubSup>
                          </m:fName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sz="24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 dirty="0">
                                        <a:latin typeface="Cambria Math"/>
                                        <a:ea typeface="新細明體" charset="-12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HK" sz="2400" b="0" i="1" dirty="0" smtClean="0">
                                        <a:latin typeface="Cambria Math"/>
                                        <a:ea typeface="新細明體" charset="-12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800" dirty="0">
                    <a:ea typeface="新細明體" charset="-120"/>
                  </a:rPr>
                  <a:t>Best </a:t>
                </a:r>
                <a:r>
                  <a:rPr lang="en-US" altLang="zh-HK" sz="2800" dirty="0" smtClean="0">
                    <a:ea typeface="新細明體" charset="-120"/>
                  </a:rPr>
                  <a:t>previous upper bound*</a:t>
                </a:r>
                <a:r>
                  <a:rPr lang="en-US" altLang="zh-HK" sz="2800" baseline="30000" dirty="0" smtClean="0">
                    <a:ea typeface="新細明體" charset="-120"/>
                  </a:rPr>
                  <a:t>7</a:t>
                </a:r>
                <a:r>
                  <a:rPr lang="en-US" altLang="zh-HK" sz="28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sz="24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HK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4/3</m:t>
                            </m:r>
                          </m:e>
                        </m:d>
                      </m:e>
                    </m:func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endParaRPr lang="en-US" altLang="zh-HK" sz="2200" baseline="300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Conditional*</a:t>
                </a:r>
                <a:r>
                  <a:rPr lang="en-US" altLang="zh-HK" sz="2400" baseline="30000" dirty="0" smtClean="0">
                    <a:ea typeface="新細明體" charset="-120"/>
                  </a:rPr>
                  <a:t>8</a:t>
                </a:r>
                <a:r>
                  <a:rPr lang="en-US" altLang="zh-HK" sz="24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sz="22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  <m:r>
                          <a:rPr lang="en-US" altLang="zh-HK" sz="22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log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⁡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111" t="-1189" r="-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199" y="5661248"/>
            <a:ext cx="45468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Melhorn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Schmidt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STOC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Saks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1988.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Book Chapter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1990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endParaRPr lang="en-US" altLang="zh-H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*4. Valiant.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Info. Proc. </a:t>
            </a:r>
            <a:r>
              <a:rPr lang="en-US" altLang="zh-H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Lett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920" y="5661248"/>
            <a:ext cx="52565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*5.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Ambainis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Schulman, Ta-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Shma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Vazirani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SICOMP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2003.</a:t>
            </a:r>
          </a:p>
          <a:p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*6. 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Nisan and 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Combinatorica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1995.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*7. 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Kotlov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Journal of Graph Theory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*8. 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Ben-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Sasson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Lovett, Ron-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Zewi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2012.</a:t>
            </a:r>
            <a:endParaRPr lang="zh-HK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HK" sz="16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02772" y="1881316"/>
                <a:ext cx="2952328" cy="4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≤</m:t>
                      </m:r>
                      <m:func>
                        <m:funcPr>
                          <m:ctrlP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2" y="1881316"/>
                <a:ext cx="2952328" cy="486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3722652" y="1073082"/>
                <a:ext cx="2160240" cy="417300"/>
              </a:xfrm>
              <a:prstGeom prst="wedgeRoundRectCallout">
                <a:avLst>
                  <a:gd name="adj1" fmla="val -52654"/>
                  <a:gd name="adj2" fmla="val 168165"/>
                  <a:gd name="adj3" fmla="val 16667"/>
                </a:avLst>
              </a:prstGeom>
              <a:solidFill>
                <a:schemeClr val="accent1">
                  <a:alpha val="69000"/>
                </a:schemeClr>
              </a:solidFill>
              <a:ln>
                <a:solidFill>
                  <a:schemeClr val="accent1">
                    <a:shade val="50000"/>
                    <a:alpha val="5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i="1" dirty="0" smtClean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i="1" dirty="0">
                              <a:latin typeface="Cambria Math"/>
                              <a:ea typeface="新細明體" charset="-120"/>
                            </a:rPr>
                            <m:t>𝑀</m:t>
                          </m:r>
                        </m:e>
                        <m:sub>
                          <m:r>
                            <a:rPr lang="en-US" altLang="zh-HK" sz="2000" b="0" i="1" dirty="0" smtClean="0">
                              <a:latin typeface="Cambria Math"/>
                              <a:ea typeface="新細明體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HK" sz="2000" i="1" dirty="0">
                          <a:latin typeface="Cambria Math"/>
                          <a:ea typeface="新細明體" charset="-120"/>
                        </a:rPr>
                        <m:t>≝</m:t>
                      </m:r>
                      <m:sSub>
                        <m:sSubPr>
                          <m:ctrlPr>
                            <a:rPr lang="en-US" altLang="zh-HK" sz="2000" i="1" dirty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sz="2000" i="1" dirty="0"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dirty="0" smtClean="0">
                                  <a:latin typeface="Cambria Math"/>
                                  <a:ea typeface="新細明體" charset="-12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HK" sz="2000" i="1" dirty="0"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i="1" dirty="0" err="1">
                                      <a:latin typeface="Cambria Math"/>
                                      <a:ea typeface="新細明體" charset="-120"/>
                                    </a:rPr>
                                    <m:t>𝑥</m:t>
                                  </m:r>
                                  <m:r>
                                    <a:rPr lang="en-US" altLang="zh-HK" sz="2000" i="1" dirty="0" err="1">
                                      <a:latin typeface="Cambria Math"/>
                                      <a:ea typeface="新細明體" charset="-120"/>
                                    </a:rPr>
                                    <m:t>,</m:t>
                                  </m:r>
                                  <m:r>
                                    <a:rPr lang="en-US" altLang="zh-HK" sz="2000" i="1" dirty="0" err="1">
                                      <a:latin typeface="Cambria Math"/>
                                      <a:ea typeface="新細明體" charset="-12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HK" sz="20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  <m:r>
                            <a:rPr lang="en-US" altLang="zh-HK" sz="2000" i="1" dirty="0"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r>
                            <a:rPr lang="en-US" altLang="zh-HK" sz="2000" i="1" dirty="0"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52" y="1073082"/>
                <a:ext cx="2160240" cy="417300"/>
              </a:xfrm>
              <a:prstGeom prst="wedgeRoundRectCallout">
                <a:avLst>
                  <a:gd name="adj1" fmla="val -52654"/>
                  <a:gd name="adj2" fmla="val 168165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51000"/>
                  </a:schemeClr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54336" y="1412776"/>
            <a:ext cx="3638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Log Rank Conjecture</a:t>
            </a:r>
            <a:r>
              <a:rPr lang="en-US" altLang="zh-HK" sz="2600" dirty="0">
                <a:ea typeface="新細明體" charset="-120"/>
              </a:rPr>
              <a:t>*</a:t>
            </a:r>
            <a:r>
              <a:rPr lang="en-US" altLang="zh-HK" sz="2600" baseline="30000" dirty="0">
                <a:ea typeface="新細明體" charset="-120"/>
              </a:rPr>
              <a:t>2</a:t>
            </a:r>
            <a:endParaRPr lang="zh-HK" alt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90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Special class of functions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Since Log-rank conjecture appears too hard in its full generality,…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XOR functions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</a:rPr>
                      <m:t>𝑥</m:t>
                    </m:r>
                    <m:r>
                      <a:rPr lang="en-US" altLang="zh-HK" sz="2800" i="1" dirty="0" smtClean="0">
                        <a:latin typeface="Cambria Math"/>
                      </a:rPr>
                      <m:t>⊕</m:t>
                    </m:r>
                    <m:r>
                      <a:rPr lang="en-US" altLang="zh-HK" sz="2800" i="1" dirty="0" smtClean="0">
                        <a:latin typeface="Cambria Math"/>
                      </a:rPr>
                      <m:t>𝑦</m:t>
                    </m:r>
                    <m:r>
                      <a:rPr lang="en-US" altLang="zh-HK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		---</a:t>
                </a:r>
                <a14:m>
                  <m:oMath xmlns:m="http://schemas.openxmlformats.org/officeDocument/2006/math"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∘⊕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Include important functions such as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Equality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Hamming Distance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Gap Hamming Distance</a:t>
                </a:r>
                <a:r>
                  <a:rPr lang="en-US" altLang="zh-HK" dirty="0" smtClean="0"/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 smtClean="0">
                    <a:ea typeface="新細明體" charset="-120"/>
                  </a:rPr>
                  <a:t>Connection to Fourier: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∘⊕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>
                    <a:ea typeface="新細明體" charset="-120"/>
                  </a:rPr>
                  <a:t>One </a:t>
                </a:r>
                <a:r>
                  <a:rPr lang="en-US" altLang="zh-HK" dirty="0" smtClean="0">
                    <a:ea typeface="新細明體" charset="-120"/>
                  </a:rPr>
                  <a:t>approach*</a:t>
                </a:r>
                <a:r>
                  <a:rPr lang="en-US" altLang="zh-HK" baseline="30000" dirty="0" smtClean="0">
                    <a:ea typeface="新細明體" charset="-120"/>
                  </a:rPr>
                  <a:t>1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dirty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</m:oMath>
                </a14:m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dirty="0">
                    <a:solidFill>
                      <a:prstClr val="black"/>
                    </a:solidFill>
                    <a:ea typeface="新細明體" charset="-120"/>
                  </a:rPr>
                  <a:t>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Parity decision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tree </a:t>
                </a:r>
                <a:r>
                  <a:rPr lang="en-US" altLang="zh-HK" dirty="0" smtClean="0">
                    <a:ea typeface="新細明體" charset="-120"/>
                  </a:rPr>
                  <a:t>complexity</a:t>
                </a:r>
                <a:r>
                  <a:rPr lang="en-US" altLang="zh-HK" dirty="0" smtClean="0">
                    <a:solidFill>
                      <a:prstClr val="black"/>
                    </a:solidFill>
                    <a:ea typeface="新細明體" charset="-120"/>
                  </a:rPr>
                  <a:t>. </a:t>
                </a:r>
                <a:br>
                  <a:rPr lang="en-US" altLang="zh-HK" dirty="0" smtClean="0">
                    <a:solidFill>
                      <a:prstClr val="black"/>
                    </a:solidFill>
                    <a:ea typeface="新細明體" charset="-120"/>
                  </a:rPr>
                </a:br>
                <a:r>
                  <a:rPr lang="en-US" altLang="zh-HK" dirty="0" smtClean="0">
                    <a:solidFill>
                      <a:prstClr val="black"/>
                    </a:solidFill>
                    <a:ea typeface="新細明體" charset="-120"/>
                  </a:rPr>
                  <a:t>(DT with queries like </a:t>
                </a:r>
                <a:r>
                  <a:rPr lang="en-US" altLang="zh-HK" dirty="0">
                    <a:solidFill>
                      <a:prstClr val="black"/>
                    </a:solidFill>
                    <a:ea typeface="新細明體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⊕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⊕</m:t>
                    </m:r>
                    <m:sSub>
                      <m:sSubPr>
                        <m:ctrlP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=?</m:t>
                    </m:r>
                  </m:oMath>
                </a14:m>
                <a:r>
                  <a:rPr lang="en-US" altLang="zh-HK" dirty="0">
                    <a:solidFill>
                      <a:prstClr val="black"/>
                    </a:solidFill>
                    <a:ea typeface="新細明體" charset="-120"/>
                  </a:rPr>
                  <a:t>”</a:t>
                </a:r>
                <a:r>
                  <a:rPr lang="en-US" altLang="zh-HK" dirty="0" smtClean="0">
                    <a:solidFill>
                      <a:prstClr val="black"/>
                    </a:solidFill>
                    <a:ea typeface="新細明體" charset="-120"/>
                  </a:rPr>
                  <a:t>)</a:t>
                </a:r>
                <a:endParaRPr lang="en-US" altLang="zh-HK" dirty="0">
                  <a:solidFill>
                    <a:prstClr val="black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Zhang and Shi.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3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One easy case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b="0" i="1" dirty="0" smtClean="0"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̂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b="0" i="1" dirty="0" smtClean="0">
                            <a:latin typeface="Cambria Math"/>
                          </a:rPr>
                          <m:t>≠0}</m:t>
                        </m:r>
                      </m:e>
                    </m:func>
                  </m:oMath>
                </a14:m>
                <a:endParaRPr lang="en-US" altLang="zh-HK" b="0" dirty="0" smtClean="0"/>
              </a:p>
              <a:p>
                <a:pPr lvl="1"/>
                <a:r>
                  <a:rPr lang="en-US" altLang="zh-HK" dirty="0"/>
                  <a:t>T</a:t>
                </a:r>
                <a:r>
                  <a:rPr lang="en-US" altLang="zh-HK" dirty="0" smtClean="0"/>
                  <a:t>he (total) degree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as a multi-linear polynomial over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, then even the standard decision tree complexity is small *</a:t>
                </a:r>
                <a:r>
                  <a:rPr lang="en-US" altLang="zh-HK" baseline="30000" dirty="0" smtClean="0"/>
                  <a:t>1,2</a:t>
                </a:r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Question</a:t>
                </a:r>
                <a:r>
                  <a:rPr lang="en-US" altLang="zh-HK" dirty="0" smtClean="0"/>
                  <a:t>: Are all nonzero Fourier coefficients always located in low levels?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Answer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3</a:t>
                </a:r>
                <a:r>
                  <a:rPr lang="en-US" altLang="zh-HK" dirty="0" smtClean="0"/>
                  <a:t>: Not even after change of basis.</a:t>
                </a:r>
              </a:p>
              <a:p>
                <a:pPr lvl="1"/>
                <a:r>
                  <a:rPr lang="en-US" altLang="zh-HK" dirty="0" smtClean="0"/>
                  <a:t>There are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b="0" i="1" smtClean="0">
                                <a:latin typeface="Cambria Math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𝐷𝑇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𝐿𝑓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≥</m:t>
                    </m:r>
                    <m:r>
                      <a:rPr lang="en-US" altLang="zh-HK" i="1">
                        <a:latin typeface="Cambria Math"/>
                      </a:rPr>
                      <m:t>𝑛</m:t>
                    </m:r>
                    <m:r>
                      <a:rPr lang="en-US" altLang="zh-HK" i="1">
                        <a:latin typeface="Cambria Math"/>
                      </a:rPr>
                      <m:t>/4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  <a:blipFill rotWithShape="1">
                <a:blip r:embed="rId2"/>
                <a:stretch>
                  <a:fillRect l="-1185" r="-1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5733256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Nisan and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Smolensky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Unpublished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Midrijanis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arXiv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/quant-</a:t>
            </a:r>
            <a:r>
              <a:rPr lang="en-US" altLang="zh-H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ph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/0403168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2004.</a:t>
            </a: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Zhang and Shi.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2009.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7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Previous work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Special cases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Symmetric *</a:t>
                </a:r>
                <a:r>
                  <a:rPr lang="en-US" altLang="zh-HK" baseline="30000" dirty="0" smtClean="0">
                    <a:ea typeface="新細明體" charset="-120"/>
                  </a:rPr>
                  <a:t>1</a:t>
                </a:r>
                <a:endParaRPr lang="en-US" altLang="zh-HK" baseline="30000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LTF *</a:t>
                </a:r>
                <a:r>
                  <a:rPr lang="en-US" altLang="zh-HK" baseline="30000" dirty="0" smtClean="0">
                    <a:ea typeface="新細明體" charset="-120"/>
                  </a:rPr>
                  <a:t>2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monotone *</a:t>
                </a:r>
                <a:r>
                  <a:rPr lang="en-US" altLang="zh-HK" baseline="30000" dirty="0" smtClean="0">
                    <a:ea typeface="新細明體" charset="-120"/>
                  </a:rPr>
                  <a:t>2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sSup>
                      <m:sSup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𝐶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>
                    <a:ea typeface="新細明體" charset="-120"/>
                  </a:rPr>
                  <a:t>*</a:t>
                </a:r>
                <a:r>
                  <a:rPr lang="en-US" altLang="zh-HK" baseline="30000" dirty="0" smtClean="0">
                    <a:ea typeface="新細明體" charset="-12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HK" dirty="0" smtClean="0">
                    <a:solidFill>
                      <a:srgbClr val="FF0000"/>
                    </a:solidFill>
                  </a:rPr>
                  <a:t>Hard case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800" b="0" i="0" smtClean="0">
                        <a:latin typeface="Cambria Math"/>
                      </a:rPr>
                      <m:t>deg</m:t>
                    </m:r>
                    <m:r>
                      <a:rPr lang="en-US" altLang="zh-HK" sz="2800" b="0" i="1" smtClean="0">
                        <a:latin typeface="Cambria Math"/>
                      </a:rPr>
                      <m:t>⁡(</m:t>
                    </m:r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much larger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not touched </a:t>
                </a:r>
                <a:r>
                  <a:rPr lang="en-US" altLang="zh-HK" dirty="0" smtClean="0"/>
                  <a:t>yet.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39"/>
              </a:xfrm>
              <a:blipFill rotWithShape="1">
                <a:blip r:embed="rId2"/>
                <a:stretch>
                  <a:fillRect l="-1630" t="-3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3707904" y="2276872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8261" y="2322851"/>
                <a:ext cx="2345386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HK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HK" sz="2400">
                          <a:solidFill>
                            <a:srgbClr val="0070C0"/>
                          </a:solidFill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altLang="zh-HK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61" y="2322851"/>
                <a:ext cx="2345386" cy="5624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707904" y="3269605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3281151"/>
                <a:ext cx="3177793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HK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  <m:r>
                        <a:rPr lang="en-US" altLang="zh-HK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HK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HK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HK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81151"/>
                <a:ext cx="3177793" cy="645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5694347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Zhang and Shi.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Quantum Information &amp; Computation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2009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</a:t>
            </a:r>
          </a:p>
          <a:p>
            <a:pPr>
              <a:defRPr/>
            </a:pP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Montanaro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Osborne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arXiv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:0909.3392v2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2010.</a:t>
            </a:r>
          </a:p>
          <a:p>
            <a:pPr>
              <a:defRPr/>
            </a:pP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*3.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Kulkarni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Santha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CIAC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results: starting point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/>
                  <a:t>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HK" sz="2800" i="1">
                            <a:latin typeface="Cambria Math"/>
                          </a:rPr>
                          <m:t>(</m:t>
                        </m:r>
                        <m:r>
                          <a:rPr lang="en-US" altLang="zh-HK" sz="2800" i="1">
                            <a:latin typeface="Cambria Math"/>
                          </a:rPr>
                          <m:t>𝑓</m:t>
                        </m:r>
                        <m:r>
                          <a:rPr lang="en-US" altLang="zh-HK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not a good bridge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⊕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</a:rPr>
                      <m:t>(</m:t>
                    </m:r>
                    <m:r>
                      <a:rPr lang="en-US" altLang="zh-HK" sz="2800" i="1">
                        <a:latin typeface="Cambria Math"/>
                      </a:rPr>
                      <m:t>𝑓</m:t>
                    </m:r>
                    <m:r>
                      <a:rPr lang="en-US" altLang="zh-HK" sz="2800" i="1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, another degree may be.</a:t>
                </a:r>
              </a:p>
              <a:p>
                <a:endParaRPr lang="en-US" altLang="zh-HK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/>
                  <a:t>: degree of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 as a polynomial </a:t>
                </a:r>
                <a:r>
                  <a:rPr lang="en-US" altLang="zh-HK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Compared to Fourier sparsity,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 smtClean="0"/>
                  <a:t> is always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Fact*</a:t>
                </a:r>
                <a:r>
                  <a:rPr lang="en-US" altLang="zh-HK" baseline="30000" dirty="0" smtClean="0"/>
                  <a:t>1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sz="26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6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.</a:t>
                </a:r>
                <a:endParaRPr lang="en-US" altLang="zh-HK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Bernasconi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Codenotti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IEEE Transactions on Computers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1999.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2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30215</TotalTime>
  <Words>2648</Words>
  <Application>Microsoft Office PowerPoint</Application>
  <PresentationFormat>On-screen Show (4:3)</PresentationFormat>
  <Paragraphs>280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佈景主題</vt:lpstr>
      <vt:lpstr>Fourier sparsity, spectral norm, and the Log-rank conjecture</vt:lpstr>
      <vt:lpstr>Motivation 1: Fourier analysis</vt:lpstr>
      <vt:lpstr>Some known results</vt:lpstr>
      <vt:lpstr>Motivation 2:  Communication complexity</vt:lpstr>
      <vt:lpstr>Log-rank conjecture</vt:lpstr>
      <vt:lpstr>Special class of functions</vt:lpstr>
      <vt:lpstr>One easy case</vt:lpstr>
      <vt:lpstr>Previous work</vt:lpstr>
      <vt:lpstr>Our results: starting point</vt:lpstr>
      <vt:lpstr>Our results: constant degree</vt:lpstr>
      <vt:lpstr>Our results: constant degree</vt:lpstr>
      <vt:lpstr>Our results: small spectral norm</vt:lpstr>
      <vt:lpstr>Our results: small spectral norm</vt:lpstr>
      <vt:lpstr>Our results: small spectral norm</vt:lpstr>
      <vt:lpstr>Our results: light tail</vt:lpstr>
      <vt:lpstr>Techniques</vt:lpstr>
      <vt:lpstr>Approach: Degree reduction</vt:lpstr>
      <vt:lpstr>A new rank</vt:lpstr>
      <vt:lpstr>Main Protocol</vt:lpstr>
      <vt:lpstr>Main conjecture</vt:lpstr>
      <vt:lpstr>Sketch of proof of Thm 1, item (1)</vt:lpstr>
      <vt:lpstr>Sketch of proof of Thm 1, item (1)</vt:lpstr>
      <vt:lpstr>Summary</vt:lpstr>
      <vt:lpstr>Open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complexity of XOR functions</dc:title>
  <dc:creator>Lenovo's User</dc:creator>
  <cp:lastModifiedBy>CSE</cp:lastModifiedBy>
  <cp:revision>260</cp:revision>
  <dcterms:created xsi:type="dcterms:W3CDTF">2013-05-09T09:45:52Z</dcterms:created>
  <dcterms:modified xsi:type="dcterms:W3CDTF">2013-11-01T05:48:31Z</dcterms:modified>
</cp:coreProperties>
</file>