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8" r:id="rId2"/>
    <p:sldId id="286" r:id="rId3"/>
    <p:sldId id="257" r:id="rId4"/>
    <p:sldId id="277" r:id="rId5"/>
    <p:sldId id="278" r:id="rId6"/>
    <p:sldId id="279" r:id="rId7"/>
    <p:sldId id="283" r:id="rId8"/>
    <p:sldId id="280" r:id="rId9"/>
    <p:sldId id="287" r:id="rId10"/>
    <p:sldId id="288" r:id="rId11"/>
    <p:sldId id="281" r:id="rId12"/>
    <p:sldId id="282" r:id="rId13"/>
    <p:sldId id="284" r:id="rId14"/>
    <p:sldId id="285" r:id="rId15"/>
    <p:sldId id="292" r:id="rId16"/>
    <p:sldId id="291" r:id="rId17"/>
    <p:sldId id="29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84" autoAdjust="0"/>
  </p:normalViewPr>
  <p:slideViewPr>
    <p:cSldViewPr>
      <p:cViewPr varScale="1">
        <p:scale>
          <a:sx n="62" d="100"/>
          <a:sy n="62" d="100"/>
        </p:scale>
        <p:origin x="84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noProof="0" smtClean="0"/>
              <a:t>Click to edit Master text styles</a:t>
            </a:r>
          </a:p>
          <a:p>
            <a:pPr lvl="1"/>
            <a:r>
              <a:rPr lang="en-US" altLang="zh-HK" noProof="0" smtClean="0"/>
              <a:t>Second level</a:t>
            </a:r>
          </a:p>
          <a:p>
            <a:pPr lvl="2"/>
            <a:r>
              <a:rPr lang="en-US" altLang="zh-HK" noProof="0" smtClean="0"/>
              <a:t>Third level</a:t>
            </a:r>
          </a:p>
          <a:p>
            <a:pPr lvl="3"/>
            <a:r>
              <a:rPr lang="en-US" altLang="zh-HK" noProof="0" smtClean="0"/>
              <a:t>Fourth level</a:t>
            </a:r>
          </a:p>
          <a:p>
            <a:pPr lvl="4"/>
            <a:r>
              <a:rPr lang="en-US" altLang="zh-HK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AB29EE39-DB6F-4183-BACE-1D75985F842B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676944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HK" altLang="zh-HK" dirty="0" smtClean="0">
                    <a:ea typeface="+mn-ea"/>
                  </a:rPr>
                  <a:t> w/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altLang="zh-HK" i="1"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HK" altLang="zh-HK" i="1"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acc>
                              <m:accPr>
                                <m:chr m:val="̃"/>
                                <m:ctrlP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accPr>
                              <m:e>
                                <m: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HK" altLang="zh-HK" i="1">
                                <a:latin typeface="Cambria Math" panose="02040503050406030204" pitchFamily="18" charset="0"/>
                                <a:ea typeface="+mn-ea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pPr>
                              <m:e>
                                <m: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HK" altLang="zh-HK" i="1"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b>
                    </m:sSub>
                    <m:r>
                      <a:rPr lang="en-HK" altLang="zh-HK" i="1">
                        <a:latin typeface="Cambria Math" panose="02040503050406030204" pitchFamily="18" charset="0"/>
                        <a:ea typeface="+mn-ea"/>
                      </a:rPr>
                      <m:t>≤</m:t>
                    </m:r>
                    <m:r>
                      <a:rPr lang="en-HK" altLang="zh-HK" i="1">
                        <a:latin typeface="Cambria Math" panose="02040503050406030204" pitchFamily="18" charset="0"/>
                        <a:ea typeface="+mn-ea"/>
                      </a:rPr>
                      <m:t>𝜖</m:t>
                    </m:r>
                    <m:sSub>
                      <m:sSubPr>
                        <m:ctrlPr>
                          <a:rPr lang="en-HK" altLang="zh-HK" i="1"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HK" altLang="zh-HK" i="1"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pPr>
                              <m:e>
                                <m: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altLang="zh-HK" i="1">
                                    <a:latin typeface="Cambria Math" panose="02040503050406030204" pitchFamily="18" charset="0"/>
                                    <a:ea typeface="+mn-ea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HK" altLang="zh-HK" i="1"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HK" altLang="zh-HK" dirty="0" smtClean="0">
                    <a:ea typeface="+mn-ea"/>
                  </a:rPr>
                  <a:t> </a:t>
                </a:r>
                <a:r>
                  <a:rPr lang="en-HK" altLang="zh-HK" dirty="0" smtClean="0">
                    <a:ea typeface="+mn-ea"/>
                  </a:rPr>
                  <a:t>w/ </a:t>
                </a:r>
                <a:r>
                  <a:rPr lang="en-HK" altLang="zh-HK" i="0">
                    <a:latin typeface="Cambria Math" panose="02040503050406030204" pitchFamily="18" charset="0"/>
                    <a:ea typeface="+mn-ea"/>
                  </a:rPr>
                  <a:t>‖𝑥 ̃−𝑥^∗ ‖_2≤𝜖‖𝑥^∗ ‖_2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EE39-DB6F-4183-BACE-1D75985F842B}" type="slidenum">
              <a:rPr lang="en-US" altLang="zh-HK" smtClean="0"/>
              <a:pPr>
                <a:defRPr/>
              </a:pPr>
              <a:t>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50242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up to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HK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HK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HK" i="1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e>
                            </m:d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up to </a:t>
                </a:r>
                <a:r>
                  <a:rPr lang="en-HK" b="0" i="0" smtClean="0">
                    <a:latin typeface="Cambria Math" panose="02040503050406030204" pitchFamily="18" charset="0"/>
                  </a:rPr>
                  <a:t>𝜖⋅(</a:t>
                </a:r>
                <a:r>
                  <a:rPr lang="en-HK" b="0" i="0">
                    <a:latin typeface="Cambria Math" panose="02040503050406030204" pitchFamily="18" charset="0"/>
                  </a:rPr>
                  <a:t>‖</a:t>
                </a:r>
                <a:r>
                  <a:rPr lang="en-HK" i="0">
                    <a:latin typeface="Cambria Math" panose="02040503050406030204" pitchFamily="18" charset="0"/>
                  </a:rPr>
                  <a:t>𝑥^∗ ‖_2^2</a:t>
                </a:r>
                <a:r>
                  <a:rPr lang="en-HK" b="0" i="0" smtClean="0">
                    <a:latin typeface="Cambria Math" panose="02040503050406030204" pitchFamily="18" charset="0"/>
                  </a:rPr>
                  <a:t>+</a:t>
                </a:r>
                <a:r>
                  <a:rPr lang="en-HK" b="0" i="0">
                    <a:latin typeface="Cambria Math" panose="02040503050406030204" pitchFamily="18" charset="0"/>
                  </a:rPr>
                  <a:t>‖</a:t>
                </a:r>
                <a:r>
                  <a:rPr lang="en-HK" b="0" i="0" smtClean="0">
                    <a:latin typeface="Cambria Math" panose="02040503050406030204" pitchFamily="18" charset="0"/>
                  </a:rPr>
                  <a:t>𝑏‖</a:t>
                </a:r>
                <a:r>
                  <a:rPr lang="en-HK" b="0" i="0">
                    <a:latin typeface="Cambria Math" panose="02040503050406030204" pitchFamily="18" charset="0"/>
                  </a:rPr>
                  <a:t>_</a:t>
                </a:r>
                <a:r>
                  <a:rPr lang="en-HK" i="0">
                    <a:latin typeface="Cambria Math" panose="02040503050406030204" pitchFamily="18" charset="0"/>
                  </a:rPr>
                  <a:t>2^2 )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EE39-DB6F-4183-BACE-1D75985F842B}" type="slidenum">
              <a:rPr lang="en-US" altLang="zh-HK" smtClean="0"/>
              <a:pPr>
                <a:defRPr/>
              </a:pPr>
              <a:t>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66056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21C4D-BCAE-488A-A9D8-82D7CC98F649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536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91BC-714B-42BF-AE73-0C82E8555BDE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66418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FB1A4-01C8-4AD8-BD8D-E3C192B0A111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82323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9AF07-ED49-4742-A7A4-083170E399E9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35271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B51FF-679A-40FB-B112-474D76588EA6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53869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B61C4-0F87-4FAD-9F84-E10C1A6FFA9E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75987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46E42-4CF8-4540-9DC3-5B97B5B41B82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37047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33F23-4172-46E9-BFDC-F6F0CB9072EA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95105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07DEB-1FDE-449F-B226-513A2E696B72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94263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ED441-E3E5-4E52-B14F-753E61529E59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0997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ACC09-9B23-4A21-8A7E-14D199C7CDE6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0446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3714070B-3B31-4C0B-879D-8E167A5F040C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191000"/>
            <a:ext cx="7162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HK" sz="2400" dirty="0" smtClean="0">
                <a:solidFill>
                  <a:srgbClr val="0000FF"/>
                </a:solidFill>
                <a:ea typeface="新細明體" pitchFamily="18" charset="-120"/>
              </a:rPr>
              <a:t>Yang Liu       Shengyu Zhang</a:t>
            </a:r>
          </a:p>
          <a:p>
            <a:pPr eaLnBrk="1" hangingPunct="1">
              <a:lnSpc>
                <a:spcPct val="80000"/>
              </a:lnSpc>
            </a:pPr>
            <a:endParaRPr lang="en-US" altLang="zh-HK" sz="1200" dirty="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HK" sz="2400" dirty="0" smtClean="0">
                <a:ea typeface="新細明體" pitchFamily="18" charset="-120"/>
              </a:rPr>
              <a:t>The Chinese University of Hong Kong</a:t>
            </a:r>
          </a:p>
          <a:p>
            <a:pPr eaLnBrk="1" hangingPunct="1">
              <a:lnSpc>
                <a:spcPct val="80000"/>
              </a:lnSpc>
            </a:pPr>
            <a:endParaRPr lang="en-US" altLang="zh-HK" sz="2400" dirty="0" smtClean="0">
              <a:ea typeface="新細明體" pitchFamily="18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4900" y="1752600"/>
            <a:ext cx="7086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Fast quantum algorithms </a:t>
            </a:r>
          </a:p>
          <a:p>
            <a:pPr algn="ctr"/>
            <a:r>
              <a:rPr lang="en-US" sz="4000" dirty="0"/>
              <a:t>for </a:t>
            </a:r>
            <a:r>
              <a:rPr lang="en-US" sz="4000" dirty="0">
                <a:solidFill>
                  <a:srgbClr val="FF0000"/>
                </a:solidFill>
              </a:rPr>
              <a:t>Least Squares Regression </a:t>
            </a:r>
          </a:p>
          <a:p>
            <a:pPr algn="ctr"/>
            <a:r>
              <a:rPr lang="en-US" sz="4000" dirty="0"/>
              <a:t>and </a:t>
            </a:r>
            <a:r>
              <a:rPr lang="en-US" sz="4000" dirty="0">
                <a:solidFill>
                  <a:srgbClr val="FF0000"/>
                </a:solidFill>
              </a:rPr>
              <a:t>Statistic Leverage Scores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Algorithm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00200"/>
                <a:ext cx="8458200" cy="4525963"/>
              </a:xfrm>
            </p:spPr>
            <p:txBody>
              <a:bodyPr>
                <a:normAutofit fontScale="85000" lnSpcReduction="10000"/>
              </a:bodyPr>
              <a:lstStyle/>
              <a:p>
                <a:endParaRPr lang="en-HK" sz="28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∼</m:t>
                    </m:r>
                    <m:nary>
                      <m:naryPr>
                        <m:chr m:val="∑"/>
                        <m:supHide m:val="on"/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HK" sz="2800" b="0" dirty="0" smtClean="0"/>
                  <a:t>     </a:t>
                </a:r>
                <a:endParaRPr lang="en-HK" sz="2800" b="0" dirty="0" smtClean="0"/>
              </a:p>
              <a:p>
                <a:pPr marL="0" indent="0">
                  <a:buNone/>
                </a:pPr>
                <a:r>
                  <a:rPr lang="en-HK" sz="2800" b="0" dirty="0" smtClean="0"/>
                  <a:t>  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HK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groupChr>
                    <m:nary>
                      <m:naryPr>
                        <m:chr m:val="∑"/>
                        <m:supHide m:val="on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en-HK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̃"/>
                        <m:ctrlPr>
                          <a:rPr lang="en-HK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dirty="0" smtClean="0"/>
                  <a:t>where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HK" sz="2800" dirty="0" smtClean="0"/>
                  <a:t>  </a:t>
                </a:r>
                <a:endParaRPr lang="en-HK" sz="2800" dirty="0" smtClean="0"/>
              </a:p>
              <a:p>
                <a:pPr marL="0" indent="0">
                  <a:buNone/>
                </a:pPr>
                <a:r>
                  <a:rPr lang="en-HK" sz="2800" dirty="0" smtClean="0"/>
                  <a:t>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groupChr>
                    <m:nary>
                      <m:naryPr>
                        <m:chr m:val="∑"/>
                        <m:supHide m:val="on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d>
                      <m:dPr>
                        <m:begChr m:val="|"/>
                        <m:endChr m:val="〉"/>
                        <m:ctrlPr>
                          <a:rPr lang="en-HK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HK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HK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d>
                      <m:dPr>
                        <m:ctrlPr>
                          <a:rPr lang="en-HK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𝜅</m:t>
                            </m:r>
                            <m:acc>
                              <m:accPr>
                                <m:chr m:val="̃"/>
                                <m:ctrlPr>
                                  <a:rPr lang="en-HK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HK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HK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den>
                        </m:f>
                        <m:d>
                          <m:dPr>
                            <m:begChr m:val="|"/>
                            <m:endChr m:val="〉"/>
                            <m:ctrlP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HK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HK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…</m:t>
                            </m:r>
                          </m:e>
                        </m:rad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HK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</m:d>
                  </m:oMath>
                </a14:m>
                <a:r>
                  <a:rPr lang="en-HK" sz="2800" dirty="0" smtClean="0"/>
                  <a:t> </a:t>
                </a:r>
                <a:r>
                  <a:rPr lang="en-HK" sz="2800" dirty="0" smtClean="0"/>
                  <a:t/>
                </a:r>
                <a:br>
                  <a:rPr lang="en-HK" sz="2800" dirty="0" smtClean="0"/>
                </a:br>
                <a:r>
                  <a:rPr lang="en-HK" sz="2800" dirty="0" smtClean="0"/>
                  <a:t> </a:t>
                </a:r>
                <a:r>
                  <a:rPr lang="en-HK" sz="2800" dirty="0" smtClean="0"/>
                  <a:t>        </a:t>
                </a:r>
                <a14:m>
                  <m:oMath xmlns:m="http://schemas.openxmlformats.org/officeDocument/2006/math"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d>
                      <m:dPr>
                        <m:begChr m:val="|"/>
                        <m:endChr m:val="〉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d>
                      <m:dPr>
                        <m:begChr m:val="|"/>
                        <m:endChr m:val="〉"/>
                        <m:ctrlPr>
                          <a:rPr lang="en-HK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2800" dirty="0" smtClean="0"/>
                  <a:t>      </a:t>
                </a:r>
                <a:r>
                  <a:rPr lang="en-US" sz="2800" dirty="0" smtClean="0">
                    <a:solidFill>
                      <a:srgbClr val="00B050"/>
                    </a:solidFill>
                  </a:rPr>
                  <a:t>// attach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2800" dirty="0" smtClean="0">
                    <a:solidFill>
                      <a:srgbClr val="00B050"/>
                    </a:solidFill>
                  </a:rPr>
                  <a:t>,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rotate </a:t>
                </a:r>
                <a:r>
                  <a:rPr lang="en-US" sz="2800" dirty="0" smtClean="0">
                    <a:solidFill>
                      <a:srgbClr val="00B050"/>
                    </a:solidFill>
                  </a:rPr>
                  <a:t>if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sz="2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sz="2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HK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HK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HK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HK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𝜅</m:t>
                        </m:r>
                      </m:den>
                    </m:f>
                  </m:oMath>
                </a14:m>
                <a:r>
                  <a:rPr lang="en-US" sz="2800" dirty="0" smtClean="0"/>
                  <a:t>    </a:t>
                </a:r>
                <a:endParaRPr lang="en-US" sz="2800" dirty="0" smtClean="0"/>
              </a:p>
              <a:p>
                <a:pPr marL="0" indent="0">
                  <a:buNone/>
                </a:pPr>
                <a:r>
                  <a:rPr lang="en-HK" sz="2800" dirty="0" smtClean="0"/>
                  <a:t>  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𝐴𝐴</m:t>
                        </m:r>
                      </m:e>
                    </m:groupCh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∼</m:t>
                    </m:r>
                    <m:nary>
                      <m:naryPr>
                        <m:chr m:val="∑"/>
                        <m:supHide m:val="on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/>
                      <m:e>
                        <m:f>
                          <m:fPr>
                            <m:ctrlP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HK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d>
                      <m:dPr>
                        <m:begChr m:val="|"/>
                        <m:endChr m:val="〉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d>
                      <m:dPr>
                        <m:begChr m:val="|"/>
                        <m:endChr m:val="〉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smtClean="0"/>
                  <a:t>     </a:t>
                </a:r>
                <a:r>
                  <a:rPr lang="en-US" sz="2800" dirty="0" smtClean="0">
                    <a:solidFill>
                      <a:srgbClr val="00B050"/>
                    </a:solidFill>
                  </a:rPr>
                  <a:t>// “select”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800" dirty="0" smtClean="0">
                    <a:solidFill>
                      <a:srgbClr val="00B050"/>
                    </a:solidFill>
                  </a:rPr>
                  <a:t> component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sSup>
                          <m:sSupPr>
                            <m:ctrlP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HK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groupCh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≈</m:t>
                    </m:r>
                    <m:nary>
                      <m:naryPr>
                        <m:chr m:val="∑"/>
                        <m:supHide m:val="on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/>
                      <m:e>
                        <m:f>
                          <m:fPr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sz="2800" dirty="0" smtClean="0"/>
                  <a:t>, which is just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HK" altLang="zh-HK" sz="2800" i="1">
                        <a:latin typeface="Cambria Math" panose="02040503050406030204" pitchFamily="18" charset="0"/>
                        <a:ea typeface="新細明體" pitchFamily="18" charset="-120"/>
                      </a:rPr>
                      <m:t>𝑏</m:t>
                    </m:r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00200"/>
                <a:ext cx="8458200" cy="4525963"/>
              </a:xfrm>
              <a:blipFill rotWithShape="0">
                <a:blip r:embed="rId2"/>
                <a:stretch>
                  <a:fillRect l="-1081" t="-4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ular Callout 3"/>
          <p:cNvSpPr/>
          <p:nvPr/>
        </p:nvSpPr>
        <p:spPr bwMode="auto">
          <a:xfrm>
            <a:off x="3810000" y="1371600"/>
            <a:ext cx="5029200" cy="838200"/>
          </a:xfrm>
          <a:prstGeom prst="wedgeRectCallout">
            <a:avLst>
              <a:gd name="adj1" fmla="val -59569"/>
              <a:gd name="adj2" fmla="val 938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H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Tool: </a:t>
            </a:r>
            <a:r>
              <a:rPr kumimoji="0" lang="en-HK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Phase Estimation</a:t>
            </a:r>
            <a:r>
              <a:rPr kumimoji="0" lang="en-H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quantum algorithm. Output eigenvalue</a:t>
            </a:r>
            <a:r>
              <a:rPr kumimoji="0" lang="en-HK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for a given eigenvector.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3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Extension 1: Ridge regression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HK" dirty="0" smtClean="0"/>
                  <a:t>For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ill-conditioned </a:t>
                </a:r>
                <a:r>
                  <a:rPr lang="en-US" dirty="0" smtClean="0"/>
                  <a:t>(i.e. large </a:t>
                </a:r>
                <a14:m>
                  <m:oMath xmlns:m="http://schemas.openxmlformats.org/officeDocument/2006/math">
                    <m:r>
                      <a:rPr lang="en-HK" i="1">
                        <a:latin typeface="Cambria Math" panose="02040503050406030204" pitchFamily="18" charset="0"/>
                      </a:rPr>
                      <m:t>𝜅</m:t>
                    </m:r>
                  </m:oMath>
                </a14:m>
                <a:r>
                  <a:rPr lang="en-US" dirty="0"/>
                  <a:t>) </a:t>
                </a:r>
                <a:r>
                  <a:rPr lang="en-US" dirty="0" smtClean="0"/>
                  <a:t>input?</a:t>
                </a:r>
                <a:endParaRPr lang="en-US" dirty="0" smtClean="0"/>
              </a:p>
              <a:p>
                <a:r>
                  <a:rPr lang="en-HK" dirty="0" smtClean="0"/>
                  <a:t>Two classical solutions.</a:t>
                </a:r>
              </a:p>
              <a:p>
                <a:r>
                  <a:rPr lang="en-HK" dirty="0" smtClean="0"/>
                  <a:t>Ridge regression: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 altLang="zh-HK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min</m:t>
                        </m:r>
                      </m:fName>
                      <m:e>
                        <m:sSubSup>
                          <m:sSubSupPr>
                            <m:ctrlPr>
                              <a:rPr lang="en-HK" altLang="zh-HK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dPr>
                              <m:e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𝐴𝑥</m:t>
                                </m:r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−</m:t>
                                </m:r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𝑏</m:t>
                                </m:r>
                              </m:e>
                            </m:d>
                          </m:e>
                          <m:sub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b>
                          <m:sup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p>
                        </m:sSubSup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+</m:t>
                        </m:r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𝜆</m:t>
                        </m:r>
                        <m:sSubSup>
                          <m:sSubSupPr>
                            <m:ctrlP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dPr>
                              <m:e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𝑥</m:t>
                                </m:r>
                              </m:e>
                            </m:d>
                          </m:e>
                          <m:sub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b>
                          <m:sup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p>
                        </m:sSubSup>
                      </m:e>
                    </m:func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HK" dirty="0" smtClean="0"/>
                  <a:t>Closed-form solution: </a:t>
                </a:r>
                <a14:m>
                  <m:oMath xmlns:m="http://schemas.openxmlformats.org/officeDocument/2006/math">
                    <m:r>
                      <a:rPr lang="en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p>
                              <m:sSupPr>
                                <m:ctrlP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  <m:sSub>
                              <m:sSubPr>
                                <m:ctrlP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HK" dirty="0" smtClean="0"/>
                  <a:t>Previous algorithms: </a:t>
                </a:r>
                <a14:m>
                  <m:oMath xmlns:m="http://schemas.openxmlformats.org/officeDocument/2006/math">
                    <m:r>
                      <a:rPr lang="en-HK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HK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HK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HK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HK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HK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HK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,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dirty="0" smtClean="0"/>
                  <a:t> for sparse and low rank. </a:t>
                </a:r>
              </a:p>
              <a:p>
                <a:pPr marL="342900" lvl="1" indent="-342900">
                  <a:buFontTx/>
                  <a:buChar char="•"/>
                </a:pPr>
                <a:r>
                  <a:rPr lang="en-HK" dirty="0" smtClean="0"/>
                  <a:t>Ours: </a:t>
                </a:r>
                <a14:m>
                  <m:oMath xmlns:m="http://schemas.openxmlformats.org/officeDocument/2006/math">
                    <m:r>
                      <a:rPr lang="en-HK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</m:e>
                        </m:func>
                        <m:sSup>
                          <m:sSupPr>
                            <m:ctrlPr>
                              <a:rPr lang="en-HK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HK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HK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HK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𝜅</m:t>
                                </m:r>
                              </m:e>
                              <m:sup>
                                <m:r>
                                  <a:rPr lang="en-HK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  <m:sup>
                            <m:r>
                              <a:rPr lang="en-HK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,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p>
                        <m:r>
                          <a:rPr lang="en-HK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HK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1 ,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HK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HK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rad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HK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HK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HK" b="0" i="1" smtClean="0">
                                        <a:latin typeface="Cambria Math" panose="02040503050406030204" pitchFamily="18" charset="0"/>
                                      </a:rPr>
                                      <m:t>𝜅</m:t>
                                    </m:r>
                                  </m:den>
                                </m:f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 ,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HK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HK" i="1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rad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3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Extension 2: Truncated SVD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HK" altLang="zh-HK" dirty="0" smtClean="0">
                    <a:ea typeface="新細明體" pitchFamily="18" charset="-120"/>
                  </a:rPr>
                  <a:t>Goal: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HK" altLang="zh-HK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 altLang="zh-HK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min</m:t>
                        </m:r>
                      </m:fName>
                      <m:e>
                        <m:sSubSup>
                          <m:sSubSupPr>
                            <m:ctrlPr>
                              <a:rPr lang="en-HK" altLang="zh-HK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altLang="zh-HK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新細明體" pitchFamily="18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altLang="zh-HK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新細明體" pitchFamily="18" charset="-12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HK" altLang="zh-HK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新細明體" pitchFamily="18" charset="-120"/>
                                      </a:rPr>
                                      <m:t>𝛿</m:t>
                                    </m:r>
                                  </m:sub>
                                </m:sSub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𝑥</m:t>
                                </m:r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−</m:t>
                                </m:r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𝑏</m:t>
                                </m:r>
                              </m:e>
                            </m:d>
                          </m:e>
                          <m:sub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b>
                          <m:sup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p>
                        </m:sSubSup>
                      </m:e>
                    </m:func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b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𝛿</m:t>
                        </m:r>
                      </m:sub>
                    </m:sSub>
                    <m:r>
                      <a:rPr lang="en-HK" altLang="zh-HK" b="0" i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 smtClean="0"/>
                  <a:t> with singular values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 smtClean="0"/>
                  <a:t> truncated.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Ours: </a:t>
                </a:r>
                <a14:m>
                  <m:oMath xmlns:m="http://schemas.openxmlformats.org/officeDocument/2006/math">
                    <m:r>
                      <a:rPr lang="en-HK" i="1" dirty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HK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</m:e>
                        </m:func>
                        <m:sSup>
                          <m:sSupPr>
                            <m:ctrlPr>
                              <a:rPr lang="en-HK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HK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/</m:t>
                        </m:r>
                        <m:func>
                          <m:funcPr>
                            <m:ctrlPr>
                              <a:rPr lang="en-HK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b="0" i="0" dirty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HK" b="0" i="1" dirty="0" smtClean="0">
                                <a:latin typeface="Cambria Math" panose="02040503050406030204" pitchFamily="18" charset="0"/>
                              </a:rPr>
                              <m:t>{</m:t>
                            </m:r>
                            <m:sSup>
                              <m:sSupPr>
                                <m:ctrlP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HK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HK" b="0" i="1" dirty="0" smtClean="0">
                                    <a:latin typeface="Cambria Math" panose="02040503050406030204" pitchFamily="18" charset="0"/>
                                  </a:rPr>
                                  <m:t>𝑔𝑎𝑝</m:t>
                                </m:r>
                              </m:sub>
                            </m:sSub>
                            <m:r>
                              <a:rPr lang="en-HK" b="0" i="1" dirty="0" smtClean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func>
                      </m:e>
                    </m:d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𝑔𝑎𝑝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HK" b="0" i="0" dirty="0" smtClean="0">
                    <a:latin typeface="+mj-lt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6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II. statistic </a:t>
            </a:r>
            <a:r>
              <a:rPr lang="en-US" dirty="0"/>
              <a:t>leverage scores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HK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𝐴</m:t>
                    </m:r>
                  </m:oMath>
                </a14:m>
                <a:r>
                  <a:rPr lang="en-US" altLang="zh-HK" dirty="0">
                    <a:ea typeface="新細明體" pitchFamily="18" charset="-120"/>
                  </a:rPr>
                  <a:t> </a:t>
                </a:r>
                <a:r>
                  <a:rPr lang="en-US" altLang="zh-HK" dirty="0" smtClean="0">
                    <a:ea typeface="新細明體" pitchFamily="18" charset="-120"/>
                  </a:rPr>
                  <a:t>has </a:t>
                </a:r>
                <a:r>
                  <a:rPr lang="en-HK" altLang="zh-HK" dirty="0">
                    <a:ea typeface="新細明體" pitchFamily="18" charset="-120"/>
                  </a:rPr>
                  <a:t>SVD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𝑝</m:t>
                        </m:r>
                      </m:sub>
                    </m:sSub>
                    <m:r>
                      <a:rPr lang="en-US" altLang="zh-HK" i="1" dirty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sSub>
                      <m:sSub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𝑈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</m:sub>
                    </m:sSub>
                    <m:sSub>
                      <m:sSub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𝐷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</m:sub>
                    </m:sSub>
                    <m:sSubSup>
                      <m:sSubSup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Sup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𝑉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𝑝</m:t>
                        </m:r>
                      </m:sub>
                      <m:sup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 smtClean="0"/>
                  <a:t>.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leverage score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HK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HK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: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err="1" smtClean="0"/>
                  <a:t>-th</a:t>
                </a:r>
                <a:r>
                  <a:rPr lang="en-US" dirty="0" smtClean="0"/>
                  <a:t> row of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HK" dirty="0"/>
                  <a:t>Matrix coherence: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HK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HK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</a:p>
              <a:p>
                <a:r>
                  <a:rPr lang="en-HK" dirty="0" smtClean="0"/>
                  <a:t>Leverage score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dirty="0" smtClean="0"/>
                  <a:t> measures the importance of row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HK" dirty="0" smtClean="0"/>
                  <a:t>A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well-studied</a:t>
                </a:r>
                <a:r>
                  <a:rPr lang="en-HK" dirty="0" smtClean="0"/>
                  <a:t> measure.</a:t>
                </a:r>
              </a:p>
              <a:p>
                <a:pPr lvl="1"/>
                <a:r>
                  <a:rPr lang="en-HK" dirty="0" smtClean="0"/>
                  <a:t>Very useful in large scale data analysis, matrix algorithms, outlier detection, low-rank matrix approximation, etc. *</a:t>
                </a:r>
                <a:r>
                  <a:rPr lang="en-HK" baseline="30000" dirty="0" smtClean="0"/>
                  <a:t>1</a:t>
                </a:r>
                <a:endParaRPr lang="en-US" baseline="30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2"/>
                <a:stretch>
                  <a:fillRect l="-1481" t="-3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33400" y="59436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kumimoji="0" lang="en-HK" altLang="zh-HK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新細明體" charset="-120"/>
              </a:rPr>
              <a:t>*1. </a:t>
            </a:r>
            <a:r>
              <a:rPr kumimoji="0" lang="en-US" altLang="zh-HK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新細明體" charset="-120"/>
              </a:rPr>
              <a:t>M. Mahoney, Randomized Algorithms for Matrices and Data, Foundations &amp; Trends </a:t>
            </a:r>
            <a:r>
              <a:rPr kumimoji="0" lang="en-US" altLang="zh-HK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新細明體" charset="-120"/>
              </a:rPr>
              <a:t>in Machine </a:t>
            </a:r>
            <a:r>
              <a:rPr kumimoji="0" lang="en-US" altLang="zh-HK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新細明體" charset="-120"/>
              </a:rPr>
              <a:t>Learning, 2010.</a:t>
            </a:r>
          </a:p>
        </p:txBody>
      </p:sp>
    </p:spTree>
    <p:extLst>
      <p:ext uri="{BB962C8B-B14F-4D97-AF65-F5344CB8AC3E}">
        <p14:creationId xmlns:p14="http://schemas.microsoft.com/office/powerpoint/2010/main" val="33147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Computing leverage scores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HK" dirty="0" smtClean="0"/>
                  <a:t>Classical algo.*</a:t>
                </a:r>
                <a:r>
                  <a:rPr lang="en-HK" baseline="30000" dirty="0" smtClean="0"/>
                  <a:t>1</a:t>
                </a:r>
                <a:r>
                  <a:rPr lang="en-HK" dirty="0" smtClean="0"/>
                  <a:t> finding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HK" dirty="0" smtClean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𝑛𝑝</m:t>
                    </m:r>
                    <m:r>
                      <a:rPr lang="en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HK" dirty="0" smtClean="0"/>
                  <a:t>No better algorithm for finding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HK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HK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HK" dirty="0" smtClean="0"/>
                  <a:t>Our quantum algorithms for </a:t>
                </a:r>
              </a:p>
              <a:p>
                <a:pPr lvl="1"/>
                <a:r>
                  <a:rPr lang="en-HK" dirty="0" smtClean="0"/>
                  <a:t>finding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each</a:t>
                </a:r>
                <a:r>
                  <a:rPr lang="en-HK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HK" dirty="0" smtClean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 b="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HK" dirty="0"/>
                  <a:t>finding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all</a:t>
                </a:r>
                <a:r>
                  <a:rPr lang="en-HK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HK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HK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HK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HK" dirty="0" smtClean="0"/>
                  <a:t>finding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HK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HK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HK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func>
                      <m:funcPr>
                        <m:ctrlP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82064" y="5879068"/>
            <a:ext cx="8204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</a:rPr>
              <a:t>*1. P. </a:t>
            </a:r>
            <a:r>
              <a:rPr lang="en-US" dirty="0" err="1">
                <a:latin typeface="+mj-lt"/>
              </a:rPr>
              <a:t>Drineas</a:t>
            </a:r>
            <a:r>
              <a:rPr lang="en-US" dirty="0">
                <a:latin typeface="+mj-lt"/>
              </a:rPr>
              <a:t>, </a:t>
            </a:r>
            <a:r>
              <a:rPr lang="en-US" dirty="0" smtClean="0">
                <a:latin typeface="+mj-lt"/>
              </a:rPr>
              <a:t>M. </a:t>
            </a:r>
            <a:r>
              <a:rPr lang="en-US" dirty="0" err="1" smtClean="0">
                <a:latin typeface="+mj-lt"/>
              </a:rPr>
              <a:t>Magdon</a:t>
            </a:r>
            <a:r>
              <a:rPr lang="en-US" dirty="0" smtClean="0">
                <a:latin typeface="+mj-lt"/>
              </a:rPr>
              <a:t>-Ismail</a:t>
            </a:r>
            <a:r>
              <a:rPr lang="en-US" dirty="0">
                <a:latin typeface="+mj-lt"/>
              </a:rPr>
              <a:t>, </a:t>
            </a:r>
            <a:r>
              <a:rPr lang="en-US" dirty="0" smtClean="0">
                <a:latin typeface="+mj-lt"/>
              </a:rPr>
              <a:t>M. Mahoney, D. Woodruff. </a:t>
            </a:r>
            <a:r>
              <a:rPr lang="en-US" i="1" dirty="0" smtClean="0">
                <a:latin typeface="+mj-lt"/>
              </a:rPr>
              <a:t>J. MLR</a:t>
            </a:r>
            <a:r>
              <a:rPr lang="en-US" dirty="0" smtClean="0">
                <a:latin typeface="+mj-lt"/>
              </a:rPr>
              <a:t>, 2012</a:t>
            </a:r>
            <a:r>
              <a:rPr lang="en-US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525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Algorithm for LSR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Input: rank-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Hermition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HK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〈"/>
                            <m:endChr m:val="|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 with </a:t>
                </a:r>
                <a14:m>
                  <m:oMath xmlns:m="http://schemas.openxmlformats.org/officeDocument/2006/math">
                    <m:r>
                      <a:rPr lang="en-HK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≥…≥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den>
                    </m:f>
                    <m:r>
                      <a:rPr lang="en-HK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=…=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r>
                  <a:rPr lang="en-HK" dirty="0" smtClean="0"/>
                  <a:t>Output: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b="0" i="1" smtClean="0">
                        <a:latin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H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HK" dirty="0" smtClean="0"/>
                  <a:t>Key </a:t>
                </a:r>
                <a:r>
                  <a:rPr lang="en-HK" dirty="0" smtClean="0"/>
                  <a:t>Lemma: </a:t>
                </a:r>
                <a:r>
                  <a:rPr lang="en-HK" dirty="0" smtClean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HK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HK" dirty="0" smtClean="0"/>
                  <a:t>, then </a:t>
                </a:r>
                <a:r>
                  <a:rPr lang="en-HK" altLang="zh-HK" i="1" dirty="0" smtClean="0">
                    <a:latin typeface="Cambria Math" panose="02040503050406030204" pitchFamily="18" charset="0"/>
                    <a:ea typeface="新細明體" pitchFamily="18" charset="-120"/>
                  </a:rPr>
                  <a:t/>
                </a:r>
                <a:br>
                  <a:rPr lang="en-HK" altLang="zh-HK" i="1" dirty="0" smtClean="0">
                    <a:latin typeface="Cambria Math" panose="02040503050406030204" pitchFamily="18" charset="0"/>
                    <a:ea typeface="新細明體" pitchFamily="18" charset="-120"/>
                  </a:rPr>
                </a:br>
                <a:r>
                  <a:rPr lang="en-HK" altLang="zh-HK" i="1" dirty="0" smtClean="0">
                    <a:latin typeface="Cambria Math" panose="02040503050406030204" pitchFamily="18" charset="0"/>
                    <a:ea typeface="新細明體" pitchFamily="18" charset="-12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ℓ</m:t>
                        </m:r>
                      </m:e>
                      <m:sub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HK" altLang="zh-HK" b="0" i="0" dirty="0" smtClean="0">
                    <a:latin typeface="+mj-lt"/>
                    <a:ea typeface="新細明體" pitchFamily="18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sSubSup>
                      <m:sSubSupPr>
                        <m:ctrlP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sSubPr>
                              <m:e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2</m:t>
                        </m:r>
                      </m:sub>
                      <m:sup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2</m:t>
                        </m:r>
                      </m:sup>
                    </m:sSubSup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altLang="zh-HK" i="1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HK" altLang="zh-HK" i="1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𝑒</m:t>
                            </m:r>
                          </m:e>
                          <m:sub>
                            <m:r>
                              <a:rPr lang="en-HK" altLang="zh-HK" i="1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begChr m:val="|"/>
                            <m:endChr m:val="|"/>
                            <m:ctrlPr>
                              <a:rPr lang="en-HK" altLang="zh-HK" i="1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dPr>
                          <m:e>
                            <m:r>
                              <a:rPr lang="en-HK" altLang="zh-HK" i="1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𝑈</m:t>
                            </m:r>
                            <m:sSup>
                              <m:sSupPr>
                                <m:ctrlP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sSupPr>
                              <m:e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𝑇</m:t>
                                </m:r>
                              </m:sup>
                            </m:sSup>
                          </m:e>
                        </m:d>
                        <m:sSub>
                          <m:sSubPr>
                            <m:ctrlP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𝑒</m:t>
                            </m:r>
                          </m:e>
                          <m:sub>
                            <m: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HK" altLang="zh-HK" b="0" i="1" dirty="0" smtClean="0">
                    <a:latin typeface="Cambria Math" panose="02040503050406030204" pitchFamily="18" charset="0"/>
                    <a:ea typeface="新細明體" pitchFamily="18" charset="-120"/>
                  </a:rPr>
                  <a:t> </a:t>
                </a:r>
                <a:br>
                  <a:rPr lang="en-HK" altLang="zh-HK" b="0" i="1" dirty="0" smtClean="0">
                    <a:latin typeface="Cambria Math" panose="02040503050406030204" pitchFamily="18" charset="0"/>
                    <a:ea typeface="新細明體" pitchFamily="18" charset="-120"/>
                  </a:rPr>
                </a:br>
                <a:r>
                  <a:rPr lang="en-HK" altLang="zh-HK" b="0" i="1" dirty="0" smtClean="0">
                    <a:latin typeface="Cambria Math" panose="02040503050406030204" pitchFamily="18" charset="0"/>
                    <a:ea typeface="新細明體" pitchFamily="18" charset="-120"/>
                  </a:rPr>
                  <a:t>     </a:t>
                </a:r>
                <a:r>
                  <a:rPr lang="en-HK" altLang="zh-HK" b="0" i="1" dirty="0" smtClean="0">
                    <a:latin typeface="Cambria Math" panose="02040503050406030204" pitchFamily="18" charset="0"/>
                    <a:ea typeface="新細明體" pitchFamily="18" charset="-120"/>
                  </a:rPr>
                  <a:t>	</a:t>
                </a:r>
                <a14:m>
                  <m:oMath xmlns:m="http://schemas.openxmlformats.org/officeDocument/2006/math"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altLang="zh-HK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HK" altLang="zh-HK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𝑒</m:t>
                            </m:r>
                          </m:e>
                          <m:sub>
                            <m:r>
                              <a:rPr lang="en-HK" altLang="zh-HK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begChr m:val="|"/>
                            <m:endChr m:val="|"/>
                            <m:ctrlPr>
                              <a:rPr lang="en-HK" altLang="zh-HK" i="1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dPr>
                          <m:e>
                            <m:r>
                              <a:rPr lang="en-HK" altLang="zh-HK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𝐴</m:t>
                            </m:r>
                            <m:sSup>
                              <m:sSupPr>
                                <m:ctrlPr>
                                  <a:rPr lang="en-HK" altLang="zh-HK" i="1" smtClean="0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sSupPr>
                              <m:e>
                                <m:r>
                                  <a:rPr lang="en-HK" altLang="zh-HK" i="1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HK" altLang="zh-HK" b="0" i="1" smtClean="0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sSub>
                          <m:sSubPr>
                            <m:ctrlPr>
                              <a:rPr lang="en-HK" altLang="zh-HK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HK" altLang="zh-HK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𝑒</m:t>
                            </m:r>
                          </m:e>
                          <m:sub>
                            <m:r>
                              <a:rPr lang="en-HK" altLang="zh-HK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HK" dirty="0" smtClean="0"/>
                  <a:t>   </a:t>
                </a:r>
                <a:r>
                  <a:rPr lang="en-HK" sz="3000" dirty="0" smtClean="0">
                    <a:solidFill>
                      <a:srgbClr val="00B050"/>
                    </a:solidFill>
                  </a:rPr>
                  <a:t>// </a:t>
                </a:r>
                <a14:m>
                  <m:oMath xmlns:m="http://schemas.openxmlformats.org/officeDocument/2006/math">
                    <m:r>
                      <a:rPr lang="en-HK" altLang="zh-HK" sz="30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𝐴</m:t>
                    </m:r>
                    <m:sSup>
                      <m:sSupPr>
                        <m:ctrlPr>
                          <a:rPr lang="en-HK" altLang="zh-HK" sz="3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sz="3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sz="3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HK" sz="30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HK" sz="30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𝑈𝐷</m:t>
                    </m:r>
                    <m:sSup>
                      <m:sSupPr>
                        <m:ctrlP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HK" sz="30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sSup>
                      <m:sSupPr>
                        <m:ctrlP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HK" sz="30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HK" sz="30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sSup>
                      <m:sSupPr>
                        <m:ctrlP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HK" sz="30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HK" dirty="0" smtClean="0">
                    <a:solidFill>
                      <a:srgbClr val="00B050"/>
                    </a:solidFill>
                  </a:rPr>
                  <a:t/>
                </a:r>
                <a:br>
                  <a:rPr lang="en-HK" dirty="0" smtClean="0">
                    <a:solidFill>
                      <a:srgbClr val="00B050"/>
                    </a:solidFill>
                  </a:rPr>
                </a:br>
                <a:r>
                  <a:rPr lang="en-HK" dirty="0" smtClean="0"/>
                  <a:t>     	</a:t>
                </a:r>
                <a14:m>
                  <m:oMath xmlns:m="http://schemas.openxmlformats.org/officeDocument/2006/math">
                    <m:r>
                      <a:rPr lang="en-HK" altLang="zh-HK" b="0" i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d>
                      <m:dPr>
                        <m:ctrlPr>
                          <a:rPr lang="en-HK" altLang="zh-HK" b="0" i="0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HK" altLang="zh-HK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naryPr>
                          <m:sub>
                            <m:r>
                              <a:rPr lang="en-HK" altLang="zh-HK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𝑖</m:t>
                            </m:r>
                            <m:r>
                              <a:rPr lang="en-HK" altLang="zh-HK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=1</m:t>
                            </m:r>
                          </m:sub>
                          <m:sup>
                            <m:r>
                              <a:rPr lang="en-HK" altLang="zh-HK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begChr m:val="〈"/>
                                <m:endChr m:val="|"/>
                                <m:ctrlP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HK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  <m:d>
                      <m:d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HK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HK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HK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HK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begChr m:val="|"/>
                                <m:endChr m:val="〉"/>
                                <m:ctrlPr>
                                  <a:rPr lang="en-HK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HK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begChr m:val="〈"/>
                                <m:endChr m:val="|"/>
                                <m:ctrlPr>
                                  <a:rPr lang="en-HK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HK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</m:oMath>
                </a14:m>
                <a:endParaRPr lang="en-HK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HK" b="0" dirty="0" smtClean="0"/>
                  <a:t>	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HK" i="1" smtClean="0">
                                <a:solidFill>
                                  <a:srgbClr val="D6009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HK" b="0" i="1" smtClean="0">
                                <a:solidFill>
                                  <a:srgbClr val="D60093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HK" i="1">
                                <a:solidFill>
                                  <a:srgbClr val="D60093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HK" i="1">
                                <a:solidFill>
                                  <a:srgbClr val="D60093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HK" b="0" i="1" smtClean="0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HK" i="1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b="0" i="1" smtClean="0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HK" b="0" i="1" smtClean="0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d>
                              <m:dPr>
                                <m:begChr m:val="|"/>
                                <m:endChr m:val="〉"/>
                                <m:ctrlPr>
                                  <a:rPr lang="en-HK" i="1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i="1">
                                        <a:solidFill>
                                          <a:srgbClr val="D60093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i="1">
                                        <a:solidFill>
                                          <a:srgbClr val="D6009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HK" b="0" i="1" smtClean="0">
                                        <a:solidFill>
                                          <a:srgbClr val="D6009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begChr m:val="〈"/>
                                <m:endChr m:val="|"/>
                                <m:ctrlPr>
                                  <a:rPr lang="en-HK" i="1">
                                    <a:solidFill>
                                      <a:srgbClr val="D60093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i="1">
                                        <a:solidFill>
                                          <a:srgbClr val="D60093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i="1">
                                        <a:solidFill>
                                          <a:srgbClr val="D6009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HK" b="0" i="1" smtClean="0">
                                        <a:solidFill>
                                          <a:srgbClr val="D6009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  <m:d>
                      <m:d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HK" altLang="zh-HK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naryPr>
                          <m:sub>
                            <m:r>
                              <a:rPr lang="en-HK" altLang="zh-HK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𝑙</m:t>
                            </m:r>
                            <m:r>
                              <a:rPr lang="en-HK" altLang="zh-HK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=1</m:t>
                            </m:r>
                          </m:sub>
                          <m:sup>
                            <m:r>
                              <a:rPr lang="en-HK" altLang="zh-HK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HK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  <m:d>
                              <m:dPr>
                                <m:begChr m:val="|"/>
                                <m:endChr m:val="〉"/>
                                <m:ctrlPr>
                                  <a:rPr lang="en-HK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HK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HK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HK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</m:oMath>
                </a14:m>
                <a:endParaRPr lang="en-HK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HK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𝑖𝑗𝑘𝑙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Sup>
                      <m:sSubSup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HK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sSub>
                      <m:sSub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sSub>
                      <m:sSub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𝑘𝑙</m:t>
                        </m:r>
                      </m:sub>
                    </m:sSub>
                  </m:oMath>
                </a14:m>
                <a:r>
                  <a:rPr lang="en-HK" i="1" dirty="0" smtClean="0">
                    <a:latin typeface="Cambria Math" panose="02040503050406030204" pitchFamily="18" charset="0"/>
                  </a:rPr>
                  <a:t/>
                </a:r>
                <a:br>
                  <a:rPr lang="en-HK" i="1" dirty="0" smtClean="0">
                    <a:latin typeface="Cambria Math" panose="02040503050406030204" pitchFamily="18" charset="0"/>
                  </a:rPr>
                </a:br>
                <a:r>
                  <a:rPr lang="en-HK" i="1" dirty="0" smtClean="0">
                    <a:latin typeface="Cambria Math" panose="02040503050406030204" pitchFamily="18" charset="0"/>
                  </a:rPr>
                  <a:t>      	</a:t>
                </a:r>
                <a14:m>
                  <m:oMath xmlns:m="http://schemas.openxmlformats.org/officeDocument/2006/math">
                    <m:r>
                      <a:rPr lang="en-HK" altLang="zh-HK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naryPr>
                      <m:sub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𝑖</m:t>
                        </m:r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=1</m:t>
                        </m:r>
                      </m:sub>
                      <m:sup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</m:sup>
                      <m:e>
                        <m:sSubSup>
                          <m:sSubSup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HK" dirty="0" smtClean="0"/>
              </a:p>
              <a:p>
                <a:endParaRPr lang="en-HK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5" t="-3100" b="-5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4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HK" b="0" i="1" smtClean="0">
                        <a:latin typeface="Cambria Math" panose="02040503050406030204" pitchFamily="18" charset="0"/>
                      </a:rPr>
                      <m:t>∼</m:t>
                    </m:r>
                    <m:nary>
                      <m:naryPr>
                        <m:chr m:val="∑"/>
                        <m:supHide m:val="on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HK" b="0" dirty="0" smtClean="0"/>
                  <a:t/>
                </a:r>
                <a:br>
                  <a:rPr lang="en-HK" b="0" dirty="0" smtClean="0"/>
                </a:br>
                <a:r>
                  <a:rPr lang="en-HK" b="0" dirty="0" smtClean="0"/>
                  <a:t>  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HK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groupCh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en-HK" b="0" i="0" smtClean="0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̃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 smtClean="0"/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b="0" i="1" smtClean="0">
                        <a:latin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HK" dirty="0" smtClean="0"/>
                  <a:t/>
                </a:r>
                <a:br>
                  <a:rPr lang="en-HK" dirty="0" smtClean="0"/>
                </a:br>
                <a:r>
                  <a:rPr lang="en-HK" dirty="0" smtClean="0"/>
                  <a:t>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groupCh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HK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HK" b="0" dirty="0" smtClean="0"/>
                  <a:t/>
                </a:r>
                <a:br>
                  <a:rPr lang="en-HK" b="0" dirty="0" smtClean="0"/>
                </a:br>
                <a:r>
                  <a:rPr lang="en-HK" b="0" dirty="0" smtClean="0"/>
                  <a:t>  		</a:t>
                </a:r>
                <a:r>
                  <a:rPr lang="en-HK" b="0" dirty="0" smtClean="0">
                    <a:solidFill>
                      <a:srgbClr val="00B050"/>
                    </a:solidFill>
                  </a:rPr>
                  <a:t>// rotate to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HK" b="0" dirty="0" smtClean="0">
                    <a:solidFill>
                      <a:srgbClr val="00B050"/>
                    </a:solidFill>
                  </a:rPr>
                  <a:t> if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HK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H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≥1/2</m:t>
                    </m:r>
                    <m:r>
                      <a:rPr lang="en-H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𝜅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.</a:t>
                </a:r>
                <a:endParaRPr lang="en-US" dirty="0" smtClean="0"/>
              </a:p>
              <a:p>
                <a:r>
                  <a:rPr lang="en-HK" i="0" dirty="0" smtClean="0">
                    <a:latin typeface="+mj-lt"/>
                  </a:rPr>
                  <a:t>E</a:t>
                </a:r>
                <a:r>
                  <a:rPr lang="en-HK" b="0" i="0" dirty="0" smtClean="0">
                    <a:latin typeface="+mj-lt"/>
                  </a:rPr>
                  <a:t>stimate</a:t>
                </a:r>
                <a:r>
                  <a:rPr lang="en-US" dirty="0" smtClean="0"/>
                  <a:t> the </a:t>
                </a:r>
                <a:r>
                  <a:rPr lang="en-US" dirty="0" err="1" smtClean="0"/>
                  <a:t>prob</a:t>
                </a:r>
                <a:r>
                  <a:rPr lang="en-US" dirty="0" smtClean="0"/>
                  <a:t> of observing 1 when measuring the last </a:t>
                </a:r>
                <a:r>
                  <a:rPr lang="en-US" dirty="0" err="1" smtClean="0"/>
                  <a:t>qubit</a:t>
                </a:r>
                <a:r>
                  <a:rPr lang="en-US" dirty="0" smtClean="0"/>
                  <a:t>.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〉"/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HK" b="0" i="1" smtClean="0">
                        <a:latin typeface="Cambria Math" panose="02040503050406030204" pitchFamily="18" charset="0"/>
                      </a:rPr>
                      <m:t>≈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</m:sub>
                      <m:sup/>
                      <m:e>
                        <m:sSubSup>
                          <m:sSubSup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  <m:r>
                      <a:rPr lang="en-HK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, the target.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85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 smtClean="0"/>
              <a:t>We give efficient quantum algorithms for two canonical problems on sparse </a:t>
            </a:r>
            <a:r>
              <a:rPr lang="en-HK" dirty="0"/>
              <a:t>inputs </a:t>
            </a:r>
            <a:endParaRPr lang="en-HK" dirty="0" smtClean="0"/>
          </a:p>
          <a:p>
            <a:pPr lvl="1"/>
            <a:r>
              <a:rPr lang="en-HK" dirty="0" smtClean="0"/>
              <a:t>Least squares regression</a:t>
            </a:r>
          </a:p>
          <a:p>
            <a:pPr lvl="1"/>
            <a:r>
              <a:rPr lang="en-HK" dirty="0" smtClean="0"/>
              <a:t>Statistical leverage score</a:t>
            </a:r>
          </a:p>
          <a:p>
            <a:r>
              <a:rPr lang="en-HK" dirty="0" smtClean="0"/>
              <a:t>The problems are linear algebraic, not group/number/polynomial theoretic </a:t>
            </a:r>
          </a:p>
          <a:p>
            <a:endParaRPr lang="en-HK" dirty="0" smtClean="0"/>
          </a:p>
          <a:p>
            <a:endParaRPr lang="en-HK" dirty="0" smtClean="0"/>
          </a:p>
        </p:txBody>
      </p:sp>
    </p:spTree>
    <p:extLst>
      <p:ext uri="{BB962C8B-B14F-4D97-AF65-F5344CB8AC3E}">
        <p14:creationId xmlns:p14="http://schemas.microsoft.com/office/powerpoint/2010/main" val="32994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 smtClean="0"/>
              <a:t>Part I. Linear regression</a:t>
            </a:r>
          </a:p>
          <a:p>
            <a:pPr lvl="1"/>
            <a:r>
              <a:rPr lang="en-HK" dirty="0" smtClean="0"/>
              <a:t>Output a “quantum sketch” of solution. </a:t>
            </a:r>
            <a:endParaRPr lang="en-HK" dirty="0"/>
          </a:p>
          <a:p>
            <a:endParaRPr lang="en-HK" dirty="0" smtClean="0"/>
          </a:p>
          <a:p>
            <a:r>
              <a:rPr lang="en-HK" dirty="0" smtClean="0"/>
              <a:t>Part II. Computing </a:t>
            </a:r>
            <a:r>
              <a:rPr lang="en-H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leverage scores</a:t>
            </a:r>
            <a:r>
              <a:rPr lang="en-HK" dirty="0" smtClean="0"/>
              <a:t> and </a:t>
            </a:r>
            <a:r>
              <a:rPr lang="en-H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coherence</a:t>
            </a:r>
            <a:r>
              <a:rPr lang="en-HK" dirty="0" smtClean="0"/>
              <a:t>. </a:t>
            </a:r>
          </a:p>
          <a:p>
            <a:pPr lvl="1"/>
            <a:r>
              <a:rPr lang="en-HK" dirty="0" smtClean="0"/>
              <a:t>Output the target numbers.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989387"/>
            <a:ext cx="4610100" cy="23352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HK" altLang="zh-HK" dirty="0" smtClean="0">
                <a:ea typeface="新細明體" pitchFamily="18" charset="-120"/>
              </a:rPr>
              <a:t>Part I: Linear regression</a:t>
            </a:r>
            <a:endParaRPr lang="zh-HK" altLang="zh-HK" dirty="0" smtClean="0">
              <a:ea typeface="新細明體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rmAutofit/>
              </a:bodyPr>
              <a:lstStyle/>
              <a:p>
                <a:pPr eaLnBrk="1" hangingPunct="1"/>
                <a:r>
                  <a:rPr lang="en-HK" altLang="zh-HK" dirty="0" smtClean="0">
                    <a:ea typeface="新細明體" pitchFamily="18" charset="-120"/>
                  </a:rPr>
                  <a:t>Solve overdetermined linear system </a:t>
                </a:r>
                <a:br>
                  <a:rPr lang="en-HK" altLang="zh-HK" dirty="0" smtClean="0">
                    <a:ea typeface="新細明體" pitchFamily="18" charset="-120"/>
                  </a:rPr>
                </a:br>
                <a14:m>
                  <m:oMath xmlns:m="http://schemas.openxmlformats.org/officeDocument/2006/math"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𝐴𝑥</m:t>
                    </m:r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𝑏</m:t>
                    </m:r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,</m:t>
                    </m:r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/>
                </a:r>
                <a:br>
                  <a:rPr lang="en-US" altLang="zh-HK" dirty="0" smtClean="0">
                    <a:ea typeface="新細明體" pitchFamily="18" charset="-120"/>
                  </a:rPr>
                </a:br>
                <a:r>
                  <a:rPr lang="en-US" altLang="zh-HK" dirty="0" smtClean="0">
                    <a:ea typeface="新細明體" pitchFamily="18" charset="-120"/>
                  </a:rPr>
                  <a:t>where </a:t>
                </a:r>
                <a14:m>
                  <m:oMath xmlns:m="http://schemas.openxmlformats.org/officeDocument/2006/math"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𝐴</m:t>
                    </m:r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∈</m:t>
                    </m:r>
                    <m:sSup>
                      <m:sSupPr>
                        <m:ctrlP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>, </a:t>
                </a:r>
                <a14:m>
                  <m:oMath xmlns:m="http://schemas.openxmlformats.org/officeDocument/2006/math"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𝑥</m:t>
                    </m:r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∈</m:t>
                    </m:r>
                    <m:sSup>
                      <m:sSupPr>
                        <m:ctrlP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𝑝</m:t>
                        </m:r>
                      </m:sup>
                    </m:sSup>
                    <m:r>
                      <a:rPr lang="en-HK" altLang="zh-HK" b="0" i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,</m:t>
                    </m:r>
                  </m:oMath>
                </a14:m>
                <a:r>
                  <a:rPr lang="en-HK" altLang="zh-HK" b="0" i="0" dirty="0" smtClean="0">
                    <a:latin typeface="+mj-lt"/>
                    <a:ea typeface="新細明體" pitchFamily="18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𝑏</m:t>
                    </m:r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∈</m:t>
                    </m:r>
                    <m:sSup>
                      <m:sSupPr>
                        <m:ctrlP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𝑛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≥ 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𝑝</m:t>
                    </m:r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>.</a:t>
                </a:r>
              </a:p>
              <a:p>
                <a:pPr eaLnBrk="1" hangingPunct="1"/>
                <a:r>
                  <a:rPr lang="en-HK" altLang="zh-HK" dirty="0" smtClean="0">
                    <a:ea typeface="新細明體" pitchFamily="18" charset="-120"/>
                  </a:rPr>
                  <a:t>Goal</a:t>
                </a:r>
                <a:r>
                  <a:rPr lang="en-HK" altLang="zh-HK" dirty="0" smtClean="0">
                    <a:ea typeface="新細明體" pitchFamily="18" charset="-120"/>
                  </a:rPr>
                  <a:t>: compute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HK" altLang="zh-HK" b="0" i="0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HK" altLang="zh-HK" b="0" i="0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min</m:t>
                            </m:r>
                          </m:e>
                          <m:lim>
                            <m: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𝑥</m:t>
                            </m:r>
                          </m:lim>
                        </m:limLow>
                      </m:fName>
                      <m:e>
                        <m:sSubSup>
                          <m:sSubSupPr>
                            <m:ctrlP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dPr>
                              <m:e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𝐴𝑥</m:t>
                                </m:r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−</m:t>
                                </m:r>
                                <m:r>
                                  <a:rPr lang="en-HK" altLang="zh-HK" b="0" i="1" smtClean="0"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𝑏</m:t>
                                </m:r>
                              </m:e>
                            </m:d>
                          </m:e>
                          <m:sub>
                            <m: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b>
                          <m:sup>
                            <m:r>
                              <a:rPr lang="en-HK" altLang="zh-HK" b="0" i="1" smtClean="0"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2</m:t>
                            </m:r>
                          </m:sup>
                        </m:sSubSup>
                      </m:e>
                    </m:func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>.</a:t>
                </a:r>
              </a:p>
              <a:p>
                <a:pPr lvl="1" eaLnBrk="1" hangingPunct="1"/>
                <a:r>
                  <a:rPr lang="en-HK" altLang="zh-HK" dirty="0" smtClean="0">
                    <a:ea typeface="新細明體" pitchFamily="18" charset="-120"/>
                  </a:rPr>
                  <a:t>Least Square Regression (LSR)</a:t>
                </a:r>
              </a:p>
            </p:txBody>
          </p:sp>
        </mc:Choice>
        <mc:Fallback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Closed-form 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HK" altLang="zh-HK" dirty="0" smtClean="0">
                    <a:ea typeface="新細明體" pitchFamily="18" charset="-120"/>
                  </a:rPr>
                  <a:t>Closed-form solution known: </a:t>
                </a:r>
                <a:r>
                  <a:rPr lang="en-HK" altLang="zh-HK" i="1" dirty="0">
                    <a:latin typeface="Cambria Math" panose="02040503050406030204" pitchFamily="18" charset="0"/>
                    <a:ea typeface="新細明體" pitchFamily="18" charset="-120"/>
                  </a:rPr>
                  <a:t/>
                </a:r>
                <a:br>
                  <a:rPr lang="en-HK" altLang="zh-HK" i="1" dirty="0">
                    <a:latin typeface="Cambria Math" panose="02040503050406030204" pitchFamily="18" charset="0"/>
                    <a:ea typeface="新細明體" pitchFamily="18" charset="-12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𝑥</m:t>
                        </m:r>
                      </m:e>
                      <m:sup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∗</m:t>
                        </m:r>
                      </m:sup>
                    </m:sSup>
                    <m:r>
                      <a:rPr lang="en-HK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sSup>
                      <m:sSupPr>
                        <m:ctrlP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HK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𝑏</m:t>
                    </m:r>
                    <m:r>
                      <a:rPr lang="en-HK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sSup>
                      <m:sSupPr>
                        <m:ctrlP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sSupPr>
                              <m:e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HK" altLang="zh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HK" altLang="zh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  <m:t>𝐴</m:t>
                            </m:r>
                          </m:e>
                        </m:d>
                      </m:e>
                      <m:sup>
                        <m: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𝑇</m:t>
                        </m:r>
                      </m:sup>
                    </m:sSup>
                    <m:r>
                      <a:rPr lang="en-HK" altLang="zh-HK" i="1">
                        <a:latin typeface="Cambria Math" panose="02040503050406030204" pitchFamily="18" charset="0"/>
                        <a:ea typeface="新細明體" pitchFamily="18" charset="-120"/>
                      </a:rPr>
                      <m:t>,</m:t>
                    </m:r>
                  </m:oMath>
                </a14:m>
                <a:r>
                  <a:rPr lang="en-HK" altLang="zh-HK" dirty="0">
                    <a:ea typeface="新細明體" pitchFamily="18" charset="-120"/>
                  </a:rPr>
                  <a:t/>
                </a:r>
                <a:br>
                  <a:rPr lang="en-HK" altLang="zh-HK" dirty="0">
                    <a:ea typeface="新細明體" pitchFamily="18" charset="-120"/>
                  </a:rPr>
                </a:br>
                <a:endParaRPr lang="en-HK" altLang="zh-HK" i="1" dirty="0">
                  <a:latin typeface="Cambria Math" panose="02040503050406030204" pitchFamily="18" charset="0"/>
                  <a:ea typeface="新細明體" pitchFamily="18" charset="-120"/>
                </a:endParaRPr>
              </a:p>
              <a:p>
                <a:pPr lvl="1" eaLnBrk="1" hangingPunct="1"/>
                <a14:m>
                  <m:oMath xmlns:m="http://schemas.openxmlformats.org/officeDocument/2006/math">
                    <m:sSup>
                      <m:sSupPr>
                        <m:ctrlPr>
                          <a:rPr lang="en-HK" altLang="zh-HK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altLang="zh-HK" dirty="0">
                    <a:ea typeface="新細明體" pitchFamily="18" charset="-120"/>
                  </a:rPr>
                  <a:t>: Moore-Penrose pseudo-inverse of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 panose="02040503050406030204" pitchFamily="18" charset="0"/>
                        <a:ea typeface="新細明體" pitchFamily="18" charset="-120"/>
                      </a:rPr>
                      <m:t>𝐴</m:t>
                    </m:r>
                  </m:oMath>
                </a14:m>
                <a:r>
                  <a:rPr lang="en-US" altLang="zh-HK" dirty="0">
                    <a:ea typeface="新細明體" pitchFamily="18" charset="-120"/>
                  </a:rPr>
                  <a:t>.</a:t>
                </a:r>
              </a:p>
              <a:p>
                <a:pPr lvl="1" eaLnBrk="1" hangingPunct="1"/>
                <a:r>
                  <a:rPr lang="en-HK" altLang="zh-HK" dirty="0">
                    <a:ea typeface="新細明體" pitchFamily="18" charset="-120"/>
                  </a:rPr>
                  <a:t>If the SVD of </a:t>
                </a:r>
                <a14:m>
                  <m:oMath xmlns:m="http://schemas.openxmlformats.org/officeDocument/2006/math">
                    <m:r>
                      <a:rPr lang="en-HK" altLang="zh-HK" i="1" dirty="0">
                        <a:latin typeface="Cambria Math" panose="02040503050406030204" pitchFamily="18" charset="0"/>
                        <a:ea typeface="新細明體" pitchFamily="18" charset="-120"/>
                      </a:rPr>
                      <m:t>𝐴</m:t>
                    </m:r>
                  </m:oMath>
                </a14:m>
                <a:r>
                  <a:rPr lang="en-US" altLang="zh-HK" dirty="0">
                    <a:ea typeface="新細明體" pitchFamily="18" charset="-120"/>
                  </a:rPr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𝑝</m:t>
                        </m:r>
                      </m:sub>
                    </m:sSub>
                    <m:r>
                      <a:rPr lang="en-US" altLang="zh-HK" i="1" dirty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sSub>
                      <m:sSub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𝑈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</m:sub>
                    </m:sSub>
                    <m:sSub>
                      <m:sSub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𝐷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</m:sub>
                    </m:sSub>
                    <m:sSubSup>
                      <m:sSubSupPr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Sup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𝑉</m:t>
                        </m:r>
                      </m:e>
                      <m:sub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𝑟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𝑝</m:t>
                        </m:r>
                      </m:sub>
                      <m:sup>
                        <m:r>
                          <a:rPr lang="en-US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𝑟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𝑟𝑎𝑛𝑘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(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𝐴</m:t>
                    </m:r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)</m:t>
                    </m:r>
                  </m:oMath>
                </a14:m>
                <a:r>
                  <a:rPr lang="en-US" altLang="zh-HK" dirty="0" smtClean="0">
                    <a:ea typeface="新細明體" pitchFamily="18" charset="-120"/>
                  </a:rPr>
                  <a:t>, </a:t>
                </a:r>
                <a:r>
                  <a:rPr lang="en-US" altLang="zh-HK" dirty="0">
                    <a:ea typeface="新細明體" pitchFamily="18" charset="-12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altLang="zh-HK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HK" altLang="zh-HK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r>
                      <a:rPr lang="en-HK" altLang="zh-HK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𝑉</m:t>
                    </m:r>
                    <m:sSup>
                      <m:sSupPr>
                        <m:ctrlP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𝐷</m:t>
                        </m:r>
                      </m:e>
                      <m:sup>
                        <m: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𝑈</m:t>
                        </m:r>
                      </m:e>
                      <m:sup>
                        <m:r>
                          <a:rPr lang="en-HK" altLang="zh-H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zh-HK" dirty="0">
                    <a:ea typeface="新細明體" pitchFamily="18" charset="-120"/>
                  </a:rPr>
                  <a:t>.</a:t>
                </a:r>
              </a:p>
              <a:p>
                <a:r>
                  <a:rPr lang="en-HK" dirty="0" smtClean="0"/>
                  <a:t>Classical complexity: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HK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HK" b="0" dirty="0" smtClean="0"/>
              </a:p>
              <a:p>
                <a:r>
                  <a:rPr lang="en-HK" dirty="0" smtClean="0"/>
                  <a:t>Prohibitively slow for big matrices </a:t>
                </a:r>
                <a14:m>
                  <m:oMath xmlns:m="http://schemas.openxmlformats.org/officeDocument/2006/math">
                    <m:r>
                      <a:rPr lang="en-HK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HK" dirty="0" smtClean="0"/>
                  <a:t>. </a:t>
                </a:r>
                <a:endParaRPr lang="en-HK" b="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19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Relaxations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423545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Relaxation: 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Approximate</a:t>
                </a:r>
                <a:r>
                  <a:rPr lang="en-US" dirty="0" smtClean="0"/>
                  <a:t>: output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acc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𝑥</m:t>
                        </m:r>
                      </m:e>
                    </m:acc>
                    <m:r>
                      <a:rPr lang="en-HK" altLang="zh-HK" b="0" i="1" smtClean="0">
                        <a:latin typeface="Cambria Math" panose="02040503050406030204" pitchFamily="18" charset="0"/>
                        <a:ea typeface="新細明體" pitchFamily="18" charset="-120"/>
                      </a:rPr>
                      <m:t>≈</m:t>
                    </m:r>
                    <m:sSup>
                      <m:sSupPr>
                        <m:ctrlP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𝑥</m:t>
                        </m:r>
                      </m:e>
                      <m:sup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pPr lvl="1"/>
                <a:r>
                  <a:rPr lang="en-HK" dirty="0" smtClean="0"/>
                  <a:t>Important special case: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Sparse </a:t>
                </a:r>
                <a:r>
                  <a:rPr lang="en-HK" dirty="0">
                    <a:solidFill>
                      <a:srgbClr val="FF0000"/>
                    </a:solidFill>
                  </a:rPr>
                  <a:t>and low-rank </a:t>
                </a:r>
                <a14:m>
                  <m:oMath xmlns:m="http://schemas.openxmlformats.org/officeDocument/2006/math">
                    <m:r>
                      <a:rPr lang="en-HK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HK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accPr>
                      <m:e>
                        <m:r>
                          <a:rPr lang="en-HK" altLang="zh-HK" i="1" dirty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en-HK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HK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HK" i="1" dirty="0">
                            <a:latin typeface="Cambria Math" panose="02040503050406030204" pitchFamily="18" charset="0"/>
                          </a:rPr>
                          <m:t>𝑛𝑟</m:t>
                        </m:r>
                      </m:e>
                    </m:d>
                  </m:oMath>
                </a14:m>
                <a:r>
                  <a:rPr lang="en-HK" b="0" i="0" dirty="0" smtClean="0">
                    <a:latin typeface="+mj-lt"/>
                  </a:rPr>
                  <a:t>*</a:t>
                </a:r>
                <a:r>
                  <a:rPr lang="en-HK" b="0" i="0" baseline="30000" dirty="0" smtClean="0">
                    <a:latin typeface="+mj-lt"/>
                  </a:rPr>
                  <a:t>1,2</a:t>
                </a:r>
                <a:r>
                  <a:rPr lang="en-HK" b="0" i="0" dirty="0" smtClean="0">
                    <a:latin typeface="+mj-lt"/>
                  </a:rPr>
                  <a:t>, where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# non-zero entries in each row/column.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𝑟𝑎𝑛𝑘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.</a:t>
                </a:r>
              </a:p>
              <a:p>
                <a:r>
                  <a:rPr lang="en-HK" dirty="0" smtClean="0"/>
                  <a:t>Quantum speedup? Even writing down the solution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HK" dirty="0" smtClean="0"/>
                  <a:t> takes linear time.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4235450"/>
              </a:xfrm>
              <a:blipFill rotWithShape="0">
                <a:blip r:embed="rId3"/>
                <a:stretch>
                  <a:fillRect l="-1704" t="-1873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5906869"/>
            <a:ext cx="8169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kumimoji="0" lang="en-US" altLang="zh-HK" dirty="0">
                <a:latin typeface="Arial" charset="0"/>
                <a:ea typeface="新細明體" charset="-120"/>
              </a:rPr>
              <a:t>*1. K. </a:t>
            </a:r>
            <a:r>
              <a:rPr lang="en-US" dirty="0" smtClean="0"/>
              <a:t>Clarkson, D. Woodruff</a:t>
            </a:r>
            <a:r>
              <a:rPr kumimoji="0" lang="en-US" altLang="zh-HK" dirty="0" smtClean="0">
                <a:latin typeface="Arial" charset="0"/>
                <a:ea typeface="新細明體" charset="-120"/>
              </a:rPr>
              <a:t>. </a:t>
            </a:r>
            <a:r>
              <a:rPr kumimoji="0" lang="en-US" altLang="zh-HK" i="1" dirty="0">
                <a:latin typeface="Arial" charset="0"/>
                <a:ea typeface="新細明體" charset="-120"/>
              </a:rPr>
              <a:t>STOC</a:t>
            </a:r>
            <a:r>
              <a:rPr kumimoji="0" lang="en-US" altLang="zh-HK" dirty="0">
                <a:latin typeface="Arial" charset="0"/>
                <a:ea typeface="新細明體" charset="-120"/>
              </a:rPr>
              <a:t>, </a:t>
            </a:r>
            <a:r>
              <a:rPr kumimoji="0" lang="en-US" altLang="zh-HK" dirty="0" smtClean="0">
                <a:latin typeface="Arial" charset="0"/>
                <a:ea typeface="新細明體" charset="-120"/>
              </a:rPr>
              <a:t>2013.</a:t>
            </a:r>
            <a:endParaRPr kumimoji="0" lang="en-US" altLang="zh-HK" dirty="0">
              <a:latin typeface="Arial" charset="0"/>
              <a:ea typeface="新細明體" charset="-120"/>
            </a:endParaRPr>
          </a:p>
          <a:p>
            <a:pPr eaLnBrk="0" hangingPunct="0">
              <a:defRPr/>
            </a:pPr>
            <a:r>
              <a:rPr kumimoji="0" lang="en-US" altLang="zh-HK" dirty="0">
                <a:latin typeface="Arial" charset="0"/>
                <a:ea typeface="新細明體" charset="-120"/>
              </a:rPr>
              <a:t>*2. </a:t>
            </a:r>
            <a:r>
              <a:rPr lang="en-US" dirty="0" smtClean="0"/>
              <a:t>J. Nelson, H. Nguyen. </a:t>
            </a:r>
            <a:r>
              <a:rPr lang="en-US" i="1" dirty="0" smtClean="0"/>
              <a:t>FOCS</a:t>
            </a:r>
            <a:r>
              <a:rPr lang="en-US" dirty="0" smtClean="0"/>
              <a:t>, 2013.</a:t>
            </a:r>
          </a:p>
        </p:txBody>
      </p:sp>
    </p:spTree>
    <p:extLst>
      <p:ext uri="{BB962C8B-B14F-4D97-AF65-F5344CB8AC3E}">
        <p14:creationId xmlns:p14="http://schemas.microsoft.com/office/powerpoint/2010/main" val="309715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Quantum sketch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HK" dirty="0" smtClean="0"/>
                  <a:t>Similar issue as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solving linear system </a:t>
                </a:r>
                <a14:m>
                  <m:oMath xmlns:m="http://schemas.openxmlformats.org/officeDocument/2006/math">
                    <m:r>
                      <a:rPr lang="en-HK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HK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HK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HK" dirty="0" smtClean="0"/>
                  <a:t> for full-rank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HK" dirty="0" smtClean="0"/>
                  <a:t>. </a:t>
                </a:r>
              </a:p>
              <a:p>
                <a:pPr lvl="1"/>
                <a:r>
                  <a:rPr lang="en-HK" b="0" dirty="0" smtClean="0"/>
                  <a:t>Closed-form solution: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HK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HK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HK" dirty="0" smtClean="0"/>
              </a:p>
              <a:p>
                <a:r>
                  <a:rPr lang="en-HK" dirty="0" smtClean="0"/>
                  <a:t>[HHL09]*</a:t>
                </a:r>
                <a:r>
                  <a:rPr lang="en-HK" baseline="30000" dirty="0" smtClean="0"/>
                  <a:t>1</a:t>
                </a:r>
                <a:r>
                  <a:rPr lang="en-HK" dirty="0" smtClean="0"/>
                  <a:t> </a:t>
                </a:r>
                <a:r>
                  <a:rPr lang="en-HK" dirty="0"/>
                  <a:t>Output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acc>
                      </m:e>
                    </m:d>
                    <m:r>
                      <a:rPr lang="en-HK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∼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nary>
                  </m:oMath>
                </a14:m>
                <a:r>
                  <a:rPr lang="en-HK" dirty="0" smtClean="0"/>
                  <a:t> in time </a:t>
                </a:r>
                <a:r>
                  <a:rPr lang="en-HK" sz="3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HK" sz="300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HK" sz="3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p>
                            <m: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HK" sz="3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sz="30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HK" sz="3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HK" dirty="0" smtClean="0"/>
              </a:p>
              <a:p>
                <a:pPr marL="742950" lvl="2" indent="-342900"/>
                <a:r>
                  <a:rPr lang="en-HK" sz="2800" dirty="0" smtClean="0"/>
                  <a:t>Condition number </a:t>
                </a:r>
                <a14:m>
                  <m:oMath xmlns:m="http://schemas.openxmlformats.org/officeDocument/2006/math">
                    <m:r>
                      <a:rPr lang="en-HK" sz="2800" i="1">
                        <a:latin typeface="Cambria Math" panose="02040503050406030204" pitchFamily="18" charset="0"/>
                      </a:rPr>
                      <m:t>𝜅</m:t>
                    </m:r>
                    <m:r>
                      <a:rPr lang="en-HK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HK" sz="2800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 smtClean="0"/>
                  <a:t>, </a:t>
                </a:r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HK" sz="2800" i="1">
                        <a:latin typeface="Cambria Math" panose="02040503050406030204" pitchFamily="18" charset="0"/>
                      </a:rPr>
                      <m:t>≥…≥</m:t>
                    </m:r>
                    <m:sSub>
                      <m:sSubPr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/>
                  <a:t>are </a:t>
                </a:r>
                <a14:m>
                  <m:oMath xmlns:m="http://schemas.openxmlformats.org/officeDocument/2006/math">
                    <m:r>
                      <a:rPr lang="en-HK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’s singular values</a:t>
                </a:r>
                <a:r>
                  <a:rPr lang="en-US" sz="2800" dirty="0" smtClean="0"/>
                  <a:t>.</a:t>
                </a:r>
              </a:p>
              <a:p>
                <a:pPr marL="742950" lvl="2" indent="-342900"/>
                <a14:m>
                  <m:oMath xmlns:m="http://schemas.openxmlformats.org/officeDocument/2006/math">
                    <m:r>
                      <a:rPr lang="en-HK" sz="280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HK" sz="2800" dirty="0" smtClean="0"/>
                  <a:t>: sparsity. </a:t>
                </a:r>
                <a:endParaRPr lang="en-US" sz="2800" dirty="0" smtClean="0"/>
              </a:p>
              <a:p>
                <a:pPr marL="742950" lvl="2" indent="-342900"/>
                <a14:m>
                  <m:oMath xmlns:m="http://schemas.openxmlformats.org/officeDocument/2006/math">
                    <m:r>
                      <a:rPr lang="en-HK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∼</m:t>
                    </m: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800" dirty="0" smtClean="0"/>
                  <a:t> proportional</a:t>
                </a:r>
                <a:endParaRPr lang="en-US" sz="28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5955268"/>
            <a:ext cx="8169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kumimoji="0" lang="en-HK" altLang="zh-HK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新細明體" charset="-120"/>
              </a:rPr>
              <a:t>*1. </a:t>
            </a:r>
            <a:r>
              <a:rPr lang="en-US" dirty="0" smtClean="0"/>
              <a:t>A. </a:t>
            </a:r>
            <a:r>
              <a:rPr lang="en-US" dirty="0"/>
              <a:t>Harrow, </a:t>
            </a:r>
            <a:r>
              <a:rPr lang="en-US" dirty="0" smtClean="0"/>
              <a:t>A. </a:t>
            </a:r>
            <a:r>
              <a:rPr lang="en-US" dirty="0"/>
              <a:t>Hassidim, </a:t>
            </a:r>
            <a:r>
              <a:rPr lang="en-US" dirty="0" smtClean="0"/>
              <a:t>S. Lloyd, </a:t>
            </a:r>
            <a:r>
              <a:rPr lang="en-US" i="1" dirty="0" smtClean="0"/>
              <a:t>PRL</a:t>
            </a:r>
            <a:r>
              <a:rPr lang="en-US" dirty="0" smtClean="0"/>
              <a:t>, 2009.</a:t>
            </a:r>
            <a:endParaRPr kumimoji="0" lang="en-HK" altLang="zh-HK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620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Controversy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HK" dirty="0" smtClean="0">
                    <a:solidFill>
                      <a:srgbClr val="FF0000"/>
                    </a:solidFill>
                  </a:rPr>
                  <a:t>Useless?</a:t>
                </a:r>
                <a:r>
                  <a:rPr lang="en-HK" dirty="0" smtClean="0"/>
                  <a:t> Can’t read out each solution variable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 smtClean="0"/>
                  <a:t>’s. </a:t>
                </a:r>
              </a:p>
              <a:p>
                <a:r>
                  <a:rPr lang="en-HK" dirty="0" smtClean="0">
                    <a:solidFill>
                      <a:srgbClr val="FF0000"/>
                    </a:solidFill>
                  </a:rPr>
                  <a:t>Useful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?</a:t>
                </a:r>
                <a:r>
                  <a:rPr lang="en-HK" dirty="0" smtClean="0"/>
                  <a:t> As intermediate steps, e.g. when some global info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is needed.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HK" i="1" dirty="0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HK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 smtClean="0"/>
                  <a:t> can be obtained from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acc>
                      </m:e>
                    </m:d>
                  </m:oMath>
                </a14:m>
                <a:r>
                  <a:rPr lang="en-US" dirty="0" smtClean="0"/>
                  <a:t> by SWAP test.</a:t>
                </a:r>
              </a:p>
              <a:p>
                <a:r>
                  <a:rPr lang="en-HK" dirty="0" smtClean="0"/>
                  <a:t>Classically also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𝑝𝑜𝑙𝑦</m:t>
                    </m:r>
                    <m:func>
                      <m:func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HK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 smtClean="0"/>
                  <a:t>? Impossible unless </a:t>
                </a:r>
                <a14:m>
                  <m:oMath xmlns:m="http://schemas.openxmlformats.org/officeDocument/2006/math">
                    <m:r>
                      <a:rPr lang="en-HK" b="1" i="0" smtClean="0">
                        <a:latin typeface="Cambria Math" panose="02040503050406030204" pitchFamily="18" charset="0"/>
                      </a:rPr>
                      <m:t>𝐏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HK" b="1" i="0" smtClean="0">
                        <a:latin typeface="Cambria Math" panose="02040503050406030204" pitchFamily="18" charset="0"/>
                      </a:rPr>
                      <m:t>𝐁𝐐𝐏</m:t>
                    </m:r>
                    <m:r>
                      <a:rPr lang="en-HK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180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LSR results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HK" dirty="0" smtClean="0"/>
                  <a:t>Back to overdetermined system: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HK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HK" altLang="zh-H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HK" i="1" dirty="0"/>
                  <a:t>.</a:t>
                </a:r>
              </a:p>
              <a:p>
                <a:r>
                  <a:rPr lang="en-HK" dirty="0"/>
                  <a:t>[WBL12</a:t>
                </a:r>
                <a:r>
                  <a:rPr lang="en-HK" dirty="0" smtClean="0"/>
                  <a:t>]*</a:t>
                </a:r>
                <a:r>
                  <a:rPr lang="en-HK" baseline="30000" dirty="0" smtClean="0"/>
                  <a:t>1</a:t>
                </a:r>
                <a:r>
                  <a:rPr lang="en-HK" dirty="0" smtClean="0"/>
                  <a:t>: </a:t>
                </a:r>
                <a:r>
                  <a:rPr lang="en-HK" dirty="0"/>
                  <a:t>Output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HK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acc>
                      </m:e>
                    </m:d>
                    <m:r>
                      <a:rPr lang="en-HK" i="1">
                        <a:latin typeface="Cambria Math" panose="02040503050406030204" pitchFamily="18" charset="0"/>
                      </a:rPr>
                      <m:t>∼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H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nary>
                  </m:oMath>
                </a14:m>
                <a:r>
                  <a:rPr lang="en-HK" dirty="0"/>
                  <a:t> in time </a:t>
                </a:r>
                <a14:m>
                  <m:oMath xmlns:m="http://schemas.openxmlformats.org/officeDocument/2006/math">
                    <m:r>
                      <a:rPr lang="en-HK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</m:e>
                        </m:func>
                        <m:sSup>
                          <m:sSup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p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r>
                  <a:rPr lang="en-HK" dirty="0"/>
                  <a:t>Ours: </a:t>
                </a:r>
              </a:p>
              <a:p>
                <a:pPr lvl="1"/>
                <a:r>
                  <a:rPr lang="en-HK" dirty="0" smtClean="0"/>
                  <a:t>Same approx. in time </a:t>
                </a:r>
                <a14:m>
                  <m:oMath xmlns:m="http://schemas.openxmlformats.org/officeDocument/2006/math">
                    <m:r>
                      <a:rPr lang="en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HK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HK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 b="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HK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HK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HK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HK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</m:e>
                        </m:func>
                        <m:sSup>
                          <m:sSupPr>
                            <m:ctrlPr>
                              <a:rPr lang="en-HK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HK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HK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p>
                            <m:r>
                              <a:rPr lang="en-HK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HK" dirty="0" smtClean="0">
                    <a:solidFill>
                      <a:srgbClr val="FF0000"/>
                    </a:solidFill>
                  </a:rPr>
                  <a:t>Simpler</a:t>
                </a:r>
                <a:r>
                  <a:rPr lang="en-HK" dirty="0" smtClean="0"/>
                  <a:t> algorithm. </a:t>
                </a:r>
              </a:p>
              <a:p>
                <a:pPr lvl="1"/>
                <a:r>
                  <a:rPr lang="en-HK" dirty="0" smtClean="0"/>
                  <a:t>Can also </a:t>
                </a:r>
                <a:r>
                  <a:rPr lang="en-HK" dirty="0" smtClean="0">
                    <a:solidFill>
                      <a:srgbClr val="FF0000"/>
                    </a:solidFill>
                  </a:rPr>
                  <a:t>estimate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HK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, which is used for, e.g. computing </a:t>
                </a:r>
                <a14:m>
                  <m:oMath xmlns:m="http://schemas.openxmlformats.org/officeDocument/2006/math">
                    <m:r>
                      <a:rPr lang="en-HK" i="1" dirty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HK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HK" i="1" dirty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HK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HK" i="1" dirty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pPr lvl="1"/>
                <a:r>
                  <a:rPr lang="en-HK" dirty="0" smtClean="0">
                    <a:solidFill>
                      <a:srgbClr val="FF0000"/>
                    </a:solidFill>
                  </a:rPr>
                  <a:t>Extensions</a:t>
                </a:r>
                <a:r>
                  <a:rPr lang="en-HK" dirty="0" smtClean="0"/>
                  <a:t>:</a:t>
                </a:r>
                <a:r>
                  <a:rPr lang="en-HK" dirty="0" smtClean="0"/>
                  <a:t> Ridge Regression, Truncated </a:t>
                </a:r>
                <a:r>
                  <a:rPr lang="en-HK" dirty="0"/>
                  <a:t>SVD</a:t>
                </a:r>
                <a:r>
                  <a:rPr lang="en-HK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481" t="-1752" b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33400" y="6183868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kumimoji="0" lang="en-HK" altLang="zh-HK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新細明體" charset="-120"/>
              </a:rPr>
              <a:t>*1. </a:t>
            </a:r>
            <a:r>
              <a:rPr lang="en-US" dirty="0"/>
              <a:t>N. </a:t>
            </a:r>
            <a:r>
              <a:rPr lang="en-US" dirty="0" err="1"/>
              <a:t>Wiebe</a:t>
            </a:r>
            <a:r>
              <a:rPr lang="en-US" dirty="0"/>
              <a:t>, D. Braun, S. Lloyd, </a:t>
            </a:r>
            <a:r>
              <a:rPr lang="en-US" i="1" dirty="0"/>
              <a:t>PRL</a:t>
            </a:r>
            <a:r>
              <a:rPr lang="en-US" dirty="0"/>
              <a:t>, 2012.</a:t>
            </a:r>
            <a:endParaRPr kumimoji="0" lang="en-US" altLang="zh-HK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960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Our algorithm </a:t>
            </a:r>
            <a:r>
              <a:rPr lang="en-HK" dirty="0" smtClean="0"/>
              <a:t>for LSR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Input</a:t>
                </a:r>
                <a:r>
                  <a:rPr lang="en-US" dirty="0" smtClean="0"/>
                  <a:t>: </a:t>
                </a:r>
                <a:r>
                  <a:rPr lang="en-US" dirty="0" err="1" smtClean="0"/>
                  <a:t>Hermition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  <m: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×</m:t>
                        </m:r>
                        <m: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,</a:t>
                </a:r>
                <a14:m>
                  <m:oMath xmlns:m="http://schemas.openxmlformats.org/officeDocument/2006/math">
                    <m:r>
                      <a:rPr lang="en-HK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HK" altLang="zh-HK" sz="2800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. </a:t>
                </a:r>
                <a:r>
                  <a:rPr lang="en-US" dirty="0" smtClean="0"/>
                  <a:t>Assume </a:t>
                </a:r>
                <a14:m>
                  <m:oMath xmlns:m="http://schemas.openxmlformats.org/officeDocument/2006/math">
                    <m:r>
                      <a:rPr lang="en-HK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sz="28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HK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HK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H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〈"/>
                            <m:endChr m:val="|"/>
                            <m:ctrlPr>
                              <a:rPr lang="en-H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 with </a:t>
                </a:r>
                <a14:m>
                  <m:oMath xmlns:m="http://schemas.openxmlformats.org/officeDocument/2006/math">
                    <m:r>
                      <a:rPr lang="en-HK" sz="28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≥…≥</m:t>
                    </m:r>
                    <m:sSub>
                      <m:sSubPr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HK" sz="28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HK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HK" sz="2800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den>
                    </m:f>
                  </m:oMath>
                </a14:m>
                <a:r>
                  <a:rPr lang="en-HK" b="0" i="0" dirty="0" smtClean="0">
                    <a:latin typeface="+mj-lt"/>
                  </a:rPr>
                  <a:t>, and the rest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’s are 0.</a:t>
                </a:r>
              </a:p>
              <a:p>
                <a:pPr lvl="1"/>
                <a:r>
                  <a:rPr lang="en-HK" dirty="0" smtClean="0"/>
                  <a:t>Non-</a:t>
                </a:r>
                <a:r>
                  <a:rPr lang="en-HK" dirty="0" err="1" smtClean="0"/>
                  <a:t>Hermition</a:t>
                </a:r>
                <a:r>
                  <a:rPr lang="en-HK" dirty="0" smtClean="0"/>
                  <a:t> reduces to </a:t>
                </a:r>
                <a:r>
                  <a:rPr lang="en-HK" dirty="0" err="1" smtClean="0"/>
                  <a:t>Hermition</a:t>
                </a:r>
                <a:r>
                  <a:rPr lang="en-HK" dirty="0" smtClean="0"/>
                  <a:t>. </a:t>
                </a:r>
                <a:endParaRPr lang="en-US" dirty="0" smtClean="0"/>
              </a:p>
              <a:p>
                <a:r>
                  <a:rPr lang="en-HK" dirty="0" smtClean="0">
                    <a:solidFill>
                      <a:srgbClr val="0070C0"/>
                    </a:solidFill>
                  </a:rPr>
                  <a:t>Output</a:t>
                </a:r>
                <a:r>
                  <a:rPr lang="en-HK" dirty="0" smtClean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〉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HK" b="0" i="1" smtClean="0">
                        <a:latin typeface="Cambria Math" panose="02040503050406030204" pitchFamily="18" charset="0"/>
                      </a:rPr>
                      <m:t>∼|</m:t>
                    </m:r>
                    <m:acc>
                      <m:accPr>
                        <m:chr m:val="̃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HK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 smtClean="0"/>
                  <a:t> w/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HK" b="0" i="1" dirty="0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HK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HK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r>
                      <a:rPr lang="en-HK" b="0" i="1" smtClean="0">
                        <a:latin typeface="Cambria Math" panose="02040503050406030204" pitchFamily="18" charset="0"/>
                      </a:rPr>
                      <m:t>ℓ≈</m:t>
                    </m:r>
                    <m:sSubSup>
                      <m:sSubSup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HK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HK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HK" dirty="0" smtClean="0"/>
                  <a:t>Note: Write </a:t>
                </a:r>
                <a14:m>
                  <m:oMath xmlns:m="http://schemas.openxmlformats.org/officeDocument/2006/math">
                    <m:r>
                      <a:rPr lang="en-HK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HK" dirty="0" smtClean="0"/>
                  <a:t> as </a:t>
                </a:r>
                <a14:m>
                  <m:oMath xmlns:m="http://schemas.openxmlformats.org/officeDocument/2006/math">
                    <m:r>
                      <a:rPr lang="en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HK" dirty="0" smtClean="0"/>
                  <a:t>, then the desirable output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HK" altLang="zh-HK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pPr>
                      <m:e>
                        <m:r>
                          <a:rPr lang="en-HK" altLang="zh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𝐴</m:t>
                        </m:r>
                      </m:e>
                      <m:sup>
                        <m:r>
                          <a:rPr lang="en-HK" altLang="zh-HK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HK" altLang="zh-HK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𝑏</m:t>
                    </m:r>
                    <m:r>
                      <a:rPr lang="en-HK" altLang="zh-H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pitchFamily="18" charset="-12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HK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f>
                          <m:f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|"/>
                            <m:endChr m:val="〉"/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HK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HK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06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20217</TotalTime>
  <Words>337</Words>
  <Application>Microsoft Office PowerPoint</Application>
  <PresentationFormat>On-screen Show (4:3)</PresentationFormat>
  <Paragraphs>114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新細明體</vt:lpstr>
      <vt:lpstr>Arial</vt:lpstr>
      <vt:lpstr>Cambria Math</vt:lpstr>
      <vt:lpstr>Times New Roman</vt:lpstr>
      <vt:lpstr>Default Design</vt:lpstr>
      <vt:lpstr>PowerPoint Presentation</vt:lpstr>
      <vt:lpstr>PowerPoint Presentation</vt:lpstr>
      <vt:lpstr>Part I: Linear regression</vt:lpstr>
      <vt:lpstr>Closed-form solution</vt:lpstr>
      <vt:lpstr>Relaxations </vt:lpstr>
      <vt:lpstr>Quantum sketch</vt:lpstr>
      <vt:lpstr>Controversy </vt:lpstr>
      <vt:lpstr>LSR results</vt:lpstr>
      <vt:lpstr>Our algorithm for LSR</vt:lpstr>
      <vt:lpstr>Algorithm</vt:lpstr>
      <vt:lpstr>Extension 1: Ridge regression</vt:lpstr>
      <vt:lpstr>Extension 2: Truncated SVD</vt:lpstr>
      <vt:lpstr>Part II. statistic leverage scores</vt:lpstr>
      <vt:lpstr>Computing leverage scores</vt:lpstr>
      <vt:lpstr>Algorithm for LSR</vt:lpstr>
      <vt:lpstr>Algorithm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Lenovo's User</dc:creator>
  <cp:lastModifiedBy>Shengyu Zhang</cp:lastModifiedBy>
  <cp:revision>142</cp:revision>
  <cp:lastPrinted>1601-01-01T00:00:00Z</cp:lastPrinted>
  <dcterms:created xsi:type="dcterms:W3CDTF">1601-01-01T00:00:00Z</dcterms:created>
  <dcterms:modified xsi:type="dcterms:W3CDTF">2015-07-04T05:32:12Z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