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8" r:id="rId3"/>
    <p:sldId id="270" r:id="rId4"/>
    <p:sldId id="269" r:id="rId5"/>
    <p:sldId id="274" r:id="rId6"/>
    <p:sldId id="271" r:id="rId7"/>
    <p:sldId id="276" r:id="rId8"/>
    <p:sldId id="277" r:id="rId9"/>
    <p:sldId id="280" r:id="rId10"/>
    <p:sldId id="278" r:id="rId11"/>
    <p:sldId id="279" r:id="rId12"/>
    <p:sldId id="282" r:id="rId13"/>
    <p:sldId id="260" r:id="rId14"/>
    <p:sldId id="281" r:id="rId15"/>
    <p:sldId id="264" r:id="rId16"/>
    <p:sldId id="283" r:id="rId17"/>
    <p:sldId id="265" r:id="rId18"/>
    <p:sldId id="284" r:id="rId19"/>
    <p:sldId id="285" r:id="rId20"/>
    <p:sldId id="266" r:id="rId21"/>
    <p:sldId id="286" r:id="rId22"/>
    <p:sldId id="28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24F71-6A22-4106-A98D-2AEDA1EA5984}" type="datetimeFigureOut">
              <a:rPr lang="zh-HK" altLang="en-US" smtClean="0"/>
              <a:t>17/5/2012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78B07-39CE-44E2-9FD6-BEFDCFB048B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565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F47DA-7426-4E49-BD37-6F1C89497C42}" type="slidenum">
              <a:rPr lang="en-US" altLang="zh-HK"/>
              <a:pPr/>
              <a:t>2</a:t>
            </a:fld>
            <a:endParaRPr lang="en-US" altLang="zh-HK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NP-hardness: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Gilboa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Zemel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1989</a:t>
            </a:r>
          </a:p>
          <a:p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PPAD-hardness: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Daskalakis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P.W. Goldberg, and C.H. Papadimitriou, 2006</a:t>
            </a:r>
            <a:endParaRPr lang="zh-HK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8B07-39CE-44E2-9FD6-BEFDCFB048BD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497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err="1" smtClean="0"/>
              <a:t>Dodis</a:t>
            </a:r>
            <a:r>
              <a:rPr lang="en-US" altLang="zh-HK" dirty="0" smtClean="0"/>
              <a:t>, </a:t>
            </a:r>
            <a:r>
              <a:rPr lang="en-US" altLang="zh-HK" dirty="0" err="1" smtClean="0"/>
              <a:t>Halevi</a:t>
            </a:r>
            <a:r>
              <a:rPr lang="en-US" altLang="zh-HK" dirty="0" smtClean="0"/>
              <a:t> and Rabin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8B07-39CE-44E2-9FD6-BEFDCFB048BD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650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FF0000"/>
                </a:solidFill>
                <a:cs typeface="Arial" charset="0"/>
              </a:rPr>
              <a:t>K03: </a:t>
            </a:r>
            <a:r>
              <a:rPr lang="en-US" altLang="zh-HK" dirty="0" err="1" smtClean="0">
                <a:solidFill>
                  <a:srgbClr val="FF0000"/>
                </a:solidFill>
                <a:cs typeface="Arial" charset="0"/>
              </a:rPr>
              <a:t>Kitaev</a:t>
            </a:r>
            <a:r>
              <a:rPr lang="en-US" altLang="zh-HK" dirty="0" smtClean="0">
                <a:solidFill>
                  <a:srgbClr val="FF0000"/>
                </a:solidFill>
                <a:cs typeface="Arial" charset="0"/>
              </a:rPr>
              <a:t>,</a:t>
            </a:r>
            <a:r>
              <a:rPr lang="en-US" altLang="zh-HK" baseline="0" dirty="0" smtClean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r>
              <a:rPr lang="en-US" altLang="zh-HK" baseline="0" dirty="0" smtClean="0">
                <a:solidFill>
                  <a:srgbClr val="FF0000"/>
                </a:solidFill>
                <a:cs typeface="Arial" charset="0"/>
              </a:rPr>
              <a:t>A01: </a:t>
            </a:r>
            <a:r>
              <a:rPr lang="en-US" altLang="zh-HK" baseline="0" dirty="0" err="1" smtClean="0">
                <a:solidFill>
                  <a:srgbClr val="FF0000"/>
                </a:solidFill>
                <a:cs typeface="Arial" charset="0"/>
              </a:rPr>
              <a:t>Ambainis</a:t>
            </a:r>
            <a:r>
              <a:rPr lang="en-US" altLang="zh-HK" baseline="0" dirty="0" smtClean="0">
                <a:solidFill>
                  <a:srgbClr val="FF0000"/>
                </a:solidFill>
                <a:cs typeface="Arial" charset="0"/>
              </a:rPr>
              <a:t>.</a:t>
            </a:r>
            <a:r>
              <a:rPr lang="en-US" altLang="zh-HK" dirty="0" smtClean="0"/>
              <a:t> SR01: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Spekkens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Rudolph. </a:t>
            </a:r>
            <a:r>
              <a:rPr lang="en-US" altLang="zh-HK" dirty="0" smtClean="0"/>
              <a:t>NS03: </a:t>
            </a:r>
            <a:r>
              <a:rPr lang="en-US" altLang="zh-HK" dirty="0" err="1" smtClean="0"/>
              <a:t>Nayak</a:t>
            </a:r>
            <a:r>
              <a:rPr lang="en-US" altLang="zh-HK" dirty="0" smtClean="0"/>
              <a:t> and </a:t>
            </a:r>
            <a:r>
              <a:rPr lang="en-US" altLang="zh-HK" dirty="0" err="1" smtClean="0"/>
              <a:t>Shor</a:t>
            </a:r>
            <a:r>
              <a:rPr lang="en-US" altLang="zh-HK" dirty="0" smtClean="0"/>
              <a:t>. KN04: </a:t>
            </a:r>
            <a:r>
              <a:rPr lang="en-US" altLang="zh-HK" dirty="0" err="1" smtClean="0"/>
              <a:t>Kerenidis</a:t>
            </a:r>
            <a:r>
              <a:rPr lang="en-US" altLang="zh-HK" baseline="0" dirty="0" smtClean="0"/>
              <a:t> and </a:t>
            </a:r>
            <a:r>
              <a:rPr lang="en-US" altLang="zh-HK" baseline="0" dirty="0" err="1" smtClean="0"/>
              <a:t>Nayak</a:t>
            </a:r>
            <a:r>
              <a:rPr lang="en-US" altLang="zh-HK" baseline="0" dirty="0" smtClean="0"/>
              <a:t>. </a:t>
            </a:r>
            <a:r>
              <a:rPr lang="en-US" altLang="zh-HK" dirty="0" smtClean="0">
                <a:solidFill>
                  <a:srgbClr val="FF0000"/>
                </a:solidFill>
              </a:rPr>
              <a:t>CK09: </a:t>
            </a:r>
            <a:r>
              <a:rPr lang="en-US" altLang="zh-HK" dirty="0" err="1" smtClean="0">
                <a:solidFill>
                  <a:srgbClr val="FF0000"/>
                </a:solidFill>
              </a:rPr>
              <a:t>Chailloux</a:t>
            </a:r>
            <a:r>
              <a:rPr lang="en-US" altLang="zh-HK" baseline="0" dirty="0" smtClean="0">
                <a:solidFill>
                  <a:srgbClr val="FF0000"/>
                </a:solidFill>
              </a:rPr>
              <a:t> and </a:t>
            </a:r>
            <a:r>
              <a:rPr lang="en-US" altLang="zh-HK" baseline="0" dirty="0" err="1" smtClean="0">
                <a:solidFill>
                  <a:srgbClr val="FF0000"/>
                </a:solidFill>
              </a:rPr>
              <a:t>Kerenidis</a:t>
            </a:r>
            <a:r>
              <a:rPr lang="en-US" altLang="zh-HK" dirty="0" smtClean="0"/>
              <a:t>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solidFill>
                  <a:schemeClr val="tx1"/>
                </a:solidFill>
                <a:cs typeface="Arial" charset="0"/>
              </a:rPr>
              <a:t>Classical: </a:t>
            </a:r>
            <a:r>
              <a:rPr lang="en-US" altLang="zh-HK" sz="1200" dirty="0" smtClean="0">
                <a:solidFill>
                  <a:srgbClr val="FF0000"/>
                </a:solidFill>
                <a:cs typeface="Arial" charset="0"/>
              </a:rPr>
              <a:t>min </a:t>
            </a:r>
            <a:r>
              <a:rPr lang="el-GR" altLang="zh-HK" sz="1200" dirty="0" smtClean="0">
                <a:solidFill>
                  <a:srgbClr val="FF0000"/>
                </a:solidFill>
                <a:cs typeface="Arial" charset="0"/>
              </a:rPr>
              <a:t>ε</a:t>
            </a:r>
            <a:r>
              <a:rPr lang="en-US" altLang="zh-HK" sz="1200" dirty="0" smtClean="0">
                <a:solidFill>
                  <a:schemeClr val="tx1"/>
                </a:solidFill>
                <a:cs typeface="Arial" charset="0"/>
              </a:rPr>
              <a:t> = 1/2. 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8B07-39CE-44E2-9FD6-BEFDCFB048BD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499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SR02: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Spekkens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Rudolph. A02: </a:t>
            </a:r>
            <a:r>
              <a:rPr lang="en-US" altLang="zh-H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Ambainis</a:t>
            </a:r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altLang="zh-HK" dirty="0" smtClean="0"/>
              <a:t>KN04: </a:t>
            </a:r>
            <a:r>
              <a:rPr lang="en-US" altLang="zh-HK" dirty="0" err="1" smtClean="0"/>
              <a:t>Kerenidis</a:t>
            </a:r>
            <a:r>
              <a:rPr lang="en-US" altLang="zh-HK" baseline="0" dirty="0" smtClean="0"/>
              <a:t> and </a:t>
            </a:r>
            <a:r>
              <a:rPr lang="en-US" altLang="zh-HK" baseline="0" dirty="0" err="1" smtClean="0"/>
              <a:t>Nayak</a:t>
            </a:r>
            <a:r>
              <a:rPr lang="en-US" altLang="zh-HK" baseline="0" dirty="0" smtClean="0"/>
              <a:t>. M07: </a:t>
            </a:r>
            <a:r>
              <a:rPr lang="en-US" altLang="zh-HK" baseline="0" dirty="0" err="1" smtClean="0"/>
              <a:t>Mochon</a:t>
            </a:r>
            <a:endParaRPr lang="en-US" altLang="zh-H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solidFill>
                  <a:schemeClr val="tx1"/>
                </a:solidFill>
                <a:cs typeface="Arial" charset="0"/>
              </a:rPr>
              <a:t>Classical: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8B07-39CE-44E2-9FD6-BEFDCFB048BD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652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1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4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05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95B9A72-1541-4F21-B09A-55442F937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10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34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01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50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74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0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87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34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2012/5/17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05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A quantum protocol for sampling correlated </a:t>
            </a:r>
            <a:r>
              <a:rPr lang="en-US" altLang="zh-HK" dirty="0" err="1" smtClean="0"/>
              <a:t>equilibria</a:t>
            </a:r>
            <a:r>
              <a:rPr lang="en-US" altLang="zh-HK" dirty="0" smtClean="0"/>
              <a:t> </a:t>
            </a:r>
            <a:r>
              <a:rPr lang="en-US" altLang="zh-HK" dirty="0" smtClean="0">
                <a:solidFill>
                  <a:srgbClr val="FF0000"/>
                </a:solidFill>
              </a:rPr>
              <a:t>unconditionally</a:t>
            </a:r>
            <a:r>
              <a:rPr lang="en-US" altLang="zh-HK" dirty="0" smtClean="0"/>
              <a:t> and </a:t>
            </a:r>
            <a:r>
              <a:rPr lang="en-US" altLang="zh-HK" dirty="0" smtClean="0">
                <a:solidFill>
                  <a:srgbClr val="FF0000"/>
                </a:solidFill>
              </a:rPr>
              <a:t>without a mediator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704856" cy="1273696"/>
          </a:xfrm>
        </p:spPr>
        <p:txBody>
          <a:bodyPr>
            <a:normAutofit/>
          </a:bodyPr>
          <a:lstStyle/>
          <a:p>
            <a:pPr algn="l"/>
            <a:r>
              <a:rPr lang="en-US" altLang="zh-HK" sz="2800" dirty="0" err="1" smtClean="0">
                <a:solidFill>
                  <a:schemeClr val="tx1"/>
                </a:solidFill>
              </a:rPr>
              <a:t>Iordanis</a:t>
            </a:r>
            <a:r>
              <a:rPr lang="en-US" altLang="zh-HK" sz="2800" dirty="0" smtClean="0">
                <a:solidFill>
                  <a:schemeClr val="tx1"/>
                </a:solidFill>
              </a:rPr>
              <a:t> </a:t>
            </a:r>
            <a:r>
              <a:rPr lang="en-US" altLang="zh-HK" sz="2800" dirty="0" err="1" smtClean="0">
                <a:solidFill>
                  <a:schemeClr val="tx1"/>
                </a:solidFill>
              </a:rPr>
              <a:t>Kerenidis</a:t>
            </a:r>
            <a:r>
              <a:rPr lang="en-US" altLang="zh-HK" sz="2800" dirty="0" smtClean="0">
                <a:solidFill>
                  <a:schemeClr val="tx1"/>
                </a:solidFill>
              </a:rPr>
              <a:t>, </a:t>
            </a:r>
            <a:r>
              <a:rPr lang="en-US" altLang="zh-HK" sz="2400" dirty="0" smtClean="0">
                <a:solidFill>
                  <a:schemeClr val="bg1">
                    <a:lumMod val="50000"/>
                  </a:schemeClr>
                </a:solidFill>
              </a:rPr>
              <a:t>LIAFA</a:t>
            </a:r>
            <a:r>
              <a:rPr lang="en-US" altLang="zh-HK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HK" sz="2400" dirty="0" err="1">
                <a:solidFill>
                  <a:schemeClr val="bg1">
                    <a:lumMod val="50000"/>
                  </a:schemeClr>
                </a:solidFill>
              </a:rPr>
              <a:t>Univ</a:t>
            </a:r>
            <a:r>
              <a:rPr lang="en-US" altLang="zh-HK" sz="2400" dirty="0">
                <a:solidFill>
                  <a:schemeClr val="bg1">
                    <a:lumMod val="50000"/>
                  </a:schemeClr>
                </a:solidFill>
              </a:rPr>
              <a:t> Paris 7, and CNRS</a:t>
            </a:r>
            <a:r>
              <a:rPr lang="en-US" altLang="zh-HK" sz="2400" dirty="0">
                <a:solidFill>
                  <a:schemeClr val="bg1">
                    <a:lumMod val="50000"/>
                  </a:schemeClr>
                </a:solidFill>
                <a:ea typeface="新細明體" charset="-120"/>
              </a:rPr>
              <a:t> </a:t>
            </a:r>
            <a:endParaRPr lang="en-US" altLang="zh-HK" sz="24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HK" sz="2800" dirty="0" err="1">
                <a:solidFill>
                  <a:srgbClr val="7030A0"/>
                </a:solidFill>
              </a:rPr>
              <a:t>Shengyu</a:t>
            </a:r>
            <a:r>
              <a:rPr lang="en-US" altLang="zh-HK" sz="2800" dirty="0">
                <a:solidFill>
                  <a:srgbClr val="7030A0"/>
                </a:solidFill>
              </a:rPr>
              <a:t> </a:t>
            </a:r>
            <a:r>
              <a:rPr lang="en-US" altLang="zh-HK" sz="2800" dirty="0" smtClean="0">
                <a:solidFill>
                  <a:srgbClr val="7030A0"/>
                </a:solidFill>
              </a:rPr>
              <a:t>Zhang</a:t>
            </a:r>
            <a:r>
              <a:rPr lang="en-US" altLang="zh-HK" sz="2800" dirty="0" smtClean="0">
                <a:solidFill>
                  <a:schemeClr val="tx1"/>
                </a:solidFill>
              </a:rPr>
              <a:t>,</a:t>
            </a:r>
            <a:r>
              <a:rPr lang="en-US" altLang="zh-HK" sz="2800" dirty="0" smtClean="0">
                <a:solidFill>
                  <a:srgbClr val="FF0000"/>
                </a:solidFill>
              </a:rPr>
              <a:t> </a:t>
            </a:r>
            <a:r>
              <a:rPr lang="en-US" altLang="zh-HK" sz="2400" dirty="0" smtClean="0">
                <a:ea typeface="新細明體" charset="-120"/>
              </a:rPr>
              <a:t>The </a:t>
            </a:r>
            <a:r>
              <a:rPr lang="en-US" altLang="zh-HK" sz="2400" dirty="0">
                <a:ea typeface="新細明體" charset="-120"/>
              </a:rPr>
              <a:t>Chinese University of Hong Kong</a:t>
            </a:r>
            <a:endParaRPr lang="zh-HK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Correlated equilibrium: math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151573" name="Oval 21"/>
          <p:cNvSpPr>
            <a:spLocks noChangeArrowheads="1"/>
          </p:cNvSpPr>
          <p:nvPr/>
        </p:nvSpPr>
        <p:spPr bwMode="auto">
          <a:xfrm rot="18900000">
            <a:off x="2978805" y="1096963"/>
            <a:ext cx="136525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51574" name="Oval 22"/>
          <p:cNvSpPr>
            <a:spLocks noChangeArrowheads="1"/>
          </p:cNvSpPr>
          <p:nvPr/>
        </p:nvSpPr>
        <p:spPr bwMode="auto">
          <a:xfrm rot="2700000">
            <a:off x="4270236" y="1175544"/>
            <a:ext cx="1357312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HK" altLang="zh-HK"/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2703808" y="1552575"/>
            <a:ext cx="15517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2000" dirty="0">
                <a:ea typeface="新細明體" charset="-120"/>
              </a:rPr>
              <a:t>Game theory</a:t>
            </a:r>
          </a:p>
          <a:p>
            <a:pPr algn="ctr"/>
            <a:r>
              <a:rPr lang="en-US" altLang="zh-HK" sz="2000" dirty="0">
                <a:solidFill>
                  <a:srgbClr val="FF33CC"/>
                </a:solidFill>
                <a:ea typeface="新細明體" charset="-120"/>
              </a:rPr>
              <a:t>natural</a:t>
            </a:r>
          </a:p>
        </p:txBody>
      </p:sp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4801836" y="1552575"/>
            <a:ext cx="7465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2000" dirty="0">
                <a:ea typeface="新細明體" charset="-120"/>
              </a:rPr>
              <a:t>Math</a:t>
            </a:r>
          </a:p>
          <a:p>
            <a:pPr algn="ctr"/>
            <a:r>
              <a:rPr lang="en-US" altLang="zh-HK" sz="2000" dirty="0">
                <a:solidFill>
                  <a:srgbClr val="FF33CC"/>
                </a:solidFill>
                <a:ea typeface="新細明體" charset="-120"/>
              </a:rPr>
              <a:t>nice</a:t>
            </a:r>
          </a:p>
        </p:txBody>
      </p:sp>
      <p:sp>
        <p:nvSpPr>
          <p:cNvPr id="151579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86200"/>
            <a:ext cx="8382000" cy="2244725"/>
          </a:xfrm>
        </p:spPr>
        <p:txBody>
          <a:bodyPr/>
          <a:lstStyle/>
          <a:p>
            <a:r>
              <a:rPr lang="en-US" altLang="zh-HK" sz="2600" dirty="0">
                <a:ea typeface="新細明體" charset="-120"/>
              </a:rPr>
              <a:t>Set of correlated </a:t>
            </a:r>
            <a:r>
              <a:rPr lang="en-US" altLang="zh-HK" sz="2600" dirty="0" err="1">
                <a:ea typeface="新細明體" charset="-120"/>
              </a:rPr>
              <a:t>equilibria</a:t>
            </a:r>
            <a:r>
              <a:rPr lang="en-US" altLang="zh-HK" sz="2600" dirty="0">
                <a:ea typeface="新細明體" charset="-120"/>
              </a:rPr>
              <a:t> is </a:t>
            </a:r>
            <a:r>
              <a:rPr lang="en-US" altLang="zh-HK" sz="2600" dirty="0">
                <a:solidFill>
                  <a:srgbClr val="0000FF"/>
                </a:solidFill>
                <a:ea typeface="新細明體" charset="-120"/>
              </a:rPr>
              <a:t>convex</a:t>
            </a:r>
            <a:r>
              <a:rPr lang="en-US" altLang="zh-HK" sz="2600" dirty="0">
                <a:ea typeface="新細明體" charset="-120"/>
              </a:rPr>
              <a:t>.</a:t>
            </a:r>
          </a:p>
          <a:p>
            <a:r>
              <a:rPr lang="en-US" altLang="zh-HK" sz="2600" dirty="0">
                <a:ea typeface="新細明體" charset="-120"/>
              </a:rPr>
              <a:t>The NE are </a:t>
            </a:r>
            <a:r>
              <a:rPr lang="en-US" altLang="zh-HK" sz="2600" dirty="0">
                <a:solidFill>
                  <a:srgbClr val="0000FF"/>
                </a:solidFill>
                <a:ea typeface="新細明體" charset="-120"/>
              </a:rPr>
              <a:t>vertices</a:t>
            </a:r>
            <a:r>
              <a:rPr lang="en-US" altLang="zh-HK" sz="2600" dirty="0">
                <a:ea typeface="新細明體" charset="-120"/>
              </a:rPr>
              <a:t> of the CE </a:t>
            </a:r>
            <a:r>
              <a:rPr lang="en-US" altLang="zh-HK" sz="2600" dirty="0" err="1">
                <a:ea typeface="新細明體" charset="-120"/>
              </a:rPr>
              <a:t>polytope</a:t>
            </a:r>
            <a:r>
              <a:rPr lang="en-US" altLang="zh-HK" sz="2600" dirty="0">
                <a:ea typeface="新細明體" charset="-120"/>
              </a:rPr>
              <a:t> </a:t>
            </a:r>
            <a:r>
              <a:rPr lang="en-US" altLang="zh-HK" sz="2000" dirty="0">
                <a:ea typeface="新細明體" charset="-120"/>
              </a:rPr>
              <a:t>(in any non-degenerate 2-player game)</a:t>
            </a:r>
          </a:p>
          <a:p>
            <a:r>
              <a:rPr lang="en-US" altLang="zh-HK" sz="2600" dirty="0">
                <a:ea typeface="新細明體" charset="-120"/>
              </a:rPr>
              <a:t>All CE in graphical games can be </a:t>
            </a:r>
            <a:r>
              <a:rPr lang="en-US" altLang="zh-HK" sz="2600" dirty="0">
                <a:solidFill>
                  <a:srgbClr val="0000FF"/>
                </a:solidFill>
                <a:ea typeface="新細明體" charset="-120"/>
              </a:rPr>
              <a:t>represented</a:t>
            </a:r>
            <a:r>
              <a:rPr lang="en-US" altLang="zh-HK" sz="2600" dirty="0">
                <a:ea typeface="新細明體" charset="-120"/>
              </a:rPr>
              <a:t> by ones as product functions of each neighborhood. </a:t>
            </a:r>
          </a:p>
        </p:txBody>
      </p:sp>
    </p:spTree>
    <p:extLst>
      <p:ext uri="{BB962C8B-B14F-4D97-AF65-F5344CB8AC3E}">
        <p14:creationId xmlns:p14="http://schemas.microsoft.com/office/powerpoint/2010/main" val="19920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4" grpId="0" animBg="1"/>
      <p:bldP spid="151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>
                <a:ea typeface="新細明體" charset="-120"/>
              </a:rPr>
              <a:t>Correlated equilibrium: Computation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152579" name="Oval 3"/>
          <p:cNvSpPr>
            <a:spLocks noChangeArrowheads="1"/>
          </p:cNvSpPr>
          <p:nvPr/>
        </p:nvSpPr>
        <p:spPr bwMode="auto">
          <a:xfrm rot="18900000">
            <a:off x="2978805" y="1096963"/>
            <a:ext cx="136525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auto">
          <a:xfrm rot="2700000">
            <a:off x="4270236" y="1175544"/>
            <a:ext cx="1357312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zh-HK" altLang="zh-HK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703808" y="1552575"/>
            <a:ext cx="15517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2000" dirty="0">
                <a:ea typeface="新細明體" charset="-120"/>
              </a:rPr>
              <a:t>Game theory</a:t>
            </a:r>
          </a:p>
          <a:p>
            <a:pPr algn="ctr"/>
            <a:r>
              <a:rPr lang="en-US" altLang="zh-HK" sz="2000" dirty="0">
                <a:solidFill>
                  <a:srgbClr val="FF33CC"/>
                </a:solidFill>
                <a:ea typeface="新細明體" charset="-120"/>
              </a:rPr>
              <a:t>natural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801836" y="1552575"/>
            <a:ext cx="7465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2000" dirty="0">
                <a:ea typeface="新細明體" charset="-120"/>
              </a:rPr>
              <a:t>Math</a:t>
            </a:r>
          </a:p>
          <a:p>
            <a:pPr algn="ctr"/>
            <a:r>
              <a:rPr lang="en-US" altLang="zh-HK" sz="2000" dirty="0">
                <a:solidFill>
                  <a:srgbClr val="FF33CC"/>
                </a:solidFill>
                <a:ea typeface="新細明體" charset="-120"/>
              </a:rPr>
              <a:t>nice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191000"/>
            <a:ext cx="8382000" cy="2244725"/>
          </a:xfrm>
        </p:spPr>
        <p:txBody>
          <a:bodyPr>
            <a:noAutofit/>
          </a:bodyPr>
          <a:lstStyle/>
          <a:p>
            <a:r>
              <a:rPr lang="en-US" altLang="zh-HK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</a:t>
            </a:r>
            <a:r>
              <a:rPr lang="en-US" altLang="zh-HK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 in 2-player games can be found in poly. time by solving a LP.</a:t>
            </a:r>
          </a:p>
          <a:p>
            <a:r>
              <a:rPr lang="en-US" altLang="zh-HK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</a:t>
            </a:r>
            <a:r>
              <a:rPr lang="en-US" altLang="zh-HK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dynamics</a:t>
            </a:r>
            <a:r>
              <a:rPr lang="en-US" altLang="zh-HK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>
                <a:cs typeface="Arial" charset="0"/>
              </a:rPr>
              <a:t>→</a:t>
            </a:r>
            <a:r>
              <a:rPr lang="en-US" altLang="zh-HK" sz="2400" dirty="0">
                <a:ea typeface="新細明體" charset="-120"/>
                <a:cs typeface="Arial" charset="0"/>
              </a:rPr>
              <a:t> </a:t>
            </a:r>
            <a:r>
              <a:rPr lang="en-US" altLang="zh-HK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approximate CE. </a:t>
            </a:r>
          </a:p>
          <a:p>
            <a:r>
              <a:rPr lang="en-US" altLang="zh-HK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CE in some </a:t>
            </a:r>
            <a:r>
              <a:rPr lang="en-US" altLang="zh-HK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succinctly representable </a:t>
            </a:r>
            <a:r>
              <a:rPr lang="en-US" altLang="zh-HK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games can be found in poly. time.  </a:t>
            </a:r>
          </a:p>
        </p:txBody>
      </p:sp>
      <p:sp>
        <p:nvSpPr>
          <p:cNvPr id="152584" name="Oval 8"/>
          <p:cNvSpPr>
            <a:spLocks noChangeArrowheads="1"/>
          </p:cNvSpPr>
          <p:nvPr/>
        </p:nvSpPr>
        <p:spPr bwMode="auto">
          <a:xfrm>
            <a:off x="3637617" y="2209800"/>
            <a:ext cx="1357313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3815228" y="3152775"/>
            <a:ext cx="9909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2000" dirty="0">
                <a:ea typeface="新細明體" charset="-120"/>
              </a:rPr>
              <a:t>CS</a:t>
            </a:r>
          </a:p>
          <a:p>
            <a:pPr algn="ctr"/>
            <a:r>
              <a:rPr lang="en-US" altLang="zh-HK" sz="2000" dirty="0">
                <a:solidFill>
                  <a:srgbClr val="FF33CC"/>
                </a:solidFill>
                <a:ea typeface="新細明體" charset="-120"/>
              </a:rPr>
              <a:t>feasible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275857" y="4653136"/>
            <a:ext cx="5328592" cy="432048"/>
          </a:xfrm>
          <a:prstGeom prst="wedgeRoundRectCallout">
            <a:avLst>
              <a:gd name="adj1" fmla="val -75307"/>
              <a:gd name="adj2" fmla="val -74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Recall: finding even one NE is PPAD-hard.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28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 animBg="1"/>
      <p:bldP spid="1525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Why doesn’t this solve all the issues</a:t>
            </a:r>
            <a:endParaRPr lang="zh-HK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While NE is hard to find, CE is easy to compute, even for the optimal CE.</a:t>
            </a:r>
          </a:p>
          <a:p>
            <a:r>
              <a:rPr lang="en-US" altLang="zh-HK" dirty="0" smtClean="0"/>
              <a:t>So why not simply compute the optimal CE, and then implement it. </a:t>
            </a:r>
          </a:p>
          <a:p>
            <a:pPr lvl="1"/>
            <a:r>
              <a:rPr lang="en-US" altLang="zh-HK" dirty="0" smtClean="0"/>
              <a:t>Solves the hardness concern of NE. </a:t>
            </a:r>
          </a:p>
          <a:p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Issue: In real life, </a:t>
            </a:r>
            <a:r>
              <a:rPr lang="en-US" altLang="zh-HK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can serve as the mediator?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571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Mediator issue and classical solution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solution:</a:t>
            </a:r>
          </a:p>
          <a:p>
            <a:r>
              <a:rPr lang="en-US" altLang="zh-HK" dirty="0" smtClean="0"/>
              <a:t>[</a:t>
            </a:r>
            <a:r>
              <a:rPr lang="en-US" altLang="zh-HK" dirty="0" smtClean="0"/>
              <a:t>Dodis-Halevi-Rabin’00</a:t>
            </a:r>
            <a:r>
              <a:rPr lang="en-US" altLang="zh-HK" dirty="0" smtClean="0"/>
              <a:t>] Mediator can be </a:t>
            </a:r>
            <a:r>
              <a:rPr lang="en-US" altLang="zh-HK" dirty="0" smtClean="0">
                <a:solidFill>
                  <a:srgbClr val="FF0000"/>
                </a:solidFill>
              </a:rPr>
              <a:t>removed</a:t>
            </a:r>
            <a:r>
              <a:rPr lang="en-US" altLang="zh-HK" dirty="0" smtClean="0"/>
              <a:t>, assuming</a:t>
            </a:r>
          </a:p>
          <a:p>
            <a:pPr lvl="1"/>
            <a:r>
              <a:rPr lang="en-US" altLang="zh-HK" dirty="0" smtClean="0"/>
              <a:t>the players are </a:t>
            </a:r>
            <a:r>
              <a:rPr lang="en-US" altLang="zh-HK" dirty="0" smtClean="0">
                <a:solidFill>
                  <a:srgbClr val="002060"/>
                </a:solidFill>
              </a:rPr>
              <a:t>computationally bounded</a:t>
            </a:r>
            <a:r>
              <a:rPr lang="en-US" altLang="zh-HK" dirty="0" smtClean="0"/>
              <a:t>,</a:t>
            </a:r>
          </a:p>
          <a:p>
            <a:pPr lvl="1"/>
            <a:r>
              <a:rPr lang="en-US" altLang="zh-HK" dirty="0" smtClean="0">
                <a:solidFill>
                  <a:srgbClr val="002060"/>
                </a:solidFill>
              </a:rPr>
              <a:t>Oblivious Transfer </a:t>
            </a:r>
            <a:r>
              <a:rPr lang="en-US" altLang="zh-HK" dirty="0" smtClean="0"/>
              <a:t>exists.</a:t>
            </a:r>
          </a:p>
          <a:p>
            <a:r>
              <a:rPr lang="en-US" altLang="zh-HK" dirty="0" smtClean="0"/>
              <a:t>Can we </a:t>
            </a:r>
            <a:r>
              <a:rPr lang="en-US" altLang="zh-HK" dirty="0" smtClean="0">
                <a:solidFill>
                  <a:srgbClr val="FF0066"/>
                </a:solidFill>
              </a:rPr>
              <a:t>remove</a:t>
            </a:r>
            <a:r>
              <a:rPr lang="en-US" altLang="zh-HK" dirty="0" smtClean="0"/>
              <a:t> the assumptions?</a:t>
            </a:r>
          </a:p>
          <a:p>
            <a:r>
              <a:rPr lang="en-US" altLang="zh-HK" dirty="0" smtClean="0"/>
              <a:t>Quantum: Sharing pure state?</a:t>
            </a:r>
          </a:p>
          <a:p>
            <a:r>
              <a:rPr lang="en-US" altLang="zh-HK" dirty="0" smtClean="0"/>
              <a:t>[</a:t>
            </a:r>
            <a:r>
              <a:rPr lang="en-US" altLang="zh-HK" dirty="0" smtClean="0"/>
              <a:t>Deckelbaum’11]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</a:t>
            </a:r>
            <a:r>
              <a:rPr lang="en-US" altLang="zh-HK" dirty="0" smtClean="0"/>
              <a:t>CE that </a:t>
            </a:r>
            <a:r>
              <a:rPr lang="en-US" altLang="zh-HK" dirty="0" smtClean="0">
                <a:solidFill>
                  <a:srgbClr val="FF0000"/>
                </a:solidFill>
              </a:rPr>
              <a:t>cannot</a:t>
            </a:r>
            <a:r>
              <a:rPr lang="en-US" altLang="zh-HK" dirty="0" smtClean="0"/>
              <a:t> be implemented by sharing pure quantum state!</a:t>
            </a:r>
          </a:p>
        </p:txBody>
      </p:sp>
    </p:spTree>
    <p:extLst>
      <p:ext uri="{BB962C8B-B14F-4D97-AF65-F5344CB8AC3E}">
        <p14:creationId xmlns:p14="http://schemas.microsoft.com/office/powerpoint/2010/main" val="18013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Our result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HK" dirty="0" smtClean="0"/>
          </a:p>
          <a:p>
            <a:r>
              <a:rPr lang="en-US" altLang="zh-HK" dirty="0" smtClean="0"/>
              <a:t>This paper: If we use </a:t>
            </a:r>
            <a:r>
              <a:rPr lang="en-US" altLang="zh-HK" dirty="0" smtClean="0">
                <a:solidFill>
                  <a:srgbClr val="FF0000"/>
                </a:solidFill>
              </a:rPr>
              <a:t>quantum communication</a:t>
            </a:r>
            <a:r>
              <a:rPr lang="en-US" altLang="zh-HK" dirty="0" smtClean="0"/>
              <a:t>, then we can remove the mediator without any computational assumption.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For any targeted CE p, the honest player gets payoff at least 	</a:t>
            </a:r>
            <a:r>
              <a:rPr lang="en-US" altLang="zh-HK" dirty="0" err="1" smtClean="0">
                <a:solidFill>
                  <a:srgbClr val="FF0000"/>
                </a:solidFill>
              </a:rPr>
              <a:t>E</a:t>
            </a:r>
            <a:r>
              <a:rPr lang="en-US" altLang="zh-HK" baseline="-25000" dirty="0" err="1" smtClean="0">
                <a:solidFill>
                  <a:srgbClr val="FF0000"/>
                </a:solidFill>
              </a:rPr>
              <a:t>s</a:t>
            </a:r>
            <a:r>
              <a:rPr lang="el-GR" altLang="zh-HK" baseline="-25000" dirty="0" smtClean="0">
                <a:solidFill>
                  <a:srgbClr val="FF0000"/>
                </a:solidFill>
                <a:cs typeface="Arial" charset="0"/>
              </a:rPr>
              <a:t>←</a:t>
            </a:r>
            <a:r>
              <a:rPr kumimoji="0" lang="en-US" altLang="zh-HK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p</a:t>
            </a:r>
            <a:r>
              <a:rPr lang="en-US" altLang="zh-HK" dirty="0" smtClean="0">
                <a:solidFill>
                  <a:srgbClr val="FF0000"/>
                </a:solidFill>
              </a:rPr>
              <a:t>[</a:t>
            </a:r>
            <a:r>
              <a:rPr lang="en-US" altLang="zh-HK" dirty="0" err="1" smtClean="0">
                <a:solidFill>
                  <a:srgbClr val="FF0000"/>
                </a:solidFill>
              </a:rPr>
              <a:t>u</a:t>
            </a:r>
            <a:r>
              <a:rPr lang="en-US" altLang="zh-HK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HK" dirty="0" smtClean="0">
                <a:solidFill>
                  <a:srgbClr val="FF0000"/>
                </a:solidFill>
              </a:rPr>
              <a:t>(s)] – </a:t>
            </a:r>
            <a:r>
              <a:rPr lang="el-GR" altLang="zh-HK" dirty="0" smtClean="0">
                <a:solidFill>
                  <a:srgbClr val="FF0000"/>
                </a:solidFill>
                <a:cs typeface="Arial" charset="0"/>
              </a:rPr>
              <a:t>ε</a:t>
            </a:r>
            <a:r>
              <a:rPr lang="en-US" altLang="zh-HK" dirty="0" smtClean="0">
                <a:cs typeface="Arial" charset="0"/>
              </a:rPr>
              <a:t>.</a:t>
            </a:r>
          </a:p>
          <a:p>
            <a:pPr lvl="1"/>
            <a:r>
              <a:rPr lang="el-GR" altLang="zh-HK" dirty="0" smtClean="0">
                <a:cs typeface="Arial" charset="0"/>
              </a:rPr>
              <a:t>ε</a:t>
            </a:r>
            <a:r>
              <a:rPr lang="en-US" altLang="zh-HK" dirty="0" smtClean="0">
                <a:cs typeface="Arial" charset="0"/>
              </a:rPr>
              <a:t>: arbitrarily small. </a:t>
            </a:r>
            <a:endParaRPr lang="zh-HK" altLang="en-US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480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Quantum tool: Weak coin flipping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85000" lnSpcReduction="10000"/>
          </a:bodyPr>
          <a:lstStyle/>
          <a:p>
            <a:r>
              <a:rPr lang="en-US" altLang="zh-HK" dirty="0" smtClean="0"/>
              <a:t>Coin flipping: Two parties want to jointly flip a coin.</a:t>
            </a:r>
          </a:p>
          <a:p>
            <a:r>
              <a:rPr lang="en-US" altLang="zh-HK" dirty="0" smtClean="0"/>
              <a:t>Issue: they don’t trust each other.</a:t>
            </a:r>
          </a:p>
          <a:p>
            <a:r>
              <a:rPr lang="en-US" altLang="zh-HK" dirty="0" smtClean="0"/>
              <a:t>Security : </a:t>
            </a:r>
          </a:p>
          <a:p>
            <a:pPr lvl="1"/>
            <a:r>
              <a:rPr lang="en-US" altLang="zh-HK" dirty="0" smtClean="0"/>
              <a:t>Both are honest: </a:t>
            </a:r>
            <a:r>
              <a:rPr lang="en-US" altLang="zh-HK" dirty="0" err="1" smtClean="0"/>
              <a:t>Pr</a:t>
            </a:r>
            <a:r>
              <a:rPr lang="en-US" altLang="zh-HK" dirty="0" smtClean="0"/>
              <a:t>[a = 1] = ½ </a:t>
            </a:r>
          </a:p>
          <a:p>
            <a:pPr lvl="1"/>
            <a:r>
              <a:rPr lang="en-US" altLang="zh-HK" dirty="0" smtClean="0"/>
              <a:t>One is honest: honest party doesn’t lose too much.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683568" y="3933056"/>
                <a:ext cx="7704856" cy="237626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l-GR" altLang="zh-HK" sz="2400" dirty="0" smtClean="0">
                    <a:solidFill>
                      <a:schemeClr val="tx1"/>
                    </a:solidFill>
                    <a:cs typeface="Arial" charset="0"/>
                  </a:rPr>
                  <a:t>ε</a:t>
                </a:r>
                <a:r>
                  <a:rPr lang="en-US" altLang="zh-HK" sz="2400" dirty="0">
                    <a:solidFill>
                      <a:srgbClr val="FF0000"/>
                    </a:solidFill>
                    <a:cs typeface="Arial" charset="0"/>
                  </a:rPr>
                  <a:t>-</a:t>
                </a:r>
                <a:r>
                  <a:rPr lang="en-US" altLang="zh-HK" sz="2400" dirty="0">
                    <a:solidFill>
                      <a:srgbClr val="FF0000"/>
                    </a:solidFill>
                  </a:rPr>
                  <a:t>Strong</a:t>
                </a:r>
                <a:r>
                  <a:rPr lang="en-US" altLang="zh-HK" sz="2400" dirty="0">
                    <a:solidFill>
                      <a:schemeClr val="tx1"/>
                    </a:solidFill>
                  </a:rPr>
                  <a:t> coin flipping: the honest party gets </a:t>
                </a:r>
                <a:br>
                  <a:rPr lang="en-US" altLang="zh-HK" sz="2400" dirty="0">
                    <a:solidFill>
                      <a:schemeClr val="tx1"/>
                    </a:solidFill>
                  </a:rPr>
                </a:br>
                <a:r>
                  <a:rPr lang="en-US" altLang="zh-HK" sz="2400" dirty="0">
                    <a:solidFill>
                      <a:schemeClr val="tx1"/>
                    </a:solidFill>
                  </a:rPr>
                  <a:t>		½ - </a:t>
                </a:r>
                <a:r>
                  <a:rPr lang="el-GR" altLang="zh-HK" sz="2400" dirty="0">
                    <a:solidFill>
                      <a:schemeClr val="tx1"/>
                    </a:solidFill>
                    <a:cs typeface="Arial" charset="0"/>
                  </a:rPr>
                  <a:t>ε</a:t>
                </a:r>
                <a:r>
                  <a:rPr lang="en-US" altLang="zh-HK" sz="24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l-GR" altLang="zh-HK" sz="2400" dirty="0">
                    <a:solidFill>
                      <a:schemeClr val="tx1"/>
                    </a:solidFill>
                    <a:cs typeface="Arial" charset="0"/>
                  </a:rPr>
                  <a:t>≤</a:t>
                </a:r>
                <a:r>
                  <a:rPr lang="en-US" altLang="zh-HK" sz="24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altLang="zh-HK" sz="2400" dirty="0" err="1">
                    <a:solidFill>
                      <a:schemeClr val="tx1"/>
                    </a:solidFill>
                  </a:rPr>
                  <a:t>Pr</a:t>
                </a:r>
                <a:r>
                  <a:rPr lang="en-US" altLang="zh-HK" sz="2400" dirty="0">
                    <a:solidFill>
                      <a:schemeClr val="tx1"/>
                    </a:solidFill>
                  </a:rPr>
                  <a:t>[a = 1] </a:t>
                </a:r>
                <a:r>
                  <a:rPr lang="el-GR" altLang="zh-HK" sz="2400" dirty="0">
                    <a:solidFill>
                      <a:schemeClr val="tx1"/>
                    </a:solidFill>
                    <a:cs typeface="Arial" charset="0"/>
                  </a:rPr>
                  <a:t>≤</a:t>
                </a:r>
                <a:r>
                  <a:rPr lang="en-US" altLang="zh-HK" sz="24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altLang="zh-HK" sz="2400" dirty="0">
                    <a:solidFill>
                      <a:schemeClr val="tx1"/>
                    </a:solidFill>
                  </a:rPr>
                  <a:t>½ + </a:t>
                </a:r>
                <a:r>
                  <a:rPr lang="el-GR" altLang="zh-HK" sz="2400" dirty="0">
                    <a:solidFill>
                      <a:schemeClr val="tx1"/>
                    </a:solidFill>
                    <a:cs typeface="Arial" charset="0"/>
                  </a:rPr>
                  <a:t>ε</a:t>
                </a:r>
                <a:r>
                  <a:rPr lang="en-US" altLang="zh-HK" sz="240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HK" sz="1100" dirty="0" smtClean="0">
                  <a:solidFill>
                    <a:schemeClr val="tx1"/>
                  </a:solidFill>
                  <a:cs typeface="Arial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HK" sz="2400" dirty="0" smtClean="0">
                    <a:solidFill>
                      <a:schemeClr val="tx1"/>
                    </a:solidFill>
                    <a:cs typeface="Arial" charset="0"/>
                  </a:rPr>
                  <a:t>Quantum</a:t>
                </a:r>
                <a:r>
                  <a:rPr lang="en-US" altLang="zh-HK" sz="2400" dirty="0">
                    <a:solidFill>
                      <a:schemeClr val="tx1"/>
                    </a:solidFill>
                    <a:cs typeface="Arial" charset="0"/>
                  </a:rPr>
                  <a:t>: </a:t>
                </a:r>
                <a:r>
                  <a:rPr lang="en-US" altLang="zh-HK" sz="2400" dirty="0">
                    <a:solidFill>
                      <a:srgbClr val="FF0000"/>
                    </a:solidFill>
                    <a:cs typeface="Arial" charset="0"/>
                  </a:rPr>
                  <a:t>min </a:t>
                </a:r>
                <a:r>
                  <a:rPr lang="el-GR" altLang="zh-HK" sz="2400" dirty="0">
                    <a:solidFill>
                      <a:srgbClr val="FF0000"/>
                    </a:solidFill>
                    <a:cs typeface="Arial" charset="0"/>
                  </a:rPr>
                  <a:t>ε</a:t>
                </a:r>
                <a:r>
                  <a:rPr lang="en-US" altLang="zh-HK" sz="2400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:r>
                  <a:rPr lang="en-US" altLang="zh-HK" sz="2400" dirty="0">
                    <a:solidFill>
                      <a:schemeClr val="tx1"/>
                    </a:solidFill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K" sz="240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HK" sz="240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HK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HK" sz="2400" b="0" i="1" smtClean="0">
                        <a:solidFill>
                          <a:srgbClr val="7030A0"/>
                        </a:solidFill>
                        <a:latin typeface="Cambria Math"/>
                        <a:cs typeface="Arial" charset="0"/>
                      </a:rPr>
                      <m:t>−</m:t>
                    </m:r>
                    <m:f>
                      <m:fPr>
                        <m:ctrlPr>
                          <a:rPr lang="en-US" altLang="zh-HK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zh-HK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altLang="zh-HK" sz="24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HK" sz="2400" dirty="0">
                    <a:solidFill>
                      <a:schemeClr val="tx1"/>
                    </a:solidFill>
                    <a:cs typeface="Arial" charset="0"/>
                  </a:rPr>
                  <a:t>.</a:t>
                </a:r>
                <a:r>
                  <a:rPr lang="en-US" altLang="zh-HK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altLang="zh-HK" sz="2200" dirty="0">
                    <a:solidFill>
                      <a:schemeClr val="tx1"/>
                    </a:solidFill>
                    <a:cs typeface="Arial" charset="0"/>
                  </a:rPr>
                  <a:t>[</a:t>
                </a:r>
                <a:r>
                  <a:rPr lang="en-US" altLang="zh-HK" sz="2200" dirty="0">
                    <a:solidFill>
                      <a:srgbClr val="FF0000"/>
                    </a:solidFill>
                    <a:cs typeface="Arial" charset="0"/>
                  </a:rPr>
                  <a:t>K03</a:t>
                </a:r>
                <a:r>
                  <a:rPr lang="en-US" altLang="zh-HK" sz="2200" dirty="0">
                    <a:solidFill>
                      <a:schemeClr val="tx1"/>
                    </a:solidFill>
                    <a:cs typeface="Arial" charset="0"/>
                  </a:rPr>
                  <a:t>; </a:t>
                </a:r>
                <a:r>
                  <a:rPr lang="en-US" altLang="zh-HK" sz="2200" dirty="0" smtClean="0">
                    <a:solidFill>
                      <a:schemeClr val="tx1"/>
                    </a:solidFill>
                    <a:cs typeface="Arial" charset="0"/>
                  </a:rPr>
                  <a:t>A01,</a:t>
                </a:r>
                <a:r>
                  <a:rPr lang="en-US" altLang="zh-HK" sz="2200" dirty="0" smtClean="0">
                    <a:solidFill>
                      <a:schemeClr val="tx1"/>
                    </a:solidFill>
                  </a:rPr>
                  <a:t>SR01,NS03,KN04,</a:t>
                </a:r>
                <a:r>
                  <a:rPr lang="en-US" altLang="zh-HK" sz="2200" dirty="0" smtClean="0">
                    <a:solidFill>
                      <a:srgbClr val="FF0000"/>
                    </a:solidFill>
                  </a:rPr>
                  <a:t>CK09</a:t>
                </a:r>
                <a:r>
                  <a:rPr lang="en-US" altLang="zh-HK" sz="2200" dirty="0" smtClean="0">
                    <a:solidFill>
                      <a:schemeClr val="tx1"/>
                    </a:solidFill>
                  </a:rPr>
                  <a:t>]</a:t>
                </a:r>
                <a:endParaRPr lang="en-US" altLang="zh-HK" sz="22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33056"/>
                <a:ext cx="7704856" cy="2376264"/>
              </a:xfrm>
              <a:prstGeom prst="roundRect">
                <a:avLst/>
              </a:prstGeom>
              <a:blipFill rotWithShape="1">
                <a:blip r:embed="rId3"/>
                <a:stretch>
                  <a:fillRect r="-5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7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Quantum tool: Weak coin flipping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5"/>
          </a:xfrm>
        </p:spPr>
        <p:txBody>
          <a:bodyPr>
            <a:normAutofit fontScale="85000" lnSpcReduction="10000"/>
          </a:bodyPr>
          <a:lstStyle/>
          <a:p>
            <a:r>
              <a:rPr lang="en-US" altLang="zh-HK" dirty="0" smtClean="0"/>
              <a:t>Coin flipping: Two parties want to jointly flip a coin.</a:t>
            </a:r>
          </a:p>
          <a:p>
            <a:r>
              <a:rPr lang="en-US" altLang="zh-HK" dirty="0" smtClean="0"/>
              <a:t>Issue: they don’t trust each other.</a:t>
            </a:r>
          </a:p>
          <a:p>
            <a:r>
              <a:rPr lang="en-US" altLang="zh-HK" dirty="0" smtClean="0"/>
              <a:t>Security : </a:t>
            </a:r>
          </a:p>
          <a:p>
            <a:pPr lvl="1"/>
            <a:r>
              <a:rPr lang="en-US" altLang="zh-HK" dirty="0" smtClean="0"/>
              <a:t>Both are honest: </a:t>
            </a:r>
            <a:r>
              <a:rPr lang="en-US" altLang="zh-HK" dirty="0" err="1" smtClean="0"/>
              <a:t>Pr</a:t>
            </a:r>
            <a:r>
              <a:rPr lang="en-US" altLang="zh-HK" dirty="0" smtClean="0"/>
              <a:t>[a = 1] = ½ </a:t>
            </a:r>
          </a:p>
          <a:p>
            <a:pPr lvl="1"/>
            <a:r>
              <a:rPr lang="en-US" altLang="zh-HK" dirty="0" smtClean="0"/>
              <a:t>One is honest: honest party doesn’t lose too much.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3568" y="3933056"/>
            <a:ext cx="7704856" cy="2376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altLang="zh-HK" sz="2400" dirty="0">
                <a:solidFill>
                  <a:schemeClr val="tx1"/>
                </a:solidFill>
                <a:cs typeface="Arial" charset="0"/>
              </a:rPr>
              <a:t>ε</a:t>
            </a:r>
            <a:r>
              <a:rPr lang="en-US" altLang="zh-HK" sz="2400" dirty="0">
                <a:solidFill>
                  <a:srgbClr val="FF0000"/>
                </a:solidFill>
                <a:cs typeface="Arial" charset="0"/>
              </a:rPr>
              <a:t>-Weak</a:t>
            </a: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 coin flipping: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Parties have (different) preferences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The honest party gets </a:t>
            </a:r>
            <a:r>
              <a:rPr lang="en-US" altLang="zh-HK" sz="2400" dirty="0" smtClean="0">
                <a:solidFill>
                  <a:schemeClr val="tx1"/>
                </a:solidFill>
                <a:cs typeface="Arial" charset="0"/>
              </a:rPr>
              <a:t>desired </a:t>
            </a: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outcome </a:t>
            </a:r>
            <a:r>
              <a:rPr lang="en-US" altLang="zh-HK" sz="2400" dirty="0" err="1">
                <a:solidFill>
                  <a:schemeClr val="tx1"/>
                </a:solidFill>
                <a:cs typeface="Arial" charset="0"/>
              </a:rPr>
              <a:t>w.p</a:t>
            </a: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el-GR" altLang="zh-HK" sz="24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zh-HK" sz="2400" dirty="0">
                <a:solidFill>
                  <a:schemeClr val="tx1"/>
                </a:solidFill>
              </a:rPr>
              <a:t>½ - </a:t>
            </a:r>
            <a:r>
              <a:rPr lang="el-GR" altLang="zh-HK" sz="2400" dirty="0">
                <a:solidFill>
                  <a:schemeClr val="tx1"/>
                </a:solidFill>
                <a:cs typeface="Arial" charset="0"/>
              </a:rPr>
              <a:t>ε</a:t>
            </a: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HK" sz="2400" dirty="0" smtClean="0">
              <a:solidFill>
                <a:schemeClr val="tx1"/>
              </a:solidFill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400" dirty="0" smtClean="0">
                <a:solidFill>
                  <a:schemeClr val="tx1"/>
                </a:solidFill>
                <a:cs typeface="Arial" charset="0"/>
              </a:rPr>
              <a:t>Quantum</a:t>
            </a: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:</a:t>
            </a:r>
            <a:r>
              <a:rPr lang="en-US" altLang="zh-HK" sz="2400" dirty="0">
                <a:cs typeface="Arial" charset="0"/>
              </a:rPr>
              <a:t> </a:t>
            </a:r>
            <a:r>
              <a:rPr lang="en-US" altLang="zh-HK" sz="2400" dirty="0">
                <a:solidFill>
                  <a:srgbClr val="FF0000"/>
                </a:solidFill>
                <a:cs typeface="Arial" charset="0"/>
              </a:rPr>
              <a:t>min </a:t>
            </a:r>
            <a:r>
              <a:rPr lang="el-GR" altLang="zh-HK" sz="2400" dirty="0">
                <a:solidFill>
                  <a:srgbClr val="FF0000"/>
                </a:solidFill>
                <a:cs typeface="Arial" charset="0"/>
              </a:rPr>
              <a:t>ε</a:t>
            </a:r>
            <a:r>
              <a:rPr lang="el-GR" altLang="zh-HK" sz="2400" dirty="0">
                <a:cs typeface="Arial" charset="0"/>
              </a:rPr>
              <a:t> </a:t>
            </a: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=</a:t>
            </a:r>
            <a:r>
              <a:rPr lang="en-US" altLang="zh-HK" sz="2400" dirty="0">
                <a:cs typeface="Arial" charset="0"/>
              </a:rPr>
              <a:t> </a:t>
            </a:r>
            <a:r>
              <a:rPr lang="en-US" altLang="zh-HK" sz="2400" dirty="0">
                <a:solidFill>
                  <a:srgbClr val="7030A0"/>
                </a:solidFill>
                <a:cs typeface="Arial" charset="0"/>
              </a:rPr>
              <a:t>arbitrarily small</a:t>
            </a:r>
            <a:r>
              <a:rPr lang="en-US" altLang="zh-HK" sz="2400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US" altLang="zh-HK" sz="2000" dirty="0">
                <a:solidFill>
                  <a:schemeClr val="tx1"/>
                </a:solidFill>
                <a:cs typeface="Arial" charset="0"/>
              </a:rPr>
              <a:t>[</a:t>
            </a:r>
            <a:r>
              <a:rPr lang="en-US" altLang="zh-HK" sz="2000" dirty="0">
                <a:solidFill>
                  <a:schemeClr val="tx1"/>
                </a:solidFill>
              </a:rPr>
              <a:t>SR02, A02, KN04, </a:t>
            </a:r>
            <a:r>
              <a:rPr lang="en-US" altLang="zh-HK" sz="2000" dirty="0">
                <a:solidFill>
                  <a:srgbClr val="FF0000"/>
                </a:solidFill>
              </a:rPr>
              <a:t>M07</a:t>
            </a:r>
            <a:r>
              <a:rPr lang="en-US" altLang="zh-HK" sz="2000" dirty="0" smtClean="0">
                <a:solidFill>
                  <a:schemeClr val="tx1"/>
                </a:solidFill>
                <a:cs typeface="Arial" charset="0"/>
              </a:rPr>
              <a:t>]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Protocol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Assumptions: </a:t>
            </a:r>
            <a:endParaRPr lang="en-US" altLang="zh-HK" dirty="0"/>
          </a:p>
          <a:p>
            <a:pPr lvl="1"/>
            <a:r>
              <a:rPr lang="en-US" altLang="zh-HK" dirty="0" smtClean="0"/>
              <a:t>2 players, each has </a:t>
            </a:r>
            <a:r>
              <a:rPr lang="en-US" altLang="zh-HK" dirty="0" smtClean="0">
                <a:solidFill>
                  <a:srgbClr val="FF0000"/>
                </a:solidFill>
              </a:rPr>
              <a:t>n strategies</a:t>
            </a:r>
            <a:r>
              <a:rPr lang="en-US" altLang="zh-HK" dirty="0" smtClean="0"/>
              <a:t>.</a:t>
            </a:r>
          </a:p>
          <a:p>
            <a:pPr lvl="1"/>
            <a:r>
              <a:rPr lang="en-US" altLang="zh-HK" dirty="0" smtClean="0"/>
              <a:t>Each utility function is normalized to </a:t>
            </a:r>
            <a:r>
              <a:rPr lang="en-US" altLang="zh-HK" dirty="0" smtClean="0">
                <a:solidFill>
                  <a:srgbClr val="FF0000"/>
                </a:solidFill>
              </a:rPr>
              <a:t>range</a:t>
            </a:r>
            <a:r>
              <a:rPr lang="en-US" altLang="zh-HK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altLang="zh-HK" dirty="0" smtClean="0">
                <a:solidFill>
                  <a:srgbClr val="FF0000"/>
                </a:solidFill>
              </a:rPr>
              <a:t>[0,1].</a:t>
            </a:r>
          </a:p>
          <a:p>
            <a:pPr lvl="1"/>
            <a:r>
              <a:rPr lang="en-US" altLang="zh-HK" dirty="0" smtClean="0"/>
              <a:t>p is uniform distribution over a </a:t>
            </a:r>
            <a:r>
              <a:rPr lang="en-US" altLang="zh-HK" dirty="0" err="1" smtClean="0">
                <a:solidFill>
                  <a:srgbClr val="FF0000"/>
                </a:solidFill>
              </a:rPr>
              <a:t>multiset</a:t>
            </a:r>
            <a:r>
              <a:rPr lang="en-US" altLang="zh-HK" dirty="0" smtClean="0">
                <a:solidFill>
                  <a:srgbClr val="FF0000"/>
                </a:solidFill>
              </a:rPr>
              <a:t> of size K</a:t>
            </a:r>
            <a:r>
              <a:rPr lang="en-US" altLang="zh-HK" dirty="0" smtClean="0"/>
              <a:t>, where K=2</a:t>
            </a:r>
            <a:r>
              <a:rPr lang="en-US" altLang="zh-HK" baseline="30000" dirty="0" smtClean="0"/>
              <a:t>k</a:t>
            </a:r>
            <a:r>
              <a:rPr lang="en-US" altLang="zh-HK" dirty="0" smtClean="0"/>
              <a:t>, with k=poly(n).</a:t>
            </a:r>
          </a:p>
          <a:p>
            <a:pPr lvl="2"/>
            <a:r>
              <a:rPr lang="en-US" altLang="zh-HK" dirty="0" smtClean="0"/>
              <a:t>So s</a:t>
            </a:r>
            <a:r>
              <a:rPr kumimoji="0" lang="el-GR" altLang="zh-H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←</a:t>
            </a:r>
            <a:r>
              <a:rPr kumimoji="0" lang="en-US" altLang="zh-HK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p can be written </a:t>
            </a:r>
            <a:r>
              <a:rPr kumimoji="0" lang="en-US" altLang="zh-HK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as </a:t>
            </a:r>
            <a:r>
              <a:rPr kumimoji="0" lang="en-US" altLang="zh-HK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s</a:t>
            </a:r>
            <a:r>
              <a:rPr kumimoji="0" lang="en-US" altLang="zh-HK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1</a:t>
            </a:r>
            <a:r>
              <a:rPr kumimoji="0" lang="en-US" altLang="zh-HK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s</a:t>
            </a:r>
            <a:r>
              <a:rPr kumimoji="0" lang="en-US" altLang="zh-HK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2</a:t>
            </a:r>
            <a:r>
              <a:rPr kumimoji="0" lang="en-US" altLang="zh-HK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…s</a:t>
            </a:r>
            <a:r>
              <a:rPr kumimoji="0" lang="en-US" altLang="zh-HK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k</a:t>
            </a:r>
            <a:r>
              <a:rPr kumimoji="0" lang="en-US" altLang="zh-HK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These are for </a:t>
            </a:r>
            <a:r>
              <a:rPr lang="en-US" altLang="zh-HK" dirty="0" smtClean="0">
                <a:solidFill>
                  <a:srgbClr val="0070C0"/>
                </a:solidFill>
              </a:rPr>
              <a:t>illustration</a:t>
            </a:r>
            <a:r>
              <a:rPr lang="en-US" altLang="zh-HK" dirty="0" smtClean="0"/>
              <a:t> purpose only. (Can be removed.)</a:t>
            </a:r>
            <a:endParaRPr kumimoji="0" lang="en-US" altLang="zh-HK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cs typeface="Arial" charset="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812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Protocol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Idea: Let the players sample </a:t>
                </a:r>
                <a:r>
                  <a:rPr kumimoji="0" lang="en-US" altLang="zh-HK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charset="0"/>
                  </a:rPr>
                  <a:t>bit-by-bit</a:t>
                </a:r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. </a:t>
                </a:r>
              </a:p>
              <a:p>
                <a:pPr lvl="1"/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For each bit </a:t>
                </a:r>
                <a:r>
                  <a:rPr lang="en-US" altLang="zh-HK" kern="0" dirty="0" err="1" smtClean="0">
                    <a:solidFill>
                      <a:srgbClr val="000000"/>
                    </a:solidFill>
                    <a:cs typeface="Arial" charset="0"/>
                  </a:rPr>
                  <a:t>i</a:t>
                </a:r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, and the two possible values of </a:t>
                </a:r>
                <a:r>
                  <a:rPr lang="en-US" altLang="zh-HK" kern="0" dirty="0" err="1" smtClean="0">
                    <a:solidFill>
                      <a:srgbClr val="000000"/>
                    </a:solidFill>
                    <a:cs typeface="Arial" charset="0"/>
                  </a:rPr>
                  <a:t>s</a:t>
                </a:r>
                <a:r>
                  <a:rPr lang="en-US" altLang="zh-HK" kern="0" baseline="30000" dirty="0" err="1" smtClean="0">
                    <a:solidFill>
                      <a:srgbClr val="000000"/>
                    </a:solidFill>
                    <a:cs typeface="Arial" charset="0"/>
                  </a:rPr>
                  <a:t>i</a:t>
                </a:r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, each player j computes his/her expected payoff </a:t>
                </a:r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/>
                </a:r>
                <a:b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</a:br>
                <a:r>
                  <a:rPr lang="en-US" altLang="zh-HK" sz="1500" kern="0" dirty="0" smtClean="0">
                    <a:solidFill>
                      <a:srgbClr val="000000"/>
                    </a:solidFill>
                    <a:cs typeface="Arial" charset="0"/>
                  </a:rPr>
                  <a:t/>
                </a:r>
                <a:br>
                  <a:rPr lang="en-US" altLang="zh-HK" sz="1500" kern="0" dirty="0" smtClean="0">
                    <a:solidFill>
                      <a:srgbClr val="000000"/>
                    </a:solidFill>
                    <a:cs typeface="Arial" charset="0"/>
                  </a:rPr>
                </a:br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b="1" i="0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E</m:t>
                        </m:r>
                      </m:e>
                      <m:sub>
                        <m:sSup>
                          <m:sSupPr>
                            <m:ctrlP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…</m:t>
                        </m:r>
                        <m:sSup>
                          <m:sSupPr>
                            <m:ctrlP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←</m:t>
                        </m:r>
                        <m: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𝑝</m:t>
                        </m:r>
                        <m: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(∙|</m:t>
                        </m:r>
                        <m:sSup>
                          <m:sSupPr>
                            <m:ctrlP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…</m:t>
                        </m:r>
                        <m:sSup>
                          <m:sSupPr>
                            <m:ctrlP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HK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…</m:t>
                            </m:r>
                            <m:sSup>
                              <m:sSupPr>
                                <m:ctrlP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HK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b="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…</m:t>
                            </m:r>
                            <m:sSup>
                              <m:sSupPr>
                                <m:ctrlP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HK" b="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, </a:t>
                </a:r>
                <a:b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</a:br>
                <a:r>
                  <a:rPr lang="en-US" altLang="zh-HK" sz="1500" kern="0" dirty="0">
                    <a:solidFill>
                      <a:srgbClr val="000000"/>
                    </a:solidFill>
                    <a:cs typeface="Arial" charset="0"/>
                  </a:rPr>
                  <a:t/>
                </a:r>
                <a:br>
                  <a:rPr lang="en-US" altLang="zh-HK" sz="1500" kern="0" dirty="0">
                    <a:solidFill>
                      <a:srgbClr val="000000"/>
                    </a:solidFill>
                    <a:cs typeface="Arial" charset="0"/>
                  </a:rPr>
                </a:br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HK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altLang="zh-HK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p>
                        <m:r>
                          <a:rPr lang="en-US" altLang="zh-HK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altLang="zh-HK" b="0" i="1" kern="0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…</m:t>
                    </m:r>
                    <m:sSup>
                      <m:sSupPr>
                        <m:ctrlPr>
                          <a:rPr lang="en-US" altLang="zh-HK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HK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altLang="zh-HK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p>
                        <m:r>
                          <a:rPr lang="en-US" altLang="zh-HK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 are the bits that have been sampled. </a:t>
                </a:r>
              </a:p>
              <a:p>
                <a:pPr lvl="1"/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They then know their preferences of </a:t>
                </a:r>
                <a:r>
                  <a:rPr lang="en-US" altLang="zh-HK" kern="0" dirty="0" err="1" smtClean="0">
                    <a:solidFill>
                      <a:srgbClr val="000000"/>
                    </a:solidFill>
                    <a:cs typeface="Arial" charset="0"/>
                  </a:rPr>
                  <a:t>s</a:t>
                </a:r>
                <a:r>
                  <a:rPr lang="en-US" altLang="zh-HK" kern="0" baseline="30000" dirty="0" err="1" smtClean="0">
                    <a:solidFill>
                      <a:srgbClr val="000000"/>
                    </a:solidFill>
                    <a:cs typeface="Arial" charset="0"/>
                  </a:rPr>
                  <a:t>i</a:t>
                </a:r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If their preferences are the same, then both go for it. (Formally,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altLang="zh-HK" b="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p>
                        <m:r>
                          <a:rPr lang="en-US" altLang="zh-HK" b="0" i="1" kern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 to be that value.)</a:t>
                </a:r>
              </a:p>
              <a:p>
                <a:pPr lvl="1"/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If not the same, they run the </a:t>
                </a:r>
                <a:r>
                  <a:rPr lang="en-US" altLang="zh-HK" kern="0" dirty="0" smtClean="0">
                    <a:solidFill>
                      <a:schemeClr val="tx2"/>
                    </a:solidFill>
                    <a:cs typeface="Arial" charset="0"/>
                  </a:rPr>
                  <a:t>weak coin flipping</a:t>
                </a:r>
                <a:r>
                  <a:rPr lang="en-US" altLang="zh-HK" kern="0" dirty="0" smtClean="0">
                    <a:solidFill>
                      <a:srgbClr val="000000"/>
                    </a:solidFill>
                    <a:cs typeface="Arial" charset="0"/>
                  </a:rPr>
                  <a:t>.</a:t>
                </a:r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4525963"/>
              </a:xfrm>
              <a:blipFill rotWithShape="1">
                <a:blip r:embed="rId2"/>
                <a:stretch>
                  <a:fillRect l="-1481" t="-269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7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Protocol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After the </a:t>
            </a:r>
            <a:r>
              <a:rPr lang="en-US" altLang="zh-HK" dirty="0" smtClean="0">
                <a:solidFill>
                  <a:srgbClr val="FF0000"/>
                </a:solidFill>
              </a:rPr>
              <a:t>sampling</a:t>
            </a:r>
            <a:r>
              <a:rPr lang="en-US" altLang="zh-HK" dirty="0" smtClean="0"/>
              <a:t>, they get a joint strategy s.</a:t>
            </a:r>
          </a:p>
          <a:p>
            <a:r>
              <a:rPr lang="en-US" altLang="zh-HK" dirty="0" smtClean="0"/>
              <a:t>They </a:t>
            </a:r>
            <a:r>
              <a:rPr lang="en-US" altLang="zh-HK" dirty="0" smtClean="0">
                <a:solidFill>
                  <a:srgbClr val="FF0000"/>
                </a:solidFill>
              </a:rPr>
              <a:t>play</a:t>
            </a:r>
            <a:r>
              <a:rPr lang="en-US" altLang="zh-HK" dirty="0" smtClean="0"/>
              <a:t> s. </a:t>
            </a:r>
          </a:p>
          <a:p>
            <a:r>
              <a:rPr lang="en-US" altLang="zh-HK" dirty="0" smtClean="0"/>
              <a:t>Catch: After the sampling, both </a:t>
            </a:r>
            <a:r>
              <a:rPr lang="en-US" altLang="zh-HK" dirty="0" smtClean="0">
                <a:solidFill>
                  <a:srgbClr val="FF0000"/>
                </a:solidFill>
              </a:rPr>
              <a:t>know</a:t>
            </a:r>
            <a:r>
              <a:rPr lang="en-US" altLang="zh-HK" dirty="0" smtClean="0"/>
              <a:t> s</a:t>
            </a:r>
          </a:p>
          <a:p>
            <a:pPr lvl="1"/>
            <a:r>
              <a:rPr lang="en-US" altLang="zh-HK" dirty="0" smtClean="0"/>
              <a:t>As opposed to Player </a:t>
            </a:r>
            <a:r>
              <a:rPr lang="en-US" altLang="zh-HK" dirty="0" err="1" smtClean="0"/>
              <a:t>i</a:t>
            </a:r>
            <a:r>
              <a:rPr lang="en-US" altLang="zh-HK" dirty="0" smtClean="0"/>
              <a:t> only knows the </a:t>
            </a:r>
            <a:r>
              <a:rPr lang="en-US" altLang="zh-HK" dirty="0" err="1" smtClean="0"/>
              <a:t>i</a:t>
            </a:r>
            <a:r>
              <a:rPr lang="en-US" altLang="zh-HK" baseline="30000" dirty="0" err="1" smtClean="0"/>
              <a:t>th</a:t>
            </a:r>
            <a:r>
              <a:rPr lang="en-US" altLang="zh-HK" dirty="0" smtClean="0"/>
              <a:t> part of s.</a:t>
            </a:r>
          </a:p>
          <a:p>
            <a:r>
              <a:rPr lang="en-US" altLang="zh-HK" dirty="0" smtClean="0"/>
              <a:t>We add an extra “</a:t>
            </a:r>
            <a:r>
              <a:rPr lang="en-US" altLang="zh-HK" dirty="0" smtClean="0">
                <a:solidFill>
                  <a:srgbClr val="FF0000"/>
                </a:solidFill>
              </a:rPr>
              <a:t>checking</a:t>
            </a:r>
            <a:r>
              <a:rPr lang="en-US" altLang="zh-HK" dirty="0" smtClean="0"/>
              <a:t>” phase:</a:t>
            </a:r>
          </a:p>
          <a:p>
            <a:pPr lvl="1"/>
            <a:r>
              <a:rPr lang="en-US" altLang="zh-HK" dirty="0" smtClean="0"/>
              <a:t>If a player finds that the other didn’t play according to s: Output “rejection” and both get payoff 0.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681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Normal-form games</a:t>
            </a:r>
            <a:endParaRPr lang="en-US" altLang="zh-HK" dirty="0">
              <a:ea typeface="新細明體" charset="-120"/>
            </a:endParaRP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812800" y="4941888"/>
            <a:ext cx="376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800">
                <a:ea typeface="新細明體" charset="-120"/>
              </a:rPr>
              <a:t>strategic (normal) form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00600" y="1828800"/>
            <a:ext cx="3886200" cy="4302125"/>
          </a:xfrm>
          <a:noFill/>
          <a:ln/>
        </p:spPr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k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players</a:t>
            </a:r>
            <a:r>
              <a:rPr lang="en-US" altLang="zh-HK" dirty="0">
                <a:ea typeface="新細明體" charset="-120"/>
              </a:rPr>
              <a:t>: P</a:t>
            </a:r>
            <a:r>
              <a:rPr lang="en-US" altLang="zh-HK" baseline="-25000" dirty="0">
                <a:ea typeface="新細明體" charset="-120"/>
              </a:rPr>
              <a:t>1</a:t>
            </a:r>
            <a:r>
              <a:rPr lang="en-US" altLang="zh-HK" dirty="0">
                <a:ea typeface="新細明體" charset="-120"/>
              </a:rPr>
              <a:t>, …, </a:t>
            </a:r>
            <a:r>
              <a:rPr lang="en-US" altLang="zh-HK" dirty="0" err="1" smtClean="0">
                <a:ea typeface="新細明體" charset="-120"/>
              </a:rPr>
              <a:t>P</a:t>
            </a:r>
            <a:r>
              <a:rPr lang="en-US" altLang="zh-HK" baseline="-25000" dirty="0" err="1" smtClean="0">
                <a:ea typeface="新細明體" charset="-120"/>
              </a:rPr>
              <a:t>k</a:t>
            </a:r>
            <a:endParaRPr lang="en-US" altLang="zh-HK" baseline="-25000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P</a:t>
            </a:r>
            <a:r>
              <a:rPr lang="en-US" altLang="zh-HK" baseline="-25000" dirty="0">
                <a:ea typeface="新細明體" charset="-120"/>
              </a:rPr>
              <a:t>i</a:t>
            </a:r>
            <a:r>
              <a:rPr lang="en-US" altLang="zh-HK" dirty="0">
                <a:ea typeface="新細明體" charset="-120"/>
              </a:rPr>
              <a:t> has a set S</a:t>
            </a:r>
            <a:r>
              <a:rPr lang="en-US" altLang="zh-HK" baseline="-25000" dirty="0">
                <a:ea typeface="新細明體" charset="-120"/>
              </a:rPr>
              <a:t>i</a:t>
            </a:r>
            <a:r>
              <a:rPr lang="en-US" altLang="zh-HK" dirty="0">
                <a:ea typeface="新細明體" charset="-120"/>
              </a:rPr>
              <a:t> of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strategies</a:t>
            </a:r>
          </a:p>
          <a:p>
            <a:r>
              <a:rPr lang="en-US" altLang="zh-HK" dirty="0">
                <a:ea typeface="新細明體" charset="-120"/>
              </a:rPr>
              <a:t>P</a:t>
            </a:r>
            <a:r>
              <a:rPr lang="en-US" altLang="zh-HK" baseline="-25000" dirty="0">
                <a:ea typeface="新細明體" charset="-120"/>
              </a:rPr>
              <a:t>i</a:t>
            </a:r>
            <a:r>
              <a:rPr lang="en-US" altLang="zh-HK" dirty="0">
                <a:ea typeface="新細明體" charset="-120"/>
              </a:rPr>
              <a:t> has a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utility</a:t>
            </a:r>
            <a:r>
              <a:rPr lang="en-US" altLang="zh-HK" dirty="0">
                <a:ea typeface="新細明體" charset="-120"/>
              </a:rPr>
              <a:t> function </a:t>
            </a:r>
            <a:r>
              <a:rPr lang="en-US" altLang="zh-HK" dirty="0" err="1">
                <a:ea typeface="新細明體" charset="-120"/>
              </a:rPr>
              <a:t>u</a:t>
            </a:r>
            <a:r>
              <a:rPr lang="en-US" altLang="zh-HK" baseline="-25000" dirty="0" err="1">
                <a:ea typeface="新細明體" charset="-120"/>
              </a:rPr>
              <a:t>i</a:t>
            </a:r>
            <a:r>
              <a:rPr lang="en-US" altLang="zh-HK" dirty="0">
                <a:ea typeface="新細明體" charset="-120"/>
              </a:rPr>
              <a:t>: S</a:t>
            </a:r>
            <a:r>
              <a:rPr lang="el-GR" dirty="0"/>
              <a:t>→</a:t>
            </a:r>
            <a:r>
              <a:rPr lang="en-US" altLang="zh-H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ℝ</a:t>
            </a:r>
            <a:endParaRPr lang="en-US" altLang="zh-HK" dirty="0">
              <a:ea typeface="新細明體" charset="-120"/>
            </a:endParaRPr>
          </a:p>
          <a:p>
            <a:pPr lvl="1"/>
            <a:r>
              <a:rPr lang="en-US" altLang="zh-HK" dirty="0">
                <a:ea typeface="新細明體" charset="-120"/>
              </a:rPr>
              <a:t>S = S</a:t>
            </a:r>
            <a:r>
              <a:rPr lang="en-US" altLang="zh-HK" baseline="-25000" dirty="0">
                <a:ea typeface="新細明體" charset="-120"/>
              </a:rPr>
              <a:t>1</a:t>
            </a:r>
            <a:r>
              <a:rPr lang="en-US" altLang="zh-HK" dirty="0">
                <a:ea typeface="新細明體" charset="-120"/>
              </a:rPr>
              <a:t> </a:t>
            </a:r>
            <a:r>
              <a:rPr lang="en-US" altLang="zh-HK" dirty="0">
                <a:ea typeface="新細明體" charset="-120"/>
                <a:sym typeface="Symbol" pitchFamily="18" charset="2"/>
              </a:rPr>
              <a:t> </a:t>
            </a:r>
            <a:r>
              <a:rPr lang="en-US" altLang="zh-HK" dirty="0">
                <a:ea typeface="新細明體" charset="-120"/>
              </a:rPr>
              <a:t>S</a:t>
            </a:r>
            <a:r>
              <a:rPr lang="en-US" altLang="zh-HK" baseline="-25000" dirty="0">
                <a:ea typeface="新細明體" charset="-120"/>
              </a:rPr>
              <a:t>2</a:t>
            </a:r>
            <a:r>
              <a:rPr lang="en-US" altLang="zh-HK" dirty="0">
                <a:ea typeface="新細明體" charset="-120"/>
              </a:rPr>
              <a:t> </a:t>
            </a:r>
            <a:r>
              <a:rPr lang="en-US" altLang="zh-HK" dirty="0">
                <a:ea typeface="新細明體" charset="-120"/>
                <a:sym typeface="Symbol" pitchFamily="18" charset="2"/>
              </a:rPr>
              <a:t> </a:t>
            </a:r>
            <a:r>
              <a:rPr lang="en-US" altLang="zh-HK" dirty="0">
                <a:ea typeface="新細明體" charset="-120"/>
              </a:rPr>
              <a:t>⋯ </a:t>
            </a:r>
            <a:r>
              <a:rPr lang="en-US" altLang="zh-HK" dirty="0">
                <a:ea typeface="新細明體" charset="-120"/>
                <a:sym typeface="Symbol" pitchFamily="18" charset="2"/>
              </a:rPr>
              <a:t>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k</a:t>
            </a:r>
            <a:endParaRPr lang="en-US" altLang="zh-HK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8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About the </a:t>
            </a:r>
            <a:r>
              <a:rPr lang="en-US" altLang="zh-HK" dirty="0" smtClean="0"/>
              <a:t>extra phase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err="1" smtClean="0"/>
              <a:t>Dodis</a:t>
            </a:r>
            <a:r>
              <a:rPr lang="en-US" altLang="zh-HK" dirty="0" smtClean="0"/>
              <a:t> et al. also has this punishment move</a:t>
            </a:r>
          </a:p>
          <a:p>
            <a:r>
              <a:rPr lang="en-US" altLang="zh-HK" dirty="0" smtClean="0"/>
              <a:t>Doesn’t </a:t>
            </a:r>
            <a:r>
              <a:rPr lang="en-US" altLang="zh-HK" dirty="0" smtClean="0"/>
              <a:t>change original CE.</a:t>
            </a:r>
          </a:p>
          <a:p>
            <a:r>
              <a:rPr lang="en-US" altLang="zh-HK" dirty="0" smtClean="0"/>
              <a:t>Classical model augmented with the same phase: no use. </a:t>
            </a:r>
          </a:p>
          <a:p>
            <a:r>
              <a:rPr lang="en-US" altLang="zh-HK" dirty="0" smtClean="0"/>
              <a:t>One important case: the CE is a </a:t>
            </a:r>
            <a:r>
              <a:rPr lang="en-US" altLang="zh-HK" dirty="0" smtClean="0">
                <a:solidFill>
                  <a:srgbClr val="FF0000"/>
                </a:solidFill>
              </a:rPr>
              <a:t>convex combination </a:t>
            </a:r>
            <a:r>
              <a:rPr lang="en-US" altLang="zh-HK" dirty="0" smtClean="0"/>
              <a:t>of some </a:t>
            </a:r>
            <a:r>
              <a:rPr lang="en-US" altLang="zh-HK" dirty="0" smtClean="0">
                <a:solidFill>
                  <a:srgbClr val="FF0000"/>
                </a:solidFill>
              </a:rPr>
              <a:t>pure NE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Then </a:t>
            </a:r>
            <a:r>
              <a:rPr lang="en-US" altLang="zh-HK" dirty="0" smtClean="0">
                <a:solidFill>
                  <a:srgbClr val="FF0000"/>
                </a:solidFill>
              </a:rPr>
              <a:t>don’t need the extra stage</a:t>
            </a:r>
            <a:r>
              <a:rPr lang="en-US" altLang="zh-HK" dirty="0" smtClean="0"/>
              <a:t>---knowing pure strategy s doesn’t give any player incentive to deviate.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675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Though Nash equilibrium is hard to find…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CE is better in fairness, social welfare, and computational tractability.</a:t>
            </a:r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Quantum communication can implement CE without mediator, </a:t>
            </a:r>
            <a:r>
              <a:rPr lang="en-US" altLang="zh-HK" dirty="0" smtClean="0">
                <a:solidFill>
                  <a:srgbClr val="FF0000"/>
                </a:solidFill>
              </a:rPr>
              <a:t>unconditionally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836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191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Representing a game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98120"/>
              </p:ext>
            </p:extLst>
          </p:nvPr>
        </p:nvGraphicFramePr>
        <p:xfrm>
          <a:off x="5200600" y="2388152"/>
          <a:ext cx="297180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/>
                <a:gridCol w="742950"/>
                <a:gridCol w="742950"/>
                <a:gridCol w="742950"/>
              </a:tblGrid>
              <a:tr h="736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0, 0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1,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-1, 1</a:t>
                      </a: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0,</a:t>
                      </a:r>
                      <a:r>
                        <a:rPr lang="en-US" baseline="0" dirty="0" smtClean="0"/>
                        <a:t> 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1, -1</a:t>
                      </a: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0, 0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00" y="2490674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83" y="2490673"/>
            <a:ext cx="43874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52" y="2490672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39" y="4707404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48" y="3958650"/>
            <a:ext cx="43874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37" y="3225873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Nash equilibrium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53400" cy="2016125"/>
          </a:xfrm>
        </p:spPr>
        <p:txBody>
          <a:bodyPr/>
          <a:lstStyle/>
          <a:p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Nash equilibrium</a:t>
            </a:r>
            <a:r>
              <a:rPr lang="en-US" altLang="zh-HK">
                <a:ea typeface="新細明體" charset="-120"/>
              </a:rPr>
              <a:t>: each player has adopted an optimal strategy, provided that others keep their strategies unchanged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30480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0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Nash equilibrium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Pure Nash equilibrium</a:t>
            </a:r>
            <a:r>
              <a:rPr lang="en-US" altLang="zh-HK" dirty="0">
                <a:ea typeface="新細明體" charset="-120"/>
              </a:rPr>
              <a:t>: </a:t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ea typeface="新細明體" charset="-120"/>
              </a:rPr>
              <a:t>	a joint strategy s = (s</a:t>
            </a:r>
            <a:r>
              <a:rPr lang="en-US" altLang="zh-HK" baseline="-25000" dirty="0">
                <a:ea typeface="新細明體" charset="-120"/>
              </a:rPr>
              <a:t>1</a:t>
            </a:r>
            <a:r>
              <a:rPr lang="en-US" altLang="zh-HK" dirty="0">
                <a:ea typeface="新細明體" charset="-120"/>
              </a:rPr>
              <a:t>, …,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k</a:t>
            </a:r>
            <a:r>
              <a:rPr lang="en-US" altLang="zh-HK" dirty="0" smtClean="0">
                <a:ea typeface="新細明體" charset="-120"/>
              </a:rPr>
              <a:t>) </a:t>
            </a:r>
            <a:r>
              <a:rPr lang="en-US" altLang="zh-HK" dirty="0" err="1">
                <a:ea typeface="新細明體" charset="-120"/>
              </a:rPr>
              <a:t>s.t.</a:t>
            </a:r>
            <a:r>
              <a:rPr lang="en-US" altLang="zh-HK" dirty="0">
                <a:ea typeface="新細明體" charset="-120"/>
              </a:rPr>
              <a:t> </a:t>
            </a:r>
            <a:r>
              <a:rPr lang="en-US" altLang="zh-H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</a:t>
            </a:r>
            <a:r>
              <a:rPr lang="en-US" altLang="zh-HK" dirty="0">
                <a:ea typeface="新細明體" charset="-120"/>
              </a:rPr>
              <a:t/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ea typeface="新細明體" charset="-120"/>
              </a:rPr>
              <a:t>			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,s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) </a:t>
            </a:r>
            <a:r>
              <a:rPr lang="el-GR" dirty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  <a:cs typeface="Arial" charset="0"/>
              </a:rPr>
              <a:t> 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’,s</a:t>
            </a:r>
            <a:r>
              <a:rPr lang="en-US" altLang="zh-HK" baseline="-25000" dirty="0">
                <a:solidFill>
                  <a:srgbClr val="0000FF"/>
                </a:solidFill>
                <a:ea typeface="新細明體" charset="-120"/>
              </a:rPr>
              <a:t>-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)</a:t>
            </a:r>
          </a:p>
          <a:p>
            <a:pPr lvl="1"/>
            <a:r>
              <a:rPr lang="en-US" altLang="zh-HK" dirty="0">
                <a:ea typeface="新細明體" charset="-120"/>
              </a:rPr>
              <a:t>s</a:t>
            </a:r>
            <a:r>
              <a:rPr lang="en-US" altLang="zh-HK" baseline="-25000" dirty="0">
                <a:ea typeface="新細明體" charset="-120"/>
              </a:rPr>
              <a:t>-</a:t>
            </a:r>
            <a:r>
              <a:rPr lang="en-US" altLang="zh-HK" baseline="-25000" dirty="0" err="1">
                <a:ea typeface="新細明體" charset="-120"/>
              </a:rPr>
              <a:t>i</a:t>
            </a:r>
            <a:r>
              <a:rPr lang="en-US" altLang="zh-HK" baseline="-25000" dirty="0">
                <a:ea typeface="新細明體" charset="-120"/>
              </a:rPr>
              <a:t> </a:t>
            </a:r>
            <a:r>
              <a:rPr lang="en-US" altLang="zh-HK" dirty="0">
                <a:ea typeface="新細明體" charset="-120"/>
              </a:rPr>
              <a:t>= (s</a:t>
            </a:r>
            <a:r>
              <a:rPr lang="en-US" altLang="zh-HK" baseline="-25000" dirty="0">
                <a:ea typeface="新細明體" charset="-120"/>
              </a:rPr>
              <a:t>1</a:t>
            </a:r>
            <a:r>
              <a:rPr lang="en-US" altLang="zh-HK" dirty="0">
                <a:ea typeface="新細明體" charset="-120"/>
              </a:rPr>
              <a:t>, …, s</a:t>
            </a:r>
            <a:r>
              <a:rPr lang="en-US" altLang="zh-HK" baseline="-25000" dirty="0">
                <a:ea typeface="新細明體" charset="-120"/>
              </a:rPr>
              <a:t>i-1</a:t>
            </a:r>
            <a:r>
              <a:rPr lang="en-US" altLang="zh-HK" dirty="0">
                <a:ea typeface="新細明體" charset="-120"/>
              </a:rPr>
              <a:t>, s</a:t>
            </a:r>
            <a:r>
              <a:rPr lang="en-US" altLang="zh-HK" baseline="-25000" dirty="0">
                <a:ea typeface="新細明體" charset="-120"/>
              </a:rPr>
              <a:t>i+1</a:t>
            </a:r>
            <a:r>
              <a:rPr lang="en-US" altLang="zh-HK" dirty="0">
                <a:ea typeface="新細明體" charset="-120"/>
              </a:rPr>
              <a:t>, …, s</a:t>
            </a:r>
            <a:r>
              <a:rPr lang="en-US" altLang="zh-HK" baseline="-25000" dirty="0">
                <a:ea typeface="新細明體" charset="-120"/>
              </a:rPr>
              <a:t>i-1</a:t>
            </a:r>
            <a:r>
              <a:rPr lang="en-US" altLang="zh-HK" dirty="0">
                <a:ea typeface="新細明體" charset="-120"/>
              </a:rPr>
              <a:t>) </a:t>
            </a:r>
          </a:p>
          <a:p>
            <a:r>
              <a:rPr lang="en-US" altLang="zh-HK" dirty="0">
                <a:ea typeface="新細明體" charset="-120"/>
              </a:rPr>
              <a:t>Each Player </a:t>
            </a:r>
            <a:r>
              <a:rPr lang="en-US" altLang="zh-HK" dirty="0" err="1">
                <a:ea typeface="新細明體" charset="-120"/>
              </a:rPr>
              <a:t>i</a:t>
            </a:r>
            <a:r>
              <a:rPr lang="en-US" altLang="zh-HK" dirty="0">
                <a:ea typeface="新細明體" charset="-120"/>
              </a:rPr>
              <a:t> can also choose her strategy </a:t>
            </a:r>
            <a:r>
              <a:rPr lang="en-US" altLang="zh-HK" dirty="0" err="1">
                <a:ea typeface="新細明體" charset="-120"/>
              </a:rPr>
              <a:t>s</a:t>
            </a:r>
            <a:r>
              <a:rPr lang="en-US" altLang="zh-HK" baseline="-25000" dirty="0" err="1">
                <a:ea typeface="新細明體" charset="-120"/>
              </a:rPr>
              <a:t>i</a:t>
            </a:r>
            <a:r>
              <a:rPr lang="en-US" altLang="zh-HK" dirty="0">
                <a:ea typeface="新細明體" charset="-120"/>
              </a:rPr>
              <a:t> randomly, say, from distribution p</a:t>
            </a:r>
            <a:r>
              <a:rPr lang="en-US" altLang="zh-HK" baseline="-25000" dirty="0">
                <a:ea typeface="新細明體" charset="-120"/>
              </a:rPr>
              <a:t>i</a:t>
            </a:r>
            <a:r>
              <a:rPr lang="en-US" altLang="zh-HK" dirty="0">
                <a:ea typeface="新細明體" charset="-120"/>
              </a:rPr>
              <a:t>. </a:t>
            </a:r>
          </a:p>
          <a:p>
            <a:r>
              <a:rPr lang="en-US" altLang="zh-HK" dirty="0">
                <a:ea typeface="新細明體" charset="-120"/>
              </a:rPr>
              <a:t>(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Mixed</a:t>
            </a:r>
            <a:r>
              <a:rPr lang="en-US" altLang="zh-HK" dirty="0">
                <a:ea typeface="新細明體" charset="-120"/>
              </a:rPr>
              <a:t>)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Nash equilibrium</a:t>
            </a:r>
            <a:r>
              <a:rPr lang="en-US" altLang="zh-HK" dirty="0">
                <a:ea typeface="新細明體" charset="-120"/>
              </a:rPr>
              <a:t> (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NE</a:t>
            </a:r>
            <a:r>
              <a:rPr lang="en-US" altLang="zh-HK" dirty="0">
                <a:ea typeface="新細明體" charset="-120"/>
              </a:rPr>
              <a:t>): </a:t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ea typeface="新細明體" charset="-120"/>
              </a:rPr>
              <a:t>a product distribution p = p</a:t>
            </a:r>
            <a:r>
              <a:rPr lang="en-US" altLang="zh-HK" baseline="-25000" dirty="0">
                <a:ea typeface="新細明體" charset="-120"/>
              </a:rPr>
              <a:t>1 </a:t>
            </a:r>
            <a:r>
              <a:rPr lang="en-US" altLang="zh-H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</a:t>
            </a:r>
            <a:r>
              <a:rPr lang="en-US" altLang="zh-HK" dirty="0">
                <a:ea typeface="新細明體" charset="-120"/>
              </a:rPr>
              <a:t> … </a:t>
            </a:r>
            <a:r>
              <a:rPr lang="en-US" altLang="zh-H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dirty="0" err="1" smtClean="0">
                <a:ea typeface="新細明體" charset="-120"/>
              </a:rPr>
              <a:t>p</a:t>
            </a:r>
            <a:r>
              <a:rPr lang="en-US" altLang="zh-HK" baseline="-25000" dirty="0" err="1" smtClean="0">
                <a:ea typeface="新細明體" charset="-120"/>
              </a:rPr>
              <a:t>k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dirty="0" err="1">
                <a:ea typeface="新細明體" charset="-120"/>
              </a:rPr>
              <a:t>s.t.</a:t>
            </a:r>
            <a:r>
              <a:rPr lang="en-US" altLang="zh-HK" dirty="0">
                <a:ea typeface="新細明體" charset="-120"/>
              </a:rPr>
              <a:t> </a:t>
            </a:r>
            <a:r>
              <a:rPr lang="en-US" altLang="zh-H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</a:t>
            </a:r>
            <a:r>
              <a:rPr lang="en-US" altLang="zh-HK" dirty="0">
                <a:ea typeface="新細明體" charset="-120"/>
              </a:rPr>
              <a:t> </a:t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ea typeface="新細明體" charset="-120"/>
              </a:rPr>
              <a:t>		</a:t>
            </a:r>
            <a:r>
              <a:rPr lang="en-US" altLang="zh-HK" dirty="0" err="1">
                <a:ea typeface="新細明體" charset="-120"/>
              </a:rPr>
              <a:t>E</a:t>
            </a:r>
            <a:r>
              <a:rPr lang="en-US" altLang="zh-HK" baseline="-25000" dirty="0" err="1">
                <a:ea typeface="新細明體" charset="-120"/>
              </a:rPr>
              <a:t>s</a:t>
            </a:r>
            <a:r>
              <a:rPr lang="el-GR" baseline="-25000" dirty="0">
                <a:cs typeface="Arial" charset="0"/>
              </a:rPr>
              <a:t>←</a:t>
            </a:r>
            <a:r>
              <a:rPr lang="en-US" altLang="zh-HK" baseline="-25000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[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,s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HK" dirty="0">
                <a:ea typeface="新細明體" charset="-120"/>
              </a:rPr>
              <a:t>]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l-GR" dirty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  <a:cs typeface="Arial" charset="0"/>
              </a:rPr>
              <a:t> </a:t>
            </a:r>
            <a:r>
              <a:rPr lang="en-US" altLang="zh-HK" dirty="0" err="1">
                <a:ea typeface="新細明體" charset="-120"/>
                <a:cs typeface="Arial" charset="0"/>
              </a:rPr>
              <a:t>E</a:t>
            </a:r>
            <a:r>
              <a:rPr lang="en-US" altLang="zh-HK" baseline="-25000" dirty="0" err="1">
                <a:ea typeface="新細明體" charset="-120"/>
              </a:rPr>
              <a:t>s</a:t>
            </a:r>
            <a:r>
              <a:rPr lang="el-GR" baseline="-25000" dirty="0">
                <a:cs typeface="Arial" charset="0"/>
              </a:rPr>
              <a:t>←</a:t>
            </a:r>
            <a:r>
              <a:rPr lang="en-US" altLang="zh-HK" baseline="-25000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  <a:cs typeface="Arial" charset="0"/>
              </a:rPr>
              <a:t>[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’,s</a:t>
            </a:r>
            <a:r>
              <a:rPr lang="en-US" altLang="zh-HK" baseline="-25000" dirty="0">
                <a:solidFill>
                  <a:srgbClr val="0000FF"/>
                </a:solidFill>
                <a:ea typeface="新細明體" charset="-120"/>
              </a:rPr>
              <a:t>-</a:t>
            </a:r>
            <a:r>
              <a:rPr lang="en-US" altLang="zh-HK" baseline="-25000" dirty="0" err="1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HK" dirty="0" smtClean="0">
                <a:ea typeface="新細明體" charset="-120"/>
              </a:rPr>
              <a:t>]</a:t>
            </a:r>
          </a:p>
          <a:p>
            <a:r>
              <a:rPr lang="en-US" altLang="zh-HK" dirty="0" smtClean="0">
                <a:ea typeface="新細明體" charset="-120"/>
              </a:rPr>
              <a:t>[vNM44,N51] 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Any game </a:t>
            </a:r>
            <a:r>
              <a:rPr lang="en-US" altLang="zh-HK" dirty="0" smtClean="0">
                <a:ea typeface="新細明體" charset="-120"/>
              </a:rPr>
              <a:t>with a finite set of strategies 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has an NE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endParaRPr lang="en-US" altLang="zh-HK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03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Algorithmic game theory</a:t>
            </a:r>
            <a:endParaRPr lang="zh-HK" altLang="en-US" dirty="0" smtClean="0">
              <a:ea typeface="新細明體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30725"/>
          </a:xfrm>
        </p:spPr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What if we have a large number of strategies?</a:t>
            </a:r>
          </a:p>
          <a:p>
            <a:pPr lvl="1"/>
            <a:r>
              <a:rPr lang="en-US" altLang="zh-HK" dirty="0" smtClean="0">
                <a:solidFill>
                  <a:srgbClr val="A6A6A6"/>
                </a:solidFill>
                <a:ea typeface="新細明體" charset="-120"/>
              </a:rPr>
              <a:t>Or large number of players?</a:t>
            </a:r>
            <a:endParaRPr lang="zh-HK" altLang="en-US" dirty="0" smtClean="0">
              <a:solidFill>
                <a:srgbClr val="A6A6A6"/>
              </a:solidFill>
              <a:ea typeface="新細明體" charset="-12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75272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29247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295400"/>
            <a:ext cx="27432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farm1.static.flickr.com/203/452044703_6e16d890c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046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-sect.com/scr/rock_paper_scissors_1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5" y="639296"/>
            <a:ext cx="5206681" cy="54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intractability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How computationally </a:t>
            </a:r>
            <a:r>
              <a:rPr lang="en-US" altLang="zh-HK" dirty="0" smtClean="0">
                <a:solidFill>
                  <a:srgbClr val="7030A0"/>
                </a:solidFill>
              </a:rPr>
              <a:t>hard </a:t>
            </a:r>
            <a:r>
              <a:rPr lang="en-US" altLang="zh-HK" dirty="0" smtClean="0"/>
              <a:t>is it to find a Nash equilibrium (even in a two-player game)?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Optimal </a:t>
            </a:r>
            <a:r>
              <a:rPr lang="en-US" altLang="zh-HK" dirty="0" smtClean="0"/>
              <a:t>one: </a:t>
            </a:r>
            <a:r>
              <a:rPr lang="en-US" altLang="zh-HK" dirty="0" smtClean="0">
                <a:solidFill>
                  <a:schemeClr val="tx2"/>
                </a:solidFill>
              </a:rPr>
              <a:t>NP-hard</a:t>
            </a:r>
            <a:r>
              <a:rPr lang="en-US" altLang="zh-HK" dirty="0" smtClean="0"/>
              <a:t>. [</a:t>
            </a:r>
            <a:r>
              <a:rPr lang="en-US" altLang="zh-HK" dirty="0" smtClean="0"/>
              <a:t>Gilboa-Zemel’89</a:t>
            </a:r>
            <a:r>
              <a:rPr lang="en-US" altLang="zh-HK" dirty="0" smtClean="0"/>
              <a:t>]</a:t>
            </a:r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Any one</a:t>
            </a:r>
            <a:r>
              <a:rPr lang="en-US" altLang="zh-HK" dirty="0" smtClean="0"/>
              <a:t>: </a:t>
            </a:r>
            <a:r>
              <a:rPr lang="en-US" altLang="zh-HK" dirty="0" smtClean="0">
                <a:solidFill>
                  <a:schemeClr val="tx2"/>
                </a:solidFill>
              </a:rPr>
              <a:t>PPAD-hard</a:t>
            </a:r>
            <a:r>
              <a:rPr lang="en-US" altLang="zh-HK" dirty="0" smtClean="0"/>
              <a:t>.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[Daskalakis-Goldberg-Papadimitriou’06</a:t>
            </a:r>
            <a:r>
              <a:rPr lang="en-US" altLang="zh-HK" dirty="0" smtClean="0"/>
              <a:t>, </a:t>
            </a:r>
            <a:r>
              <a:rPr lang="en-US" altLang="zh-HK" dirty="0" smtClean="0"/>
              <a:t>Chen-Deng’06</a:t>
            </a:r>
            <a:r>
              <a:rPr lang="en-US" altLang="zh-HK" dirty="0" smtClean="0"/>
              <a:t>]</a:t>
            </a:r>
          </a:p>
          <a:p>
            <a:r>
              <a:rPr lang="en-US" altLang="zh-HK" dirty="0" smtClean="0"/>
              <a:t>Computationally Unfriendly! </a:t>
            </a:r>
          </a:p>
          <a:p>
            <a:r>
              <a:rPr lang="en-US" altLang="zh-HK" dirty="0" smtClean="0"/>
              <a:t>Even worse, inefficient in game-theoretic sense!</a:t>
            </a:r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385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correlated equilibrium: game</a:t>
            </a:r>
            <a:endParaRPr lang="en-US" altLang="zh-HK" dirty="0">
              <a:ea typeface="新細明體" charset="-120"/>
            </a:endParaRPr>
          </a:p>
        </p:txBody>
      </p:sp>
      <p:graphicFrame>
        <p:nvGraphicFramePr>
          <p:cNvPr id="177155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889650"/>
              </p:ext>
            </p:extLst>
          </p:nvPr>
        </p:nvGraphicFramePr>
        <p:xfrm>
          <a:off x="5148063" y="2244079"/>
          <a:ext cx="3462537" cy="2985121"/>
        </p:xfrm>
        <a:graphic>
          <a:graphicData uri="http://schemas.openxmlformats.org/drawingml/2006/table">
            <a:tbl>
              <a:tblPr/>
              <a:tblGrid>
                <a:gridCol w="1154179"/>
                <a:gridCol w="1154179"/>
                <a:gridCol w="1154179"/>
              </a:tblGrid>
              <a:tr h="916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city</a:t>
                      </a:r>
                      <a:endParaRPr kumimoji="0" lang="zh-HK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Baseball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Softball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4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Baseball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 </a:t>
                      </a: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 </a:t>
                      </a: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</a:t>
                      </a: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4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Softball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 </a:t>
                      </a: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</a:t>
                      </a: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 </a:t>
                      </a: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</a:t>
                      </a:r>
                      <a:r>
                        <a:rPr kumimoji="0" lang="en-US" altLang="zh-H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175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53008" y="1556792"/>
            <a:ext cx="4479032" cy="45741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HK" sz="2400" dirty="0">
                <a:ea typeface="新細明體" charset="-120"/>
              </a:rPr>
              <a:t>2 pure NE: </a:t>
            </a:r>
            <a:r>
              <a:rPr lang="en-US" altLang="zh-HK" sz="2400" dirty="0" smtClean="0">
                <a:ea typeface="新細明體" charset="-120"/>
              </a:rPr>
              <a:t>go to the same game. </a:t>
            </a:r>
            <a:r>
              <a:rPr lang="en-US" altLang="zh-HK" sz="2400" dirty="0">
                <a:ea typeface="新細明體" charset="-120"/>
              </a:rPr>
              <a:t>Payoff: </a:t>
            </a:r>
            <a:r>
              <a:rPr lang="en-US" altLang="zh-HK" sz="2400" dirty="0" smtClean="0">
                <a:ea typeface="新細明體" charset="-120"/>
              </a:rPr>
              <a:t>(2,4) </a:t>
            </a:r>
            <a:r>
              <a:rPr lang="en-US" altLang="zh-HK" sz="2400" dirty="0">
                <a:ea typeface="新細明體" charset="-120"/>
              </a:rPr>
              <a:t>or </a:t>
            </a:r>
            <a:r>
              <a:rPr lang="en-US" altLang="zh-HK" sz="2400" dirty="0" smtClean="0">
                <a:ea typeface="新細明體" charset="-120"/>
              </a:rPr>
              <a:t>(4,2)</a:t>
            </a:r>
            <a:endParaRPr lang="en-US" altLang="zh-HK" sz="2400" dirty="0">
              <a:ea typeface="新細明體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HK" sz="2000" dirty="0">
                <a:solidFill>
                  <a:srgbClr val="0000FF"/>
                </a:solidFill>
                <a:ea typeface="新細明體" charset="-120"/>
              </a:rPr>
              <a:t>Bad</a:t>
            </a:r>
            <a:r>
              <a:rPr lang="en-US" altLang="zh-HK" sz="2000" dirty="0">
                <a:ea typeface="新細明體" charset="-120"/>
              </a:rPr>
              <a:t>: </a:t>
            </a:r>
            <a:r>
              <a:rPr lang="en-US" altLang="zh-HK" sz="2000" dirty="0" smtClean="0">
                <a:ea typeface="新細明體" charset="-120"/>
              </a:rPr>
              <a:t>unfair</a:t>
            </a:r>
            <a:r>
              <a:rPr lang="en-US" altLang="zh-HK" sz="2000" dirty="0">
                <a:ea typeface="新細明體" charset="-12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zh-HK" sz="2400" dirty="0">
                <a:ea typeface="新細明體" charset="-120"/>
              </a:rPr>
              <a:t>1 mixed NE: </a:t>
            </a:r>
            <a:r>
              <a:rPr lang="en-US" altLang="zh-HK" sz="2400" dirty="0" smtClean="0">
                <a:ea typeface="新細明體" charset="-120"/>
              </a:rPr>
              <a:t>each goes to preferred </a:t>
            </a:r>
            <a:r>
              <a:rPr lang="en-US" altLang="zh-HK" sz="2400" dirty="0" err="1" smtClean="0">
                <a:ea typeface="新細明體" charset="-120"/>
              </a:rPr>
              <a:t>w.p</a:t>
            </a:r>
            <a:r>
              <a:rPr lang="en-US" altLang="zh-HK" sz="2400" dirty="0" smtClean="0">
                <a:ea typeface="新細明體" charset="-120"/>
              </a:rPr>
              <a:t>. 2/3. </a:t>
            </a:r>
            <a:endParaRPr lang="en-US" altLang="zh-HK" sz="2400" dirty="0">
              <a:ea typeface="新細明體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HK" sz="2000" dirty="0">
                <a:solidFill>
                  <a:srgbClr val="FF33CC"/>
                </a:solidFill>
                <a:ea typeface="新細明體" charset="-120"/>
              </a:rPr>
              <a:t>Good</a:t>
            </a:r>
            <a:r>
              <a:rPr lang="en-US" altLang="zh-HK" sz="2000" dirty="0">
                <a:ea typeface="新細明體" charset="-120"/>
              </a:rPr>
              <a:t>: Fair </a:t>
            </a:r>
          </a:p>
          <a:p>
            <a:pPr lvl="1">
              <a:lnSpc>
                <a:spcPct val="80000"/>
              </a:lnSpc>
            </a:pPr>
            <a:r>
              <a:rPr lang="en-US" altLang="zh-HK" sz="2000" dirty="0">
                <a:solidFill>
                  <a:srgbClr val="0000FF"/>
                </a:solidFill>
                <a:ea typeface="新細明體" charset="-120"/>
              </a:rPr>
              <a:t>Bad</a:t>
            </a:r>
            <a:r>
              <a:rPr lang="en-US" altLang="zh-HK" sz="2000" dirty="0">
                <a:ea typeface="新細明體" charset="-120"/>
              </a:rPr>
              <a:t>: Low payoff: both </a:t>
            </a:r>
            <a:r>
              <a:rPr lang="en-US" altLang="zh-HK" sz="2000" dirty="0" smtClean="0">
                <a:ea typeface="Arial Unicode MS" pitchFamily="34" charset="-128"/>
                <a:cs typeface="Arial Unicode MS" pitchFamily="34" charset="-128"/>
              </a:rPr>
              <a:t>= 4/3</a:t>
            </a:r>
          </a:p>
          <a:p>
            <a:pPr lvl="1">
              <a:lnSpc>
                <a:spcPct val="80000"/>
              </a:lnSpc>
            </a:pPr>
            <a:r>
              <a:rPr lang="en-US" altLang="zh-HK" sz="20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Worse</a:t>
            </a:r>
            <a:r>
              <a:rPr lang="en-US" altLang="zh-HK" sz="2000" dirty="0" smtClean="0">
                <a:ea typeface="Arial Unicode MS" pitchFamily="34" charset="-128"/>
                <a:cs typeface="Arial Unicode MS" pitchFamily="34" charset="-128"/>
              </a:rPr>
              <a:t>: +</a:t>
            </a:r>
            <a:r>
              <a:rPr lang="en-US" altLang="zh-HK" sz="2000" dirty="0" err="1" smtClean="0"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US" altLang="zh-HK" sz="2000" dirty="0" smtClean="0">
                <a:ea typeface="Arial Unicode MS" pitchFamily="34" charset="-128"/>
                <a:cs typeface="Arial Unicode MS" pitchFamily="34" charset="-128"/>
              </a:rPr>
              <a:t> chance of separate</a:t>
            </a:r>
            <a:endParaRPr lang="en-US" altLang="zh-HK" sz="2000" dirty="0">
              <a:ea typeface="新細明體" charset="-120"/>
            </a:endParaRPr>
          </a:p>
          <a:p>
            <a:pPr>
              <a:lnSpc>
                <a:spcPct val="80000"/>
              </a:lnSpc>
            </a:pPr>
            <a:endParaRPr lang="en-US" altLang="zh-HK" sz="2400" dirty="0" smtClean="0">
              <a:ea typeface="新細明體" charset="-120"/>
            </a:endParaRPr>
          </a:p>
          <a:p>
            <a:pPr>
              <a:lnSpc>
                <a:spcPct val="80000"/>
              </a:lnSpc>
            </a:pPr>
            <a:r>
              <a:rPr lang="en-US" altLang="zh-HK" sz="2400" dirty="0" smtClean="0">
                <a:ea typeface="新細明體" charset="-120"/>
              </a:rPr>
              <a:t>CE</a:t>
            </a:r>
            <a:r>
              <a:rPr lang="en-US" altLang="zh-HK" sz="2400" dirty="0">
                <a:ea typeface="新細明體" charset="-120"/>
              </a:rPr>
              <a:t>: </a:t>
            </a:r>
            <a:r>
              <a:rPr lang="en-US" altLang="zh-HK" sz="2400" dirty="0" smtClean="0">
                <a:ea typeface="新細明體" charset="-120"/>
              </a:rPr>
              <a:t>(</a:t>
            </a:r>
            <a:r>
              <a:rPr lang="en-US" altLang="zh-HK" sz="2400" dirty="0" err="1" smtClean="0">
                <a:ea typeface="新細明體" charset="-120"/>
              </a:rPr>
              <a:t>Baseball,Softball</a:t>
            </a:r>
            <a:r>
              <a:rPr lang="en-US" altLang="zh-HK" sz="2400" dirty="0" smtClean="0">
                <a:ea typeface="新細明體" charset="-120"/>
              </a:rPr>
              <a:t>) </a:t>
            </a:r>
            <a:r>
              <a:rPr lang="en-US" altLang="zh-HK" sz="2400" dirty="0" err="1">
                <a:ea typeface="新細明體" charset="-120"/>
              </a:rPr>
              <a:t>w.p</a:t>
            </a:r>
            <a:r>
              <a:rPr lang="en-US" altLang="zh-HK" sz="2400" dirty="0">
                <a:ea typeface="新細明體" charset="-120"/>
              </a:rPr>
              <a:t>. ½, </a:t>
            </a:r>
            <a:r>
              <a:rPr lang="en-US" altLang="zh-HK" sz="2400" dirty="0" smtClean="0">
                <a:ea typeface="新細明體" charset="-120"/>
              </a:rPr>
              <a:t>(</a:t>
            </a:r>
            <a:r>
              <a:rPr lang="en-US" altLang="zh-HK" sz="2400" dirty="0" err="1" smtClean="0">
                <a:ea typeface="新細明體" charset="-120"/>
              </a:rPr>
              <a:t>Softball,Baseball</a:t>
            </a:r>
            <a:r>
              <a:rPr lang="en-US" altLang="zh-HK" sz="2400" dirty="0" smtClean="0">
                <a:ea typeface="新細明體" charset="-120"/>
              </a:rPr>
              <a:t>) </a:t>
            </a:r>
            <a:r>
              <a:rPr lang="en-US" altLang="zh-HK" sz="2400" dirty="0" err="1">
                <a:ea typeface="新細明體" charset="-120"/>
              </a:rPr>
              <a:t>w.p</a:t>
            </a:r>
            <a:r>
              <a:rPr lang="en-US" altLang="zh-HK" sz="2400" dirty="0">
                <a:ea typeface="新細明體" charset="-120"/>
              </a:rPr>
              <a:t>. ½ </a:t>
            </a:r>
          </a:p>
          <a:p>
            <a:pPr lvl="1">
              <a:lnSpc>
                <a:spcPct val="80000"/>
              </a:lnSpc>
            </a:pPr>
            <a:r>
              <a:rPr lang="en-US" altLang="zh-HK" sz="2000" dirty="0">
                <a:solidFill>
                  <a:srgbClr val="FF33CC"/>
                </a:solidFill>
                <a:ea typeface="新細明體" charset="-120"/>
              </a:rPr>
              <a:t>Fair, high </a:t>
            </a:r>
            <a:r>
              <a:rPr lang="en-US" altLang="zh-HK" sz="2000" dirty="0" smtClean="0">
                <a:solidFill>
                  <a:srgbClr val="FF33CC"/>
                </a:solidFill>
                <a:ea typeface="新細明體" charset="-120"/>
              </a:rPr>
              <a:t>payoff, 0 chance of </a:t>
            </a:r>
            <a:r>
              <a:rPr lang="en-US" altLang="zh-HK" sz="2000" dirty="0" smtClean="0">
                <a:solidFill>
                  <a:srgbClr val="FF33CC"/>
                </a:solidFill>
                <a:ea typeface="新細明體" charset="-120"/>
              </a:rPr>
              <a:t>separate.</a:t>
            </a:r>
            <a:endParaRPr lang="en-US" altLang="zh-HK" sz="2000" dirty="0">
              <a:solidFill>
                <a:srgbClr val="FF33CC"/>
              </a:solidFill>
              <a:ea typeface="新細明體" charset="-120"/>
            </a:endParaRP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5652120" y="1700808"/>
            <a:ext cx="244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400" i="1" dirty="0" smtClean="0">
                <a:latin typeface="Times New Roman" pitchFamily="18" charset="0"/>
                <a:ea typeface="新細明體" charset="-120"/>
              </a:rPr>
              <a:t>Battle of the Sexes</a:t>
            </a:r>
            <a:endParaRPr lang="en-US" altLang="zh-HK" sz="2400" i="1" dirty="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177177" name="Oval 25"/>
          <p:cNvSpPr>
            <a:spLocks noChangeArrowheads="1"/>
          </p:cNvSpPr>
          <p:nvPr/>
        </p:nvSpPr>
        <p:spPr bwMode="auto">
          <a:xfrm rot="18900000" flipH="1" flipV="1">
            <a:off x="7577000" y="4514409"/>
            <a:ext cx="890053" cy="43285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77178" name="Oval 26"/>
          <p:cNvSpPr>
            <a:spLocks noChangeArrowheads="1"/>
          </p:cNvSpPr>
          <p:nvPr/>
        </p:nvSpPr>
        <p:spPr bwMode="auto">
          <a:xfrm rot="18900000">
            <a:off x="6440396" y="344237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82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17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7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6" grpId="0" build="allAtOnce"/>
      <p:bldP spid="177177" grpId="0" animBg="1"/>
      <p:bldP spid="1771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Correlated equilibrium: definition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Formally, CE is a joint distribution p on S</a:t>
            </a:r>
            <a:r>
              <a:rPr lang="en-US" altLang="zh-HK" baseline="-25000" dirty="0" smtClean="0"/>
              <a:t>1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S</a:t>
            </a:r>
            <a:r>
              <a:rPr lang="en-US" altLang="zh-HK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2</a:t>
            </a:r>
            <a:endParaRPr lang="en-US" altLang="zh-HK" baseline="-25000" dirty="0" smtClean="0"/>
          </a:p>
          <a:p>
            <a:pPr lvl="1"/>
            <a:r>
              <a:rPr lang="en-US" altLang="zh-HK" dirty="0" smtClean="0"/>
              <a:t>A </a:t>
            </a:r>
            <a:r>
              <a:rPr lang="en-US" altLang="zh-HK" dirty="0" smtClean="0">
                <a:solidFill>
                  <a:srgbClr val="FF0000"/>
                </a:solidFill>
              </a:rPr>
              <a:t>trusted mediator </a:t>
            </a:r>
            <a:r>
              <a:rPr lang="en-US" altLang="zh-HK" dirty="0" smtClean="0"/>
              <a:t>samples (s</a:t>
            </a:r>
            <a:r>
              <a:rPr lang="en-US" altLang="zh-HK" baseline="-25000" dirty="0" smtClean="0"/>
              <a:t>1</a:t>
            </a:r>
            <a:r>
              <a:rPr lang="en-US" altLang="zh-HK" dirty="0" smtClean="0"/>
              <a:t>,s</a:t>
            </a:r>
            <a:r>
              <a:rPr lang="en-US" altLang="zh-HK" baseline="-25000" dirty="0" smtClean="0"/>
              <a:t>2</a:t>
            </a:r>
            <a:r>
              <a:rPr lang="en-US" altLang="zh-HK" dirty="0" smtClean="0"/>
              <a:t>)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←p, </a:t>
            </a:r>
          </a:p>
          <a:p>
            <a:pPr lvl="1"/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altLang="zh-HK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Player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strategy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1"/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Upon seeing only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Player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HK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doesn’t deviate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2"/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Measure: Expected payoff, averaged over p(</a:t>
            </a:r>
            <a:r>
              <a:rPr lang="el-GR" altLang="zh-HK" dirty="0" smtClean="0">
                <a:cs typeface="Arial" charset="0"/>
              </a:rPr>
              <a:t>∙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endParaRPr lang="en-US" altLang="zh-HK" dirty="0" smtClean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HK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zh-HK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s←p</a:t>
            </a:r>
            <a:r>
              <a:rPr lang="en-US" altLang="zh-HK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(s)|</a:t>
            </a:r>
            <a:r>
              <a:rPr lang="en-US" altLang="zh-HK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≥ </a:t>
            </a:r>
            <a:r>
              <a:rPr lang="en-US" altLang="zh-HK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zh-HK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s←p</a:t>
            </a:r>
            <a:r>
              <a:rPr lang="en-US" altLang="zh-HK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’s</a:t>
            </a:r>
            <a:r>
              <a:rPr lang="en-US" altLang="zh-HK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</a:t>
            </a:r>
            <a:r>
              <a:rPr lang="en-US" altLang="zh-HK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)|</a:t>
            </a:r>
            <a:r>
              <a:rPr lang="en-US" altLang="zh-HK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’.</a:t>
            </a:r>
          </a:p>
          <a:p>
            <a:endParaRPr lang="en-US" altLang="zh-HK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altLang="zh-HK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64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1117</Words>
  <Application>Microsoft Office PowerPoint</Application>
  <PresentationFormat>On-screen Show (4:3)</PresentationFormat>
  <Paragraphs>184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 quantum protocol for sampling correlated equilibria unconditionally and without a mediator</vt:lpstr>
      <vt:lpstr>Normal-form games</vt:lpstr>
      <vt:lpstr>Representing a game</vt:lpstr>
      <vt:lpstr>Nash equilibrium</vt:lpstr>
      <vt:lpstr>Nash equilibrium</vt:lpstr>
      <vt:lpstr>Algorithmic game theory</vt:lpstr>
      <vt:lpstr>intractability</vt:lpstr>
      <vt:lpstr>correlated equilibrium: game</vt:lpstr>
      <vt:lpstr>Correlated equilibrium: definition</vt:lpstr>
      <vt:lpstr>Correlated equilibrium: math</vt:lpstr>
      <vt:lpstr>Correlated equilibrium: Computation</vt:lpstr>
      <vt:lpstr>Why doesn’t this solve all the issues</vt:lpstr>
      <vt:lpstr>Mediator issue and classical solution</vt:lpstr>
      <vt:lpstr>Our result</vt:lpstr>
      <vt:lpstr>Quantum tool: Weak coin flipping</vt:lpstr>
      <vt:lpstr>Quantum tool: Weak coin flipping</vt:lpstr>
      <vt:lpstr>Protocol </vt:lpstr>
      <vt:lpstr>Protocol</vt:lpstr>
      <vt:lpstr>Protocol</vt:lpstr>
      <vt:lpstr>About the extra phase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quantum protocol for sampling correlated equilibria unconditionally and without a mediator</dc:title>
  <dc:creator>Lenovo's User</dc:creator>
  <cp:lastModifiedBy>CSE</cp:lastModifiedBy>
  <cp:revision>50</cp:revision>
  <dcterms:created xsi:type="dcterms:W3CDTF">2012-05-15T22:27:03Z</dcterms:created>
  <dcterms:modified xsi:type="dcterms:W3CDTF">2012-05-17T02:29:25Z</dcterms:modified>
</cp:coreProperties>
</file>