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8" r:id="rId2"/>
    <p:sldId id="257" r:id="rId3"/>
    <p:sldId id="282" r:id="rId4"/>
    <p:sldId id="315" r:id="rId5"/>
    <p:sldId id="316" r:id="rId6"/>
    <p:sldId id="317" r:id="rId7"/>
    <p:sldId id="319" r:id="rId8"/>
    <p:sldId id="322" r:id="rId9"/>
    <p:sldId id="321" r:id="rId10"/>
    <p:sldId id="323" r:id="rId11"/>
    <p:sldId id="324" r:id="rId12"/>
    <p:sldId id="283" r:id="rId13"/>
    <p:sldId id="329" r:id="rId14"/>
    <p:sldId id="287" r:id="rId15"/>
    <p:sldId id="288" r:id="rId16"/>
    <p:sldId id="325" r:id="rId17"/>
    <p:sldId id="291" r:id="rId18"/>
    <p:sldId id="326" r:id="rId19"/>
    <p:sldId id="327" r:id="rId20"/>
    <p:sldId id="295" r:id="rId21"/>
    <p:sldId id="331" r:id="rId22"/>
    <p:sldId id="297" r:id="rId23"/>
    <p:sldId id="330" r:id="rId24"/>
    <p:sldId id="298" r:id="rId25"/>
    <p:sldId id="299" r:id="rId26"/>
    <p:sldId id="300" r:id="rId27"/>
    <p:sldId id="328" r:id="rId28"/>
    <p:sldId id="302" r:id="rId29"/>
    <p:sldId id="304" r:id="rId30"/>
    <p:sldId id="306" r:id="rId31"/>
    <p:sldId id="310" r:id="rId32"/>
    <p:sldId id="307" r:id="rId33"/>
    <p:sldId id="308" r:id="rId34"/>
    <p:sldId id="305" r:id="rId35"/>
    <p:sldId id="309" r:id="rId36"/>
    <p:sldId id="311" r:id="rId37"/>
    <p:sldId id="312" r:id="rId38"/>
    <p:sldId id="313" r:id="rId39"/>
    <p:sldId id="314" r:id="rId40"/>
    <p:sldId id="293" r:id="rId41"/>
    <p:sldId id="294" r:id="rId42"/>
    <p:sldId id="27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6600"/>
    <a:srgbClr val="A22E68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52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noProof="0" smtClean="0"/>
              <a:t>Click to edit Master text styles</a:t>
            </a:r>
          </a:p>
          <a:p>
            <a:pPr lvl="1"/>
            <a:r>
              <a:rPr lang="en-US" altLang="zh-HK" noProof="0" smtClean="0"/>
              <a:t>Second level</a:t>
            </a:r>
          </a:p>
          <a:p>
            <a:pPr lvl="2"/>
            <a:r>
              <a:rPr lang="en-US" altLang="zh-HK" noProof="0" smtClean="0"/>
              <a:t>Third level</a:t>
            </a:r>
          </a:p>
          <a:p>
            <a:pPr lvl="3"/>
            <a:r>
              <a:rPr lang="en-US" altLang="zh-HK" noProof="0" smtClean="0"/>
              <a:t>Fourth level</a:t>
            </a:r>
          </a:p>
          <a:p>
            <a:pPr lvl="4"/>
            <a:r>
              <a:rPr lang="en-US" altLang="zh-HK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B29EE39-DB6F-4183-BACE-1D75985F842B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676944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185186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4D87FA-5782-40FE-A179-BD104136215E}" type="slidenum">
              <a:rPr lang="en-US" altLang="zh-HK"/>
              <a:pPr/>
              <a:t>10</a:t>
            </a:fld>
            <a:endParaRPr lang="en-US" altLang="zh-HK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3771344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4D87FA-5782-40FE-A179-BD104136215E}" type="slidenum">
              <a:rPr lang="en-US" altLang="zh-HK"/>
              <a:pPr/>
              <a:t>11</a:t>
            </a:fld>
            <a:endParaRPr lang="en-US" altLang="zh-HK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3240794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12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211755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13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334215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14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083450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15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430838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16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248702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17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894509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18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13523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19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01209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117426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20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887208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21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96660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22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852576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23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806208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24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166406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25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778289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26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565860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27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259586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28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497244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29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10895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3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2177270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30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2776225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31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928541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32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2017381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33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4739703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34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8734482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35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661181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36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630770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37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9524724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38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2297229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39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658332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4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960442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40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1990846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41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9058019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42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03623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5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066029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45743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7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10597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8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68190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EE39-DB6F-4183-BACE-1D75985F842B}" type="slidenum">
              <a:rPr lang="en-US" altLang="zh-HK" smtClean="0"/>
              <a:pPr>
                <a:defRPr/>
              </a:pPr>
              <a:t>9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31031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1C4D-BCAE-488A-A9D8-82D7CC98F649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5360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D91BC-714B-42BF-AE73-0C82E8555BDE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66418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FB1A4-01C8-4AD8-BD8D-E3C192B0A111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82323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9AF07-ED49-4742-A7A4-083170E399E9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35271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B51FF-679A-40FB-B112-474D76588EA6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53869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61C4-0F87-4FAD-9F84-E10C1A6FFA9E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75987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46E42-4CF8-4540-9DC3-5B97B5B41B82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7047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3F23-4172-46E9-BFDC-F6F0CB9072EA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95105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07DEB-1FDE-449F-B226-513A2E696B72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94263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D441-E3E5-4E52-B14F-753E61529E59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09975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ACC09-9B23-4A21-8A7E-14D199C7CDE6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04467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714070B-3B31-4C0B-879D-8E167A5F040C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image" Target="../media/image41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54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64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8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7162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HK" sz="2800" dirty="0" smtClean="0">
                <a:solidFill>
                  <a:srgbClr val="FF3300"/>
                </a:solidFill>
                <a:ea typeface="新細明體" pitchFamily="18" charset="-120"/>
              </a:rPr>
              <a:t>Shengyu </a:t>
            </a:r>
            <a:r>
              <a:rPr lang="en-US" altLang="zh-HK" sz="2800" dirty="0" smtClean="0">
                <a:solidFill>
                  <a:srgbClr val="FF3300"/>
                </a:solidFill>
                <a:ea typeface="新細明體" pitchFamily="18" charset="-120"/>
              </a:rPr>
              <a:t>Zhang</a:t>
            </a:r>
          </a:p>
          <a:p>
            <a:pPr eaLnBrk="1" hangingPunct="1">
              <a:lnSpc>
                <a:spcPct val="80000"/>
              </a:lnSpc>
            </a:pPr>
            <a:endParaRPr lang="en-US" altLang="zh-HK" sz="1200" dirty="0" smtClean="0"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HK" sz="2000" dirty="0" smtClean="0">
                <a:ea typeface="新細明體" pitchFamily="18" charset="-120"/>
              </a:rPr>
              <a:t>The Chinese University of Hong Kong</a:t>
            </a:r>
          </a:p>
          <a:p>
            <a:pPr eaLnBrk="1" hangingPunct="1">
              <a:lnSpc>
                <a:spcPct val="80000"/>
              </a:lnSpc>
            </a:pPr>
            <a:endParaRPr lang="en-US" altLang="zh-HK" sz="2400" dirty="0" smtClean="0"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HK" sz="2400" dirty="0" smtClean="0">
                <a:solidFill>
                  <a:schemeClr val="accent2"/>
                </a:solidFill>
                <a:ea typeface="新細明體" pitchFamily="18" charset="-120"/>
              </a:rPr>
              <a:t>(Joint work with </a:t>
            </a:r>
            <a:r>
              <a:rPr lang="en-US" altLang="zh-HK" sz="2400" dirty="0" err="1" smtClean="0">
                <a:solidFill>
                  <a:schemeClr val="accent2"/>
                </a:solidFill>
                <a:ea typeface="新細明體" pitchFamily="18" charset="-120"/>
              </a:rPr>
              <a:t>Chengyu</a:t>
            </a:r>
            <a:r>
              <a:rPr lang="en-US" altLang="zh-HK" sz="2400" dirty="0" smtClean="0">
                <a:solidFill>
                  <a:schemeClr val="accent2"/>
                </a:solidFill>
                <a:ea typeface="新細明體" pitchFamily="18" charset="-120"/>
              </a:rPr>
              <a:t> Lin</a:t>
            </a:r>
            <a:r>
              <a:rPr lang="en-US" altLang="zh-HK" sz="2400" dirty="0" smtClean="0">
                <a:solidFill>
                  <a:schemeClr val="accent2"/>
                </a:solidFill>
                <a:ea typeface="新細明體" pitchFamily="18" charset="-12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zh-HK" sz="2400" dirty="0" smtClean="0">
              <a:solidFill>
                <a:schemeClr val="accent2"/>
              </a:solidFill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HK" sz="2000" dirty="0" smtClean="0">
                <a:solidFill>
                  <a:schemeClr val="accent2"/>
                </a:solidFill>
                <a:ea typeface="新細明體" pitchFamily="18" charset="-120"/>
              </a:rPr>
              <a:t>arXiv:1602.06627</a:t>
            </a:r>
            <a:endParaRPr lang="en-US" altLang="zh-HK" sz="2000" dirty="0" smtClean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685800" y="1981200"/>
            <a:ext cx="7772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Sensitivity Conjecture and Log-rank </a:t>
            </a:r>
            <a:r>
              <a:rPr lang="en-US" altLang="zh-HK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Conjecture </a:t>
            </a:r>
          </a:p>
          <a:p>
            <a:pPr algn="ctr"/>
            <a:r>
              <a:rPr lang="en-US" altLang="zh-HK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for functions with small alternating numbers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Log-rank conjecture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777"/>
                <a:ext cx="8229600" cy="4104455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sz="2800" dirty="0" smtClean="0">
                    <a:ea typeface="新細明體" charset="-120"/>
                  </a:rPr>
                  <a:t>Not only interesting on its own, but also important because of numerous applications.</a:t>
                </a:r>
              </a:p>
              <a:p>
                <a:pPr lvl="1"/>
                <a:r>
                  <a:rPr lang="en-US" altLang="zh-HK" sz="2400" dirty="0" smtClean="0">
                    <a:ea typeface="新細明體" charset="-120"/>
                  </a:rPr>
                  <a:t>to prove </a:t>
                </a:r>
                <a:r>
                  <a:rPr lang="en-US" altLang="zh-HK" sz="2400" dirty="0">
                    <a:ea typeface="新細明體" charset="-120"/>
                  </a:rPr>
                  <a:t>lower bounds.</a:t>
                </a:r>
              </a:p>
              <a:p>
                <a:r>
                  <a:rPr lang="en-US" altLang="zh-HK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Question</a:t>
                </a:r>
                <a:r>
                  <a:rPr lang="en-US" altLang="zh-HK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: How to lower bound communication complexity itself</a:t>
                </a:r>
                <a:r>
                  <a:rPr lang="en-US" altLang="zh-HK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altLang="zh-HK" sz="2800" dirty="0" smtClean="0">
                    <a:solidFill>
                      <a:srgbClr val="CC00CC"/>
                    </a:solidFill>
                    <a:ea typeface="新細明體" charset="-120"/>
                  </a:rPr>
                  <a:t>Communication matrix</a:t>
                </a:r>
                <a:r>
                  <a:rPr lang="en-US" altLang="zh-HK" sz="2800" dirty="0" smtClean="0">
                    <a:ea typeface="新細明體" charset="-120"/>
                  </a:rPr>
                  <a:t> </a:t>
                </a:r>
                <a:br>
                  <a:rPr lang="en-US" altLang="zh-HK" sz="2800" dirty="0" smtClean="0">
                    <a:ea typeface="新細明體" charset="-120"/>
                  </a:rPr>
                </a:br>
                <a:endParaRPr lang="en-US" altLang="zh-HK" sz="2800" i="1" dirty="0" smtClean="0">
                  <a:latin typeface="Cambria Math"/>
                  <a:ea typeface="新細明體" charset="-120"/>
                </a:endParaRPr>
              </a:p>
              <a:p>
                <a:pPr marL="0" indent="0">
                  <a:buNone/>
                </a:pPr>
                <a:r>
                  <a:rPr lang="en-US" altLang="zh-HK" sz="2800" dirty="0" smtClean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𝑀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𝐹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≝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800" b="0" i="1" dirty="0" smtClean="0">
                                <a:latin typeface="Cambria Math"/>
                                <a:ea typeface="新細明體" charset="-12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altLang="zh-HK" sz="2800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800" i="1" dirty="0" err="1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  <m:r>
                                  <a:rPr lang="en-US" altLang="zh-HK" sz="2800" i="1" dirty="0" err="1">
                                    <a:latin typeface="Cambria Math"/>
                                    <a:ea typeface="新細明體" charset="-120"/>
                                  </a:rPr>
                                  <m:t>,</m:t>
                                </m:r>
                                <m:r>
                                  <a:rPr lang="en-US" altLang="zh-HK" sz="2800" i="1" dirty="0" err="1">
                                    <a:latin typeface="Cambria Math"/>
                                    <a:ea typeface="新細明體" charset="-12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𝑦</m:t>
                        </m:r>
                      </m:sub>
                    </m:sSub>
                    <m:r>
                      <a:rPr lang="en-US" altLang="zh-HK" sz="2800" b="0" i="0" dirty="0" smtClean="0">
                        <a:latin typeface="Cambria Math"/>
                        <a:ea typeface="新細明體" charset="-120"/>
                      </a:rPr>
                      <m:t>:</m:t>
                    </m:r>
                  </m:oMath>
                </a14:m>
                <a:endParaRPr lang="en-US" altLang="zh-HK" sz="2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7"/>
                <a:ext cx="8229600" cy="4104455"/>
              </a:xfrm>
              <a:blipFill rotWithShape="1">
                <a:blip r:embed="rId3"/>
                <a:stretch>
                  <a:fillRect l="-1259" t="-133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7" name="Double Bracket 6"/>
          <p:cNvSpPr/>
          <p:nvPr/>
        </p:nvSpPr>
        <p:spPr>
          <a:xfrm>
            <a:off x="5724128" y="3933056"/>
            <a:ext cx="2304256" cy="201622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76056" y="4509120"/>
                <a:ext cx="62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𝑥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09120"/>
                <a:ext cx="62606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92904" y="3284984"/>
                <a:ext cx="371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altLang="zh-HK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i="1" smtClean="0">
                          <a:latin typeface="Cambria Math"/>
                        </a:rPr>
                        <m:t>↓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904" y="3284984"/>
                <a:ext cx="37138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endCxn id="18" idx="1"/>
          </p:cNvCxnSpPr>
          <p:nvPr/>
        </p:nvCxnSpPr>
        <p:spPr>
          <a:xfrm>
            <a:off x="5868144" y="4693786"/>
            <a:ext cx="64807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78596" y="3933056"/>
            <a:ext cx="0" cy="57606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16216" y="4509120"/>
                <a:ext cx="930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𝐹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(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𝑥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,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𝑦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509120"/>
                <a:ext cx="93083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67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Log-rank conjecture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777"/>
                <a:ext cx="8229600" cy="410445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HK" sz="2800" dirty="0" smtClean="0">
                    <a:solidFill>
                      <a:srgbClr val="0070C0"/>
                    </a:solidFill>
                    <a:ea typeface="新細明體" charset="-120"/>
                  </a:rPr>
                  <a:t>Rank lower bound</a:t>
                </a:r>
                <a:r>
                  <a:rPr lang="en-US" altLang="zh-HK" sz="2800" dirty="0" smtClean="0">
                    <a:ea typeface="新細明體" charset="-120"/>
                  </a:rPr>
                  <a:t>*</a:t>
                </a:r>
                <a:r>
                  <a:rPr lang="en-US" altLang="zh-HK" sz="2800" baseline="30000" dirty="0" smtClean="0">
                    <a:ea typeface="新細明體" charset="-120"/>
                  </a:rPr>
                  <a:t>1</a:t>
                </a:r>
                <a:endParaRPr lang="en-US" altLang="zh-HK" sz="2800" dirty="0" smtClean="0">
                  <a:latin typeface="Cambria Math"/>
                  <a:ea typeface="新細明體" charset="-120"/>
                </a:endParaRPr>
              </a:p>
              <a:p>
                <a:pPr marL="0" indent="0">
                  <a:buNone/>
                </a:pPr>
                <a:r>
                  <a:rPr lang="en-US" altLang="zh-HK" sz="2600" dirty="0" smtClean="0">
                    <a:solidFill>
                      <a:srgbClr val="0070C0"/>
                    </a:solidFill>
                    <a:ea typeface="新細明體" charset="-120"/>
                  </a:rPr>
                  <a:t>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sz="2600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𝑟𝑎𝑛𝑘</m:t>
                        </m:r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6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HK" sz="2600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HK" sz="2600" b="0" i="1" dirty="0" smtClean="0">
                        <a:solidFill>
                          <a:srgbClr val="0070C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HK" altLang="zh-HK" sz="26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𝐶𝐶</m:t>
                    </m:r>
                    <m:d>
                      <m:dPr>
                        <m:ctrlPr>
                          <a:rPr lang="en-US" altLang="zh-HK" sz="2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</m:d>
                    <m:r>
                      <a:rPr lang="en-HK" altLang="zh-HK" sz="26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600" dirty="0" smtClean="0">
                    <a:solidFill>
                      <a:srgbClr val="0070C0"/>
                    </a:solidFill>
                    <a:ea typeface="新細明體" charset="-120"/>
                  </a:rPr>
                  <a:t>    </a:t>
                </a:r>
              </a:p>
              <a:p>
                <a:r>
                  <a:rPr lang="en-US" altLang="zh-HK" sz="2800" dirty="0" smtClean="0">
                    <a:ea typeface="新細明體" charset="-120"/>
                  </a:rPr>
                  <a:t>The rank lower bound is tight.</a:t>
                </a:r>
              </a:p>
              <a:p>
                <a:r>
                  <a:rPr lang="en-US" altLang="zh-HK" sz="2800" dirty="0" smtClean="0">
                    <a:ea typeface="新細明體" charset="-120"/>
                  </a:rPr>
                  <a:t>combinatorial measure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solidFill>
                          <a:srgbClr val="CC00CC"/>
                        </a:solidFill>
                        <a:latin typeface="Cambria Math"/>
                        <a:ea typeface="新細明體" charset="-120"/>
                      </a:rPr>
                      <m:t>⇔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linear algebra measure.</a:t>
                </a:r>
              </a:p>
              <a:p>
                <a:r>
                  <a:rPr lang="en-US" altLang="zh-HK" sz="2800" dirty="0" smtClean="0">
                    <a:solidFill>
                      <a:srgbClr val="CC00CC"/>
                    </a:solidFill>
                    <a:ea typeface="新細明體" charset="-120"/>
                  </a:rPr>
                  <a:t>Equivalent</a:t>
                </a:r>
                <a:r>
                  <a:rPr lang="en-US" altLang="zh-HK" sz="2800" dirty="0" smtClean="0">
                    <a:ea typeface="新細明體" charset="-120"/>
                  </a:rPr>
                  <a:t> to a bunch of other conjectures.</a:t>
                </a:r>
              </a:p>
              <a:p>
                <a:pPr lvl="1"/>
                <a:r>
                  <a:rPr lang="en-US" altLang="zh-HK" sz="2400" dirty="0" smtClean="0">
                    <a:ea typeface="新細明體" charset="-120"/>
                  </a:rPr>
                  <a:t>related to graph theory*</a:t>
                </a:r>
                <a:r>
                  <a:rPr lang="en-US" altLang="zh-HK" sz="2400" baseline="30000" dirty="0" smtClean="0">
                    <a:ea typeface="新細明體" charset="-120"/>
                  </a:rPr>
                  <a:t>2</a:t>
                </a:r>
                <a:r>
                  <a:rPr lang="en-US" altLang="zh-HK" sz="2400" dirty="0" smtClean="0">
                    <a:ea typeface="新細明體" charset="-120"/>
                  </a:rPr>
                  <a:t>; nonnegative rank*</a:t>
                </a:r>
                <a:r>
                  <a:rPr lang="en-US" altLang="zh-HK" sz="2400" baseline="30000" dirty="0" smtClean="0">
                    <a:ea typeface="新細明體" charset="-120"/>
                  </a:rPr>
                  <a:t>3</a:t>
                </a:r>
                <a:r>
                  <a:rPr lang="en-US" altLang="zh-HK" sz="2400" dirty="0" smtClean="0">
                    <a:ea typeface="新細明體" charset="-120"/>
                  </a:rPr>
                  <a:t>, Boolean </a:t>
                </a:r>
                <a:r>
                  <a:rPr lang="en-US" altLang="zh-HK" sz="2400" dirty="0">
                    <a:ea typeface="新細明體" charset="-120"/>
                  </a:rPr>
                  <a:t>roots of </a:t>
                </a:r>
                <a:r>
                  <a:rPr lang="en-US" altLang="zh-HK" sz="2400" dirty="0" smtClean="0">
                    <a:ea typeface="新細明體" charset="-120"/>
                  </a:rPr>
                  <a:t>polynomials*</a:t>
                </a:r>
                <a:r>
                  <a:rPr lang="en-US" altLang="zh-HK" sz="2400" baseline="30000" dirty="0" smtClean="0">
                    <a:ea typeface="新細明體" charset="-120"/>
                  </a:rPr>
                  <a:t>4</a:t>
                </a:r>
                <a:r>
                  <a:rPr lang="en-US" altLang="zh-HK" sz="2400" dirty="0" smtClean="0">
                    <a:ea typeface="新細明體" charset="-120"/>
                  </a:rPr>
                  <a:t>, quantum </a:t>
                </a:r>
                <a:r>
                  <a:rPr lang="en-US" altLang="zh-HK" sz="2400" dirty="0">
                    <a:ea typeface="新細明體" charset="-120"/>
                  </a:rPr>
                  <a:t>sampling </a:t>
                </a:r>
                <a:r>
                  <a:rPr lang="en-US" altLang="zh-HK" sz="2400" dirty="0" smtClean="0">
                    <a:ea typeface="新細明體" charset="-120"/>
                  </a:rPr>
                  <a:t>complexity*</a:t>
                </a:r>
                <a:r>
                  <a:rPr lang="en-US" altLang="zh-HK" sz="2400" baseline="30000" dirty="0" smtClean="0">
                    <a:ea typeface="新細明體" charset="-120"/>
                  </a:rPr>
                  <a:t>5</a:t>
                </a:r>
                <a:r>
                  <a:rPr lang="en-US" altLang="zh-HK" sz="2400" dirty="0" smtClean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7"/>
                <a:ext cx="8229600" cy="4104455"/>
              </a:xfrm>
              <a:blipFill rotWithShape="0">
                <a:blip r:embed="rId3"/>
                <a:stretch>
                  <a:fillRect l="-1333" t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199" y="5661248"/>
            <a:ext cx="45468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*1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Melhorn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Schmidt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STOC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1982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       </a:t>
            </a:r>
          </a:p>
          <a:p>
            <a:pPr>
              <a:defRPr/>
            </a:pP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*2.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Lovász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Saks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FOCS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1988.</a:t>
            </a:r>
            <a:endParaRPr lang="en-US" altLang="zh-H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  <a:p>
            <a:pPr>
              <a:defRPr/>
            </a:pP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*3.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Lovász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Book Chapter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1990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endParaRPr lang="en-US" altLang="zh-HK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51920" y="5661248"/>
            <a:ext cx="525658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*4. Valiant. 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Info. Proc. Lett.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2004.</a:t>
            </a:r>
          </a:p>
          <a:p>
            <a:pPr>
              <a:defRPr/>
            </a:pP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*5. </a:t>
            </a:r>
            <a:r>
              <a:rPr lang="en-US" altLang="zh-H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Ambainis</a:t>
            </a:r>
            <a:r>
              <a:rPr lang="en-US" altLang="zh-H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Schulman, Ta-</a:t>
            </a:r>
            <a:r>
              <a:rPr lang="en-US" altLang="zh-H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Shma</a:t>
            </a:r>
            <a:r>
              <a:rPr lang="en-US" altLang="zh-H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Vazirani</a:t>
            </a:r>
            <a:r>
              <a:rPr lang="en-US" altLang="zh-H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Wigderson</a:t>
            </a:r>
            <a:r>
              <a:rPr lang="en-US" altLang="zh-H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SIAM J. Comp.</a:t>
            </a:r>
            <a:r>
              <a:rPr lang="en-US" altLang="zh-H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 </a:t>
            </a:r>
            <a:r>
              <a:rPr lang="en-US" altLang="zh-H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2003.</a:t>
            </a:r>
          </a:p>
          <a:p>
            <a:pPr>
              <a:defRPr/>
            </a:pPr>
            <a:endParaRPr lang="en-US" altLang="zh-HK" sz="1600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72472" y="1828800"/>
                <a:ext cx="2952328" cy="48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4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≤</m:t>
                      </m:r>
                      <m:func>
                        <m:funcPr>
                          <m:ctrlPr>
                            <a:rPr lang="en-US" altLang="zh-HK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HK" sz="2400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fName>
                        <m:e>
                          <m:r>
                            <a:rPr lang="en-US" altLang="zh-HK" sz="24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𝑟𝑎𝑛𝑘</m:t>
                          </m:r>
                          <m:d>
                            <m:dPr>
                              <m:ctrlP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HK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472" y="1828800"/>
                <a:ext cx="2952328" cy="4866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105400" y="1340768"/>
            <a:ext cx="36381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600" dirty="0">
                <a:solidFill>
                  <a:srgbClr val="FF0000"/>
                </a:solidFill>
                <a:ea typeface="新細明體" charset="-120"/>
              </a:rPr>
              <a:t>Log Rank Conjecture</a:t>
            </a:r>
            <a:r>
              <a:rPr lang="en-US" altLang="zh-HK" sz="2600" dirty="0">
                <a:ea typeface="新細明體" charset="-120"/>
              </a:rPr>
              <a:t>*</a:t>
            </a:r>
            <a:r>
              <a:rPr lang="en-US" altLang="zh-HK" sz="2600" baseline="30000" dirty="0">
                <a:ea typeface="新細明體" charset="-120"/>
              </a:rPr>
              <a:t>2</a:t>
            </a:r>
            <a:endParaRPr lang="zh-HK" alt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21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Composed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HK" dirty="0" smtClean="0"/>
                  <a:t>Even special cases are highly nontrivial.</a:t>
                </a:r>
                <a:endParaRPr lang="en-US" dirty="0"/>
              </a:p>
              <a:p>
                <a:r>
                  <a:rPr lang="en-HK" altLang="zh-HK" dirty="0">
                    <a:solidFill>
                      <a:srgbClr val="0000FF"/>
                    </a:solidFill>
                  </a:rPr>
                  <a:t>Composed functions</a:t>
                </a:r>
                <a:r>
                  <a:rPr lang="en-HK" altLang="zh-HK" dirty="0"/>
                  <a:t>: </a:t>
                </a:r>
                <a14:m>
                  <m:oMath xmlns:m="http://schemas.openxmlformats.org/officeDocument/2006/math">
                    <m:r>
                      <a:rPr lang="en-HK" altLang="zh-HK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altLang="zh-HK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HK" altLang="zh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altLang="zh-HK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HK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altLang="zh-HK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HK" altLang="zh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HK" dirty="0"/>
              </a:p>
              <a:p>
                <a:r>
                  <a:rPr lang="en-HK" altLang="zh-HK" dirty="0" smtClean="0"/>
                  <a:t>Further restriction: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HK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HK" altLang="zh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/>
                  <a:t> are some function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HK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HK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HK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dirty="0" smtClean="0"/>
                  <a:t>.</a:t>
                </a:r>
                <a:endParaRPr lang="en-US" altLang="zh-HK" dirty="0"/>
              </a:p>
              <a:p>
                <a:r>
                  <a:rPr lang="en-US" altLang="zh-HK" dirty="0">
                    <a:solidFill>
                      <a:srgbClr val="FF0000"/>
                    </a:solidFill>
                  </a:rPr>
                  <a:t>XOR functions</a:t>
                </a:r>
                <a:r>
                  <a:rPr lang="en-US" altLang="zh-HK" dirty="0"/>
                  <a:t>: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</a:rPr>
                      <m:t>𝑓</m:t>
                    </m:r>
                    <m:r>
                      <a:rPr lang="en-US" altLang="zh-HK" sz="2800" i="1" dirty="0">
                        <a:latin typeface="Cambria Math"/>
                      </a:rPr>
                      <m:t>(</m:t>
                    </m:r>
                    <m:r>
                      <a:rPr lang="en-US" altLang="zh-HK" sz="2800" i="1" dirty="0">
                        <a:latin typeface="Cambria Math"/>
                      </a:rPr>
                      <m:t>𝑥</m:t>
                    </m:r>
                    <m:r>
                      <a:rPr lang="en-US" altLang="zh-HK" sz="2800" i="1" dirty="0">
                        <a:latin typeface="Cambria Math"/>
                      </a:rPr>
                      <m:t>⊕</m:t>
                    </m:r>
                    <m:r>
                      <a:rPr lang="en-US" altLang="zh-HK" sz="2800" i="1" dirty="0">
                        <a:latin typeface="Cambria Math"/>
                      </a:rPr>
                      <m:t>𝑦</m:t>
                    </m:r>
                    <m:r>
                      <a:rPr lang="en-US" altLang="zh-HK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. 		---</a:t>
                </a:r>
                <a14:m>
                  <m:oMath xmlns:m="http://schemas.openxmlformats.org/officeDocument/2006/math">
                    <m:r>
                      <a:rPr lang="en-US" altLang="zh-HK" sz="2800" dirty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𝐹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8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8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∘⊕</m:t>
                    </m:r>
                  </m:oMath>
                </a14:m>
                <a:endParaRPr lang="en-US" altLang="zh-HK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HK" altLang="zh-HK" dirty="0"/>
                  <a:t>Examples: Equality, (Gapped) Hamming Distance</a:t>
                </a:r>
                <a:r>
                  <a:rPr lang="en-HK" altLang="zh-HK" dirty="0" smtClean="0"/>
                  <a:t>.</a:t>
                </a:r>
                <a:endParaRPr lang="en-US" altLang="zh-HK" dirty="0"/>
              </a:p>
              <a:p>
                <a:r>
                  <a:rPr lang="en-US" altLang="zh-HK" dirty="0">
                    <a:solidFill>
                      <a:srgbClr val="FF0000"/>
                    </a:solidFill>
                  </a:rPr>
                  <a:t>AND functions</a:t>
                </a:r>
                <a:r>
                  <a:rPr lang="en-US" altLang="zh-HK" dirty="0"/>
                  <a:t>: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</a:rPr>
                      <m:t>𝑓</m:t>
                    </m:r>
                    <m:r>
                      <a:rPr lang="en-US" altLang="zh-HK" sz="2800" i="1" dirty="0">
                        <a:latin typeface="Cambria Math"/>
                      </a:rPr>
                      <m:t>(</m:t>
                    </m:r>
                    <m:r>
                      <a:rPr lang="en-US" altLang="zh-HK" sz="2800" i="1" dirty="0">
                        <a:latin typeface="Cambria Math"/>
                      </a:rPr>
                      <m:t>𝑥</m:t>
                    </m:r>
                    <m:r>
                      <a:rPr lang="en-HK" altLang="zh-HK" sz="2800" i="1" dirty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HK" sz="2800" i="1" dirty="0">
                        <a:latin typeface="Cambria Math"/>
                      </a:rPr>
                      <m:t>𝑦</m:t>
                    </m:r>
                    <m:r>
                      <a:rPr lang="en-US" altLang="zh-HK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. 		---</a:t>
                </a:r>
                <a14:m>
                  <m:oMath xmlns:m="http://schemas.openxmlformats.org/officeDocument/2006/math">
                    <m:r>
                      <a:rPr lang="en-US" altLang="zh-HK" sz="2800" dirty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𝐹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8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8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∘∧</m:t>
                    </m:r>
                  </m:oMath>
                </a14:m>
                <a:endParaRPr lang="en-US" altLang="zh-HK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HK" altLang="zh-HK" dirty="0"/>
                  <a:t>Examples: </a:t>
                </a:r>
                <a:r>
                  <a:rPr lang="en-HK" altLang="zh-HK" dirty="0" err="1"/>
                  <a:t>Disjointness</a:t>
                </a:r>
                <a:r>
                  <a:rPr lang="en-HK" altLang="zh-HK" dirty="0"/>
                  <a:t>, Inner Product, </a:t>
                </a:r>
                <a:r>
                  <a:rPr lang="en-HK" dirty="0"/>
                  <a:t>Nisan-</a:t>
                </a:r>
                <a:r>
                  <a:rPr lang="en-HK" dirty="0" err="1"/>
                  <a:t>Wigderson</a:t>
                </a:r>
                <a:r>
                  <a:rPr lang="en-HK" dirty="0"/>
                  <a:t>-</a:t>
                </a:r>
                <a:r>
                  <a:rPr lang="en-HK" dirty="0" err="1"/>
                  <a:t>Kushilevitz</a:t>
                </a:r>
                <a:r>
                  <a:rPr lang="en-HK" dirty="0"/>
                  <a:t> </a:t>
                </a:r>
                <a:r>
                  <a:rPr lang="en-HK" dirty="0" smtClean="0"/>
                  <a:t>functions.</a:t>
                </a:r>
                <a:endParaRPr lang="en-US" altLang="zh-HK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2830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3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Polynomial sparsity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HK" altLang="zh-HK" dirty="0" smtClean="0">
                    <a:latin typeface="+mn-ea"/>
                  </a:rPr>
                  <a:t>Fourier: Using </a:t>
                </a:r>
                <a14:m>
                  <m:oMath xmlns:m="http://schemas.openxmlformats.org/officeDocument/2006/math"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altLang="zh-HK" dirty="0" smtClean="0">
                    <a:latin typeface="+mn-ea"/>
                  </a:rPr>
                  <a:t>, any </a:t>
                </a:r>
                <a14:m>
                  <m:oMath xmlns:m="http://schemas.openxmlformats.org/officeDocument/2006/math"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HK" altLang="zh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HK" altLang="zh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altLang="zh-HK" b="0" i="1" smtClean="0">
                                <a:latin typeface="Cambria Math" panose="02040503050406030204" pitchFamily="18" charset="0"/>
                              </a:rPr>
                              <m:t>+1,−1</m:t>
                            </m:r>
                          </m:e>
                        </m:d>
                      </m:e>
                      <m:sup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HK" altLang="zh-H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HK" dirty="0" smtClean="0">
                    <a:latin typeface="+mn-ea"/>
                  </a:rPr>
                  <a:t> can be written as a multi-linear polynomial</a:t>
                </a:r>
                <a:r>
                  <a:rPr lang="en-US" altLang="zh-HK" dirty="0">
                    <a:latin typeface="+mn-ea"/>
                  </a:rPr>
                  <a:t> </a:t>
                </a:r>
                <a:endParaRPr lang="en-HK" altLang="zh-HK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HK" altLang="zh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HK" altLang="zh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altLang="zh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HK" altLang="zh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HK" altLang="zh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HK" altLang="zh-HK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HK" altLang="zh-HK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en-HK" altLang="zh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altLang="zh-HK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altLang="zh-HK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HK" dirty="0" smtClean="0">
                    <a:latin typeface="+mn-ea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𝑟𝑎𝑛𝑘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𝑓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∘⊕</m:t>
                            </m:r>
                          </m:sub>
                        </m:sSub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the number of non-zero Fourier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altLang="zh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altLang="zh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HK" altLang="zh-HK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HK" dirty="0" smtClean="0"/>
                  <a:t>Mobius: </a:t>
                </a:r>
                <a:r>
                  <a:rPr lang="en-HK" altLang="zh-HK" dirty="0">
                    <a:latin typeface="+mn-ea"/>
                  </a:rPr>
                  <a:t>Using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HK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dirty="0">
                    <a:latin typeface="+mn-ea"/>
                  </a:rPr>
                  <a:t>, any </a:t>
                </a:r>
                <a14:m>
                  <m:oMath xmlns:m="http://schemas.openxmlformats.org/officeDocument/2006/math">
                    <m:r>
                      <a:rPr lang="en-HK" altLang="zh-HK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altLang="zh-HK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HK" altLang="zh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HK" altLang="zh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altLang="zh-HK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HK" altLang="zh-HK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HK" altLang="zh-HK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HK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HK" dirty="0">
                    <a:latin typeface="+mn-ea"/>
                  </a:rPr>
                  <a:t> can be written as a multi-linear polynomial </a:t>
                </a:r>
                <a:endParaRPr lang="en-HK" altLang="zh-HK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HK" altLang="zh-HK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altLang="zh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altLang="zh-HK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HK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altLang="zh-HK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HK" altLang="zh-HK" i="1"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HK" altLang="zh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altLang="zh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HK" altLang="zh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altLang="zh-HK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HK" altLang="zh-HK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en-HK" altLang="zh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altLang="zh-HK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altLang="zh-HK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HK" dirty="0">
                    <a:latin typeface="+mn-ea"/>
                  </a:rPr>
                  <a:t> </a:t>
                </a:r>
                <a:endParaRPr lang="en-US" altLang="zh-HK" dirty="0" smtClean="0"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𝑟𝑎𝑛𝑘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𝑓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∘∧</m:t>
                            </m:r>
                          </m:sub>
                        </m:sSub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altLang="zh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dirty="0" smtClean="0">
                    <a:latin typeface="+mn-ea"/>
                  </a:rPr>
                  <a:t>, the number of non-zero Mobius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HK" dirty="0" smtClean="0">
                    <a:latin typeface="+mn-ea"/>
                  </a:rPr>
                  <a:t>.</a:t>
                </a:r>
                <a:endParaRPr lang="en-US" altLang="zh-HK" dirty="0">
                  <a:latin typeface="+mn-ea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37" t="-283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19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Special case: monotone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HK" dirty="0" smtClean="0"/>
                  <a:t>Both Sensitivity Conjecture and Log-rank Conjecture are notoriously hard.</a:t>
                </a:r>
              </a:p>
              <a:p>
                <a:r>
                  <a:rPr lang="en-HK" dirty="0" smtClean="0"/>
                  <a:t>But the following hold for </a:t>
                </a:r>
                <a:r>
                  <a:rPr lang="en-HK" dirty="0" smtClean="0"/>
                  <a:t>all </a:t>
                </a:r>
                <a:r>
                  <a:rPr lang="en-HK" dirty="0" smtClean="0">
                    <a:solidFill>
                      <a:srgbClr val="FF33CC"/>
                    </a:solidFill>
                  </a:rPr>
                  <a:t>monotone</a:t>
                </a:r>
                <a:r>
                  <a:rPr lang="en-HK" dirty="0" smtClean="0"/>
                  <a:t> </a:t>
                </a:r>
                <a:r>
                  <a:rPr lang="en-HK" dirty="0" smtClean="0"/>
                  <a:t>functions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𝑏𝑠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monotone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∘⊕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HK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HK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∘⊕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for monotone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∘∧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HK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∘∧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for monotone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283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00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Extending to non-monotone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Goal</a:t>
                </a:r>
                <a:r>
                  <a:rPr lang="en-HK" dirty="0"/>
                  <a:t>: extend to </a:t>
                </a:r>
                <a:r>
                  <a:rPr lang="en-HK" dirty="0">
                    <a:solidFill>
                      <a:srgbClr val="7030A0"/>
                    </a:solidFill>
                  </a:rPr>
                  <a:t>non-monotone </a:t>
                </a:r>
                <a:r>
                  <a:rPr lang="en-HK" dirty="0"/>
                  <a:t>functions.</a:t>
                </a:r>
              </a:p>
              <a:p>
                <a:endParaRPr lang="en-HK" sz="1400" dirty="0" smtClean="0"/>
              </a:p>
              <a:p>
                <a:r>
                  <a:rPr lang="en-HK" dirty="0" smtClean="0"/>
                  <a:t>               Be </a:t>
                </a:r>
                <a:r>
                  <a:rPr lang="en-HK" dirty="0"/>
                  <a:t>careful on distance measure.</a:t>
                </a:r>
              </a:p>
              <a:p>
                <a:pPr lvl="1"/>
                <a:endParaRPr lang="en-HK" sz="1400" dirty="0" smtClean="0"/>
              </a:p>
              <a:p>
                <a:pPr lvl="1"/>
                <a:r>
                  <a:rPr lang="en-HK" dirty="0" smtClean="0"/>
                  <a:t>Hamming distance?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No!</a:t>
                </a:r>
                <a:r>
                  <a:rPr lang="en-HK" dirty="0" smtClean="0"/>
                  <a:t> Changing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at one point can change </a:t>
                </a:r>
                <a:r>
                  <a:rPr lang="en-US" dirty="0" smtClean="0"/>
                  <a:t>both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HK">
                        <a:latin typeface="Cambria Math" panose="02040503050406030204" pitchFamily="18" charset="0"/>
                      </a:rPr>
                      <m:t> 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𝑟𝑎𝑛𝑘</m:t>
                    </m:r>
                  </m:oMath>
                </a14:m>
                <a:r>
                  <a:rPr lang="en-US" dirty="0"/>
                  <a:t> to close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making </a:t>
                </a:r>
                <a:r>
                  <a:rPr lang="en-US" dirty="0" smtClean="0"/>
                  <a:t>the conjectures </a:t>
                </a:r>
                <a:r>
                  <a:rPr lang="en-US" dirty="0"/>
                  <a:t>trivially hold for the new function.</a:t>
                </a:r>
              </a:p>
              <a:p>
                <a:r>
                  <a:rPr lang="en-HK" dirty="0" smtClean="0"/>
                  <a:t>Any other distance measures to monotone functions?</a:t>
                </a:r>
                <a:endParaRPr lang="en-HK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 r="-222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clker.com/cliparts/V/s/y/s/b/m/caution-proceed-carefully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1619250" cy="11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Good measure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HK" dirty="0" smtClean="0">
                    <a:solidFill>
                      <a:srgbClr val="FF0000"/>
                    </a:solidFill>
                  </a:rPr>
                  <a:t>Alternating number</a:t>
                </a:r>
                <a:r>
                  <a:rPr lang="en-HK" dirty="0" smtClean="0"/>
                  <a:t>: 	 	---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𝑎𝑙𝑡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dirty="0" smtClean="0"/>
              </a:p>
              <a:p>
                <a:pPr lvl="1"/>
                <a:r>
                  <a:rPr lang="en-HK" dirty="0" smtClean="0"/>
                  <a:t>Walk along any monotone path </a:t>
                </a:r>
                <a:r>
                  <a:rPr lang="en-HK" dirty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HK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HK" dirty="0" smtClean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HK" dirty="0" smtClean="0"/>
                  <a:t>.</a:t>
                </a:r>
              </a:p>
              <a:p>
                <a:pPr lvl="1"/>
                <a:r>
                  <a:rPr lang="en-HK" dirty="0" smtClean="0"/>
                  <a:t>Count the number of alternations of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HK" dirty="0" smtClean="0"/>
                  <a:t> value.</a:t>
                </a:r>
              </a:p>
              <a:p>
                <a:pPr lvl="1"/>
                <a:r>
                  <a:rPr lang="en-HK" dirty="0" smtClean="0"/>
                  <a:t>Take the maximum over all monotone paths. </a:t>
                </a:r>
              </a:p>
              <a:p>
                <a:r>
                  <a:rPr lang="en-HK" dirty="0" smtClean="0">
                    <a:solidFill>
                      <a:srgbClr val="FF0000"/>
                    </a:solidFill>
                  </a:rPr>
                  <a:t>Inversion complexity</a:t>
                </a:r>
                <a:r>
                  <a:rPr lang="en-HK" dirty="0" smtClean="0"/>
                  <a:t>: 		--- </a:t>
                </a:r>
                <a14:m>
                  <m:oMath xmlns:m="http://schemas.openxmlformats.org/officeDocument/2006/math">
                    <m:r>
                      <a:rPr lang="en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𝑖𝑛𝑣</m:t>
                    </m:r>
                    <m:r>
                      <a:rPr lang="en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dirty="0" smtClean="0"/>
              </a:p>
              <a:p>
                <a:pPr lvl="1"/>
                <a:r>
                  <a:rPr lang="en-HK" dirty="0" smtClean="0"/>
                  <a:t>The minimum number of negation gates needed in any Boolean circuit computing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HK" dirty="0" smtClean="0"/>
                  <a:t>*</a:t>
                </a:r>
                <a:r>
                  <a:rPr lang="en-HK" baseline="30000" dirty="0" smtClean="0"/>
                  <a:t>1</a:t>
                </a:r>
                <a:r>
                  <a:rPr lang="en-HK" dirty="0" smtClean="0"/>
                  <a:t>.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𝑖𝑛𝑣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𝑎𝑙𝑡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HK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6084004"/>
            <a:ext cx="8363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*1. Markov,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Doklady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SSSR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1957. </a:t>
            </a:r>
            <a:r>
              <a:rPr lang="en-US" altLang="zh-HK" dirty="0" smtClean="0">
                <a:ea typeface="新細明體" charset="-120"/>
              </a:rPr>
              <a:t>(English translation: </a:t>
            </a:r>
            <a:r>
              <a:rPr lang="en-US" altLang="zh-HK" i="1" dirty="0" smtClean="0">
                <a:ea typeface="新細明體" charset="-120"/>
              </a:rPr>
              <a:t>JACM, 1958</a:t>
            </a:r>
            <a:r>
              <a:rPr lang="en-US" altLang="zh-HK" dirty="0" smtClean="0">
                <a:ea typeface="新細明體" charset="-120"/>
              </a:rPr>
              <a:t>.)</a:t>
            </a:r>
            <a:endParaRPr lang="en-US" altLang="zh-HK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36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Sensitivity conjecture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342900" lvl="1" indent="-342900">
                  <a:buFontTx/>
                  <a:buChar char="•"/>
                </a:pPr>
                <a:r>
                  <a:rPr lang="en-HK" sz="3200" dirty="0" smtClean="0">
                    <a:cs typeface="Times New Roman" panose="02020603050405020304" pitchFamily="18" charset="0"/>
                  </a:rPr>
                  <a:t>Recall: </a:t>
                </a:r>
                <a14:m>
                  <m:oMath xmlns:m="http://schemas.openxmlformats.org/officeDocument/2006/math">
                    <m:r>
                      <a:rPr lang="en-HK" sz="32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HK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3200" i="1">
                        <a:latin typeface="Cambria Math" panose="02040503050406030204" pitchFamily="18" charset="0"/>
                      </a:rPr>
                      <m:t>𝑏𝑠</m:t>
                    </m:r>
                    <m:r>
                      <a:rPr lang="en-HK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for monotone </a:t>
                </a:r>
                <a14:m>
                  <m:oMath xmlns:m="http://schemas.openxmlformats.org/officeDocument/2006/math">
                    <m:r>
                      <a:rPr lang="en-HK" sz="3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HK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1</a:t>
                </a:r>
                <a:r>
                  <a:rPr lang="en-HK" dirty="0" smtClean="0"/>
                  <a:t>.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𝑎𝑙𝑡</m:t>
                        </m:r>
                        <m:sSup>
                          <m:sSup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p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HK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  <a:endParaRPr lang="en-HK" i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HK" dirty="0" smtClean="0"/>
                  <a:t>The Sensitivity Conjecture holds when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𝑎𝑙𝑡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HK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HK" dirty="0" smtClean="0">
                  <a:solidFill>
                    <a:srgbClr val="FF0000"/>
                  </a:solidFill>
                </a:endParaRPr>
              </a:p>
              <a:p>
                <a:r>
                  <a:rPr lang="en-HK" dirty="0" smtClean="0"/>
                  <a:t>Fact*</a:t>
                </a:r>
                <a:r>
                  <a:rPr lang="en-HK" baseline="30000" dirty="0" smtClean="0"/>
                  <a:t>1</a:t>
                </a:r>
                <a:r>
                  <a:rPr lang="en-HK" dirty="0" smtClean="0"/>
                  <a:t>. If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HK" dirty="0" smtClean="0"/>
                  <a:t> depends on all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 smtClean="0"/>
                  <a:t> bits, then </a:t>
                </a:r>
                <a:endParaRPr lang="en-HK" b="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HK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HK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HK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HK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HK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HK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HK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HK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HK" dirty="0"/>
              </a:p>
              <a:p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Corollary 1.1</a:t>
                </a:r>
                <a:r>
                  <a:rPr lang="en-HK" dirty="0" smtClean="0"/>
                  <a:t>. </a:t>
                </a:r>
                <a:r>
                  <a:rPr lang="en-HK" dirty="0"/>
                  <a:t>The Sensitivity Conjecture holds for </a:t>
                </a:r>
                <a:r>
                  <a:rPr lang="en-HK" dirty="0" smtClean="0"/>
                  <a:t>all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HK" dirty="0"/>
                  <a:t> </a:t>
                </a:r>
                <a:r>
                  <a:rPr lang="en-HK" dirty="0" smtClean="0"/>
                  <a:t>with </a:t>
                </a:r>
                <a14:m>
                  <m:oMath xmlns:m="http://schemas.openxmlformats.org/officeDocument/2006/math">
                    <m:r>
                      <a:rPr lang="en-HK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𝑎𝑙𝑡</m:t>
                    </m:r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HK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6107668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en-US" altLang="zh-HK" dirty="0" smtClean="0">
                <a:latin typeface="Arial" charset="0"/>
                <a:ea typeface="新細明體" charset="-120"/>
              </a:rPr>
              <a:t>*1. H. Simon, FOCT, 1983.</a:t>
            </a:r>
            <a:endParaRPr kumimoji="0" lang="en-US" altLang="zh-HK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932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 smtClean="0"/>
              <a:t>Logrank</a:t>
            </a:r>
            <a:r>
              <a:rPr lang="en-HK" dirty="0" smtClean="0"/>
              <a:t> for XOR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HK" dirty="0" smtClean="0"/>
                  <a:t>Recall: If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HK" dirty="0"/>
                  <a:t> is monotone,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H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∘⊕</m:t>
                          </m:r>
                        </m:e>
                      </m:d>
                      <m:r>
                        <a:rPr lang="en-HK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H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HK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HK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HK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HK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𝑟𝑎𝑛𝑘</m:t>
                              </m:r>
                              <m:d>
                                <m:dPr>
                                  <m:ctrlPr>
                                    <a:rPr lang="en-HK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HK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HK" i="1">
                                          <a:latin typeface="Cambria Math" panose="02040503050406030204" pitchFamily="18" charset="0"/>
                                        </a:rPr>
                                        <m:t>∘⊕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HK" dirty="0"/>
              </a:p>
              <a:p>
                <a:r>
                  <a:rPr lang="en-HK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</a:t>
                </a:r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HK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∘⊕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𝑎𝑙𝑡</m:t>
                        </m:r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HK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∘⊕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endParaRPr lang="en-HK" dirty="0" smtClean="0"/>
              </a:p>
              <a:p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Corollary</a:t>
                </a:r>
                <a:r>
                  <a:rPr lang="en-HK" dirty="0" smtClean="0"/>
                  <a:t>: T</a:t>
                </a:r>
                <a:r>
                  <a:rPr lang="en-HK" dirty="0" smtClean="0">
                    <a:solidFill>
                      <a:schemeClr val="tx1"/>
                    </a:solidFill>
                  </a:rPr>
                  <a:t>he </a:t>
                </a:r>
                <a:r>
                  <a:rPr lang="en-HK" dirty="0">
                    <a:solidFill>
                      <a:schemeClr val="tx1"/>
                    </a:solidFill>
                  </a:rPr>
                  <a:t>Log-rank Conjecture holds for all 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∘⊕</m:t>
                    </m:r>
                  </m:oMath>
                </a14:m>
                <a:r>
                  <a:rPr lang="en-HK" dirty="0">
                    <a:solidFill>
                      <a:schemeClr val="tx1"/>
                    </a:solidFill>
                  </a:rPr>
                  <a:t> with </a:t>
                </a:r>
                <a:r>
                  <a:rPr lang="en-HK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HK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𝑎𝑙𝑡</m:t>
                    </m:r>
                    <m:d>
                      <m:dPr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HK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HK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HK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66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Logrank</a:t>
            </a:r>
            <a:r>
              <a:rPr lang="en-HK" dirty="0"/>
              <a:t> for </a:t>
            </a:r>
            <a:r>
              <a:rPr lang="en-HK" dirty="0" smtClean="0"/>
              <a:t>AND </a:t>
            </a:r>
            <a:r>
              <a:rPr lang="en-HK" dirty="0"/>
              <a:t>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Recall: If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HK" dirty="0"/>
                  <a:t> is monotone, then</a:t>
                </a:r>
                <a:br>
                  <a:rPr lang="en-HK" dirty="0"/>
                </a:b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∘∧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∘∧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HK" dirty="0"/>
              </a:p>
              <a:p>
                <a:r>
                  <a:rPr lang="en-HK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3</a:t>
                </a:r>
                <a:r>
                  <a:rPr lang="en-HK" dirty="0" smtClean="0"/>
                  <a:t>. </a:t>
                </a:r>
                <a:r>
                  <a:rPr lang="en-HK" dirty="0"/>
                  <a:t/>
                </a:r>
                <a:br>
                  <a:rPr lang="en-HK" dirty="0"/>
                </a:b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∘∧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𝑎𝑙𝑡</m:t>
                                </m:r>
                                <m:d>
                                  <m:dPr>
                                    <m:ctrlP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+3)/2</m:t>
                                </m:r>
                              </m:sup>
                            </m:sSup>
                          </m:fName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∘∧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HK" dirty="0"/>
              </a:p>
              <a:p>
                <a:endParaRPr lang="en-HK" dirty="0" smtClean="0"/>
              </a:p>
              <a:p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Corollary</a:t>
                </a:r>
                <a:r>
                  <a:rPr lang="en-HK" dirty="0" smtClean="0"/>
                  <a:t>: The </a:t>
                </a:r>
                <a:r>
                  <a:rPr lang="en-HK" dirty="0" smtClean="0">
                    <a:solidFill>
                      <a:schemeClr val="tx1"/>
                    </a:solidFill>
                  </a:rPr>
                  <a:t>Log-rank Conjecture holds for all 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∘∧</m:t>
                    </m:r>
                  </m:oMath>
                </a14:m>
                <a:r>
                  <a:rPr lang="en-HK" dirty="0">
                    <a:solidFill>
                      <a:schemeClr val="tx1"/>
                    </a:solidFill>
                  </a:rPr>
                  <a:t> with </a:t>
                </a:r>
                <a:r>
                  <a:rPr lang="en-HK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HK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𝑎𝑙𝑡</m:t>
                    </m:r>
                    <m:d>
                      <m:dPr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1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HK" altLang="zh-HK" dirty="0" smtClean="0">
                <a:ea typeface="新細明體" pitchFamily="18" charset="-120"/>
              </a:rPr>
              <a:t>Complexity</a:t>
            </a:r>
            <a:endParaRPr lang="zh-HK" altLang="zh-HK" dirty="0" smtClean="0">
              <a:ea typeface="新細明體" pitchFamily="18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zh-HK" dirty="0" smtClean="0">
                <a:solidFill>
                  <a:srgbClr val="FF0000"/>
                </a:solidFill>
                <a:ea typeface="新細明體" pitchFamily="18" charset="-120"/>
              </a:rPr>
              <a:t>Structural complexity</a:t>
            </a:r>
            <a:r>
              <a:rPr lang="en-US" altLang="zh-HK" dirty="0" smtClean="0">
                <a:ea typeface="新細明體" pitchFamily="18" charset="-120"/>
              </a:rPr>
              <a:t>:</a:t>
            </a:r>
          </a:p>
          <a:p>
            <a:pPr lvl="1" eaLnBrk="1" hangingPunct="1"/>
            <a:r>
              <a:rPr lang="en-US" altLang="zh-HK" dirty="0" smtClean="0">
                <a:ea typeface="新細明體" pitchFamily="18" charset="-120"/>
              </a:rPr>
              <a:t>High-level questions.</a:t>
            </a:r>
          </a:p>
          <a:p>
            <a:pPr lvl="1" eaLnBrk="1" hangingPunct="1"/>
            <a:r>
              <a:rPr lang="en-HK" altLang="zh-HK" dirty="0">
                <a:ea typeface="新細明體" pitchFamily="18" charset="-120"/>
              </a:rPr>
              <a:t>P vs. NP, P vs. BPP, P vs. PSPACE, etc.</a:t>
            </a:r>
          </a:p>
          <a:p>
            <a:pPr lvl="1" eaLnBrk="1" hangingPunct="1"/>
            <a:r>
              <a:rPr lang="en-HK" altLang="zh-HK" dirty="0" smtClean="0">
                <a:ea typeface="新細明體" pitchFamily="18" charset="-120"/>
              </a:rPr>
              <a:t>Many conditional </a:t>
            </a:r>
            <a:r>
              <a:rPr lang="en-HK" altLang="zh-HK" dirty="0" smtClean="0">
                <a:ea typeface="新細明體" pitchFamily="18" charset="-120"/>
              </a:rPr>
              <a:t>results.</a:t>
            </a:r>
            <a:endParaRPr lang="en-HK" altLang="zh-HK" dirty="0">
              <a:ea typeface="新細明體" pitchFamily="18" charset="-120"/>
            </a:endParaRPr>
          </a:p>
          <a:p>
            <a:pPr eaLnBrk="1" hangingPunct="1"/>
            <a:r>
              <a:rPr lang="en-HK" altLang="zh-HK" dirty="0" smtClean="0">
                <a:solidFill>
                  <a:srgbClr val="FF0000"/>
                </a:solidFill>
                <a:ea typeface="新細明體" pitchFamily="18" charset="-120"/>
              </a:rPr>
              <a:t>Concrete complexity</a:t>
            </a:r>
          </a:p>
          <a:p>
            <a:pPr lvl="1" eaLnBrk="1" hangingPunct="1"/>
            <a:r>
              <a:rPr lang="en-HK" altLang="zh-HK" dirty="0" smtClean="0">
                <a:ea typeface="新細明體" pitchFamily="18" charset="-120"/>
              </a:rPr>
              <a:t>Low-level questions.</a:t>
            </a:r>
          </a:p>
          <a:p>
            <a:pPr lvl="1" eaLnBrk="1" hangingPunct="1"/>
            <a:r>
              <a:rPr lang="en-HK" altLang="zh-HK" dirty="0" smtClean="0">
                <a:ea typeface="新細明體" pitchFamily="18" charset="-120"/>
              </a:rPr>
              <a:t>Lower bounds on specific model of computation such as DT, CC, polynomials, etc.</a:t>
            </a:r>
          </a:p>
          <a:p>
            <a:pPr lvl="1" eaLnBrk="1" hangingPunct="1"/>
            <a:r>
              <a:rPr lang="en-HK" altLang="zh-HK" dirty="0" smtClean="0">
                <a:ea typeface="新細明體" pitchFamily="18" charset="-120"/>
              </a:rPr>
              <a:t>Aim at u</a:t>
            </a:r>
            <a:r>
              <a:rPr lang="en-HK" altLang="zh-HK" dirty="0" smtClean="0">
                <a:ea typeface="新細明體" pitchFamily="18" charset="-120"/>
              </a:rPr>
              <a:t>nconditional </a:t>
            </a:r>
            <a:r>
              <a:rPr lang="en-HK" altLang="zh-HK" dirty="0" smtClean="0">
                <a:ea typeface="新細明體" pitchFamily="18" charset="-120"/>
              </a:rPr>
              <a:t>results.</a:t>
            </a:r>
            <a:endParaRPr lang="en-US" altLang="zh-HK" dirty="0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Sensitivity Conjecture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6858000" cy="190499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HK" dirty="0" smtClean="0"/>
                  <a:t>.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𝑎𝑙𝑡</m:t>
                        </m:r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p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HK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HK" dirty="0" smtClean="0"/>
                  <a:t>. </a:t>
                </a:r>
                <a:r>
                  <a:rPr lang="en-HK" dirty="0" smtClean="0"/>
                  <a:t>Take any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HK" dirty="0" smtClean="0"/>
                  <a:t>. Two cases:</a:t>
                </a:r>
                <a:endParaRPr lang="en-HK" dirty="0" smtClean="0"/>
              </a:p>
              <a:p>
                <a:r>
                  <a:rPr lang="en-US" dirty="0" smtClean="0"/>
                  <a:t>Case 1: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on some </a:t>
                </a:r>
                <a:br>
                  <a:rPr lang="en-US" dirty="0" smtClean="0"/>
                </a:br>
                <a:r>
                  <a:rPr lang="en-US" dirty="0" smtClean="0"/>
                  <a:t>alternating path. </a:t>
                </a:r>
                <a:endParaRPr lang="en-US" dirty="0" smtClean="0"/>
              </a:p>
              <a:p>
                <a:endParaRPr lang="en-HK" dirty="0"/>
              </a:p>
              <a:p>
                <a:endParaRPr lang="en-HK" dirty="0" smtClean="0"/>
              </a:p>
              <a:p>
                <a:endParaRPr lang="en-HK" dirty="0"/>
              </a:p>
              <a:p>
                <a:endParaRPr lang="en-HK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6858000" cy="1904999"/>
              </a:xfrm>
              <a:blipFill rotWithShape="0">
                <a:blip r:embed="rId3"/>
                <a:stretch>
                  <a:fillRect l="-1778" t="-7372" b="-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amond 6"/>
          <p:cNvSpPr/>
          <p:nvPr/>
        </p:nvSpPr>
        <p:spPr bwMode="auto">
          <a:xfrm>
            <a:off x="5715000" y="2362200"/>
            <a:ext cx="3048000" cy="403860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 flipV="1">
            <a:off x="6858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81800" y="4050268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050268"/>
                <a:ext cx="3792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32330" y="2057400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330" y="2057400"/>
                <a:ext cx="49847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15200" y="6260068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6260068"/>
                <a:ext cx="49847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 bwMode="auto">
          <a:xfrm>
            <a:off x="6896500" y="2358189"/>
            <a:ext cx="533224" cy="4042611"/>
          </a:xfrm>
          <a:custGeom>
            <a:avLst/>
            <a:gdLst>
              <a:gd name="connsiteX0" fmla="*/ 382977 w 595307"/>
              <a:gd name="connsiteY0" fmla="*/ 0 h 4042611"/>
              <a:gd name="connsiteX1" fmla="*/ 488855 w 595307"/>
              <a:gd name="connsiteY1" fmla="*/ 423512 h 4042611"/>
              <a:gd name="connsiteX2" fmla="*/ 373352 w 595307"/>
              <a:gd name="connsiteY2" fmla="*/ 933651 h 4042611"/>
              <a:gd name="connsiteX3" fmla="*/ 200097 w 595307"/>
              <a:gd name="connsiteY3" fmla="*/ 1280160 h 4042611"/>
              <a:gd name="connsiteX4" fmla="*/ 55718 w 595307"/>
              <a:gd name="connsiteY4" fmla="*/ 1684422 h 4042611"/>
              <a:gd name="connsiteX5" fmla="*/ 26842 w 595307"/>
              <a:gd name="connsiteY5" fmla="*/ 2194560 h 4042611"/>
              <a:gd name="connsiteX6" fmla="*/ 431103 w 595307"/>
              <a:gd name="connsiteY6" fmla="*/ 2723950 h 4042611"/>
              <a:gd name="connsiteX7" fmla="*/ 594733 w 595307"/>
              <a:gd name="connsiteY7" fmla="*/ 3397718 h 4042611"/>
              <a:gd name="connsiteX8" fmla="*/ 382977 w 595307"/>
              <a:gd name="connsiteY8" fmla="*/ 4042611 h 4042611"/>
              <a:gd name="connsiteX9" fmla="*/ 382977 w 595307"/>
              <a:gd name="connsiteY9" fmla="*/ 4042611 h 404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307" h="4042611">
                <a:moveTo>
                  <a:pt x="382977" y="0"/>
                </a:moveTo>
                <a:cubicBezTo>
                  <a:pt x="436718" y="133952"/>
                  <a:pt x="490459" y="267904"/>
                  <a:pt x="488855" y="423512"/>
                </a:cubicBezTo>
                <a:cubicBezTo>
                  <a:pt x="487251" y="579120"/>
                  <a:pt x="421478" y="790876"/>
                  <a:pt x="373352" y="933651"/>
                </a:cubicBezTo>
                <a:cubicBezTo>
                  <a:pt x="325226" y="1076426"/>
                  <a:pt x="253036" y="1155032"/>
                  <a:pt x="200097" y="1280160"/>
                </a:cubicBezTo>
                <a:cubicBezTo>
                  <a:pt x="147158" y="1405288"/>
                  <a:pt x="84594" y="1532022"/>
                  <a:pt x="55718" y="1684422"/>
                </a:cubicBezTo>
                <a:cubicBezTo>
                  <a:pt x="26842" y="1836822"/>
                  <a:pt x="-35722" y="2021305"/>
                  <a:pt x="26842" y="2194560"/>
                </a:cubicBezTo>
                <a:cubicBezTo>
                  <a:pt x="89406" y="2367815"/>
                  <a:pt x="336455" y="2523424"/>
                  <a:pt x="431103" y="2723950"/>
                </a:cubicBezTo>
                <a:cubicBezTo>
                  <a:pt x="525751" y="2924476"/>
                  <a:pt x="602754" y="3177941"/>
                  <a:pt x="594733" y="3397718"/>
                </a:cubicBezTo>
                <a:cubicBezTo>
                  <a:pt x="586712" y="3617495"/>
                  <a:pt x="382977" y="4042611"/>
                  <a:pt x="382977" y="4042611"/>
                </a:cubicBezTo>
                <a:lnTo>
                  <a:pt x="382977" y="4042611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Sensitivity Conjecture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8580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HK" dirty="0" smtClean="0"/>
                  <a:t>.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𝑎𝑙𝑡</m:t>
                        </m:r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p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HK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HK" dirty="0" smtClean="0"/>
                  <a:t>. </a:t>
                </a:r>
                <a:r>
                  <a:rPr lang="en-HK" dirty="0" smtClean="0"/>
                  <a:t>Take any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HK" dirty="0" smtClean="0"/>
                  <a:t>. Two cases:</a:t>
                </a:r>
                <a:endParaRPr lang="en-HK" dirty="0" smtClean="0"/>
              </a:p>
              <a:p>
                <a:r>
                  <a:rPr lang="en-US" dirty="0" smtClean="0"/>
                  <a:t>Case 1: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on some </a:t>
                </a:r>
                <a:br>
                  <a:rPr lang="en-US" dirty="0" smtClean="0"/>
                </a:br>
                <a:r>
                  <a:rPr lang="en-US" dirty="0" smtClean="0"/>
                  <a:t>alternating path. </a:t>
                </a:r>
              </a:p>
              <a:p>
                <a:r>
                  <a:rPr lang="en-US" dirty="0" smtClean="0"/>
                  <a:t>Case 1.1: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“max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term”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≽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dirty="0"/>
                  <a:t>max </a:t>
                </a:r>
                <a:r>
                  <a:rPr lang="en-US" dirty="0" smtClean="0"/>
                  <a:t>term: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HK" dirty="0" smtClean="0">
                    <a:cs typeface="Times New Roman" panose="02020603050405020304" pitchFamily="18" charset="0"/>
                  </a:rPr>
                  <a:t> and </a:t>
                </a:r>
                <a:br>
                  <a:rPr lang="en-HK" dirty="0" smtClean="0">
                    <a:cs typeface="Times New Roman" panose="02020603050405020304" pitchFamily="18" charset="0"/>
                  </a:rPr>
                </a:br>
                <a:r>
                  <a:rPr lang="en-HK" dirty="0" smtClean="0">
                    <a:cs typeface="Times New Roman" panose="02020603050405020304" pitchFamily="18" charset="0"/>
                  </a:rPr>
                  <a:t>any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HK" dirty="0">
                    <a:cs typeface="Times New Roman" panose="02020603050405020304" pitchFamily="18" charset="0"/>
                  </a:rPr>
                  <a:t> </a:t>
                </a:r>
                <a:r>
                  <a:rPr lang="en-HK" dirty="0" smtClean="0">
                    <a:cs typeface="Times New Roman" panose="02020603050405020304" pitchFamily="18" charset="0"/>
                  </a:rPr>
                  <a:t>for all </a:t>
                </a:r>
                <a:br>
                  <a:rPr lang="en-HK" dirty="0" smtClean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HK" dirty="0" smtClean="0">
                    <a:cs typeface="Times New Roman" panose="02020603050405020304" pitchFamily="18" charset="0"/>
                  </a:rPr>
                  <a:t> between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HK" dirty="0" smtClean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HK" dirty="0" smtClean="0"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HK" dirty="0" smtClean="0">
                    <a:cs typeface="Times New Roman" panose="02020603050405020304" pitchFamily="18" charset="0"/>
                  </a:rPr>
                  <a:t>In particular,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HK" dirty="0" smtClean="0">
                    <a:cs typeface="Times New Roman" panose="02020603050405020304" pitchFamily="18" charset="0"/>
                  </a:rPr>
                  <a:t> is </a:t>
                </a:r>
                <a:r>
                  <a:rPr lang="en-HK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sensitive</a:t>
                </a:r>
                <a:r>
                  <a:rPr lang="en-HK" dirty="0" smtClean="0">
                    <a:cs typeface="Times New Roman" panose="02020603050405020304" pitchFamily="18" charset="0"/>
                  </a:rPr>
                  <a:t> to </a:t>
                </a:r>
                <a:br>
                  <a:rPr lang="en-HK" dirty="0" smtClean="0">
                    <a:cs typeface="Times New Roman" panose="02020603050405020304" pitchFamily="18" charset="0"/>
                  </a:rPr>
                </a:br>
                <a:r>
                  <a:rPr lang="en-HK" dirty="0" smtClean="0">
                    <a:cs typeface="Times New Roman" panose="02020603050405020304" pitchFamily="18" charset="0"/>
                  </a:rPr>
                  <a:t>all “up” coordinates.</a:t>
                </a:r>
                <a:r>
                  <a:rPr lang="en-HK" dirty="0">
                    <a:cs typeface="Times New Roman" panose="02020603050405020304" pitchFamily="18" charset="0"/>
                  </a:rPr>
                  <a:t> </a:t>
                </a:r>
                <a:endParaRPr lang="en-HK" dirty="0" smtClean="0">
                  <a:cs typeface="Times New Roman" panose="02020603050405020304" pitchFamily="18" charset="0"/>
                </a:endParaRPr>
              </a:p>
              <a:p>
                <a:pPr lvl="1"/>
                <a:r>
                  <a:rPr lang="en-HK" dirty="0" smtClean="0">
                    <a:cs typeface="Times New Roman" panose="02020603050405020304" pitchFamily="18" charset="0"/>
                  </a:rPr>
                  <a:t>Thus there are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HK" dirty="0" smtClean="0">
                    <a:cs typeface="Times New Roman" panose="02020603050405020304" pitchFamily="18" charset="0"/>
                  </a:rPr>
                  <a:t> of them.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858000" cy="4525963"/>
              </a:xfrm>
              <a:blipFill rotWithShape="0">
                <a:blip r:embed="rId3"/>
                <a:stretch>
                  <a:fillRect l="-1778" t="-3100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amond 6"/>
          <p:cNvSpPr/>
          <p:nvPr/>
        </p:nvSpPr>
        <p:spPr bwMode="auto">
          <a:xfrm>
            <a:off x="5715000" y="2362200"/>
            <a:ext cx="3048000" cy="403860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 flipV="1">
            <a:off x="6858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81800" y="4050268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050268"/>
                <a:ext cx="3792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 flipV="1">
            <a:off x="7315200" y="32004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239000" y="3276600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3276600"/>
                <a:ext cx="38767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32330" y="2057400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330" y="2057400"/>
                <a:ext cx="49847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15200" y="6260068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6260068"/>
                <a:ext cx="49847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endCxn id="7" idx="0"/>
          </p:cNvCxnSpPr>
          <p:nvPr/>
        </p:nvCxnSpPr>
        <p:spPr bwMode="auto">
          <a:xfrm flipH="1">
            <a:off x="7239000" y="2362200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endCxn id="10" idx="6"/>
          </p:cNvCxnSpPr>
          <p:nvPr/>
        </p:nvCxnSpPr>
        <p:spPr bwMode="auto">
          <a:xfrm flipH="1">
            <a:off x="7467600" y="3276600"/>
            <a:ext cx="1143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8534400" y="23622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8534400" y="29718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153400" y="2590800"/>
                <a:ext cx="923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2590800"/>
                <a:ext cx="92390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 bwMode="auto">
          <a:xfrm>
            <a:off x="6956806" y="3330341"/>
            <a:ext cx="416146" cy="635267"/>
          </a:xfrm>
          <a:custGeom>
            <a:avLst/>
            <a:gdLst>
              <a:gd name="connsiteX0" fmla="*/ 2259 w 416146"/>
              <a:gd name="connsiteY0" fmla="*/ 635267 h 635267"/>
              <a:gd name="connsiteX1" fmla="*/ 40760 w 416146"/>
              <a:gd name="connsiteY1" fmla="*/ 442762 h 635267"/>
              <a:gd name="connsiteX2" fmla="*/ 281392 w 416146"/>
              <a:gd name="connsiteY2" fmla="*/ 250257 h 635267"/>
              <a:gd name="connsiteX3" fmla="*/ 416146 w 416146"/>
              <a:gd name="connsiteY3" fmla="*/ 0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46" h="635267">
                <a:moveTo>
                  <a:pt x="2259" y="635267"/>
                </a:moveTo>
                <a:cubicBezTo>
                  <a:pt x="-1752" y="571098"/>
                  <a:pt x="-5762" y="506930"/>
                  <a:pt x="40760" y="442762"/>
                </a:cubicBezTo>
                <a:cubicBezTo>
                  <a:pt x="87282" y="378594"/>
                  <a:pt x="218828" y="324051"/>
                  <a:pt x="281392" y="250257"/>
                </a:cubicBezTo>
                <a:cubicBezTo>
                  <a:pt x="343956" y="176463"/>
                  <a:pt x="380051" y="88231"/>
                  <a:pt x="416146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Diamond 21"/>
          <p:cNvSpPr/>
          <p:nvPr/>
        </p:nvSpPr>
        <p:spPr bwMode="auto">
          <a:xfrm rot="-540000">
            <a:off x="7139319" y="2377793"/>
            <a:ext cx="342000" cy="828000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Sensitivity Conjecture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8580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HK" dirty="0" smtClean="0"/>
                  <a:t>.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𝑎𝑙𝑡</m:t>
                        </m:r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p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HK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HK" dirty="0" smtClean="0"/>
                  <a:t>. Two cases for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dirty="0" smtClean="0">
                    <a:cs typeface="Times New Roman" panose="02020603050405020304" pitchFamily="18" charset="0"/>
                  </a:rPr>
                  <a:t>Consider “</a:t>
                </a:r>
                <a:r>
                  <a:rPr lang="en-HK" dirty="0" err="1" smtClean="0">
                    <a:cs typeface="Times New Roman" panose="02020603050405020304" pitchFamily="18" charset="0"/>
                  </a:rPr>
                  <a:t>subfunction</a:t>
                </a:r>
                <a:r>
                  <a:rPr lang="en-HK" dirty="0" smtClean="0">
                    <a:cs typeface="Times New Roman" panose="02020603050405020304" pitchFamily="18" charset="0"/>
                  </a:rPr>
                  <a:t>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≼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HK" dirty="0" smtClean="0">
                    <a:cs typeface="Times New Roman" panose="02020603050405020304" pitchFamily="18" charset="0"/>
                  </a:rPr>
                  <a:t>:</a:t>
                </a:r>
                <a:br>
                  <a:rPr lang="en-HK" dirty="0" smtClean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HK" dirty="0" smtClean="0">
                    <a:cs typeface="Times New Roman" panose="02020603050405020304" pitchFamily="18" charset="0"/>
                  </a:rPr>
                  <a:t> restricted to under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HK" dirty="0" smtClean="0"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HK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𝑎𝑙𝑡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≼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𝑎𝑙𝑡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HK" dirty="0" smtClean="0"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𝑏𝑠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𝑏𝑠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≼</m:t>
                            </m:r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HK" dirty="0" smtClean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  <a:p>
                <a:pPr lvl="1"/>
                <a:r>
                  <a:rPr lang="en-HK" dirty="0" smtClean="0">
                    <a:cs typeface="Times New Roman" panose="02020603050405020304" pitchFamily="18" charset="0"/>
                  </a:rPr>
                  <a:t>We decreased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𝑎𝑙𝑡</m:t>
                    </m:r>
                  </m:oMath>
                </a14:m>
                <a:r>
                  <a:rPr lang="en-HK" dirty="0" smtClean="0">
                    <a:cs typeface="Times New Roman" panose="02020603050405020304" pitchFamily="18" charset="0"/>
                  </a:rPr>
                  <a:t> by 1 while </a:t>
                </a:r>
                <a:br>
                  <a:rPr lang="en-HK" dirty="0" smtClean="0">
                    <a:cs typeface="Times New Roman" panose="02020603050405020304" pitchFamily="18" charset="0"/>
                  </a:rPr>
                </a:br>
                <a:r>
                  <a:rPr lang="en-HK" dirty="0" smtClean="0">
                    <a:cs typeface="Times New Roman" panose="02020603050405020304" pitchFamily="18" charset="0"/>
                  </a:rPr>
                  <a:t>increasing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𝑏𝑠</m:t>
                    </m:r>
                  </m:oMath>
                </a14:m>
                <a:r>
                  <a:rPr lang="en-HK" dirty="0" smtClean="0">
                    <a:cs typeface="Times New Roman" panose="02020603050405020304" pitchFamily="18" charset="0"/>
                  </a:rPr>
                  <a:t> by only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HK" dirty="0" smtClean="0"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HK" dirty="0" smtClean="0">
                    <a:cs typeface="Times New Roman" panose="02020603050405020304" pitchFamily="18" charset="0"/>
                  </a:rPr>
                  <a:t>Reduce to smaller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𝑎𝑙𝑡</m:t>
                    </m:r>
                  </m:oMath>
                </a14:m>
                <a:r>
                  <a:rPr lang="en-HK" dirty="0" smtClean="0">
                    <a:cs typeface="Times New Roman" panose="02020603050405020304" pitchFamily="18" charset="0"/>
                  </a:rPr>
                  <a:t> case</a:t>
                </a:r>
                <a:r>
                  <a:rPr lang="en-HK" dirty="0" smtClean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858000" cy="5029200"/>
              </a:xfrm>
              <a:blipFill rotWithShape="0">
                <a:blip r:embed="rId3"/>
                <a:stretch>
                  <a:fillRect l="-2044" t="-2061" r="-1778" b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amond 6"/>
          <p:cNvSpPr/>
          <p:nvPr/>
        </p:nvSpPr>
        <p:spPr bwMode="auto">
          <a:xfrm>
            <a:off x="5715000" y="2362200"/>
            <a:ext cx="3048000" cy="403860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 flipV="1">
            <a:off x="6934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81800" y="4050268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050268"/>
                <a:ext cx="3792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iamond 11"/>
          <p:cNvSpPr/>
          <p:nvPr/>
        </p:nvSpPr>
        <p:spPr bwMode="auto">
          <a:xfrm rot="180000">
            <a:off x="6332075" y="3299448"/>
            <a:ext cx="1980000" cy="3103285"/>
          </a:xfrm>
          <a:prstGeom prst="diamon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32330" y="2057400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330" y="2057400"/>
                <a:ext cx="49847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15200" y="6260068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6260068"/>
                <a:ext cx="49847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978340" y="4651884"/>
                <a:ext cx="584263" cy="371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≼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340" y="4651884"/>
                <a:ext cx="584263" cy="371384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 bwMode="auto">
          <a:xfrm flipH="1">
            <a:off x="7239000" y="2362200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8534400" y="23622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8534400" y="29718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53400" y="2590800"/>
                <a:ext cx="923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2590800"/>
                <a:ext cx="92390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 bwMode="auto">
          <a:xfrm flipV="1">
            <a:off x="7315200" y="32004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239000" y="3276600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3276600"/>
                <a:ext cx="38767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endCxn id="24" idx="6"/>
          </p:cNvCxnSpPr>
          <p:nvPr/>
        </p:nvCxnSpPr>
        <p:spPr bwMode="auto">
          <a:xfrm flipH="1">
            <a:off x="7467600" y="3276600"/>
            <a:ext cx="1143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Diamond 26"/>
          <p:cNvSpPr/>
          <p:nvPr/>
        </p:nvSpPr>
        <p:spPr bwMode="auto">
          <a:xfrm rot="-540000">
            <a:off x="7139319" y="2377793"/>
            <a:ext cx="342000" cy="828000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Sensitivity Conjecture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858000" cy="329647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HK" dirty="0" smtClean="0"/>
                  <a:t>.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𝑎𝑙𝑡</m:t>
                        </m:r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p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HK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HK" dirty="0" smtClean="0"/>
                  <a:t>. Two cases for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endParaRPr lang="en-HK" dirty="0" smtClean="0">
                  <a:cs typeface="Times New Roman" panose="02020603050405020304" pitchFamily="18" charset="0"/>
                </a:endParaRPr>
              </a:p>
              <a:p>
                <a:r>
                  <a:rPr lang="en-HK" dirty="0" smtClean="0">
                    <a:cs typeface="Times New Roman" panose="02020603050405020304" pitchFamily="18" charset="0"/>
                  </a:rPr>
                  <a:t>Case 1.2: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HK" dirty="0" smtClean="0">
                    <a:cs typeface="Times New Roman" panose="02020603050405020304" pitchFamily="18" charset="0"/>
                  </a:rPr>
                  <a:t> “min term”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≼</m:t>
                    </m:r>
                    <m:r>
                      <a:rPr lang="en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HK" dirty="0" smtClean="0">
                  <a:cs typeface="Times New Roman" panose="02020603050405020304" pitchFamily="18" charset="0"/>
                </a:endParaRPr>
              </a:p>
              <a:p>
                <a:pPr lvl="1"/>
                <a:r>
                  <a:rPr lang="en-HK" dirty="0" smtClean="0">
                    <a:cs typeface="Times New Roman" panose="02020603050405020304" pitchFamily="18" charset="0"/>
                  </a:rPr>
                  <a:t>Need a different argument.</a:t>
                </a:r>
              </a:p>
              <a:p>
                <a:pPr lvl="1"/>
                <a:r>
                  <a:rPr lang="en-HK" dirty="0" smtClean="0">
                    <a:cs typeface="Times New Roman" panose="02020603050405020304" pitchFamily="18" charset="0"/>
                  </a:rPr>
                  <a:t>Omitted here.</a:t>
                </a:r>
                <a:endParaRPr lang="en-HK" dirty="0" smtClean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858000" cy="3296478"/>
              </a:xfrm>
              <a:blipFill rotWithShape="0">
                <a:blip r:embed="rId3"/>
                <a:stretch>
                  <a:fillRect l="-2044" t="-3148" r="-1778" b="-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amond 6"/>
          <p:cNvSpPr/>
          <p:nvPr/>
        </p:nvSpPr>
        <p:spPr bwMode="auto">
          <a:xfrm>
            <a:off x="5715000" y="2362200"/>
            <a:ext cx="3048000" cy="403860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 flipV="1">
            <a:off x="6934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81800" y="4050268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050268"/>
                <a:ext cx="3792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32330" y="2057400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330" y="2057400"/>
                <a:ext cx="49847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15200" y="6260068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6260068"/>
                <a:ext cx="49847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 bwMode="auto">
          <a:xfrm flipV="1">
            <a:off x="7295322" y="5011051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7384730" y="5029200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730" y="5029200"/>
                <a:ext cx="38767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iamond 22"/>
          <p:cNvSpPr/>
          <p:nvPr/>
        </p:nvSpPr>
        <p:spPr bwMode="auto">
          <a:xfrm rot="360000" flipV="1">
            <a:off x="6956446" y="5158139"/>
            <a:ext cx="694148" cy="1248107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026759" y="4114799"/>
            <a:ext cx="348076" cy="864000"/>
          </a:xfrm>
          <a:custGeom>
            <a:avLst/>
            <a:gdLst>
              <a:gd name="connsiteX0" fmla="*/ 20084 w 348076"/>
              <a:gd name="connsiteY0" fmla="*/ 0 h 854765"/>
              <a:gd name="connsiteX1" fmla="*/ 20084 w 348076"/>
              <a:gd name="connsiteY1" fmla="*/ 218661 h 854765"/>
              <a:gd name="connsiteX2" fmla="*/ 228806 w 348076"/>
              <a:gd name="connsiteY2" fmla="*/ 506896 h 854765"/>
              <a:gd name="connsiteX3" fmla="*/ 348076 w 348076"/>
              <a:gd name="connsiteY3" fmla="*/ 854765 h 85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76" h="854765">
                <a:moveTo>
                  <a:pt x="20084" y="0"/>
                </a:moveTo>
                <a:cubicBezTo>
                  <a:pt x="2690" y="67089"/>
                  <a:pt x="-14703" y="134178"/>
                  <a:pt x="20084" y="218661"/>
                </a:cubicBezTo>
                <a:cubicBezTo>
                  <a:pt x="54871" y="303144"/>
                  <a:pt x="174141" y="400879"/>
                  <a:pt x="228806" y="506896"/>
                </a:cubicBezTo>
                <a:cubicBezTo>
                  <a:pt x="283471" y="612913"/>
                  <a:pt x="315773" y="733839"/>
                  <a:pt x="348076" y="85476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Sensitivity Conjecture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858000" cy="4525963"/>
              </a:xfrm>
            </p:spPr>
            <p:txBody>
              <a:bodyPr>
                <a:normAutofit/>
              </a:bodyPr>
              <a:lstStyle/>
              <a:p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HK" dirty="0" smtClean="0"/>
                  <a:t>.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𝑎𝑙𝑡</m:t>
                        </m:r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p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HK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HK" dirty="0" smtClean="0"/>
                  <a:t>. Two cases for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dirty="0">
                    <a:cs typeface="Times New Roman" panose="02020603050405020304" pitchFamily="18" charset="0"/>
                  </a:rPr>
                  <a:t>This finishes </a:t>
                </a:r>
                <a:r>
                  <a:rPr lang="en-US" dirty="0"/>
                  <a:t>Case </a:t>
                </a:r>
                <a:r>
                  <a:rPr lang="en-US" dirty="0"/>
                  <a:t>1</a:t>
                </a:r>
                <a:endParaRPr lang="en-HK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on some </a:t>
                </a:r>
                <a:r>
                  <a:rPr lang="en-US" dirty="0"/>
                  <a:t>alternating </a:t>
                </a:r>
                <a:r>
                  <a:rPr lang="en-US" dirty="0"/>
                  <a:t>path. </a:t>
                </a:r>
                <a:endParaRPr lang="en-HK" dirty="0">
                  <a:cs typeface="Times New Roman" panose="02020603050405020304" pitchFamily="18" charset="0"/>
                </a:endParaRPr>
              </a:p>
              <a:p>
                <a:r>
                  <a:rPr lang="en-US" dirty="0" smtClean="0"/>
                  <a:t>Case 2: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not on any</a:t>
                </a:r>
                <a:br>
                  <a:rPr lang="en-US" dirty="0" smtClean="0"/>
                </a:br>
                <a:r>
                  <a:rPr lang="en-US" dirty="0" smtClean="0"/>
                  <a:t>alternating path.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≽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≼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858000" cy="4525963"/>
              </a:xfrm>
              <a:blipFill rotWithShape="0">
                <a:blip r:embed="rId3"/>
                <a:stretch>
                  <a:fillRect l="-2044" t="-1213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amond 6"/>
          <p:cNvSpPr/>
          <p:nvPr/>
        </p:nvSpPr>
        <p:spPr bwMode="auto">
          <a:xfrm>
            <a:off x="5715000" y="2362200"/>
            <a:ext cx="3048000" cy="403860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 flipV="1">
            <a:off x="6858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81800" y="4050268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050268"/>
                <a:ext cx="3792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32330" y="2057400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330" y="2057400"/>
                <a:ext cx="49847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15200" y="6260068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6260068"/>
                <a:ext cx="49847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amond 3"/>
              <p:cNvSpPr/>
              <p:nvPr/>
            </p:nvSpPr>
            <p:spPr bwMode="auto">
              <a:xfrm rot="611322">
                <a:off x="6750070" y="2358204"/>
                <a:ext cx="697220" cy="1625921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HK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H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4" name="Diamon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611322">
                <a:off x="6750070" y="2358204"/>
                <a:ext cx="697220" cy="1625921"/>
              </a:xfrm>
              <a:prstGeom prst="diamond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iamond 16"/>
              <p:cNvSpPr/>
              <p:nvPr/>
            </p:nvSpPr>
            <p:spPr bwMode="auto">
              <a:xfrm rot="21135496">
                <a:off x="6683701" y="4120330"/>
                <a:ext cx="837130" cy="2298135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HK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H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7" name="Diamond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135496">
                <a:off x="6683701" y="4120330"/>
                <a:ext cx="837130" cy="2298135"/>
              </a:xfrm>
              <a:prstGeom prst="diamond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0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 lnSpcReduction="10000"/>
              </a:bodyPr>
              <a:lstStyle/>
              <a:p>
                <a:endParaRPr lang="en-HK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=0…01…1…0…01…1∗∗∗∗∗∗∗∗</m:t>
                    </m:r>
                  </m:oMath>
                </a14:m>
                <a:endParaRPr lang="en-US" dirty="0" smtClean="0"/>
              </a:p>
              <a:p>
                <a:endParaRPr lang="en-HK" dirty="0"/>
              </a:p>
              <a:p>
                <a:endParaRPr lang="en-HK" dirty="0" smtClean="0"/>
              </a:p>
              <a:p>
                <a:r>
                  <a:rPr lang="en-HK" dirty="0" smtClean="0"/>
                  <a:t>Suppose </a:t>
                </a:r>
                <a:r>
                  <a:rPr lang="en-HK" dirty="0"/>
                  <a:t>that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HK" dirty="0"/>
                  <a:t> is sensitive to </a:t>
                </a:r>
                <a:r>
                  <a:rPr lang="en-HK" dirty="0">
                    <a:solidFill>
                      <a:srgbClr val="FF0000"/>
                    </a:solidFill>
                  </a:rPr>
                  <a:t>minimal disjoint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HK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𝑏𝑠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 smtClean="0"/>
                  <a:t>. We hope to show it small.</a:t>
                </a:r>
                <a:endParaRPr lang="en-HK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r>
                  <a:rPr lang="en-HK" dirty="0" smtClean="0"/>
                  <a:t>, </a:t>
                </a:r>
                <a:endParaRPr lang="en-HK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endParaRPr lang="en-HK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0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 bwMode="auto">
          <a:xfrm rot="5400000">
            <a:off x="1971575" y="1145044"/>
            <a:ext cx="228600" cy="6858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5400000">
            <a:off x="2857900" y="1145043"/>
            <a:ext cx="228600" cy="6858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-5400000">
            <a:off x="2381450" y="1506793"/>
            <a:ext cx="304800" cy="15625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07195" y="2450068"/>
                <a:ext cx="492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95" y="2450068"/>
                <a:ext cx="49295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69245" y="916443"/>
                <a:ext cx="492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245" y="916443"/>
                <a:ext cx="49295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36320" y="916443"/>
                <a:ext cx="492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320" y="916443"/>
                <a:ext cx="49295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/>
          <p:cNvSpPr/>
          <p:nvPr/>
        </p:nvSpPr>
        <p:spPr bwMode="auto">
          <a:xfrm rot="5400000">
            <a:off x="4191000" y="1145044"/>
            <a:ext cx="228600" cy="6858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Left Brace 11"/>
          <p:cNvSpPr/>
          <p:nvPr/>
        </p:nvSpPr>
        <p:spPr bwMode="auto">
          <a:xfrm rot="5400000">
            <a:off x="5077325" y="1145043"/>
            <a:ext cx="228600" cy="6858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-5400000">
            <a:off x="4600875" y="1506793"/>
            <a:ext cx="304800" cy="15625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26620" y="2450068"/>
                <a:ext cx="487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620" y="2450068"/>
                <a:ext cx="48705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88670" y="916443"/>
                <a:ext cx="491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0" y="916443"/>
                <a:ext cx="49167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5745" y="916443"/>
                <a:ext cx="489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745" y="916443"/>
                <a:ext cx="48949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7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65140"/>
                <a:ext cx="8229600" cy="39356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HK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HK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HK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HK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HK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HK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HK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HK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r>
                  <a:rPr lang="en-HK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HK" sz="2800" dirty="0" smtClean="0">
                    <a:cs typeface="Times New Roman" panose="02020603050405020304" pitchFamily="18" charset="0"/>
                  </a:rPr>
                  <a:t>: How </a:t>
                </a:r>
                <a:r>
                  <a:rPr lang="en-HK" sz="2800" dirty="0" smtClean="0"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HK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HK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HK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HK" sz="2800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HK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HK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HK" sz="2800" dirty="0" smtClean="0"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HK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</a:t>
                </a:r>
                <a:r>
                  <a:rPr lang="en-HK" sz="2800" dirty="0" smtClean="0"/>
                  <a:t>: Most </a:t>
                </a:r>
                <a14:m>
                  <m:oMath xmlns:m="http://schemas.openxmlformats.org/officeDocument/2006/math"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HK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8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HK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HK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HK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are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2800" dirty="0" smtClean="0"/>
                  <a:t>.</a:t>
                </a:r>
              </a:p>
              <a:p>
                <a:r>
                  <a:rPr lang="en-HK" sz="2800" dirty="0" smtClean="0"/>
                  <a:t>Then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/>
                  <a:t> is blue, it has a </a:t>
                </a:r>
                <a:r>
                  <a:rPr lang="en-US" sz="2800" dirty="0" smtClean="0">
                    <a:solidFill>
                      <a:srgbClr val="FF6600"/>
                    </a:solidFill>
                  </a:rPr>
                  <a:t>large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𝑏𝑠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lvl="1"/>
                <a:r>
                  <a:rPr lang="en-HK" sz="2400" dirty="0">
                    <a:solidFill>
                      <a:srgbClr val="FF6600"/>
                    </a:solidFill>
                  </a:rPr>
                  <a:t>r</a:t>
                </a:r>
                <a:r>
                  <a:rPr lang="en-HK" sz="2400" dirty="0" smtClean="0">
                    <a:solidFill>
                      <a:srgbClr val="FF6600"/>
                    </a:solidFill>
                  </a:rPr>
                  <a:t>elative to</a:t>
                </a:r>
                <a:r>
                  <a:rPr lang="en-HK" sz="2400" dirty="0" smtClean="0"/>
                  <a:t> </a:t>
                </a:r>
                <a14:m>
                  <m:oMath xmlns:m="http://schemas.openxmlformats.org/officeDocument/2006/math">
                    <m:r>
                      <a:rPr lang="en-HK" sz="2400" b="0" i="1" smtClean="0">
                        <a:latin typeface="Cambria Math" panose="02040503050406030204" pitchFamily="18" charset="0"/>
                      </a:rPr>
                      <m:t>𝑏𝑠</m:t>
                    </m:r>
                    <m:r>
                      <a:rPr lang="en-HK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HK" sz="2800" dirty="0" smtClean="0"/>
                  <a:t>Turning this around, we have</a:t>
                </a:r>
                <a:br>
                  <a:rPr lang="en-HK" sz="2800" dirty="0" smtClean="0"/>
                </a:br>
                <a14:m>
                  <m:oMath xmlns:m="http://schemas.openxmlformats.org/officeDocument/2006/math">
                    <m:r>
                      <a:rPr lang="en-HK" sz="2800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H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HK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HK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sz="2800" i="1">
                        <a:latin typeface="Cambria Math" panose="02040503050406030204" pitchFamily="18" charset="0"/>
                      </a:rPr>
                      <m:t>𝑎𝑙𝑡</m:t>
                    </m:r>
                    <m:r>
                      <a:rPr lang="en-HK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HK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HK" sz="28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65140"/>
                <a:ext cx="8229600" cy="3935660"/>
              </a:xfrm>
              <a:blipFill rotWithShape="0"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1456841" y="13716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06235" y="1524000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35" y="1524000"/>
                <a:ext cx="3792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 bwMode="auto">
          <a:xfrm>
            <a:off x="2142641" y="9144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90241" y="533400"/>
                <a:ext cx="59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241" y="533400"/>
                <a:ext cx="59285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990241" y="1981200"/>
                <a:ext cx="596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241" y="1981200"/>
                <a:ext cx="59638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 bwMode="auto">
          <a:xfrm>
            <a:off x="2142641" y="18288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904641" y="1371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047641" y="1371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105041" y="1371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>
            <a:stCxn id="2" idx="6"/>
            <a:endCxn id="17" idx="3"/>
          </p:cNvCxnSpPr>
          <p:nvPr/>
        </p:nvCxnSpPr>
        <p:spPr bwMode="auto">
          <a:xfrm flipV="1">
            <a:off x="1609241" y="1044482"/>
            <a:ext cx="555718" cy="403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2" idx="6"/>
            <a:endCxn id="20" idx="1"/>
          </p:cNvCxnSpPr>
          <p:nvPr/>
        </p:nvCxnSpPr>
        <p:spPr bwMode="auto">
          <a:xfrm>
            <a:off x="1609241" y="1447800"/>
            <a:ext cx="555718" cy="403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21" idx="2"/>
            <a:endCxn id="17" idx="5"/>
          </p:cNvCxnSpPr>
          <p:nvPr/>
        </p:nvCxnSpPr>
        <p:spPr bwMode="auto">
          <a:xfrm flipH="1" flipV="1">
            <a:off x="2272723" y="1044482"/>
            <a:ext cx="631918" cy="403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21" idx="2"/>
            <a:endCxn id="20" idx="7"/>
          </p:cNvCxnSpPr>
          <p:nvPr/>
        </p:nvCxnSpPr>
        <p:spPr bwMode="auto">
          <a:xfrm flipH="1">
            <a:off x="2272723" y="1447800"/>
            <a:ext cx="631918" cy="403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89260" y="1524000"/>
                <a:ext cx="596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260" y="1524000"/>
                <a:ext cx="59638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832260" y="1524000"/>
                <a:ext cx="596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260" y="1524000"/>
                <a:ext cx="59638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889660" y="1524000"/>
                <a:ext cx="582532" cy="376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660" y="1524000"/>
                <a:ext cx="582532" cy="3765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 bwMode="auto">
          <a:xfrm>
            <a:off x="8010041" y="1371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794660" y="1524000"/>
                <a:ext cx="5873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660" y="1524000"/>
                <a:ext cx="58734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 bwMode="auto">
          <a:xfrm>
            <a:off x="3598145" y="9144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445745" y="533400"/>
                <a:ext cx="59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745" y="533400"/>
                <a:ext cx="59285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/>
          <p:cNvSpPr/>
          <p:nvPr/>
        </p:nvSpPr>
        <p:spPr bwMode="auto">
          <a:xfrm>
            <a:off x="4953000" y="9144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800600" y="533400"/>
                <a:ext cx="59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33400"/>
                <a:ext cx="59285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/>
          <p:cNvSpPr/>
          <p:nvPr/>
        </p:nvSpPr>
        <p:spPr bwMode="auto">
          <a:xfrm>
            <a:off x="7560545" y="9144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408145" y="533400"/>
                <a:ext cx="5937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145" y="533400"/>
                <a:ext cx="59375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>
            <a:stCxn id="2" idx="6"/>
            <a:endCxn id="57" idx="3"/>
          </p:cNvCxnSpPr>
          <p:nvPr/>
        </p:nvCxnSpPr>
        <p:spPr bwMode="auto">
          <a:xfrm flipV="1">
            <a:off x="1609241" y="1044482"/>
            <a:ext cx="2011222" cy="403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>
            <a:stCxn id="2" idx="6"/>
            <a:endCxn id="59" idx="2"/>
          </p:cNvCxnSpPr>
          <p:nvPr/>
        </p:nvCxnSpPr>
        <p:spPr bwMode="auto">
          <a:xfrm flipV="1">
            <a:off x="1609241" y="990600"/>
            <a:ext cx="3343759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2" idx="6"/>
            <a:endCxn id="61" idx="2"/>
          </p:cNvCxnSpPr>
          <p:nvPr/>
        </p:nvCxnSpPr>
        <p:spPr bwMode="auto">
          <a:xfrm flipV="1">
            <a:off x="1609241" y="990600"/>
            <a:ext cx="5951304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>
            <a:stCxn id="40" idx="1"/>
            <a:endCxn id="61" idx="5"/>
          </p:cNvCxnSpPr>
          <p:nvPr/>
        </p:nvCxnSpPr>
        <p:spPr bwMode="auto">
          <a:xfrm flipH="1" flipV="1">
            <a:off x="7690627" y="1044482"/>
            <a:ext cx="341732" cy="349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23" idx="1"/>
            <a:endCxn id="59" idx="5"/>
          </p:cNvCxnSpPr>
          <p:nvPr/>
        </p:nvCxnSpPr>
        <p:spPr bwMode="auto">
          <a:xfrm flipH="1" flipV="1">
            <a:off x="5083082" y="1044482"/>
            <a:ext cx="1044277" cy="349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>
            <a:stCxn id="22" idx="1"/>
            <a:endCxn id="57" idx="5"/>
          </p:cNvCxnSpPr>
          <p:nvPr/>
        </p:nvCxnSpPr>
        <p:spPr bwMode="auto">
          <a:xfrm flipH="1" flipV="1">
            <a:off x="3728227" y="1044482"/>
            <a:ext cx="341732" cy="349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Box 82"/>
          <p:cNvSpPr txBox="1"/>
          <p:nvPr/>
        </p:nvSpPr>
        <p:spPr>
          <a:xfrm>
            <a:off x="4191000" y="685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…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6172200" y="697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…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975902" y="1230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…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4918502" y="1219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…</a:t>
            </a:r>
            <a:endParaRPr lang="en-US" dirty="0"/>
          </a:p>
        </p:txBody>
      </p:sp>
      <p:sp>
        <p:nvSpPr>
          <p:cNvPr id="87" name="Oval 86"/>
          <p:cNvSpPr/>
          <p:nvPr/>
        </p:nvSpPr>
        <p:spPr bwMode="auto">
          <a:xfrm>
            <a:off x="5624186" y="609600"/>
            <a:ext cx="152400" cy="152400"/>
          </a:xfrm>
          <a:prstGeom prst="ellipse">
            <a:avLst/>
          </a:prstGeom>
          <a:solidFill>
            <a:srgbClr val="A22E6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471786" y="228600"/>
                <a:ext cx="896399" cy="376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786" y="228600"/>
                <a:ext cx="896399" cy="37657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>
            <a:stCxn id="23" idx="1"/>
            <a:endCxn id="87" idx="5"/>
          </p:cNvCxnSpPr>
          <p:nvPr/>
        </p:nvCxnSpPr>
        <p:spPr bwMode="auto">
          <a:xfrm flipH="1" flipV="1">
            <a:off x="5754268" y="739682"/>
            <a:ext cx="373091" cy="6542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696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65140"/>
                <a:ext cx="8229600" cy="3661023"/>
              </a:xfrm>
            </p:spPr>
            <p:txBody>
              <a:bodyPr>
                <a:normAutofit/>
              </a:bodyPr>
              <a:lstStyle/>
              <a:p>
                <a:r>
                  <a:rPr lang="en-HK" sz="2800" dirty="0" smtClean="0"/>
                  <a:t>Last slide: </a:t>
                </a:r>
                <a14:m>
                  <m:oMath xmlns:m="http://schemas.openxmlformats.org/officeDocument/2006/math">
                    <m:r>
                      <a:rPr lang="en-HK" sz="2800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sz="2800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H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HK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HK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HK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sz="2800" i="1">
                        <a:latin typeface="Cambria Math" panose="02040503050406030204" pitchFamily="18" charset="0"/>
                      </a:rPr>
                      <m:t>𝑎𝑙𝑡</m:t>
                    </m:r>
                    <m:r>
                      <a:rPr lang="en-HK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HK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HK" sz="2800" dirty="0"/>
              </a:p>
              <a:p>
                <a:r>
                  <a:rPr lang="en-HK" sz="2800" dirty="0" smtClean="0"/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HK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HK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/>
                  <a:t> is a case-1 </a:t>
                </a:r>
                <a:r>
                  <a:rPr lang="en-US" sz="2800" dirty="0" smtClean="0"/>
                  <a:t>input, which reduces to some </a:t>
                </a:r>
                <a:r>
                  <a:rPr lang="en-US" sz="2800" dirty="0" err="1" smtClean="0"/>
                  <a:t>subfunction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a:rPr lang="en-HK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𝑎𝑙𝑡</m:t>
                    </m:r>
                    <m:d>
                      <m:dPr>
                        <m:ctrlPr>
                          <a:rPr lang="en-HK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sz="28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28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HK" sz="28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HK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𝑎𝑙𝑡</m:t>
                    </m:r>
                    <m:d>
                      <m:dPr>
                        <m:ctrlPr>
                          <a:rPr lang="en-HK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  <a:p>
                <a:r>
                  <a:rPr lang="en-HK" sz="2800" dirty="0"/>
                  <a:t>Thus we can use induction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HK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HK" sz="28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HK" sz="2800" dirty="0"/>
                  <a:t/>
                </a:r>
                <a:br>
                  <a:rPr lang="en-HK" sz="2800" dirty="0"/>
                </a:br>
                <a14:m>
                  <m:oMath xmlns:m="http://schemas.openxmlformats.org/officeDocument/2006/math">
                    <m:r>
                      <a:rPr lang="en-HK" sz="2800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HK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HK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sz="2800" i="1">
                        <a:latin typeface="Cambria Math" panose="02040503050406030204" pitchFamily="18" charset="0"/>
                      </a:rPr>
                      <m:t>𝑎𝑙𝑡</m:t>
                    </m:r>
                    <m:sSup>
                      <m:sSupPr>
                        <m:ctrlPr>
                          <a:rPr lang="en-HK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HK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HK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HK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HK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HK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sz="28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HK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HK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HK" sz="28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HK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HK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sz="2800" i="1">
                                <a:latin typeface="Cambria Math" panose="02040503050406030204" pitchFamily="18" charset="0"/>
                              </a:rPr>
                              <m:t>𝑎𝑙𝑡</m:t>
                            </m:r>
                            <m:d>
                              <m:dPr>
                                <m:ctrlPr>
                                  <a:rPr lang="en-HK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HK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HK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HK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sz="2800" dirty="0"/>
              </a:p>
              <a:p>
                <a:r>
                  <a:rPr lang="en-HK" sz="2800" dirty="0" smtClean="0"/>
                  <a:t>This yields </a:t>
                </a:r>
                <a14:m>
                  <m:oMath xmlns:m="http://schemas.openxmlformats.org/officeDocument/2006/math">
                    <m:r>
                      <a:rPr lang="en-HK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𝑎𝑙𝑡</m:t>
                    </m:r>
                    <m:sSup>
                      <m:sSupPr>
                        <m:ctrlPr>
                          <a:rPr lang="en-H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H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H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HK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sz="2800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65140"/>
                <a:ext cx="8229600" cy="3661023"/>
              </a:xfrm>
              <a:blipFill rotWithShape="0">
                <a:blip r:embed="rId3"/>
                <a:stretch>
                  <a:fillRect l="-1333" t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1456841" y="13716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06235" y="1524000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35" y="1524000"/>
                <a:ext cx="3792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 bwMode="auto">
          <a:xfrm>
            <a:off x="2142641" y="9144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90241" y="533400"/>
                <a:ext cx="59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241" y="533400"/>
                <a:ext cx="59285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990241" y="1981200"/>
                <a:ext cx="596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241" y="1981200"/>
                <a:ext cx="59638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 bwMode="auto">
          <a:xfrm>
            <a:off x="2142641" y="18288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904641" y="1371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047641" y="1371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105041" y="1371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>
            <a:stCxn id="2" idx="6"/>
            <a:endCxn id="17" idx="3"/>
          </p:cNvCxnSpPr>
          <p:nvPr/>
        </p:nvCxnSpPr>
        <p:spPr bwMode="auto">
          <a:xfrm flipV="1">
            <a:off x="1609241" y="1044482"/>
            <a:ext cx="555718" cy="403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2" idx="6"/>
            <a:endCxn id="20" idx="1"/>
          </p:cNvCxnSpPr>
          <p:nvPr/>
        </p:nvCxnSpPr>
        <p:spPr bwMode="auto">
          <a:xfrm>
            <a:off x="1609241" y="1447800"/>
            <a:ext cx="555718" cy="403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21" idx="2"/>
            <a:endCxn id="17" idx="5"/>
          </p:cNvCxnSpPr>
          <p:nvPr/>
        </p:nvCxnSpPr>
        <p:spPr bwMode="auto">
          <a:xfrm flipH="1" flipV="1">
            <a:off x="2272723" y="1044482"/>
            <a:ext cx="631918" cy="403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21" idx="2"/>
            <a:endCxn id="20" idx="7"/>
          </p:cNvCxnSpPr>
          <p:nvPr/>
        </p:nvCxnSpPr>
        <p:spPr bwMode="auto">
          <a:xfrm flipH="1">
            <a:off x="2272723" y="1447800"/>
            <a:ext cx="631918" cy="403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89260" y="1524000"/>
                <a:ext cx="596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260" y="1524000"/>
                <a:ext cx="59638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832260" y="1524000"/>
                <a:ext cx="596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260" y="1524000"/>
                <a:ext cx="59638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889660" y="1524000"/>
                <a:ext cx="582532" cy="376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660" y="1524000"/>
                <a:ext cx="582532" cy="3765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 bwMode="auto">
          <a:xfrm>
            <a:off x="8010041" y="1371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794660" y="1524000"/>
                <a:ext cx="5873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660" y="1524000"/>
                <a:ext cx="58734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 bwMode="auto">
          <a:xfrm>
            <a:off x="3598145" y="9144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445745" y="533400"/>
                <a:ext cx="59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745" y="533400"/>
                <a:ext cx="59285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/>
          <p:cNvSpPr/>
          <p:nvPr/>
        </p:nvSpPr>
        <p:spPr bwMode="auto">
          <a:xfrm>
            <a:off x="4953000" y="9144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800600" y="533400"/>
                <a:ext cx="59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33400"/>
                <a:ext cx="59285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/>
          <p:cNvSpPr/>
          <p:nvPr/>
        </p:nvSpPr>
        <p:spPr bwMode="auto">
          <a:xfrm>
            <a:off x="7560545" y="9144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408145" y="533400"/>
                <a:ext cx="5937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145" y="533400"/>
                <a:ext cx="59375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>
            <a:stCxn id="2" idx="6"/>
            <a:endCxn id="57" idx="3"/>
          </p:cNvCxnSpPr>
          <p:nvPr/>
        </p:nvCxnSpPr>
        <p:spPr bwMode="auto">
          <a:xfrm flipV="1">
            <a:off x="1609241" y="1044482"/>
            <a:ext cx="2011222" cy="403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>
            <a:stCxn id="2" idx="6"/>
            <a:endCxn id="59" idx="2"/>
          </p:cNvCxnSpPr>
          <p:nvPr/>
        </p:nvCxnSpPr>
        <p:spPr bwMode="auto">
          <a:xfrm flipV="1">
            <a:off x="1609241" y="990600"/>
            <a:ext cx="3343759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2" idx="6"/>
            <a:endCxn id="61" idx="2"/>
          </p:cNvCxnSpPr>
          <p:nvPr/>
        </p:nvCxnSpPr>
        <p:spPr bwMode="auto">
          <a:xfrm flipV="1">
            <a:off x="1609241" y="990600"/>
            <a:ext cx="5951304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>
            <a:stCxn id="40" idx="1"/>
            <a:endCxn id="61" idx="5"/>
          </p:cNvCxnSpPr>
          <p:nvPr/>
        </p:nvCxnSpPr>
        <p:spPr bwMode="auto">
          <a:xfrm flipH="1" flipV="1">
            <a:off x="7690627" y="1044482"/>
            <a:ext cx="341732" cy="349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23" idx="1"/>
            <a:endCxn id="59" idx="5"/>
          </p:cNvCxnSpPr>
          <p:nvPr/>
        </p:nvCxnSpPr>
        <p:spPr bwMode="auto">
          <a:xfrm flipH="1" flipV="1">
            <a:off x="5083082" y="1044482"/>
            <a:ext cx="1044277" cy="349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>
            <a:stCxn id="22" idx="1"/>
            <a:endCxn id="57" idx="5"/>
          </p:cNvCxnSpPr>
          <p:nvPr/>
        </p:nvCxnSpPr>
        <p:spPr bwMode="auto">
          <a:xfrm flipH="1" flipV="1">
            <a:off x="3728227" y="1044482"/>
            <a:ext cx="341732" cy="349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Box 82"/>
          <p:cNvSpPr txBox="1"/>
          <p:nvPr/>
        </p:nvSpPr>
        <p:spPr>
          <a:xfrm>
            <a:off x="4191000" y="685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…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6172200" y="697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…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975902" y="1230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…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4918502" y="1219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…</a:t>
            </a:r>
            <a:endParaRPr lang="en-US" dirty="0"/>
          </a:p>
        </p:txBody>
      </p:sp>
      <p:sp>
        <p:nvSpPr>
          <p:cNvPr id="87" name="Oval 86"/>
          <p:cNvSpPr/>
          <p:nvPr/>
        </p:nvSpPr>
        <p:spPr bwMode="auto">
          <a:xfrm>
            <a:off x="5624186" y="609600"/>
            <a:ext cx="152400" cy="152400"/>
          </a:xfrm>
          <a:prstGeom prst="ellipse">
            <a:avLst/>
          </a:prstGeom>
          <a:solidFill>
            <a:srgbClr val="A22E6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471786" y="228600"/>
                <a:ext cx="896399" cy="376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786" y="228600"/>
                <a:ext cx="896399" cy="37657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>
            <a:stCxn id="23" idx="1"/>
            <a:endCxn id="87" idx="5"/>
          </p:cNvCxnSpPr>
          <p:nvPr/>
        </p:nvCxnSpPr>
        <p:spPr bwMode="auto">
          <a:xfrm flipH="1" flipV="1">
            <a:off x="5754268" y="739682"/>
            <a:ext cx="373091" cy="6542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595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65140"/>
                <a:ext cx="8229600" cy="366102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</a:t>
                </a:r>
                <a:r>
                  <a:rPr lang="en-HK" dirty="0"/>
                  <a:t>: Most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HK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/>
                  <a:t>.</a:t>
                </a:r>
              </a:p>
              <a:p>
                <a:r>
                  <a:rPr lang="en-HK" dirty="0" smtClean="0"/>
                  <a:t>Fix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HK" dirty="0" smtClean="0"/>
                  <a:t> and consider all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pPr lvl="1"/>
                <a:r>
                  <a:rPr lang="en-HK" dirty="0" smtClean="0"/>
                  <a:t>To use </a:t>
                </a:r>
                <a:r>
                  <a:rPr lang="en-HK" dirty="0" smtClean="0">
                    <a:solidFill>
                      <a:srgbClr val="0000FF"/>
                    </a:solidFill>
                  </a:rPr>
                  <a:t>double counting</a:t>
                </a:r>
                <a:r>
                  <a:rPr lang="en-HK" dirty="0" smtClean="0"/>
                  <a:t> later.</a:t>
                </a:r>
                <a:endParaRPr lang="en-HK" dirty="0" smtClean="0"/>
              </a:p>
              <a:p>
                <a:r>
                  <a:rPr lang="en-HK" dirty="0" smtClean="0"/>
                  <a:t>Proof </a:t>
                </a:r>
                <a:r>
                  <a:rPr lang="en-HK" dirty="0"/>
                  <a:t>uses the following ingredients.</a:t>
                </a:r>
              </a:p>
              <a:p>
                <a:pPr lvl="1"/>
                <a:r>
                  <a:rPr lang="en-HK" dirty="0"/>
                  <a:t>A new concept of </a:t>
                </a:r>
                <a:r>
                  <a:rPr lang="en-HK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minimum certificate complexity</a:t>
                </a:r>
                <a:r>
                  <a:rPr lang="en-HK" dirty="0"/>
                  <a:t>.</a:t>
                </a:r>
              </a:p>
              <a:p>
                <a:pPr lvl="1"/>
                <a:r>
                  <a:rPr lang="en-HK" dirty="0"/>
                  <a:t>A recent </a:t>
                </a:r>
                <a:r>
                  <a:rPr lang="en-HK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degree-reduction algorithm</a:t>
                </a:r>
                <a:r>
                  <a:rPr lang="en-HK" dirty="0"/>
                  <a:t>.</a:t>
                </a:r>
              </a:p>
              <a:p>
                <a:pPr lvl="1"/>
                <a:r>
                  <a:rPr lang="en-HK" dirty="0"/>
                  <a:t>An induction to prove that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HK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HK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HK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HK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HK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HK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HK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HK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HK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HK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HK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HK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HK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𝑎𝑙𝑡</m:t>
                      </m:r>
                      <m:d>
                        <m:dPr>
                          <m:ctrlPr>
                            <a:rPr lang="en-HK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HK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HK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HK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HK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HK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65140"/>
                <a:ext cx="8229600" cy="3661023"/>
              </a:xfrm>
              <a:blipFill rotWithShape="0">
                <a:blip r:embed="rId3"/>
                <a:stretch>
                  <a:fillRect l="-1481" t="-3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1456841" y="13716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06235" y="1524000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35" y="1524000"/>
                <a:ext cx="3792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 bwMode="auto">
          <a:xfrm>
            <a:off x="2142641" y="9144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90241" y="533400"/>
                <a:ext cx="59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241" y="533400"/>
                <a:ext cx="59285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990241" y="1981200"/>
                <a:ext cx="596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241" y="1981200"/>
                <a:ext cx="59638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 bwMode="auto">
          <a:xfrm>
            <a:off x="2142641" y="18288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904641" y="1371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047641" y="1371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105041" y="1371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>
            <a:stCxn id="2" idx="6"/>
            <a:endCxn id="17" idx="3"/>
          </p:cNvCxnSpPr>
          <p:nvPr/>
        </p:nvCxnSpPr>
        <p:spPr bwMode="auto">
          <a:xfrm flipV="1">
            <a:off x="1609241" y="1044482"/>
            <a:ext cx="555718" cy="403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2" idx="6"/>
            <a:endCxn id="20" idx="1"/>
          </p:cNvCxnSpPr>
          <p:nvPr/>
        </p:nvCxnSpPr>
        <p:spPr bwMode="auto">
          <a:xfrm>
            <a:off x="1609241" y="1447800"/>
            <a:ext cx="555718" cy="403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21" idx="2"/>
            <a:endCxn id="17" idx="5"/>
          </p:cNvCxnSpPr>
          <p:nvPr/>
        </p:nvCxnSpPr>
        <p:spPr bwMode="auto">
          <a:xfrm flipH="1" flipV="1">
            <a:off x="2272723" y="1044482"/>
            <a:ext cx="631918" cy="403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21" idx="2"/>
            <a:endCxn id="20" idx="7"/>
          </p:cNvCxnSpPr>
          <p:nvPr/>
        </p:nvCxnSpPr>
        <p:spPr bwMode="auto">
          <a:xfrm flipH="1">
            <a:off x="2272723" y="1447800"/>
            <a:ext cx="631918" cy="403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89260" y="1524000"/>
                <a:ext cx="596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260" y="1524000"/>
                <a:ext cx="59638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832260" y="1524000"/>
                <a:ext cx="596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260" y="1524000"/>
                <a:ext cx="59638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889660" y="1524000"/>
                <a:ext cx="582532" cy="376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660" y="1524000"/>
                <a:ext cx="582532" cy="3765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 bwMode="auto">
          <a:xfrm>
            <a:off x="8010041" y="1371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794660" y="1524000"/>
                <a:ext cx="5873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660" y="1524000"/>
                <a:ext cx="58734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 bwMode="auto">
          <a:xfrm>
            <a:off x="5122145" y="914400"/>
            <a:ext cx="152400" cy="152400"/>
          </a:xfrm>
          <a:prstGeom prst="ellipse">
            <a:avLst/>
          </a:prstGeom>
          <a:solidFill>
            <a:srgbClr val="A22E6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969745" y="533400"/>
                <a:ext cx="896399" cy="376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45" y="533400"/>
                <a:ext cx="896399" cy="37657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 bwMode="auto">
          <a:xfrm>
            <a:off x="5885401" y="914400"/>
            <a:ext cx="152400" cy="152400"/>
          </a:xfrm>
          <a:prstGeom prst="ellipse">
            <a:avLst/>
          </a:prstGeom>
          <a:solidFill>
            <a:srgbClr val="A22E6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733001" y="533400"/>
                <a:ext cx="896399" cy="376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001" y="533400"/>
                <a:ext cx="896399" cy="3765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 bwMode="auto">
          <a:xfrm>
            <a:off x="7104601" y="914400"/>
            <a:ext cx="152400" cy="152400"/>
          </a:xfrm>
          <a:prstGeom prst="ellipse">
            <a:avLst/>
          </a:prstGeom>
          <a:solidFill>
            <a:srgbClr val="A22E6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952201" y="533400"/>
                <a:ext cx="897297" cy="376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201" y="533400"/>
                <a:ext cx="897297" cy="37657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23" idx="1"/>
            <a:endCxn id="42" idx="5"/>
          </p:cNvCxnSpPr>
          <p:nvPr/>
        </p:nvCxnSpPr>
        <p:spPr bwMode="auto">
          <a:xfrm flipH="1" flipV="1">
            <a:off x="5252227" y="1044482"/>
            <a:ext cx="875132" cy="349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H="1" flipV="1">
            <a:off x="5986608" y="1044482"/>
            <a:ext cx="165758" cy="327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23" idx="7"/>
            <a:endCxn id="46" idx="3"/>
          </p:cNvCxnSpPr>
          <p:nvPr/>
        </p:nvCxnSpPr>
        <p:spPr bwMode="auto">
          <a:xfrm flipV="1">
            <a:off x="6235123" y="1044482"/>
            <a:ext cx="891796" cy="349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29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Log-rank </a:t>
            </a:r>
            <a:r>
              <a:rPr lang="en-HK" dirty="0"/>
              <a:t>for XOR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HK" dirty="0" smtClean="0"/>
                  <a:t>It suffices to design an efficient decision tree.</a:t>
                </a:r>
              </a:p>
              <a:p>
                <a:r>
                  <a:rPr lang="en-HK" dirty="0" smtClean="0"/>
                  <a:t>A recent decision tree algorithm*</a:t>
                </a:r>
                <a:r>
                  <a:rPr lang="en-HK" baseline="30000" dirty="0" smtClean="0"/>
                  <a:t>1</a:t>
                </a:r>
                <a:r>
                  <a:rPr lang="en-HK" dirty="0" smtClean="0"/>
                  <a:t> using degree reduction gives </a:t>
                </a:r>
                <a:r>
                  <a:rPr lang="en-HK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𝐷𝑇</m:t>
                    </m:r>
                    <m:d>
                      <m:dPr>
                        <m:ctrlPr>
                          <a:rPr lang="en-HK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𝑐𝑙𝑜</m:t>
                        </m:r>
                      </m:sup>
                    </m:sSubSup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HK" b="0" i="0" dirty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𝑐𝑙𝑜</m:t>
                        </m:r>
                      </m:sup>
                    </m:sSubSup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HK" dirty="0" smtClean="0"/>
                  <a:t>: </a:t>
                </a:r>
                <a:r>
                  <a:rPr lang="en-HK" dirty="0"/>
                  <a:t>downward </a:t>
                </a:r>
                <a:r>
                  <a:rPr lang="en-HK" dirty="0" smtClean="0"/>
                  <a:t>closure of minimum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HK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HK" dirty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HK" dirty="0" smtClean="0"/>
                  <a:t> degree of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HK" dirty="0" smtClean="0"/>
                  <a:t> as a polynomial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</a:t>
                </a:r>
                <a:r>
                  <a:rPr lang="en-HK" dirty="0" smtClean="0"/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𝑐𝑙𝑜</m:t>
                        </m:r>
                      </m:sup>
                    </m:sSubSup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𝑎𝑙𝑡</m:t>
                    </m:r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dirty="0" smtClean="0"/>
              </a:p>
              <a:p>
                <a:r>
                  <a:rPr lang="en-HK" dirty="0" smtClean="0"/>
                  <a:t>Thus </a:t>
                </a:r>
                <a14:m>
                  <m:oMath xmlns:m="http://schemas.openxmlformats.org/officeDocument/2006/math">
                    <m:r>
                      <a:rPr lang="en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𝐷𝑇</m:t>
                    </m:r>
                    <m:d>
                      <m:dPr>
                        <m:ctrlP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𝑎𝑙𝑡</m:t>
                    </m:r>
                    <m:d>
                      <m:dPr>
                        <m:ctrlP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HK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e>
                              <m:sub>
                                <m: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HK" b="0" dirty="0" smtClean="0"/>
                  <a:t/>
                </a:r>
                <a:br>
                  <a:rPr lang="en-HK" b="0" dirty="0" smtClean="0"/>
                </a:br>
                <a14:m>
                  <m:oMath xmlns:m="http://schemas.openxmlformats.org/officeDocument/2006/math">
                    <m:r>
                      <a:rPr lang="en-HK" b="0" i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𝑎𝑙𝑡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HK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HK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𝑟𝑎𝑛𝑘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∘⊕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HK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283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67544" y="6135469"/>
            <a:ext cx="8075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*1. 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Tsang, Wong, </a:t>
            </a:r>
            <a:r>
              <a:rPr lang="en-US" altLang="zh-H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Xie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Zhang. </a:t>
            </a:r>
            <a:r>
              <a:rPr lang="en-US" altLang="zh-H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FOCS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2013.</a:t>
            </a:r>
          </a:p>
          <a:p>
            <a:pPr>
              <a:defRPr/>
            </a:pP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30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Complexity measures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HK" dirty="0" smtClean="0"/>
                  <a:t>Object: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dirty="0" smtClean="0"/>
                  <a:t>Complexity measures: some natural measures defined from combinatorial, algebraic and computational perspectives.</a:t>
                </a:r>
              </a:p>
              <a:p>
                <a:r>
                  <a:rPr lang="en-HK" dirty="0" smtClean="0"/>
                  <a:t>Related to our work are:</a:t>
                </a:r>
              </a:p>
              <a:p>
                <a:pPr lvl="1"/>
                <a:r>
                  <a:rPr lang="en-HK" dirty="0" smtClean="0"/>
                  <a:t>Sensitivity, block sensitivity, certificate complexity</a:t>
                </a:r>
              </a:p>
              <a:p>
                <a:pPr lvl="1"/>
                <a:r>
                  <a:rPr lang="en-HK" dirty="0" smtClean="0"/>
                  <a:t>Decision tree complexity, communication complexity</a:t>
                </a:r>
              </a:p>
              <a:p>
                <a:pPr lvl="1"/>
                <a:r>
                  <a:rPr lang="en-HK" dirty="0" smtClean="0"/>
                  <a:t>Polynomial </a:t>
                </a:r>
                <a:r>
                  <a:rPr lang="en-HK" dirty="0" smtClean="0"/>
                  <a:t>degrees</a:t>
                </a:r>
              </a:p>
              <a:p>
                <a:pPr lvl="1"/>
                <a:r>
                  <a:rPr lang="en-HK" dirty="0" smtClean="0"/>
                  <a:t>Rank of Boolean matrix</a:t>
                </a:r>
                <a:endParaRPr lang="en-HK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2830" r="-296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6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Log-rank </a:t>
            </a:r>
            <a:r>
              <a:rPr lang="en-HK" dirty="0"/>
              <a:t>for </a:t>
            </a:r>
            <a:r>
              <a:rPr lang="en-HK" dirty="0" smtClean="0"/>
              <a:t>AND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HK" dirty="0" smtClean="0"/>
                  <a:t>Directly design protocol, not from DT.</a:t>
                </a:r>
              </a:p>
              <a:p>
                <a:r>
                  <a:rPr lang="en-HK" dirty="0" smtClean="0"/>
                  <a:t>Known*</a:t>
                </a:r>
                <a:r>
                  <a:rPr lang="en-HK" baseline="30000" dirty="0" smtClean="0"/>
                  <a:t>1</a:t>
                </a:r>
                <a:r>
                  <a:rPr lang="en-HK" dirty="0" smtClean="0"/>
                  <a:t>: It’s sufficient to bound the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cover number</a:t>
                </a:r>
                <a:r>
                  <a:rPr lang="en-HK" dirty="0" smtClean="0"/>
                  <a:t>. For each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HK" b="0" dirty="0" smtClean="0"/>
                  <a:t>,</a:t>
                </a:r>
                <a:r>
                  <a:rPr lang="en-HK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HK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HK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HK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Cove</m:t>
                            </m:r>
                            <m:sSub>
                              <m:sSubPr>
                                <m:ctrlPr>
                                  <a:rPr lang="en-HK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HK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HK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HK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HK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HK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HK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HK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HK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HK" dirty="0" smtClean="0"/>
                  <a:t>We’ll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Cove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HK" dirty="0" smtClean="0"/>
                  <a:t> using three methods alternatively.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67544" y="5949280"/>
            <a:ext cx="8075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*1. </a:t>
            </a:r>
            <a:r>
              <a:rPr lang="en-US" altLang="zh-H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Lovasz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Paths, Flows and VLSI Layout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1990.</a:t>
            </a:r>
            <a:endParaRPr lang="en-US" altLang="zh-H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  <a:p>
            <a:pPr>
              <a:defRPr/>
            </a:pP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95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Cove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𝑎𝑙𝑡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Next we give bound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Notation: </a:t>
                </a: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∘∧</m:t>
                            </m:r>
                          </m:sub>
                        </m:sSub>
                      </m:e>
                    </m:d>
                    <m:r>
                      <a:rPr lang="en-HK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mono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ℓ=</m:t>
                    </m:r>
                    <m:func>
                      <m:func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6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Bound 1: from max terms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HK" b="0" dirty="0" smtClean="0"/>
                  <a:t>Assume that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dirty="0" smtClean="0"/>
                  <a:t>Take any </a:t>
                </a:r>
                <a:r>
                  <a:rPr lang="en-HK" dirty="0" smtClean="0">
                    <a:solidFill>
                      <a:srgbClr val="0000FF"/>
                    </a:solidFill>
                  </a:rPr>
                  <a:t>max term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 smtClean="0"/>
              </a:p>
              <a:p>
                <a:r>
                  <a:rPr lang="en-US" dirty="0" smtClean="0"/>
                  <a:t>Note </a:t>
                </a:r>
                <a:r>
                  <a:rPr lang="en-US" dirty="0" smtClean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≽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OR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 smtClean="0"/>
                  <a:t> variables.</a:t>
                </a:r>
              </a:p>
              <a:p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≽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∘∧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Disjointness</a:t>
                </a:r>
                <a:r>
                  <a:rPr lang="en-US" dirty="0" smtClean="0"/>
                  <a:t> function, which has full 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∘∧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≽</m:t>
                                </m:r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∘∧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6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Bound 1: from max terms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HK" dirty="0" smtClean="0"/>
                  <a:t>So all </a:t>
                </a:r>
                <a:r>
                  <a:rPr lang="en-HK" dirty="0"/>
                  <a:t>max </a:t>
                </a:r>
                <a:r>
                  <a:rPr lang="en-HK" dirty="0" smtClean="0"/>
                  <a:t>terms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dirty="0" smtClean="0"/>
                  <a:t>There are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max terms. </a:t>
                </a:r>
              </a:p>
              <a:p>
                <a:r>
                  <a:rPr lang="en-HK" dirty="0" smtClean="0"/>
                  <a:t>The matrix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≼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HK" dirty="0" smtClean="0"/>
                  <a:t> can be partitioned into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HK" dirty="0" smtClean="0"/>
                  <a:t> submatrices.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=0⇒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1,0</m:t>
                            </m:r>
                          </m:e>
                        </m:d>
                      </m:e>
                    </m:d>
                  </m:oMath>
                </a14:m>
                <a:endParaRPr lang="en-HK" dirty="0" smtClean="0"/>
              </a:p>
              <a:p>
                <a:r>
                  <a:rPr lang="en-HK" dirty="0" smtClean="0"/>
                  <a:t>Any 1-input is under some max term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dirty="0"/>
                  <a:t>Thus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Cove</m:t>
                    </m:r>
                    <m:sSub>
                      <m:sSub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∘∧</m:t>
                        </m:r>
                      </m:e>
                    </m:d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H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H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m:rPr>
                        <m:sty m:val="p"/>
                      </m:rPr>
                      <a:rPr lang="en-HK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Cove</m:t>
                    </m:r>
                    <m:sSub>
                      <m:sSub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≼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∘∧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dirty="0"/>
                  <a:t>Note that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𝑎𝑙𝑡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≼</m:t>
                            </m:r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𝑎𝑙𝑡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2830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2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Bound 2: from min terms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HK" dirty="0" smtClean="0"/>
                  <a:t>Assume that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Take any </a:t>
                </a:r>
                <a:r>
                  <a:rPr lang="en-HK" dirty="0" smtClean="0"/>
                  <a:t>min </a:t>
                </a:r>
                <a:r>
                  <a:rPr lang="en-HK" dirty="0"/>
                  <a:t>term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Good</a:t>
                </a:r>
                <a:r>
                  <a:rPr lang="en-US" dirty="0" smtClean="0"/>
                  <a:t>: “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≽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” is just one submatrix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dirty="0" smtClean="0">
                    <a:solidFill>
                      <a:srgbClr val="0000FF"/>
                    </a:solidFill>
                  </a:rPr>
                  <a:t>Bad</a:t>
                </a:r>
                <a:r>
                  <a:rPr lang="en-HK" dirty="0" smtClean="0"/>
                  <a:t>: Unlike max terms, min terms can be far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HK" dirty="0" smtClean="0"/>
                  <a:t>Fortunately, we can still bound the number of max terms.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 r="-2444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Bound 2: from min terms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</a:t>
                </a:r>
                <a:r>
                  <a:rPr lang="en-HK" dirty="0"/>
                  <a:t>. There are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 terms. </a:t>
                </a:r>
              </a:p>
              <a:p>
                <a:r>
                  <a:rPr lang="en-HK" b="0" dirty="0" smtClean="0"/>
                  <a:t>For each min term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, </a:t>
                </a:r>
                <a:endParaRPr lang="en-HK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≼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=1≠0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HK" dirty="0" smtClean="0"/>
                  <a:t>So each min term contributes 1 to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𝑚𝑜𝑛𝑜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Therefore, # of min terms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𝑚𝑜𝑛𝑜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5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Bound 2: from min terms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Recall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dirty="0" smtClean="0"/>
                  <a:t>Any 1-input is above some min term.</a:t>
                </a:r>
              </a:p>
              <a:p>
                <a:r>
                  <a:rPr lang="en-HK" dirty="0" smtClean="0"/>
                  <a:t>Thus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Cove</m:t>
                    </m:r>
                    <m:sSub>
                      <m:sSub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∘∧</m:t>
                        </m:r>
                      </m:e>
                    </m:d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HK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Cove</m:t>
                    </m:r>
                    <m:sSub>
                      <m:sSub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≽</m:t>
                            </m:r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∘∧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dirty="0" smtClean="0"/>
                  <a:t>Note that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𝑎𝑙𝑡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≽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𝑎𝑙𝑡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7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Bound 3: from CC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</a:t>
                </a:r>
                <a:r>
                  <a:rPr lang="en-HK" dirty="0" smtClean="0"/>
                  <a:t>. The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HK" dirty="0"/>
                  <a:t>-nondeterministic </a:t>
                </a:r>
                <a:r>
                  <a:rPr lang="en-HK" dirty="0" smtClean="0"/>
                  <a:t>CC 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Cove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func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∘∧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HK" b="0" i="1" dirty="0" smtClean="0">
                  <a:latin typeface="Cambria Math" panose="02040503050406030204" pitchFamily="18" charset="0"/>
                </a:endParaRPr>
              </a:p>
              <a:p>
                <a:r>
                  <a:rPr lang="en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</a:t>
                </a:r>
                <a:r>
                  <a:rPr lang="en-HK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𝐶𝐶</m:t>
                    </m:r>
                  </m:oMath>
                </a14:m>
                <a:endParaRPr lang="en-HK" i="1" dirty="0" smtClean="0">
                  <a:latin typeface="Cambria Math" panose="02040503050406030204" pitchFamily="18" charset="0"/>
                </a:endParaRPr>
              </a:p>
              <a:p>
                <a:r>
                  <a:rPr lang="en-HK" dirty="0" smtClean="0">
                    <a:cs typeface="Times New Roman" panose="02020603050405020304" pitchFamily="18" charset="0"/>
                  </a:rPr>
                  <a:t>Recall</a:t>
                </a:r>
                <a:r>
                  <a:rPr lang="en-HK" dirty="0" smtClean="0"/>
                  <a:t/>
                </a:r>
                <a:br>
                  <a:rPr lang="en-HK" dirty="0" smtClean="0"/>
                </a:b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Cove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HK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HK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HK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HK" b="0" dirty="0" smtClean="0"/>
                  <a:t>Therefore we get the third bound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Cove</m:t>
                        </m:r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HK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HK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∘∧</m:t>
                        </m:r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Cove</m:t>
                        </m:r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HK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∘∧</m:t>
                        </m:r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⋅ℓ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8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Using the above three bounds alternatively gives the following two bounds for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HK" dirty="0" smtClean="0"/>
                  <a:t> with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𝑎𝑙𝑡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HK" dirty="0" smtClean="0"/>
              </a:p>
              <a:p>
                <a:endParaRPr lang="en-HK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∘∧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HK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fName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∘∧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∘∧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num>
                                  <m:den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fName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∘∧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 r="-3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6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HK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Conjecture </a:t>
            </a:r>
            <a:r>
              <a:rPr lang="en-HK" dirty="0" smtClean="0"/>
              <a:t>and </a:t>
            </a:r>
            <a:r>
              <a:rPr lang="en-HK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Log-rank Conjecture </a:t>
            </a:r>
            <a:r>
              <a:rPr lang="en-HK" dirty="0" smtClean="0"/>
              <a:t>are two of the most prominent open problems in concrete complexity.</a:t>
            </a:r>
          </a:p>
          <a:p>
            <a:r>
              <a:rPr lang="en-HK" dirty="0" smtClean="0"/>
              <a:t>Sensitivity </a:t>
            </a:r>
            <a:r>
              <a:rPr lang="en-HK" dirty="0" smtClean="0"/>
              <a:t>Conjecture and Log-rank Conjecture (XOR/AND) hold for monotone functions.</a:t>
            </a:r>
          </a:p>
          <a:p>
            <a:r>
              <a:rPr lang="en-HK" dirty="0" smtClean="0"/>
              <a:t>We </a:t>
            </a:r>
            <a:r>
              <a:rPr lang="en-HK" dirty="0" smtClean="0"/>
              <a:t>show that the conjecture also hold for </a:t>
            </a:r>
            <a:r>
              <a:rPr lang="en-HK" dirty="0" smtClean="0"/>
              <a:t>functions </a:t>
            </a:r>
            <a:r>
              <a:rPr lang="en-HK" dirty="0" smtClean="0">
                <a:solidFill>
                  <a:srgbClr val="FF33CC"/>
                </a:solidFill>
              </a:rPr>
              <a:t>close </a:t>
            </a:r>
            <a:r>
              <a:rPr lang="en-HK" dirty="0" smtClean="0">
                <a:solidFill>
                  <a:srgbClr val="FF33CC"/>
                </a:solidFill>
              </a:rPr>
              <a:t>to being monotone</a:t>
            </a:r>
            <a:r>
              <a:rPr lang="en-HK" dirty="0" smtClean="0"/>
              <a:t>.</a:t>
            </a:r>
          </a:p>
          <a:p>
            <a:pPr lvl="1"/>
            <a:r>
              <a:rPr lang="en-HK" dirty="0" smtClean="0"/>
              <a:t>Small alternating number.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sensitivity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b="0" dirty="0" smtClean="0"/>
                  <a:t>Notation: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HK" b="0" dirty="0" smtClean="0"/>
                  <a:t>,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HK" b="0" dirty="0" smtClean="0"/>
                  <a:t>,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HK" b="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HK" b="0" dirty="0" smtClean="0"/>
                  <a:t>: obtained from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HK" b="0" dirty="0" smtClean="0"/>
                  <a:t> by flipping bit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HK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HK" dirty="0"/>
                  <a:t>: obtained from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HK" dirty="0"/>
                  <a:t> by flipping </a:t>
                </a:r>
                <a:r>
                  <a:rPr lang="en-HK" dirty="0" smtClean="0"/>
                  <a:t>all bits in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HK" b="0" dirty="0" smtClean="0"/>
              </a:p>
              <a:p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HK" dirty="0" smtClean="0"/>
                  <a:t> is sensitive to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dirty="0" smtClean="0"/>
                  <a:t>: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HK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HK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 err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b="0" dirty="0" smtClean="0">
                    <a:solidFill>
                      <a:srgbClr val="FF0000"/>
                    </a:solidFill>
                  </a:rPr>
                  <a:t>Sensitivity</a:t>
                </a:r>
                <a:r>
                  <a:rPr lang="en-HK" b="0" dirty="0" smtClean="0"/>
                  <a:t> of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HK" b="0" dirty="0" smtClean="0"/>
                  <a:t>: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HK" dirty="0" smtClean="0"/>
                  <a:t>A measure of “smoothness”.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1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Open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HK" dirty="0" smtClean="0"/>
              </a:p>
              <a:p>
                <a:r>
                  <a:rPr lang="en-HK" dirty="0" smtClean="0"/>
                  <a:t>We proved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𝑎𝑙𝑡</m:t>
                        </m:r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p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endParaRPr lang="en-HK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 1</a:t>
                </a:r>
                <a:r>
                  <a:rPr lang="en-HK" dirty="0" smtClean="0"/>
                  <a:t>: Can we improve it to </a:t>
                </a:r>
                <a:r>
                  <a:rPr lang="en-HK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𝑎𝑙𝑡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5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Open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HK" dirty="0" smtClean="0"/>
              </a:p>
              <a:p>
                <a:r>
                  <a:rPr lang="en-HK" dirty="0" smtClean="0"/>
                  <a:t>We </a:t>
                </a:r>
                <a:r>
                  <a:rPr lang="en-HK" dirty="0"/>
                  <a:t>proved </a:t>
                </a:r>
                <a:r>
                  <a:rPr lang="en-HK" i="1" dirty="0">
                    <a:latin typeface="Cambria Math" panose="02040503050406030204" pitchFamily="18" charset="0"/>
                  </a:rPr>
                  <a:t/>
                </a:r>
                <a:br>
                  <a:rPr lang="en-HK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∘∧</m:t>
                        </m:r>
                      </m:e>
                    </m:d>
                    <m:r>
                      <a:rPr lang="en-HK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HK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HK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𝑎𝑙𝑡</m:t>
                                </m:r>
                                <m:d>
                                  <m:dPr>
                                    <m:ctrlPr>
                                      <a:rPr lang="en-HK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HK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fName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HK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∘∧</m:t>
                                </m:r>
                              </m:sub>
                            </m:s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n-HK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HK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 </a:t>
                </a:r>
                <a:r>
                  <a:rPr lang="en-HK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HK" dirty="0"/>
                  <a:t>: Can we improve it to </a:t>
                </a:r>
                <a:r>
                  <a:rPr lang="en-HK" i="1" dirty="0">
                    <a:latin typeface="Cambria Math" panose="02040503050406030204" pitchFamily="18" charset="0"/>
                  </a:rPr>
                  <a:t/>
                </a:r>
                <a:br>
                  <a:rPr lang="en-HK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∘∧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𝑎𝑙𝑡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HK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HK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∘∧</m:t>
                                </m:r>
                              </m:sub>
                            </m:s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3"/>
          <p:cNvSpPr>
            <a:spLocks noChangeArrowheads="1" noChangeShapeType="1" noTextEdit="1"/>
          </p:cNvSpPr>
          <p:nvPr/>
        </p:nvSpPr>
        <p:spPr bwMode="auto">
          <a:xfrm>
            <a:off x="2819400" y="2895600"/>
            <a:ext cx="3886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Thanks</a:t>
            </a:r>
            <a:endParaRPr lang="zh-HK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Block sensitivity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HK" sz="30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HK" sz="3000" dirty="0" smtClean="0"/>
                  <a:t> is sensitive to a block </a:t>
                </a:r>
                <a14:m>
                  <m:oMath xmlns:m="http://schemas.openxmlformats.org/officeDocument/2006/math">
                    <m:r>
                      <a:rPr lang="en-HK" sz="30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HK" sz="3000" dirty="0" smtClean="0"/>
                  <a:t>: </a:t>
                </a:r>
                <a14:m>
                  <m:oMath xmlns:m="http://schemas.openxmlformats.org/officeDocument/2006/math">
                    <m:r>
                      <a:rPr lang="en-HK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HK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HK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e>
                    </m:d>
                  </m:oMath>
                </a14:m>
                <a:r>
                  <a:rPr lang="en-HK" sz="3000" dirty="0" smtClean="0"/>
                  <a:t>.</a:t>
                </a:r>
              </a:p>
              <a:p>
                <a:pPr lvl="1"/>
                <a:r>
                  <a:rPr lang="en-HK" sz="2600" b="0" dirty="0" smtClean="0"/>
                  <a:t>Recall: </a:t>
                </a:r>
                <a14:m>
                  <m:oMath xmlns:m="http://schemas.openxmlformats.org/officeDocument/2006/math">
                    <m:r>
                      <a:rPr lang="en-HK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HK" sz="2400" dirty="0"/>
                  <a:t> is sensitive to </a:t>
                </a:r>
                <a14:m>
                  <m:oMath xmlns:m="http://schemas.openxmlformats.org/officeDocument/2006/math">
                    <m:r>
                      <a:rPr lang="en-HK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sz="2400" dirty="0" smtClean="0"/>
                  <a:t> if </a:t>
                </a:r>
                <a14:m>
                  <m:oMath xmlns:m="http://schemas.openxmlformats.org/officeDocument/2006/math">
                    <m:r>
                      <a:rPr lang="en-HK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HK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HK" sz="2400" dirty="0" smtClean="0"/>
                  <a:t>.</a:t>
                </a:r>
                <a:endParaRPr lang="en-HK" sz="26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HK" sz="30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HK" sz="3000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HK" sz="3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3000" i="1" dirty="0" err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sz="30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30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sz="30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000" dirty="0" smtClean="0"/>
                  <a:t> maximum number of </a:t>
                </a:r>
                <a:r>
                  <a:rPr lang="en-HK" sz="3000" i="0" dirty="0" smtClean="0">
                    <a:solidFill>
                      <a:srgbClr val="FF0000"/>
                    </a:solidFill>
                    <a:latin typeface="+mj-lt"/>
                  </a:rPr>
                  <a:t>disjoint</a:t>
                </a:r>
                <a:r>
                  <a:rPr lang="en-HK" sz="3000" i="0" dirty="0" smtClean="0">
                    <a:latin typeface="+mj-lt"/>
                  </a:rPr>
                  <a:t> sensitive blocks</a:t>
                </a:r>
                <a:r>
                  <a:rPr lang="en-US" sz="3000" dirty="0" smtClean="0"/>
                  <a:t>.</a:t>
                </a:r>
              </a:p>
              <a:p>
                <a:endParaRPr lang="en-HK" sz="3000" dirty="0"/>
              </a:p>
              <a:p>
                <a:endParaRPr lang="en-US" sz="3000" dirty="0" smtClean="0"/>
              </a:p>
              <a:p>
                <a:r>
                  <a:rPr lang="en-HK" sz="3000" b="0" dirty="0" smtClean="0"/>
                  <a:t>Block </a:t>
                </a:r>
                <a:r>
                  <a:rPr lang="en-HK" sz="3000" b="0" dirty="0" smtClean="0"/>
                  <a:t>sensitivity of </a:t>
                </a:r>
                <a14:m>
                  <m:oMath xmlns:m="http://schemas.openxmlformats.org/officeDocument/2006/math">
                    <m:r>
                      <a:rPr lang="en-HK" sz="30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HK" sz="3000" b="0" dirty="0" smtClean="0"/>
                  <a:t>: </a:t>
                </a:r>
                <a14:m>
                  <m:oMath xmlns:m="http://schemas.openxmlformats.org/officeDocument/2006/math">
                    <m:r>
                      <a:rPr lang="en-HK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sz="3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HK" sz="3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HK" sz="3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HK" sz="3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HK" sz="3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HK" sz="3000" b="0" i="1" smtClean="0">
                            <a:latin typeface="Cambria Math" panose="02040503050406030204" pitchFamily="18" charset="0"/>
                          </a:rPr>
                          <m:t>𝑏𝑠</m:t>
                        </m:r>
                        <m:d>
                          <m:dPr>
                            <m:ctrlPr>
                              <a:rPr lang="en-HK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sz="3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HK" sz="3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sz="3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000" dirty="0" smtClean="0"/>
                  <a:t>.</a:t>
                </a:r>
              </a:p>
              <a:p>
                <a:r>
                  <a:rPr lang="en-US" sz="3000" dirty="0" smtClean="0"/>
                  <a:t>By definition, </a:t>
                </a:r>
                <a14:m>
                  <m:oMath xmlns:m="http://schemas.openxmlformats.org/officeDocument/2006/math">
                    <m:r>
                      <a:rPr lang="en-HK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HK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3000" dirty="0" smtClean="0"/>
                  <a:t>. </a:t>
                </a:r>
                <a:endParaRPr lang="en-US" sz="3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175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 bwMode="auto">
          <a:xfrm>
            <a:off x="1828800" y="4126468"/>
            <a:ext cx="541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71600" y="3974068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974068"/>
                <a:ext cx="3792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 bwMode="auto">
          <a:xfrm>
            <a:off x="2209800" y="4050268"/>
            <a:ext cx="9906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478845" y="4278868"/>
                <a:ext cx="492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845" y="4278868"/>
                <a:ext cx="49295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 bwMode="auto">
          <a:xfrm>
            <a:off x="3352800" y="4050268"/>
            <a:ext cx="6096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429000" y="4278868"/>
                <a:ext cx="498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278868"/>
                <a:ext cx="49827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 bwMode="auto">
          <a:xfrm>
            <a:off x="5638800" y="4050268"/>
            <a:ext cx="13716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907845" y="4278868"/>
                <a:ext cx="5080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845" y="4278868"/>
                <a:ext cx="50802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5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Certificate complexity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HK" dirty="0" smtClean="0"/>
              </a:p>
              <a:p>
                <a:endParaRPr lang="en-HK" i="1" dirty="0" smtClean="0">
                  <a:latin typeface="Cambria Math" panose="02040503050406030204" pitchFamily="18" charset="0"/>
                </a:endParaRPr>
              </a:p>
              <a:p>
                <a:r>
                  <a:rPr lang="en-HK" dirty="0" smtClean="0">
                    <a:solidFill>
                      <a:srgbClr val="FF0000"/>
                    </a:solidFill>
                  </a:rPr>
                  <a:t>Restricting</a:t>
                </a:r>
                <a:r>
                  <a:rPr lang="en-HK" dirty="0" smtClean="0"/>
                  <a:t> a few variables fixes the function value</a:t>
                </a:r>
                <a:r>
                  <a:rPr lang="en-HK" dirty="0" smtClean="0"/>
                  <a:t>.</a:t>
                </a:r>
              </a:p>
              <a:p>
                <a:pPr lvl="1"/>
                <a:r>
                  <a:rPr lang="en-HK" dirty="0" err="1" smtClean="0"/>
                  <a:t>Eg</a:t>
                </a:r>
                <a:r>
                  <a:rPr lang="en-HK" dirty="0" smtClean="0"/>
                  <a:t>. Fixing three edges make a graph to have a triangle.</a:t>
                </a:r>
                <a:endParaRPr lang="en-HK" dirty="0" smtClean="0"/>
              </a:p>
              <a:p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HK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 err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the minimum number of variables needed to be restricted to fix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b="0" dirty="0" smtClean="0"/>
                  <a:t>Certificate complexity of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HK" b="0" dirty="0" smtClean="0"/>
                  <a:t>: </a:t>
                </a:r>
                <a:br>
                  <a:rPr lang="en-HK" b="0" dirty="0" smtClean="0"/>
                </a:b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>
            <a:off x="1828800" y="1981200"/>
            <a:ext cx="541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1828800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28800"/>
                <a:ext cx="3792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 bwMode="auto">
          <a:xfrm>
            <a:off x="2209800" y="1905000"/>
            <a:ext cx="9906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pitchFamily="18" charset="-120"/>
              </a:rPr>
              <a:t>decision tree complexity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5867400" y="2743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943600" y="27432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HK" sz="24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343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724400" y="3352800"/>
            <a:ext cx="1676400" cy="457200"/>
          </a:xfrm>
          <a:prstGeom prst="rect">
            <a:avLst/>
          </a:prstGeom>
          <a:blipFill rotWithShape="1">
            <a:blip r:embed="rId3"/>
            <a:stretch>
              <a:fillRect l="-2857" r="-5000" b="-12500"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kumimoji="0" lang="zh-HK" altLang="en-US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6781800" y="2743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45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858000" y="3352800"/>
            <a:ext cx="1143000" cy="4572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kumimoji="0" lang="zh-HK" altLang="en-US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14346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019800" y="2286000"/>
            <a:ext cx="1143000" cy="4572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kumimoji="0" lang="zh-HK" altLang="en-US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162800" y="27432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HK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65532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53200" y="38862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HK" sz="24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75438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51" name="Rectangle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239000" y="4419600"/>
            <a:ext cx="1676400" cy="457200"/>
          </a:xfrm>
          <a:prstGeom prst="rect">
            <a:avLst/>
          </a:prstGeom>
          <a:blipFill rotWithShape="1">
            <a:blip r:embed="rId6"/>
            <a:stretch>
              <a:fillRect l="-3214" r="-4643" b="-12500"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kumimoji="0" lang="zh-HK" altLang="en-US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7848600" y="38862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HK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353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943600" y="4419600"/>
            <a:ext cx="1143000" cy="45720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kumimoji="0" lang="zh-HK" altLang="en-US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5715000" y="49530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HK" sz="24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H="1">
            <a:off x="5715000" y="4876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6705600" y="4876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7010400" y="49530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HK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358" name="Rectangle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00600" y="5486400"/>
            <a:ext cx="1676400" cy="457200"/>
          </a:xfrm>
          <a:prstGeom prst="rect">
            <a:avLst/>
          </a:prstGeom>
          <a:blipFill rotWithShape="1">
            <a:blip r:embed="rId8"/>
            <a:stretch>
              <a:fillRect l="-3214" r="-4643" b="-12500"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kumimoji="0" lang="zh-HK" altLang="en-US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14359" name="Rectangle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629400" y="5486400"/>
            <a:ext cx="1676400" cy="457200"/>
          </a:xfrm>
          <a:prstGeom prst="rect">
            <a:avLst/>
          </a:prstGeom>
          <a:blipFill rotWithShape="1">
            <a:blip r:embed="rId6"/>
            <a:stretch>
              <a:fillRect l="-3214" r="-4643" b="-12500"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kumimoji="0" lang="zh-HK" altLang="en-US">
                <a:noFill/>
                <a:latin typeface="Arial" charset="0"/>
                <a:ea typeface="+mn-ea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42125" y="1600200"/>
                <a:ext cx="33922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25" y="1600200"/>
                <a:ext cx="3392275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608725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HK" dirty="0" smtClean="0"/>
                  <a:t>Task: compute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HK" dirty="0" smtClean="0"/>
                  <a:t>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unknown and can be accessed by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queries</a:t>
                </a:r>
                <a:r>
                  <a:rPr lang="en-US" dirty="0" smtClean="0"/>
                  <a:t>.</a:t>
                </a:r>
              </a:p>
              <a:p>
                <a:r>
                  <a:rPr lang="en-HK" dirty="0" smtClean="0"/>
                  <a:t>Decision tree complexity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𝐷𝑇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: the minimum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depth</a:t>
                </a:r>
                <a:r>
                  <a:rPr lang="en-US" dirty="0" smtClean="0"/>
                  <a:t> of a decision tree that computes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608725" cy="4525963"/>
              </a:xfrm>
              <a:blipFill rotWithShape="0">
                <a:blip r:embed="rId10"/>
                <a:stretch>
                  <a:fillRect l="-3042" t="-2830" r="-2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8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/>
      <p:bldP spid="14344" grpId="0" animBg="1"/>
      <p:bldP spid="14347" grpId="0"/>
      <p:bldP spid="14348" grpId="0" animBg="1"/>
      <p:bldP spid="14349" grpId="0"/>
      <p:bldP spid="14350" grpId="0" animBg="1"/>
      <p:bldP spid="14352" grpId="0"/>
      <p:bldP spid="14354" grpId="0"/>
      <p:bldP spid="14355" grpId="0" animBg="1"/>
      <p:bldP spid="14356" grpId="0" animBg="1"/>
      <p:bldP spid="143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Big open question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HK" dirty="0" smtClean="0"/>
                  <a:t>There are many other complexity measures.</a:t>
                </a:r>
              </a:p>
              <a:p>
                <a:pPr lvl="1"/>
                <a:r>
                  <a:rPr lang="en-HK" dirty="0" smtClean="0"/>
                  <a:t>Polynomial degree, randomized/quantum DT, …</a:t>
                </a:r>
              </a:p>
              <a:p>
                <a:r>
                  <a:rPr lang="en-HK" dirty="0" smtClean="0"/>
                  <a:t>It turns out that for </a:t>
                </a:r>
                <a:r>
                  <a:rPr lang="en-HK" dirty="0" smtClean="0">
                    <a:solidFill>
                      <a:schemeClr val="tx1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HK" dirty="0" smtClean="0"/>
                  <a:t>, all these measures are </a:t>
                </a:r>
                <a:r>
                  <a:rPr lang="en-HK" dirty="0" err="1" smtClean="0">
                    <a:solidFill>
                      <a:srgbClr val="FF0000"/>
                    </a:solidFill>
                  </a:rPr>
                  <a:t>polynomially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 related</a:t>
                </a:r>
                <a:r>
                  <a:rPr lang="en-HK" dirty="0" smtClean="0"/>
                  <a:t>…</a:t>
                </a:r>
              </a:p>
              <a:p>
                <a:pPr lvl="1"/>
                <a:r>
                  <a:rPr lang="en-HK" dirty="0" smtClean="0"/>
                  <a:t>e.g.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𝐷𝑇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𝑏𝑠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HK" dirty="0" smtClean="0"/>
                  <a:t>…</a:t>
                </a:r>
                <a:r>
                  <a:rPr lang="en-HK" dirty="0" smtClean="0">
                    <a:solidFill>
                      <a:srgbClr val="0000FF"/>
                    </a:solidFill>
                  </a:rPr>
                  <a:t>except for </a:t>
                </a:r>
                <a:r>
                  <a:rPr lang="en-HK" dirty="0" smtClean="0"/>
                  <a:t>sensitivity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dirty="0" smtClean="0"/>
                  <a:t>No example separates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from the family.</a:t>
                </a:r>
              </a:p>
              <a:p>
                <a:r>
                  <a:rPr lang="en-HK" dirty="0">
                    <a:solidFill>
                      <a:srgbClr val="FF0000"/>
                    </a:solidFill>
                  </a:rPr>
                  <a:t>Sensitivity Conjecture</a:t>
                </a:r>
                <a:r>
                  <a:rPr lang="en-HK" dirty="0"/>
                  <a:t>: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5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Communication complexity</a:t>
            </a:r>
            <a:endParaRPr lang="zh-HK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4"/>
                <a:ext cx="8229600" cy="212109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HK" sz="3000" dirty="0" smtClean="0">
                    <a:ea typeface="新細明體" charset="-120"/>
                  </a:rPr>
                  <a:t>Two parties, Alice and Bob, jointly compute a function </a:t>
                </a:r>
                <a14:m>
                  <m:oMath xmlns:m="http://schemas.openxmlformats.org/officeDocument/2006/math">
                    <m:r>
                      <a:rPr lang="en-HK" altLang="zh-HK" sz="30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𝐹</m:t>
                    </m:r>
                  </m:oMath>
                </a14:m>
                <a:r>
                  <a:rPr lang="en-US" altLang="zh-HK" sz="3000" dirty="0" smtClean="0">
                    <a:ea typeface="新細明體" charset="-120"/>
                  </a:rPr>
                  <a:t> on input </a:t>
                </a:r>
                <a14:m>
                  <m:oMath xmlns:m="http://schemas.openxmlformats.org/officeDocument/2006/math"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3000" dirty="0" smtClean="0">
                    <a:ea typeface="新細明體" charset="-120"/>
                  </a:rPr>
                  <a:t>. </a:t>
                </a:r>
                <a:endParaRPr lang="en-US" altLang="zh-HK" sz="3000" i="1" dirty="0" smtClean="0">
                  <a:latin typeface="Cambria Math"/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known only to Alice and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𝑦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only to Bob.</a:t>
                </a:r>
              </a:p>
              <a:p>
                <a:r>
                  <a:rPr lang="en-US" altLang="zh-HK" sz="3000" dirty="0">
                    <a:solidFill>
                      <a:srgbClr val="FF6600"/>
                    </a:solidFill>
                    <a:ea typeface="新細明體" charset="-120"/>
                  </a:rPr>
                  <a:t>Communication </a:t>
                </a:r>
                <a:r>
                  <a:rPr lang="en-US" altLang="zh-HK" sz="3000" dirty="0" smtClean="0">
                    <a:solidFill>
                      <a:srgbClr val="FF6600"/>
                    </a:solidFill>
                    <a:ea typeface="新細明體" charset="-120"/>
                  </a:rPr>
                  <a:t>complexity</a:t>
                </a:r>
                <a:r>
                  <a:rPr lang="en-US" altLang="zh-HK" sz="2800" dirty="0">
                    <a:ea typeface="新細明體" charset="-120"/>
                  </a:rPr>
                  <a:t>*</a:t>
                </a:r>
                <a:r>
                  <a:rPr lang="en-US" altLang="zh-HK" sz="2800" baseline="30000" dirty="0">
                    <a:ea typeface="新細明體" charset="-120"/>
                  </a:rPr>
                  <a:t>1</a:t>
                </a:r>
                <a:r>
                  <a:rPr lang="en-US" altLang="zh-HK" sz="3000" dirty="0" smtClean="0">
                    <a:ea typeface="新細明體" charset="-120"/>
                  </a:rPr>
                  <a:t>: </a:t>
                </a:r>
                <a:r>
                  <a:rPr lang="en-US" altLang="zh-HK" sz="3000" dirty="0">
                    <a:ea typeface="新細明體" charset="-120"/>
                  </a:rPr>
                  <a:t>how many bits are needed to be exchanged</a:t>
                </a:r>
                <a:r>
                  <a:rPr lang="en-US" altLang="zh-HK" sz="3000" dirty="0" smtClean="0">
                    <a:ea typeface="新細明體" charset="-120"/>
                  </a:rPr>
                  <a:t>?</a:t>
                </a:r>
                <a:endParaRPr lang="en-US" altLang="zh-HK" sz="3000" dirty="0">
                  <a:ea typeface="新細明體" charset="-120"/>
                </a:endParaRPr>
              </a:p>
              <a:p>
                <a:pPr lvl="1"/>
                <a:endParaRPr lang="en-US" altLang="zh-HK" sz="2400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4"/>
                <a:ext cx="8229600" cy="2121098"/>
              </a:xfrm>
              <a:blipFill rotWithShape="0">
                <a:blip r:embed="rId3"/>
                <a:stretch>
                  <a:fillRect l="-1333" t="-5172" r="-1333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94" y="2027506"/>
            <a:ext cx="1343781" cy="183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67" y="2027506"/>
            <a:ext cx="1379635" cy="183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4114799" y="26371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4114799" y="28657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4114799" y="30943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4114799" y="3303856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70865" y="1658174"/>
                <a:ext cx="9420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𝐹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865" y="1658174"/>
                <a:ext cx="94205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4661" y="1384187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661" y="1384187"/>
                <a:ext cx="37920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3"/>
            <a:endCxn id="5" idx="0"/>
          </p:cNvCxnSpPr>
          <p:nvPr/>
        </p:nvCxnSpPr>
        <p:spPr bwMode="auto">
          <a:xfrm>
            <a:off x="2513867" y="1568853"/>
            <a:ext cx="689818" cy="458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10075" y="1384187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075" y="1384187"/>
                <a:ext cx="37920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27" idx="1"/>
            <a:endCxn id="4" idx="0"/>
          </p:cNvCxnSpPr>
          <p:nvPr/>
        </p:nvCxnSpPr>
        <p:spPr bwMode="auto">
          <a:xfrm flipH="1">
            <a:off x="6138185" y="1568853"/>
            <a:ext cx="671890" cy="458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" y="6165304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>
                <a:ea typeface="新細明體" charset="-120"/>
              </a:rPr>
              <a:t>*1. </a:t>
            </a:r>
            <a:r>
              <a:rPr lang="en-US" altLang="zh-HK" dirty="0" smtClean="0">
                <a:ea typeface="新細明體" charset="-120"/>
              </a:rPr>
              <a:t>A. 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Yao. STOC, 1979.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23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2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19387</TotalTime>
  <Words>854</Words>
  <Application>Microsoft Office PowerPoint</Application>
  <PresentationFormat>On-screen Show (4:3)</PresentationFormat>
  <Paragraphs>422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新細明體</vt:lpstr>
      <vt:lpstr>Arial</vt:lpstr>
      <vt:lpstr>Arial Black</vt:lpstr>
      <vt:lpstr>Cambria Math</vt:lpstr>
      <vt:lpstr>Times New Roman</vt:lpstr>
      <vt:lpstr>Default Design</vt:lpstr>
      <vt:lpstr>PowerPoint Presentation</vt:lpstr>
      <vt:lpstr>Complexity</vt:lpstr>
      <vt:lpstr>Complexity measures</vt:lpstr>
      <vt:lpstr>sensitivity</vt:lpstr>
      <vt:lpstr>Block sensitivity</vt:lpstr>
      <vt:lpstr>Certificate complexity</vt:lpstr>
      <vt:lpstr>decision tree complexity</vt:lpstr>
      <vt:lpstr>Big open question 1</vt:lpstr>
      <vt:lpstr>Communication complexity</vt:lpstr>
      <vt:lpstr>Log-rank conjecture</vt:lpstr>
      <vt:lpstr>Log-rank conjecture</vt:lpstr>
      <vt:lpstr>Composed functions</vt:lpstr>
      <vt:lpstr>Polynomial sparsity</vt:lpstr>
      <vt:lpstr>Special case: monotone</vt:lpstr>
      <vt:lpstr>Extending to non-monotone</vt:lpstr>
      <vt:lpstr>Good measure</vt:lpstr>
      <vt:lpstr>Sensitivity conjecture</vt:lpstr>
      <vt:lpstr>Logrank for XOR functions</vt:lpstr>
      <vt:lpstr>Logrank for AND functions</vt:lpstr>
      <vt:lpstr>Sensitivity Conjecture</vt:lpstr>
      <vt:lpstr>Sensitivity Conjecture</vt:lpstr>
      <vt:lpstr>Sensitivity Conjecture</vt:lpstr>
      <vt:lpstr>Sensitivity Conjecture</vt:lpstr>
      <vt:lpstr>Sensitivity Conjecture</vt:lpstr>
      <vt:lpstr>PowerPoint Presentation</vt:lpstr>
      <vt:lpstr>PowerPoint Presentation</vt:lpstr>
      <vt:lpstr>PowerPoint Presentation</vt:lpstr>
      <vt:lpstr>PowerPoint Presentation</vt:lpstr>
      <vt:lpstr>Log-rank for XOR functions</vt:lpstr>
      <vt:lpstr>Log-rank for AND functions</vt:lpstr>
      <vt:lpstr>PowerPoint Presentation</vt:lpstr>
      <vt:lpstr>Bound 1: from max terms</vt:lpstr>
      <vt:lpstr>Bound 1: from max terms</vt:lpstr>
      <vt:lpstr>Bound 2: from min terms</vt:lpstr>
      <vt:lpstr>Bound 2: from min terms</vt:lpstr>
      <vt:lpstr>Bound 2: from min terms</vt:lpstr>
      <vt:lpstr>Bound 3: from CC</vt:lpstr>
      <vt:lpstr>PowerPoint Presentation</vt:lpstr>
      <vt:lpstr>Summary</vt:lpstr>
      <vt:lpstr>Open questions</vt:lpstr>
      <vt:lpstr>Open questions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132</cp:revision>
  <cp:lastPrinted>1601-01-01T00:00:00Z</cp:lastPrinted>
  <dcterms:created xsi:type="dcterms:W3CDTF">1601-01-01T00:00:00Z</dcterms:created>
  <dcterms:modified xsi:type="dcterms:W3CDTF">2016-06-17T15:52:10Z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