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5" r:id="rId11"/>
    <p:sldId id="336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EEF41-DBF0-43F3-9AB8-7D48A5A1FB33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DF979-5AC3-471F-8B97-E51B47BE5B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F979-5AC3-471F-8B97-E51B47BE5BF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79BA-E4EA-4BB8-82E1-5F34CB84DC3A}" type="datetime1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DDA7-1DC6-4352-9B93-5CA639E041AA}" type="datetime1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307F0-C546-4979-AA8F-23C6323463D3}" type="datetime1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C610-1A2C-46D9-BF34-EA2D6179AB16}" type="datetime1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598F-8AF2-48DE-8AD8-1D72E456CF8F}" type="datetime1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F07D-F909-4292-855D-9F8A8F2E7A0F}" type="datetime1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1CEE-25D9-4967-BE91-7782C475C026}" type="datetime1">
              <a:rPr lang="en-US" smtClean="0"/>
              <a:t>3/25/2017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463-7877-416F-A573-EC112D337825}" type="datetime1">
              <a:rPr lang="en-US" smtClean="0"/>
              <a:t>3/25/2017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D890B-F631-4804-B4BD-AC964C717060}" type="datetime1">
              <a:rPr lang="en-US" smtClean="0"/>
              <a:t>3/25/2017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CC8B-E76C-4522-89A6-18F62107CA60}" type="datetime1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70E9-09CD-4AE2-82C8-ED787E569BC0}" type="datetime1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0D77-9CD0-4D92-8AF1-C6DCCE7DFE3A}" type="datetime1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9: </a:t>
            </a:r>
            <a:r>
              <a:rPr lang="en-US" dirty="0"/>
              <a:t>Further Topics on Random Variables </a:t>
            </a:r>
            <a:r>
              <a:rPr lang="en-US" dirty="0" smtClean="0"/>
              <a:t>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660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Weiwen LIU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wwliu@cuhk.edu.hk</a:t>
            </a:r>
          </a:p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March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27, 2017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 of 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The conditional expectation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en-US" sz="3200" dirty="0"/>
                  <a:t> is a random variable. It has expectation (over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3200" dirty="0"/>
                  <a:t>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n-US" sz="3200" i="1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/>
                        <m:e>
                          <m:r>
                            <m:rPr>
                              <m:nor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nary>
                      <m:r>
                        <a:rPr lang="en-US" sz="3200" i="1">
                          <a:latin typeface="Cambria Math" charset="0"/>
                        </a:rPr>
                        <m:t>,</m:t>
                      </m:r>
                    </m:oMath>
                  </m:oMathPara>
                </a14:m>
                <a:endParaRPr lang="en-US" sz="3200" dirty="0"/>
              </a:p>
              <a:p>
                <a:r>
                  <a:rPr lang="en-US" sz="3200" dirty="0"/>
                  <a:t>or for continuous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n-US" sz="3200" i="1">
                          <a:latin typeface="Cambria Math" charset="0"/>
                        </a:rPr>
                        <m:t>=</m:t>
                      </m:r>
                      <m:nary>
                        <m:nary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m:rPr>
                              <m:nor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nary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3200" i="1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859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 of CE - Properties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en-US" sz="3200" dirty="0"/>
                  <a:t> has a finite expectation, we have, concluded straightforwardly from the total expectation </a:t>
                </a:r>
                <a:r>
                  <a:rPr lang="en-US" sz="3200" dirty="0"/>
                  <a:t>theorem of the Law of iterated expectations</a:t>
                </a:r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US" sz="3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en-US" sz="3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200" dirty="0"/>
              </a:p>
              <a:p>
                <a:r>
                  <a:rPr lang="en-US" sz="3200" dirty="0"/>
                  <a:t>For any function g, we have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US" sz="3200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3200" i="1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𝑋𝑔</m:t>
                      </m:r>
                      <m:r>
                        <a:rPr lang="en-US" sz="3200" i="1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3200" i="1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)]=</m:t>
                      </m:r>
                      <m:r>
                        <a:rPr lang="en-US" sz="3200" i="1">
                          <a:solidFill>
                            <a:srgbClr val="0033CC"/>
                          </a:solidFill>
                          <a:latin typeface="Cambria Math" charset="0"/>
                        </a:rPr>
                        <m:t>𝑔</m:t>
                      </m:r>
                      <m:r>
                        <a:rPr lang="en-US" sz="3200" i="1">
                          <a:solidFill>
                            <a:srgbClr val="0033CC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3200" i="1">
                          <a:solidFill>
                            <a:srgbClr val="0033CC"/>
                          </a:solidFill>
                          <a:latin typeface="Cambria Math" charset="0"/>
                        </a:rPr>
                        <m:t>𝑌</m:t>
                      </m:r>
                      <m:r>
                        <a:rPr lang="en-US" sz="3200" i="1">
                          <a:solidFill>
                            <a:srgbClr val="0033CC"/>
                          </a:solidFill>
                          <a:latin typeface="Cambria Math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320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32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32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149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A class has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/>
                  <a:t> students with score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⋯,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200" dirty="0"/>
                  <a:t>. Let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32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3200" dirty="0"/>
                  <a:t>. Divide them into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disjoint subsets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⋯,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200" dirty="0"/>
                  <a:t>.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200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limLoc m:val="subSup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32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3200" dirty="0"/>
                  <a:t> be the averaged score of the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3200" dirty="0"/>
                  <a:t>-</a:t>
                </a:r>
                <a:r>
                  <a:rPr lang="en-US" sz="3200" dirty="0" err="1"/>
                  <a:t>th</a:t>
                </a:r>
                <a:r>
                  <a:rPr lang="en-US" sz="3200" dirty="0"/>
                  <a:t> section. We have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560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7059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The result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32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  <m:r>
                      <a:rPr lang="en-US" sz="3200" i="1">
                        <a:latin typeface="Cambria Math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3200" dirty="0"/>
                  <a:t> can be viewed from a CE perspective. Let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3200" dirty="0"/>
                  <a:t> be the score of a random student, and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3200" dirty="0"/>
                  <a:t> be the section of a random student, we have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32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32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r>
                            <m:rPr>
                              <m:nor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nary>
                      <m:r>
                        <a:rPr lang="en-US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         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32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         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673"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111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3200" dirty="0"/>
                  <a:t> be the sales of the next year, and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3200" dirty="0"/>
                  <a:t> be the sales of the first quarter of next year. Suppose we have a forecast system giving the joint distribution of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3200" dirty="0"/>
                  <a:t> and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3200" dirty="0"/>
                  <a:t>. We view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dirty="0">
                        <a:latin typeface="Cambria Math" panose="02040503050406030204" pitchFamily="18" charset="0"/>
                      </a:rPr>
                      <m:t>Z</m:t>
                    </m:r>
                    <m:r>
                      <a:rPr lang="en-US" sz="320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 dirty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]−</m:t>
                    </m:r>
                    <m:r>
                      <m:rPr>
                        <m:nor/>
                      </m:rPr>
                      <a:rPr lang="en-US" sz="3200" dirty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sz="3200" dirty="0"/>
                  <a:t>as the forecast revision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 dirty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en-US" sz="3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200" dirty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3200" dirty="0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d>
                      <m:r>
                        <a:rPr lang="en-US" sz="32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3200" dirty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3200" dirty="0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</m:d>
                      <m:r>
                        <a:rPr lang="en-US" sz="32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3200" dirty="0"/>
              </a:p>
              <a:p>
                <a:r>
                  <a:rPr lang="en-US" sz="3200" dirty="0"/>
                  <a:t>Intuitively, if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sz="3200" dirty="0"/>
                  <a:t> is positive, the forecast system underestimates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dirty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32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750" r="-1111" b="-67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390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 as Estimator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we could observe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who provides information about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, it’s natural we estimate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using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, as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charset="0"/>
                            </a:rPr>
                            <m:t>𝑌</m:t>
                          </m:r>
                        </m:e>
                      </m:d>
                      <m:r>
                        <a:rPr lang="en-US" i="1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The estimation error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is a random variable satisfying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And hence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326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 as Estimator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An important property is that the estimation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 smtClean="0"/>
                  <a:t> is uncorrelated with the estimator error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 smtClean="0"/>
                  <a:t>. In fact,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[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]=0</m:t>
                      </m:r>
                      <m:r>
                        <a:rPr lang="en-US" i="1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Hence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cov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As an result,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716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Variance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conditional variance is defined as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charset="0"/>
                        </a:rPr>
                        <m:t>var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i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])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As usual,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charset="0"/>
                        </a:rPr>
                        <m:t>var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̃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Also,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var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a:rPr lang="en-US" i="1"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̃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var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)].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0782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Total Variance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Law of Total Variance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charset="0"/>
                        </a:rPr>
                        <m:t>var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var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var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).</m:t>
                      </m:r>
                    </m:oMath>
                  </m:oMathPara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It’s especially useful to calculate variances of random variables.</a:t>
                </a:r>
              </a:p>
              <a:p>
                <a:r>
                  <a:rPr lang="en-US" dirty="0" smtClean="0"/>
                  <a:t>See the following examples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480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867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Consider we tossing a coin, of whom the probability of heads is a uniform random variable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3200" dirty="0"/>
                  <a:t>, the number of heads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3200" dirty="0"/>
                  <a:t> satisfies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>
                        <a:latin typeface="Cambria Math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𝑛𝑌</m:t>
                    </m:r>
                  </m:oMath>
                </a14:m>
                <a:r>
                  <a:rPr lang="en-US" sz="3200" dirty="0"/>
                  <a:t> and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𝑛𝑌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Cambria Math" panose="02040503050406030204" pitchFamily="18" charset="0"/>
                </a:endParaRPr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750" r="-3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20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Covariance and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Covariance and correlation describe </a:t>
            </a:r>
            <a:r>
              <a:rPr lang="en-US" dirty="0"/>
              <a:t>the degree to which two random variables or sets of random variables tend to </a:t>
            </a:r>
            <a:r>
              <a:rPr lang="en-US" dirty="0">
                <a:solidFill>
                  <a:srgbClr val="FF0000"/>
                </a:solidFill>
              </a:rPr>
              <a:t>deviate from their expected values</a:t>
            </a:r>
            <a:r>
              <a:rPr lang="en-US" dirty="0"/>
              <a:t> </a:t>
            </a:r>
            <a:r>
              <a:rPr lang="en-US" dirty="0">
                <a:solidFill>
                  <a:srgbClr val="0033CC"/>
                </a:solidFill>
              </a:rPr>
              <a:t>in similar ways</a:t>
            </a:r>
            <a:r>
              <a:rPr lang="en-US" dirty="0" smtClean="0"/>
              <a:t>.</a:t>
            </a:r>
          </a:p>
          <a:p>
            <a:r>
              <a:rPr lang="en-US" dirty="0"/>
              <a:t>Independent random variables are </a:t>
            </a:r>
            <a:r>
              <a:rPr lang="en-US" dirty="0" smtClean="0"/>
              <a:t>uncorrelated</a:t>
            </a:r>
            <a:r>
              <a:rPr lang="en-US" altLang="zh-TW" dirty="0"/>
              <a:t>, </a:t>
            </a:r>
            <a:r>
              <a:rPr lang="en-US" altLang="zh-CN" dirty="0" smtClean="0"/>
              <a:t>b</a:t>
            </a:r>
            <a:r>
              <a:rPr lang="en-US" altLang="zh-TW" dirty="0" smtClean="0"/>
              <a:t>ut </a:t>
            </a:r>
            <a:r>
              <a:rPr lang="en-US" altLang="zh-TW" dirty="0" smtClean="0">
                <a:solidFill>
                  <a:srgbClr val="FF0000"/>
                </a:solidFill>
              </a:rPr>
              <a:t>NOT</a:t>
            </a:r>
            <a:r>
              <a:rPr lang="en-US" altLang="zh-TW" dirty="0" smtClean="0"/>
              <a:t> </a:t>
            </a:r>
            <a:r>
              <a:rPr lang="en-US" altLang="zh-TW" dirty="0"/>
              <a:t>vice </a:t>
            </a:r>
            <a:r>
              <a:rPr lang="en-US" altLang="zh-TW" dirty="0" smtClean="0"/>
              <a:t>versa.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23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Meanwhile we have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𝑛𝑌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, and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>
                          <a:latin typeface="Cambria Math" charset="0"/>
                        </a:rPr>
                        <m:t>E</m:t>
                      </m:r>
                      <m:r>
                        <a:rPr lang="en-US" sz="3200" i="1">
                          <a:latin typeface="Cambria Math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3200" i="1">
                          <a:latin typeface="Cambria Math" charset="0"/>
                        </a:rPr>
                        <m:t>] 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Cambria Math" panose="02040503050406030204" pitchFamily="18" charset="0"/>
                </a:endParaRPr>
              </a:p>
              <a:p>
                <a:r>
                  <a:rPr lang="en-US" sz="3200" dirty="0"/>
                  <a:t>Then using law of total variance,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>
                          <a:latin typeface="Cambria Math" charset="0"/>
                        </a:rPr>
                        <m:t>var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var</m:t>
                          </m:r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var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).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    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200" dirty="0"/>
              </a:p>
              <a:p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750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1427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transform provides us with an </a:t>
                </a:r>
                <a:r>
                  <a:rPr lang="en-US" dirty="0">
                    <a:solidFill>
                      <a:srgbClr val="FF0000"/>
                    </a:solidFill>
                  </a:rPr>
                  <a:t>alternative representation </a:t>
                </a:r>
                <a:r>
                  <a:rPr lang="en-US" dirty="0"/>
                  <a:t>of its </a:t>
                </a:r>
                <a:r>
                  <a:rPr lang="en-US" dirty="0" smtClean="0"/>
                  <a:t>probability law </a:t>
                </a:r>
                <a:r>
                  <a:rPr lang="en-US" dirty="0"/>
                  <a:t>(PMF or PDF). </a:t>
                </a:r>
                <a:endParaRPr lang="en-US" dirty="0" smtClean="0"/>
              </a:p>
              <a:p>
                <a:r>
                  <a:rPr lang="en-US" dirty="0" smtClean="0"/>
                  <a:t>It </a:t>
                </a:r>
                <a:r>
                  <a:rPr lang="en-US" dirty="0"/>
                  <a:t>is not particularly intuitive, but it is often </a:t>
                </a:r>
                <a:r>
                  <a:rPr lang="en-US" dirty="0">
                    <a:solidFill>
                      <a:srgbClr val="FF0000"/>
                    </a:solidFill>
                  </a:rPr>
                  <a:t>convenient </a:t>
                </a:r>
                <a:r>
                  <a:rPr lang="en-US" dirty="0" smtClean="0"/>
                  <a:t>for certain </a:t>
                </a:r>
                <a:r>
                  <a:rPr lang="en-US" dirty="0"/>
                  <a:t>types of mathematical manipulations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 transform (also referred to as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associated moment generating function</a:t>
                </a:r>
                <a:r>
                  <a:rPr lang="en-US" dirty="0" smtClean="0"/>
                  <a:t>) is defined 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𝑠𝑋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w</a:t>
                </a:r>
                <a:r>
                  <a:rPr lang="en-US" dirty="0" smtClean="0"/>
                  <a:t>hich is </a:t>
                </a:r>
                <a:r>
                  <a:rPr lang="en-US" dirty="0"/>
                  <a:t>a function </a:t>
                </a:r>
                <a:r>
                  <a:rPr lang="en-US" dirty="0" smtClean="0"/>
                  <a:t>of </a:t>
                </a:r>
                <a:r>
                  <a:rPr lang="en-US" dirty="0"/>
                  <a:t>a scalar parameter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03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Inversion Property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Suppose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is finite 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in an interval of the form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[−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where a is a positive number. Then,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determines uniquely </a:t>
                </a:r>
                <a:r>
                  <a:rPr lang="en-US" dirty="0"/>
                  <a:t>the CDF of the random variable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&lt; ∞</m:t>
                    </m:r>
                  </m:oMath>
                </a14:m>
                <a:r>
                  <a:rPr lang="en-US" dirty="0"/>
                  <a:t>, 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∈ [−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a positive number, then the random variables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have the same </a:t>
                </a:r>
                <a:r>
                  <a:rPr lang="en-US" dirty="0" smtClean="0"/>
                  <a:t>CDF.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Sums of Independent Variables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Generally,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a collection of independent random variables, and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Then,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HK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01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Sums of A Random Number of Independent Random Variables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i="1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is a </a:t>
                </a: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random variable </a:t>
                </a:r>
                <a:r>
                  <a:rPr lang="en-US" dirty="0">
                    <a:ea typeface="Cambria Math" panose="02040503050406030204" pitchFamily="18" charset="0"/>
                  </a:rPr>
                  <a:t>that takes nonnegative integer </a:t>
                </a:r>
                <a:r>
                  <a:rPr lang="en-US" dirty="0" smtClean="0">
                    <a:ea typeface="Cambria Math" panose="02040503050406030204" pitchFamily="18" charset="0"/>
                  </a:rPr>
                  <a:t>values.</a:t>
                </a:r>
              </a:p>
              <a:p>
                <a:r>
                  <a:rPr lang="en-US" dirty="0" smtClean="0">
                    <a:ea typeface="Cambria Math" panose="02040503050406030204" pitchFamily="18" charset="0"/>
                  </a:rPr>
                  <a:t>Then,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m:rPr>
                          <m:nor/>
                        </m:rP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42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6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be geometrically distributed with parameter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 smtClean="0"/>
                  <a:t>, and let </a:t>
                </a:r>
                <a:r>
                  <a:rPr lang="en-US" dirty="0"/>
                  <a:t>each </a:t>
                </a:r>
                <a:r>
                  <a:rPr lang="en-US" dirty="0" smtClean="0"/>
                  <a:t>random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be geometrically distributed with parameter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smtClean="0"/>
                  <a:t>We </a:t>
                </a:r>
                <a:r>
                  <a:rPr lang="en-US" dirty="0"/>
                  <a:t>assume that all </a:t>
                </a:r>
                <a:r>
                  <a:rPr lang="en-US" dirty="0" smtClean="0"/>
                  <a:t>of these </a:t>
                </a:r>
                <a:r>
                  <a:rPr lang="en-US" dirty="0"/>
                  <a:t>random variables are independent. 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dirty="0"/>
                  <a:t>. We </a:t>
                </a:r>
                <a:r>
                  <a:rPr lang="en-US" dirty="0" smtClean="0"/>
                  <a:t>have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 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1 − 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1 −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 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1 − 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1 −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.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What is the distribution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8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6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determine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we start with the formula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replace each </a:t>
                </a:r>
                <a:r>
                  <a:rPr lang="en-US" dirty="0" smtClean="0"/>
                  <a:t>occurrence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This </a:t>
                </a:r>
                <a:r>
                  <a:rPr lang="en-US" dirty="0" smtClean="0"/>
                  <a:t>yields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1 − 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1 −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and, after some algebra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1 − 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1 −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𝑝𝑞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We conclude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i="1" dirty="0" smtClean="0"/>
                  <a:t> </a:t>
                </a:r>
                <a:r>
                  <a:rPr lang="en-US" dirty="0"/>
                  <a:t>is geometrically distributed, with parameter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𝑝𝑞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8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X and Y be continuous random variables with joint pdf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0≤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≤1,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b="0" dirty="0" smtClean="0"/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ov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en-US" dirty="0" smtClean="0"/>
                  <a:t>;</a:t>
                </a:r>
              </a:p>
              <a:p>
                <a:pPr lvl="1"/>
                <a:r>
                  <a:rPr lang="en-US" dirty="0" smtClean="0"/>
                  <a:t>Are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independent?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795" y="3681251"/>
            <a:ext cx="2630649" cy="263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3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The marginal pdfs and expectations of X and Y are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𝑥𝑑𝑦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0≤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≤1,</m:t>
                      </m:r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⋅3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b="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0≤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≤1,</m:t>
                      </m:r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b="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𝑋𝑌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nary>
                            <m:nary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𝑥𝑑𝑦𝑑𝑥</m:t>
                              </m:r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Then the covariance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ov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XY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b="0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b="0" dirty="0" smtClean="0"/>
                  <a:t> are not independent as it is </a:t>
                </a:r>
                <a:r>
                  <a:rPr lang="en-US" b="0" dirty="0" smtClean="0">
                    <a:solidFill>
                      <a:srgbClr val="FF0000"/>
                    </a:solidFill>
                  </a:rPr>
                  <a:t>not true </a:t>
                </a:r>
                <a:r>
                  <a:rPr lang="en-US" b="0" dirty="0" smtClean="0"/>
                  <a:t>that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1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of Summations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,</m:t>
                        </m:r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⋯,</m:t>
                        </m:r>
                        <m:r>
                          <a:rPr lang="en-US" i="1">
                            <a:latin typeface="Cambria Math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be random variables with finite variance, then we have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  <a:latin typeface="Cambria Math" charset="0"/>
                      </a:rPr>
                      <m:t>var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𝑖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var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)</m:t>
                        </m:r>
                      </m:e>
                    </m:nary>
                    <m:r>
                      <a:rPr lang="en-US" i="1">
                        <a:solidFill>
                          <a:srgbClr val="FF0000"/>
                        </a:solidFill>
                        <a:latin typeface="Cambria Math" charset="0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𝑖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𝑗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cov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the variance of verbal </a:t>
            </a:r>
            <a:r>
              <a:rPr lang="en-US" dirty="0" smtClean="0"/>
              <a:t>GRE </a:t>
            </a:r>
            <a:r>
              <a:rPr lang="en-US" dirty="0"/>
              <a:t>were </a:t>
            </a:r>
            <a:r>
              <a:rPr lang="en-US" dirty="0" smtClean="0"/>
              <a:t>64, </a:t>
            </a:r>
            <a:r>
              <a:rPr lang="en-US" dirty="0"/>
              <a:t>the variance of quantitative SAT were </a:t>
            </a:r>
            <a:r>
              <a:rPr lang="en-US" dirty="0" smtClean="0"/>
              <a:t>81 </a:t>
            </a:r>
            <a:r>
              <a:rPr lang="en-US" dirty="0"/>
              <a:t>and the correlation between these two tests were 0.50, then </a:t>
            </a:r>
            <a:r>
              <a:rPr lang="en-US" dirty="0" smtClean="0"/>
              <a:t>what is the </a:t>
            </a:r>
            <a:r>
              <a:rPr lang="en-US" dirty="0"/>
              <a:t>variance of total SAT (verbal + quantitative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349" y="3621767"/>
            <a:ext cx="3131716" cy="213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112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Denote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as the score for verbal and quantitative respectively, then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v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ar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cov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 smtClean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=64+81+2×0.5×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</m:rad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 smtClean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=217</m:t>
                    </m:r>
                  </m:oMath>
                </a14:m>
                <a:endParaRPr lang="en-US" b="0" i="1" dirty="0" smtClean="0"/>
              </a:p>
              <a:p>
                <a:pPr marL="0" indent="0">
                  <a:buNone/>
                </a:pPr>
                <a:endParaRPr lang="en-US" i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1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Conditional Expectation Revisit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conditional expectation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of a random variable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given another random variable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, is a new random variable determined by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It’s distribution is determined by the distribution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44" t="-1480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436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483</Words>
  <Application>Microsoft Office PowerPoint</Application>
  <PresentationFormat>Widescreen</PresentationFormat>
  <Paragraphs>144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新細明體</vt:lpstr>
      <vt:lpstr>宋体</vt:lpstr>
      <vt:lpstr>Arial</vt:lpstr>
      <vt:lpstr>Calibri</vt:lpstr>
      <vt:lpstr>Calibri Light</vt:lpstr>
      <vt:lpstr>Cambria Math</vt:lpstr>
      <vt:lpstr>Office Theme</vt:lpstr>
      <vt:lpstr>Tutorial 9: Further Topics on Random Variables 2 </vt:lpstr>
      <vt:lpstr>Covariance and Correlation</vt:lpstr>
      <vt:lpstr>Example 1</vt:lpstr>
      <vt:lpstr>Example 1</vt:lpstr>
      <vt:lpstr>Example 1</vt:lpstr>
      <vt:lpstr>Variance of Summations</vt:lpstr>
      <vt:lpstr>Example 2</vt:lpstr>
      <vt:lpstr>Example 2</vt:lpstr>
      <vt:lpstr>Conditional Expectation Revisit</vt:lpstr>
      <vt:lpstr>Expectation of CE</vt:lpstr>
      <vt:lpstr>Expectation of CE - Properties</vt:lpstr>
      <vt:lpstr>Example 3</vt:lpstr>
      <vt:lpstr>Example 3</vt:lpstr>
      <vt:lpstr>Example 4</vt:lpstr>
      <vt:lpstr>CE as Estimator</vt:lpstr>
      <vt:lpstr>CE as Estimator</vt:lpstr>
      <vt:lpstr>Conditional Variance</vt:lpstr>
      <vt:lpstr>Law of Total Variance</vt:lpstr>
      <vt:lpstr>Example 5</vt:lpstr>
      <vt:lpstr>Example 5</vt:lpstr>
      <vt:lpstr>Transforms</vt:lpstr>
      <vt:lpstr>Inversion Property</vt:lpstr>
      <vt:lpstr>Sums of Independent Variables</vt:lpstr>
      <vt:lpstr>Sums of A Random Number of Independent Random Variables</vt:lpstr>
      <vt:lpstr>Example 6</vt:lpstr>
      <vt:lpstr>Example 6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Shuai Li</dc:creator>
  <cp:lastModifiedBy>LIU, Weiwen</cp:lastModifiedBy>
  <cp:revision>224</cp:revision>
  <dcterms:created xsi:type="dcterms:W3CDTF">2016-02-23T05:22:00Z</dcterms:created>
  <dcterms:modified xsi:type="dcterms:W3CDTF">2017-03-25T03:41:49Z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