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326" r:id="rId3"/>
    <p:sldId id="305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337" r:id="rId15"/>
    <p:sldId id="33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4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6EEF41-DBF0-43F3-9AB8-7D48A5A1FB33}" type="datetimeFigureOut">
              <a:rPr lang="en-US" smtClean="0"/>
              <a:t>3/18/2017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3DF979-5AC3-471F-8B97-E51B47BE5BF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3DF979-5AC3-471F-8B97-E51B47BE5BFF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79BA-E4EA-4BB8-82E1-5F34CB84DC3A}" type="datetime1">
              <a:rPr lang="en-US" smtClean="0"/>
              <a:t>3/18/2017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5DDA7-1DC6-4352-9B93-5CA639E041AA}" type="datetime1">
              <a:rPr lang="en-US" smtClean="0"/>
              <a:t>3/18/2017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307F0-C546-4979-AA8F-23C6323463D3}" type="datetime1">
              <a:rPr lang="en-US" smtClean="0"/>
              <a:t>3/18/2017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C610-1A2C-46D9-BF34-EA2D6179AB16}" type="datetime1">
              <a:rPr lang="en-US" smtClean="0"/>
              <a:t>3/18/2017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C598F-8AF2-48DE-8AD8-1D72E456CF8F}" type="datetime1">
              <a:rPr lang="en-US" smtClean="0"/>
              <a:t>3/18/2017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F07D-F909-4292-855D-9F8A8F2E7A0F}" type="datetime1">
              <a:rPr lang="en-US" smtClean="0"/>
              <a:t>3/18/2017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1CEE-25D9-4967-BE91-7782C475C026}" type="datetime1">
              <a:rPr lang="en-US" smtClean="0"/>
              <a:t>3/18/2017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D463-7877-416F-A573-EC112D337825}" type="datetime1">
              <a:rPr lang="en-US" smtClean="0"/>
              <a:t>3/18/2017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D890B-F631-4804-B4BD-AC964C717060}" type="datetime1">
              <a:rPr lang="en-US" smtClean="0"/>
              <a:t>3/18/2017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CC8B-E76C-4522-89A6-18F62107CA60}" type="datetime1">
              <a:rPr lang="en-US" smtClean="0"/>
              <a:t>3/18/2017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70E9-09CD-4AE2-82C8-ED787E569BC0}" type="datetime1">
              <a:rPr lang="en-US" smtClean="0"/>
              <a:t>3/18/2017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40D77-9CD0-4D92-8AF1-C6DCCE7DFE3A}" type="datetime1">
              <a:rPr lang="en-US" smtClean="0"/>
              <a:t>3/18/2017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6EB69-D5A1-4E78-B26F-8F0C8AA69F6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Tutorial 8</a:t>
            </a:r>
            <a:r>
              <a:rPr lang="en-US" dirty="0"/>
              <a:t>: Further Topics on Random Variables 1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56601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Weiwen LIU</a:t>
            </a:r>
          </a:p>
          <a:p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wwliu@cuhk.edu.hk</a:t>
            </a:r>
          </a:p>
          <a:p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March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20, 2017</a:t>
            </a: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archer shooting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𝑋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𝑌</m:t>
                    </m:r>
                  </m:oMath>
                </a14:m>
                <a:r>
                  <a:rPr lang="en-US" dirty="0"/>
                  <a:t> be the distances from the center of the first and second shots, respectively. </a:t>
                </a:r>
              </a:p>
              <a:p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𝑍</m:t>
                    </m:r>
                  </m:oMath>
                </a14:m>
                <a:r>
                  <a:rPr lang="en-US" dirty="0"/>
                  <a:t>: the distance of the winning shot: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mtClean="0">
                          <a:solidFill>
                            <a:srgbClr val="FF0000"/>
                          </a:solidFill>
                          <a:latin typeface="Cambria Math"/>
                        </a:rPr>
                        <m:t>𝑍</m:t>
                      </m:r>
                      <m:r>
                        <a:rPr lang="en-US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min</m:t>
                          </m:r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𝑋</m:t>
                              </m:r>
                              <m:r>
                                <a:rPr lang="en-US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, </m:t>
                              </m:r>
                              <m:r>
                                <a:rPr lang="en-US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𝑌</m:t>
                              </m:r>
                            </m:e>
                          </m:d>
                        </m:e>
                      </m:func>
                      <m:r>
                        <a:rPr lang="en-US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en-US" dirty="0">
                  <a:latin typeface="Cambria Math"/>
                </a:endParaRPr>
              </a:p>
              <a:p>
                <a:r>
                  <a:rPr lang="en-US" dirty="0"/>
                  <a:t>Since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𝑋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𝑌</m:t>
                    </m:r>
                  </m:oMath>
                </a14:m>
                <a:r>
                  <a:rPr lang="en-US" dirty="0"/>
                  <a:t> are uniformly distributed over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/>
                          </a:rPr>
                          <m:t>0</m:t>
                        </m:r>
                        <m:r>
                          <a:rPr lang="en-HK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 dirty="0">
                            <a:latin typeface="Cambria Math"/>
                          </a:rPr>
                          <m:t>1</m:t>
                        </m:r>
                      </m:e>
                    </m:d>
                  </m:oMath>
                </a14:m>
                <a:r>
                  <a:rPr lang="en-US" dirty="0"/>
                  <a:t>, </a:t>
                </a:r>
              </a:p>
              <a:p>
                <a:r>
                  <a:rPr lang="en-US" dirty="0"/>
                  <a:t>we have, for all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𝑧</m:t>
                    </m:r>
                    <m:r>
                      <a:rPr lang="en-US" i="1">
                        <a:latin typeface="Cambria Math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0</m:t>
                        </m:r>
                        <m:r>
                          <a:rPr lang="en-HK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HK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US" dirty="0"/>
                  <a:t>,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𝑋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≥</m:t>
                          </m:r>
                          <m:r>
                            <a:rPr lang="en-US" i="1">
                              <a:latin typeface="Cambria Math"/>
                            </a:rPr>
                            <m:t>𝑧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𝑌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≥</m:t>
                          </m:r>
                          <m:r>
                            <a:rPr lang="en-US" i="1">
                              <a:latin typeface="Cambria Math"/>
                            </a:rPr>
                            <m:t>𝑧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en-US" i="1">
                          <a:latin typeface="Cambria Math"/>
                        </a:rPr>
                        <m:t>𝑧</m:t>
                      </m:r>
                      <m:r>
                        <a:rPr lang="en-US" i="1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534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archer shooting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Thus, using the independence of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𝑋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𝑌</m:t>
                    </m:r>
                  </m:oMath>
                </a14:m>
                <a:r>
                  <a:rPr lang="en-US" dirty="0"/>
                  <a:t>, we have for all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𝑧</m:t>
                    </m:r>
                    <m:r>
                      <a:rPr lang="en-US" i="1">
                        <a:latin typeface="Cambria Math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0,1</m:t>
                        </m:r>
                      </m:e>
                    </m:d>
                  </m:oMath>
                </a14:m>
                <a:r>
                  <a:rPr lang="en-US" dirty="0"/>
                  <a:t>, </a:t>
                </a:r>
                <a:r>
                  <a:rPr lang="en-US" dirty="0" smtClean="0"/>
                  <a:t> 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       </m:t>
                    </m:r>
                    <m:sSub>
                      <m:sSub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𝑍</m:t>
                        </m:r>
                      </m:sub>
                    </m:sSub>
                    <m:d>
                      <m:d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𝑧</m:t>
                        </m:r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1−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HK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HK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m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in</m:t>
                            </m:r>
                          </m:fName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⁡{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𝑋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, 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𝑌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}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≥ 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𝑧</m:t>
                        </m:r>
                      </m:e>
                    </m:d>
                  </m:oMath>
                </a14:m>
                <a:endParaRPr lang="en-US" i="1" dirty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dirty="0"/>
                  <a:t>              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1−</m:t>
                    </m:r>
                    <m:r>
                      <a:rPr lang="en-US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𝑋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≥</m:t>
                        </m:r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𝑌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≥</m:t>
                        </m:r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e>
                    </m:d>
                  </m:oMath>
                </a14:m>
                <a:endParaRPr lang="en-US" i="1" dirty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dirty="0"/>
                  <a:t>              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1−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Differentiating, we obtain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𝑍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𝑧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(1−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),  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Cambria Math"/>
                                </a:rPr>
                                <m:t>if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0≤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𝑧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≤1.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0,  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Cambria Math"/>
                                </a:rPr>
                                <m:t>otherwise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.</m:t>
                              </m:r>
                              <m:r>
                                <a:rPr lang="en-HK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074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Covariance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3200" dirty="0"/>
                  <a:t>The </a:t>
                </a:r>
                <a:r>
                  <a:rPr lang="en-US" sz="3200" dirty="0">
                    <a:solidFill>
                      <a:srgbClr val="FF0000"/>
                    </a:solidFill>
                  </a:rPr>
                  <a:t>covariance</a:t>
                </a:r>
                <a:r>
                  <a:rPr lang="en-US" sz="3200" dirty="0"/>
                  <a:t> of two random variables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charset="0"/>
                      </a:rPr>
                      <m:t>𝑋</m:t>
                    </m:r>
                  </m:oMath>
                </a14:m>
                <a:r>
                  <a:rPr lang="en-US" sz="3200" dirty="0"/>
                  <a:t> and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charset="0"/>
                      </a:rPr>
                      <m:t>𝑌</m:t>
                    </m:r>
                  </m:oMath>
                </a14:m>
                <a:r>
                  <a:rPr lang="en-US" sz="3200" dirty="0"/>
                  <a:t> are defined as</a:t>
                </a:r>
                <a:endParaRPr lang="en-US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1">
                          <a:solidFill>
                            <a:srgbClr val="FF0000"/>
                          </a:solidFill>
                          <a:latin typeface="Cambria Math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rgbClr val="FF0000"/>
                          </a:solidFill>
                          <a:latin typeface="Cambria Math" charset="0"/>
                        </a:rPr>
                        <m:t>ov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𝑋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𝑌</m:t>
                          </m:r>
                        </m:e>
                      </m:d>
                      <m:r>
                        <a:rPr lang="en-US" i="1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b="1">
                          <a:solidFill>
                            <a:srgbClr val="FF0000"/>
                          </a:solidFill>
                          <a:latin typeface="Cambria Math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𝑋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b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E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charset="0"/>
                                    </a:rPr>
                                    <m:t>𝑋</m:t>
                                  </m:r>
                                </m:e>
                              </m:d>
                            </m:e>
                          </m:d>
                          <m:d>
                            <m:d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𝑌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−</m:t>
                              </m:r>
                              <m:r>
                                <a:rPr lang="en-US" b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𝐄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charset="0"/>
                                    </a:rPr>
                                    <m:t>𝑌</m:t>
                                  </m:r>
                                </m:e>
                              </m:d>
                            </m:e>
                          </m:d>
                        </m:e>
                      </m:d>
                      <m:r>
                        <a:rPr lang="en-US" i="1">
                          <a:solidFill>
                            <a:srgbClr val="FF0000"/>
                          </a:solidFill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r>
                  <a:rPr lang="en-US" dirty="0"/>
                  <a:t>Alternatively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1">
                          <a:solidFill>
                            <a:srgbClr val="FF0000"/>
                          </a:solidFill>
                          <a:latin typeface="Cambria Math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rgbClr val="FF0000"/>
                          </a:solidFill>
                          <a:latin typeface="Cambria Math" charset="0"/>
                        </a:rPr>
                        <m:t>ov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𝑋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𝑌</m:t>
                          </m:r>
                        </m:e>
                      </m:d>
                      <m:r>
                        <a:rPr lang="en-US" i="1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b="1">
                          <a:solidFill>
                            <a:srgbClr val="FF0000"/>
                          </a:solidFill>
                          <a:latin typeface="Cambria Math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𝑋𝑌</m:t>
                          </m:r>
                        </m:e>
                      </m:d>
                      <m:r>
                        <a:rPr lang="en-US" i="1">
                          <a:solidFill>
                            <a:srgbClr val="FF0000"/>
                          </a:solidFill>
                          <a:latin typeface="Cambria Math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b="1">
                          <a:solidFill>
                            <a:srgbClr val="FF0000"/>
                          </a:solidFill>
                          <a:latin typeface="Cambria Math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𝑋</m:t>
                          </m:r>
                        </m:e>
                      </m:d>
                      <m:r>
                        <m:rPr>
                          <m:nor/>
                        </m:rPr>
                        <a:rPr lang="en-US" b="1">
                          <a:solidFill>
                            <a:srgbClr val="FF0000"/>
                          </a:solidFill>
                          <a:latin typeface="Cambria Math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𝑌</m:t>
                          </m:r>
                        </m:e>
                      </m:d>
                      <m:r>
                        <a:rPr lang="en-US" i="1">
                          <a:solidFill>
                            <a:srgbClr val="FF0000"/>
                          </a:solidFill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33" t="-2801" r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179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 Coefficient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For any random variable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𝑋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𝑌</m:t>
                    </m:r>
                  </m:oMath>
                </a14:m>
                <a:r>
                  <a:rPr lang="en-US" dirty="0"/>
                  <a:t> with nonzero variances, the </a:t>
                </a:r>
                <a:r>
                  <a:rPr lang="en-US" dirty="0">
                    <a:solidFill>
                      <a:srgbClr val="FF0000"/>
                    </a:solidFill>
                  </a:rPr>
                  <a:t>correlation coefficient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  <a:ea typeface="Cambria Math" charset="0"/>
                        <a:cs typeface="Cambria Math" charset="0"/>
                      </a:rPr>
                      <m:t>𝜌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𝑋</m:t>
                        </m:r>
                        <m:r>
                          <a:rPr lang="en-US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,</m:t>
                        </m:r>
                        <m:r>
                          <a:rPr lang="en-US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𝑌</m:t>
                        </m:r>
                      </m:e>
                    </m:d>
                  </m:oMath>
                </a14:m>
                <a:r>
                  <a:rPr lang="en-US" dirty="0"/>
                  <a:t> of them is defined as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𝜌</m:t>
                      </m:r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(</m:t>
                      </m:r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𝑋</m:t>
                      </m:r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,</m:t>
                      </m:r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𝑌</m:t>
                      </m:r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)=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>
                              <a:latin typeface="Cambria Math" charset="0"/>
                            </a:rPr>
                            <m:t>cov</m:t>
                          </m:r>
                          <m:r>
                            <a:rPr lang="en-US" i="1">
                              <a:latin typeface="Cambria Math" charset="0"/>
                            </a:rPr>
                            <m:t>(</m:t>
                          </m:r>
                          <m:r>
                            <a:rPr lang="en-US" i="1">
                              <a:latin typeface="Cambria Math" charset="0"/>
                            </a:rPr>
                            <m:t>𝑋</m:t>
                          </m:r>
                          <m:r>
                            <a:rPr lang="en-US" i="1">
                              <a:latin typeface="Cambria Math" charset="0"/>
                            </a:rPr>
                            <m:t>,</m:t>
                          </m:r>
                          <m:r>
                            <a:rPr lang="en-US" i="1">
                              <a:latin typeface="Cambria Math" charset="0"/>
                            </a:rPr>
                            <m:t>𝑌</m:t>
                          </m:r>
                          <m:r>
                            <a:rPr lang="en-US" i="1">
                              <a:latin typeface="Cambria Math" charset="0"/>
                            </a:rPr>
                            <m:t>)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m:rPr>
                                  <m:nor/>
                                </m:rPr>
                                <a:rPr lang="en-US">
                                  <a:latin typeface="Cambria Math" charset="0"/>
                                </a:rPr>
                                <m:t>var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charset="0"/>
                                    </a:rPr>
                                    <m:t>𝑋</m:t>
                                  </m:r>
                                </m:e>
                              </m:d>
                              <m:r>
                                <m:rPr>
                                  <m:nor/>
                                </m:rPr>
                                <a:rPr lang="en-US">
                                  <a:latin typeface="Cambria Math" charset="0"/>
                                </a:rPr>
                                <m:t>var</m:t>
                              </m:r>
                              <m:r>
                                <a:rPr lang="en-US" i="1">
                                  <a:latin typeface="Cambria Math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charset="0"/>
                                </a:rPr>
                                <m:t>𝑌</m:t>
                              </m:r>
                              <m:r>
                                <a:rPr lang="en-US" i="1">
                                  <a:latin typeface="Cambria Math" charset="0"/>
                                </a:rPr>
                                <m:t>)</m:t>
                              </m:r>
                            </m:e>
                          </m:rad>
                        </m:den>
                      </m:f>
                      <m:r>
                        <a:rPr lang="en-US" i="1">
                          <a:latin typeface="Cambria Math" charset="0"/>
                        </a:rPr>
                        <m:t>.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It may be viewed as a normalized version of the covariance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>
                        <a:latin typeface="Cambria Math" charset="0"/>
                      </a:rPr>
                      <m:t>cov</m:t>
                    </m:r>
                    <m:r>
                      <a:rPr lang="en-US" i="1">
                        <a:latin typeface="Cambria Math" charset="0"/>
                      </a:rPr>
                      <m:t>(</m:t>
                    </m:r>
                    <m:r>
                      <a:rPr lang="en-US" i="1">
                        <a:latin typeface="Cambria Math" charset="0"/>
                      </a:rPr>
                      <m:t>𝑋</m:t>
                    </m:r>
                    <m:r>
                      <a:rPr lang="en-US" i="1">
                        <a:latin typeface="Cambria Math" charset="0"/>
                      </a:rPr>
                      <m:t>,</m:t>
                    </m:r>
                    <m:r>
                      <a:rPr lang="en-US" i="1">
                        <a:latin typeface="Cambria Math" charset="0"/>
                      </a:rPr>
                      <m:t>𝑌</m:t>
                    </m:r>
                    <m:r>
                      <a:rPr lang="en-US" i="1">
                        <a:latin typeface="Cambria Math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Recall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>
                        <a:solidFill>
                          <a:srgbClr val="FF0000"/>
                        </a:solidFill>
                        <a:latin typeface="Cambria Math" charset="0"/>
                      </a:rPr>
                      <m:t>c</m:t>
                    </m:r>
                    <m:r>
                      <m:rPr>
                        <m:nor/>
                      </m:rPr>
                      <a:rPr lang="en-US">
                        <a:solidFill>
                          <a:srgbClr val="FF0000"/>
                        </a:solidFill>
                        <a:latin typeface="Cambria Math" charset="0"/>
                      </a:rPr>
                      <m:t>ov</m:t>
                    </m:r>
                    <m:d>
                      <m:d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  <m:t>𝑋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  <m:t>𝑋</m:t>
                        </m:r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latin typeface="Cambria Math" charset="0"/>
                      </a:rPr>
                      <m:t>=</m:t>
                    </m:r>
                    <m:r>
                      <m:rPr>
                        <m:nor/>
                      </m:rPr>
                      <a:rPr lang="en-US">
                        <a:solidFill>
                          <a:srgbClr val="FF0000"/>
                        </a:solidFill>
                        <a:latin typeface="Cambria Math" charset="0"/>
                      </a:rPr>
                      <m:t>var</m:t>
                    </m:r>
                    <m:d>
                      <m:d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  <m:t>𝑋</m:t>
                        </m:r>
                      </m:e>
                    </m:d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It’s easily verified that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−1≤</m:t>
                      </m:r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𝜌</m:t>
                      </m:r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(</m:t>
                      </m:r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𝑋</m:t>
                      </m:r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,</m:t>
                      </m:r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𝑌</m:t>
                      </m:r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)≤1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8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235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 restaurant serves three fixed-price dinners costing $12, $15, and $20. For a randomly selected couple dinning at this restaurant, let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𝑡h𝑒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𝑡h𝑒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𝑚𝑎𝑛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’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𝑑𝑖𝑛𝑛𝑒𝑟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𝑡h𝑒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𝑡h𝑒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𝑤𝑜𝑚𝑎𝑛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’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𝑑𝑖𝑛𝑛𝑒𝑟</m:t>
                    </m:r>
                  </m:oMath>
                </a14:m>
                <a:r>
                  <a:rPr lang="en-US" dirty="0"/>
                  <a:t>. If the joint PMF of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 is assumed to be, what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>
                        <a:latin typeface="Cambria Math" charset="0"/>
                      </a:rPr>
                      <m:t>c</m:t>
                    </m:r>
                    <m:r>
                      <m:rPr>
                        <m:nor/>
                      </m:rPr>
                      <a:rPr lang="en-US">
                        <a:latin typeface="Cambria Math" charset="0"/>
                      </a:rPr>
                      <m:t>ov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charset="0"/>
                          </a:rPr>
                          <m:t>𝑋</m:t>
                        </m:r>
                        <m:r>
                          <a:rPr lang="en-US" i="1">
                            <a:latin typeface="Cambria Math" charset="0"/>
                          </a:rPr>
                          <m:t>,</m:t>
                        </m:r>
                        <m:r>
                          <a:rPr lang="en-US" i="1">
                            <a:latin typeface="Cambria Math" charset="0"/>
                          </a:rPr>
                          <m:t>𝑌</m:t>
                        </m:r>
                      </m:e>
                    </m:d>
                  </m:oMath>
                </a14:m>
                <a:r>
                  <a:rPr lang="en-US" dirty="0"/>
                  <a:t>?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3862" y="3869094"/>
            <a:ext cx="3724275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2629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ES" dirty="0">
                        <a:latin typeface="Cambria Math" panose="02040503050406030204" pitchFamily="18" charset="0"/>
                      </a:rPr>
                      <m:t>Cov</m:t>
                    </m:r>
                    <m:d>
                      <m:dPr>
                        <m:ctrlPr>
                          <a:rPr lang="es-E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i="1" dirty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s-ES" i="1" dirty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s-ES" i="1" dirty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s-E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1" dirty="0">
                        <a:latin typeface="Cambria Math" panose="02040503050406030204" pitchFamily="18" charset="0"/>
                      </a:rPr>
                      <m:t>𝐄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𝑋𝑌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]−</m:t>
                    </m:r>
                    <m:r>
                      <a:rPr lang="en-US" b="1" dirty="0">
                        <a:latin typeface="Cambria Math" panose="02040503050406030204" pitchFamily="18" charset="0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b="1" dirty="0">
                        <a:latin typeface="Cambria Math" panose="02040503050406030204" pitchFamily="18" charset="0"/>
                      </a:rPr>
                      <m:t>𝐄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] = 276.7 − 15.9 · 17.45 = −0.7</m:t>
                    </m:r>
                    <m:r>
                      <a:rPr lang="es-ES" i="1" dirty="0">
                        <a:latin typeface="Cambria Math" panose="02040503050406030204" pitchFamily="18" charset="0"/>
                      </a:rPr>
                      <m:t>55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9554" y="3385651"/>
            <a:ext cx="2124075" cy="24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498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Derived </a:t>
            </a:r>
            <a:r>
              <a:rPr lang="en-US" dirty="0"/>
              <a:t>distributions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Given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</a:rPr>
                      <m:t>𝑌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</a:rPr>
                      <m:t>𝑔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</a:rPr>
                      <m:t>(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</a:rPr>
                      <m:t>𝑋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of a continuous random variable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𝑋</m:t>
                    </m:r>
                  </m:oMath>
                </a14:m>
                <a:r>
                  <a:rPr lang="en-US" dirty="0"/>
                  <a:t> and PDF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,  how to calculate the </a:t>
                </a:r>
                <a:r>
                  <a:rPr lang="en-US" dirty="0">
                    <a:solidFill>
                      <a:srgbClr val="FF0000"/>
                    </a:solidFill>
                  </a:rPr>
                  <a:t>PDF</a:t>
                </a:r>
                <a:r>
                  <a:rPr lang="en-US" dirty="0"/>
                  <a:t> </a:t>
                </a: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</a:rPr>
                      <m:t>𝑌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 </a:t>
                </a:r>
              </a:p>
              <a:p>
                <a:pPr lvl="1"/>
                <a:r>
                  <a:rPr lang="en-US" sz="3000" dirty="0">
                    <a:solidFill>
                      <a:srgbClr val="FF0000"/>
                    </a:solidFill>
                  </a:rPr>
                  <a:t>Two step approach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223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Calculation </a:t>
                </a:r>
                <a:r>
                  <a:rPr lang="en-US" dirty="0"/>
                  <a:t>of PDF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𝑌</m:t>
                    </m:r>
                    <m:r>
                      <a:rPr lang="en-US" i="1">
                        <a:latin typeface="Cambria Math"/>
                      </a:rPr>
                      <m:t> = </m:t>
                    </m:r>
                    <m:r>
                      <a:rPr lang="en-US" i="1">
                        <a:latin typeface="Cambria Math"/>
                      </a:rPr>
                      <m:t>𝑔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𝑋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Calculate the </a:t>
                </a:r>
                <a:r>
                  <a:rPr lang="en-US" dirty="0">
                    <a:solidFill>
                      <a:srgbClr val="FF0000"/>
                    </a:solidFill>
                  </a:rPr>
                  <a:t>CDF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</m:sub>
                    </m:sSub>
                  </m:oMath>
                </a14:m>
                <a:r>
                  <a:rPr lang="en-US" dirty="0"/>
                  <a:t> of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𝑌</m:t>
                    </m:r>
                  </m:oMath>
                </a14:m>
                <a:r>
                  <a:rPr lang="en-US" dirty="0"/>
                  <a:t> using the formula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{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)≤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}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HK" dirty="0">
                  <a:ea typeface="Cambria Math" panose="02040503050406030204" pitchFamily="18" charset="0"/>
                </a:endParaRPr>
              </a:p>
              <a:p>
                <a:pPr marL="514350" indent="-514350">
                  <a:buFont typeface="+mj-lt"/>
                  <a:buAutoNum type="arabicPeriod" startAt="2"/>
                </a:pPr>
                <a:endParaRPr lang="en-US" dirty="0"/>
              </a:p>
              <a:p>
                <a:pPr marL="514350" indent="-514350">
                  <a:buFont typeface="+mj-lt"/>
                  <a:buAutoNum type="arabicPeriod" startAt="2"/>
                </a:pPr>
                <a:r>
                  <a:rPr lang="en-US" dirty="0">
                    <a:solidFill>
                      <a:srgbClr val="FF0000"/>
                    </a:solidFill>
                  </a:rPr>
                  <a:t>Differentiate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to obtain the PDF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</m:sub>
                    </m:sSub>
                  </m:oMath>
                </a14:m>
                <a:r>
                  <a:rPr lang="en-US" dirty="0"/>
                  <a:t> of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den>
                      </m:f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Calculation </a:t>
                </a:r>
                <a:r>
                  <a:rPr lang="en-US" dirty="0"/>
                  <a:t>of PDF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𝑌</m:t>
                    </m:r>
                    <m:r>
                      <a:rPr lang="en-US" i="1">
                        <a:latin typeface="Cambria Math"/>
                      </a:rPr>
                      <m:t> = </m:t>
                    </m:r>
                    <m:r>
                      <a:rPr lang="en-US" i="1">
                        <a:latin typeface="Cambria Math"/>
                      </a:rPr>
                      <m:t>𝑔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𝑋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rgbClr val="0033CC"/>
                    </a:solidFill>
                  </a:rPr>
                  <a:t>Linear case:</a:t>
                </a:r>
              </a:p>
              <a:p>
                <a:pPr lvl="1"/>
                <a:r>
                  <a:rPr lang="en-US" dirty="0"/>
                  <a:t>The PDF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𝑎𝑋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𝑏</m:t>
                    </m:r>
                  </m:oMath>
                </a14:m>
                <a:r>
                  <a:rPr lang="en-US" dirty="0"/>
                  <a:t> in terms of the PDF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𝑋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den>
                      </m:f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dirty="0">
                    <a:solidFill>
                      <a:srgbClr val="0033CC"/>
                    </a:solidFill>
                  </a:rPr>
                  <a:t>Monotonic Case:</a:t>
                </a:r>
              </a:p>
              <a:p>
                <a:pPr lvl="1"/>
                <a:r>
                  <a:rPr lang="en-US" dirty="0"/>
                  <a:t>Suppose that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is monotonic and that for some function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and all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in the range of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 we have</a:t>
                </a:r>
              </a:p>
              <a:p>
                <a:pPr marL="327025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𝑦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>
                          <a:latin typeface="Cambria Math"/>
                        </a:rPr>
                        <m:t>if</m:t>
                      </m:r>
                      <m:r>
                        <m:rPr>
                          <m:nor/>
                        </m:rPr>
                        <a:rPr lang="en-US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>
                          <a:latin typeface="Cambria Math"/>
                        </a:rPr>
                        <m:t>and</m:t>
                      </m:r>
                      <m:r>
                        <m:rPr>
                          <m:nor/>
                        </m:rPr>
                        <a:rPr lang="en-US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>
                          <a:latin typeface="Cambria Math"/>
                        </a:rPr>
                        <m:t>only</m:t>
                      </m:r>
                      <m:r>
                        <m:rPr>
                          <m:nor/>
                        </m:rPr>
                        <a:rPr lang="en-US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>
                          <a:latin typeface="Cambria Math"/>
                        </a:rPr>
                        <m:t>if</m:t>
                      </m:r>
                      <m:r>
                        <m:rPr>
                          <m:nor/>
                        </m:rPr>
                        <a:rPr lang="en-US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h</m:t>
                      </m:r>
                      <m:r>
                        <a:rPr lang="en-US" i="1">
                          <a:latin typeface="Cambria Math"/>
                        </a:rPr>
                        <m:t>(</m:t>
                      </m:r>
                      <m:r>
                        <a:rPr lang="en-US" i="1">
                          <a:latin typeface="Cambria Math"/>
                        </a:rPr>
                        <m:t>𝑦</m:t>
                      </m:r>
                      <m:r>
                        <a:rPr lang="en-US" i="1">
                          <a:latin typeface="Cambria Math"/>
                        </a:rPr>
                        <m:t>).</m:t>
                      </m:r>
                    </m:oMath>
                  </m:oMathPara>
                </a14:m>
                <a:endParaRPr lang="en-US" dirty="0"/>
              </a:p>
              <a:p>
                <a:pPr lvl="1"/>
                <a:r>
                  <a:rPr lang="en-US" dirty="0"/>
                  <a:t>Assume that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h</m:t>
                    </m:r>
                  </m:oMath>
                </a14:m>
                <a:r>
                  <a:rPr lang="en-US" dirty="0"/>
                  <a:t> is differentiable. </a:t>
                </a:r>
              </a:p>
              <a:p>
                <a:pPr marL="327025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𝑌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h</m:t>
                          </m:r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</m:d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𝑑h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𝑑𝑦</m:t>
                              </m:r>
                            </m:den>
                          </m:f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40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Let X be a random variable with PDF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</m:oMath>
                </a14:m>
                <a:r>
                  <a:rPr lang="en-US" dirty="0"/>
                  <a:t>. Find the PDF of the random variable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 |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dirty="0"/>
                  <a:t>, </a:t>
                </a:r>
              </a:p>
              <a:p>
                <a:pPr lvl="1"/>
                <a:r>
                  <a:rPr lang="en-US" dirty="0"/>
                  <a:t>(a) 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𝑖𝑓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−2&lt;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≤1,</m:t>
                            </m:r>
                          </m: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0,         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𝑜𝑡h𝑒𝑟𝑤𝑖𝑠𝑒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;</m:t>
                            </m:r>
                          </m:e>
                        </m:eqArr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(b) 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𝑖𝑓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&gt;0,</m:t>
                            </m:r>
                          </m: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0,     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𝑜𝑡h𝑒𝑟𝑤𝑖𝑠𝑒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;</m:t>
                            </m:r>
                          </m:e>
                        </m:eqArr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(c) for general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i="1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890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Since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 </m:t>
                    </m:r>
                    <m:d>
                      <m:dPr>
                        <m:begChr m:val="|"/>
                        <m:endChr m:val="|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</m:oMath>
                </a14:m>
                <a:r>
                  <a:rPr lang="en-US" dirty="0"/>
                  <a:t>, you can visualize the PDF for any given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as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d>
                        <m:dPr>
                          <m:begChr m:val="{"/>
                          <m:endChr m:val=""/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 err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i="1" dirty="0" err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 dirty="0" err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≥0</m:t>
                              </m:r>
                            </m:e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0,                               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&lt;0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Also note that since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 |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≥ 0</m:t>
                    </m:r>
                  </m:oMath>
                </a14:m>
                <a:r>
                  <a:rPr lang="en-US" dirty="0"/>
                  <a:t>.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880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(a) Since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𝑖𝑓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−2&lt;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≤1,</m:t>
                            </m:r>
                          </m: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0,         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𝑜𝑡h𝑒𝑟𝑤𝑖𝑠𝑒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;</m:t>
                            </m:r>
                          </m:e>
                        </m:eqArr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So,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dirty="0"/>
                  <a:t>for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−1 ≤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≤ 0 </m:t>
                    </m:r>
                  </m:oMath>
                </a14:m>
                <a:r>
                  <a:rPr lang="en-US" dirty="0"/>
                  <a:t>gets added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dirty="0"/>
                  <a:t>for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0 ≤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≤ 1</m:t>
                    </m:r>
                  </m:oMath>
                </a14:m>
                <a:r>
                  <a:rPr lang="en-US" dirty="0" smtClean="0"/>
                  <a:t>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344487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 0≤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&lt;1,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 1≤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&lt;2,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     0, </m:t>
                              </m:r>
                              <m:r>
                                <m:rPr>
                                  <m:lit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412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(b) Here we are told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&gt; 0</m:t>
                    </m:r>
                  </m:oMath>
                </a14:m>
                <a:r>
                  <a:rPr lang="en-US" dirty="0"/>
                  <a:t>. So there are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no negative values of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that need to be considered. Thus</a:t>
                </a:r>
              </a:p>
              <a:p>
                <a:pPr marL="0" indent="0" algn="ctr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f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𝑌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y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𝑖𝑓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&gt;0,</m:t>
                            </m:r>
                          </m: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0,     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𝑜𝑡h𝑒𝑟𝑤𝑖𝑠𝑒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.</m:t>
                            </m:r>
                          </m:e>
                        </m:eqArr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(c) As explained in the beginning, </a:t>
                </a:r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r>
                        <a:rPr lang="en-US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) = </m:t>
                      </m:r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err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i="1" dirty="0" err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r>
                        <a:rPr lang="en-US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) + </m:t>
                      </m:r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err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i="1" dirty="0" err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r>
                        <a:rPr lang="en-US" i="1" dirty="0"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).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1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054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archer shooting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Two archers shoot at a target. </a:t>
                </a:r>
              </a:p>
              <a:p>
                <a:r>
                  <a:rPr lang="en-US" dirty="0"/>
                  <a:t>The distance of each shot from the center of the target is uniformly distributed from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0</m:t>
                    </m:r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1</m:t>
                    </m:r>
                  </m:oMath>
                </a14:m>
                <a:r>
                  <a:rPr lang="en-US" dirty="0"/>
                  <a:t>, independent of the other shot. </a:t>
                </a:r>
              </a:p>
              <a:p>
                <a:r>
                  <a:rPr lang="en-US" dirty="0">
                    <a:solidFill>
                      <a:srgbClr val="0033CC"/>
                    </a:solidFill>
                  </a:rPr>
                  <a:t>Question: </a:t>
                </a:r>
                <a:r>
                  <a:rPr lang="en-US" dirty="0"/>
                  <a:t>What is the PDF of the distance of the </a:t>
                </a:r>
                <a:r>
                  <a:rPr lang="en-US" dirty="0">
                    <a:solidFill>
                      <a:srgbClr val="FF0000"/>
                    </a:solidFill>
                  </a:rPr>
                  <a:t>winning</a:t>
                </a:r>
                <a:r>
                  <a:rPr lang="en-US" dirty="0"/>
                  <a:t> shot from the center</a:t>
                </a:r>
                <a:r>
                  <a:rPr lang="en-US" dirty="0" smtClean="0"/>
                  <a:t>?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7" b="11426"/>
          <a:stretch/>
        </p:blipFill>
        <p:spPr>
          <a:xfrm>
            <a:off x="7901279" y="3909624"/>
            <a:ext cx="2733819" cy="2267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257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376</Words>
  <Application>Microsoft Office PowerPoint</Application>
  <PresentationFormat>Widescreen</PresentationFormat>
  <Paragraphs>90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Times New Roman</vt:lpstr>
      <vt:lpstr>Office Theme</vt:lpstr>
      <vt:lpstr>Tutorial 8: Further Topics on Random Variables 1 </vt:lpstr>
      <vt:lpstr>Derived distributions</vt:lpstr>
      <vt:lpstr>Calculation of PDF of Y = g(X)</vt:lpstr>
      <vt:lpstr>Calculation of PDF of Y = g(X)</vt:lpstr>
      <vt:lpstr>Example 1</vt:lpstr>
      <vt:lpstr>Example 1</vt:lpstr>
      <vt:lpstr>Example 1</vt:lpstr>
      <vt:lpstr>Example 1</vt:lpstr>
      <vt:lpstr>Example 2: archer shooting</vt:lpstr>
      <vt:lpstr>Example 2: archer shooting</vt:lpstr>
      <vt:lpstr>Example 2: archer shooting</vt:lpstr>
      <vt:lpstr>Covariance</vt:lpstr>
      <vt:lpstr>Correlation Coefficient</vt:lpstr>
      <vt:lpstr>Example 3</vt:lpstr>
      <vt:lpstr>Example 3</vt:lpstr>
    </vt:vector>
  </TitlesOfParts>
  <Company>CUHK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Shuai Li</dc:creator>
  <cp:lastModifiedBy>LIU, Weiwen</cp:lastModifiedBy>
  <cp:revision>210</cp:revision>
  <dcterms:created xsi:type="dcterms:W3CDTF">2016-02-23T05:22:00Z</dcterms:created>
  <dcterms:modified xsi:type="dcterms:W3CDTF">2017-03-18T06:51:19Z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2052-10.1.0.6206</vt:lpwstr>
  </property>
</Properties>
</file>