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  <p:sldMasterId id="2147483711" r:id="rId2"/>
  </p:sldMasterIdLst>
  <p:notesMasterIdLst>
    <p:notesMasterId r:id="rId17"/>
  </p:notesMasterIdLst>
  <p:sldIdLst>
    <p:sldId id="651" r:id="rId3"/>
    <p:sldId id="653" r:id="rId4"/>
    <p:sldId id="563" r:id="rId5"/>
    <p:sldId id="571" r:id="rId6"/>
    <p:sldId id="572" r:id="rId7"/>
    <p:sldId id="573" r:id="rId8"/>
    <p:sldId id="574" r:id="rId9"/>
    <p:sldId id="575" r:id="rId10"/>
    <p:sldId id="570" r:id="rId11"/>
    <p:sldId id="644" r:id="rId12"/>
    <p:sldId id="649" r:id="rId13"/>
    <p:sldId id="645" r:id="rId14"/>
    <p:sldId id="646" r:id="rId15"/>
    <p:sldId id="650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9900"/>
    <a:srgbClr val="FF0000"/>
    <a:srgbClr val="996633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89118" autoAdjust="0"/>
  </p:normalViewPr>
  <p:slideViewPr>
    <p:cSldViewPr>
      <p:cViewPr varScale="1">
        <p:scale>
          <a:sx n="103" d="100"/>
          <a:sy n="103" d="100"/>
        </p:scale>
        <p:origin x="723" y="5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3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 altLang="zh-HK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 altLang="zh-HK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78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 altLang="zh-HK"/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2AF04564-8EBA-4616-A64E-21D3B9D371BF}" type="slidenum">
              <a:rPr lang="en-US" altLang="zh-HK"/>
              <a:pPr/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21702832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3DF979-5AC3-471F-8B97-E51B47BE5BF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3147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0650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12CDA68-592D-437D-872C-05FE571461C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6503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106504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HK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47BF1C-9688-4B8D-83E7-81B2852DBA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8965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4DC939-719C-4B8B-AD70-8E5EA317AF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4031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1F7150C-EA11-4647-8771-419FA55DC2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9084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79BA-E4EA-4BB8-82E1-5F34CB84DC3A}" type="datetime1">
              <a:rPr lang="en-US" smtClean="0"/>
              <a:t>3/12/2017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2447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C610-1A2C-46D9-BF34-EA2D6179AB16}" type="datetime1">
              <a:rPr lang="en-US" smtClean="0"/>
              <a:t>3/12/2017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4738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C598F-8AF2-48DE-8AD8-1D72E456CF8F}" type="datetime1">
              <a:rPr lang="en-US" smtClean="0"/>
              <a:t>3/12/2017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5510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4F07D-F909-4292-855D-9F8A8F2E7A0F}" type="datetime1">
              <a:rPr lang="en-US" smtClean="0"/>
              <a:t>3/12/2017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9985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1CEE-25D9-4967-BE91-7782C475C026}" type="datetime1">
              <a:rPr lang="en-US" smtClean="0"/>
              <a:t>3/12/2017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1053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D463-7877-416F-A573-EC112D337825}" type="datetime1">
              <a:rPr lang="en-US" smtClean="0"/>
              <a:t>3/12/2017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081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D890B-F631-4804-B4BD-AC964C717060}" type="datetime1">
              <a:rPr lang="en-US" smtClean="0"/>
              <a:t>3/12/2017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99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3B8D06-FC6D-429A-8268-394CBCCB77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88544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CC8B-E76C-4522-89A6-18F62107CA60}" type="datetime1">
              <a:rPr lang="en-US" smtClean="0"/>
              <a:t>3/12/2017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1511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470E9-09CD-4AE2-82C8-ED787E569BC0}" type="datetime1">
              <a:rPr lang="en-US" smtClean="0"/>
              <a:t>3/12/2017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9402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5DDA7-1DC6-4352-9B93-5CA639E041AA}" type="datetime1">
              <a:rPr lang="en-US" smtClean="0"/>
              <a:t>3/12/2017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880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307F0-C546-4979-AA8F-23C6323463D3}" type="datetime1">
              <a:rPr lang="en-US" smtClean="0"/>
              <a:t>3/12/2017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35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HK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F343A3-4609-41FD-A1DC-3F4A01D215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0334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E4B4E7-CECC-482E-9418-A04D0B1306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0131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FC53DD-57D4-45F1-9654-673F38963C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3753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93455E-2F05-4192-AC54-FD7F51AA84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0107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41FDAF-C3B9-495E-AB7F-377DDE20B0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0689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C8C941-764C-4B15-9F60-38AFA5A6C5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7719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1AE13D-5CD1-417E-9C5F-07688C9608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2329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</a:defRPr>
            </a:lvl1pPr>
          </a:lstStyle>
          <a:p>
            <a:endParaRPr lang="en-US" altLang="en-US"/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endParaRPr lang="en-US" altLang="en-US"/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+mj-lt"/>
              </a:defRPr>
            </a:lvl1pPr>
          </a:lstStyle>
          <a:p>
            <a:fld id="{951B8D28-351F-4B07-9911-FCFC36113BC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5479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105480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HK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40D77-9CD0-4D92-8AF1-C6DCCE7DFE3A}" type="datetime1">
              <a:rPr lang="en-US" smtClean="0"/>
              <a:t>3/12/2017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16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5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Tutorial 7: General Random Variables 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24701"/>
            <a:ext cx="6858000" cy="1241822"/>
          </a:xfrm>
        </p:spPr>
        <p:txBody>
          <a:bodyPr>
            <a:normAutofit/>
          </a:bodyPr>
          <a:lstStyle/>
          <a:p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Yitong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Meng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March 13,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AE06EB69-D5A1-4E78-B26F-8F0C8AA69F6E}" type="slidenum">
              <a:rPr 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1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72372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Example: Multivariate Gaussian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The mean and variance</a:t>
                </a:r>
              </a:p>
              <a:p>
                <a:pPr marL="0" indent="0">
                  <a:buNone/>
                </a:pPr>
                <a:endParaRPr lang="en-US" altLang="zh-CN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zh-CN" altLang="en-US" i="1">
                          <a:latin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US" altLang="zh-CN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𝑉</m:t>
                      </m:r>
                      <m:d>
                        <m:d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US" altLang="zh-CN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altLang="zh-CN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Σ</m:t>
                      </m:r>
                    </m:oMath>
                  </m:oMathPara>
                </a14:m>
                <a:endParaRPr lang="en-US" altLang="zh-CN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altLang="zh-CN" dirty="0"/>
                  <a:t>(Recall)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altLang="zh-CN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zh-CN" altLang="en-US" i="1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num>
                                    <m:den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  <m:sSup>
                                <m:sSup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altLang="zh-CN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Σ</m:t>
                                      </m:r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den>
                          </m:f>
                        </m:e>
                        <m:sup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  <m:sSup>
                            <m:sSupPr>
                              <m:ctrlPr>
                                <a:rPr lang="el-GR" altLang="zh-C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l-GR" altLang="zh-C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Σ</m:t>
                              </m:r>
                            </m:e>
                            <m:sup>
                              <m:r>
                                <a:rPr lang="en-US" altLang="zh-C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d>
                            <m:d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e>
                          </m:d>
                        </m:sup>
                      </m:sSup>
                    </m:oMath>
                  </m:oMathPara>
                </a14:m>
                <a:endParaRPr lang="en-US" altLang="zh-CN" dirty="0"/>
              </a:p>
              <a:p>
                <a:pPr marL="0" indent="0">
                  <a:buNone/>
                </a:pPr>
                <a:endParaRPr lang="en-US" altLang="zh-CN" dirty="0"/>
              </a:p>
              <a:p>
                <a:pPr marL="0" indent="0">
                  <a:buNone/>
                </a:pPr>
                <a:endParaRPr lang="en-US" altLang="zh-CN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6719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Example: Multivariate Gaussian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To draw: suppose we have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(0,1)</m:t>
                    </m:r>
                  </m:oMath>
                </a14:m>
                <a:r>
                  <a:rPr lang="en-US" altLang="zh-CN" dirty="0"/>
                  <a:t> </a:t>
                </a:r>
                <a:r>
                  <a:rPr lang="en-US" altLang="zh-CN" dirty="0" err="1"/>
                  <a:t>i.i.d</a:t>
                </a:r>
                <a:r>
                  <a:rPr lang="en-US" altLang="zh-CN" dirty="0"/>
                  <a:t> and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altLang="zh-CN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𝑍</m:t>
                          </m:r>
                        </m:e>
                        <m:sub/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altLang="zh-CN" b="0" dirty="0">
                  <a:ea typeface="Cambria Math" panose="02040503050406030204" pitchFamily="18" charset="0"/>
                </a:endParaRPr>
              </a:p>
              <a:p>
                <a:r>
                  <a:rPr lang="en-US" altLang="zh-CN" dirty="0">
                    <a:ea typeface="Cambria Math" panose="02040503050406030204" pitchFamily="18" charset="0"/>
                  </a:rPr>
                  <a:t>We have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𝐴𝑍</m:t>
                      </m:r>
                      <m:r>
                        <a:rPr lang="en-US" altLang="zh-CN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US" altLang="zh-CN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ℕ</m:t>
                      </m:r>
                      <m:r>
                        <a:rPr lang="en-US" altLang="zh-CN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zh-CN" alt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altLang="zh-CN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m:rPr>
                          <m:sty m:val="p"/>
                        </m:rPr>
                        <a:rPr lang="el-GR" altLang="zh-CN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Σ</m:t>
                      </m:r>
                      <m:r>
                        <a:rPr lang="en-US" altLang="zh-CN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zh-CN" dirty="0"/>
              </a:p>
              <a:p>
                <a:pPr marL="0" indent="0">
                  <a:buNone/>
                </a:pPr>
                <a:r>
                  <a:rPr lang="en-US" altLang="zh-CN" dirty="0"/>
                  <a:t>where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en-US" altLang="zh-CN" dirty="0"/>
                  <a:t>.</a:t>
                </a: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1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5279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Example: Multivariate Gaussian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Element-wise variance</a:t>
                </a:r>
              </a:p>
              <a:p>
                <a:endParaRPr lang="en-US" altLang="zh-CN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altLang="zh-CN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𝐶𝑜𝑣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altLang="zh-CN" b="0" dirty="0">
                  <a:ea typeface="Cambria Math" panose="02040503050406030204" pitchFamily="18" charset="0"/>
                </a:endParaRPr>
              </a:p>
              <a:p>
                <a:r>
                  <a:rPr lang="en-US" altLang="zh-CN" dirty="0">
                    <a:ea typeface="Cambria Math" panose="02040503050406030204" pitchFamily="18" charset="0"/>
                  </a:rPr>
                  <a:t>Degenerate case</a:t>
                </a:r>
              </a:p>
              <a:p>
                <a:endParaRPr lang="en-US" altLang="zh-CN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altLang="zh-CN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Σ</m:t>
                      </m:r>
                      <m:r>
                        <a:rPr lang="el-GR" altLang="zh-CN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𝑑𝑖𝑎𝑔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…,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zh-CN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altLang="zh-CN" dirty="0"/>
              </a:p>
              <a:p>
                <a:pPr marL="0" indent="0">
                  <a:buNone/>
                </a:pPr>
                <a:endParaRPr lang="en-US" altLang="zh-CN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593" t="-175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7033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Example: Multivariate Gaussian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Fact: in degenerate case, elements of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altLang="zh-CN" dirty="0"/>
                  <a:t> are independent</a:t>
                </a:r>
              </a:p>
              <a:p>
                <a:r>
                  <a:rPr lang="en-US" altLang="zh-CN" dirty="0"/>
                  <a:t>Proof: As the coefficient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zh-CN" dirty="0"/>
                  <a:t> is zero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𝜇</m:t>
                            </m:r>
                          </m:e>
                        </m:d>
                      </m:e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sSup>
                      <m:sSupPr>
                        <m:ctrlPr>
                          <a:rPr lang="el-GR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</m:d>
                  </m:oMath>
                </a14:m>
                <a:r>
                  <a:rPr lang="en-US" altLang="zh-CN" dirty="0"/>
                  <a:t>, the PDF can be decomposed into the product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CN" dirty="0"/>
                  <a:t> part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zh-CN" dirty="0"/>
                  <a:t> part.</a:t>
                </a:r>
              </a:p>
              <a:p>
                <a:pPr marL="0" indent="0">
                  <a:buNone/>
                </a:pPr>
                <a:endParaRPr lang="en-US" altLang="zh-CN" dirty="0"/>
              </a:p>
              <a:p>
                <a:pPr marL="0" indent="0">
                  <a:buNone/>
                </a:pPr>
                <a:endParaRPr lang="en-US" altLang="zh-CN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593" t="-175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55548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Example: Multivariate Gaussian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For conditional distribution: Gaussian variable condition on Gaussian variable is still Gaussian. We omit the proof.</a:t>
            </a:r>
          </a:p>
        </p:txBody>
      </p:sp>
    </p:spTree>
    <p:extLst>
      <p:ext uri="{BB962C8B-B14F-4D97-AF65-F5344CB8AC3E}">
        <p14:creationId xmlns:p14="http://schemas.microsoft.com/office/powerpoint/2010/main" val="2903515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Revise - Joint PDF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Two continuous random variables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altLang="zh-CN" dirty="0"/>
                  <a:t> satisfying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</m:d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∬"/>
                          <m:limLoc m:val="undOvr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)∈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𝑑𝑥𝑑𝑦</m:t>
                          </m:r>
                        </m:e>
                      </m:nary>
                    </m:oMath>
                  </m:oMathPara>
                </a14:m>
                <a:endParaRPr lang="en-US" altLang="zh-CN" dirty="0"/>
              </a:p>
              <a:p>
                <a:pPr marL="0" indent="0">
                  <a:buNone/>
                </a:pPr>
                <a:r>
                  <a:rPr lang="en-US" altLang="zh-CN" dirty="0"/>
                  <a:t>for every subset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2774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Revise - Marginal Probability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d>
                          <m:d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−∞,∞</m:t>
                            </m:r>
                          </m:e>
                        </m:d>
                      </m:e>
                    </m:d>
                  </m:oMath>
                </a14:m>
                <a:endParaRPr lang="en-US" altLang="zh-CN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  <m:sup/>
                        <m:e>
                          <m:nary>
                            <m:nary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sub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𝑑𝑦</m:t>
                              </m:r>
                            </m:e>
                          </m:nary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altLang="zh-CN" dirty="0"/>
              </a:p>
              <a:p>
                <a:r>
                  <a:rPr lang="en-US" altLang="zh-CN" dirty="0"/>
                  <a:t>The marginal PDF</a:t>
                </a:r>
                <a:r>
                  <a:rPr lang="en-US" altLang="zh-CN" dirty="0">
                    <a:solidFill>
                      <a:srgbClr val="FF0000"/>
                    </a:solidFill>
                  </a:rPr>
                  <a:t> </a:t>
                </a:r>
                <a:r>
                  <a:rPr lang="en-US" altLang="zh-CN" dirty="0"/>
                  <a:t>of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is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59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2924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Example: Buffon’s Needle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A surface is ruled with parallel lines, which at distance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altLang="zh-CN" dirty="0"/>
                  <a:t> from each other.</a:t>
                </a:r>
              </a:p>
              <a:p>
                <a:r>
                  <a:rPr lang="en-US" altLang="zh-CN" dirty="0"/>
                  <a:t>Suppose we throw a needle</a:t>
                </a:r>
              </a:p>
              <a:p>
                <a:pPr marL="0" indent="0">
                  <a:buNone/>
                </a:pPr>
                <a:r>
                  <a:rPr lang="en-US" altLang="zh-CN" dirty="0"/>
                  <a:t>of length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altLang="zh-CN" dirty="0"/>
                  <a:t> randomly.</a:t>
                </a:r>
              </a:p>
              <a:p>
                <a:r>
                  <a:rPr lang="en-US" altLang="zh-CN" dirty="0"/>
                  <a:t>What is the prob. that the</a:t>
                </a:r>
              </a:p>
              <a:p>
                <a:pPr marL="0" indent="0">
                  <a:buNone/>
                </a:pPr>
                <a:r>
                  <a:rPr lang="en-US" altLang="zh-CN" dirty="0"/>
                  <a:t>needle will intersect one of</a:t>
                </a:r>
              </a:p>
              <a:p>
                <a:pPr marL="0" indent="0">
                  <a:buNone/>
                </a:pPr>
                <a:r>
                  <a:rPr lang="en-US" altLang="zh-CN" dirty="0"/>
                  <a:t>the lines?  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0" r="-111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2600" y="2654488"/>
            <a:ext cx="3429000" cy="3476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127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Example: Buffon’s Needle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3429000" y="1600200"/>
                <a:ext cx="5257800" cy="4530725"/>
              </a:xfrm>
            </p:spPr>
            <p:txBody>
              <a:bodyPr/>
              <a:lstStyle/>
              <a:p>
                <a:r>
                  <a:rPr lang="en-US" altLang="zh-CN" dirty="0"/>
                  <a:t>Assume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altLang="zh-CN" dirty="0"/>
                  <a:t> so that the needle cannot intersect two lines simultaneously.</a:t>
                </a:r>
              </a:p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altLang="zh-CN" dirty="0"/>
                  <a:t>, the distance from the middle point of the needle and the nearest of the parallel lines</a:t>
                </a:r>
              </a:p>
              <a:p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𝜗</m:t>
                    </m:r>
                  </m:oMath>
                </a14:m>
                <a:r>
                  <a:rPr lang="en-US" altLang="zh-CN" dirty="0"/>
                  <a:t>, the acute angle formed by the needle and the lines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29000" y="1600200"/>
                <a:ext cx="5257800" cy="4530725"/>
              </a:xfrm>
              <a:blipFill rotWithShape="0">
                <a:blip r:embed="rId2"/>
                <a:stretch>
                  <a:fillRect l="-1044" t="-1750" r="-2784" b="-94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52600"/>
            <a:ext cx="3429000" cy="3476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350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Example: Buffon’s Needle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530725"/>
              </a:xfrm>
            </p:spPr>
            <p:txBody>
              <a:bodyPr/>
              <a:lstStyle/>
              <a:p>
                <a:r>
                  <a:rPr lang="en-US" altLang="zh-CN" dirty="0"/>
                  <a:t>We model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zh-CN" altLang="en-US" b="0" i="1" smtClean="0">
                        <a:latin typeface="Cambria Math" panose="02040503050406030204" pitchFamily="18" charset="0"/>
                      </a:rPr>
                      <m:t>𝜗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with a uniform joint PDF so that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zh-CN" altLang="en-US" b="0" i="1" smtClean="0">
                              <a:latin typeface="Cambria Math" panose="02040503050406030204" pitchFamily="18" charset="0"/>
                            </a:rPr>
                            <m:t>𝜗</m:t>
                          </m:r>
                        </m:sub>
                      </m:sSub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zh-CN" altLang="en-US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altLang="zh-CN" b="0" i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f>
                                <m:f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zh-CN" altLang="en-US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den>
                              </m:f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,  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0,</m:t>
                                  </m:r>
                                  <m:f>
                                    <m:fPr>
                                      <m:ctrlPr>
                                        <a:rPr lang="en-US" altLang="zh-CN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𝑑</m:t>
                                      </m:r>
                                    </m:num>
                                    <m:den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𝑎𝑛𝑑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zh-CN" alt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zh-CN" alt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∈[0,</m:t>
                              </m:r>
                              <m:f>
                                <m:f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zh-CN" alt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]</m:t>
                              </m:r>
                            </m:e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0,                                   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𝑜𝑡h𝑒𝑟𝑤𝑖𝑠𝑒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altLang="zh-CN" dirty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530725"/>
              </a:xfrm>
              <a:blipFill rotWithShape="0">
                <a:blip r:embed="rId3"/>
                <a:stretch>
                  <a:fillRect l="-593" t="-175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2555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Example: Buffon’s Needle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3433281" y="1417638"/>
                <a:ext cx="5562600" cy="4530725"/>
              </a:xfrm>
            </p:spPr>
            <p:txBody>
              <a:bodyPr/>
              <a:lstStyle/>
              <a:p>
                <a:endParaRPr lang="en-US" altLang="zh-CN" dirty="0"/>
              </a:p>
              <a:p>
                <a:endParaRPr lang="en-US" altLang="zh-CN" dirty="0"/>
              </a:p>
              <a:p>
                <a:r>
                  <a:rPr lang="en-US" altLang="zh-CN" dirty="0"/>
                  <a:t>The needle will intersect one of the lines if and only if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zh-CN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𝜗</m:t>
                          </m:r>
                        </m:e>
                      </m:func>
                    </m:oMath>
                  </m:oMathPara>
                </a14:m>
                <a:endParaRPr lang="en-US" altLang="zh-CN" dirty="0"/>
              </a:p>
              <a:p>
                <a:endParaRPr lang="en-US" altLang="zh-CN" dirty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33281" y="1417638"/>
                <a:ext cx="5562600" cy="4530725"/>
              </a:xfrm>
              <a:blipFill rotWithShape="0">
                <a:blip r:embed="rId4"/>
                <a:stretch>
                  <a:fillRect l="-876" r="-54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752600"/>
            <a:ext cx="3429000" cy="3476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280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Example: Buffon’s Needle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So the probability of intersection is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f>
                            <m:f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num>
                            <m:den>
                              <m:r>
                                <a:rPr lang="en-US" altLang="zh-C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func>
                            <m:func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𝜗</m:t>
                              </m:r>
                            </m:e>
                          </m:func>
                        </m:e>
                      </m:d>
                      <m:r>
                        <a:rPr lang="en-US" altLang="zh-CN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∬"/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f>
                            <m:f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num>
                            <m:den>
                              <m:r>
                                <a:rPr lang="en-US" altLang="zh-C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func>
                            <m:func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sub>
                        <m:sup/>
                        <m:e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𝜗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𝑑𝑥𝑑</m:t>
                          </m:r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US" altLang="zh-CN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zh-CN" altLang="en-US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  <m:nary>
                        <m:nary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zh-CN" altLang="en-US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/2</m:t>
                          </m:r>
                        </m:sup>
                        <m:e>
                          <m:nary>
                            <m:nary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d>
                                <m:d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𝑙</m:t>
                                      </m:r>
                                    </m:num>
                                    <m:den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  <m:func>
                                <m:func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altLang="zh-CN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zh-CN" altLang="en-US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sup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𝑑𝑥𝑑</m:t>
                              </m:r>
                              <m:r>
                                <a:rPr lang="zh-CN" altLang="en-US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nary>
                        </m:e>
                      </m:nary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  <m:nary>
                        <m:nary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/2</m:t>
                          </m:r>
                        </m:sup>
                        <m:e>
                          <m:d>
                            <m:d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num>
                                <m:den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func>
                            <m:func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zh-CN" altLang="en-US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US" altLang="zh-CN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CN" altLang="en-US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zh-CN" altLang="en-US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  <m:d>
                        <m:dPr>
                          <m:begChr m:val="|"/>
                          <m:endChr m:val="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zh-CN" altLang="en-US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num>
                            <m:den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den>
                          </m:f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altLang="zh-CN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593" t="-175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6385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Example: Multivariate Gaussian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Let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be a n-dimensional normal random variable. The PDF of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altLang="zh-CN" dirty="0"/>
                  <a:t> is then</a:t>
                </a:r>
              </a:p>
              <a:p>
                <a:endParaRPr lang="en-US" altLang="zh-CN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zh-CN" altLang="en-US" i="1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num>
                                    <m:den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  <m:sSup>
                                <m:sSup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altLang="zh-CN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Σ</m:t>
                                      </m:r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den>
                          </m:f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  <m:sSup>
                            <m:sSupPr>
                              <m:ctrlPr>
                                <a:rPr lang="el-GR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l-GR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Σ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d>
                            <m:dPr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e>
                          </m:d>
                        </m:sup>
                      </m:sSup>
                    </m:oMath>
                  </m:oMathPara>
                </a14:m>
                <a:endParaRPr lang="en-US" altLang="zh-CN" dirty="0"/>
              </a:p>
              <a:p>
                <a:pPr marL="0" indent="0">
                  <a:buNone/>
                </a:pP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593" t="-175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4299089"/>
      </p:ext>
    </p:extLst>
  </p:cSld>
  <p:clrMapOvr>
    <a:masterClrMapping/>
  </p:clrMapOvr>
</p:sld>
</file>

<file path=ppt/theme/theme1.xml><?xml version="1.0" encoding="utf-8"?>
<a:theme xmlns:a="http://schemas.openxmlformats.org/drawingml/2006/main" name="Edge">
  <a:themeElements>
    <a:clrScheme name="Edge 10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0000FF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10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0000FF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11542</TotalTime>
  <Words>760</Words>
  <Application>Microsoft Office PowerPoint</Application>
  <PresentationFormat>全屏显示(4:3)</PresentationFormat>
  <Paragraphs>67</Paragraphs>
  <Slides>14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14</vt:i4>
      </vt:variant>
    </vt:vector>
  </HeadingPairs>
  <TitlesOfParts>
    <vt:vector size="24" baseType="lpstr">
      <vt:lpstr>新細明體</vt:lpstr>
      <vt:lpstr>Arial</vt:lpstr>
      <vt:lpstr>Calibri</vt:lpstr>
      <vt:lpstr>Calibri Light</vt:lpstr>
      <vt:lpstr>Cambria Math</vt:lpstr>
      <vt:lpstr>Garamond</vt:lpstr>
      <vt:lpstr>Times New Roman</vt:lpstr>
      <vt:lpstr>Wingdings</vt:lpstr>
      <vt:lpstr>Edge</vt:lpstr>
      <vt:lpstr>Office Theme</vt:lpstr>
      <vt:lpstr>Tutorial 7: General Random Variables 3</vt:lpstr>
      <vt:lpstr>Revise - Joint PDF</vt:lpstr>
      <vt:lpstr>Revise - Marginal Probability</vt:lpstr>
      <vt:lpstr>Example: Buffon’s Needle</vt:lpstr>
      <vt:lpstr>Example: Buffon’s Needle</vt:lpstr>
      <vt:lpstr>Example: Buffon’s Needle</vt:lpstr>
      <vt:lpstr>Example: Buffon’s Needle</vt:lpstr>
      <vt:lpstr>Example: Buffon’s Needle</vt:lpstr>
      <vt:lpstr>Example: Multivariate Gaussian</vt:lpstr>
      <vt:lpstr>Example: Multivariate Gaussian</vt:lpstr>
      <vt:lpstr>Example: Multivariate Gaussian</vt:lpstr>
      <vt:lpstr>Example: Multivariate Gaussian</vt:lpstr>
      <vt:lpstr>Example: Multivariate Gaussian</vt:lpstr>
      <vt:lpstr>Example: Multivariate Gaussian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Lenovo's User</dc:creator>
  <cp:lastModifiedBy>Shengyu Zhang</cp:lastModifiedBy>
  <cp:revision>573</cp:revision>
  <dcterms:created xsi:type="dcterms:W3CDTF">1601-01-01T00:00:00Z</dcterms:created>
  <dcterms:modified xsi:type="dcterms:W3CDTF">2017-03-12T14:25:45Z</dcterms:modified>
</cp:coreProperties>
</file>