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91" r:id="rId5"/>
    <p:sldId id="305" r:id="rId6"/>
    <p:sldId id="304" r:id="rId7"/>
    <p:sldId id="303" r:id="rId8"/>
    <p:sldId id="306" r:id="rId9"/>
    <p:sldId id="307" r:id="rId10"/>
    <p:sldId id="308" r:id="rId11"/>
    <p:sldId id="309" r:id="rId12"/>
    <p:sldId id="310" r:id="rId13"/>
    <p:sldId id="324" r:id="rId14"/>
    <p:sldId id="325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86" y="-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EEF41-DBF0-43F3-9AB8-7D48A5A1FB33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DF979-5AC3-471F-8B97-E51B47BE5BF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DF979-5AC3-471F-8B97-E51B47BE5BFF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79BA-E4EA-4BB8-82E1-5F34CB84DC3A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DDA7-1DC6-4352-9B93-5CA639E041AA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07F0-C546-4979-AA8F-23C6323463D3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C610-1A2C-46D9-BF34-EA2D6179AB16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598F-8AF2-48DE-8AD8-1D72E456CF8F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F07D-F909-4292-855D-9F8A8F2E7A0F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1CEE-25D9-4967-BE91-7782C475C026}" type="datetime1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D463-7877-416F-A573-EC112D337825}" type="datetime1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D890B-F631-4804-B4BD-AC964C717060}" type="datetime1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CC8B-E76C-4522-89A6-18F62107CA60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70E9-09CD-4AE2-82C8-ED787E569BC0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40D77-9CD0-4D92-8AF1-C6DCCE7DFE3A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6EB69-D5A1-4E78-B26F-8F0C8AA69F6E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3.png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Tutorial 6: General Random Variables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56601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Yitong Meng</a:t>
            </a: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March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6,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2016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Jointly continuous PDF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4705350" cy="4351338"/>
              </a:xfrm>
            </p:spPr>
            <p:txBody>
              <a:bodyPr/>
              <a:lstStyle/>
              <a:p>
                <a:r>
                  <a:rPr lang="en-US" dirty="0"/>
                  <a:t>Typically, </a:t>
                </a:r>
                <a:r>
                  <a:rPr lang="en-US" dirty="0" smtClean="0"/>
                  <a:t>when we </a:t>
                </a:r>
                <a:r>
                  <a:rPr lang="en-US" dirty="0"/>
                  <a:t>want to actually compute this integral we have to write it as an </a:t>
                </a:r>
                <a:r>
                  <a:rPr lang="en-US" dirty="0" smtClean="0"/>
                  <a:t>iterated integral</a:t>
                </a:r>
                <a:r>
                  <a:rPr lang="en-US" dirty="0"/>
                  <a:t>. </a:t>
                </a:r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It </a:t>
                </a:r>
                <a:r>
                  <a:rPr lang="en-US" dirty="0"/>
                  <a:t>is a good idea to draw a picture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to help do this.</a:t>
                </a:r>
                <a:br>
                  <a:rPr lang="en-US" dirty="0"/>
                </a:br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4705350" cy="4351338"/>
              </a:xfrm>
              <a:blipFill rotWithShape="1">
                <a:blip r:embed="rId1"/>
                <a:stretch>
                  <a:fillRect l="-2335" t="-2241" r="-3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  <p:pic>
        <p:nvPicPr>
          <p:cNvPr id="1026" name="Picture 2" descr="https://upload.wikimedia.org/wikipedia/commons/thumb/9/95/Multivariate_normal_sample.svg/663px-Multivariate_normal_sampl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0188" y="1371600"/>
            <a:ext cx="4914933" cy="3706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285015" y="535130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Many sample observations </a:t>
            </a:r>
            <a:r>
              <a:rPr lang="en-US" dirty="0" smtClean="0"/>
              <a:t>are </a:t>
            </a:r>
            <a:r>
              <a:rPr lang="en-US" dirty="0"/>
              <a:t>shown from a joint probability distribution. The marginal densities are shown as well.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 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 err="1">
                            <a:latin typeface="Cambria Math"/>
                          </a:rPr>
                          <m:t>𝑥</m:t>
                        </m:r>
                        <m:r>
                          <a:rPr lang="en-US" i="1" dirty="0" err="1">
                            <a:latin typeface="Cambria Math"/>
                          </a:rPr>
                          <m:t>,</m:t>
                        </m:r>
                        <m:r>
                          <a:rPr lang="en-US" i="1" dirty="0" err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 dirty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6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  <m:r>
                              <a:rPr lang="en-US" b="0" i="1" dirty="0" smtClean="0">
                                <a:latin typeface="Cambria Math"/>
                              </a:rPr>
                              <m:t>, 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𝑖𝑓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 1≤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≤2 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𝑎𝑛𝑑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 4≤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≤5</m:t>
                            </m:r>
                          </m:e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0,                                    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𝑜𝑡h𝑒𝑟𝑤𝑖𝑠𝑒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/>
                  <a:t>     </a:t>
                </a:r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What it the probability of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1≤</m:t>
                    </m:r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≤1.5 </m:t>
                    </m:r>
                    <m:r>
                      <a:rPr lang="en-US" i="1" dirty="0">
                        <a:latin typeface="Cambria Math"/>
                      </a:rPr>
                      <m:t>𝑎𝑛𝑑</m:t>
                    </m:r>
                    <m:r>
                      <a:rPr lang="en-US" i="1" dirty="0">
                        <a:latin typeface="Cambria Math"/>
                      </a:rPr>
                      <m:t> 4.5≤</m:t>
                    </m:r>
                    <m:r>
                      <a:rPr lang="en-US" i="1" dirty="0">
                        <a:latin typeface="Cambria Math"/>
                      </a:rPr>
                      <m:t>𝑦</m:t>
                    </m:r>
                    <m:r>
                      <a:rPr lang="en-US" i="1" dirty="0">
                        <a:latin typeface="Cambria Math"/>
                      </a:rPr>
                      <m:t>≤5</m:t>
                    </m:r>
                  </m:oMath>
                </a14:m>
                <a:r>
                  <a:rPr lang="en-US" dirty="0" smtClean="0"/>
                  <a:t> ?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  <p:pic>
        <p:nvPicPr>
          <p:cNvPr id="2050" name="Picture 2" descr="https://encrypted-tbn3.gstatic.com/images?q=tbn:ANd9GcQZw98zWGABJjO-qMZTefAsTizhuwDd-sB9P9WWH0lVkvhn5JzkkRanq92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965" y="4257546"/>
            <a:ext cx="2371725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0764423" y="4114283"/>
                <a:ext cx="3922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4423" y="4114283"/>
                <a:ext cx="392287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9860833" y="5743694"/>
                <a:ext cx="3826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𝑌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0833" y="5743694"/>
                <a:ext cx="382669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𝑃</m:t>
                      </m:r>
                      <m:r>
                        <a:rPr lang="en-US" b="0" i="1" dirty="0" smtClean="0">
                          <a:latin typeface="Cambria Math"/>
                        </a:rPr>
                        <m:t>(1≤</m:t>
                      </m:r>
                      <m:r>
                        <a:rPr lang="en-US" i="1" dirty="0" smtClean="0">
                          <a:latin typeface="Cambria Math"/>
                        </a:rPr>
                        <m:t>𝑥</m:t>
                      </m:r>
                      <m:r>
                        <a:rPr lang="en-US" i="1" dirty="0" smtClean="0">
                          <a:latin typeface="Cambria Math"/>
                        </a:rPr>
                        <m:t>≤1.5 , 4.5≤</m:t>
                      </m:r>
                      <m:r>
                        <a:rPr lang="en-US" i="1" dirty="0" smtClean="0">
                          <a:latin typeface="Cambria Math"/>
                        </a:rPr>
                        <m:t>𝑦</m:t>
                      </m:r>
                      <m:r>
                        <a:rPr lang="en-US" i="1" dirty="0" smtClean="0">
                          <a:latin typeface="Cambria Math"/>
                        </a:rPr>
                        <m:t>≤5)  </m:t>
                      </m:r>
                    </m:oMath>
                  </m:oMathPara>
                </a14:m>
                <a:endParaRPr lang="en-US" altLang="zh-CN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altLang="zh-CN" dirty="0" smtClean="0"/>
                  <a:t>				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	</a:t>
                </a:r>
                <a:r>
                  <a:rPr lang="en-US" altLang="zh-CN" dirty="0" smtClean="0"/>
                  <a:t>			=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zh-CN" alt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altLang="zh-CN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altLang="zh-CN" b="0" i="1" smtClean="0">
                            <a:latin typeface="Cambria Math"/>
                            <a:ea typeface="Cambria Math" panose="02040503050406030204" pitchFamily="18" charset="0"/>
                          </a:rPr>
                          <m:t>1.5</m:t>
                        </m:r>
                      </m:sup>
                      <m:e>
                        <m:nary>
                          <m:naryPr>
                            <m:ctrlPr>
                              <a:rPr lang="en-US" altLang="zh-CN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4.5</m:t>
                            </m:r>
                          </m:sub>
                          <m:sup>
                            <m:r>
                              <a:rPr lang="en-US" altLang="zh-CN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5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altLang="zh-CN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zh-CN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altLang="zh-CN" b="0" i="1" smtClean="0">
                                <a:latin typeface="Cambria Math"/>
                              </a:rPr>
                              <m:t>𝑦</m:t>
                            </m:r>
                          </m:e>
                        </m:nary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𝑥</m:t>
                        </m:r>
                      </m:e>
                    </m:nary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endParaRPr lang="en-US" altLang="zh-CN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altLang="zh-CN" i="1" dirty="0" smtClean="0">
                    <a:latin typeface="Cambria Math"/>
                  </a:rPr>
                  <a:t>				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zh-CN" alt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altLang="zh-CN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altLang="zh-CN" i="1">
                            <a:latin typeface="Cambria Math"/>
                            <a:ea typeface="Cambria Math" panose="02040503050406030204" pitchFamily="18" charset="0"/>
                          </a:rPr>
                          <m:t>1.5</m:t>
                        </m:r>
                      </m:sup>
                      <m:e>
                        <m:nary>
                          <m:naryPr>
                            <m:ctrlPr>
                              <a:rPr lang="en-US" altLang="zh-CN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altLang="zh-CN" i="1">
                                <a:latin typeface="Cambria Math"/>
                              </a:rPr>
                              <m:t>4.5</m:t>
                            </m:r>
                          </m:sub>
                          <m:sup>
                            <m:r>
                              <a:rPr lang="en-US" altLang="zh-CN" i="1">
                                <a:latin typeface="Cambria Math"/>
                                <a:ea typeface="Cambria Math" panose="02040503050406030204" pitchFamily="18" charset="0"/>
                              </a:rPr>
                              <m:t>5</m:t>
                            </m:r>
                          </m:sup>
                          <m:e>
                            <m:f>
                              <m:fPr>
                                <m:ctrlPr>
                                  <a:rPr lang="en-US" i="1" dirty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 dirty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 dirty="0">
                                    <a:latin typeface="Cambria Math"/>
                                  </a:rPr>
                                  <m:t>6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en-US" i="1" dirty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 dirty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  <m:r>
                              <a:rPr lang="en-US" b="0" i="1" dirty="0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altLang="zh-CN" i="1">
                                <a:latin typeface="Cambria Math"/>
                              </a:rPr>
                              <m:t>𝑦</m:t>
                            </m:r>
                          </m:e>
                        </m:nary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CN" i="1">
                            <a:latin typeface="Cambria Math"/>
                          </a:rPr>
                          <m:t>𝑥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	=0.25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PDF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Suppose we know the joint density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</m:sSub>
                    <m:d>
                      <m:dPr>
                        <m:ctrlPr>
                          <a:rPr lang="en-US" altLang="zh-CN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dirty="0"/>
                  <a:t> . How do we </a:t>
                </a:r>
                <a:r>
                  <a:rPr lang="en-US" dirty="0" smtClean="0"/>
                  <a:t>find their </a:t>
                </a:r>
                <a:r>
                  <a:rPr lang="en-US" dirty="0"/>
                  <a:t>individual densities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altLang="zh-CN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</m:sSub>
                    <m:d>
                      <m:dPr>
                        <m:ctrlPr>
                          <a:rPr lang="en-US" altLang="zh-CN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/>
                  <a:t> . These are called marginal </a:t>
                </a:r>
                <a:r>
                  <a:rPr lang="en-US" dirty="0" smtClean="0"/>
                  <a:t>densities. The CDF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is</a:t>
                </a:r>
              </a:p>
              <a:p>
                <a:pPr marL="0" indent="0">
                  <a:buNone/>
                </a:pPr>
                <a:r>
                  <a:rPr lang="en-US" dirty="0"/>
                  <a:t/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d>
                        <m:dPr>
                          <m:ctrlPr>
                            <a:rPr lang="en-US" altLang="zh-CN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 dirty="0" smtClean="0">
                          <a:latin typeface="Cambria Math"/>
                        </a:rPr>
                        <m:t>= </m:t>
                      </m:r>
                      <m:r>
                        <a:rPr lang="en-US" i="1" dirty="0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𝑋</m:t>
                          </m:r>
                          <m:r>
                            <a:rPr lang="en-US" i="1" dirty="0" smtClean="0">
                              <a:latin typeface="Cambria Math"/>
                            </a:rPr>
                            <m:t> ≤ </m:t>
                          </m:r>
                          <m:r>
                            <a:rPr lang="en-US" i="1" dirty="0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i="1" dirty="0" smtClean="0">
                          <a:latin typeface="Cambria Math"/>
                        </a:rPr>
                        <m:t>= </m:t>
                      </m:r>
                      <m:r>
                        <a:rPr lang="en-US" i="1" dirty="0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 dirty="0" smtClean="0">
                              <a:latin typeface="Cambria Math"/>
                            </a:rPr>
                            <m:t>−∞ &lt; </m:t>
                          </m:r>
                          <m:r>
                            <a:rPr lang="en-US" i="1" dirty="0" smtClean="0">
                              <a:latin typeface="Cambria Math"/>
                            </a:rPr>
                            <m:t>𝑋</m:t>
                          </m:r>
                          <m:r>
                            <a:rPr lang="en-US" i="1" dirty="0" smtClean="0">
                              <a:latin typeface="Cambria Math"/>
                            </a:rPr>
                            <m:t> ≤ </m:t>
                          </m:r>
                          <m:r>
                            <a:rPr lang="en-US" i="1" dirty="0" smtClean="0">
                              <a:latin typeface="Cambria Math"/>
                            </a:rPr>
                            <m:t>𝑥</m:t>
                          </m:r>
                          <m:r>
                            <a:rPr lang="en-US" i="1" dirty="0" smtClean="0">
                              <a:latin typeface="Cambria Math"/>
                            </a:rPr>
                            <m:t>, −∞ &lt; </m:t>
                          </m:r>
                          <m:r>
                            <a:rPr lang="en-US" i="1" dirty="0" smtClean="0">
                              <a:latin typeface="Cambria Math"/>
                            </a:rPr>
                            <m:t>𝑌</m:t>
                          </m:r>
                          <m:r>
                            <a:rPr lang="en-US" i="1" dirty="0" smtClean="0">
                              <a:latin typeface="Cambria Math"/>
                            </a:rPr>
                            <m:t> &lt; ∞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                        </a:t>
                </a:r>
                <a:r>
                  <a:rPr lang="en-US" sz="3600" dirty="0" smtClean="0"/>
                  <a:t>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zh-CN" altLang="en-US" sz="36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sz="3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  <m:sup>
                        <m:r>
                          <a:rPr lang="en-US" altLang="zh-CN" sz="3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  <m:e>
                        <m:r>
                          <a:rPr lang="en-US" altLang="zh-CN" sz="3600" b="0" i="1" smtClean="0">
                            <a:latin typeface="Cambria Math"/>
                            <a:ea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CN" sz="3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trlPr>
                                  <a:rPr lang="en-US" altLang="zh-CN" sz="3600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altLang="zh-CN" sz="36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</m:t>
                                </m:r>
                              </m:sub>
                              <m:sup>
                                <m:r>
                                  <a:rPr lang="en-US" altLang="zh-CN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altLang="zh-CN" sz="3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3600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zh-CN" sz="3600" i="1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altLang="zh-CN" sz="3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altLang="zh-CN" sz="3600" i="1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altLang="zh-CN" sz="36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36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altLang="zh-CN" sz="3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altLang="zh-CN" sz="36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en-US" altLang="zh-CN" sz="36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altLang="zh-CN" sz="36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nary>
                          </m:e>
                        </m:d>
                        <m:r>
                          <a:rPr lang="en-US" altLang="zh-CN" sz="36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zh-CN" sz="36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CN" sz="3600" b="0" i="1" smtClean="0">
                            <a:latin typeface="Cambria Math"/>
                          </a:rPr>
                          <m:t>𝑥</m:t>
                        </m:r>
                      </m:e>
                    </m:nary>
                  </m:oMath>
                </a14:m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1043" t="-2101" r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PDF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Differentiate this with respect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and we get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d>
                        <m:dPr>
                          <m:ctrlPr>
                            <a:rPr lang="en-US" altLang="zh-CN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CN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altLang="zh-CN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CN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CN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altLang="zh-CN" i="1">
                              <a:latin typeface="Cambria Math"/>
                            </a:rPr>
                            <m:t>𝑦</m:t>
                          </m:r>
                        </m:e>
                      </m:nary>
                    </m:oMath>
                  </m:oMathPara>
                </a14:m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 smtClean="0"/>
                  <a:t>    In </a:t>
                </a:r>
                <a:r>
                  <a:rPr lang="en-US" dirty="0"/>
                  <a:t>words, we get the marginal density of X by integrating y from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−∞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∞</m:t>
                    </m:r>
                    <m:r>
                      <a:rPr lang="en-US" b="0" i="0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in the joint density.</a:t>
                </a:r>
                <a:br>
                  <a:rPr lang="en-US" dirty="0"/>
                </a:br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PDF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Proposition.  </a:t>
                </a: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dirty="0"/>
                  <a:t> are jointly continuous with joint density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</m:sSub>
                    <m:d>
                      <m:dPr>
                        <m:ctrlPr>
                          <a:rPr lang="en-US" altLang="zh-CN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 smtClean="0"/>
                  <a:t>, then </a:t>
                </a:r>
                <a:r>
                  <a:rPr lang="en-US" dirty="0"/>
                  <a:t>the marginal densities are given by</a:t>
                </a:r>
                <a:br>
                  <a:rPr lang="en-US" dirty="0"/>
                </a:br>
                <a:r>
                  <a:rPr lang="en-US" dirty="0"/>
                  <a:t/>
                </a:r>
                <a:br>
                  <a:rPr lang="en-US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altLang="zh-CN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i="1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US" altLang="zh-CN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US" altLang="zh-CN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sub>
                        </m:sSub>
                        <m:d>
                          <m:dPr>
                            <m:ctrlPr>
                              <a:rPr lang="en-US" altLang="zh-CN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CN" i="1">
                            <a:latin typeface="Cambria Math"/>
                          </a:rPr>
                          <m:t>𝑦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altLang="zh-CN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𝑌</m:t>
                          </m:r>
                        </m:sub>
                      </m:sSub>
                      <m:d>
                        <m:dPr>
                          <m:ctrlPr>
                            <a:rPr lang="en-US" altLang="zh-CN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altLang="zh-CN" i="1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altLang="zh-CN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CN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CN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altLang="zh-CN" b="0" i="1" smtClean="0">
                              <a:latin typeface="Cambria Math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PDF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/>
                  <a:t>Definition.</a:t>
                </a:r>
                <a:r>
                  <a:rPr lang="en-US" dirty="0"/>
                  <a:t> </a:t>
                </a:r>
                <a:r>
                  <a:rPr lang="en-US" dirty="0" smtClean="0"/>
                  <a:t> Suppose</a:t>
                </a:r>
                <a:r>
                  <a:rPr lang="en-US" dirty="0"/>
                  <a:t> </a:t>
                </a:r>
                <a:r>
                  <a:rPr lang="en-US" i="1" dirty="0"/>
                  <a:t>X</a:t>
                </a:r>
                <a:r>
                  <a:rPr lang="en-US" dirty="0"/>
                  <a:t> and </a:t>
                </a:r>
                <a:r>
                  <a:rPr lang="en-US" i="1" dirty="0"/>
                  <a:t>Y</a:t>
                </a:r>
                <a:r>
                  <a:rPr lang="en-US" dirty="0"/>
                  <a:t> are continuous random variables with joint probability density function </a:t>
                </a:r>
                <a:r>
                  <a:rPr lang="en-US" i="1" dirty="0"/>
                  <a:t>f</a:t>
                </a:r>
                <a:r>
                  <a:rPr lang="en-US" dirty="0"/>
                  <a:t>(</a:t>
                </a:r>
                <a:r>
                  <a:rPr lang="en-US" i="1" dirty="0" err="1"/>
                  <a:t>x</a:t>
                </a:r>
                <a:r>
                  <a:rPr lang="en-US" dirty="0" err="1"/>
                  <a:t>,</a:t>
                </a:r>
                <a:r>
                  <a:rPr lang="en-US" i="1" dirty="0" err="1"/>
                  <a:t>y</a:t>
                </a:r>
                <a:r>
                  <a:rPr lang="en-US" dirty="0"/>
                  <a:t>) and marginal probability density functions 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baseline="-25000" dirty="0" err="1">
                        <a:latin typeface="Cambria Math"/>
                      </a:rPr>
                      <m:t>𝑋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and 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baseline="-25000" dirty="0" err="1">
                        <a:latin typeface="Cambria Math"/>
                      </a:rPr>
                      <m:t>𝑌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>
                        <a:latin typeface="Cambria Math"/>
                      </a:rPr>
                      <m:t>𝑦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, respectively. </a:t>
                </a:r>
                <a:r>
                  <a:rPr lang="en-US" dirty="0" smtClean="0"/>
                  <a:t>Then, the</a:t>
                </a:r>
                <a:r>
                  <a:rPr lang="en-US" dirty="0"/>
                  <a:t> </a:t>
                </a:r>
                <a:r>
                  <a:rPr lang="en-US" dirty="0">
                    <a:solidFill>
                      <a:srgbClr val="FF0000"/>
                    </a:solidFill>
                  </a:rPr>
                  <a:t>conditional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PDF of</a:t>
                </a:r>
                <a:r>
                  <a:rPr lang="en-US" dirty="0">
                    <a:solidFill>
                      <a:srgbClr val="FF0000"/>
                    </a:solidFill>
                  </a:rPr>
                  <a:t> 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𝑌</m:t>
                    </m:r>
                  </m:oMath>
                </a14:m>
                <a:r>
                  <a:rPr lang="en-US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given</a:t>
                </a:r>
                <a:r>
                  <a:rPr lang="en-US" dirty="0">
                    <a:solidFill>
                      <a:srgbClr val="FF0000"/>
                    </a:solidFill>
                  </a:rPr>
                  <a:t> 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𝑋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 = 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 is defined as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i="1" dirty="0" smtClean="0">
                    <a:latin typeface="Cambria Math"/>
                  </a:rPr>
                  <a:t>			</a:t>
                </a:r>
              </a:p>
              <a:p>
                <a:pPr marL="0" indent="0">
                  <a:buNone/>
                </a:pPr>
                <a:r>
                  <a:rPr lang="en-US" i="1" dirty="0">
                    <a:latin typeface="Cambria Math"/>
                  </a:rPr>
                  <a:t>	</a:t>
                </a:r>
                <a:r>
                  <a:rPr lang="en-US" i="1" dirty="0" smtClean="0">
                    <a:latin typeface="Cambria Math"/>
                  </a:rPr>
                  <a:t>		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/>
                      </a:rPr>
                      <m:t>h</m:t>
                    </m:r>
                    <m:r>
                      <a:rPr lang="en-US" sz="3200" i="1" dirty="0" smtClean="0">
                        <a:latin typeface="Cambria Math"/>
                      </a:rPr>
                      <m:t>(</m:t>
                    </m:r>
                    <m:r>
                      <a:rPr lang="en-US" sz="3200" i="1" dirty="0" smtClean="0">
                        <a:latin typeface="Cambria Math"/>
                      </a:rPr>
                      <m:t>𝑦</m:t>
                    </m:r>
                    <m:r>
                      <a:rPr lang="en-US" sz="3200" i="1" dirty="0" smtClean="0">
                        <a:latin typeface="Cambria Math"/>
                      </a:rPr>
                      <m:t>|</m:t>
                    </m:r>
                    <m:r>
                      <a:rPr lang="en-US" sz="3200" i="1" dirty="0" smtClean="0">
                        <a:latin typeface="Cambria Math"/>
                      </a:rPr>
                      <m:t>𝑥</m:t>
                    </m:r>
                    <m:r>
                      <a:rPr lang="en-US" sz="3200" i="1" dirty="0" smtClean="0">
                        <a:latin typeface="Cambria Math"/>
                      </a:rPr>
                      <m:t>)=</m:t>
                    </m:r>
                    <m:r>
                      <a:rPr lang="en-US" sz="3200" i="1" dirty="0" smtClean="0">
                        <a:latin typeface="Cambria Math"/>
                      </a:rPr>
                      <m:t>𝑓</m:t>
                    </m:r>
                    <m:r>
                      <a:rPr lang="en-US" sz="3200" i="1" dirty="0" smtClean="0">
                        <a:latin typeface="Cambria Math"/>
                      </a:rPr>
                      <m:t>(</m:t>
                    </m:r>
                    <m:r>
                      <a:rPr lang="en-US" sz="3200" i="1" dirty="0" smtClean="0">
                        <a:latin typeface="Cambria Math"/>
                      </a:rPr>
                      <m:t>𝑥</m:t>
                    </m:r>
                    <m:r>
                      <a:rPr lang="en-US" sz="3200" i="1" dirty="0" smtClean="0">
                        <a:latin typeface="Cambria Math"/>
                      </a:rPr>
                      <m:t>,</m:t>
                    </m:r>
                    <m:r>
                      <a:rPr lang="en-US" sz="3200" i="1" dirty="0" smtClean="0">
                        <a:latin typeface="Cambria Math"/>
                      </a:rPr>
                      <m:t>𝑦</m:t>
                    </m:r>
                    <m:r>
                      <a:rPr lang="en-US" sz="3200" i="1" dirty="0" smtClean="0">
                        <a:latin typeface="Cambria Math"/>
                      </a:rPr>
                      <m:t>)/</m:t>
                    </m:r>
                    <m:r>
                      <a:rPr lang="en-US" sz="3200" i="1" dirty="0" smtClean="0">
                        <a:latin typeface="Cambria Math"/>
                      </a:rPr>
                      <m:t>𝑓𝑋</m:t>
                    </m:r>
                    <m:r>
                      <a:rPr lang="en-US" sz="3200" i="1" dirty="0" smtClean="0">
                        <a:latin typeface="Cambria Math"/>
                      </a:rPr>
                      <m:t>(</m:t>
                    </m:r>
                    <m:r>
                      <a:rPr lang="en-US" sz="3200" i="1" dirty="0" smtClean="0">
                        <a:latin typeface="Cambria Math"/>
                      </a:rPr>
                      <m:t>𝑥</m:t>
                    </m:r>
                    <m:r>
                      <a:rPr lang="en-US" sz="32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3200" dirty="0" smtClean="0"/>
                  <a:t> </a:t>
                </a:r>
                <a:r>
                  <a:rPr lang="en-US" dirty="0"/>
                  <a:t/>
                </a:r>
                <a:br>
                  <a:rPr lang="en-US" dirty="0"/>
                </a:b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provided</a:t>
                </a:r>
                <a:r>
                  <a:rPr lang="en-US" dirty="0"/>
                  <a:t> 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baseline="-25000" dirty="0" err="1">
                        <a:latin typeface="Cambria Math"/>
                      </a:rPr>
                      <m:t>𝑋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) &gt; 0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1043" t="-2241" r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the continuous random variables </a:t>
                </a:r>
                <a:r>
                  <a:rPr lang="en-US" i="1" dirty="0"/>
                  <a:t>X</a:t>
                </a:r>
                <a:r>
                  <a:rPr lang="en-US" dirty="0"/>
                  <a:t> and </a:t>
                </a:r>
                <a:r>
                  <a:rPr lang="en-US" i="1" dirty="0"/>
                  <a:t>Y </a:t>
                </a:r>
                <a:r>
                  <a:rPr lang="en-US" dirty="0"/>
                  <a:t>have the following joint probability density function:</a:t>
                </a:r>
              </a:p>
              <a:p>
                <a:pPr marL="0" indent="0">
                  <a:buNone/>
                </a:pPr>
                <a:r>
                  <a:rPr lang="en-US" dirty="0" smtClean="0"/>
                  <a:t>			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err="1" smtClean="0">
                        <a:latin typeface="Cambria Math"/>
                      </a:rPr>
                      <m:t>𝑥</m:t>
                    </m:r>
                    <m:r>
                      <a:rPr lang="en-US" i="1" dirty="0" err="1" smtClean="0">
                        <a:latin typeface="Cambria Math"/>
                      </a:rPr>
                      <m:t>,</m:t>
                    </m:r>
                    <m:r>
                      <a:rPr lang="en-US" i="1" dirty="0" err="1" smtClean="0">
                        <a:latin typeface="Cambria Math"/>
                      </a:rPr>
                      <m:t>𝑦</m:t>
                    </m:r>
                    <m:r>
                      <a:rPr lang="en-US" i="1" dirty="0">
                        <a:latin typeface="Cambria Math"/>
                      </a:rPr>
                      <m:t>)=</m:t>
                    </m:r>
                    <m:r>
                      <a:rPr lang="en-US" i="1" dirty="0" smtClean="0">
                        <a:latin typeface="Cambria Math"/>
                      </a:rPr>
                      <m:t>3/2</m:t>
                    </m:r>
                  </m:oMath>
                </a14:m>
                <a:r>
                  <a:rPr lang="en-US" dirty="0"/>
                  <a:t>     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for</a:t>
                </a:r>
                <a:r>
                  <a:rPr lang="en-US" i="1" dirty="0"/>
                  <a:t> 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baseline="30000" dirty="0">
                        <a:latin typeface="Cambria Math"/>
                      </a:rPr>
                      <m:t>2</m:t>
                    </m:r>
                    <m:r>
                      <a:rPr lang="en-US" i="1" dirty="0">
                        <a:latin typeface="Cambria Math"/>
                      </a:rPr>
                      <m:t> ≤ </m:t>
                    </m:r>
                    <m:r>
                      <a:rPr lang="en-US" i="1" dirty="0">
                        <a:latin typeface="Cambria Math"/>
                      </a:rPr>
                      <m:t>𝑦</m:t>
                    </m:r>
                    <m:r>
                      <a:rPr lang="en-US" i="1" dirty="0">
                        <a:latin typeface="Cambria Math"/>
                      </a:rPr>
                      <m:t> ≤ 1 </m:t>
                    </m:r>
                  </m:oMath>
                </a14:m>
                <a:r>
                  <a:rPr lang="en-US" dirty="0"/>
                  <a:t>and  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0 &lt; 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 &lt; 1</m:t>
                    </m:r>
                  </m:oMath>
                </a14:m>
                <a:r>
                  <a:rPr lang="en-US" dirty="0"/>
                  <a:t>. 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What </a:t>
                </a:r>
                <a:r>
                  <a:rPr lang="en-US" dirty="0"/>
                  <a:t>is the conditional distribution of </a:t>
                </a:r>
                <a:r>
                  <a:rPr lang="en-US" i="1" dirty="0"/>
                  <a:t>Y</a:t>
                </a:r>
                <a:r>
                  <a:rPr lang="en-US" dirty="0"/>
                  <a:t> given </a:t>
                </a:r>
                <a:r>
                  <a:rPr lang="en-US" i="1" dirty="0"/>
                  <a:t>X </a:t>
                </a:r>
                <a:r>
                  <a:rPr lang="en-US" dirty="0"/>
                  <a:t>= </a:t>
                </a:r>
                <a:r>
                  <a:rPr lang="en-US" i="1" dirty="0"/>
                  <a:t>x</a:t>
                </a:r>
                <a:r>
                  <a:rPr lang="en-US" dirty="0"/>
                  <a:t>?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1043" t="-2241" r="-4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 We can use the formula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dirty="0" smtClean="0"/>
                  <a:t>			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	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)/</m:t>
                    </m:r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m:rPr>
                        <m:nor/>
                      </m:rPr>
                      <a:rPr lang="en-US" sz="3200" i="1" baseline="-25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to </a:t>
                </a:r>
                <a:r>
                  <a:rPr lang="en-US" dirty="0"/>
                  <a:t>find the conditional </a:t>
                </a:r>
                <a:r>
                  <a:rPr lang="en-US" dirty="0" smtClean="0"/>
                  <a:t>PDF </a:t>
                </a:r>
                <a:r>
                  <a:rPr lang="en-US" dirty="0"/>
                  <a:t>of </a:t>
                </a:r>
                <a:r>
                  <a:rPr lang="en-US" i="1" dirty="0"/>
                  <a:t>Y</a:t>
                </a:r>
                <a:r>
                  <a:rPr lang="en-US" dirty="0"/>
                  <a:t> given </a:t>
                </a:r>
                <a:r>
                  <a:rPr lang="en-US" i="1" dirty="0" smtClean="0"/>
                  <a:t>X.</a:t>
                </a:r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So, we basically have a plane, shaped like the support, floating at a constant 3/2 units above the </a:t>
                </a:r>
                <a:r>
                  <a:rPr lang="en-US" i="1" dirty="0" err="1"/>
                  <a:t>xy</a:t>
                </a:r>
                <a:r>
                  <a:rPr lang="en-US" dirty="0"/>
                  <a:t>-plane. To find 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baseline="-25000" dirty="0" err="1">
                        <a:latin typeface="Cambria Math"/>
                      </a:rPr>
                      <m:t>𝑋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then, we have to integrate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dirty="0" smtClean="0"/>
                  <a:t>		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err="1" smtClean="0">
                        <a:latin typeface="Cambria Math"/>
                      </a:rPr>
                      <m:t>𝑥</m:t>
                    </m:r>
                    <m:r>
                      <a:rPr lang="en-US" i="1" dirty="0" err="1" smtClean="0">
                        <a:latin typeface="Cambria Math"/>
                      </a:rPr>
                      <m:t>,</m:t>
                    </m:r>
                    <m:r>
                      <a:rPr lang="en-US" i="1" dirty="0" err="1" smtClean="0">
                        <a:latin typeface="Cambria Math"/>
                      </a:rPr>
                      <m:t>𝑦</m:t>
                    </m:r>
                    <m:r>
                      <a:rPr lang="en-US" i="1" dirty="0">
                        <a:latin typeface="Cambria Math"/>
                      </a:rPr>
                      <m:t>)=</m:t>
                    </m:r>
                    <m:r>
                      <a:rPr lang="en-US" i="1" dirty="0" smtClean="0">
                        <a:latin typeface="Cambria Math"/>
                      </a:rPr>
                      <m:t>3/2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over </a:t>
                </a:r>
                <a:r>
                  <a:rPr lang="en-US" dirty="0"/>
                  <a:t>the support </a:t>
                </a:r>
                <a:r>
                  <a:rPr lang="en-US" i="1" dirty="0"/>
                  <a:t>x</a:t>
                </a:r>
                <a:r>
                  <a:rPr lang="en-US" baseline="30000" dirty="0"/>
                  <a:t>2</a:t>
                </a:r>
                <a:r>
                  <a:rPr lang="en-US" dirty="0"/>
                  <a:t> ≤ </a:t>
                </a:r>
                <a:r>
                  <a:rPr lang="en-US" i="1" dirty="0"/>
                  <a:t>y</a:t>
                </a:r>
                <a:r>
                  <a:rPr lang="en-US" dirty="0"/>
                  <a:t> ≤ 1.</a:t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1043" t="-2241" r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Extend the notion of PDF to the case of multiple random variables</a:t>
            </a:r>
            <a:endParaRPr lang="en-US" dirty="0" smtClean="0"/>
          </a:p>
          <a:p>
            <a:r>
              <a:rPr lang="en-US" dirty="0" smtClean="0"/>
              <a:t>Jointly continuous PDF</a:t>
            </a:r>
            <a:endParaRPr lang="en-US" dirty="0" smtClean="0"/>
          </a:p>
          <a:p>
            <a:r>
              <a:rPr lang="en-US" dirty="0" smtClean="0"/>
              <a:t>Marginal PDF</a:t>
            </a:r>
            <a:endParaRPr lang="en-US" dirty="0" smtClean="0"/>
          </a:p>
          <a:p>
            <a:r>
              <a:rPr lang="en-US" dirty="0" smtClean="0"/>
              <a:t>Conditional PDF</a:t>
            </a:r>
            <a:endParaRPr lang="en-US" dirty="0" smtClean="0"/>
          </a:p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s-ES" dirty="0" smtClean="0"/>
                  <a:t>That </a:t>
                </a:r>
                <a:r>
                  <a:rPr lang="es-ES" dirty="0" err="1" smtClean="0"/>
                  <a:t>is</a:t>
                </a:r>
                <a:r>
                  <a:rPr lang="es-ES" dirty="0" smtClean="0"/>
                  <a:t>:</a:t>
                </a:r>
                <a:r>
                  <a:rPr lang="es-ES" dirty="0"/>
                  <a:t/>
                </a:r>
                <a:br>
                  <a:rPr lang="es-ES" dirty="0"/>
                </a:br>
                <a:endParaRPr lang="en-US" altLang="zh-CN" dirty="0" smtClean="0"/>
              </a:p>
              <a:p>
                <a:pPr marL="0" indent="0">
                  <a:buNone/>
                </a:pPr>
                <a:r>
                  <a:rPr lang="en-US" altLang="zh-CN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altLang="zh-CN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i="1">
                        <a:latin typeface="Cambria Math"/>
                      </a:rPr>
                      <m:t>=</m:t>
                    </m:r>
                    <m:nary>
                      <m:naryPr>
                        <m:supHide m:val="on"/>
                        <m:ctrlPr>
                          <a:rPr lang="en-US" altLang="zh-CN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𝑠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2</m:t>
                        </m:r>
                      </m:sub>
                      <m:sup/>
                      <m:e>
                        <m:r>
                          <a:rPr lang="en-US" altLang="zh-CN" b="0" i="1" smtClean="0">
                            <a:latin typeface="Cambria Math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altLang="zh-CN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CN" i="1">
                            <a:latin typeface="Cambria Math"/>
                          </a:rPr>
                          <m:t>𝑦</m:t>
                        </m:r>
                      </m:e>
                    </m:nary>
                  </m:oMath>
                </a14:m>
                <a:endParaRPr lang="en-US" altLang="zh-CN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altLang="zh-CN" dirty="0" smtClean="0"/>
                  <a:t>			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/>
                      </a:rPr>
                      <m:t>=</m:t>
                    </m:r>
                    <m:nary>
                      <m:naryPr>
                        <m:supHide m:val="on"/>
                        <m:ctrlPr>
                          <a:rPr lang="en-US" altLang="zh-CN" i="1">
                            <a:latin typeface="Cambria Math"/>
                          </a:rPr>
                        </m:ctrlPr>
                      </m:naryPr>
                      <m:sub>
                        <m:sSup>
                          <m:sSup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sub>
                      <m:sup/>
                      <m:e>
                        <m:f>
                          <m:fPr>
                            <m:ctrlPr>
                              <a:rPr lang="en-US" altLang="zh-CN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CN" i="1">
                            <a:latin typeface="Cambria Math"/>
                          </a:rPr>
                          <m:t>𝑦</m:t>
                        </m:r>
                      </m:e>
                    </m:nary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i="1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(1-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zh-CN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)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for</a:t>
                </a:r>
                <a:r>
                  <a:rPr lang="en-US" dirty="0"/>
                  <a:t> 0 &lt; </a:t>
                </a:r>
                <a:r>
                  <a:rPr lang="en-US" i="1" dirty="0"/>
                  <a:t>x</a:t>
                </a:r>
                <a:r>
                  <a:rPr lang="en-US" dirty="0"/>
                  <a:t> &lt; 1.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Now, we can use the joint PDF</a:t>
                </a:r>
                <a:r>
                  <a:rPr lang="en-US" dirty="0"/>
                  <a:t> 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err="1">
                        <a:latin typeface="Cambria Math"/>
                      </a:rPr>
                      <m:t>𝑥</m:t>
                    </m:r>
                    <m:r>
                      <a:rPr lang="en-US" i="1" dirty="0" err="1">
                        <a:latin typeface="Cambria Math"/>
                      </a:rPr>
                      <m:t>,</m:t>
                    </m:r>
                    <m:r>
                      <a:rPr lang="en-US" i="1" dirty="0" err="1">
                        <a:latin typeface="Cambria Math"/>
                      </a:rPr>
                      <m:t>𝑦</m:t>
                    </m:r>
                    <m:r>
                      <a:rPr lang="en-US" i="1" dirty="0">
                        <a:latin typeface="Cambria Math"/>
                      </a:rPr>
                      <m:t>) </m:t>
                    </m:r>
                  </m:oMath>
                </a14:m>
                <a:r>
                  <a:rPr lang="en-US" dirty="0"/>
                  <a:t>that we were given and the marginal </a:t>
                </a:r>
                <a:r>
                  <a:rPr lang="en-US" dirty="0" smtClean="0"/>
                  <a:t>PDF</a:t>
                </a:r>
                <a:r>
                  <a:rPr lang="en-US" dirty="0"/>
                  <a:t> 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baseline="-25000" dirty="0" err="1">
                        <a:latin typeface="Cambria Math"/>
                      </a:rPr>
                      <m:t>𝑋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that we just calculated to get the conditional PDF</a:t>
                </a:r>
                <a:r>
                  <a:rPr lang="en-US" dirty="0" smtClean="0"/>
                  <a:t> </a:t>
                </a:r>
                <a:r>
                  <a:rPr lang="en-US" dirty="0"/>
                  <a:t>of </a:t>
                </a:r>
                <a:r>
                  <a:rPr lang="en-US" i="1" dirty="0"/>
                  <a:t>Y</a:t>
                </a:r>
                <a:r>
                  <a:rPr lang="en-US" dirty="0"/>
                  <a:t> given </a:t>
                </a:r>
                <a:r>
                  <a:rPr lang="en-US" i="1" dirty="0"/>
                  <a:t>X</a:t>
                </a:r>
                <a:r>
                  <a:rPr lang="en-US" dirty="0"/>
                  <a:t> = </a:t>
                </a:r>
                <a:r>
                  <a:rPr lang="en-US" i="1" dirty="0"/>
                  <a:t>x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h</m:t>
                      </m:r>
                      <m:d>
                        <m:d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 dirty="0" err="1">
                              <a:latin typeface="Cambria Math"/>
                            </a:rPr>
                            <m:t>𝑦</m:t>
                          </m:r>
                        </m:e>
                        <m:e>
                          <m:r>
                            <a:rPr lang="en-US" i="1" dirty="0" err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i="1" dirty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dirty="0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 dirty="0" err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 dirty="0" err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 dirty="0" err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num>
                        <m:den>
                          <m:r>
                            <a:rPr lang="en-US" i="1" dirty="0" err="1" smtClean="0">
                              <a:latin typeface="Cambria Math"/>
                            </a:rPr>
                            <m:t>𝑓</m:t>
                          </m:r>
                          <m:r>
                            <a:rPr lang="en-US" i="1" baseline="-25000" dirty="0" err="1" smtClean="0">
                              <a:latin typeface="Cambria Math"/>
                            </a:rPr>
                            <m:t>𝑋</m:t>
                          </m:r>
                          <m:d>
                            <m:dPr>
                              <m:ctrlPr>
                                <a:rPr lang="en-US" i="1" baseline="-25000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 dirty="0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  <m:r>
                        <a:rPr lang="en-US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 dirty="0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1" dirty="0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 dirty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1" dirty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i="1" dirty="0">
                              <a:latin typeface="Cambria Math"/>
                            </a:rPr>
                            <m:t>(1−</m:t>
                          </m:r>
                          <m:sSup>
                            <m:sSupPr>
                              <m:ctrlPr>
                                <a:rPr lang="en-US" altLang="zh-CN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zh-CN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zh-CN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dirty="0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i="1" dirty="0">
                          <a:latin typeface="Cambria Math"/>
                        </a:rPr>
                        <m:t>=1</m:t>
                      </m:r>
                      <m:d>
                        <m:dPr>
                          <m:ctrlPr>
                            <a:rPr lang="en-US" i="1" dirty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 dirty="0">
                              <a:latin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altLang="zh-CN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zh-CN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zh-CN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i="1" dirty="0">
                          <a:latin typeface="Cambria Math"/>
                        </a:rPr>
                        <m:t>,</m:t>
                      </m:r>
                      <m:r>
                        <a:rPr lang="en-US" b="0" i="1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/>
                        </a:rPr>
                        <m:t>0&lt;</m:t>
                      </m:r>
                      <m:r>
                        <a:rPr lang="en-US" i="1" dirty="0">
                          <a:latin typeface="Cambria Math"/>
                        </a:rPr>
                        <m:t>𝑥</m:t>
                      </m:r>
                      <m:r>
                        <a:rPr lang="en-US" i="1" dirty="0">
                          <a:latin typeface="Cambria Math"/>
                        </a:rPr>
                        <m:t>&lt;1,</m:t>
                      </m:r>
                      <m:sSup>
                        <m:sSupPr>
                          <m:ctrlPr>
                            <a:rPr lang="en-US" altLang="zh-CN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altLang="zh-CN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 dirty="0">
                          <a:latin typeface="Cambria Math"/>
                        </a:rPr>
                        <m:t>≤</m:t>
                      </m:r>
                      <m:r>
                        <a:rPr lang="en-US" i="1" dirty="0">
                          <a:latin typeface="Cambria Math"/>
                        </a:rPr>
                        <m:t>𝑦</m:t>
                      </m:r>
                      <m:r>
                        <a:rPr lang="en-US" i="1" dirty="0"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1515" y="1691005"/>
                <a:ext cx="10515600" cy="4351338"/>
              </a:xfrm>
              <a:blipFill rotWithShape="1">
                <a:blip r:embed="rId1"/>
                <a:stretch>
                  <a:fillRect l="-1043" t="-2241" r="-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That is, given </a:t>
                </a:r>
                <a:r>
                  <a:rPr lang="en-US" i="1" dirty="0"/>
                  <a:t>x</a:t>
                </a:r>
                <a:r>
                  <a:rPr lang="en-US" dirty="0"/>
                  <a:t>, the continuous random variable </a:t>
                </a:r>
                <a:r>
                  <a:rPr lang="en-US" i="1" dirty="0"/>
                  <a:t>Y</a:t>
                </a:r>
                <a:r>
                  <a:rPr lang="en-US" dirty="0"/>
                  <a:t> is uniform on the interval (</a:t>
                </a:r>
                <a:r>
                  <a:rPr lang="en-US" i="1" dirty="0"/>
                  <a:t>x</a:t>
                </a:r>
                <a:r>
                  <a:rPr lang="en-US" baseline="30000" dirty="0"/>
                  <a:t>2</a:t>
                </a:r>
                <a:r>
                  <a:rPr lang="en-US" dirty="0"/>
                  <a:t>, 1). </a:t>
                </a:r>
                <a:endParaRPr lang="en-US" dirty="0" smtClean="0"/>
              </a:p>
              <a:p>
                <a:r>
                  <a:rPr lang="en-US" dirty="0" smtClean="0"/>
                  <a:t>For </a:t>
                </a:r>
                <a:r>
                  <a:rPr lang="en-US" dirty="0"/>
                  <a:t>example, if </a:t>
                </a:r>
                <a:r>
                  <a:rPr lang="en-US" i="1" dirty="0"/>
                  <a:t>x</a:t>
                </a:r>
                <a:r>
                  <a:rPr lang="en-US" dirty="0"/>
                  <a:t> = ¼, then the conditional </a:t>
                </a:r>
                <a:r>
                  <a:rPr lang="en-US" dirty="0" smtClean="0"/>
                  <a:t>PDF </a:t>
                </a:r>
                <a:r>
                  <a:rPr lang="en-US" dirty="0"/>
                  <a:t>of </a:t>
                </a:r>
                <a:r>
                  <a:rPr lang="en-US" i="1" dirty="0"/>
                  <a:t>Y</a:t>
                </a:r>
                <a:r>
                  <a:rPr lang="en-US" dirty="0"/>
                  <a:t> is</a:t>
                </a:r>
                <a:r>
                  <a:rPr lang="en-US" dirty="0" smtClean="0"/>
                  <a:t>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h</m:t>
                      </m:r>
                      <m:r>
                        <a:rPr lang="en-US" i="1" dirty="0" smtClean="0">
                          <a:latin typeface="Cambria Math"/>
                        </a:rPr>
                        <m:t>(</m:t>
                      </m:r>
                      <m:r>
                        <a:rPr lang="en-US" i="1" dirty="0" smtClean="0">
                          <a:latin typeface="Cambria Math"/>
                        </a:rPr>
                        <m:t>𝑦</m:t>
                      </m:r>
                      <m:r>
                        <a:rPr lang="en-US" i="1" dirty="0" smtClean="0">
                          <a:latin typeface="Cambria Math"/>
                        </a:rPr>
                        <m:t>|1/4)=11−</m:t>
                      </m:r>
                      <m:sSup>
                        <m:sSupPr>
                          <m:ctrlPr>
                            <a:rPr lang="en-US" altLang="zh-CN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b="0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dirty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 dirty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 dirty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zh-CN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 dirty="0" smtClean="0">
                          <a:latin typeface="Cambria Math"/>
                        </a:rPr>
                        <m:t>=1</m:t>
                      </m:r>
                      <m:r>
                        <a:rPr lang="en-US" b="0" i="1" dirty="0" smtClean="0">
                          <a:latin typeface="Cambria Math"/>
                        </a:rPr>
                        <m:t>/</m:t>
                      </m:r>
                      <m:r>
                        <a:rPr lang="en-US" i="1" dirty="0" smtClean="0">
                          <a:latin typeface="Cambria Math"/>
                        </a:rPr>
                        <m:t>(15/16)=16</m:t>
                      </m:r>
                      <m:r>
                        <a:rPr lang="en-US" b="0" i="1" dirty="0" smtClean="0">
                          <a:latin typeface="Cambria Math"/>
                        </a:rPr>
                        <m:t>/</m:t>
                      </m:r>
                      <m:r>
                        <a:rPr lang="en-US" i="1" dirty="0" smtClean="0">
                          <a:latin typeface="Cambria Math"/>
                        </a:rPr>
                        <m:t>15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𝑓𝑜𝑟</m:t>
                      </m:r>
                      <m:r>
                        <a:rPr lang="en-US" i="1" dirty="0" smtClean="0">
                          <a:latin typeface="Cambria Math"/>
                        </a:rPr>
                        <m:t> 1/16 ≤ </m:t>
                      </m:r>
                      <m:r>
                        <a:rPr lang="en-US" i="1" dirty="0" smtClean="0">
                          <a:latin typeface="Cambria Math"/>
                        </a:rPr>
                        <m:t>𝑦</m:t>
                      </m:r>
                      <m:r>
                        <a:rPr lang="en-US" i="1" dirty="0" smtClean="0">
                          <a:latin typeface="Cambria Math"/>
                        </a:rPr>
                        <m:t> ≤ 1.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And, if </a:t>
                </a:r>
                <a:r>
                  <a:rPr lang="en-US" i="1" dirty="0"/>
                  <a:t>x</a:t>
                </a:r>
                <a:r>
                  <a:rPr lang="en-US" dirty="0"/>
                  <a:t> = ½, then the </a:t>
                </a:r>
                <a:r>
                  <a:rPr lang="en-US" dirty="0" smtClean="0"/>
                  <a:t>conditional PDF </a:t>
                </a:r>
                <a:r>
                  <a:rPr lang="en-US" dirty="0"/>
                  <a:t>of </a:t>
                </a:r>
                <a:r>
                  <a:rPr lang="en-US" i="1" dirty="0"/>
                  <a:t>Y</a:t>
                </a:r>
                <a:r>
                  <a:rPr lang="en-US" dirty="0"/>
                  <a:t> is:</a:t>
                </a:r>
              </a:p>
              <a:p>
                <a:pPr marL="0" indent="0">
                  <a:buNone/>
                </a:pPr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h</m:t>
                      </m:r>
                      <m:r>
                        <a:rPr lang="en-US" i="1" dirty="0" smtClean="0">
                          <a:latin typeface="Cambria Math"/>
                        </a:rPr>
                        <m:t>(</m:t>
                      </m:r>
                      <m:r>
                        <a:rPr lang="en-US" i="1" dirty="0" smtClean="0">
                          <a:latin typeface="Cambria Math"/>
                        </a:rPr>
                        <m:t>𝑦</m:t>
                      </m:r>
                      <m:r>
                        <a:rPr lang="en-US" i="1" dirty="0" smtClean="0">
                          <a:latin typeface="Cambria Math"/>
                        </a:rPr>
                        <m:t>|1/2)=11−</m:t>
                      </m:r>
                      <m:sSup>
                        <m:sSupPr>
                          <m:ctrlPr>
                            <a:rPr lang="en-US" altLang="zh-CN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i="1" dirty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dirty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 dirty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dirty="0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zh-CN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 dirty="0" smtClean="0">
                          <a:latin typeface="Cambria Math"/>
                        </a:rPr>
                        <m:t>=</m:t>
                      </m:r>
                      <m:r>
                        <a:rPr lang="en-US" b="0" i="1" dirty="0" smtClean="0">
                          <a:latin typeface="Cambria Math"/>
                        </a:rPr>
                        <m:t>1/(</m:t>
                      </m:r>
                      <m:r>
                        <a:rPr lang="en-US" i="1" dirty="0" smtClean="0">
                          <a:latin typeface="Cambria Math"/>
                        </a:rPr>
                        <m:t>1−1/4)=4</m:t>
                      </m:r>
                      <m:r>
                        <a:rPr lang="en-US" b="0" i="1" dirty="0" smtClean="0">
                          <a:latin typeface="Cambria Math"/>
                        </a:rPr>
                        <m:t>/</m:t>
                      </m:r>
                      <m:r>
                        <a:rPr lang="en-US" i="1" dirty="0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𝑓𝑜𝑟</m:t>
                      </m:r>
                      <m:r>
                        <a:rPr lang="en-US" i="1" dirty="0" smtClean="0">
                          <a:latin typeface="Cambria Math"/>
                        </a:rPr>
                        <m:t> 1/4 ≤ </m:t>
                      </m:r>
                      <m:r>
                        <a:rPr lang="en-US" i="1" dirty="0" smtClean="0">
                          <a:latin typeface="Cambria Math"/>
                        </a:rPr>
                        <m:t>𝑦</m:t>
                      </m:r>
                      <m:r>
                        <a:rPr lang="en-US" i="1" dirty="0" smtClean="0">
                          <a:latin typeface="Cambria Math"/>
                        </a:rPr>
                        <m:t> ≤ 1.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ontinuous </a:t>
            </a:r>
            <a:r>
              <a:rPr lang="en-US" dirty="0"/>
              <a:t>PDF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Recall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/>
                  <a:t> is continuous if there is a function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(the density) such </a:t>
                </a:r>
                <a:r>
                  <a:rPr lang="en-US" dirty="0" smtClean="0"/>
                  <a:t>that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b="0" i="1" dirty="0" smtClean="0">
                          <a:latin typeface="Cambria Math"/>
                        </a:rPr>
                        <m:t>𝑡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dirty="0" smtClean="0">
                              <a:latin typeface="Cambria Math"/>
                            </a:rPr>
                            <m:t>−</m:t>
                          </m:r>
                          <m:r>
                            <a:rPr lang="en-US" i="1" dirty="0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  <m:sup>
                          <m:r>
                            <a:rPr lang="en-US" b="0" i="1" dirty="0" smtClean="0">
                              <a:latin typeface="Cambria Math"/>
                            </a:rPr>
                            <m:t>𝑡</m:t>
                          </m:r>
                        </m:sup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>We generalize this to two random variables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Jointly continuous PDF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b="1" dirty="0" smtClean="0"/>
                  <a:t>Definition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Two random variables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dirty="0" smtClean="0"/>
                  <a:t> are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jointly continuous </a:t>
                </a:r>
                <a:r>
                  <a:rPr lang="en-US" dirty="0" smtClean="0"/>
                  <a:t>if there</a:t>
                </a:r>
                <a:br>
                  <a:rPr lang="en-US" dirty="0" smtClean="0"/>
                </a:br>
                <a:r>
                  <a:rPr lang="en-US" dirty="0" smtClean="0"/>
                  <a:t>is a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𝑋</m:t>
                        </m:r>
                        <m:r>
                          <a:rPr lang="en-US" altLang="zh-CN" i="1">
                            <a:latin typeface="Cambria Math"/>
                          </a:rPr>
                          <m:t>,</m:t>
                        </m:r>
                        <m:r>
                          <a:rPr lang="en-US" altLang="zh-CN" i="1">
                            <a:latin typeface="Cambria Math"/>
                          </a:rPr>
                          <m:t>𝑌</m:t>
                        </m:r>
                      </m:sub>
                    </m:sSub>
                    <m:d>
                      <m:dPr>
                        <m:ctrlPr>
                          <a:rPr lang="en-US" altLang="zh-CN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/>
                          </a:rPr>
                          <m:t>𝑥</m:t>
                        </m:r>
                        <m:r>
                          <a:rPr lang="en-US" altLang="zh-CN" i="1">
                            <a:latin typeface="Cambria Math"/>
                          </a:rPr>
                          <m:t>,</m:t>
                        </m:r>
                        <m:r>
                          <a:rPr lang="en-US" altLang="zh-CN" i="1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called the </a:t>
                </a:r>
                <a:r>
                  <a:rPr lang="en-US" dirty="0">
                    <a:solidFill>
                      <a:srgbClr val="FF0000"/>
                    </a:solidFill>
                  </a:rPr>
                  <a:t>joint probability density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function</a:t>
                </a:r>
                <a:r>
                  <a:rPr lang="en-US" dirty="0" smtClean="0"/>
                  <a:t>, such that</a:t>
                </a:r>
                <a:endParaRPr lang="en-US" altLang="zh-CN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altLang="zh-CN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altLang="zh-CN" b="0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altLang="zh-CN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  <m:r>
                            <a:rPr lang="en-US" altLang="zh-CN" b="0" i="1" smtClean="0">
                              <a:latin typeface="Cambria Math"/>
                              <a:ea typeface="Cambria Math"/>
                            </a:rPr>
                            <m:t>, </m:t>
                          </m:r>
                          <m:r>
                            <a:rPr lang="en-US" altLang="zh-CN" b="0" i="1" smtClean="0">
                              <a:latin typeface="Cambria Math"/>
                              <a:ea typeface="Cambria Math"/>
                            </a:rPr>
                            <m:t>𝑌</m:t>
                          </m:r>
                          <m:r>
                            <a:rPr lang="en-US" altLang="zh-CN" b="0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altLang="zh-CN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∬"/>
                          <m:limLoc m:val="undOvr"/>
                          <m:ctrlPr>
                            <a:rPr lang="en-US" altLang="zh-CN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i="1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altLang="zh-CN" i="1">
                              <a:latin typeface="Cambria Math"/>
                              <a:ea typeface="Cambria Math"/>
                            </a:rPr>
                            <m:t>𝑠</m:t>
                          </m:r>
                          <m:r>
                            <a:rPr lang="en-US" altLang="zh-CN" i="1">
                              <a:latin typeface="Cambria Math"/>
                              <a:ea typeface="Cambria Math"/>
                            </a:rPr>
                            <m:t>,  </m:t>
                          </m:r>
                          <m:r>
                            <a:rPr lang="en-US" altLang="zh-CN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  <m:r>
                            <a:rPr lang="en-US" altLang="zh-CN" i="1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altLang="zh-CN" i="1">
                              <a:latin typeface="Cambria Math"/>
                              <a:ea typeface="Cambria Math"/>
                            </a:rPr>
                            <m:t>𝑡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zh-CN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CN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𝑑𝑥𝑑𝑦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Jointly continuous PDF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integral is over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{(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, </m:t>
                    </m:r>
                    <m:r>
                      <a:rPr lang="en-US" i="1" dirty="0" smtClean="0"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latin typeface="Cambria Math"/>
                      </a:rPr>
                      <m:t>) : 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 ≤ </m:t>
                    </m:r>
                    <m:r>
                      <a:rPr lang="en-US" i="1" dirty="0" smtClean="0">
                        <a:latin typeface="Cambria Math"/>
                      </a:rPr>
                      <m:t>𝑠</m:t>
                    </m:r>
                    <m:r>
                      <a:rPr lang="en-US" i="1" dirty="0" smtClean="0">
                        <a:latin typeface="Cambria Math"/>
                      </a:rPr>
                      <m:t>, </m:t>
                    </m:r>
                    <m:r>
                      <a:rPr lang="en-US" i="1" dirty="0" smtClean="0"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latin typeface="Cambria Math"/>
                      </a:rPr>
                      <m:t> ≤ </m:t>
                    </m:r>
                    <m:r>
                      <a:rPr lang="en-US" i="1" dirty="0" smtClean="0">
                        <a:latin typeface="Cambria Math"/>
                      </a:rPr>
                      <m:t>𝑡</m:t>
                    </m:r>
                    <m:r>
                      <a:rPr lang="en-US" i="1" dirty="0" smtClean="0">
                        <a:latin typeface="Cambria Math"/>
                      </a:rPr>
                      <m:t>}. </m:t>
                    </m:r>
                  </m:oMath>
                </a14:m>
                <a:r>
                  <a:rPr lang="en-US" dirty="0"/>
                  <a:t>We can also write the integral as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/>
                          </a:rPr>
                          <m:t>𝑋</m:t>
                        </m:r>
                        <m:r>
                          <a:rPr lang="en-US" altLang="zh-CN" i="1">
                            <a:latin typeface="Cambria Math"/>
                            <a:ea typeface="Cambria Math"/>
                          </a:rPr>
                          <m:t>≤</m:t>
                        </m:r>
                        <m:r>
                          <a:rPr lang="en-US" altLang="zh-CN" i="1"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altLang="zh-CN" i="1"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en-US" altLang="zh-CN" i="1">
                            <a:latin typeface="Cambria Math"/>
                            <a:ea typeface="Cambria Math"/>
                          </a:rPr>
                          <m:t>𝑌</m:t>
                        </m:r>
                        <m:r>
                          <a:rPr lang="en-US" altLang="zh-CN" i="1">
                            <a:latin typeface="Cambria Math"/>
                            <a:ea typeface="Cambria Math"/>
                          </a:rPr>
                          <m:t>≤</m:t>
                        </m:r>
                        <m:r>
                          <a:rPr lang="en-US" altLang="zh-CN" i="1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/>
                      </a:rPr>
                      <m:t> </m:t>
                    </m:r>
                    <m:nary>
                      <m:nary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b="0" i="1" smtClean="0">
                            <a:latin typeface="Cambria Math"/>
                          </a:rPr>
                          <m:t>−</m:t>
                        </m:r>
                        <m:r>
                          <a:rPr lang="en-US" altLang="zh-CN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b>
                      <m:sup>
                        <m:r>
                          <a:rPr lang="en-US" altLang="zh-CN" b="0" i="1" smtClean="0">
                            <a:latin typeface="Cambria Math"/>
                          </a:rPr>
                          <m:t>𝑠</m:t>
                        </m:r>
                      </m:sup>
                      <m:e>
                        <m:d>
                          <m:d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dPr>
                          <m:e>
                            <m:nary>
                              <m:naryPr>
                                <m:ctrlPr>
                                  <a:rPr lang="en-US" altLang="zh-CN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altLang="zh-CN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altLang="zh-CN" i="1">
                                    <a:latin typeface="Cambria Math"/>
                                    <a:ea typeface="Cambria Math"/>
                                  </a:rPr>
                                  <m:t>∞</m:t>
                                </m:r>
                              </m:sub>
                              <m:sup>
                                <m:r>
                                  <a:rPr lang="en-US" altLang="zh-CN" i="1">
                                    <a:latin typeface="Cambria Math"/>
                                    <a:ea typeface="Cambria Math"/>
                                  </a:rPr>
                                  <m:t>𝑡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altLang="zh-CN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altLang="zh-CN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𝑑𝑦</m:t>
                                </m:r>
                              </m:e>
                            </m:nary>
                          </m:e>
                        </m:d>
                        <m:r>
                          <a:rPr lang="en-US" altLang="zh-CN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i="1">
                          <a:latin typeface="Cambria Math"/>
                        </a:rPr>
                        <m:t> </m:t>
                      </m:r>
                      <m:nary>
                        <m:naryPr>
                          <m:ctrlPr>
                            <a:rPr lang="en-US" altLang="zh-CN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i="1">
                              <a:latin typeface="Cambria Math"/>
                            </a:rPr>
                            <m:t>−</m:t>
                          </m:r>
                          <m:r>
                            <a:rPr lang="en-US" altLang="zh-CN" i="1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sup>
                        <m:e>
                          <m:d>
                            <m:dPr>
                              <m:ctrlPr>
                                <a:rPr lang="en-US" altLang="zh-CN" i="1">
                                  <a:latin typeface="Cambria Math"/>
                                </a:rPr>
                              </m:ctrlPr>
                            </m:dPr>
                            <m:e>
                              <m:nary>
                                <m:naryPr>
                                  <m:ctrlPr>
                                    <a:rPr lang="en-US" altLang="zh-CN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zh-CN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altLang="zh-CN" i="1">
                                      <a:latin typeface="Cambria Math"/>
                                      <a:ea typeface="Cambria Math"/>
                                    </a:rPr>
                                    <m:t>∞</m:t>
                                  </m:r>
                                </m:sub>
                                <m:sup>
                                  <m:r>
                                    <a:rPr lang="en-US" altLang="zh-CN" b="0" i="1" smtClean="0">
                                      <a:latin typeface="Cambria Math"/>
                                      <a:ea typeface="Cambria Math"/>
                                    </a:rPr>
                                    <m:t>𝑠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altLang="zh-CN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d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altLang="zh-CN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nary>
                            </m:e>
                          </m:d>
                          <m:r>
                            <a:rPr lang="en-US" altLang="zh-CN" i="1">
                              <a:latin typeface="Cambria Math"/>
                            </a:rPr>
                            <m:t>𝑑</m:t>
                          </m:r>
                          <m:r>
                            <a:rPr lang="en-US" altLang="zh-CN" b="0" i="1" smtClean="0">
                              <a:latin typeface="Cambria Math"/>
                            </a:rPr>
                            <m:t>𝑦</m:t>
                          </m:r>
                        </m:e>
                      </m:nary>
                    </m:oMath>
                  </m:oMathPara>
                </a14:m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Jointly continuous PDF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 order for a function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, </m:t>
                    </m:r>
                    <m:r>
                      <a:rPr lang="en-US" i="1" dirty="0" smtClean="0"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US" dirty="0"/>
                  <a:t>to be a </a:t>
                </a:r>
                <a:r>
                  <a:rPr lang="en-US" dirty="0">
                    <a:solidFill>
                      <a:srgbClr val="FF0000"/>
                    </a:solidFill>
                  </a:rPr>
                  <a:t>joint density </a:t>
                </a:r>
                <a:r>
                  <a:rPr lang="en-US" dirty="0"/>
                  <a:t>it must satisfy</a:t>
                </a:r>
                <a:br>
                  <a:rPr lang="en-US" dirty="0"/>
                </a:b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/>
                        </a:rPr>
                        <m:t>𝑓</m:t>
                      </m:r>
                      <m:r>
                        <a:rPr lang="en-US" i="1" dirty="0">
                          <a:latin typeface="Cambria Math"/>
                        </a:rPr>
                        <m:t>(</m:t>
                      </m:r>
                      <m:r>
                        <a:rPr lang="en-US" i="1" dirty="0">
                          <a:latin typeface="Cambria Math"/>
                        </a:rPr>
                        <m:t>𝑥</m:t>
                      </m:r>
                      <m:r>
                        <a:rPr lang="en-US" i="1" dirty="0">
                          <a:latin typeface="Cambria Math"/>
                        </a:rPr>
                        <m:t>, </m:t>
                      </m:r>
                      <m:r>
                        <a:rPr lang="en-US" i="1" dirty="0">
                          <a:latin typeface="Cambria Math"/>
                        </a:rPr>
                        <m:t>𝑦</m:t>
                      </m:r>
                      <m:r>
                        <a:rPr lang="en-US" i="1" dirty="0">
                          <a:latin typeface="Cambria Math"/>
                        </a:rPr>
                        <m:t>)≥ 0</m:t>
                      </m:r>
                    </m:oMath>
                  </m:oMathPara>
                </a14:m>
                <a:r>
                  <a:rPr lang="en-US" dirty="0"/>
                  <a:t/>
                </a:r>
                <a:br>
                  <a:rPr lang="en-US" dirty="0"/>
                </a:br>
                <a:endParaRPr lang="en-US" altLang="zh-CN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zh-CN" alt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nary>
                            <m:naryPr>
                              <m:ctrlPr>
                                <a:rPr lang="en-US" altLang="zh-CN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b>
                            <m:sup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altLang="zh-CN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CN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altLang="zh-CN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Jointly continuous PDF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Just as with one random variable, the joint density function contains </a:t>
                </a:r>
                <a:r>
                  <a:rPr lang="en-US" dirty="0" smtClean="0"/>
                  <a:t>all the </a:t>
                </a:r>
                <a:r>
                  <a:rPr lang="en-US" dirty="0"/>
                  <a:t>information about the underlying probability measure if we only look </a:t>
                </a:r>
                <a:r>
                  <a:rPr lang="en-US" dirty="0" smtClean="0"/>
                  <a:t>at the </a:t>
                </a:r>
                <a:r>
                  <a:rPr lang="en-US" dirty="0"/>
                  <a:t>random variables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dirty="0"/>
                  <a:t> . </a:t>
                </a:r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In </a:t>
                </a:r>
                <a:r>
                  <a:rPr lang="en-US" dirty="0"/>
                  <a:t>particular, we can compute the </a:t>
                </a:r>
                <a:r>
                  <a:rPr lang="en-US" dirty="0" smtClean="0"/>
                  <a:t>probability of </a:t>
                </a:r>
                <a:r>
                  <a:rPr lang="en-US" dirty="0"/>
                  <a:t>any event defined in terms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dirty="0"/>
                  <a:t> just using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, </m:t>
                    </m:r>
                    <m:r>
                      <a:rPr lang="en-US" i="1" dirty="0" smtClean="0"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latin typeface="Cambria Math"/>
                      </a:rPr>
                      <m:t>).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Jointly continuous PDF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Here are some events defined in terms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dirty="0" smtClean="0"/>
                  <a:t> :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/>
                          </a:rPr>
                          <m:t>𝑋</m:t>
                        </m:r>
                        <m:r>
                          <a:rPr lang="en-US" i="1" dirty="0" smtClean="0">
                            <a:latin typeface="Cambria Math"/>
                          </a:rPr>
                          <m:t> ≤ </m:t>
                        </m:r>
                        <m:r>
                          <a:rPr lang="en-US" i="1" dirty="0" smtClean="0">
                            <a:latin typeface="Cambria Math"/>
                          </a:rPr>
                          <m:t>𝑌</m:t>
                        </m:r>
                        <m:r>
                          <a:rPr lang="en-US" i="1" dirty="0" smtClean="0">
                            <a:latin typeface="Cambria Math"/>
                          </a:rPr>
                          <m:t> </m:t>
                        </m:r>
                      </m:e>
                    </m:d>
                  </m:oMath>
                </a14:m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{</m:t>
                    </m:r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𝑋</m:t>
                        </m:r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𝑌</m:t>
                        </m:r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/>
                      </a:rPr>
                      <m:t> ≤ 1}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{1 ≤ </m:t>
                    </m:r>
                    <m:r>
                      <a:rPr lang="en-US" i="1" dirty="0" smtClean="0">
                        <a:latin typeface="Cambria Math"/>
                      </a:rPr>
                      <m:t>𝑋</m:t>
                    </m:r>
                    <m:r>
                      <a:rPr lang="en-US" i="1" dirty="0" smtClean="0">
                        <a:latin typeface="Cambria Math"/>
                      </a:rPr>
                      <m:t> ≤ 4, </m:t>
                    </m:r>
                    <m:r>
                      <a:rPr lang="en-US" i="1" dirty="0" smtClean="0">
                        <a:latin typeface="Cambria Math"/>
                      </a:rPr>
                      <m:t>𝑌</m:t>
                    </m:r>
                    <m:r>
                      <a:rPr lang="en-US" i="1" dirty="0" smtClean="0">
                        <a:latin typeface="Cambria Math"/>
                      </a:rPr>
                      <m:t> ≥ 0}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They </a:t>
                </a:r>
                <a:r>
                  <a:rPr lang="en-US" dirty="0"/>
                  <a:t>can all be </a:t>
                </a:r>
                <a:r>
                  <a:rPr lang="en-US" dirty="0" smtClean="0"/>
                  <a:t>written in </a:t>
                </a:r>
                <a:r>
                  <a:rPr lang="en-US" dirty="0"/>
                  <a:t>the form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{(</m:t>
                    </m:r>
                    <m:r>
                      <a:rPr lang="en-US" i="1" dirty="0" smtClean="0">
                        <a:latin typeface="Cambria Math"/>
                      </a:rPr>
                      <m:t>𝑋</m:t>
                    </m:r>
                    <m:r>
                      <a:rPr lang="en-US" i="1" dirty="0" smtClean="0">
                        <a:latin typeface="Cambria Math"/>
                      </a:rPr>
                      <m:t>, </m:t>
                    </m:r>
                    <m:r>
                      <a:rPr lang="en-US" i="1" dirty="0" smtClean="0">
                        <a:latin typeface="Cambria Math"/>
                      </a:rPr>
                      <m:t>𝑌</m:t>
                    </m:r>
                    <m:r>
                      <a:rPr lang="en-US" i="1" dirty="0" smtClean="0">
                        <a:latin typeface="Cambria Math"/>
                      </a:rPr>
                      <m:t>)∈</m:t>
                    </m:r>
                    <m:r>
                      <a:rPr lang="en-US" b="0" i="1" dirty="0" smtClean="0">
                        <a:latin typeface="Cambria Math"/>
                      </a:rPr>
                      <m:t>𝐵</m:t>
                    </m:r>
                    <m:r>
                      <a:rPr lang="en-US" i="1" dirty="0" smtClean="0">
                        <a:latin typeface="Cambria Math"/>
                      </a:rPr>
                      <m:t>} </m:t>
                    </m:r>
                  </m:oMath>
                </a14:m>
                <a:r>
                  <a:rPr lang="en-US" dirty="0"/>
                  <a:t>for some subset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Jointly continuous PDF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Proposition</a:t>
                </a:r>
                <a:r>
                  <a:rPr lang="en-US" dirty="0" smtClean="0"/>
                  <a:t>.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𝐹𝑜𝑟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𝐵</m:t>
                    </m:r>
                    <m:r>
                      <a:rPr lang="en-US" i="1" dirty="0" smtClean="0">
                        <a:latin typeface="Cambria Math"/>
                      </a:rPr>
                      <m:t> ⊂</m:t>
                    </m:r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altLang="zh-CN" i="1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zh-CN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∬"/>
                          <m:limLoc m:val="undOvr"/>
                          <m:ctrlPr>
                            <a:rPr lang="en-US" altLang="zh-CN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)∈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zh-CN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CN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𝑑𝑥𝑑𝑦</m:t>
                          </m:r>
                        </m:e>
                      </m:nary>
                    </m:oMath>
                  </m:oMathPara>
                </a14:m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</a:t>
                </a:r>
                <a:r>
                  <a:rPr lang="en-US" dirty="0"/>
                  <a:t>The two-dimensional integral is over the subset </a:t>
                </a:r>
                <a:r>
                  <a:rPr lang="en-US" dirty="0" smtClean="0"/>
                  <a:t>B </a:t>
                </a:r>
                <a:r>
                  <a:rPr lang="en-US" dirty="0"/>
                  <a:t>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604</Words>
  <Application>WPS 演示</Application>
  <PresentationFormat>Custom</PresentationFormat>
  <Paragraphs>139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0" baseType="lpstr">
      <vt:lpstr>Arial</vt:lpstr>
      <vt:lpstr>宋体</vt:lpstr>
      <vt:lpstr>Wingdings</vt:lpstr>
      <vt:lpstr>Calibri Light</vt:lpstr>
      <vt:lpstr>Calibri</vt:lpstr>
      <vt:lpstr>微软雅黑</vt:lpstr>
      <vt:lpstr>Office Theme</vt:lpstr>
      <vt:lpstr>Tutorial 7: General Random Variables 2</vt:lpstr>
      <vt:lpstr>Outline</vt:lpstr>
      <vt:lpstr>Continuous PDF</vt:lpstr>
      <vt:lpstr>Jointly continuous PDF</vt:lpstr>
      <vt:lpstr>Jointly continuous PDF</vt:lpstr>
      <vt:lpstr>Jointly continuous PDF</vt:lpstr>
      <vt:lpstr>Jointly continuous PDF</vt:lpstr>
      <vt:lpstr>Jointly continuous PDF</vt:lpstr>
      <vt:lpstr>Jointly continuous PDF</vt:lpstr>
      <vt:lpstr>Jointly continuous PDF</vt:lpstr>
      <vt:lpstr>Exercise</vt:lpstr>
      <vt:lpstr>Solution</vt:lpstr>
      <vt:lpstr>Marginal PDF</vt:lpstr>
      <vt:lpstr>Marginal PDF</vt:lpstr>
      <vt:lpstr>Marginal PDF</vt:lpstr>
      <vt:lpstr>Conditional PDF</vt:lpstr>
      <vt:lpstr>Exercise</vt:lpstr>
      <vt:lpstr>Solution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Shuai Li</dc:creator>
  <cp:lastModifiedBy>Mat</cp:lastModifiedBy>
  <cp:revision>207</cp:revision>
  <dcterms:created xsi:type="dcterms:W3CDTF">2016-02-23T05:22:00Z</dcterms:created>
  <dcterms:modified xsi:type="dcterms:W3CDTF">2017-03-03T11:40:48Z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2052-10.1.0.6206</vt:lpwstr>
  </property>
</Properties>
</file>