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73" r:id="rId4"/>
    <p:sldId id="291" r:id="rId5"/>
    <p:sldId id="280" r:id="rId6"/>
    <p:sldId id="281" r:id="rId7"/>
    <p:sldId id="282" r:id="rId8"/>
    <p:sldId id="275" r:id="rId9"/>
    <p:sldId id="276" r:id="rId10"/>
    <p:sldId id="278" r:id="rId11"/>
    <p:sldId id="279" r:id="rId12"/>
    <p:sldId id="285" r:id="rId13"/>
    <p:sldId id="286" r:id="rId14"/>
    <p:sldId id="287" r:id="rId15"/>
    <p:sldId id="288" r:id="rId16"/>
    <p:sldId id="277" r:id="rId17"/>
    <p:sldId id="283" r:id="rId18"/>
    <p:sldId id="284" r:id="rId19"/>
    <p:sldId id="29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EEF41-DBF0-43F3-9AB8-7D48A5A1FB33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DF979-5AC3-471F-8B97-E51B47BE5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7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DF979-5AC3-471F-8B97-E51B47BE5B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79BA-E4EA-4BB8-82E1-5F34CB84DC3A}" type="datetime1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4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DDA7-1DC6-4352-9B93-5CA639E041AA}" type="datetime1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07F0-C546-4979-AA8F-23C6323463D3}" type="datetime1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8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C610-1A2C-46D9-BF34-EA2D6179AB16}" type="datetime1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5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598F-8AF2-48DE-8AD8-1D72E456CF8F}" type="datetime1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8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F07D-F909-4292-855D-9F8A8F2E7A0F}" type="datetime1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6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1CEE-25D9-4967-BE91-7782C475C026}" type="datetime1">
              <a:rPr lang="en-US" smtClean="0"/>
              <a:t>2/24/2017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8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D463-7877-416F-A573-EC112D337825}" type="datetime1">
              <a:rPr lang="en-US" smtClean="0"/>
              <a:t>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9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890B-F631-4804-B4BD-AC964C717060}" type="datetime1">
              <a:rPr lang="en-US" smtClean="0"/>
              <a:t>2/24/2017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2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CC8B-E76C-4522-89A6-18F62107CA60}" type="datetime1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7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70E9-09CD-4AE2-82C8-ED787E569BC0}" type="datetime1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91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40D77-9CD0-4D92-8AF1-C6DCCE7DFE3A}" type="datetime1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EB69-D5A1-4E78-B26F-8F0C8AA6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0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Tutorial </a:t>
            </a:r>
            <a:r>
              <a:rPr lang="en-US" smtClean="0"/>
              <a:t>5: </a:t>
            </a:r>
            <a:r>
              <a:rPr lang="en-US" dirty="0" smtClean="0"/>
              <a:t>General Random Variables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5660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MENG </a:t>
            </a:r>
            <a:r>
              <a:rPr lang="en-US" altLang="zh-CN" sz="3200" dirty="0" err="1" smtClean="0">
                <a:solidFill>
                  <a:schemeClr val="bg1">
                    <a:lumMod val="50000"/>
                  </a:schemeClr>
                </a:solidFill>
              </a:rPr>
              <a:t>Yitong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ytmeng@cse.cuhk.edu.hk</a:t>
            </a:r>
          </a:p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27, February, 2016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0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distributions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 exponential random variable has PDF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zh-CN" i="1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cs-CZ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cs-CZ" altLang="zh-C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cs-CZ" altLang="zh-CN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  <m:sSup>
                                <m:sSupPr>
                                  <m:ctrlPr>
                                    <a:rPr kumimoji="1" lang="cs-CZ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zh-CN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𝜆</m:t>
                                  </m:r>
                                  <m:r>
                                    <a:rPr kumimoji="1" lang="en-US" altLang="zh-CN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kumimoji="1" lang="en-HK" altLang="zh-CN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1" lang="en-US" altLang="zh-CN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kumimoji="1" lang="en-US" altLang="zh-CN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≥0       </m:t>
                              </m:r>
                            </m:e>
                            <m:e>
                              <m:r>
                                <a:rPr kumimoji="1" lang="en-US" altLang="zh-CN" i="1">
                                  <a:latin typeface="Cambria Math" charset="0"/>
                                </a:rPr>
                                <m:t>0,          </m:t>
                              </m:r>
                              <m:r>
                                <m:rPr>
                                  <m:nor/>
                                </m:rPr>
                                <a:rPr kumimoji="1" lang="en-US" altLang="zh-CN">
                                  <a:latin typeface="Cambria Math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Mean: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cs-CZ" altLang="zh-CN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</m:den>
                    </m:f>
                  </m:oMath>
                </a14:m>
                <a:r>
                  <a:rPr lang="en-US" dirty="0" smtClean="0"/>
                  <a:t>, mode:0, variance: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cs-CZ" altLang="zh-C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Its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CDF</a:t>
                </a:r>
                <a:r>
                  <a:rPr lang="en-US" dirty="0" smtClean="0"/>
                  <a:t>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kumimoji="1" lang="cs-CZ" altLang="zh-CN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kumimoji="1" lang="cs-CZ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CN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𝑑𝑡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cs-CZ" altLang="zh-CN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cs-CZ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378" y="3149082"/>
            <a:ext cx="3429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8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Alice goes to a bank to make a withdrawal, and is equally likely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customers ahead of her.</a:t>
                </a:r>
              </a:p>
              <a:p>
                <a:r>
                  <a:rPr lang="en-US" dirty="0" smtClean="0"/>
                  <a:t>The service time of the customer ahead, if present, is exponentially distributed with parameter </a:t>
                </a:r>
                <a14:m>
                  <m:oMath xmlns:m="http://schemas.openxmlformats.org/officeDocument/2006/math">
                    <m:r>
                      <a:rPr kumimoji="1" lang="cs-CZ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𝜆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Find the CDF of Alice’s waiting time.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F0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 smtClean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𝑒𝑥𝑝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cs-CZ" altLang="zh-CN" i="1">
                                  <a:solidFill>
                                    <a:srgbClr val="00B0F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  <m:r>
                                <a:rPr kumimoji="1" lang="en-US" altLang="zh-CN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cs-CZ" altLang="zh-CN" i="1">
                              <a:solidFill>
                                <a:srgbClr val="00B0F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  <m:r>
                            <a:rPr kumimoji="1" lang="en-US" altLang="zh-CN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2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continuous random variable 𝑋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normal</a:t>
                </a:r>
                <a:r>
                  <a:rPr lang="en-US" dirty="0" smtClean="0"/>
                  <a:t>, or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Gaussian</a:t>
                </a:r>
                <a:r>
                  <a:rPr lang="en-US" dirty="0" smtClean="0"/>
                  <a:t>, if it has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PDF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for some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Mean: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/>
                  <a:t>, Mode: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/>
                  <a:t>,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variance: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66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33" y="3181739"/>
            <a:ext cx="5540457" cy="353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9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3: Normal random variables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/>
                  <a:t> be normal random variables with means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, respectively, and variance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 smtClean="0"/>
                  <a:t>, respectively.</a:t>
                </a:r>
              </a:p>
              <a:p>
                <a:r>
                  <a:rPr lang="en-US" dirty="0" smtClean="0"/>
                  <a:t>(a)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≤1.5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zh-CN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1.5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=0.9932</m:t>
                      </m:r>
                    </m:oMath>
                  </m:oMathPara>
                </a14:m>
                <a:endParaRPr lang="en-US" dirty="0" smtClean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≤−1</m:t>
                          </m:r>
                        </m:e>
                      </m:d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zh-CN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r>
                        <m:rPr>
                          <m:sty m:val="p"/>
                        </m:rPr>
                        <a:rPr lang="el-GR" altLang="zh-CN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=1−0.8413=0.1587</m:t>
                      </m:r>
                    </m:oMath>
                  </m:oMathPara>
                </a14:m>
                <a:endParaRPr lang="en-US" dirty="0" smtClean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1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3: Normal random variables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/>
                  <a:t> be normal random variables with means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, respectively, and variance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 smtClean="0"/>
                  <a:t>, respectively.</a:t>
                </a:r>
              </a:p>
              <a:p>
                <a:r>
                  <a:rPr lang="en-US" dirty="0"/>
                  <a:t>(b) Find the PDF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−1)/2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is a normal random variable with mean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and variance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, so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−1)/2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is a standard normal random variable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.</a:t>
                </a:r>
              </a:p>
              <a:p>
                <a:r>
                  <a:rPr lang="en-US" dirty="0" smtClean="0"/>
                  <a:t>(c)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(−1≤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−1≤</m:t>
                          </m:r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−1≤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≤0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zh-CN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altLang="zh-CN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zh-CN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CN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l-GR" altLang="zh-CN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zh-CN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−0.5=0.8413−0.5=0.3413</m:t>
                      </m:r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2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be a normal random variable with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zero mean </a:t>
                </a:r>
                <a:r>
                  <a:rPr lang="en-US" dirty="0" smtClean="0"/>
                  <a:t>and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standard deviation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Use the normal tables to compute the probabilities of the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=1,2,3.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 is a standard normal random variable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  <m: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l-GR" altLang="zh-CN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altLang="zh-CN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B0F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  <m: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altLang="zh-CN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altLang="zh-CN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l-GR" altLang="zh-CN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>
                  <a:solidFill>
                    <a:srgbClr val="00B0F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7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5: Laplace random variable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has the PDF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cs-CZ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cs-CZ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1" lang="cs-CZ" altLang="zh-CN" i="1" smtClean="0"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𝑥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   where </a:t>
                </a:r>
                <a14:m>
                  <m:oMath xmlns:m="http://schemas.openxmlformats.org/officeDocument/2006/math">
                    <m:r>
                      <a:rPr kumimoji="1" lang="cs-CZ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𝜆</m:t>
                    </m:r>
                  </m:oMath>
                </a14:m>
                <a:r>
                  <a:rPr lang="en-US" dirty="0" smtClean="0"/>
                  <a:t> is a positive scalar.</a:t>
                </a:r>
              </a:p>
              <a:p>
                <a:r>
                  <a:rPr lang="en-US" dirty="0" smtClean="0"/>
                  <a:t>(a) Verify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 smtClean="0"/>
                  <a:t> satisfies the normalization condition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cs-CZ" altLang="zh-CN" i="1">
                                  <a:solidFill>
                                    <a:srgbClr val="00B0F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cs-CZ" altLang="zh-CN" i="1">
                                  <a:solidFill>
                                    <a:srgbClr val="00B0F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cs-CZ" altLang="zh-CN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cs-CZ" altLang="zh-CN" i="1">
                                  <a:solidFill>
                                    <a:srgbClr val="00B0F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cs-CZ" altLang="zh-CN" i="1">
                                  <a:solidFill>
                                    <a:srgbClr val="00B0F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cs-CZ" altLang="zh-CN" i="1">
                                  <a:solidFill>
                                    <a:srgbClr val="00B0F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cs-CZ" altLang="zh-CN" i="1">
                                  <a:solidFill>
                                    <a:srgbClr val="00B0F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  <m:r>
                                <a:rPr kumimoji="1" lang="en-US" altLang="zh-CN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nary>
                        <m:nary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cs-CZ" altLang="zh-CN" i="1">
                                  <a:solidFill>
                                    <a:srgbClr val="00B0F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cs-CZ" altLang="zh-CN" i="1">
                                  <a:solidFill>
                                    <a:srgbClr val="00B0F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  <m:r>
                                <a:rPr kumimoji="1" lang="en-US" altLang="zh-CN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cs-CZ" altLang="zh-CN" i="1">
                                  <a:solidFill>
                                    <a:srgbClr val="00B0F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  <m:r>
                                <a:rPr kumimoji="1" lang="en-US" altLang="zh-CN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3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5: Laplace random variable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has the PDF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cs-CZ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cs-CZ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1" lang="cs-CZ" altLang="zh-CN" i="1" smtClean="0"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𝑥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   where </a:t>
                </a:r>
                <a14:m>
                  <m:oMath xmlns:m="http://schemas.openxmlformats.org/officeDocument/2006/math">
                    <m:r>
                      <a:rPr kumimoji="1" lang="cs-CZ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𝜆</m:t>
                    </m:r>
                  </m:oMath>
                </a14:m>
                <a:r>
                  <a:rPr lang="en-US" dirty="0" smtClean="0"/>
                  <a:t> is a positive scalar.</a:t>
                </a:r>
              </a:p>
              <a:p>
                <a:r>
                  <a:rPr lang="en-US" dirty="0" smtClean="0"/>
                  <a:t>(b) Find the mean and 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f>
                        <m:f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cs-CZ" altLang="zh-CN" i="1">
                              <a:solidFill>
                                <a:srgbClr val="00B0F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cs-CZ" altLang="zh-CN" i="1">
                              <a:solidFill>
                                <a:srgbClr val="00B0F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1" lang="cs-CZ" altLang="zh-CN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𝑥</m:t>
                              </m:r>
                            </m:e>
                          </m:d>
                        </m:sup>
                      </m:sSup>
                      <m:r>
                        <a:rPr kumimoji="1"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𝑑𝑥</m:t>
                      </m:r>
                      <m:r>
                        <a:rPr kumimoji="1"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=0</m:t>
                      </m:r>
                    </m:oMath>
                  </m:oMathPara>
                </a14:m>
                <a:endParaRPr kumimoji="1" lang="en-US" altLang="zh-CN" b="0" dirty="0" smtClean="0">
                  <a:solidFill>
                    <a:srgbClr val="00B0F0"/>
                  </a:solidFill>
                  <a:ea typeface="Cambria Math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5: Laplace random variable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has the PDF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cs-CZ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cs-CZ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1" lang="cs-CZ" altLang="zh-CN" i="1" smtClean="0"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𝑥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   where </a:t>
                </a:r>
                <a14:m>
                  <m:oMath xmlns:m="http://schemas.openxmlformats.org/officeDocument/2006/math">
                    <m:r>
                      <a:rPr kumimoji="1" lang="cs-CZ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𝜆</m:t>
                    </m:r>
                  </m:oMath>
                </a14:m>
                <a:r>
                  <a:rPr lang="en-US" dirty="0" smtClean="0"/>
                  <a:t> is a positive scalar.</a:t>
                </a:r>
              </a:p>
              <a:p>
                <a:r>
                  <a:rPr lang="en-US" dirty="0" smtClean="0"/>
                  <a:t>(b) Find the mean and 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f>
                        <m:f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cs-CZ" altLang="zh-CN" i="1">
                              <a:solidFill>
                                <a:srgbClr val="00B0F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cs-CZ" altLang="zh-CN" i="1">
                              <a:solidFill>
                                <a:srgbClr val="00B0F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1" lang="cs-CZ" altLang="zh-CN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𝑥</m:t>
                              </m:r>
                            </m:e>
                          </m:d>
                        </m:sup>
                      </m:sSup>
                      <m:r>
                        <a:rPr kumimoji="1" lang="en-US" altLang="zh-CN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𝑑𝑥</m:t>
                      </m:r>
                      <m:r>
                        <a:rPr kumimoji="1"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=2</m:t>
                      </m:r>
                      <m:nary>
                        <m:nary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f>
                        <m:f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cs-CZ" altLang="zh-CN" i="1">
                              <a:solidFill>
                                <a:srgbClr val="00B0F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cs-CZ" altLang="zh-CN" i="1">
                              <a:solidFill>
                                <a:srgbClr val="00B0F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  <m: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𝑥</m:t>
                          </m:r>
                        </m:sup>
                      </m:sSup>
                      <m:r>
                        <a:rPr kumimoji="1" lang="en-US" altLang="zh-CN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𝑑𝑥</m:t>
                      </m:r>
                      <m:r>
                        <a:rPr kumimoji="1"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=</m:t>
                      </m:r>
                      <m:nary>
                        <m:naryPr>
                          <m:ctrlPr>
                            <a:rPr kumimoji="1" lang="cs-CZ" altLang="zh-CN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kumimoji="1" lang="cs-CZ" altLang="zh-CN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kumimoji="1" lang="cs-CZ" altLang="zh-CN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𝑑</m:t>
                          </m:r>
                          <m: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(−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cs-CZ" altLang="zh-CN" i="1">
                                  <a:solidFill>
                                    <a:srgbClr val="00B0F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  <m:r>
                                <a:rPr kumimoji="1" lang="en-US" altLang="zh-CN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)</m:t>
                          </m:r>
                        </m:e>
                      </m:nary>
                      <m:r>
                        <a:rPr kumimoji="1"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=</m:t>
                      </m:r>
                      <m:sSup>
                        <m:sSupPr>
                          <m:ctrlPr>
                            <a:rPr kumimoji="1" lang="cs-CZ" altLang="zh-CN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CN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kumimoji="1" lang="en-US" altLang="zh-CN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cs-CZ" altLang="zh-CN" i="1">
                                  <a:solidFill>
                                    <a:srgbClr val="00B0F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  <m:r>
                                <a:rPr kumimoji="1" lang="en-US" altLang="zh-CN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kumimoji="1" lang="en-US" altLang="zh-CN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en-US" altLang="zh-CN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num>
                            <m:den>
                              <m:r>
                                <a:rPr kumimoji="1" lang="en-US" altLang="zh-CN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kumimoji="1" lang="en-US" altLang="zh-CN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+</m:t>
                      </m:r>
                      <m:nary>
                        <m:naryPr>
                          <m:ctrlPr>
                            <a:rPr kumimoji="1" lang="cs-CZ" altLang="zh-CN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kumimoji="1" lang="cs-CZ" altLang="zh-CN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cs-CZ" altLang="zh-CN" i="1">
                                  <a:solidFill>
                                    <a:srgbClr val="00B0F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  <m:r>
                                <a:rPr kumimoji="1" lang="en-US" altLang="zh-CN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kumimoji="1" lang="en-US" altLang="zh-CN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2</m:t>
                          </m:r>
                          <m:r>
                            <a:rPr kumimoji="1" lang="en-US" altLang="zh-CN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𝑥𝑑𝑥</m:t>
                          </m:r>
                          <m:r>
                            <a:rPr kumimoji="1" lang="en-US" altLang="zh-CN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)</m:t>
                          </m:r>
                        </m:e>
                      </m:nary>
                      <m:r>
                        <a:rPr kumimoji="1"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2</m:t>
                          </m:r>
                        </m:num>
                        <m:den>
                          <m:r>
                            <a:rPr kumimoji="1" lang="cs-CZ" altLang="zh-CN" i="1">
                              <a:solidFill>
                                <a:srgbClr val="00B0F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</m:den>
                      </m:f>
                      <m:nary>
                        <m:naryPr>
                          <m:ctrlP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𝑥𝑑</m:t>
                          </m:r>
                          <m: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(−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cs-CZ" altLang="zh-CN" i="1">
                                  <a:solidFill>
                                    <a:srgbClr val="00B0F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  <m:r>
                                <a:rPr kumimoji="1" lang="en-US" altLang="zh-CN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)</m:t>
                          </m:r>
                        </m:e>
                      </m:nary>
                      <m:r>
                        <a:rPr kumimoji="1"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zh-CN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2</m:t>
                          </m:r>
                        </m:num>
                        <m:den>
                          <m:r>
                            <a:rPr kumimoji="1" lang="cs-CZ" altLang="zh-CN" i="1">
                              <a:solidFill>
                                <a:srgbClr val="00B0F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</m:den>
                      </m:f>
                      <m:r>
                        <a:rPr kumimoji="1"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𝑥</m:t>
                      </m:r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cs-CZ" altLang="zh-CN" i="1">
                                  <a:solidFill>
                                    <a:srgbClr val="00B0F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  <m:r>
                                <a:rPr kumimoji="1" lang="en-US" altLang="zh-CN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kumimoji="1" lang="en-US" altLang="zh-CN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en-US" altLang="zh-CN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num>
                            <m:den>
                              <m:r>
                                <a:rPr kumimoji="1" lang="en-US" altLang="zh-CN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kumimoji="1"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zh-CN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zh-CN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2</m:t>
                          </m:r>
                        </m:num>
                        <m:den>
                          <m:r>
                            <a:rPr kumimoji="1" lang="cs-CZ" altLang="zh-CN" i="1">
                              <a:solidFill>
                                <a:srgbClr val="00B0F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</m:den>
                      </m:f>
                      <m:nary>
                        <m:naryPr>
                          <m:ctrlP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cs-CZ" altLang="zh-CN" i="1">
                                  <a:solidFill>
                                    <a:srgbClr val="00B0F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  <m:r>
                                <a:rPr kumimoji="1" lang="en-US" altLang="zh-CN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𝑑𝑥</m:t>
                          </m:r>
                        </m:e>
                      </m:nary>
                      <m:r>
                        <a:rPr kumimoji="1"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zh-CN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zh-CN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cs-CZ" altLang="zh-CN" i="1">
                                  <a:solidFill>
                                    <a:srgbClr val="00B0F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cs-CZ" altLang="zh-CN" i="1">
                                  <a:solidFill>
                                    <a:srgbClr val="00B0F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  <m:r>
                                <a:rPr kumimoji="1" lang="en-US" altLang="zh-CN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en-US" altLang="zh-CN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num>
                            <m:den>
                              <m:r>
                                <a:rPr kumimoji="1" lang="en-US" altLang="zh-CN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kumimoji="1"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cs-CZ" altLang="zh-CN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  <a:blipFill>
                <a:blip r:embed="rId2"/>
                <a:stretch>
                  <a:fillRect l="-1043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7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5: Laplace random variable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has the PDF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cs-CZ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cs-CZ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1" lang="cs-CZ" altLang="zh-CN" i="1" smtClean="0"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𝑥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   where </a:t>
                </a:r>
                <a14:m>
                  <m:oMath xmlns:m="http://schemas.openxmlformats.org/officeDocument/2006/math">
                    <m:r>
                      <a:rPr kumimoji="1" lang="cs-CZ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𝜆</m:t>
                    </m:r>
                  </m:oMath>
                </a14:m>
                <a:r>
                  <a:rPr lang="en-US" dirty="0" smtClean="0"/>
                  <a:t> is a positive scalar.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cs-CZ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This is for the general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cs-CZ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cs-CZ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1" lang="cs-CZ" altLang="zh-CN" i="1"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−</m:t>
                              </m:r>
                              <m:r>
                                <a:rPr kumimoji="1" lang="zh-CN" altLang="en-US" b="0" i="1" smtClean="0"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𝜇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  <a:blipFill rotWithShape="0">
                <a:blip r:embed="rId2"/>
                <a:stretch>
                  <a:fillRect l="-1043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35" y="2495809"/>
            <a:ext cx="5147388" cy="386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9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Continuous random variables, PDFs, CDFs</a:t>
            </a:r>
          </a:p>
          <a:p>
            <a:r>
              <a:rPr lang="en-US" dirty="0" smtClean="0"/>
              <a:t>Uniform distributions</a:t>
            </a:r>
          </a:p>
          <a:p>
            <a:r>
              <a:rPr lang="en-US" dirty="0" smtClean="0"/>
              <a:t>Exponential distributions</a:t>
            </a:r>
          </a:p>
          <a:p>
            <a:r>
              <a:rPr lang="en-US" dirty="0" smtClean="0"/>
              <a:t>Normal distributions</a:t>
            </a:r>
          </a:p>
          <a:p>
            <a:r>
              <a:rPr lang="en-US" dirty="0" smtClean="0"/>
              <a:t>Laplace distributions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5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</a:t>
            </a:r>
            <a:r>
              <a:rPr lang="en-US" dirty="0" err="1"/>
              <a:t>r.v</a:t>
            </a:r>
            <a:r>
              <a:rPr lang="en-US" dirty="0"/>
              <a:t>. and PDFs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random variable 𝑋 is called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continuous</a:t>
                </a:r>
                <a:r>
                  <a:rPr lang="en-US" dirty="0" smtClean="0"/>
                  <a:t> if there is 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called the </a:t>
                </a:r>
                <a:r>
                  <a:rPr lang="en-US" dirty="0">
                    <a:solidFill>
                      <a:srgbClr val="FF0000"/>
                    </a:solidFill>
                  </a:rPr>
                  <a:t>probability density function </a:t>
                </a:r>
                <a:r>
                  <a:rPr lang="en-US" dirty="0"/>
                  <a:t>of 𝑋, or </a:t>
                </a:r>
                <a:r>
                  <a:rPr lang="en-US" dirty="0">
                    <a:solidFill>
                      <a:srgbClr val="FF0000"/>
                    </a:solidFill>
                  </a:rPr>
                  <a:t>PDF</a:t>
                </a:r>
                <a:r>
                  <a:rPr lang="en-US" dirty="0"/>
                  <a:t>, </a:t>
                </a:r>
                <a:r>
                  <a:rPr lang="en-US" dirty="0" err="1"/>
                  <a:t>s.t.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for every subset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r>
                  <a:rPr lang="en-US" dirty="0"/>
                  <a:t>In particular,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,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   is the area under the graph of PDF.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66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4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</a:t>
            </a:r>
            <a:r>
              <a:rPr lang="en-US" dirty="0" err="1"/>
              <a:t>r.v</a:t>
            </a:r>
            <a:r>
              <a:rPr lang="en-US" dirty="0"/>
              <a:t>. and PDFs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5765" y="2410034"/>
            <a:ext cx="8134903" cy="281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5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Cumulative Distribution Function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The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cumulative distribution function</a:t>
                </a:r>
                <a:r>
                  <a:rPr lang="en-US" altLang="zh-CN" dirty="0" smtClean="0"/>
                  <a:t>, or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CDF</a:t>
                </a:r>
                <a:r>
                  <a:rPr lang="en-US" altLang="zh-CN" dirty="0" smtClean="0"/>
                  <a:t>, of a random variable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</a:t>
                </a:r>
              </a:p>
              <a:p>
                <a:pPr marL="0" indent="0">
                  <a:buNone/>
                </a:pPr>
                <a:r>
                  <a:rPr lang="en-US" altLang="zh-CN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HK" altLang="zh-CN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zh-CN" b="0" dirty="0" smtClean="0"/>
                  <a:t> 		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CN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HK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CN" i="0">
                                  <a:latin typeface="Cambria Math" panose="02040503050406030204" pitchFamily="18" charset="0"/>
                                </a:rPr>
                                <m:t>discrete</m:t>
                              </m:r>
                              <m:r>
                                <a:rPr lang="en-HK" altLang="zh-CN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</m:e>
                          </m:mr>
                          <m:mr>
                            <m:e>
                              <m:nary>
                                <m:naryPr>
                                  <m:ctrlPr>
                                    <a:rPr lang="en-US" altLang="zh-CN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e>
                              </m:nary>
                              <m:r>
                                <a:rPr lang="en-HK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CN" i="0">
                                  <a:latin typeface="Cambria Math" panose="02040503050406030204" pitchFamily="18" charset="0"/>
                                </a:rPr>
                                <m:t>continuous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The CDF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 smtClean="0"/>
                  <a:t>“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accumulates</a:t>
                </a:r>
                <a:r>
                  <a:rPr lang="en-US" altLang="zh-CN" dirty="0" smtClean="0"/>
                  <a:t>” </a:t>
                </a:r>
                <a:r>
                  <a:rPr lang="en-US" altLang="zh-CN" dirty="0"/>
                  <a:t>probability </a:t>
                </a:r>
                <a:r>
                  <a:rPr lang="en-US" altLang="zh-CN" dirty="0" smtClean="0"/>
                  <a:t>“up to” </a:t>
                </a:r>
                <a:r>
                  <a:rPr lang="en-US" altLang="zh-CN" dirty="0"/>
                  <a:t>the value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8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CDF for discrete case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016" y="1611992"/>
            <a:ext cx="7878147" cy="456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4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CDF for continuous case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1295400"/>
            <a:ext cx="8229600" cy="485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4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distributions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Its PDF has the </a:t>
                </a:r>
                <a:r>
                  <a:rPr lang="en-US" dirty="0" smtClean="0"/>
                  <a:t>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0,          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m:rPr>
                                  <m:nor/>
                                </m:rPr>
                                <a:rPr lang="en-HK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534" y="3601404"/>
            <a:ext cx="4416593" cy="257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0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be uniformly distributed in the unit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en-US" dirty="0" smtClean="0"/>
                  <a:t>. Consider the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≤2/3,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2,  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&gt;2/3.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Find the expected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8403283"/>
                  </p:ext>
                </p:extLst>
              </p:nvPr>
            </p:nvGraphicFramePr>
            <p:xfrm>
              <a:off x="5710336" y="3601617"/>
              <a:ext cx="5246914" cy="133832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5225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571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46723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7102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897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897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2/3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1/3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8403283"/>
                  </p:ext>
                </p:extLst>
              </p:nvPr>
            </p:nvGraphicFramePr>
            <p:xfrm>
              <a:off x="5710336" y="3601617"/>
              <a:ext cx="5246914" cy="133832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522505"/>
                    <a:gridCol w="2257175"/>
                    <a:gridCol w="2467234"/>
                  </a:tblGrid>
                  <a:tr h="60680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3450" t="-5000" r="-109704" b="-1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3086" t="-5000" r="-494" b="-13600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3450" t="-172131" r="-109704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3086" t="-172131" r="-494" b="-122951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3450" t="-276667" r="-109704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3086" t="-276667" r="-494" b="-25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2820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443</Words>
  <Application>Microsoft Office PowerPoint</Application>
  <PresentationFormat>Widescreen</PresentationFormat>
  <Paragraphs>126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宋体</vt:lpstr>
      <vt:lpstr>Arial</vt:lpstr>
      <vt:lpstr>Calibri</vt:lpstr>
      <vt:lpstr>Calibri Light</vt:lpstr>
      <vt:lpstr>Cambria Math</vt:lpstr>
      <vt:lpstr>Office Theme</vt:lpstr>
      <vt:lpstr>Tutorial 5: General Random Variables 1</vt:lpstr>
      <vt:lpstr>Outline</vt:lpstr>
      <vt:lpstr>Continuous r.v. and PDFs</vt:lpstr>
      <vt:lpstr>Continuous r.v. and PDFs</vt:lpstr>
      <vt:lpstr>Cumulative Distribution Function</vt:lpstr>
      <vt:lpstr>CDF for discrete case</vt:lpstr>
      <vt:lpstr>CDF for continuous case</vt:lpstr>
      <vt:lpstr>Uniform distributions</vt:lpstr>
      <vt:lpstr>Example 1</vt:lpstr>
      <vt:lpstr>Exponential distributions</vt:lpstr>
      <vt:lpstr>Example 2</vt:lpstr>
      <vt:lpstr>Normal distributions</vt:lpstr>
      <vt:lpstr>Example 3: Normal random variables</vt:lpstr>
      <vt:lpstr>Example 3: Normal random variables</vt:lpstr>
      <vt:lpstr>Example 4:</vt:lpstr>
      <vt:lpstr>Example 5: Laplace random variable</vt:lpstr>
      <vt:lpstr>Example 5: Laplace random variable</vt:lpstr>
      <vt:lpstr>Example 5: Laplace random variable</vt:lpstr>
      <vt:lpstr>Example 5: Laplace random variable</vt:lpstr>
    </vt:vector>
  </TitlesOfParts>
  <Company>CUHK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Shuai Li</dc:creator>
  <cp:lastModifiedBy>CSE</cp:lastModifiedBy>
  <cp:revision>123</cp:revision>
  <dcterms:created xsi:type="dcterms:W3CDTF">2016-02-23T05:22:13Z</dcterms:created>
  <dcterms:modified xsi:type="dcterms:W3CDTF">2017-02-24T13:55:05Z</dcterms:modified>
</cp:coreProperties>
</file>