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1" r:id="rId3"/>
    <p:sldId id="257" r:id="rId4"/>
    <p:sldId id="258" r:id="rId5"/>
    <p:sldId id="272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39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24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EEF41-DBF0-43F3-9AB8-7D48A5A1FB33}" type="datetimeFigureOut">
              <a:rPr lang="en-US" smtClean="0"/>
              <a:t>2/19/17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DF979-5AC3-471F-8B97-E51B47BE5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78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3DF979-5AC3-471F-8B97-E51B47BE5B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1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3DF979-5AC3-471F-8B97-E51B47BE5B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851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79BA-E4EA-4BB8-82E1-5F34CB84DC3A}" type="datetime1">
              <a:rPr lang="en-US" smtClean="0"/>
              <a:t>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4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DDA7-1DC6-4352-9B93-5CA639E041AA}" type="datetime1">
              <a:rPr lang="en-US" smtClean="0"/>
              <a:t>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4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307F0-C546-4979-AA8F-23C6323463D3}" type="datetime1">
              <a:rPr lang="en-US" smtClean="0"/>
              <a:t>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81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C610-1A2C-46D9-BF34-EA2D6179AB16}" type="datetime1">
              <a:rPr lang="en-US" smtClean="0"/>
              <a:t>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5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598F-8AF2-48DE-8AD8-1D72E456CF8F}" type="datetime1">
              <a:rPr lang="en-US" smtClean="0"/>
              <a:t>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86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F07D-F909-4292-855D-9F8A8F2E7A0F}" type="datetime1">
              <a:rPr lang="en-US" smtClean="0"/>
              <a:t>2/19/17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562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1CEE-25D9-4967-BE91-7782C475C026}" type="datetime1">
              <a:rPr lang="en-US" smtClean="0"/>
              <a:t>2/19/17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8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463-7877-416F-A573-EC112D337825}" type="datetime1">
              <a:rPr lang="en-US" smtClean="0"/>
              <a:t>2/19/17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96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D890B-F631-4804-B4BD-AC964C717060}" type="datetime1">
              <a:rPr lang="en-US" smtClean="0"/>
              <a:t>2/19/17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CC8B-E76C-4522-89A6-18F62107CA60}" type="datetime1">
              <a:rPr lang="en-US" smtClean="0"/>
              <a:t>2/19/17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976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70E9-09CD-4AE2-82C8-ED787E569BC0}" type="datetime1">
              <a:rPr lang="en-US" smtClean="0"/>
              <a:t>2/19/17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91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40D77-9CD0-4D92-8AF1-C6DCCE7DFE3A}" type="datetime1">
              <a:rPr lang="en-US" smtClean="0"/>
              <a:t>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0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3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Tutorial </a:t>
            </a:r>
            <a:r>
              <a:rPr lang="en-US" dirty="0" smtClean="0"/>
              <a:t>4: </a:t>
            </a:r>
            <a:r>
              <a:rPr lang="en-US" dirty="0" smtClean="0"/>
              <a:t>Discrete Random Variables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56601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Baoxiang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Wang </a:t>
            </a:r>
            <a:r>
              <a:rPr lang="en-US" sz="3200" smtClean="0">
                <a:solidFill>
                  <a:schemeClr val="bg1">
                    <a:lumMod val="50000"/>
                  </a:schemeClr>
                </a:solidFill>
              </a:rPr>
              <a:t>bxwang@cse</a:t>
            </a: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Spring 2017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0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Expectation, Mean, and Variance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 be a random variable with PMF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=−3,−2,−1,0,1,2,3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0,                                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(c) Using the result from part (b), find the variance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𝑣𝑎𝑟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+4×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+9×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99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43045175"/>
                  </p:ext>
                </p:extLst>
              </p:nvPr>
            </p:nvGraphicFramePr>
            <p:xfrm>
              <a:off x="2032000" y="5082476"/>
              <a:ext cx="8128000" cy="127387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25600"/>
                    <a:gridCol w="1625600"/>
                    <a:gridCol w="1625600"/>
                    <a:gridCol w="1625600"/>
                    <a:gridCol w="1625600"/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Z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9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703961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1/28=1/14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×4/28=2/7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×9/28=9/14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43045175"/>
                  </p:ext>
                </p:extLst>
              </p:nvPr>
            </p:nvGraphicFramePr>
            <p:xfrm>
              <a:off x="2032000" y="5082476"/>
              <a:ext cx="8128000" cy="127387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25600"/>
                    <a:gridCol w="1625600"/>
                    <a:gridCol w="1625600"/>
                    <a:gridCol w="1625600"/>
                    <a:gridCol w="1625600"/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Z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9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908114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1128" t="-43333" r="-20225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00000" t="-43333" r="-101498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00000" t="-43333" r="-1498" b="-133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6552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 </a:t>
            </a:r>
            <a:r>
              <a:rPr lang="en-US" dirty="0"/>
              <a:t>Expectation, Mean, and Variance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Two coins are simultaneously tossed until one of them comes up a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head</a:t>
                </a:r>
                <a:r>
                  <a:rPr lang="en-US" dirty="0" smtClean="0"/>
                  <a:t> and the other a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tail</a:t>
                </a:r>
                <a:r>
                  <a:rPr lang="en-US" dirty="0" smtClean="0"/>
                  <a:t>. </a:t>
                </a:r>
              </a:p>
              <a:p>
                <a:r>
                  <a:rPr lang="en-US" dirty="0" smtClean="0"/>
                  <a:t>The first coin comes up a head with prob.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US" dirty="0" smtClean="0">
                  <a:solidFill>
                    <a:srgbClr val="FF0000"/>
                  </a:solidFill>
                </a:endParaRPr>
              </a:p>
              <a:p>
                <a:r>
                  <a:rPr lang="en-US" dirty="0" smtClean="0"/>
                  <a:t>The second coin comes up a head with prob.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US" dirty="0" smtClean="0">
                  <a:solidFill>
                    <a:srgbClr val="FF0000"/>
                  </a:solidFill>
                </a:endParaRPr>
              </a:p>
              <a:p>
                <a:r>
                  <a:rPr lang="en-US" dirty="0" smtClean="0"/>
                  <a:t>Independent</a:t>
                </a:r>
              </a:p>
              <a:p>
                <a:r>
                  <a:rPr lang="en-US" dirty="0" smtClean="0"/>
                  <a:t>(a) Find the PMF, the expected value, and the variance of the number of tosses.</a:t>
                </a:r>
              </a:p>
              <a:p>
                <a:r>
                  <a:rPr lang="en-US" dirty="0" smtClean="0">
                    <a:solidFill>
                      <a:srgbClr val="00B0F0"/>
                    </a:solidFill>
                  </a:rPr>
                  <a:t>The number of tosses is a geometric random variable with parameter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dirty="0" smtClean="0">
                  <a:solidFill>
                    <a:srgbClr val="00B0F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B0F0"/>
                    </a:solidFill>
                  </a:rPr>
                  <a:t> 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   So the mean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rgbClr val="00B0F0"/>
                    </a:solidFill>
                  </a:rPr>
                  <a:t> and variance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solidFill>
                                  <a:srgbClr val="00B0F0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 smtClean="0">
                    <a:solidFill>
                      <a:srgbClr val="00B0F0"/>
                    </a:solidFill>
                  </a:rPr>
                  <a:t>.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  <a:blipFill rotWithShape="0">
                <a:blip r:embed="rId2"/>
                <a:stretch>
                  <a:fillRect l="-1043" t="-1937" r="-8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7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 </a:t>
            </a:r>
            <a:r>
              <a:rPr lang="en-US" dirty="0"/>
              <a:t>Expectation, Mean, and Variance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Two coins are simultaneously tossed until one of them comes up a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head</a:t>
                </a:r>
                <a:r>
                  <a:rPr lang="en-US" dirty="0" smtClean="0"/>
                  <a:t> and the other a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tail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The first coin comes up a head with prob.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US" dirty="0" smtClean="0">
                  <a:solidFill>
                    <a:srgbClr val="FF0000"/>
                  </a:solidFill>
                </a:endParaRPr>
              </a:p>
              <a:p>
                <a:r>
                  <a:rPr lang="en-US" dirty="0" smtClean="0"/>
                  <a:t>The second coin comes up a head with prob.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US" dirty="0" smtClean="0">
                  <a:solidFill>
                    <a:srgbClr val="FF0000"/>
                  </a:solidFill>
                </a:endParaRPr>
              </a:p>
              <a:p>
                <a:r>
                  <a:rPr lang="en-US" dirty="0" smtClean="0"/>
                  <a:t>Independent</a:t>
                </a:r>
              </a:p>
              <a:p>
                <a:r>
                  <a:rPr lang="en-US" dirty="0" smtClean="0"/>
                  <a:t>(b) What is the prob. that the last toss of the first coin is a head?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𝑓𝑖𝑟𝑠𝑡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𝑐𝑜𝑖𝑛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𝑖𝑠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h𝑒𝑎𝑑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𝑙𝑎𝑠𝑡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𝑡𝑜𝑠𝑠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B0F0"/>
                                  </a:solidFill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B0F0"/>
                                  </a:solidFill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m:rPr>
                              <m:nor/>
                            </m:rPr>
                            <a:rPr lang="en-US" dirty="0">
                              <a:solidFill>
                                <a:srgbClr val="00B0F0"/>
                              </a:solidFill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3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4: Joint PMFs of Multiple Random Variables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</p:spPr>
            <p:txBody>
              <a:bodyPr/>
              <a:lstStyle/>
              <a:p>
                <a:r>
                  <a:rPr lang="en-US" dirty="0" smtClean="0"/>
                  <a:t>A stock trader buys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 smtClean="0"/>
                  <a:t>shares of stock A 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200</m:t>
                    </m:r>
                  </m:oMath>
                </a14:m>
                <a:r>
                  <a:rPr lang="en-US" dirty="0" smtClean="0"/>
                  <a:t> shares of stock B.</a:t>
                </a:r>
              </a:p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/>
                  <a:t> be the price changes of A and B, respectively.</a:t>
                </a:r>
              </a:p>
              <a:p>
                <a:r>
                  <a:rPr lang="en-US" dirty="0" smtClean="0"/>
                  <a:t>Assume the joint PMF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/>
                  <a:t> is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uniform</a:t>
                </a:r>
                <a:r>
                  <a:rPr lang="en-US" dirty="0" smtClean="0"/>
                  <a:t> over the set of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integers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≤2,  −1≤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US" dirty="0" smtClean="0">
                  <a:solidFill>
                    <a:srgbClr val="FF0000"/>
                  </a:solidFill>
                </a:endParaRPr>
              </a:p>
              <a:p>
                <a:r>
                  <a:rPr lang="en-US" dirty="0" smtClean="0"/>
                  <a:t>(a) Find the marginal PMFs and the means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endParaRPr lang="en-US" b="0" dirty="0" smtClean="0">
                  <a:solidFill>
                    <a:srgbClr val="00B0F0"/>
                  </a:solidFill>
                </a:endParaRPr>
              </a:p>
              <a:p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−2−2+0+3+4+3</m:t>
                        </m:r>
                      </m:e>
                    </m:d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  <a:blipFill rotWithShape="0">
                <a:blip r:embed="rId2"/>
                <a:stretch>
                  <a:fillRect l="-1043" t="-193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93374892"/>
                  </p:ext>
                </p:extLst>
              </p:nvPr>
            </p:nvGraphicFramePr>
            <p:xfrm>
              <a:off x="838198" y="4909111"/>
              <a:ext cx="10515603" cy="9758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40096"/>
                    <a:gridCol w="1679510"/>
                    <a:gridCol w="1651518"/>
                    <a:gridCol w="1576874"/>
                    <a:gridCol w="1670180"/>
                    <a:gridCol w="1995196"/>
                    <a:gridCol w="1502229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1/12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=1/6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=1/4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=1/4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=1/6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1/12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93374892"/>
                  </p:ext>
                </p:extLst>
              </p:nvPr>
            </p:nvGraphicFramePr>
            <p:xfrm>
              <a:off x="838198" y="4909111"/>
              <a:ext cx="10515603" cy="9758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40096"/>
                    <a:gridCol w="1679510"/>
                    <a:gridCol w="1651518"/>
                    <a:gridCol w="1576874"/>
                    <a:gridCol w="1670180"/>
                    <a:gridCol w="1995196"/>
                    <a:gridCol w="1502229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605028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6449" t="-66000" r="-500725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28782" t="-66000" r="-409963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39382" t="-66000" r="-328958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20803" t="-66000" r="-210949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52599" t="-66000" r="-76758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599190" t="-66000" r="-1619" b="-2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2186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4: Joint PMFs of Multiple Random Variables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</p:spPr>
            <p:txBody>
              <a:bodyPr/>
              <a:lstStyle/>
              <a:p>
                <a:r>
                  <a:rPr lang="en-US" dirty="0" smtClean="0"/>
                  <a:t>A stock trader buys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en-US" dirty="0" smtClean="0"/>
                  <a:t> shares of stock A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200</m:t>
                    </m:r>
                  </m:oMath>
                </a14:m>
                <a:r>
                  <a:rPr lang="en-US" dirty="0" smtClean="0"/>
                  <a:t> shares of stock B.</a:t>
                </a:r>
              </a:p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/>
                  <a:t> be the price changes of A and B, respectively.</a:t>
                </a:r>
              </a:p>
              <a:p>
                <a:r>
                  <a:rPr lang="en-US" dirty="0" smtClean="0"/>
                  <a:t>Assume the joint PMF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/>
                  <a:t> is uniform over the set of integers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≤2,  −1≤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(b) Find the mean of the trader’s profit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+200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×0.5+200×0.5=150</m:t>
                      </m:r>
                    </m:oMath>
                  </m:oMathPara>
                </a14:m>
                <a:endParaRPr lang="en-US" dirty="0" smtClean="0">
                  <a:solidFill>
                    <a:srgbClr val="00B0F0"/>
                  </a:solidFill>
                </a:endParaRPr>
              </a:p>
              <a:p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  <a:blipFill rotWithShape="0">
                <a:blip r:embed="rId2"/>
                <a:stretch>
                  <a:fillRect l="-1043" t="-193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9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5: Conditioning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Consider </a:t>
                </a:r>
                <a:r>
                  <a:rPr lang="en-US" altLang="zh-CN" dirty="0" smtClean="0">
                    <a:solidFill>
                      <a:srgbClr val="FF0000"/>
                    </a:solidFill>
                  </a:rPr>
                  <a:t>ten</a:t>
                </a:r>
                <a:r>
                  <a:rPr lang="en-US" dirty="0" smtClean="0"/>
                  <a:t> independent rolls of 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dirty="0" smtClean="0"/>
                  <a:t>-sided die. Let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 be the number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 smtClean="0"/>
                  <a:t>and let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/>
                  <a:t> be the number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 smtClean="0"/>
                  <a:t> obtained.</a:t>
                </a:r>
              </a:p>
              <a:p>
                <a:r>
                  <a:rPr lang="en-US" dirty="0" smtClean="0"/>
                  <a:t>What is the joint PMF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/>
                  <a:t>?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>
                    <a:solidFill>
                      <a:srgbClr val="00B0F0"/>
                    </a:solidFill>
                  </a:rPr>
                  <a:t> is a binomial random variable with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US" dirty="0" smtClean="0">
                    <a:solidFill>
                      <a:srgbClr val="00B0F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dirty="0" smtClean="0">
                  <a:solidFill>
                    <a:srgbClr val="00B0F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e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dirty="0" smtClean="0">
                    <a:solidFill>
                      <a:srgbClr val="00B0F0"/>
                    </a:solidFill>
                  </a:rPr>
                  <a:t> is a binomial random variable with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=10−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 smtClean="0">
                    <a:solidFill>
                      <a:srgbClr val="00B0F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dirty="0" smtClean="0">
                  <a:solidFill>
                    <a:srgbClr val="00B0F0"/>
                  </a:solidFill>
                </a:endParaRPr>
              </a:p>
              <a:p>
                <a:r>
                  <a:rPr lang="en-US" dirty="0" smtClean="0">
                    <a:solidFill>
                      <a:srgbClr val="00B0F0"/>
                    </a:solidFill>
                  </a:rPr>
                  <a:t>So the joint PMF is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srgbClr val="00B0F0"/>
                                      </a:solidFill>
                                      <a:latin typeface="Cambria Math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CN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10−</m:t>
                              </m:r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10−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  <a:blipFill rotWithShape="0">
                <a:blip r:embed="rId2"/>
                <a:stretch>
                  <a:fillRect l="-1043" t="-1937" r="-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5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6: Independence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Suppose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/>
                  <a:t> are independent, identically distributed,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geometric</a:t>
                </a:r>
                <a:r>
                  <a:rPr lang="en-US" dirty="0" smtClean="0"/>
                  <a:t> random variables with parameter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 smtClean="0"/>
                  <a:t>. Show that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=1,…,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,  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>
                    <a:solidFill>
                      <a:srgbClr val="00B0F0"/>
                    </a:solidFill>
                  </a:rPr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=1,…,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 smtClean="0">
                    <a:solidFill>
                      <a:srgbClr val="00B0F0"/>
                    </a:solidFill>
                  </a:rPr>
                  <a:t>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So they are equally likely. Notice that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6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600" b="0" i="1" smtClean="0">
                                  <a:solidFill>
                                    <a:srgbClr val="00B0F0"/>
                                  </a:solidFill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6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sz="26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6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  <a:blipFill rotWithShape="0">
                <a:blip r:embed="rId2"/>
                <a:stretch>
                  <a:fillRect l="-1043" t="-26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0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Random Variables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PMF of a geometric random variable is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&gt;1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=1+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04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Random Variables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="0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b="0" dirty="0" smtClean="0"/>
                  <a:t>,</a:t>
                </a:r>
              </a:p>
              <a:p>
                <a:pPr marL="0" indent="0">
                  <a:buNone/>
                </a:pPr>
                <a:r>
                  <a:rPr lang="en-US" b="0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&gt;1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&gt;1)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</m:num>
                      <m:den>
                        <m:nary>
                          <m:naryPr>
                            <m:chr m:val="∑"/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=2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(1−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nary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)∙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1−(1−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den>
                    </m:f>
                  </m:oMath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US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n-US" dirty="0" smtClean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&gt;1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=2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&gt;1</m:t>
                            </m:r>
                          </m:e>
                        </m:d>
                      </m:e>
                    </m:nary>
                  </m:oMath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=2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−1)</m:t>
                          </m:r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b="-14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8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Geometric Random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In general, 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(1−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(1−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nary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(1−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sSup>
                            <m:sSupPr>
                              <m:ctrlPr>
                                <a:rPr lang="en-US" i="1" smtClean="0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(1−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1−(1−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64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Geometric Random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</m:e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)]</m:t>
                    </m:r>
                  </m:oMath>
                </a14:m>
                <a:endParaRPr lang="en-US" dirty="0" smtClean="0">
                  <a:solidFill>
                    <a:srgbClr val="FF0000"/>
                  </a:solidFill>
                </a:endParaRPr>
              </a:p>
              <a:p>
                <a:endParaRPr lang="en-US" dirty="0" smtClean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</m: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)]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1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Functions of random variables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 be a random variable that takes value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 smtClean="0"/>
                  <a:t>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en-US" dirty="0" smtClean="0"/>
                  <a:t> with equal probability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1/10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(a) Find the PMF of the random variable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71089019"/>
                  </p:ext>
                </p:extLst>
              </p:nvPr>
            </p:nvGraphicFramePr>
            <p:xfrm>
              <a:off x="2032000" y="3445034"/>
              <a:ext cx="8128000" cy="13474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/>
                    <a:gridCol w="2032000"/>
                    <a:gridCol w="20320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X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0,3,6,9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1,4,7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2,5,8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=2/5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3/10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3/10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71089019"/>
                  </p:ext>
                </p:extLst>
              </p:nvPr>
            </p:nvGraphicFramePr>
            <p:xfrm>
              <a:off x="2032000" y="3445034"/>
              <a:ext cx="8128000" cy="13474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/>
                    <a:gridCol w="2032000"/>
                    <a:gridCol w="20320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X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0,3,6,9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1,4,7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2,5,8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60579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601" t="-127000" r="-201502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000" t="-127000" r="-100898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00901" t="-127000" r="-1201" b="-2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7435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Functions of random variables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 be a random variable that takes value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 smtClean="0"/>
                  <a:t>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en-US" dirty="0" smtClean="0"/>
                  <a:t> with equal probability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1/10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(b) Find the PMF of the random variable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296754"/>
              </p:ext>
            </p:extLst>
          </p:nvPr>
        </p:nvGraphicFramePr>
        <p:xfrm>
          <a:off x="2032000" y="3455609"/>
          <a:ext cx="8127999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909"/>
                <a:gridCol w="738909"/>
                <a:gridCol w="738909"/>
                <a:gridCol w="738909"/>
                <a:gridCol w="738909"/>
                <a:gridCol w="738909"/>
                <a:gridCol w="738909"/>
                <a:gridCol w="738909"/>
                <a:gridCol w="738909"/>
                <a:gridCol w="738909"/>
                <a:gridCol w="738909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30981217"/>
                  </p:ext>
                </p:extLst>
              </p:nvPr>
            </p:nvGraphicFramePr>
            <p:xfrm>
              <a:off x="2032000" y="4601200"/>
              <a:ext cx="8128000" cy="98317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25600"/>
                    <a:gridCol w="1625600"/>
                    <a:gridCol w="1625600"/>
                    <a:gridCol w="1625600"/>
                    <a:gridCol w="16256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=1/5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=1/5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1/10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=1/2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30981217"/>
                  </p:ext>
                </p:extLst>
              </p:nvPr>
            </p:nvGraphicFramePr>
            <p:xfrm>
              <a:off x="2032000" y="4601200"/>
              <a:ext cx="8128000" cy="98317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25600"/>
                    <a:gridCol w="1625600"/>
                    <a:gridCol w="1625600"/>
                    <a:gridCol w="1625600"/>
                    <a:gridCol w="16256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612331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375" t="-64706" r="-301124" b="-19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1128" t="-64706" r="-202256" b="-19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00000" t="-64706" r="-101498" b="-19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00000" t="-64706" r="-1498" b="-1961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6038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Expectation, Mean, and Variance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 be a random variable with PMF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=−3,−2,−1,0,1,2,3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0,                                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(a)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=−3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1+4+9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=28</m:t>
                      </m:r>
                    </m:oMath>
                  </m:oMathPara>
                </a14:m>
                <a:endParaRPr lang="en-US" dirty="0" smtClean="0">
                  <a:solidFill>
                    <a:srgbClr val="00B0F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=−3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B0F0"/>
                                      </a:solidFill>
                                      <a:latin typeface="Cambria Math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28</m:t>
                              </m:r>
                            </m:den>
                          </m:f>
                        </m:e>
                      </m:nary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  <a:blipFill rotWithShape="0">
                <a:blip r:embed="rId2"/>
                <a:stretch>
                  <a:fillRect l="-1043" t="-1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Expectation, Mean, and Variance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 be a random variable with PMF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=−3,−2,−1,0,1,2,3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0,                                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(b) What is the PMF of the random variable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])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0018989"/>
                  </p:ext>
                </p:extLst>
              </p:nvPr>
            </p:nvGraphicFramePr>
            <p:xfrm>
              <a:off x="2032000" y="4597877"/>
              <a:ext cx="8128000" cy="162280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25600"/>
                    <a:gridCol w="1625600"/>
                    <a:gridCol w="1625600"/>
                    <a:gridCol w="1625600"/>
                    <a:gridCol w="16256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X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-1,1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-2,2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-3,3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Z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9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28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=1/14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28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9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28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9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0018989"/>
                  </p:ext>
                </p:extLst>
              </p:nvPr>
            </p:nvGraphicFramePr>
            <p:xfrm>
              <a:off x="2032000" y="4597877"/>
              <a:ext cx="8128000" cy="162280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25600"/>
                    <a:gridCol w="1625600"/>
                    <a:gridCol w="1625600"/>
                    <a:gridCol w="1625600"/>
                    <a:gridCol w="16256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X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-1,1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-2,2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-3,3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Z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9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881126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1128" t="-87586" r="-202256" b="-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00000" t="-87586" r="-101498" b="-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00000" t="-87586" r="-1498" b="-137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5124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4011</TotalTime>
  <Words>1786</Words>
  <Application>Microsoft Macintosh PowerPoint</Application>
  <PresentationFormat>Widescreen</PresentationFormat>
  <Paragraphs>202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Calibri</vt:lpstr>
      <vt:lpstr>Calibri Light</vt:lpstr>
      <vt:lpstr>Cambria Math</vt:lpstr>
      <vt:lpstr>宋体</vt:lpstr>
      <vt:lpstr>Arial</vt:lpstr>
      <vt:lpstr>Office Theme</vt:lpstr>
      <vt:lpstr>Tutorial 4: Discrete Random Variables 2</vt:lpstr>
      <vt:lpstr>Geometric Random Variables</vt:lpstr>
      <vt:lpstr>Geometric Random Variables</vt:lpstr>
      <vt:lpstr>Geometric Random Variables</vt:lpstr>
      <vt:lpstr>Geometric Random Variables</vt:lpstr>
      <vt:lpstr>Example 1: Functions of random variables</vt:lpstr>
      <vt:lpstr>Example 1: Functions of random variables</vt:lpstr>
      <vt:lpstr>Example 2: Expectation, Mean, and Variance</vt:lpstr>
      <vt:lpstr>Example 2: Expectation, Mean, and Variance</vt:lpstr>
      <vt:lpstr>Example 2: Expectation, Mean, and Variance</vt:lpstr>
      <vt:lpstr>Example 3: Expectation, Mean, and Variance</vt:lpstr>
      <vt:lpstr>Example 3: Expectation, Mean, and Variance</vt:lpstr>
      <vt:lpstr>Example 4: Joint PMFs of Multiple Random Variables</vt:lpstr>
      <vt:lpstr>Example 4: Joint PMFs of Multiple Random Variables</vt:lpstr>
      <vt:lpstr>Example 5: Conditioning</vt:lpstr>
      <vt:lpstr>Example 6: Independence</vt:lpstr>
    </vt:vector>
  </TitlesOfParts>
  <Company>CUHK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Shuai Li</dc:creator>
  <cp:lastModifiedBy>WANG, Baoxiang</cp:lastModifiedBy>
  <cp:revision>86</cp:revision>
  <dcterms:created xsi:type="dcterms:W3CDTF">2016-02-23T05:22:13Z</dcterms:created>
  <dcterms:modified xsi:type="dcterms:W3CDTF">2017-02-19T15:06:42Z</dcterms:modified>
</cp:coreProperties>
</file>