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81" r:id="rId6"/>
    <p:sldId id="277" r:id="rId7"/>
    <p:sldId id="278" r:id="rId8"/>
    <p:sldId id="273" r:id="rId9"/>
    <p:sldId id="268" r:id="rId10"/>
    <p:sldId id="259" r:id="rId11"/>
    <p:sldId id="261" r:id="rId12"/>
    <p:sldId id="269" r:id="rId13"/>
    <p:sldId id="262" r:id="rId14"/>
    <p:sldId id="263" r:id="rId15"/>
    <p:sldId id="276" r:id="rId16"/>
    <p:sldId id="274" r:id="rId17"/>
    <p:sldId id="27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EEF41-DBF0-43F3-9AB8-7D48A5A1FB33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DF979-5AC3-471F-8B97-E51B47BE5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F979-5AC3-471F-8B97-E51B47BE5B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9A-9B9A-44A0-8C71-3D1E86A854D9}" type="datetime1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2618-067E-4F1C-8669-F271FE376821}" type="datetime1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FDC7-39F8-4228-B9C5-281DA93A5204}" type="datetime1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927-A4D9-4157-8EED-6AED1F40EE44}" type="datetime1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D28-22F6-4396-BDD0-DBCE3AF4BB9C}" type="datetime1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8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E7BC-2D1E-47AE-93FA-8227257D3F5A}" type="datetime1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2B60-C310-4575-8AD7-F3C34BB912BA}" type="datetime1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6D0D-D56E-439D-A55E-F267D045D787}" type="datetime1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9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7729-C5C8-4C44-A5C1-8F1E1EA9E35C}" type="datetime1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4F24-C44D-48E0-B97E-2263C50B456A}" type="datetime1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FCF-0764-4D38-B586-CFF0A8652842}" type="datetime1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4119-3581-40F7-9044-9F5DC9161358}" type="datetime1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3: </a:t>
            </a:r>
            <a:r>
              <a:rPr lang="en-US" dirty="0" smtClean="0"/>
              <a:t>Discrete Random Variables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660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Yihan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Zhang and Baoxiang Wang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Spring 2017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Thinking 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457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You are taking a multiple choice test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20 </a:t>
                </a:r>
                <a:r>
                  <a:rPr lang="en-US" dirty="0" smtClean="0"/>
                  <a:t>questions. Each question has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4 choices</a:t>
                </a:r>
                <a:r>
                  <a:rPr lang="en-US" dirty="0" smtClean="0"/>
                  <a:t>. The total score is 100 and each question has full score 5.</a:t>
                </a:r>
              </a:p>
              <a:p>
                <a:r>
                  <a:rPr lang="en-US" dirty="0" smtClean="0"/>
                  <a:t>(a) Clueless on question 1, you decide to guess. What is the chance you will get it right?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(b) If you guessed all 20 questions, what is the probability that you get a score of exact 60?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45763"/>
              </a:xfrm>
              <a:blipFill rotWithShape="0">
                <a:blip r:embed="rId2"/>
                <a:stretch>
                  <a:fillRect l="-1043" t="-201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Thinking 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457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You are taking a multiple choice test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20 </a:t>
                </a:r>
                <a:r>
                  <a:rPr lang="en-US" dirty="0" smtClean="0"/>
                  <a:t>questions. Each question has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4 choices</a:t>
                </a:r>
                <a:r>
                  <a:rPr lang="en-US" dirty="0" smtClean="0"/>
                  <a:t>. The total score is 100 and each question has full score 5.</a:t>
                </a:r>
              </a:p>
              <a:p>
                <a:r>
                  <a:rPr lang="en-US" dirty="0" smtClean="0"/>
                  <a:t>(c) If you guessed all 20 questions, what is the probability that you get a score no less than 80?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=16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What is the result? Estimate?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45763"/>
              </a:xfrm>
              <a:blipFill rotWithShape="0">
                <a:blip r:embed="rId2"/>
                <a:stretch>
                  <a:fillRect l="-1043" t="-2013" r="-1681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Poisson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Poisson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takes nonnegative integer values.</a:t>
                </a:r>
              </a:p>
              <a:p>
                <a:r>
                  <a:rPr lang="en-US" dirty="0" smtClean="0"/>
                  <a:t>The PMF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0" smtClean="0">
                        <a:latin typeface="Cambria Math"/>
                      </a:rPr>
                      <m:t>=0, 1, 2, </m:t>
                    </m:r>
                    <m:r>
                      <a:rPr lang="en-US" b="0" i="1" smtClean="0">
                        <a:latin typeface="Cambria Math"/>
                      </a:rPr>
                      <m:t>…,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Mean: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Mode: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variance: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7484"/>
            <a:ext cx="4899349" cy="39194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Limit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8440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𝐵𝑖𝑛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=16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20−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20−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𝑃𝑜𝑖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20×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−15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8.5664×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very small!!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8440"/>
              </a:xfrm>
              <a:blipFill rotWithShape="0">
                <a:blip r:embed="rId2"/>
                <a:stretch>
                  <a:fillRect l="-1043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Birthday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8714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You go to a party with other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500</a:t>
                </a:r>
                <a:r>
                  <a:rPr lang="en-US" dirty="0" smtClean="0"/>
                  <a:t> guests. </a:t>
                </a:r>
              </a:p>
              <a:p>
                <a:r>
                  <a:rPr lang="en-US" dirty="0" smtClean="0"/>
                  <a:t>What is the probability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exactly one</a:t>
                </a:r>
                <a:r>
                  <a:rPr lang="en-US" dirty="0" smtClean="0"/>
                  <a:t> other guest has the same birthday as you? </a:t>
                </a:r>
              </a:p>
              <a:p>
                <a:r>
                  <a:rPr lang="en-US" dirty="0" smtClean="0"/>
                  <a:t>(exclude birthdays on Feb 29.)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365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364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365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499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By Poisson approximation,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𝑃𝑜𝑖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(1|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365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365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365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≈0.3481.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87142"/>
              </a:xfrm>
              <a:blipFill rotWithShape="0">
                <a:blip r:embed="rId2"/>
                <a:stretch>
                  <a:fillRect l="-1043" t="-2081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 Phone calls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7730"/>
              </a:xfrm>
            </p:spPr>
            <p:txBody>
              <a:bodyPr/>
              <a:lstStyle/>
              <a:p>
                <a:r>
                  <a:rPr lang="en-US" dirty="0" smtClean="0"/>
                  <a:t>The number of calls coming per minute 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Poisson</a:t>
                </a:r>
                <a:r>
                  <a:rPr lang="en-US" dirty="0" smtClean="0"/>
                  <a:t> </a:t>
                </a:r>
                <a:r>
                  <a:rPr lang="en-US" dirty="0"/>
                  <a:t>random variable with mean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(a) Find the probability that </a:t>
                </a:r>
                <a:r>
                  <a:rPr lang="en-US" dirty="0">
                    <a:solidFill>
                      <a:srgbClr val="FF0000"/>
                    </a:solidFill>
                  </a:rPr>
                  <a:t>no calls </a:t>
                </a:r>
                <a:r>
                  <a:rPr lang="en-US" dirty="0"/>
                  <a:t>come in a given 1 minute period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𝑃𝑜𝑖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r>
                  <a:rPr lang="en-US" dirty="0"/>
                  <a:t>(b) </a:t>
                </a:r>
                <a:r>
                  <a:rPr lang="en-US" dirty="0" smtClean="0"/>
                  <a:t>Find </a:t>
                </a:r>
                <a:r>
                  <a:rPr lang="en-US" dirty="0"/>
                  <a:t>the probability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at least </a:t>
                </a:r>
                <a:r>
                  <a:rPr lang="en-US" dirty="0">
                    <a:solidFill>
                      <a:srgbClr val="FF0000"/>
                    </a:solidFill>
                  </a:rPr>
                  <a:t>two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calls </a:t>
                </a:r>
                <a:r>
                  <a:rPr lang="en-US" dirty="0" smtClean="0"/>
                  <a:t>will </a:t>
                </a:r>
                <a:r>
                  <a:rPr lang="en-US" dirty="0"/>
                  <a:t>arrive in a </a:t>
                </a:r>
                <a:r>
                  <a:rPr lang="en-US" dirty="0">
                    <a:solidFill>
                      <a:srgbClr val="FF0000"/>
                    </a:solidFill>
                  </a:rPr>
                  <a:t>given two minute period</a:t>
                </a:r>
                <a:r>
                  <a:rPr lang="en-US" dirty="0" smtClean="0"/>
                  <a:t>. (Assume independency.)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≥2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=1−7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7730"/>
              </a:xfrm>
              <a:blipFill rotWithShape="0">
                <a:blip r:embed="rId2"/>
                <a:stretch>
                  <a:fillRect l="-1043" t="-1966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6: Chess match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8308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Alice and Bob play a chess match</a:t>
                </a:r>
              </a:p>
              <a:p>
                <a:r>
                  <a:rPr lang="en-US" dirty="0" smtClean="0"/>
                  <a:t>the first player to win a game wins the match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0.4</a:t>
                </a:r>
                <a:r>
                  <a:rPr lang="en-US" dirty="0" smtClean="0"/>
                  <a:t>, the probability of Alice won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0.3</a:t>
                </a:r>
                <a:r>
                  <a:rPr lang="en-US" dirty="0" smtClean="0"/>
                  <a:t>, </a:t>
                </a:r>
                <a:r>
                  <a:rPr lang="en-US" dirty="0"/>
                  <a:t>the probability of </a:t>
                </a:r>
                <a:r>
                  <a:rPr lang="en-US" dirty="0" smtClean="0"/>
                  <a:t>Bob won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0.3</a:t>
                </a:r>
                <a:r>
                  <a:rPr lang="en-US" dirty="0" smtClean="0"/>
                  <a:t>, the probability of a draw</a:t>
                </a:r>
              </a:p>
              <a:p>
                <a:r>
                  <a:rPr lang="en-US" dirty="0" smtClean="0"/>
                  <a:t>independent</a:t>
                </a:r>
                <a:endParaRPr lang="en-US" dirty="0"/>
              </a:p>
              <a:p>
                <a:r>
                  <a:rPr lang="en-US" dirty="0" smtClean="0"/>
                  <a:t>(a) What </a:t>
                </a:r>
                <a:r>
                  <a:rPr lang="en-US" dirty="0"/>
                  <a:t>is the probability that Alice wins the match?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=0.4+0.3×0.4+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×0.4+…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1−0.3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83085"/>
              </a:xfrm>
              <a:blipFill rotWithShape="0">
                <a:blip r:embed="rId2"/>
                <a:stretch>
                  <a:fillRect l="-1043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6: Chess match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8308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Alice and Bob play a chess match</a:t>
                </a:r>
              </a:p>
              <a:p>
                <a:r>
                  <a:rPr lang="en-US" dirty="0" smtClean="0"/>
                  <a:t>the first player to win a game wins the match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0.4</a:t>
                </a:r>
                <a:r>
                  <a:rPr lang="en-US" dirty="0" smtClean="0"/>
                  <a:t>, the probability of Alice won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0.3</a:t>
                </a:r>
                <a:r>
                  <a:rPr lang="en-US" dirty="0" smtClean="0"/>
                  <a:t>, </a:t>
                </a:r>
                <a:r>
                  <a:rPr lang="en-US" dirty="0"/>
                  <a:t>the probability of </a:t>
                </a:r>
                <a:r>
                  <a:rPr lang="en-US" dirty="0" smtClean="0"/>
                  <a:t>Bob won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0.3</a:t>
                </a:r>
                <a:r>
                  <a:rPr lang="en-US" dirty="0" smtClean="0"/>
                  <a:t>, the probability of a draw</a:t>
                </a:r>
              </a:p>
              <a:p>
                <a:r>
                  <a:rPr lang="en-US" dirty="0" smtClean="0"/>
                  <a:t>independent</a:t>
                </a:r>
                <a:endParaRPr lang="en-US" dirty="0"/>
              </a:p>
              <a:p>
                <a:r>
                  <a:rPr lang="en-US" dirty="0" smtClean="0"/>
                  <a:t>(b) What is the PMF of the duration of the match?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=0.7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×0.7,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×0.7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solidFill>
                      <a:srgbClr val="0070C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follows geometric distribution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on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{1,2,3,…}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83085"/>
              </a:xfrm>
              <a:blipFill rotWithShape="0">
                <a:blip r:embed="rId2"/>
                <a:stretch>
                  <a:fillRect l="-1043" t="-1995" r="-116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7: Functions of random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be a random variable that takes value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 smtClean="0"/>
                  <a:t> with equal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(a) Find the PMF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3445034"/>
              <a:ext cx="8128000" cy="1347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0,3,6,9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1,4,7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2,5,8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=2/5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3/10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3/10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1089019"/>
                  </p:ext>
                </p:extLst>
              </p:nvPr>
            </p:nvGraphicFramePr>
            <p:xfrm>
              <a:off x="2032000" y="3445034"/>
              <a:ext cx="8128000" cy="1347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0,3,6,9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1,4,7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2,5,8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0579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01" t="-127000" r="-201502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127000" r="-10089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901" t="-127000" r="-1201" b="-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51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7: Functions of random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be a random variable that takes value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 smtClean="0"/>
                  <a:t> with equal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(b) Find the PMF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32000" y="3455609"/>
          <a:ext cx="8127999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4601200"/>
              <a:ext cx="8128000" cy="983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/>
                    <a:gridCol w="1625600"/>
                    <a:gridCol w="1625600"/>
                    <a:gridCol w="1625600"/>
                    <a:gridCol w="1625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=1/5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=1/5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0981217"/>
                  </p:ext>
                </p:extLst>
              </p:nvPr>
            </p:nvGraphicFramePr>
            <p:xfrm>
              <a:off x="2032000" y="4601200"/>
              <a:ext cx="8128000" cy="983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/>
                    <a:gridCol w="1625600"/>
                    <a:gridCol w="1625600"/>
                    <a:gridCol w="1625600"/>
                    <a:gridCol w="1625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1233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75" t="-64706" r="-301124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128" t="-64706" r="-202256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000" t="-64706" r="-101498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000" t="-64706" r="-1498" b="-19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68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85433"/>
            <a:ext cx="10515600" cy="2795285"/>
          </a:xfrm>
        </p:spPr>
        <p:txBody>
          <a:bodyPr>
            <a:normAutofit/>
          </a:bodyPr>
          <a:lstStyle/>
          <a:p>
            <a:r>
              <a:rPr lang="en-US" dirty="0" smtClean="0"/>
              <a:t>A random variable is </a:t>
            </a:r>
            <a:r>
              <a:rPr lang="en-US" dirty="0" smtClean="0">
                <a:solidFill>
                  <a:srgbClr val="FF0000"/>
                </a:solidFill>
              </a:rPr>
              <a:t>discrete</a:t>
            </a:r>
            <a:r>
              <a:rPr lang="en-US" dirty="0" smtClean="0"/>
              <a:t> if its range is </a:t>
            </a:r>
            <a:r>
              <a:rPr lang="en-US" dirty="0" smtClean="0">
                <a:solidFill>
                  <a:srgbClr val="00B0F0"/>
                </a:solidFill>
              </a:rPr>
              <a:t>finite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B0F0"/>
                </a:solidFill>
              </a:rPr>
              <a:t>countably infinite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discrete random variable has an associated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probability mass function</a:t>
            </a:r>
            <a:r>
              <a:rPr lang="en-US" dirty="0" smtClean="0"/>
              <a:t> (</a:t>
            </a:r>
            <a:r>
              <a:rPr lang="en-US" b="1" dirty="0" smtClean="0"/>
              <a:t>PMF</a:t>
            </a:r>
            <a:r>
              <a:rPr lang="en-US" dirty="0" smtClean="0"/>
              <a:t>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28856" y="1863038"/>
            <a:ext cx="6775002" cy="1653064"/>
            <a:chOff x="1231900" y="3906798"/>
            <a:chExt cx="6775002" cy="1653064"/>
          </a:xfrm>
        </p:grpSpPr>
        <p:sp>
          <p:nvSpPr>
            <p:cNvPr id="5" name="椭圆 4"/>
            <p:cNvSpPr/>
            <p:nvPr/>
          </p:nvSpPr>
          <p:spPr bwMode="auto">
            <a:xfrm>
              <a:off x="1231900" y="3906798"/>
              <a:ext cx="2209800" cy="1447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515323" y="4307532"/>
                  <a:ext cx="168507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Sample Space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23" y="4307532"/>
                  <a:ext cx="1685077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261" t="-5660" r="-18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接箭头连接符 6"/>
            <p:cNvCxnSpPr/>
            <p:nvPr/>
          </p:nvCxnSpPr>
          <p:spPr bwMode="auto">
            <a:xfrm>
              <a:off x="4620441" y="4821198"/>
              <a:ext cx="2286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29434" y="3906798"/>
                  <a:ext cx="216809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Random Variable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9434" y="3906798"/>
                  <a:ext cx="216809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55" t="-8065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25412" y="4821198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412" y="4821198"/>
                  <a:ext cx="37920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任意多边形 9"/>
            <p:cNvSpPr/>
            <p:nvPr/>
          </p:nvSpPr>
          <p:spPr bwMode="auto">
            <a:xfrm>
              <a:off x="2832100" y="4049360"/>
              <a:ext cx="2413000" cy="771838"/>
            </a:xfrm>
            <a:custGeom>
              <a:avLst/>
              <a:gdLst>
                <a:gd name="connsiteX0" fmla="*/ 0 w 2413000"/>
                <a:gd name="connsiteY0" fmla="*/ 86038 h 771838"/>
                <a:gd name="connsiteX1" fmla="*/ 1130300 w 2413000"/>
                <a:gd name="connsiteY1" fmla="*/ 60638 h 771838"/>
                <a:gd name="connsiteX2" fmla="*/ 2413000 w 2413000"/>
                <a:gd name="connsiteY2" fmla="*/ 771838 h 771838"/>
                <a:gd name="connsiteX3" fmla="*/ 2413000 w 2413000"/>
                <a:gd name="connsiteY3" fmla="*/ 771838 h 77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000" h="771838">
                  <a:moveTo>
                    <a:pt x="0" y="86038"/>
                  </a:moveTo>
                  <a:cubicBezTo>
                    <a:pt x="364066" y="16188"/>
                    <a:pt x="728133" y="-53662"/>
                    <a:pt x="1130300" y="60638"/>
                  </a:cubicBezTo>
                  <a:cubicBezTo>
                    <a:pt x="1532467" y="174938"/>
                    <a:pt x="2413000" y="771838"/>
                    <a:pt x="2413000" y="771838"/>
                  </a:cubicBezTo>
                  <a:lnTo>
                    <a:pt x="2413000" y="771838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3149600" y="4441809"/>
              <a:ext cx="3149600" cy="379389"/>
            </a:xfrm>
            <a:custGeom>
              <a:avLst/>
              <a:gdLst>
                <a:gd name="connsiteX0" fmla="*/ 0 w 2743200"/>
                <a:gd name="connsiteY0" fmla="*/ 61889 h 379389"/>
                <a:gd name="connsiteX1" fmla="*/ 2171700 w 2743200"/>
                <a:gd name="connsiteY1" fmla="*/ 23789 h 379389"/>
                <a:gd name="connsiteX2" fmla="*/ 2743200 w 2743200"/>
                <a:gd name="connsiteY2" fmla="*/ 379389 h 379389"/>
                <a:gd name="connsiteX3" fmla="*/ 2743200 w 2743200"/>
                <a:gd name="connsiteY3" fmla="*/ 379389 h 37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379389">
                  <a:moveTo>
                    <a:pt x="0" y="61889"/>
                  </a:moveTo>
                  <a:cubicBezTo>
                    <a:pt x="857250" y="16380"/>
                    <a:pt x="1714500" y="-29128"/>
                    <a:pt x="2171700" y="23789"/>
                  </a:cubicBezTo>
                  <a:cubicBezTo>
                    <a:pt x="2628900" y="76706"/>
                    <a:pt x="2743200" y="379389"/>
                    <a:pt x="2743200" y="379389"/>
                  </a:cubicBezTo>
                  <a:lnTo>
                    <a:pt x="2743200" y="37938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2832099" y="4808498"/>
              <a:ext cx="2931341" cy="355600"/>
            </a:xfrm>
            <a:custGeom>
              <a:avLst/>
              <a:gdLst>
                <a:gd name="connsiteX0" fmla="*/ 0 w 2679700"/>
                <a:gd name="connsiteY0" fmla="*/ 355600 h 355600"/>
                <a:gd name="connsiteX1" fmla="*/ 1739900 w 2679700"/>
                <a:gd name="connsiteY1" fmla="*/ 279400 h 355600"/>
                <a:gd name="connsiteX2" fmla="*/ 2679700 w 26797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700" h="355600">
                  <a:moveTo>
                    <a:pt x="0" y="355600"/>
                  </a:moveTo>
                  <a:cubicBezTo>
                    <a:pt x="646641" y="347133"/>
                    <a:pt x="1293283" y="338667"/>
                    <a:pt x="1739900" y="279400"/>
                  </a:cubicBezTo>
                  <a:cubicBezTo>
                    <a:pt x="2186517" y="220133"/>
                    <a:pt x="2433108" y="110066"/>
                    <a:pt x="267970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62753" y="5190530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 Number Line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066219"/>
                  </p:ext>
                </p:extLst>
              </p:nvPr>
            </p:nvGraphicFramePr>
            <p:xfrm>
              <a:off x="6312970" y="4972183"/>
              <a:ext cx="4846441" cy="144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5961"/>
                    <a:gridCol w="1352939"/>
                    <a:gridCol w="1567541"/>
                  </a:tblGrid>
                  <a:tr h="55550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toss a coin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Head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Tail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5550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Probability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066219"/>
                  </p:ext>
                </p:extLst>
              </p:nvPr>
            </p:nvGraphicFramePr>
            <p:xfrm>
              <a:off x="6312970" y="4972183"/>
              <a:ext cx="4846441" cy="144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5961"/>
                    <a:gridCol w="1352939"/>
                    <a:gridCol w="1567541"/>
                  </a:tblGrid>
                  <a:tr h="55550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toss a coin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Head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Tail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89027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Probability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2152" t="-68027" r="-117040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10117" t="-68027" r="-1556" b="-13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Discrete random variables</a:t>
            </a:r>
            <a:endParaRPr lang="en-US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2"/>
          <a:ext cx="10515600" cy="457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9075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Experiment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Random Variable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Possible Values</a:t>
                      </a:r>
                      <a:endParaRPr lang="en-US" sz="3600" dirty="0"/>
                    </a:p>
                  </a:txBody>
                  <a:tcPr/>
                </a:tc>
              </a:tr>
              <a:tr h="9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Making 100 sales call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sales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0,1,…,100</a:t>
                      </a:r>
                      <a:endParaRPr lang="en-US" sz="2800" dirty="0"/>
                    </a:p>
                  </a:txBody>
                  <a:tcPr/>
                </a:tc>
              </a:tr>
              <a:tr h="9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Inspect 70 radios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defective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0,1,…,70</a:t>
                      </a:r>
                      <a:endParaRPr lang="en-US" sz="2800" dirty="0"/>
                    </a:p>
                  </a:txBody>
                  <a:tcPr/>
                </a:tc>
              </a:tr>
              <a:tr h="9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Answer 20 questions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correct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0,1,…,20</a:t>
                      </a:r>
                      <a:endParaRPr lang="en-US" sz="2800" dirty="0"/>
                    </a:p>
                  </a:txBody>
                  <a:tcPr/>
                </a:tc>
              </a:tr>
              <a:tr h="9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 cars at</a:t>
                      </a:r>
                      <a:r>
                        <a:rPr lang="en-US" sz="2800" baseline="0" dirty="0" smtClean="0"/>
                        <a:t> toll between 11:00-1:00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cars arriving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0,1,2,……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Soccer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8399"/>
              </a:xfrm>
            </p:spPr>
            <p:txBody>
              <a:bodyPr/>
              <a:lstStyle/>
              <a:p>
                <a:r>
                  <a:rPr lang="en-US" dirty="0" smtClean="0"/>
                  <a:t>2 games this weekend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 smtClean="0"/>
                  <a:t> probability----not losing the first game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n-US" dirty="0" smtClean="0"/>
                  <a:t> probability----not losing the second game</a:t>
                </a:r>
              </a:p>
              <a:p>
                <a:r>
                  <a:rPr lang="en-US" dirty="0"/>
                  <a:t>e</a:t>
                </a:r>
                <a:r>
                  <a:rPr lang="en-US" dirty="0" smtClean="0"/>
                  <a:t>qually likely to win or tie</a:t>
                </a:r>
              </a:p>
              <a:p>
                <a:r>
                  <a:rPr lang="en-US" dirty="0" smtClean="0"/>
                  <a:t>independent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points for a win,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for a tie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for a loss.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Find the PMF of the number of points that the team earns in this weekend.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8399"/>
              </a:xfrm>
              <a:blipFill rotWithShape="0">
                <a:blip r:embed="rId2"/>
                <a:stretch>
                  <a:fillRect l="-1043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Soccer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37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endParaRPr lang="en-US" b="0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88188" y="1925088"/>
              <a:ext cx="3501054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473"/>
                    <a:gridCol w="708514"/>
                    <a:gridCol w="688517"/>
                    <a:gridCol w="716124"/>
                    <a:gridCol w="65742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0.35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0.35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607901"/>
                  </p:ext>
                </p:extLst>
              </p:nvPr>
            </p:nvGraphicFramePr>
            <p:xfrm>
              <a:off x="1388188" y="1925088"/>
              <a:ext cx="3501054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473"/>
                    <a:gridCol w="708514"/>
                    <a:gridCol w="688517"/>
                    <a:gridCol w="716124"/>
                    <a:gridCol w="65742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3419" t="-8197" r="-29145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33" t="-108197" r="-381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0.35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0.35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88188" y="4365222"/>
              <a:ext cx="5533052" cy="874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6856"/>
                    <a:gridCol w="709126"/>
                    <a:gridCol w="671804"/>
                    <a:gridCol w="718457"/>
                    <a:gridCol w="737119"/>
                    <a:gridCol w="809690"/>
                  </a:tblGrid>
                  <a:tr h="5032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1188119"/>
                  </p:ext>
                </p:extLst>
              </p:nvPr>
            </p:nvGraphicFramePr>
            <p:xfrm>
              <a:off x="1388188" y="4365222"/>
              <a:ext cx="5533052" cy="874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6856"/>
                    <a:gridCol w="709126"/>
                    <a:gridCol w="671804"/>
                    <a:gridCol w="718457"/>
                    <a:gridCol w="737119"/>
                    <a:gridCol w="809690"/>
                  </a:tblGrid>
                  <a:tr h="5032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3" t="-6024" r="-194516" b="-91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3" t="-144262" r="-19451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Compare: Continuous </a:t>
            </a:r>
            <a:r>
              <a:rPr lang="en-US" dirty="0" err="1"/>
              <a:t>r.v</a:t>
            </a:r>
            <a:r>
              <a:rPr lang="en-US" dirty="0"/>
              <a:t>. and PDFs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random variable 𝑋 is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continuous</a:t>
                </a:r>
                <a:r>
                  <a:rPr lang="en-US" dirty="0" smtClean="0"/>
                  <a:t> if there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density function </a:t>
                </a:r>
                <a:r>
                  <a:rPr lang="en-US" dirty="0"/>
                  <a:t>of 𝑋, or </a:t>
                </a:r>
                <a:r>
                  <a:rPr lang="en-US" dirty="0">
                    <a:solidFill>
                      <a:srgbClr val="FF0000"/>
                    </a:solidFill>
                  </a:rPr>
                  <a:t>PDF</a:t>
                </a:r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for every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/>
                  <a:t>In particular,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  is the area under the graph of PDF.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</a:t>
            </a:r>
            <a:r>
              <a:rPr lang="en-US" dirty="0" err="1"/>
              <a:t>r.v</a:t>
            </a:r>
            <a:r>
              <a:rPr lang="en-US" dirty="0"/>
              <a:t>. and PDFs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random variable 𝑋 is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continuous</a:t>
                </a:r>
                <a:r>
                  <a:rPr lang="en-US" dirty="0" smtClean="0"/>
                  <a:t> if there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density function </a:t>
                </a:r>
                <a:r>
                  <a:rPr lang="en-US" dirty="0"/>
                  <a:t>of 𝑋, or </a:t>
                </a:r>
                <a:r>
                  <a:rPr lang="en-US" dirty="0">
                    <a:solidFill>
                      <a:srgbClr val="FF0000"/>
                    </a:solidFill>
                  </a:rPr>
                  <a:t>PDF</a:t>
                </a:r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for every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30" y="4001294"/>
            <a:ext cx="682611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Discrete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We review typical variables, and understand them using examples</a:t>
            </a:r>
          </a:p>
          <a:p>
            <a:pPr lvl="1"/>
            <a:r>
              <a:rPr lang="en-US" sz="2800" dirty="0" smtClean="0"/>
              <a:t>Binomial Random Variable</a:t>
            </a:r>
          </a:p>
          <a:p>
            <a:pPr lvl="1"/>
            <a:r>
              <a:rPr lang="en-US" sz="2800" dirty="0" smtClean="0"/>
              <a:t>Poisson Random Variable</a:t>
            </a:r>
          </a:p>
          <a:p>
            <a:pPr lvl="1"/>
            <a:r>
              <a:rPr lang="en-US" sz="2800" dirty="0" smtClean="0"/>
              <a:t>Poisson Limit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Binomial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refer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binomial</a:t>
                </a:r>
                <a:r>
                  <a:rPr lang="en-US" dirty="0" smtClean="0"/>
                  <a:t> random variable with parameters 𝑛 and 𝑝.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Mean: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 smtClean="0"/>
                  <a:t>, Mode: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, variance: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Notice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𝐵𝑖𝑛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𝐵𝑖𝑛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4" y="2438219"/>
            <a:ext cx="3708186" cy="246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1472</Words>
  <Application>Microsoft Macintosh PowerPoint</Application>
  <PresentationFormat>Widescreen</PresentationFormat>
  <Paragraphs>236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宋体</vt:lpstr>
      <vt:lpstr>Office Theme</vt:lpstr>
      <vt:lpstr>Tutorial 3: Discrete Random Variables 1</vt:lpstr>
      <vt:lpstr>Discrete Random Variable</vt:lpstr>
      <vt:lpstr>Example 1: Discrete random variables</vt:lpstr>
      <vt:lpstr>Example 2: Soccer Game</vt:lpstr>
      <vt:lpstr>Example 2: Soccer Game</vt:lpstr>
      <vt:lpstr>Compare: Continuous r.v. and PDFs</vt:lpstr>
      <vt:lpstr>Continuous r.v. and PDFs</vt:lpstr>
      <vt:lpstr>Typical Discrete Random Variables</vt:lpstr>
      <vt:lpstr>The Binomial Random Variable</vt:lpstr>
      <vt:lpstr>Example 3: Thinking Challenge</vt:lpstr>
      <vt:lpstr>Example 3: Thinking Challenge</vt:lpstr>
      <vt:lpstr>The Poisson Random Variable</vt:lpstr>
      <vt:lpstr>Poisson Limit Theorem</vt:lpstr>
      <vt:lpstr>Example 4: Birthday</vt:lpstr>
      <vt:lpstr>Example 5: Phone calls</vt:lpstr>
      <vt:lpstr>Example 6: Chess match</vt:lpstr>
      <vt:lpstr>Example 6: Chess match</vt:lpstr>
      <vt:lpstr>Example 7: Functions of random variables</vt:lpstr>
      <vt:lpstr>Example 7: Functions of random variables</vt:lpstr>
    </vt:vector>
  </TitlesOfParts>
  <Company>CUHK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Shuai Li</dc:creator>
  <cp:lastModifiedBy>WANG, Baoxiang</cp:lastModifiedBy>
  <cp:revision>49</cp:revision>
  <dcterms:created xsi:type="dcterms:W3CDTF">2016-02-23T05:22:13Z</dcterms:created>
  <dcterms:modified xsi:type="dcterms:W3CDTF">2017-02-19T15:06:17Z</dcterms:modified>
</cp:coreProperties>
</file>