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8" r:id="rId3"/>
    <p:sldId id="287" r:id="rId4"/>
    <p:sldId id="288" r:id="rId5"/>
    <p:sldId id="324" r:id="rId6"/>
    <p:sldId id="325" r:id="rId7"/>
    <p:sldId id="299" r:id="rId8"/>
    <p:sldId id="309" r:id="rId9"/>
    <p:sldId id="310" r:id="rId10"/>
    <p:sldId id="312" r:id="rId11"/>
    <p:sldId id="313" r:id="rId12"/>
    <p:sldId id="322" r:id="rId13"/>
    <p:sldId id="323" r:id="rId14"/>
    <p:sldId id="326" r:id="rId15"/>
    <p:sldId id="327" r:id="rId16"/>
    <p:sldId id="328" r:id="rId17"/>
    <p:sldId id="316" r:id="rId18"/>
    <p:sldId id="317" r:id="rId19"/>
    <p:sldId id="318" r:id="rId20"/>
    <p:sldId id="319" r:id="rId21"/>
    <p:sldId id="320" r:id="rId22"/>
    <p:sldId id="321" r:id="rId23"/>
    <p:sldId id="29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/>
    <p:restoredTop sz="94515"/>
  </p:normalViewPr>
  <p:slideViewPr>
    <p:cSldViewPr>
      <p:cViewPr varScale="1">
        <p:scale>
          <a:sx n="102" d="100"/>
          <a:sy n="102" d="100"/>
        </p:scale>
        <p:origin x="13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6F70-5B9E-48ED-ADC4-D8490C8F46F5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D8D33-DA70-4BAA-8730-D5E6744E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D8D33-DA70-4BAA-8730-D5E6744EE6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5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6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2.jpeg"/><Relationship Id="rId5" Type="http://schemas.openxmlformats.org/officeDocument/2006/relationships/image" Target="NULL"/><Relationship Id="rId6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2: </a:t>
            </a:r>
            <a:r>
              <a:rPr lang="en-US" dirty="0"/>
              <a:t>Sample </a:t>
            </a:r>
            <a:r>
              <a:rPr lang="en-US" dirty="0" smtClean="0"/>
              <a:t>Space </a:t>
            </a:r>
            <a:r>
              <a:rPr lang="en-US"/>
              <a:t>and </a:t>
            </a:r>
            <a:r>
              <a:rPr lang="en-US" smtClean="0"/>
              <a:t>Probability </a:t>
            </a:r>
            <a:r>
              <a:rPr lang="en-US" dirty="0" smtClean="0"/>
              <a:t>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Baoxiang</a:t>
            </a:r>
            <a:r>
              <a:rPr lang="en-US" dirty="0" smtClean="0"/>
              <a:t> WANG </a:t>
            </a:r>
            <a:r>
              <a:rPr lang="en-US" dirty="0" err="1" smtClean="0"/>
              <a:t>bxwang@cse</a:t>
            </a:r>
            <a:endParaRPr lang="en-US" dirty="0" smtClean="0"/>
          </a:p>
          <a:p>
            <a:r>
              <a:rPr lang="en-US" dirty="0" smtClean="0"/>
              <a:t>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parking lot contains 100 cars,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of which happen to be lemons. </a:t>
                </a:r>
                <a:r>
                  <a:rPr lang="en-US" sz="2800" dirty="0" smtClean="0"/>
                  <a:t>We select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of these cars at random and take them for a test drive. Find the </a:t>
                </a:r>
                <a:r>
                  <a:rPr lang="en-US" sz="2800" dirty="0" smtClean="0"/>
                  <a:t>probability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of the cars tested turn out to be lemons.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46" t="-3030" r="-95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3789040"/>
                <a:ext cx="8136904" cy="2522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The sample space </a:t>
                </a:r>
              </a:p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Ω</m:t>
                    </m:r>
                    <m:r>
                      <a:rPr lang="en-US" sz="2800" b="0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random</m:t>
                        </m:r>
                        <m:r>
                          <a:rPr lang="en-US" sz="28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choose</m:t>
                        </m:r>
                        <m:r>
                          <a:rPr lang="en-US" sz="28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8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cars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chemeClr val="accent1"/>
                  </a:solidFill>
                </a:endParaRPr>
              </a:p>
              <a:p>
                <a:pPr algn="ctr"/>
                <a:endParaRPr lang="en-US" sz="1100" b="0" dirty="0" smtClean="0">
                  <a:solidFill>
                    <a:schemeClr val="accent1"/>
                  </a:solidFill>
                </a:endParaRPr>
              </a:p>
              <a:p>
                <a:r>
                  <a:rPr lang="en-US" sz="2800" b="0" dirty="0" smtClean="0">
                    <a:solidFill>
                      <a:schemeClr val="accent1"/>
                    </a:solidFill>
                  </a:rPr>
                  <a:t>The size of sample space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sz="2800" dirty="0">
                          <a:solidFill>
                            <a:schemeClr val="accent1"/>
                          </a:solidFill>
                          <a:latin typeface="Cambria Math"/>
                        </a:rPr>
                        <m:t>Ω</m:t>
                      </m:r>
                      <m:r>
                        <a:rPr lang="en-US" sz="2800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040"/>
                <a:ext cx="8136904" cy="2522422"/>
              </a:xfrm>
              <a:prstGeom prst="rect">
                <a:avLst/>
              </a:prstGeom>
              <a:blipFill rotWithShape="1">
                <a:blip r:embed="rId3"/>
                <a:stretch>
                  <a:fillRect l="-1574"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4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parking lot contains 100 cars,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of which happen to be lemons. </a:t>
                </a:r>
                <a:r>
                  <a:rPr lang="en-US" sz="2800" dirty="0" smtClean="0"/>
                  <a:t>We select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of these cars at random and take them for a test drive. Find the </a:t>
                </a:r>
                <a:r>
                  <a:rPr lang="en-US" sz="2800" dirty="0" smtClean="0"/>
                  <a:t>probability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of the cars tested turn out to be lemons.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46" t="-3030" r="-95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3789040"/>
                <a:ext cx="8136904" cy="2620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The event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cars are lemons 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</a:rPr>
                  <a:t>)</a:t>
                </a:r>
              </a:p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100−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800" b="0" dirty="0" smtClean="0">
                  <a:solidFill>
                    <a:schemeClr val="accent1"/>
                  </a:solidFill>
                </a:endParaRPr>
              </a:p>
              <a:p>
                <a:pPr algn="ctr"/>
                <a:endParaRPr lang="en-US" sz="1100" b="0" dirty="0" smtClean="0">
                  <a:solidFill>
                    <a:schemeClr val="accent1"/>
                  </a:solidFill>
                </a:endParaRPr>
              </a:p>
              <a:p>
                <a:r>
                  <a:rPr lang="en-US" sz="2800" b="0" dirty="0" smtClean="0">
                    <a:solidFill>
                      <a:schemeClr val="accent1"/>
                    </a:solidFill>
                  </a:rPr>
                  <a:t>The probability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100−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040"/>
                <a:ext cx="8136904" cy="2620910"/>
              </a:xfrm>
              <a:prstGeom prst="rect">
                <a:avLst/>
              </a:prstGeom>
              <a:blipFill rotWithShape="1">
                <a:blip r:embed="rId3"/>
                <a:stretch>
                  <a:fillRect l="-1574" t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00808"/>
                <a:ext cx="7886700" cy="377428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4000" dirty="0" smtClean="0"/>
                  <a:t>Consider </a:t>
                </a:r>
                <a:r>
                  <a:rPr lang="en-US" altLang="zh-CN" sz="4000" dirty="0" smtClean="0">
                    <a:solidFill>
                      <a:srgbClr val="FF0000"/>
                    </a:solidFill>
                  </a:rPr>
                  <a:t>ten</a:t>
                </a:r>
                <a:r>
                  <a:rPr lang="en-US" sz="4000" dirty="0" smtClean="0"/>
                  <a:t> independent rolls of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4000" dirty="0" smtClean="0"/>
                  <a:t>-sided die. Let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000" dirty="0" smtClean="0"/>
                  <a:t> be the number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smtClean="0"/>
                  <a:t>and let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 smtClean="0"/>
                  <a:t> be the number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000" dirty="0" smtClean="0"/>
                  <a:t> obtained.</a:t>
                </a:r>
              </a:p>
              <a:p>
                <a:r>
                  <a:rPr lang="en-US" sz="4000" dirty="0" smtClean="0"/>
                  <a:t>What is the joint PMF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 smtClean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is a binomial random variable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is a binomial random variable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=10−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So the joint PMF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10−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10−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0808"/>
                <a:ext cx="7886700" cy="3774281"/>
              </a:xfrm>
              <a:blipFill rotWithShape="0">
                <a:blip r:embed="rId2"/>
                <a:stretch>
                  <a:fillRect l="-1082" t="-2908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819547"/>
            <a:ext cx="8229600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Question: Conditioning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18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Total Probability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sz="1000" dirty="0"/>
              </a:p>
              <a:p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, . . . ,</m:t>
                    </m:r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be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disjoint</a:t>
                </a:r>
                <a:r>
                  <a:rPr lang="en-US" sz="2800" dirty="0"/>
                  <a:t> events that form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partition</a:t>
                </a:r>
                <a:r>
                  <a:rPr lang="en-US" sz="2800" dirty="0"/>
                  <a:t> of the sample space. Assume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HK" sz="2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altLang="zh-CN" sz="2800" dirty="0"/>
                  <a:t>for all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. Then, for any event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 we have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28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</m:t>
                    </m:r>
                  </m:oMath>
                </a14:m>
                <a:r>
                  <a:rPr lang="en-HK" sz="2800" b="0" i="1" dirty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HK" sz="2800" b="0" i="1" dirty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HK" sz="2800" dirty="0"/>
                  <a:t>Indeed,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the the disjoint union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b="0" i="0" dirty="0"/>
                  <a:t>, </a:t>
                </a:r>
                <a:r>
                  <a:rPr lang="en-HK" sz="2800" b="0" i="0" dirty="0"/>
                  <a:t>…</a:t>
                </a:r>
                <a:r>
                  <a:rPr lang="en-US" sz="2800" b="0" i="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HK" sz="2800" dirty="0"/>
                  <a:t>The second equality is given by </a:t>
                </a:r>
                <a:r>
                  <a:rPr lang="en-HK" sz="2800" b="0" i="1" dirty="0">
                    <a:latin typeface="Cambria Math" panose="02040503050406030204" pitchFamily="18" charset="0"/>
                  </a:rPr>
                  <a:t/>
                </a:r>
                <a:br>
                  <a:rPr lang="en-HK" sz="28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  <a:blipFill rotWithShape="1">
                <a:blip r:embed="rId2"/>
                <a:stretch>
                  <a:fillRect l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00" y="404664"/>
            <a:ext cx="2453100" cy="18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0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know that a treasure is located in one of two places, with probabilities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1−</m:t>
                    </m:r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respectively,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0&lt;</m:t>
                    </m:r>
                    <m:r>
                      <a:rPr lang="en-US" sz="2800" b="0" i="1" dirty="0" smtClean="0">
                        <a:latin typeface="Cambria Math"/>
                      </a:rPr>
                      <m:t>𝛽</m:t>
                    </m:r>
                    <m:r>
                      <a:rPr lang="en-US" sz="2800" i="1" dirty="0" smtClean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 We search the first place and if the </a:t>
                </a:r>
                <a:r>
                  <a:rPr lang="en-US" sz="2800" dirty="0" smtClean="0"/>
                  <a:t>treasure is </a:t>
                </a:r>
                <a:r>
                  <a:rPr lang="en-US" sz="2800" dirty="0"/>
                  <a:t>there, we find it with probability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𝑝</m:t>
                    </m:r>
                    <m:r>
                      <a:rPr lang="en-US" sz="280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:r>
                  <a:rPr lang="en-US" sz="2800" dirty="0" smtClean="0"/>
                  <a:t>Show </a:t>
                </a:r>
                <a:r>
                  <a:rPr lang="en-US" sz="2800" dirty="0"/>
                  <a:t>that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event of not finding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treasure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in the first place </a:t>
                </a:r>
                <a:r>
                  <a:rPr lang="en-US" sz="2800" dirty="0"/>
                  <a:t>suggests that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treasure is in the second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place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546" t="-1768" r="-2209" b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9592" y="4593327"/>
                <a:ext cx="7200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+mj-lt"/>
                  </a:rPr>
                  <a:t> be the events</a:t>
                </a:r>
              </a:p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={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the</m:t>
                    </m:r>
                    <m: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treasure</m:t>
                    </m:r>
                    <m: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is</m:t>
                    </m:r>
                    <m: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in</m:t>
                    </m:r>
                    <m: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the</m:t>
                    </m:r>
                    <m: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second</m:t>
                    </m:r>
                    <m: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chemeClr val="accent1"/>
                        </a:solidFill>
                        <a:latin typeface="Cambria Math"/>
                      </a:rPr>
                      <m:t>place</m:t>
                    </m:r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not</m:t>
                      </m:r>
                      <m: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find</m:t>
                      </m:r>
                      <m: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treasure</m:t>
                      </m:r>
                      <m: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in</m:t>
                      </m:r>
                      <m: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first</m:t>
                      </m:r>
                      <m: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>
                          <a:solidFill>
                            <a:schemeClr val="accent1"/>
                          </a:solidFill>
                          <a:latin typeface="Cambria Math"/>
                        </a:rPr>
                        <m:t>place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93327"/>
                <a:ext cx="72008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778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know that a treasure is located in one of two places, with probabilities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1−</m:t>
                    </m:r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respectively,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0&lt;</m:t>
                    </m:r>
                    <m:r>
                      <a:rPr lang="en-US" sz="2800" b="0" i="1" dirty="0" smtClean="0">
                        <a:latin typeface="Cambria Math"/>
                      </a:rPr>
                      <m:t>𝛽</m:t>
                    </m:r>
                    <m:r>
                      <a:rPr lang="en-US" sz="2800" i="1" dirty="0" smtClean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 We search the first place and if the </a:t>
                </a:r>
                <a:r>
                  <a:rPr lang="en-US" sz="2800" dirty="0" smtClean="0"/>
                  <a:t>treasure is </a:t>
                </a:r>
                <a:r>
                  <a:rPr lang="en-US" sz="2800" dirty="0"/>
                  <a:t>there, we find it with probability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𝑝</m:t>
                    </m:r>
                    <m:r>
                      <a:rPr lang="en-US" sz="280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:r>
                  <a:rPr lang="en-US" sz="2800" dirty="0" smtClean="0"/>
                  <a:t>Show </a:t>
                </a:r>
                <a:r>
                  <a:rPr lang="en-US" sz="2800" dirty="0"/>
                  <a:t>that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event of not finding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treasure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in the first place </a:t>
                </a:r>
                <a:r>
                  <a:rPr lang="en-US" sz="2800" dirty="0"/>
                  <a:t>suggests that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treasure is in the second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place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546" t="-1768" r="-2209" b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9592" y="4593327"/>
                <a:ext cx="748883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By the </a:t>
                </a:r>
                <a:r>
                  <a:rPr lang="en-US" sz="2800" dirty="0">
                    <a:solidFill>
                      <a:schemeClr val="accent1"/>
                    </a:solidFill>
                    <a:latin typeface="+mj-lt"/>
                  </a:rPr>
                  <a:t>total probability theorem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+(1−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93327"/>
                <a:ext cx="7488832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710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3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know that a treasure is located in one of two places, with probabilities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1−</m:t>
                    </m:r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respectively,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0&lt;</m:t>
                    </m:r>
                    <m:r>
                      <a:rPr lang="en-US" sz="2800" b="0" i="1" dirty="0" smtClean="0">
                        <a:latin typeface="Cambria Math"/>
                      </a:rPr>
                      <m:t>𝛽</m:t>
                    </m:r>
                    <m:r>
                      <a:rPr lang="en-US" sz="2800" i="1" dirty="0" smtClean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. We search the first place and if the </a:t>
                </a:r>
                <a:r>
                  <a:rPr lang="en-US" sz="2800" dirty="0" smtClean="0"/>
                  <a:t>treasure is </a:t>
                </a:r>
                <a:r>
                  <a:rPr lang="en-US" sz="2800" dirty="0"/>
                  <a:t>there, we find it with probability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𝑝</m:t>
                    </m:r>
                    <m:r>
                      <a:rPr lang="en-US" sz="280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:r>
                  <a:rPr lang="en-US" sz="2800" dirty="0" smtClean="0"/>
                  <a:t>Show </a:t>
                </a:r>
                <a:r>
                  <a:rPr lang="en-US" sz="2800" dirty="0"/>
                  <a:t>that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event of not finding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treasure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in the first place </a:t>
                </a:r>
                <a:r>
                  <a:rPr lang="en-US" sz="2800" dirty="0"/>
                  <a:t>suggests that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treasure is in the second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place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546" t="-1768" r="-2209" b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9592" y="4593327"/>
                <a:ext cx="7488832" cy="233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By the </a:t>
                </a:r>
                <a:r>
                  <a:rPr lang="en-US" sz="2800" dirty="0">
                    <a:solidFill>
                      <a:schemeClr val="accent1"/>
                    </a:solidFill>
                    <a:latin typeface="+mj-lt"/>
                  </a:rPr>
                  <a:t>total probability theorem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+(1−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&gt;1−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93327"/>
                <a:ext cx="7488832" cy="2339551"/>
              </a:xfrm>
              <a:prstGeom prst="rect">
                <a:avLst/>
              </a:prstGeom>
              <a:blipFill rotWithShape="1">
                <a:blip r:embed="rId3"/>
                <a:stretch>
                  <a:fillRect l="-1710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8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Independent Events</a:t>
                </a:r>
              </a:p>
              <a:p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are independent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 smtClean="0"/>
                  <a:t> provides no information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2400" dirty="0"/>
              </a:p>
              <a:p>
                <a:pPr marL="0" indent="0" eaLnBrk="0" hangingPunct="0">
                  <a:spcBef>
                    <a:spcPct val="0"/>
                  </a:spcBef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 = 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Arial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 smtClean="0"/>
              </a:p>
              <a:p>
                <a:r>
                  <a:rPr lang="en-US" sz="2800" dirty="0" smtClean="0">
                    <a:solidFill>
                      <a:srgbClr val="000000"/>
                    </a:solidFill>
                    <a:latin typeface="Arial" charset="0"/>
                  </a:rPr>
                  <a:t>Equivalently</a:t>
                </a:r>
                <a:endParaRPr lang="en-US" sz="2800" dirty="0" smtClean="0"/>
              </a:p>
              <a:p>
                <a:pPr marL="0" indent="0" eaLnBrk="0" hangingPunct="0">
                  <a:spcBef>
                    <a:spcPct val="0"/>
                  </a:spcBef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 = 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Arial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-Right Arrow 2"/>
          <p:cNvSpPr/>
          <p:nvPr/>
        </p:nvSpPr>
        <p:spPr>
          <a:xfrm>
            <a:off x="3563888" y="2667211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dirty="0" smtClean="0"/>
                  <a:t>hunter </a:t>
                </a:r>
                <a:r>
                  <a:rPr lang="en-US" sz="2800" dirty="0"/>
                  <a:t>has two hunting dogs</a:t>
                </a:r>
                <a:r>
                  <a:rPr lang="en-US" sz="2800" dirty="0" smtClean="0"/>
                  <a:t>.  On a two-path road, each dog will </a:t>
                </a:r>
                <a:r>
                  <a:rPr lang="en-US" sz="2800" dirty="0"/>
                  <a:t>choose the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correct path </a:t>
                </a:r>
                <a:r>
                  <a:rPr lang="en-US" sz="28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independently</a:t>
                </a:r>
                <a:r>
                  <a:rPr lang="en-US" sz="2800" dirty="0" smtClean="0"/>
                  <a:t>. Let each </a:t>
                </a:r>
                <a:r>
                  <a:rPr lang="en-US" sz="2800" dirty="0"/>
                  <a:t>dog choose a path, and if they agree, take that one, </a:t>
                </a:r>
                <a:r>
                  <a:rPr lang="en-US" sz="2800" dirty="0" smtClean="0"/>
                  <a:t>and if </a:t>
                </a:r>
                <a:r>
                  <a:rPr lang="en-US" sz="2800" dirty="0"/>
                  <a:t>they disagree, </a:t>
                </a:r>
                <a:r>
                  <a:rPr lang="en-US" sz="2800" dirty="0" smtClean="0"/>
                  <a:t>randomly </a:t>
                </a:r>
                <a:r>
                  <a:rPr lang="en-US" sz="2800" dirty="0"/>
                  <a:t>pick a path. Is </a:t>
                </a:r>
                <a:r>
                  <a:rPr lang="en-US" sz="2800" dirty="0" smtClean="0"/>
                  <a:t>this </a:t>
                </a:r>
                <a:r>
                  <a:rPr lang="en-US" sz="2800" dirty="0"/>
                  <a:t>strategy better than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just letting </a:t>
                </a:r>
                <a:r>
                  <a:rPr lang="en-US" sz="2800" dirty="0" smtClean="0">
                    <a:solidFill>
                      <a:schemeClr val="accent6"/>
                    </a:solidFill>
                  </a:rPr>
                  <a:t>one of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the two dogs decide on a path</a:t>
                </a:r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546" t="-2050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9429" y="4221088"/>
                <a:ext cx="748883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Both dogs agree on the correct path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800" dirty="0">
                    <a:solidFill>
                      <a:schemeClr val="accent1"/>
                    </a:solidFill>
                  </a:rPr>
                  <a:t>The dogs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disagree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⋅2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9" y="4221088"/>
                <a:ext cx="7488832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629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0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dirty="0" smtClean="0"/>
                  <a:t>hunter </a:t>
                </a:r>
                <a:r>
                  <a:rPr lang="en-US" sz="2800" dirty="0"/>
                  <a:t>has two hunting dogs</a:t>
                </a:r>
                <a:r>
                  <a:rPr lang="en-US" sz="2800" dirty="0" smtClean="0"/>
                  <a:t>.  On a two-path road, each dog will </a:t>
                </a:r>
                <a:r>
                  <a:rPr lang="en-US" sz="2800" dirty="0"/>
                  <a:t>choose the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correct path </a:t>
                </a:r>
                <a:r>
                  <a:rPr lang="en-US" sz="28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independently</a:t>
                </a:r>
                <a:r>
                  <a:rPr lang="en-US" sz="2800" dirty="0" smtClean="0"/>
                  <a:t>. Let each </a:t>
                </a:r>
                <a:r>
                  <a:rPr lang="en-US" sz="2800" dirty="0"/>
                  <a:t>dog choose a path, and if they agree, take that one, </a:t>
                </a:r>
                <a:r>
                  <a:rPr lang="en-US" sz="2800" dirty="0" smtClean="0"/>
                  <a:t>and if </a:t>
                </a:r>
                <a:r>
                  <a:rPr lang="en-US" sz="2800" dirty="0"/>
                  <a:t>they disagree, </a:t>
                </a:r>
                <a:r>
                  <a:rPr lang="en-US" sz="2800" dirty="0" smtClean="0"/>
                  <a:t>randomly </a:t>
                </a:r>
                <a:r>
                  <a:rPr lang="en-US" sz="2800" dirty="0"/>
                  <a:t>pick a path. Is </a:t>
                </a:r>
                <a:r>
                  <a:rPr lang="en-US" sz="2800" dirty="0" smtClean="0"/>
                  <a:t>this </a:t>
                </a:r>
                <a:r>
                  <a:rPr lang="en-US" sz="2800" dirty="0"/>
                  <a:t>strategy better than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just letting </a:t>
                </a:r>
                <a:r>
                  <a:rPr lang="en-US" sz="2800" dirty="0" smtClean="0">
                    <a:solidFill>
                      <a:schemeClr val="accent6"/>
                    </a:solidFill>
                  </a:rPr>
                  <a:t>one of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the two dogs decide on a path</a:t>
                </a:r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546" t="-2050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9428" y="4221088"/>
                <a:ext cx="79189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Hunter chooses the correct path when dogs disagree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The probability that hunter chooses the correct path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8" y="4221088"/>
                <a:ext cx="7918996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540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models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198233"/>
            <a:ext cx="827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 </a:t>
            </a:r>
            <a:r>
              <a:rPr lang="en-US" sz="2800" dirty="0" smtClean="0">
                <a:latin typeface="Franklin Gothic Medium"/>
                <a:cs typeface="Franklin Gothic Medium"/>
              </a:rPr>
              <a:t>is an assignment of probabilities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to every element of the sample space.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304740"/>
            <a:ext cx="763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Probabilities are nonnegative and add up to one.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48466" y="4036715"/>
            <a:ext cx="6273316" cy="958544"/>
            <a:chOff x="955979" y="2133600"/>
            <a:chExt cx="6273316" cy="958544"/>
          </a:xfrm>
        </p:grpSpPr>
        <p:pic>
          <p:nvPicPr>
            <p:cNvPr id="14" name="Picture 13" descr="g95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9" y="2166366"/>
              <a:ext cx="923210" cy="925778"/>
            </a:xfrm>
            <a:prstGeom prst="rect">
              <a:avLst/>
            </a:prstGeom>
          </p:spPr>
        </p:pic>
        <p:pic>
          <p:nvPicPr>
            <p:cNvPr id="15" name="Picture 14" descr="g95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29" y="2166366"/>
              <a:ext cx="923210" cy="92577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75304" y="2133600"/>
              <a:ext cx="3053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S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45374" y="4419698"/>
            <a:ext cx="2036623" cy="461665"/>
            <a:chOff x="5145374" y="4419698"/>
            <a:chExt cx="203662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14537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7877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931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265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318530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9409" y="5344467"/>
            <a:ext cx="688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models a pair of coins with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equally likely outcomes</a:t>
            </a:r>
          </a:p>
        </p:txBody>
      </p:sp>
    </p:spTree>
    <p:extLst>
      <p:ext uri="{BB962C8B-B14F-4D97-AF65-F5344CB8AC3E}">
        <p14:creationId xmlns:p14="http://schemas.microsoft.com/office/powerpoint/2010/main" val="8821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different power plants. And each one can produce enough </a:t>
                </a:r>
                <a:r>
                  <a:rPr lang="en-US" sz="2800" dirty="0"/>
                  <a:t>electricity to supply the entire city. Now suppose that </a:t>
                </a: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th</a:t>
                </a:r>
                <a:r>
                  <a:rPr lang="en-US" sz="2800" dirty="0" smtClean="0"/>
                  <a:t> power plants </a:t>
                </a:r>
                <a:r>
                  <a:rPr lang="en-US" sz="2800" dirty="0"/>
                  <a:t>fails </a:t>
                </a:r>
                <a:r>
                  <a:rPr lang="en-US" sz="2800" dirty="0" smtClean="0"/>
                  <a:t>independently with </a:t>
                </a:r>
                <a:r>
                  <a:rPr lang="en-US" sz="2800" dirty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(a) What is the probability that the city will experience a black-out?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546" t="-2050" r="-2283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2804" y="4329156"/>
                <a:ext cx="8145660" cy="2641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0" dirty="0" smtClean="0">
                    <a:solidFill>
                      <a:schemeClr val="accent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i="0" dirty="0" smtClean="0">
                    <a:solidFill>
                      <a:schemeClr val="accent1"/>
                    </a:solidFill>
                    <a:latin typeface="+mj-lt"/>
                  </a:rPr>
                  <a:t> denote the event that the city experiences a black-out.</a:t>
                </a:r>
              </a:p>
              <a:p>
                <a:r>
                  <a:rPr lang="en-US" sz="2800" i="0" dirty="0" smtClean="0">
                    <a:solidFill>
                      <a:schemeClr val="accent1"/>
                    </a:solidFill>
                    <a:latin typeface="+mj-lt"/>
                  </a:rPr>
                  <a:t>Since the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en-US" sz="2800" i="0" dirty="0" smtClean="0">
                    <a:solidFill>
                      <a:schemeClr val="accent1"/>
                    </a:solidFill>
                    <a:latin typeface="+mj-lt"/>
                  </a:rPr>
                  <a:t>power plants fail independently</a:t>
                </a:r>
                <a:endParaRPr lang="en-US" sz="28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04" y="4329156"/>
                <a:ext cx="8145660" cy="2641942"/>
              </a:xfrm>
              <a:prstGeom prst="rect">
                <a:avLst/>
              </a:prstGeom>
              <a:blipFill rotWithShape="1">
                <a:blip r:embed="rId3"/>
                <a:stretch>
                  <a:fillRect l="-1572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2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different power plants. And each one can produce enough </a:t>
                </a:r>
                <a:r>
                  <a:rPr lang="en-US" sz="2800" dirty="0"/>
                  <a:t>electricity to supply the entire city. Now suppose that </a:t>
                </a: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th</a:t>
                </a:r>
                <a:r>
                  <a:rPr lang="en-US" sz="2800" dirty="0" smtClean="0"/>
                  <a:t> power plants </a:t>
                </a:r>
                <a:r>
                  <a:rPr lang="en-US" sz="2800" dirty="0"/>
                  <a:t>fails </a:t>
                </a:r>
                <a:r>
                  <a:rPr lang="en-US" sz="2800" dirty="0" smtClean="0"/>
                  <a:t>independently with </a:t>
                </a:r>
                <a:r>
                  <a:rPr lang="en-US" sz="2800" dirty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(b) Now suppose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two</a:t>
                </a:r>
                <a:r>
                  <a:rPr lang="en-US" sz="2800" dirty="0" smtClean="0"/>
                  <a:t> power plants </a:t>
                </a:r>
                <a:r>
                  <a:rPr lang="en-US" sz="2800" dirty="0"/>
                  <a:t>are necessary to keep the city from a black-out. Find the probability that</a:t>
                </a:r>
              </a:p>
              <a:p>
                <a:r>
                  <a:rPr lang="en-US" sz="2800" dirty="0"/>
                  <a:t>the city will experience a black-out.</a:t>
                </a:r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546" t="-1768" b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4859346"/>
                <a:ext cx="748883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T</a:t>
                </a:r>
                <a:r>
                  <a:rPr lang="en-US" sz="2800" i="0" dirty="0" smtClean="0">
                    <a:solidFill>
                      <a:schemeClr val="accent1"/>
                    </a:solidFill>
                    <a:latin typeface="+mj-lt"/>
                  </a:rPr>
                  <a:t>he city will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0" dirty="0" smtClean="0">
                    <a:solidFill>
                      <a:schemeClr val="accent1"/>
                    </a:solidFill>
                    <a:latin typeface="+mj-lt"/>
                  </a:rPr>
                  <a:t>black out if either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0" dirty="0" smtClean="0">
                    <a:solidFill>
                      <a:schemeClr val="accent1"/>
                    </a:solidFill>
                    <a:latin typeface="+mj-lt"/>
                  </a:rPr>
                  <a:t> or any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1 </m:t>
                    </m:r>
                  </m:oMath>
                </a14:m>
                <a:r>
                  <a:rPr lang="en-US" sz="2800" i="0" dirty="0" smtClean="0">
                    <a:solidFill>
                      <a:schemeClr val="accent1"/>
                    </a:solidFill>
                    <a:latin typeface="+mj-lt"/>
                  </a:rPr>
                  <a:t>power plants fail</a:t>
                </a:r>
                <a:endParaRPr lang="en-US" sz="2800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r>
                  <a:rPr lang="en-US" sz="2800" dirty="0">
                    <a:solidFill>
                      <a:schemeClr val="accent1"/>
                    </a:solidFill>
                  </a:rPr>
                  <a:t>These two events are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mutually exclusive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59346"/>
                <a:ext cx="7488832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710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0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different power plants. And each one can produce enough </a:t>
                </a:r>
                <a:r>
                  <a:rPr lang="en-US" sz="2800" dirty="0"/>
                  <a:t>electricity to supply the entire city. Now suppose that </a:t>
                </a: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th</a:t>
                </a:r>
                <a:r>
                  <a:rPr lang="en-US" sz="2800" dirty="0" smtClean="0"/>
                  <a:t> power plants </a:t>
                </a:r>
                <a:r>
                  <a:rPr lang="en-US" sz="2800" dirty="0"/>
                  <a:t>fails </a:t>
                </a:r>
                <a:r>
                  <a:rPr lang="en-US" sz="2800" dirty="0" smtClean="0"/>
                  <a:t>independently with </a:t>
                </a:r>
                <a:r>
                  <a:rPr lang="en-US" sz="2800" dirty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(b) Now suppose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two</a:t>
                </a:r>
                <a:r>
                  <a:rPr lang="en-US" sz="2800" dirty="0" smtClean="0"/>
                  <a:t> power plants </a:t>
                </a:r>
                <a:r>
                  <a:rPr lang="en-US" sz="2800" dirty="0"/>
                  <a:t>are necessary to keep the city from a black-out. Find the probability that</a:t>
                </a:r>
              </a:p>
              <a:p>
                <a:r>
                  <a:rPr lang="en-US" sz="2800" dirty="0"/>
                  <a:t>the city will experience a black-out.</a:t>
                </a:r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546" t="-1768" b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4859346"/>
                <a:ext cx="7488832" cy="148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nary>
                                <m:naryPr>
                                  <m:chr m:val="∏"/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59346"/>
                <a:ext cx="7488832" cy="14891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 are welcome.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Probabilistic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Event</a:t>
                </a:r>
                <a:r>
                  <a:rPr lang="en-US" dirty="0" smtClean="0"/>
                  <a:t>: a subset of sample space.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HK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 is a set of possible </a:t>
                </a:r>
                <a:r>
                  <a:rPr lang="en-US" dirty="0"/>
                  <a:t>outcomes</a:t>
                </a:r>
                <a:endParaRPr lang="en-HK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HK" dirty="0" smtClean="0"/>
                  <a:t>.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𝐻𝐻</m:t>
                        </m:r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𝑇𝑇</m:t>
                        </m:r>
                      </m:e>
                    </m:d>
                  </m:oMath>
                </a14:m>
                <a:r>
                  <a:rPr lang="en-US" dirty="0" smtClean="0"/>
                  <a:t>, the event that the two coins give the same side.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law </a:t>
                </a:r>
                <a:r>
                  <a:rPr lang="en-US" dirty="0"/>
                  <a:t>assigns our knowledge or belief to a</a:t>
                </a:r>
                <a:r>
                  <a:rPr lang="en-US" dirty="0" smtClean="0"/>
                  <a:t>n event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 number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HK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HK" altLang="zh-HK" dirty="0" smtClean="0">
                    <a:ea typeface="新細明體" charset="-120"/>
                  </a:rPr>
                  <a:t>It specifies the likelihood of any outcome.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4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Axioms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zh-HK" dirty="0" smtClean="0">
                    <a:ea typeface="新細明體" charset="-120"/>
                  </a:rPr>
                  <a:t>(</a:t>
                </a:r>
                <a:r>
                  <a:rPr lang="en-US" altLang="zh-HK" i="1" dirty="0" smtClean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Non-negativity</a:t>
                </a:r>
                <a:r>
                  <a:rPr lang="en-US" altLang="zh-HK" dirty="0">
                    <a:ea typeface="新細明體" charset="-12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)≥0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for every event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 smtClean="0"/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Additivity</a:t>
                </a:r>
                <a:r>
                  <a:rPr lang="en-US" dirty="0"/>
                  <a:t>) </a:t>
                </a:r>
                <a:r>
                  <a:rPr lang="en-US" dirty="0" smtClean="0"/>
                  <a:t>For any two disjoint </a:t>
                </a:r>
                <a:r>
                  <a:rPr lang="en-US" dirty="0"/>
                  <a:t>events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pl-PL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pl-PL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pl-PL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pl-PL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HK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US" dirty="0" smtClean="0"/>
                  <a:t>In general,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 are disjoint </a:t>
                </a:r>
                <a:r>
                  <a:rPr lang="en-US" dirty="0"/>
                  <a:t>events, </a:t>
                </a:r>
                <a:r>
                  <a:rPr lang="en-US" dirty="0" smtClean="0"/>
                  <a:t>then </a:t>
                </a:r>
                <a:r>
                  <a:rPr lang="en-HK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pl-PL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∪…</m:t>
                        </m:r>
                      </m:e>
                    </m:d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pl-PL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endParaRPr lang="en-US" altLang="zh-HK" dirty="0" smtClean="0">
                  <a:ea typeface="新細明體" charset="-120"/>
                </a:endParaRPr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zh-HK" dirty="0" smtClean="0">
                    <a:ea typeface="新細明體" charset="-120"/>
                  </a:rPr>
                  <a:t>(</a:t>
                </a:r>
                <a:r>
                  <a:rPr lang="en-US" altLang="zh-HK" i="1" dirty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Normalization</a:t>
                </a:r>
                <a:r>
                  <a:rPr lang="en-US" altLang="zh-HK" dirty="0">
                    <a:ea typeface="新細明體" charset="-120"/>
                  </a:rPr>
                  <a:t>) </a:t>
                </a:r>
                <a14:m>
                  <m:oMath xmlns:m="http://schemas.openxmlformats.org/officeDocument/2006/math">
                    <m:r>
                      <a:rPr lang="en-HK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HK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Ω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926" t="-3100" r="-1630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2060848"/>
                <a:ext cx="323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∩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60848"/>
                <a:ext cx="323293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9992" y="2063063"/>
                <a:ext cx="323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∪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063063"/>
                <a:ext cx="323293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onlinemath4all.com/images/venndiagram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0" y="2780928"/>
            <a:ext cx="638679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2859" y="5186826"/>
                <a:ext cx="5156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/>
                                  <a:ea typeface="Cambria Math"/>
                                </a:rPr>
                                <m:t>∪⋯∪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∩⋯∩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9" y="5186826"/>
                <a:ext cx="51561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2860" y="6021288"/>
                <a:ext cx="51399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2800" b="0" i="1" dirty="0" smtClean="0">
                                  <a:latin typeface="Cambria Math"/>
                                  <a:ea typeface="Cambria Math"/>
                                </a:rPr>
                                <m:t>⋯∩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⋯∪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60" y="6021288"/>
                <a:ext cx="513993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5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484784"/>
                <a:ext cx="8280920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Bonferroni’s inequality.</a:t>
                </a:r>
              </a:p>
              <a:p>
                <a:endParaRPr lang="en-US" sz="1100" dirty="0" smtClean="0"/>
              </a:p>
              <a:p>
                <a:r>
                  <a:rPr lang="en-US" sz="2800" dirty="0"/>
                  <a:t>Prove that for any two events A and B, we </a:t>
                </a:r>
                <a:r>
                  <a:rPr lang="en-US" sz="2800" dirty="0" smtClean="0"/>
                  <a:t>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280920" cy="1554272"/>
              </a:xfrm>
              <a:prstGeom prst="rect">
                <a:avLst/>
              </a:prstGeom>
              <a:blipFill rotWithShape="1">
                <a:blip r:embed="rId2"/>
                <a:stretch>
                  <a:fillRect l="-1546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3789040"/>
                <a:ext cx="8136904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1"/>
                  </a:solidFill>
                </a:endParaRPr>
              </a:p>
              <a:p>
                <a:pPr algn="ctr"/>
                <a:endParaRPr lang="en-US" sz="1100" b="0" dirty="0" smtClean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)≤1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040"/>
                <a:ext cx="8136904" cy="1123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1/1f/Intersection_of_sets_A_and_B.svg/2000px-Intersection_of_sets_A_and_B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18" y="4077072"/>
            <a:ext cx="3106480" cy="23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24744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Romeo and Juliet have a date.</a:t>
            </a:r>
          </a:p>
          <a:p>
            <a:endParaRPr lang="en-US" sz="2400" dirty="0" smtClean="0"/>
          </a:p>
          <a:p>
            <a:r>
              <a:rPr lang="en-US" sz="2400" dirty="0" smtClean="0"/>
              <a:t>Each </a:t>
            </a:r>
            <a:r>
              <a:rPr lang="en-US" sz="2400" dirty="0"/>
              <a:t>will arrive at the meeting place with a delay between 0 and 1 hour, with all pairs of delays being equally likely. 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first to arrive will wait for 15 minutes and will leave if the other has not yet arrived. </a:t>
            </a:r>
          </a:p>
          <a:p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2400" dirty="0"/>
              <a:t>: What is the probability that they will meet?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124744"/>
                <a:ext cx="4906888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3200" dirty="0"/>
                  <a:t>Sample space: </a:t>
                </a:r>
                <a:r>
                  <a:rPr lang="en-US" sz="3200" dirty="0"/>
                  <a:t>the unit square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HK" sz="3200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HK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n-US" sz="3200" dirty="0"/>
                  <a:t>Its elements are the possible pairs of delays</a:t>
                </a:r>
                <a:r>
                  <a:rPr lang="en-US" sz="3200" dirty="0" smtClean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“equally likely” pairs of delays: let </a:t>
                </a:r>
                <a14:m>
                  <m:oMath xmlns:m="http://schemas.openxmlformats.org/officeDocument/2006/math">
                    <m:r>
                      <a:rPr lang="en-HK" sz="32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HK" sz="32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3200" dirty="0"/>
                  <a:t> for event </a:t>
                </a:r>
                <a14:m>
                  <m:oMath xmlns:m="http://schemas.openxmlformats.org/officeDocument/2006/math">
                    <m:r>
                      <a:rPr lang="en-HK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sz="32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HK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be equal to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’s “</a:t>
                </a:r>
                <a:r>
                  <a:rPr lang="en-US" sz="3200" dirty="0">
                    <a:solidFill>
                      <a:srgbClr val="FF0000"/>
                    </a:solidFill>
                  </a:rPr>
                  <a:t>area</a:t>
                </a:r>
                <a:r>
                  <a:rPr lang="en-US" sz="3200" dirty="0"/>
                  <a:t>”.</a:t>
                </a:r>
              </a:p>
              <a:p>
                <a:pPr lvl="1"/>
                <a:r>
                  <a:rPr lang="en-HK" sz="2800" dirty="0"/>
                  <a:t>This satisfies the axioms.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24744"/>
                <a:ext cx="4906888" cy="5447645"/>
              </a:xfrm>
              <a:prstGeom prst="rect">
                <a:avLst/>
              </a:prstGeom>
              <a:blipFill rotWithShape="0">
                <a:blip r:embed="rId2"/>
                <a:stretch>
                  <a:fillRect l="-3106" t="-1456" b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701363"/>
            <a:ext cx="3624722" cy="3313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1960" y="5258136"/>
                <a:ext cx="5105400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S" i="1" dirty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s-ES" i="1" dirty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 0≤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≤1, 0≤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258136"/>
                <a:ext cx="5105400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3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124744"/>
                <a:ext cx="4330824" cy="4984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event that Romeo and Juliet will meet is the shaded region</a:t>
                </a:r>
                <a:r>
                  <a:rPr lang="en-US" sz="3200" dirty="0" smtClean="0"/>
                  <a:t>.</a:t>
                </a:r>
              </a:p>
              <a:p>
                <a:r>
                  <a:rPr lang="en-US" sz="3200" dirty="0" smtClean="0"/>
                  <a:t> </a:t>
                </a:r>
                <a:endParaRPr lang="en-US" sz="3200" dirty="0"/>
              </a:p>
              <a:p>
                <a:r>
                  <a:rPr lang="en-US" sz="3200" dirty="0"/>
                  <a:t>Its probability is calculated to be 7/16.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sz="2800" dirty="0"/>
                  <a:t> the area of the two unshaded triangles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HK" sz="2800" i="1" dirty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HK" sz="2800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HK" sz="2800" i="1" dirty="0">
                    <a:latin typeface="Cambria Math" panose="02040503050406030204" pitchFamily="18" charset="0"/>
                  </a:rPr>
                  <a:t> </a:t>
                </a:r>
                <a:br>
                  <a:rPr lang="en-HK" sz="2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=7/16</m:t>
                    </m:r>
                  </m:oMath>
                </a14:m>
                <a:r>
                  <a:rPr lang="en-US" sz="280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24744"/>
                <a:ext cx="4330824" cy="4984506"/>
              </a:xfrm>
              <a:prstGeom prst="rect">
                <a:avLst/>
              </a:prstGeom>
              <a:blipFill rotWithShape="0">
                <a:blip r:embed="rId2"/>
                <a:stretch>
                  <a:fillRect l="-3521" t="-1591" b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701363"/>
            <a:ext cx="3624722" cy="3313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1960" y="5258136"/>
                <a:ext cx="5105400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S" i="1" dirty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s-ES" i="1" dirty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 0≤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≤1, 0≤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258136"/>
                <a:ext cx="5105400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7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1787</Words>
  <Application>Microsoft Macintosh PowerPoint</Application>
  <PresentationFormat>On-screen Show (4:3)</PresentationFormat>
  <Paragraphs>146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Franklin Gothic Medium</vt:lpstr>
      <vt:lpstr>Garamond</vt:lpstr>
      <vt:lpstr>Times New Roman</vt:lpstr>
      <vt:lpstr>宋体</vt:lpstr>
      <vt:lpstr>新細明體</vt:lpstr>
      <vt:lpstr>Office 佈景主題</vt:lpstr>
      <vt:lpstr>Tutorial 2: Sample Space and Probability 2 </vt:lpstr>
      <vt:lpstr>Probability models</vt:lpstr>
      <vt:lpstr>Elements of a Probabilistic Model</vt:lpstr>
      <vt:lpstr>Probability Axioms</vt:lpstr>
      <vt:lpstr>De Morgan’s laws</vt:lpstr>
      <vt:lpstr>Question</vt:lpstr>
      <vt:lpstr>Question</vt:lpstr>
      <vt:lpstr>Question</vt:lpstr>
      <vt:lpstr>Question</vt:lpstr>
      <vt:lpstr>Question</vt:lpstr>
      <vt:lpstr>Question</vt:lpstr>
      <vt:lpstr>PowerPoint Presentation</vt:lpstr>
      <vt:lpstr>Total Probability Theorem</vt:lpstr>
      <vt:lpstr>Question</vt:lpstr>
      <vt:lpstr>Question</vt:lpstr>
      <vt:lpstr>Question</vt:lpstr>
      <vt:lpstr>Independence</vt:lpstr>
      <vt:lpstr>Question</vt:lpstr>
      <vt:lpstr>Question</vt:lpstr>
      <vt:lpstr>Question</vt:lpstr>
      <vt:lpstr>Question</vt:lpstr>
      <vt:lpstr>Question</vt:lpstr>
      <vt:lpstr>Thanks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Theory</dc:title>
  <dc:creator>Administrator</dc:creator>
  <cp:lastModifiedBy>WANG, Baoxiang</cp:lastModifiedBy>
  <cp:revision>51</cp:revision>
  <dcterms:created xsi:type="dcterms:W3CDTF">2016-01-18T05:45:44Z</dcterms:created>
  <dcterms:modified xsi:type="dcterms:W3CDTF">2017-02-19T15:05:52Z</dcterms:modified>
</cp:coreProperties>
</file>