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878BE-6299-4964-BEEC-C81A68B5E7EF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C687F-E960-4185-AD2B-D3BC67FD3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9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F979-5AC3-471F-8B97-E51B47BE5B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0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1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8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3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6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1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EF87-1B9B-4EE2-A9C2-10D1FEAECA2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A5BB-6346-4E85-975F-EAAA61D4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</a:t>
            </a:r>
            <a:r>
              <a:rPr lang="en-US" dirty="0" smtClean="0"/>
              <a:t>11: </a:t>
            </a:r>
            <a:r>
              <a:rPr lang="en-US" dirty="0" smtClean="0"/>
              <a:t>Limit Theorems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660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Baoxiang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Wang &amp;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Yihan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Zhang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bxwang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, yhzhang@cse.cuhk.edu.hk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April 10,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B69-D5A1-4E78-B26F-8F0C8AA69F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305800" cy="4530725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the number of times that the result was </a:t>
                </a:r>
                <a:r>
                  <a:rPr lang="en-US" dirty="0" smtClean="0"/>
                  <a:t>odd, which </a:t>
                </a:r>
                <a:r>
                  <a:rPr lang="en-US" dirty="0"/>
                  <a:t>is a binomial random variable,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=100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r>
                  <a:rPr lang="en-US" dirty="0" smtClean="0"/>
                  <a:t>so </a:t>
                </a:r>
                <a:r>
                  <a:rPr lang="en-US" dirty="0"/>
                  <a:t>that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𝐄</m:t>
                    </m:r>
                    <m:r>
                      <a:rPr lang="en-US" i="1" dirty="0">
                        <a:latin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]=100·0.5=50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and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100·0.5·0.5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=5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305800" cy="4530725"/>
              </a:xfrm>
              <a:blipFill>
                <a:blip r:embed="rId2"/>
                <a:stretch>
                  <a:fillRect l="-1321" t="-2288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03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normal approximation </a:t>
                </a:r>
                <a:r>
                  <a:rPr lang="en-US" dirty="0" smtClean="0"/>
                  <a:t>to the binomial, we find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𝑆</m:t>
                        </m:r>
                        <m:r>
                          <a:rPr lang="en-US" i="1" dirty="0" smtClean="0">
                            <a:latin typeface="Cambria Math"/>
                          </a:rPr>
                          <m:t>&gt;55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−50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&gt;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55−50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=1−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≤1)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≈1−</m:t>
                    </m:r>
                    <m:r>
                      <m:rPr>
                        <m:sty m:val="p"/>
                      </m:rPr>
                      <a:rPr lang="en-US" i="0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=1−0.8413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=0.1587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44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better</a:t>
                </a:r>
                <a:r>
                  <a:rPr lang="en-US" dirty="0" smtClean="0"/>
                  <a:t> approximation can be obtained by using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 </a:t>
                </a:r>
                <a:r>
                  <a:rPr lang="en-US" dirty="0" err="1">
                    <a:solidFill>
                      <a:srgbClr val="FF0000"/>
                    </a:solidFill>
                  </a:rPr>
                  <a:t>Moivre</a:t>
                </a:r>
                <a:r>
                  <a:rPr lang="en-US" dirty="0">
                    <a:solidFill>
                      <a:srgbClr val="FF0000"/>
                    </a:solidFill>
                  </a:rPr>
                  <a:t>-Laplace approximation</a:t>
                </a:r>
                <a:r>
                  <a:rPr lang="en-US" dirty="0"/>
                  <a:t>, which </a:t>
                </a:r>
                <a:r>
                  <a:rPr lang="en-US" dirty="0" smtClean="0"/>
                  <a:t>yields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𝑆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&gt;55</m:t>
                          </m:r>
                        </m:e>
                      </m:d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𝑆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≥55.5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−50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i="1" dirty="0">
                            <a:latin typeface="Cambria Math"/>
                          </a:rPr>
                          <m:t>&gt;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55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.5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−50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≈ 1−</m:t>
                    </m:r>
                    <m:r>
                      <m:rPr>
                        <m:sty m:val="p"/>
                      </m:rPr>
                      <a:rPr lang="en-US" i="0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1.1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=1−0.8643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=0.1357.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37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smtClean="0"/>
              <a:t>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During each </a:t>
                </a:r>
                <a:r>
                  <a:rPr lang="en-US" dirty="0" smtClean="0"/>
                  <a:t>day, </a:t>
                </a:r>
                <a:r>
                  <a:rPr lang="en-US" dirty="0"/>
                  <a:t>the probability that your computer's operating </a:t>
                </a:r>
                <a:r>
                  <a:rPr lang="en-US" dirty="0" smtClean="0"/>
                  <a:t>system crashes </a:t>
                </a:r>
                <a:r>
                  <a:rPr lang="en-US" dirty="0"/>
                  <a:t>at least once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5%</m:t>
                    </m:r>
                  </m:oMath>
                </a14:m>
                <a:r>
                  <a:rPr lang="en-US" dirty="0"/>
                  <a:t>, independent of every other day. </a:t>
                </a:r>
                <a:endParaRPr lang="en-US" dirty="0" smtClean="0"/>
              </a:p>
              <a:p>
                <a:r>
                  <a:rPr lang="en-US" dirty="0" smtClean="0"/>
                  <a:t>You </a:t>
                </a:r>
                <a:r>
                  <a:rPr lang="en-US" dirty="0"/>
                  <a:t>are interested in </a:t>
                </a:r>
                <a:r>
                  <a:rPr lang="en-US" dirty="0" smtClean="0"/>
                  <a:t>the probability </a:t>
                </a:r>
                <a:r>
                  <a:rPr lang="en-US" dirty="0"/>
                  <a:t>of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45</m:t>
                    </m:r>
                  </m:oMath>
                </a14:m>
                <a:r>
                  <a:rPr lang="en-US" dirty="0"/>
                  <a:t> crash-free days out of the next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en-US" dirty="0"/>
                  <a:t> days</a:t>
                </a:r>
                <a:r>
                  <a:rPr lang="en-US" dirty="0" smtClean="0"/>
                  <a:t>.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64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a) Find the probability of interest by using the </a:t>
            </a:r>
            <a:r>
              <a:rPr lang="en-US" dirty="0">
                <a:solidFill>
                  <a:srgbClr val="FF0000"/>
                </a:solidFill>
              </a:rPr>
              <a:t>normal approximation </a:t>
            </a:r>
            <a:r>
              <a:rPr lang="en-US" dirty="0"/>
              <a:t>to the binomial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b) Repeat part (a), this time </a:t>
            </a:r>
            <a:r>
              <a:rPr lang="en-US" dirty="0" smtClean="0"/>
              <a:t>using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Poisson approximation</a:t>
            </a:r>
            <a:r>
              <a:rPr lang="en-US" dirty="0"/>
              <a:t> to the binomial.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1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(a)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the number of crash-free days, which </a:t>
                </a:r>
                <a:r>
                  <a:rPr lang="en-US" dirty="0" smtClean="0"/>
                  <a:t>is a </a:t>
                </a:r>
                <a:r>
                  <a:rPr lang="en-US" dirty="0"/>
                  <a:t>binomial random variable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=50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=0.95</m:t>
                    </m:r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r>
                  <a:rPr lang="en-US" dirty="0" smtClean="0"/>
                  <a:t>so </a:t>
                </a:r>
                <a:r>
                  <a:rPr lang="en-US" dirty="0"/>
                  <a:t>that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i="1" dirty="0" smtClean="0">
                          <a:latin typeface="Cambria Math"/>
                        </a:rPr>
                        <m:t>[</m:t>
                      </m:r>
                      <m:r>
                        <a:rPr lang="en-US" b="0" i="1" dirty="0" smtClean="0">
                          <a:latin typeface="Cambria Math"/>
                        </a:rPr>
                        <m:t>𝑆</m:t>
                      </m:r>
                      <m:r>
                        <a:rPr lang="en-US" i="1" dirty="0" smtClean="0">
                          <a:latin typeface="Cambria Math"/>
                        </a:rPr>
                        <m:t>]=50·0.95=47.5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And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0·0.</m:t>
                        </m:r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  <m:r>
                          <a:rPr lang="en-US" i="1">
                            <a:latin typeface="Cambria Math"/>
                          </a:rPr>
                          <m:t>5·0.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1.</m:t>
                    </m:r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63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Using the normal approximation to the binomial, we find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𝑆</m:t>
                          </m:r>
                          <m:r>
                            <a:rPr lang="en-US" i="1" dirty="0">
                              <a:latin typeface="Cambria Math"/>
                            </a:rPr>
                            <m:t>≥45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−47.5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1.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 dirty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5−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47.5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1.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≈1−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.62</m:t>
                        </m:r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1.62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=0.</m:t>
                    </m:r>
                    <m:r>
                      <a:rPr lang="en-US" b="0" i="1" dirty="0" smtClean="0">
                        <a:latin typeface="Cambria Math"/>
                      </a:rPr>
                      <m:t>9474</m:t>
                    </m:r>
                  </m:oMath>
                </a14:m>
                <a:r>
                  <a:rPr lang="en-US" i="1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Using the de </a:t>
                </a:r>
                <a:r>
                  <a:rPr lang="en-US" dirty="0" err="1"/>
                  <a:t>Moivre</a:t>
                </a:r>
                <a:r>
                  <a:rPr lang="en-US" dirty="0"/>
                  <a:t>-Laplace approximation,</a:t>
                </a:r>
                <a:br>
                  <a:rPr lang="en-US" dirty="0"/>
                </a:br>
                <a:r>
                  <a:rPr lang="en-US" dirty="0" smtClean="0"/>
                  <a:t>we yields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𝑆</m:t>
                          </m:r>
                          <m:r>
                            <a:rPr lang="en-US" i="1" dirty="0">
                              <a:latin typeface="Cambria Math"/>
                            </a:rPr>
                            <m:t>≥45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𝑆</m:t>
                          </m:r>
                          <m:r>
                            <a:rPr lang="en-US" i="1" dirty="0">
                              <a:latin typeface="Cambria Math"/>
                            </a:rPr>
                            <m:t>&gt;44.5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−47.5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1.54</m:t>
                            </m:r>
                          </m:den>
                        </m:f>
                        <m:r>
                          <a:rPr lang="en-US" i="1" dirty="0"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4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4.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5−47.5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1.54</m:t>
                            </m:r>
                          </m:den>
                        </m:f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=1−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≤−1.95)</m:t>
                    </m:r>
                  </m:oMath>
                </a14:m>
                <a:r>
                  <a:rPr lang="en-US" dirty="0"/>
                  <a:t>       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≈1−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−1.</m:t>
                        </m:r>
                        <m:r>
                          <a:rPr lang="en-US" b="0" i="1" dirty="0" smtClean="0">
                            <a:latin typeface="Cambria Math"/>
                          </a:rPr>
                          <m:t>95</m:t>
                        </m:r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1.</m:t>
                        </m:r>
                        <m:r>
                          <a:rPr lang="en-US" b="0" i="1" dirty="0" smtClean="0">
                            <a:latin typeface="Cambria Math"/>
                          </a:rPr>
                          <m:t>95</m:t>
                        </m:r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=0.97</m:t>
                    </m:r>
                    <m:r>
                      <a:rPr lang="en-US" b="0" i="1" dirty="0" smtClean="0">
                        <a:latin typeface="Cambria Math"/>
                      </a:rPr>
                      <m:t>4</m:t>
                    </m:r>
                    <m:r>
                      <a:rPr lang="en-US" i="1" dirty="0">
                        <a:latin typeface="Cambria Math"/>
                      </a:rPr>
                      <m:t>4</m:t>
                    </m:r>
                  </m:oMath>
                </a14:m>
                <a:r>
                  <a:rPr lang="en-US" i="1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0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(b)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binomial with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=0.95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However</a:t>
                </a:r>
                <a:r>
                  <a:rPr lang="en-US" dirty="0"/>
                  <a:t>, the </a:t>
                </a:r>
                <a:r>
                  <a:rPr lang="en-US" dirty="0" smtClean="0"/>
                  <a:t>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50−</m:t>
                    </m:r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(the number of crashes) is also binomial with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Since</a:t>
                </a:r>
                <a:r>
                  <a:rPr lang="en-US" dirty="0"/>
                  <a:t> </a:t>
                </a:r>
                <a:r>
                  <a:rPr lang="en-US" dirty="0" smtClean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Poisson approximation </a:t>
                </a:r>
                <a:r>
                  <a:rPr lang="en-US" dirty="0"/>
                  <a:t>is exact in the limit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and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it will give </a:t>
                </a:r>
                <a:r>
                  <a:rPr lang="en-US" dirty="0" smtClean="0"/>
                  <a:t>more accurate </a:t>
                </a:r>
                <a:r>
                  <a:rPr lang="en-US" dirty="0"/>
                  <a:t>results if applied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50−</m:t>
                    </m:r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09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will therefore approximate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50−</m:t>
                    </m:r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by a </a:t>
                </a:r>
                <a:r>
                  <a:rPr lang="en-US" dirty="0" smtClean="0"/>
                  <a:t>Poisson random </a:t>
                </a:r>
                <a:r>
                  <a:rPr lang="en-US" dirty="0"/>
                  <a:t>variable with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𝜆</m:t>
                    </m:r>
                    <m:r>
                      <a:rPr lang="en-US" i="1" dirty="0" smtClean="0">
                        <a:latin typeface="Cambria Math"/>
                      </a:rPr>
                      <m:t>=50·0.05=2.5</m:t>
                    </m:r>
                  </m:oMath>
                </a14:m>
                <a:r>
                  <a:rPr lang="en-US" dirty="0"/>
                  <a:t>. Thus</a:t>
                </a:r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𝑆</m:t>
                          </m:r>
                          <m:r>
                            <a:rPr lang="en-US" i="1" dirty="0">
                              <a:latin typeface="Cambria Math"/>
                            </a:rPr>
                            <m:t>≥45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50−</m:t>
                          </m:r>
                          <m:r>
                            <a:rPr lang="en-US" i="1" dirty="0">
                              <a:latin typeface="Cambria Math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≤</m:t>
                          </m:r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p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en-US" i="1" dirty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=0.9</m:t>
                    </m:r>
                    <m:r>
                      <a:rPr lang="en-US" b="0" i="1" dirty="0" smtClean="0">
                        <a:latin typeface="Cambria Math"/>
                      </a:rPr>
                      <m:t>58</m:t>
                    </m:r>
                  </m:oMath>
                </a14:m>
                <a:r>
                  <a:rPr lang="en-US" i="1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4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Central Limit </a:t>
            </a:r>
            <a:r>
              <a:rPr lang="en-US" sz="3200" dirty="0"/>
              <a:t>Theorem (CLT)</a:t>
            </a:r>
          </a:p>
          <a:p>
            <a:r>
              <a:rPr lang="en-US" sz="3200" dirty="0"/>
              <a:t>Normal Approximation Based on </a:t>
            </a:r>
            <a:r>
              <a:rPr lang="en-US" sz="3200" dirty="0"/>
              <a:t>CLT</a:t>
            </a:r>
          </a:p>
          <a:p>
            <a:r>
              <a:rPr lang="en-US" sz="3200" dirty="0"/>
              <a:t>De </a:t>
            </a:r>
            <a:r>
              <a:rPr lang="en-US" sz="3200" dirty="0" err="1"/>
              <a:t>Moivre</a:t>
            </a:r>
            <a:r>
              <a:rPr lang="en-US" sz="3200" dirty="0"/>
              <a:t>-Laplace Approximation to the </a:t>
            </a:r>
            <a:r>
              <a:rPr lang="en-US" sz="3200" dirty="0"/>
              <a:t>Binomial</a:t>
            </a:r>
          </a:p>
          <a:p>
            <a:r>
              <a:rPr lang="en-US" sz="3200" dirty="0"/>
              <a:t>Problems and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6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is instructive to compare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exact probability</a:t>
                </a:r>
                <a:r>
                  <a:rPr lang="en-US" dirty="0" smtClean="0"/>
                  <a:t> which is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/>
                            </a:rPr>
                            <m:t>𝑘</m:t>
                          </m:r>
                          <m:r>
                            <a:rPr lang="en-US" i="1" dirty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p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50</m:t>
                                      </m:r>
                                    </m:e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b="0" i="1" dirty="0" smtClean="0">
                                  <a:latin typeface="Cambria Math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50−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dirty="0" smtClean="0">
                          <a:latin typeface="Cambria Math"/>
                        </a:rPr>
                        <m:t>=0.962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37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Poisson approximation is </a:t>
                </a:r>
                <a:r>
                  <a:rPr lang="en-US" dirty="0" smtClean="0"/>
                  <a:t>closer.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is consistent with the intuition </a:t>
                </a:r>
                <a:r>
                  <a:rPr lang="en-US" dirty="0" smtClean="0"/>
                  <a:t>that the </a:t>
                </a:r>
                <a:r>
                  <a:rPr lang="en-US" dirty="0">
                    <a:solidFill>
                      <a:srgbClr val="FF0000"/>
                    </a:solidFill>
                  </a:rPr>
                  <a:t>normal approximation </a:t>
                </a:r>
                <a:r>
                  <a:rPr lang="en-US" dirty="0"/>
                  <a:t>to the binomial works well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is close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0.5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is very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large</a:t>
                </a:r>
                <a:r>
                  <a:rPr lang="en-US" dirty="0"/>
                  <a:t>, which is not the case here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On </a:t>
                </a:r>
                <a:r>
                  <a:rPr lang="en-US" dirty="0"/>
                  <a:t>the other hand, the calculations based on </a:t>
                </a:r>
                <a:r>
                  <a:rPr lang="en-US" dirty="0" smtClean="0"/>
                  <a:t>the </a:t>
                </a:r>
                <a:r>
                  <a:rPr lang="en-US" dirty="0" smtClean="0"/>
                  <a:t>normal approximation </a:t>
                </a:r>
                <a:r>
                  <a:rPr lang="en-US" dirty="0"/>
                  <a:t>are generally</a:t>
                </a:r>
                <a:r>
                  <a:rPr lang="en-US" dirty="0">
                    <a:solidFill>
                      <a:srgbClr val="FF0000"/>
                    </a:solidFill>
                  </a:rPr>
                  <a:t> less tedious</a:t>
                </a:r>
                <a:r>
                  <a:rPr lang="en-US" dirty="0" smtClean="0"/>
                  <a:t>.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401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,⋯</m:t>
                    </m:r>
                  </m:oMath>
                </a14:m>
                <a:r>
                  <a:rPr lang="en-US" dirty="0" smtClean="0"/>
                  <a:t> be </a:t>
                </a:r>
                <a:r>
                  <a:rPr lang="en-US" dirty="0"/>
                  <a:t>independent random variables, </a:t>
                </a:r>
                <a:r>
                  <a:rPr lang="en-US" dirty="0" smtClean="0"/>
                  <a:t>uniformly distributed </a:t>
                </a:r>
                <a:r>
                  <a:rPr lang="en-US" dirty="0"/>
                  <a:t>in the unit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[0</m:t>
                    </m:r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</a:t>
                </a:r>
                <a:r>
                  <a:rPr lang="en-US" dirty="0" smtClean="0"/>
                  <a:t>let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60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 numerical approximation to the </a:t>
                </a:r>
                <a:r>
                  <a:rPr lang="en-US" dirty="0" smtClean="0"/>
                  <a:t>quantity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i="1" dirty="0">
                          <a:latin typeface="Cambria Math"/>
                        </a:rPr>
                        <m:t>(|</m:t>
                      </m:r>
                      <m:r>
                        <a:rPr lang="en-US" i="1" dirty="0">
                          <a:latin typeface="Cambria Math"/>
                        </a:rPr>
                        <m:t>𝑊</m:t>
                      </m:r>
                      <m:r>
                        <a:rPr lang="en-US" i="1" dirty="0">
                          <a:latin typeface="Cambria Math"/>
                        </a:rPr>
                        <m:t>−</m:t>
                      </m:r>
                      <m:r>
                        <a:rPr lang="en-US" b="1" i="0" dirty="0">
                          <a:latin typeface="Cambria Math"/>
                        </a:rPr>
                        <m:t>𝐄</m:t>
                      </m:r>
                      <m:r>
                        <a:rPr lang="en-US" i="1" dirty="0">
                          <a:latin typeface="Cambria Math"/>
                        </a:rPr>
                        <m:t>[</m:t>
                      </m:r>
                      <m:r>
                        <a:rPr lang="en-US" i="1" dirty="0">
                          <a:latin typeface="Cambria Math"/>
                        </a:rPr>
                        <m:t>𝑊</m:t>
                      </m:r>
                      <m:r>
                        <a:rPr lang="en-US" i="1" dirty="0">
                          <a:latin typeface="Cambria Math"/>
                        </a:rPr>
                        <m:t>]|&lt;0.001)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718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the sample mean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independent identically </a:t>
                </a:r>
                <a:r>
                  <a:rPr lang="en-US" dirty="0"/>
                  <a:t>distributed random variables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a normal approximation is appropriate. 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have zero mean, and variance </a:t>
                </a:r>
                <a:r>
                  <a:rPr lang="en-US" dirty="0" smtClean="0"/>
                  <a:t>equal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2/12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Therefore</a:t>
                </a:r>
                <a:r>
                  <a:rPr lang="en-US" dirty="0"/>
                  <a:t>, the mean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zero, and its variance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(2/12)/16=1/96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004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𝑊</m:t>
                              </m:r>
                            </m:e>
                          </m:d>
                          <m:r>
                            <a:rPr lang="en-US" i="1" dirty="0">
                              <a:latin typeface="Cambria Math"/>
                            </a:rPr>
                            <m:t>&lt;0.001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96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en-US" b="0" i="1" dirty="0" smtClean="0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0.001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96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≈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0.001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</a:rPr>
                              <m:t>96</m:t>
                            </m:r>
                          </m:e>
                        </m:rad>
                      </m:e>
                    </m:d>
                    <m:r>
                      <a:rPr lang="en-US" b="0" i="0" dirty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</a:rPr>
                          <m:t>0.001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</a:rPr>
                              <m:t>96</m:t>
                            </m:r>
                          </m:e>
                        </m:rad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0" dirty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0.001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</a:rPr>
                              <m:t>96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dirty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0.00</m:t>
                        </m:r>
                        <m:r>
                          <a:rPr lang="en-US" b="0" i="1" dirty="0" smtClean="0">
                            <a:latin typeface="Cambria Math"/>
                          </a:rPr>
                          <m:t>98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−1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≈</m:t>
                    </m:r>
                    <m:r>
                      <a:rPr lang="en-US" b="0" i="0" dirty="0" smtClean="0"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∙0.504−1=0.008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91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us also point out a different approach that bypasses the need for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normal table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a normal random variable with zero mean and </a:t>
                </a:r>
                <a:r>
                  <a:rPr lang="en-US" dirty="0" smtClean="0"/>
                  <a:t>standard deviation </a:t>
                </a:r>
                <a:r>
                  <a:rPr lang="en-US" dirty="0"/>
                  <a:t>equal to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96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standard deviation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/>
                  <a:t>, which is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0.1</m:t>
                    </m:r>
                  </m:oMath>
                </a14:m>
                <a:r>
                  <a:rPr lang="en-US" dirty="0"/>
                  <a:t>, is </a:t>
                </a:r>
                <a:r>
                  <a:rPr lang="en-US" dirty="0" smtClean="0"/>
                  <a:t>much larger </a:t>
                </a:r>
                <a:r>
                  <a:rPr lang="en-US" dirty="0"/>
                  <a:t>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0.001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Thus</a:t>
                </a:r>
                <a:r>
                  <a:rPr lang="en-US" dirty="0"/>
                  <a:t>, within the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[−0.001,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0.001]</m:t>
                    </m:r>
                  </m:oMath>
                </a14:m>
                <a:r>
                  <a:rPr lang="en-US" dirty="0"/>
                  <a:t>, the PDF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approximately constant.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059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𝛿</m:t>
                    </m:r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a:rPr lang="en-US" i="1" dirty="0" smtClean="0">
                        <a:latin typeface="Cambria Math"/>
                      </a:rPr>
                      <m:t>𝑍</m:t>
                    </m:r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𝛿</m:t>
                    </m:r>
                    <m:r>
                      <a:rPr lang="en-US" i="1" dirty="0" smtClean="0">
                        <a:latin typeface="Cambria Math"/>
                      </a:rPr>
                      <m:t>)≈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)·2</m:t>
                    </m:r>
                    <m:r>
                      <a:rPr lang="en-US" i="1" dirty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=0, </m:t>
                    </m:r>
                    <m:r>
                      <a:rPr lang="en-US" i="1" dirty="0" smtClean="0">
                        <a:latin typeface="Cambria Math"/>
                      </a:rPr>
                      <m:t>𝛿</m:t>
                    </m:r>
                    <m:r>
                      <a:rPr lang="en-US" i="1" dirty="0">
                        <a:latin typeface="Cambria Math"/>
                      </a:rPr>
                      <m:t>=0.001</m:t>
                    </m:r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𝑊</m:t>
                              </m:r>
                            </m:e>
                          </m:d>
                          <m:r>
                            <a:rPr lang="en-US" i="1" dirty="0">
                              <a:latin typeface="Cambria Math"/>
                            </a:rPr>
                            <m:t>&lt;0.001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i="1" dirty="0">
                          <a:latin typeface="Cambria Math"/>
                        </a:rPr>
                        <m:t>(−0.001≤</m:t>
                      </m:r>
                      <m:r>
                        <a:rPr lang="en-US" b="0" i="1" dirty="0" smtClean="0">
                          <a:latin typeface="Cambria Math"/>
                        </a:rPr>
                        <m:t>𝑧</m:t>
                      </m:r>
                      <m:r>
                        <a:rPr lang="en-US" b="0" i="1" dirty="0" smtClean="0">
                          <a:latin typeface="Cambria Math"/>
                        </a:rPr>
                        <m:t>≤0.001)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·</m:t>
                    </m:r>
                    <m:r>
                      <a:rPr lang="en-US" b="0" i="1" dirty="0" smtClean="0">
                        <a:latin typeface="Cambria Math"/>
                      </a:rPr>
                      <m:t>0.002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0.002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  <m:r>
                          <a:rPr lang="en-US" b="0" i="0" dirty="0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96</m:t>
                                </m:r>
                              </m:e>
                            </m:rad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=0.00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7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92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,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are </a:t>
                </a:r>
                <a:r>
                  <a:rPr lang="en-US" sz="3200" dirty="0" err="1"/>
                  <a:t>i.i.d</a:t>
                </a:r>
                <a:r>
                  <a:rPr lang="en-US" sz="3200" dirty="0"/>
                  <a:t>. random variables with mean </a:t>
                </a:r>
                <a14:m>
                  <m:oMath xmlns:m="http://schemas.openxmlformats.org/officeDocument/2006/math">
                    <m:r>
                      <a:rPr lang="en-HK" sz="32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,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. </a:t>
                </a:r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Define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HK" sz="32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mean and unit variance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/>
                  <a:t>An easy calculation yields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dirty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For variance,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HK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HK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HK" sz="32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HK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HK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HK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HK" sz="32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HK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HK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8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</a:t>
            </a:r>
            <a:r>
              <a:rPr lang="en-US" dirty="0"/>
              <a:t>Theorem (CLT)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32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 Limit </a:t>
                </a:r>
                <a:r>
                  <a:rPr lang="en-US" sz="32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sz="3200" dirty="0"/>
                  <a:t> The CDF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HK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converges to standard normal CDF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HK" sz="32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HK" sz="3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HK" sz="3200" dirty="0"/>
                  <a:t/>
                </a:r>
                <a:br>
                  <a:rPr lang="en-HK" sz="3200" dirty="0"/>
                </a:br>
                <a:r>
                  <a:rPr lang="en-US" sz="3200" dirty="0"/>
                  <a:t>in the sense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3200" b="1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72344" y="6172200"/>
                <a:ext cx="83384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 distribution of the </a:t>
                </a:r>
                <a:r>
                  <a:rPr lang="en-US" sz="2000" dirty="0" err="1"/>
                  <a:t>r.v</a:t>
                </a:r>
                <a:r>
                  <a:rPr lang="en-US" sz="2000" dirty="0"/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approaches a normal distribution.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44" y="6172200"/>
                <a:ext cx="8338456" cy="400110"/>
              </a:xfrm>
              <a:prstGeom prst="rect">
                <a:avLst/>
              </a:prstGeom>
              <a:blipFill>
                <a:blip r:embed="rId3"/>
                <a:stretch>
                  <a:fillRect l="-731" t="-9231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8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Normal Approximation Based on CLT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/>
                  <a:t>,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’s are </a:t>
                </a:r>
                <a:r>
                  <a:rPr lang="en-US" sz="3200" dirty="0" err="1" smtClean="0"/>
                  <a:t>i.i.d</a:t>
                </a:r>
                <a:r>
                  <a:rPr lang="en-US" sz="3200" dirty="0" smtClean="0"/>
                  <a:t>. random variables with mean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 smtClean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is large, the probability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3200" dirty="0"/>
                  <a:t> can be approximated by </a:t>
                </a:r>
                <a:r>
                  <a:rPr lang="en-US" sz="3200" dirty="0">
                    <a:solidFill>
                      <a:srgbClr val="FF0000"/>
                    </a:solidFill>
                  </a:rPr>
                  <a:t>treating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as if it were normal</a:t>
                </a:r>
                <a:r>
                  <a:rPr lang="en-US" sz="3200" dirty="0"/>
                  <a:t>, according to the following procedure.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3200" dirty="0"/>
                  <a:t>Calculate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mean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/>
                  <a:t>and </a:t>
                </a:r>
                <a:r>
                  <a:rPr lang="en-US" sz="3200" dirty="0">
                    <a:solidFill>
                      <a:srgbClr val="FF0000"/>
                    </a:solidFill>
                  </a:rPr>
                  <a:t>variance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3200" dirty="0"/>
                  <a:t>Calculate </a:t>
                </a:r>
                <a14:m>
                  <m:oMath xmlns:m="http://schemas.openxmlformats.org/officeDocument/2006/math">
                    <m:r>
                      <a:rPr lang="en-HK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.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sz="3200" dirty="0"/>
                  <a:t>Use the approximation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l-GR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HK" sz="3200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280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 </a:t>
            </a:r>
            <a:r>
              <a:rPr lang="en-US" sz="3600" dirty="0" err="1"/>
              <a:t>Moivre</a:t>
            </a:r>
            <a:r>
              <a:rPr lang="en-US" sz="3600" dirty="0"/>
              <a:t>-Laplace Approximation to the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Plugging</a:t>
                </a:r>
                <a:r>
                  <a:rPr lang="el-GR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3200" dirty="0"/>
                  <a:t>, we get </a:t>
                </a:r>
                <a:r>
                  <a:rPr lang="en-US" sz="3200" dirty="0"/>
                  <a:t>the following </a:t>
                </a:r>
                <a:r>
                  <a:rPr lang="en-US" sz="32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n-US" sz="3200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Moivre</a:t>
                </a:r>
                <a:r>
                  <a:rPr lang="en-US" sz="32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-Laplace Approximation to the </a:t>
                </a:r>
                <a:r>
                  <a:rPr lang="en-US" sz="32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Binomial. </a:t>
                </a:r>
                <a:endParaRPr lang="en-US" sz="32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is a binomial random variable with parameters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is large,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 dirty="0"/>
                  <a:t> are nonnegative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integers</a:t>
                </a:r>
                <a:r>
                  <a:rPr lang="en-US" sz="3200" dirty="0"/>
                  <a:t>, then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 	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HK" sz="3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HK" sz="3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l-GR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HK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HK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1/2−</m:t>
                              </m:r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6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5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Before </a:t>
                </a:r>
                <a:r>
                  <a:rPr lang="en-US" dirty="0"/>
                  <a:t>starting to play the roulette in a casino, you want to look </a:t>
                </a:r>
                <a:r>
                  <a:rPr lang="en-US" dirty="0" smtClean="0"/>
                  <a:t>for biases </a:t>
                </a:r>
                <a:r>
                  <a:rPr lang="en-US" dirty="0"/>
                  <a:t>that you can exploit. </a:t>
                </a:r>
                <a:endParaRPr lang="en-US" dirty="0" smtClean="0"/>
              </a:p>
              <a:p>
                <a:r>
                  <a:rPr lang="en-US" dirty="0" smtClean="0"/>
                  <a:t>You </a:t>
                </a:r>
                <a:r>
                  <a:rPr lang="en-US" dirty="0"/>
                  <a:t>therefore watch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100 </m:t>
                    </m:r>
                  </m:oMath>
                </a14:m>
                <a:r>
                  <a:rPr lang="en-US" dirty="0"/>
                  <a:t>rounds that result in a </a:t>
                </a:r>
                <a:r>
                  <a:rPr lang="en-US" dirty="0" smtClean="0"/>
                  <a:t>number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36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count the number of rounds for which the result is odd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the count </a:t>
                </a:r>
                <a:r>
                  <a:rPr lang="en-US" dirty="0"/>
                  <a:t>exceeds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55</m:t>
                    </m:r>
                  </m:oMath>
                </a14:m>
                <a:r>
                  <a:rPr lang="en-US" dirty="0"/>
                  <a:t>, you decide that the roulette is not fair.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57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</a:t>
            </a:r>
            <a:r>
              <a:rPr lang="en-US" dirty="0"/>
              <a:t>that the roulette is fair, find an approximation for the probability that you will make the wrong decision.</a:t>
            </a:r>
          </a:p>
        </p:txBody>
      </p:sp>
    </p:spTree>
    <p:extLst>
      <p:ext uri="{BB962C8B-B14F-4D97-AF65-F5344CB8AC3E}">
        <p14:creationId xmlns:p14="http://schemas.microsoft.com/office/powerpoint/2010/main" val="136670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608</Words>
  <Application>Microsoft Office PowerPoint</Application>
  <PresentationFormat>Widescreen</PresentationFormat>
  <Paragraphs>129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Office Theme</vt:lpstr>
      <vt:lpstr>Tutorial 11: Limit Theorems </vt:lpstr>
      <vt:lpstr>Outline</vt:lpstr>
      <vt:lpstr>Formally</vt:lpstr>
      <vt:lpstr>Zero mean and unit variance</vt:lpstr>
      <vt:lpstr>The Central Limit Theorem (CLT)</vt:lpstr>
      <vt:lpstr>Normal Approximation Based on CLT</vt:lpstr>
      <vt:lpstr>De Moivre-Laplace Approximation to the Binomial</vt:lpstr>
      <vt:lpstr>Problem 8.</vt:lpstr>
      <vt:lpstr>Question </vt:lpstr>
      <vt:lpstr>Solution</vt:lpstr>
      <vt:lpstr>PowerPoint Presentation</vt:lpstr>
      <vt:lpstr>Alternative solution</vt:lpstr>
      <vt:lpstr>Problem 9</vt:lpstr>
      <vt:lpstr>Question</vt:lpstr>
      <vt:lpstr>Solution (a)</vt:lpstr>
      <vt:lpstr>PowerPoint Presentation</vt:lpstr>
      <vt:lpstr>PowerPoint Presentation</vt:lpstr>
      <vt:lpstr>Solution (b)</vt:lpstr>
      <vt:lpstr>PowerPoint Presentation</vt:lpstr>
      <vt:lpstr>PowerPoint Presentation</vt:lpstr>
      <vt:lpstr>Interpretation</vt:lpstr>
      <vt:lpstr>Problem 11</vt:lpstr>
      <vt:lpstr>Question</vt:lpstr>
      <vt:lpstr>Solution</vt:lpstr>
      <vt:lpstr>PowerPoint Presentation</vt:lpstr>
      <vt:lpstr>Alternative solution</vt:lpstr>
      <vt:lpstr>PowerPoint Presentation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11: Limit Theorems </dc:title>
  <dc:creator>CSE</dc:creator>
  <cp:lastModifiedBy>CSE</cp:lastModifiedBy>
  <cp:revision>12</cp:revision>
  <dcterms:created xsi:type="dcterms:W3CDTF">2017-04-07T08:25:54Z</dcterms:created>
  <dcterms:modified xsi:type="dcterms:W3CDTF">2017-04-07T12:26:26Z</dcterms:modified>
</cp:coreProperties>
</file>