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54" r:id="rId10"/>
    <p:sldId id="333" r:id="rId11"/>
    <p:sldId id="335" r:id="rId12"/>
    <p:sldId id="336" r:id="rId13"/>
    <p:sldId id="339" r:id="rId14"/>
    <p:sldId id="355" r:id="rId15"/>
    <p:sldId id="340" r:id="rId16"/>
    <p:sldId id="341" r:id="rId17"/>
    <p:sldId id="342" r:id="rId18"/>
    <p:sldId id="343" r:id="rId19"/>
    <p:sldId id="356" r:id="rId20"/>
    <p:sldId id="35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4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EEF41-DBF0-43F3-9AB8-7D48A5A1FB33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DF979-5AC3-471F-8B97-E51B47BE5B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3DF979-5AC3-471F-8B97-E51B47BE5BF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79BA-E4EA-4BB8-82E1-5F34CB84DC3A}" type="datetime1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DDA7-1DC6-4352-9B93-5CA639E041AA}" type="datetime1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307F0-C546-4979-AA8F-23C6323463D3}" type="datetime1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C610-1A2C-46D9-BF34-EA2D6179AB16}" type="datetime1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598F-8AF2-48DE-8AD8-1D72E456CF8F}" type="datetime1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F07D-F909-4292-855D-9F8A8F2E7A0F}" type="datetime1">
              <a:rPr lang="en-US" smtClean="0"/>
              <a:t>4/1/2017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1CEE-25D9-4967-BE91-7782C475C026}" type="datetime1">
              <a:rPr lang="en-US" smtClean="0"/>
              <a:t>4/1/2017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463-7877-416F-A573-EC112D337825}" type="datetime1">
              <a:rPr lang="en-US" smtClean="0"/>
              <a:t>4/1/2017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D890B-F631-4804-B4BD-AC964C717060}" type="datetime1">
              <a:rPr lang="en-US" smtClean="0"/>
              <a:t>4/1/2017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CC8B-E76C-4522-89A6-18F62107CA60}" type="datetime1">
              <a:rPr lang="en-US" smtClean="0"/>
              <a:t>4/1/2017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70E9-09CD-4AE2-82C8-ED787E569BC0}" type="datetime1">
              <a:rPr lang="en-US" smtClean="0"/>
              <a:t>4/1/2017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40D77-9CD0-4D92-8AF1-C6DCCE7DFE3A}" type="datetime1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Tutorial </a:t>
            </a:r>
            <a:r>
              <a:rPr lang="en-US" dirty="0" smtClean="0"/>
              <a:t>10: Limit Theorems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56601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Weiwen LIU</a:t>
            </a:r>
          </a:p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wwliu@cse.cuhk.edu.hk</a:t>
            </a: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April 3,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2017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/>
              <a:t>Weak law of large numbers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law asserts that the </a:t>
            </a:r>
            <a:r>
              <a:rPr lang="en-US" altLang="zh-CN" dirty="0">
                <a:solidFill>
                  <a:srgbClr val="FF0000"/>
                </a:solidFill>
              </a:rPr>
              <a:t>sample mean </a:t>
            </a:r>
            <a:r>
              <a:rPr lang="en-US" altLang="zh-CN" dirty="0"/>
              <a:t>of a large number of independent identically distributed random variables is very close to the </a:t>
            </a:r>
            <a:r>
              <a:rPr lang="en-US" altLang="zh-CN" dirty="0">
                <a:solidFill>
                  <a:srgbClr val="FF0000"/>
                </a:solidFill>
              </a:rPr>
              <a:t>true mean</a:t>
            </a:r>
            <a:r>
              <a:rPr lang="en-US" altLang="zh-CN" dirty="0"/>
              <a:t>, with high probability.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364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Weak law of large numbers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sz="3200" dirty="0"/>
                  <a:t>Consider a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CN" sz="32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32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CN" sz="32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3200" i="1" dirty="0">
                        <a:latin typeface="Cambria Math" panose="02040503050406030204" pitchFamily="18" charset="0"/>
                      </a:rPr>
                      <m:t>, …</m:t>
                    </m:r>
                  </m:oMath>
                </a14:m>
                <a:r>
                  <a:rPr lang="en-US" altLang="zh-CN" sz="3200" dirty="0"/>
                  <a:t> of independent identically distributed random variables with mean </a:t>
                </a:r>
                <a14:m>
                  <m:oMath xmlns:m="http://schemas.openxmlformats.org/officeDocument/2006/math">
                    <m:r>
                      <a:rPr lang="zh-CN" altLang="en-US" sz="32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sz="3200" dirty="0"/>
                  <a:t> and variance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sz="32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320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zh-CN" sz="3200" dirty="0"/>
                  <a:t> </a:t>
                </a:r>
                <a:endParaRPr lang="en-US" altLang="zh-CN" sz="3200" dirty="0"/>
              </a:p>
              <a:p>
                <a:r>
                  <a:rPr lang="en-US" altLang="zh-CN" sz="3200" dirty="0"/>
                  <a:t>and </a:t>
                </a:r>
                <a:r>
                  <a:rPr lang="en-US" altLang="zh-CN" sz="3200" dirty="0"/>
                  <a:t>define the sample mean </a:t>
                </a:r>
                <a:r>
                  <a:rPr lang="en-US" altLang="zh-CN" sz="3200" dirty="0"/>
                  <a:t>by</a:t>
                </a:r>
              </a:p>
              <a:p>
                <a:endParaRPr lang="en-US" altLang="zh-CN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32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zh-CN" altLang="en-US" sz="3200" dirty="0"/>
              </a:p>
              <a:p>
                <a:pPr marL="0" indent="0">
                  <a:buNone/>
                </a:pPr>
                <a:endParaRPr lang="en-US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0859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Weak law of large numbers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altLang="zh-CN" sz="3200" dirty="0"/>
                  <a:t>We have</a:t>
                </a:r>
              </a:p>
              <a:p>
                <a:pPr marL="0" indent="0">
                  <a:buNone/>
                </a:pPr>
                <a:r>
                  <a:rPr lang="en-US" altLang="zh-CN" sz="3200" dirty="0"/>
                  <a:t> </a:t>
                </a:r>
                <a:r>
                  <a:rPr lang="en-US" altLang="zh-CN" sz="3200" dirty="0"/>
                  <a:t>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3200" dirty="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3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32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3200" i="1" dirty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altLang="zh-CN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altLang="zh-CN" sz="3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32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3200" i="1" dirty="0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US" altLang="zh-CN" sz="3200" i="1" dirty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altLang="zh-CN" sz="3200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zh-CN" sz="32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3200" i="1" dirty="0">
                            <a:latin typeface="Cambria Math" panose="02040503050406030204" pitchFamily="18" charset="0"/>
                          </a:rPr>
                          <m:t>]</m:t>
                        </m:r>
                        <m:r>
                          <a:rPr lang="en-US" altLang="zh-CN" sz="3200" i="1" dirty="0">
                            <a:latin typeface="Cambria Math" panose="02040503050406030204" pitchFamily="18" charset="0"/>
                          </a:rPr>
                          <m:t>+…+</m:t>
                        </m:r>
                        <m:sSub>
                          <m:sSubPr>
                            <m:ctrlPr>
                              <a:rPr lang="en-US" altLang="zh-CN" sz="32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3200" i="1" dirty="0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US" altLang="zh-CN" sz="3200" i="1" dirty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altLang="zh-CN" sz="3200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zh-CN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altLang="zh-CN" sz="3200" i="1" dirty="0">
                            <a:latin typeface="Cambria Math" panose="02040503050406030204" pitchFamily="18" charset="0"/>
                          </a:rPr>
                          <m:t>]</m:t>
                        </m:r>
                      </m:num>
                      <m:den>
                        <m:r>
                          <a:rPr lang="en-US" altLang="zh-CN" sz="3200" i="1" dirty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altLang="zh-CN" sz="3200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200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zh-CN" altLang="en-US" sz="3200" i="1">
                            <a:latin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r>
                          <a:rPr lang="en-US" altLang="zh-CN" sz="3200" i="1" dirty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altLang="zh-CN" sz="3200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zh-CN" altLang="en-US" sz="32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endParaRPr lang="en-US" altLang="zh-CN" sz="3200" dirty="0"/>
              </a:p>
              <a:p>
                <a:pPr marL="0" indent="0">
                  <a:buNone/>
                </a:pPr>
                <a:r>
                  <a:rPr lang="en-US" altLang="zh-CN" sz="3200" dirty="0"/>
                  <a:t>and, using </a:t>
                </a:r>
                <a:r>
                  <a:rPr lang="en-US" altLang="zh-CN" sz="3200" dirty="0"/>
                  <a:t>independence,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3200" dirty="0">
                          <a:latin typeface="Cambria Math" panose="02040503050406030204" pitchFamily="18" charset="0"/>
                        </a:rPr>
                        <m:t>var</m:t>
                      </m:r>
                      <m:r>
                        <a:rPr lang="en-US" altLang="zh-CN" sz="3200" dirty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3200" i="1" dirty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altLang="zh-CN" sz="32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  <m:t>𝑣𝑎𝑟</m:t>
                          </m:r>
                          <m: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altLang="zh-CN" sz="3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3200" i="1" dirty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zh-CN" sz="3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  <m:t>+…+</m:t>
                              </m:r>
                              <m: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altLang="zh-CN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  <m:t>𝑣𝑎𝑟</m:t>
                          </m:r>
                          <m: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altLang="zh-CN" sz="3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3200" i="1" dirty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zh-CN" sz="3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  <m:t>+…+</m:t>
                              </m:r>
                              <m: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  <m:t>𝑣𝑎𝑟</m:t>
                              </m:r>
                              <m: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altLang="zh-CN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32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zh-CN" sz="320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32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zh-CN" sz="3200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 t="-3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6149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Weak law of large numbers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sz="320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CN" sz="32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32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CN" sz="32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3200" i="1" dirty="0">
                        <a:latin typeface="Cambria Math" panose="02040503050406030204" pitchFamily="18" charset="0"/>
                      </a:rPr>
                      <m:t>, …</m:t>
                    </m:r>
                  </m:oMath>
                </a14:m>
                <a:r>
                  <a:rPr lang="en-US" altLang="zh-CN" sz="3200" dirty="0"/>
                  <a:t> </a:t>
                </a:r>
                <a:r>
                  <a:rPr lang="en-US" altLang="zh-CN" sz="3200" dirty="0"/>
                  <a:t>be </a:t>
                </a:r>
                <a:r>
                  <a:rPr lang="en-US" altLang="zh-CN" sz="3200" dirty="0"/>
                  <a:t>independent identically distributed random variables with</a:t>
                </a:r>
                <a:r>
                  <a:rPr lang="en-US" altLang="zh-CN" sz="3200" dirty="0"/>
                  <a:t> </a:t>
                </a:r>
                <a:r>
                  <a:rPr lang="en-US" altLang="zh-CN" sz="3200" dirty="0"/>
                  <a:t>mean</a:t>
                </a:r>
                <a14:m>
                  <m:oMath xmlns:m="http://schemas.openxmlformats.org/officeDocument/2006/math">
                    <m:r>
                      <a:rPr lang="en-US" altLang="zh-CN" sz="320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sz="32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sz="3200" dirty="0"/>
                  <a:t>.</a:t>
                </a:r>
              </a:p>
              <a:p>
                <a:endParaRPr lang="en-US" altLang="zh-CN" sz="3200" dirty="0"/>
              </a:p>
              <a:p>
                <a:r>
                  <a:rPr lang="en-US" altLang="zh-CN" sz="3200" dirty="0"/>
                  <a:t>For </a:t>
                </a:r>
                <a:r>
                  <a:rPr lang="en-US" altLang="zh-CN" sz="3200" dirty="0"/>
                  <a:t>every</a:t>
                </a:r>
                <a:r>
                  <a:rPr lang="en-US" altLang="zh-CN" sz="3200" dirty="0"/>
                  <a:t> </a:t>
                </a:r>
                <a14:m>
                  <m:oMath xmlns:m="http://schemas.openxmlformats.org/officeDocument/2006/math">
                    <m:r>
                      <a:rPr lang="zh-CN" altLang="en-US" sz="3200" i="1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altLang="zh-CN" sz="32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altLang="zh-CN" sz="3200" dirty="0"/>
                  <a:t>, </a:t>
                </a:r>
                <a:r>
                  <a:rPr lang="en-US" altLang="zh-CN" sz="3200" dirty="0"/>
                  <a:t>we </a:t>
                </a:r>
                <a:r>
                  <a:rPr lang="en-US" altLang="zh-CN" sz="3200" dirty="0"/>
                  <a:t>have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CN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3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3200" i="1" dirty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altLang="zh-CN" sz="3200" i="1" dirty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zh-CN" altLang="en-US" sz="3200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  <m:r>
                            <a:rPr lang="en-US" altLang="zh-CN" sz="3200" i="1"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a:rPr lang="zh-CN" altLang="en-US" sz="3200" i="1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</m:d>
                    </m:oMath>
                  </m:oMathPara>
                </a14:m>
                <a:endParaRPr lang="en-US" altLang="zh-CN" sz="32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i="1">
                          <a:latin typeface="Cambria Math" panose="02040503050406030204" pitchFamily="18" charset="0"/>
                        </a:rPr>
                        <m:t>                  =</m:t>
                      </m:r>
                      <m:r>
                        <a:rPr lang="en-US" altLang="zh-CN" sz="32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altLang="zh-CN" sz="3200" i="1">
                          <a:latin typeface="Cambria Math" panose="02040503050406030204" pitchFamily="18" charset="0"/>
                        </a:rPr>
                        <m:t>(</m:t>
                      </m:r>
                      <m:d>
                        <m:dPr>
                          <m:begChr m:val="|"/>
                          <m:endChr m:val="|"/>
                          <m:ctrlPr>
                            <a:rPr lang="en-US" altLang="zh-CN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sz="3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3200" i="1" dirty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zh-CN" sz="3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  <m:t>+…+</m:t>
                              </m:r>
                              <m:sSub>
                                <m:sSubPr>
                                  <m:ctrlPr>
                                    <a:rPr lang="en-US" altLang="zh-CN" sz="3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3200" i="1" dirty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zh-CN" sz="3200" i="1" dirty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altLang="zh-CN" sz="32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altLang="zh-CN" sz="32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zh-CN" altLang="en-US" sz="3200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en-US" altLang="zh-CN" sz="3200" i="1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zh-CN" altLang="en-US" sz="3200" i="1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altLang="zh-CN" sz="3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i="1">
                          <a:latin typeface="Cambria Math" panose="02040503050406030204" pitchFamily="18" charset="0"/>
                        </a:rPr>
                        <m:t>→0,  </m:t>
                      </m:r>
                      <m:r>
                        <a:rPr lang="en-US" altLang="zh-CN" sz="3200" i="1">
                          <a:latin typeface="Cambria Math" panose="02040503050406030204" pitchFamily="18" charset="0"/>
                        </a:rPr>
                        <m:t>𝑎𝑠</m:t>
                      </m:r>
                      <m:r>
                        <a:rPr lang="en-US" altLang="zh-CN" sz="3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32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sz="3200" i="1">
                          <a:latin typeface="Cambria Math" panose="02040503050406030204" pitchFamily="18" charset="0"/>
                        </a:rPr>
                        <m:t>→∞</m:t>
                      </m:r>
                    </m:oMath>
                  </m:oMathPara>
                </a14:m>
                <a:endParaRPr lang="zh-CN" altLang="en-US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7059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Convergence in Probability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i="1" dirty="0">
                        <a:latin typeface="Cambria Math" panose="02040503050406030204" pitchFamily="18" charset="0"/>
                      </a:rPr>
                      <m:t>, …</m:t>
                    </m:r>
                  </m:oMath>
                </a14:m>
                <a:r>
                  <a:rPr lang="en-US" altLang="zh-CN" dirty="0"/>
                  <a:t> be a sequence of random variables, and let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altLang="zh-CN" dirty="0"/>
                  <a:t> be a real number. </a:t>
                </a:r>
              </a:p>
              <a:p>
                <a:endParaRPr lang="en-US" altLang="zh-CN" dirty="0"/>
              </a:p>
              <a:p>
                <a:r>
                  <a:rPr lang="en-US" altLang="zh-CN" dirty="0"/>
                  <a:t>We say that the sequence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CN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zh-CN" dirty="0">
                    <a:solidFill>
                      <a:srgbClr val="FF0000"/>
                    </a:solidFill>
                  </a:rPr>
                  <a:t> converges to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dirty="0">
                    <a:solidFill>
                      <a:srgbClr val="FF0000"/>
                    </a:solidFill>
                  </a:rPr>
                  <a:t>in probability</a:t>
                </a:r>
                <a:r>
                  <a:rPr lang="en-US" altLang="zh-CN" dirty="0"/>
                  <a:t>, if for every </a:t>
                </a:r>
                <a14:m>
                  <m:oMath xmlns:m="http://schemas.openxmlformats.org/officeDocument/2006/math">
                    <m:r>
                      <a:rPr lang="el-GR" altLang="zh-CN" i="1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&gt;0 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altLang="zh-CN" dirty="0"/>
                  <a:t>we have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zh-CN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</a:rPr>
                          <m:t>P</m:t>
                        </m:r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dirty="0">
                                        <a:latin typeface="Cambria Math" panose="02040503050406030204" pitchFamily="18" charset="0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altLang="zh-CN" i="1" dirty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d>
                            <m:r>
                              <a:rPr lang="en-US" altLang="zh-CN" i="1" dirty="0">
                                <a:latin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el-GR" altLang="zh-CN" i="1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</m:d>
                      </m:e>
                    </m:func>
                    <m:r>
                      <a:rPr lang="en-US" altLang="zh-CN" i="1" dirty="0">
                        <a:latin typeface="Cambria Math" panose="02040503050406030204" pitchFamily="18" charset="0"/>
                      </a:rPr>
                      <m:t>=0</m:t>
                    </m:r>
                    <m:r>
                      <a:rPr lang="en-US" altLang="zh-CN" dirty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altLang="zh-CN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2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53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3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sz="3200" dirty="0"/>
                  <a:t>Consider </a:t>
                </a:r>
                <a:r>
                  <a:rPr lang="en-US" altLang="zh-CN" sz="3200" dirty="0"/>
                  <a:t>a sequence of independent random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zh-CN" sz="3200" dirty="0"/>
                  <a:t> that </a:t>
                </a:r>
                <a:r>
                  <a:rPr lang="en-US" altLang="zh-CN" sz="3200" dirty="0"/>
                  <a:t>are uniformly </a:t>
                </a:r>
                <a:r>
                  <a:rPr lang="en-US" altLang="zh-CN" sz="3200" dirty="0"/>
                  <a:t>distributed in the interval </a:t>
                </a:r>
                <a14:m>
                  <m:oMath xmlns:m="http://schemas.openxmlformats.org/officeDocument/2006/math">
                    <m:r>
                      <a:rPr lang="en-US" altLang="zh-CN" sz="3200" i="1" dirty="0">
                        <a:latin typeface="Cambria Math" panose="02040503050406030204" pitchFamily="18" charset="0"/>
                      </a:rPr>
                      <m:t>[0,1], </m:t>
                    </m:r>
                  </m:oMath>
                </a14:m>
                <a:endParaRPr lang="en-US" altLang="zh-CN" sz="3200" dirty="0"/>
              </a:p>
              <a:p>
                <a:r>
                  <a:rPr lang="en-US" altLang="zh-CN" sz="3200" dirty="0"/>
                  <a:t>and let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32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zh-CN" sz="32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sz="32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3200"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32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zh-CN" sz="3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  <m:t>,…</m:t>
                              </m:r>
                              <m:sSub>
                                <m:sSubPr>
                                  <m:ctrlPr>
                                    <a:rPr lang="en-US" altLang="zh-CN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32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zh-CN" sz="3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altLang="zh-CN" sz="32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1111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3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sz="3200" dirty="0"/>
                  <a:t>The sequence of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zh-CN" sz="3200" dirty="0"/>
                  <a:t> </a:t>
                </a:r>
                <a:r>
                  <a:rPr lang="en-US" altLang="zh-CN" sz="3200" dirty="0">
                    <a:solidFill>
                      <a:srgbClr val="FF0000"/>
                    </a:solidFill>
                  </a:rPr>
                  <a:t>cannot</a:t>
                </a:r>
                <a:r>
                  <a:rPr lang="en-US" altLang="zh-CN" sz="3200" dirty="0"/>
                  <a:t> increase as </a:t>
                </a:r>
                <a14:m>
                  <m:oMath xmlns:m="http://schemas.openxmlformats.org/officeDocument/2006/math">
                    <m:r>
                      <a:rPr lang="en-US" altLang="zh-CN" sz="32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CN" sz="3200" dirty="0"/>
                  <a:t> increases, </a:t>
                </a:r>
                <a:endParaRPr lang="en-US" altLang="zh-CN" sz="3200" dirty="0"/>
              </a:p>
              <a:p>
                <a:r>
                  <a:rPr lang="en-US" altLang="zh-CN" sz="3200" dirty="0"/>
                  <a:t>and </a:t>
                </a:r>
                <a:r>
                  <a:rPr lang="en-US" altLang="zh-CN" sz="3200" dirty="0"/>
                  <a:t>it will occasionally decrease </a:t>
                </a:r>
              </a:p>
              <a:p>
                <a:r>
                  <a:rPr lang="en-US" altLang="zh-CN" sz="3200" dirty="0"/>
                  <a:t>whenever </a:t>
                </a:r>
                <a:r>
                  <a:rPr lang="en-US" altLang="zh-CN" sz="3200" dirty="0"/>
                  <a:t>a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zh-CN" sz="3200" dirty="0"/>
                  <a:t> that is smaller than the preceding values is </a:t>
                </a:r>
                <a:r>
                  <a:rPr lang="en-US" altLang="zh-CN" sz="3200" dirty="0"/>
                  <a:t>ob­tained. </a:t>
                </a:r>
                <a:endParaRPr lang="zh-CN" altLang="en-US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801" r="-9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5390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Thus, we expect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zh-CN" dirty="0"/>
                  <a:t> converges to zero. Indeed, for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altLang="zh-CN" dirty="0"/>
                  <a:t>,</a:t>
                </a:r>
                <a:r>
                  <a:rPr lang="en-US" altLang="zh-CN" dirty="0"/>
                  <a:t>we have using the independence of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zh-CN" dirty="0"/>
                  <a:t>,</a:t>
                </a:r>
              </a:p>
              <a:p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−0</m:t>
                              </m:r>
                            </m:e>
                          </m:d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,…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</m:d>
                    </m:oMath>
                  </m:oMathPara>
                </a14:m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                                      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i="1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,…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i="1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         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=(1−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1326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In particular,</a:t>
                </a:r>
              </a:p>
              <a:p>
                <a:endParaRPr lang="en-US" altLang="zh-CN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zh-CN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(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−0</m:t>
                            </m:r>
                          </m:e>
                        </m:d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𝜖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altLang="zh-CN" dirty="0"/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zh-CN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func>
                    <m:r>
                      <a:rPr lang="en-US" altLang="zh-CN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Since this is true for every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altLang="zh-CN" dirty="0"/>
                  <a:t>, </a:t>
                </a:r>
                <a:r>
                  <a:rPr lang="en-US" altLang="zh-CN" dirty="0"/>
                  <a:t>we conclude </a:t>
                </a:r>
                <a:r>
                  <a:rPr lang="en-US" altLang="zh-CN" dirty="0"/>
                  <a:t>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zh-CN" dirty="0"/>
                  <a:t> converges </a:t>
                </a:r>
                <a:r>
                  <a:rPr lang="en-US" altLang="zh-CN" dirty="0"/>
                  <a:t>to zero, in </a:t>
                </a:r>
                <a:r>
                  <a:rPr lang="en-US" altLang="zh-CN" dirty="0"/>
                  <a:t>proba­bility.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2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5716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In order to estimate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. the true fraction of smokers in a large population, Alvin selects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people at random. His estimator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is obtained by dividing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, the </a:t>
                </a:r>
                <a:r>
                  <a:rPr lang="en-US" dirty="0"/>
                  <a:t>number of smokers in his sample, by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, i.e.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dirty="0"/>
                  <a:t>. Alvin Chooses the sample size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to be the smallest possible number for which the </a:t>
                </a:r>
                <a:r>
                  <a:rPr lang="en-US" dirty="0" err="1"/>
                  <a:t>Chebyshev</a:t>
                </a:r>
                <a:r>
                  <a:rPr lang="en-US" dirty="0"/>
                  <a:t> inequality yields a guarantee that,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 err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i="1" dirty="0" err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d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</m:d>
                      <m:r>
                        <a:rPr lang="en-US" i="1" dirty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dirty="0"/>
                  <a:t> are some </a:t>
                </a:r>
                <a:r>
                  <a:rPr lang="en-US" dirty="0" smtClean="0"/>
                  <a:t>pre-specified </a:t>
                </a:r>
                <a:r>
                  <a:rPr lang="en-US" dirty="0"/>
                  <a:t>tolerances. </a:t>
                </a:r>
                <a:r>
                  <a:rPr lang="en-US" dirty="0"/>
                  <a:t>Determine how the value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recommended </a:t>
                </a:r>
                <a:r>
                  <a:rPr lang="en-US" dirty="0"/>
                  <a:t>by the </a:t>
                </a:r>
                <a:r>
                  <a:rPr lang="en-US" dirty="0" err="1"/>
                  <a:t>Chevyshev</a:t>
                </a:r>
                <a:r>
                  <a:rPr lang="en-US" dirty="0"/>
                  <a:t> inequality changes in the following cases.</a:t>
                </a:r>
              </a:p>
              <a:p>
                <a:r>
                  <a:rPr lang="en-US" dirty="0"/>
                  <a:t>A) The value of epsilon is reduced to half its original value.</a:t>
                </a:r>
              </a:p>
              <a:p>
                <a:r>
                  <a:rPr lang="en-US" dirty="0"/>
                  <a:t>B) The probability delta is reduced to half its original value.</a:t>
                </a:r>
              </a:p>
              <a:p>
                <a:endParaRPr lang="en-US" b="1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 r="-1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5223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Markov and </a:t>
            </a:r>
            <a:r>
              <a:rPr lang="en-US" altLang="zh-CN" dirty="0" err="1"/>
              <a:t>Chebyshev</a:t>
            </a:r>
            <a:r>
              <a:rPr lang="en-US" altLang="zh-CN" dirty="0"/>
              <a:t> Inequalities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These </a:t>
                </a:r>
                <a:r>
                  <a:rPr lang="en-US" altLang="zh-CN" dirty="0"/>
                  <a:t>inequalities </a:t>
                </a:r>
                <a:r>
                  <a:rPr lang="en-US" altLang="zh-CN" dirty="0"/>
                  <a:t>use the 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mean</a:t>
                </a:r>
                <a:r>
                  <a:rPr lang="en-US" altLang="zh-CN" dirty="0"/>
                  <a:t> and possibly the 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variance</a:t>
                </a:r>
                <a:r>
                  <a:rPr lang="en-US" altLang="zh-CN" dirty="0"/>
                  <a:t> of a random variable to draw </a:t>
                </a:r>
                <a:r>
                  <a:rPr lang="en-US" altLang="zh-CN" dirty="0"/>
                  <a:t>conclusions on </a:t>
                </a:r>
                <a:r>
                  <a:rPr lang="en-US" altLang="zh-CN" dirty="0"/>
                  <a:t>the probabilities of certain events. </a:t>
                </a:r>
                <a:endParaRPr lang="en-US" altLang="zh-CN" dirty="0"/>
              </a:p>
              <a:p>
                <a:r>
                  <a:rPr lang="en-US" altLang="zh-CN" dirty="0"/>
                  <a:t>primarily </a:t>
                </a:r>
                <a:r>
                  <a:rPr lang="en-US" altLang="zh-CN" dirty="0"/>
                  <a:t>useful in </a:t>
                </a:r>
                <a:r>
                  <a:rPr lang="en-US" altLang="zh-CN" dirty="0"/>
                  <a:t>situations </a:t>
                </a:r>
              </a:p>
              <a:p>
                <a:pPr lvl="1"/>
                <a:r>
                  <a:rPr lang="en-US" altLang="zh-CN" dirty="0"/>
                  <a:t>exact </a:t>
                </a:r>
                <a:r>
                  <a:rPr lang="en-US" altLang="zh-CN" dirty="0"/>
                  <a:t>values or bounds for the mean and variance of a random </a:t>
                </a:r>
                <a:r>
                  <a:rPr lang="en-US" altLang="zh-CN" dirty="0"/>
                  <a:t>variable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altLang="zh-CN" dirty="0"/>
                  <a:t> are </a:t>
                </a:r>
                <a:r>
                  <a:rPr lang="en-US" altLang="zh-CN" dirty="0"/>
                  <a:t>easily computable. </a:t>
                </a:r>
                <a:endParaRPr lang="en-US" altLang="zh-CN" dirty="0"/>
              </a:p>
              <a:p>
                <a:pPr lvl="1"/>
                <a:r>
                  <a:rPr lang="en-US" altLang="zh-CN" dirty="0"/>
                  <a:t>but </a:t>
                </a:r>
                <a:r>
                  <a:rPr lang="en-US" altLang="zh-CN" dirty="0"/>
                  <a:t>the distribution </a:t>
                </a:r>
                <a:r>
                  <a:rPr lang="en-US" altLang="zh-CN" dirty="0"/>
                  <a:t>of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dirty="0"/>
                  <a:t>is either unavailable or hard </a:t>
                </a:r>
                <a:r>
                  <a:rPr lang="en-US" altLang="zh-CN" dirty="0"/>
                  <a:t>to calculate.</a:t>
                </a:r>
                <a:endParaRPr lang="en-US" altLang="zh-C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23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Hint: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</m:d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zh-CN" dirty="0" smtClean="0">
                    <a:latin typeface="+mn-ea"/>
                  </a:rPr>
                  <a:t> </a:t>
                </a:r>
                <a:r>
                  <a:rPr lang="en-US" altLang="zh-CN" dirty="0" smtClean="0"/>
                  <a:t>for any</a:t>
                </a:r>
                <a:r>
                  <a:rPr lang="en-US" altLang="zh-CN" dirty="0" smtClean="0">
                    <a:latin typeface="+mn-ea"/>
                  </a:rPr>
                  <a:t> 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zh-CN" altLang="en-US" dirty="0"/>
              </a:p>
              <a:p>
                <a:r>
                  <a:rPr lang="en-US" dirty="0" smtClean="0"/>
                  <a:t>A)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altLang="zh-CN" dirty="0" smtClean="0"/>
              </a:p>
              <a:p>
                <a:r>
                  <a:rPr lang="en-US" altLang="zh-CN" dirty="0" smtClean="0"/>
                  <a:t>B)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altLang="zh-CN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893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Markov inequality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If a random variable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dirty="0"/>
                  <a:t>can </a:t>
                </a:r>
                <a:r>
                  <a:rPr lang="en-US" altLang="zh-CN" dirty="0"/>
                  <a:t>only take nonnegative values, </a:t>
                </a:r>
                <a:r>
                  <a:rPr lang="en-US" altLang="zh-CN" dirty="0"/>
                  <a:t>then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             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≤ 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altLang="zh-CN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</a:rPr>
                      <m:t>all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altLang="zh-CN" sz="2400" dirty="0"/>
              </a:p>
              <a:p>
                <a:pPr marL="0" indent="0">
                  <a:buNone/>
                </a:pPr>
                <a:endParaRPr lang="en-US" altLang="zh-CN" sz="2400" dirty="0"/>
              </a:p>
              <a:p>
                <a:pPr marL="0" indent="0">
                  <a:buNone/>
                </a:pPr>
                <a:r>
                  <a:rPr lang="en-US" altLang="zh-CN" sz="2400" dirty="0"/>
                  <a:t>Loosely </a:t>
                </a:r>
                <a:r>
                  <a:rPr lang="en-US" altLang="zh-CN" sz="2400" dirty="0"/>
                  <a:t>speaking, it asserts that </a:t>
                </a:r>
                <a:endParaRPr lang="en-US" altLang="zh-CN" sz="2400" dirty="0"/>
              </a:p>
              <a:p>
                <a:r>
                  <a:rPr lang="en-US" altLang="zh-CN" sz="2400" dirty="0"/>
                  <a:t>if </a:t>
                </a:r>
                <a:r>
                  <a:rPr lang="en-US" altLang="zh-CN" sz="2400" dirty="0"/>
                  <a:t>a </a:t>
                </a:r>
                <a:r>
                  <a:rPr lang="en-US" altLang="zh-CN" sz="2400" dirty="0"/>
                  <a:t>nonnegative random </a:t>
                </a:r>
                <a:r>
                  <a:rPr lang="en-US" altLang="zh-CN" sz="2400" dirty="0"/>
                  <a:t>variable has a small mean, then the probability that it takes a large value must also be small</a:t>
                </a:r>
                <a:r>
                  <a:rPr lang="en-US" altLang="zh-CN" sz="2400" dirty="0"/>
                  <a:t>.</a:t>
                </a:r>
                <a:endParaRPr lang="zh-CN" alt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3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CN" dirty="0"/>
                  <a:t>Let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altLang="zh-CN" dirty="0"/>
                  <a:t> be </a:t>
                </a:r>
                <a:r>
                  <a:rPr lang="en-US" altLang="zh-CN" dirty="0"/>
                  <a:t>uniformly </a:t>
                </a:r>
                <a:r>
                  <a:rPr lang="en-US" altLang="zh-CN" dirty="0"/>
                  <a:t>distributed in the interval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[0,4]</m:t>
                    </m:r>
                  </m:oMath>
                </a14:m>
                <a:r>
                  <a:rPr lang="en-US" altLang="zh-CN" i="1" dirty="0"/>
                  <a:t> </a:t>
                </a:r>
                <a:r>
                  <a:rPr lang="en-US" altLang="zh-CN" dirty="0"/>
                  <a:t>and note that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]=2</m:t>
                    </m:r>
                  </m:oMath>
                </a14:m>
                <a:r>
                  <a:rPr lang="en-US" altLang="zh-CN" dirty="0"/>
                  <a:t>. </a:t>
                </a:r>
                <a:endParaRPr lang="en-US" altLang="zh-CN" dirty="0"/>
              </a:p>
              <a:p>
                <a:r>
                  <a:rPr lang="en-US" altLang="zh-CN" dirty="0"/>
                  <a:t>Then, </a:t>
                </a:r>
                <a:r>
                  <a:rPr lang="en-US" altLang="zh-CN" dirty="0"/>
                  <a:t>the M</a:t>
                </a:r>
                <a:r>
                  <a:rPr lang="en-US" altLang="zh-CN" dirty="0"/>
                  <a:t>arkov </a:t>
                </a:r>
                <a:r>
                  <a:rPr lang="en-US" altLang="zh-CN" dirty="0"/>
                  <a:t>inequality asserts </a:t>
                </a:r>
                <a:r>
                  <a:rPr lang="en-US" altLang="zh-CN" dirty="0"/>
                  <a:t>that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≥2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=1.</m:t>
                      </m:r>
                    </m:oMath>
                  </m:oMathPara>
                </a14:m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≥3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=0.67.</m:t>
                      </m:r>
                    </m:oMath>
                  </m:oMathPara>
                </a14:m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≥4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=0.5.</m:t>
                      </m:r>
                    </m:oMath>
                  </m:oMathPara>
                </a14:m>
                <a:endParaRPr lang="zh-CN" altLang="en-US" dirty="0"/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3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By comparing with the exact probabilities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≥2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0.5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≥3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=0.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≥4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=0.</m:t>
                      </m:r>
                    </m:oMath>
                  </m:oMathPara>
                </a14:m>
                <a:endParaRPr lang="en-US" altLang="zh-CN" dirty="0"/>
              </a:p>
              <a:p>
                <a:pPr marL="0" indent="0">
                  <a:buNone/>
                </a:pPr>
                <a:endParaRPr lang="zh-CN" altLang="en-US" dirty="0"/>
              </a:p>
              <a:p>
                <a:r>
                  <a:rPr lang="en-US" altLang="zh-CN" dirty="0"/>
                  <a:t>We see that the 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bounds</a:t>
                </a:r>
                <a:r>
                  <a:rPr lang="en-US" altLang="zh-CN" dirty="0"/>
                  <a:t> provided by the Markov inequality can be quite loose.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12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Chebyshev</a:t>
            </a:r>
            <a:r>
              <a:rPr lang="en-US" altLang="zh-CN" dirty="0"/>
              <a:t> inequality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If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dirty="0"/>
                  <a:t>is </a:t>
                </a:r>
                <a:r>
                  <a:rPr lang="en-US" altLang="zh-CN" dirty="0"/>
                  <a:t>a random variable with mean 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dirty="0"/>
                  <a:t> </a:t>
                </a:r>
                <a:r>
                  <a:rPr lang="en-US" altLang="zh-CN" dirty="0"/>
                  <a:t>and variance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dirty="0"/>
                  <a:t>, then</a:t>
                </a:r>
              </a:p>
              <a:p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zh-CN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zh-CN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US" altLang="zh-CN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>
                          <a:latin typeface="Cambria Math" panose="02040503050406030204" pitchFamily="18" charset="0"/>
                        </a:rPr>
                        <m:t>all</m:t>
                      </m:r>
                      <m:r>
                        <a:rPr lang="en-US" altLang="zh-CN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zh-CN" alt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30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2: </a:t>
            </a:r>
            <a:r>
              <a:rPr lang="en-US" altLang="zh-CN" dirty="0" smtClean="0"/>
              <a:t>Uninformative </a:t>
            </a:r>
            <a:r>
              <a:rPr lang="en-US" altLang="zh-CN" dirty="0"/>
              <a:t>case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Let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altLang="zh-CN" dirty="0"/>
                  <a:t> be uniformly distributed in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0,4</m:t>
                        </m:r>
                      </m:e>
                    </m:d>
                    <m:r>
                      <a:rPr lang="en-US" altLang="zh-CN" i="1" dirty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Let us use </a:t>
                </a:r>
                <a:r>
                  <a:rPr lang="en-US" altLang="zh-CN" dirty="0"/>
                  <a:t>the Chebyshev inequality to bound the probability that </a:t>
                </a:r>
                <a:r>
                  <a:rPr lang="en-US" altLang="zh-CN" dirty="0"/>
                  <a:t>|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−2|≥1</m:t>
                    </m:r>
                  </m:oMath>
                </a14:m>
                <a:r>
                  <a:rPr lang="en-US" altLang="zh-CN" dirty="0"/>
                  <a:t>.</a:t>
                </a:r>
              </a:p>
              <a:p>
                <a:r>
                  <a:rPr lang="en-US" altLang="zh-CN" dirty="0"/>
                  <a:t>We have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i="1" dirty="0">
                        <a:latin typeface="Cambria Math" panose="02040503050406030204" pitchFamily="18" charset="0"/>
                      </a:rPr>
                      <m:t>=16/12=4/3</m:t>
                    </m:r>
                  </m:oMath>
                </a14:m>
                <a:r>
                  <a:rPr lang="en-US" altLang="zh-CN" dirty="0"/>
                  <a:t>, and </a:t>
                </a:r>
              </a:p>
              <a:p>
                <a:endParaRPr lang="en-US" altLang="zh-CN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altLang="zh-CN" dirty="0"/>
                            <m:t>|</m:t>
                          </m:r>
                          <m:r>
                            <a:rPr lang="en-US" altLang="zh-CN" i="1" dirty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altLang="zh-CN" i="1" dirty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  <m:e>
                          <m:r>
                            <a:rPr lang="en-US" altLang="zh-CN" i="1" dirty="0">
                              <a:latin typeface="Cambria Math" panose="02040503050406030204" pitchFamily="18" charset="0"/>
                            </a:rPr>
                            <m:t>≥1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altLang="zh-CN" i="1" dirty="0">
                          <a:latin typeface="Cambria Math" panose="02040503050406030204" pitchFamily="18" charset="0"/>
                        </a:rPr>
                        <m:t>4/3</m:t>
                      </m:r>
                    </m:oMath>
                  </m:oMathPara>
                </a14:m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Which is uninformative.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12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</a:t>
            </a:r>
            <a:r>
              <a:rPr lang="en-US" altLang="zh-CN" dirty="0"/>
              <a:t>Uninformative case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let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altLang="zh-CN" dirty="0"/>
                  <a:t> be exponentially distributed with parameter </a:t>
                </a:r>
                <a14:m>
                  <m:oMath xmlns:m="http://schemas.openxmlformats.org/officeDocument/2006/math">
                    <m:r>
                      <a:rPr lang="zh-CN" altLang="en-US" i="1" dirty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altLang="zh-CN" dirty="0"/>
                  <a:t>, </a:t>
                </a:r>
                <a:r>
                  <a:rPr lang="en-US" altLang="zh-CN" dirty="0"/>
                  <a:t>so </a:t>
                </a:r>
                <a:r>
                  <a:rPr lang="en-US" altLang="zh-CN" dirty="0"/>
                  <a:t>that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]=</m:t>
                    </m:r>
                    <m:r>
                      <a:rPr lang="en-US" altLang="zh-CN" i="1" dirty="0" err="1">
                        <a:latin typeface="Cambria Math" panose="02040503050406030204" pitchFamily="18" charset="0"/>
                      </a:rPr>
                      <m:t>𝑣𝑎𝑟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)=1</m:t>
                    </m:r>
                  </m:oMath>
                </a14:m>
                <a:r>
                  <a:rPr lang="en-US" altLang="zh-CN" dirty="0"/>
                  <a:t>. </a:t>
                </a:r>
                <a:endParaRPr lang="en-US" altLang="zh-CN" dirty="0"/>
              </a:p>
              <a:p>
                <a:r>
                  <a:rPr lang="en-US" altLang="zh-CN" dirty="0"/>
                  <a:t>For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altLang="zh-CN" dirty="0"/>
                  <a:t>, </a:t>
                </a:r>
                <a:r>
                  <a:rPr lang="en-US" altLang="zh-CN" dirty="0"/>
                  <a:t>using </a:t>
                </a:r>
                <a:r>
                  <a:rPr lang="en-US" altLang="zh-CN" dirty="0"/>
                  <a:t>the Chebyshev inequality, </a:t>
                </a:r>
                <a:r>
                  <a:rPr lang="en-US" altLang="zh-CN" dirty="0"/>
                  <a:t>we obtain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−1≥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US" altLang="zh-CN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altLang="zh-CN" dirty="0"/>
                  <a:t>                           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US" altLang="zh-CN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altLang="zh-CN" dirty="0"/>
                  <a:t>                           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altLang="zh-CN" dirty="0"/>
              </a:p>
              <a:p>
                <a:pPr marL="0" indent="0">
                  <a:buNone/>
                </a:pPr>
                <a:endParaRPr lang="en-US" i="1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11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</a:t>
            </a:r>
            <a:r>
              <a:rPr lang="en-US" altLang="zh-CN" dirty="0"/>
              <a:t>Uninformative case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zh-CN" dirty="0" smtClean="0"/>
                  <a:t> </a:t>
                </a:r>
                <a:r>
                  <a:rPr lang="en-US" altLang="zh-CN" dirty="0"/>
                  <a:t>is again conservative compared to the exact answer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i="1" dirty="0" err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altLang="zh-CN" i="1" dirty="0" err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1904" y="2491273"/>
            <a:ext cx="4408829" cy="3306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909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333</Words>
  <Application>Microsoft Office PowerPoint</Application>
  <PresentationFormat>Widescreen</PresentationFormat>
  <Paragraphs>118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宋体</vt:lpstr>
      <vt:lpstr>Arial</vt:lpstr>
      <vt:lpstr>Calibri</vt:lpstr>
      <vt:lpstr>Calibri Light</vt:lpstr>
      <vt:lpstr>Cambria Math</vt:lpstr>
      <vt:lpstr>Office Theme</vt:lpstr>
      <vt:lpstr>Tutorial 10: Limit Theorems </vt:lpstr>
      <vt:lpstr>Markov and Chebyshev Inequalities</vt:lpstr>
      <vt:lpstr>Markov inequality</vt:lpstr>
      <vt:lpstr>Example 1</vt:lpstr>
      <vt:lpstr>Example 1</vt:lpstr>
      <vt:lpstr>Chebyshev inequality</vt:lpstr>
      <vt:lpstr>Example 2: Uninformative case</vt:lpstr>
      <vt:lpstr>Example 2: Uninformative case</vt:lpstr>
      <vt:lpstr>Example 2: Uninformative case</vt:lpstr>
      <vt:lpstr>Weak law of large numbers</vt:lpstr>
      <vt:lpstr>Weak law of large numbers</vt:lpstr>
      <vt:lpstr>Weak law of large numbers</vt:lpstr>
      <vt:lpstr>Weak law of large numbers</vt:lpstr>
      <vt:lpstr>Convergence in Probability</vt:lpstr>
      <vt:lpstr>Example 3</vt:lpstr>
      <vt:lpstr>Example 3</vt:lpstr>
      <vt:lpstr>Example 3</vt:lpstr>
      <vt:lpstr>Example 3</vt:lpstr>
      <vt:lpstr>Example 4</vt:lpstr>
      <vt:lpstr>Example 4</vt:lpstr>
    </vt:vector>
  </TitlesOfParts>
  <Company>CUHK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Shuai Li</dc:creator>
  <cp:lastModifiedBy>LIU, Weiwen</cp:lastModifiedBy>
  <cp:revision>233</cp:revision>
  <dcterms:created xsi:type="dcterms:W3CDTF">2016-02-23T05:22:00Z</dcterms:created>
  <dcterms:modified xsi:type="dcterms:W3CDTF">2017-04-01T04:07:05Z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