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8" r:id="rId3"/>
    <p:sldId id="287" r:id="rId4"/>
    <p:sldId id="28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71" r:id="rId13"/>
    <p:sldId id="274" r:id="rId14"/>
    <p:sldId id="276" r:id="rId15"/>
    <p:sldId id="272" r:id="rId16"/>
    <p:sldId id="277" r:id="rId17"/>
    <p:sldId id="273" r:id="rId18"/>
    <p:sldId id="278" r:id="rId19"/>
    <p:sldId id="279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7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595"/>
  </p:normalViewPr>
  <p:slideViewPr>
    <p:cSldViewPr>
      <p:cViewPr varScale="1">
        <p:scale>
          <a:sx n="102" d="100"/>
          <a:sy n="102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A6F70-5B9E-48ED-ADC4-D8490C8F46F5}" type="datetimeFigureOut">
              <a:rPr lang="en-US" smtClean="0"/>
              <a:t>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8D33-DA70-4BAA-8730-D5E6744E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7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6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0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NULL"/><Relationship Id="rId3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Tutorial 1: </a:t>
            </a:r>
            <a:r>
              <a:rPr lang="en-US" dirty="0"/>
              <a:t>Sample </a:t>
            </a:r>
            <a:r>
              <a:rPr lang="en-US" dirty="0" smtClean="0"/>
              <a:t>Space </a:t>
            </a:r>
            <a:r>
              <a:rPr lang="en-US"/>
              <a:t>and </a:t>
            </a:r>
            <a:r>
              <a:rPr lang="en-US" smtClean="0"/>
              <a:t>Probability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Baoxiang</a:t>
            </a:r>
            <a:r>
              <a:rPr lang="en-US" dirty="0" smtClean="0"/>
              <a:t> WANG </a:t>
            </a:r>
            <a:r>
              <a:rPr lang="en-US" dirty="0" err="1" smtClean="0"/>
              <a:t>bxwang@cse</a:t>
            </a:r>
            <a:endParaRPr lang="en-US" dirty="0" smtClean="0"/>
          </a:p>
          <a:p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Eight balls are randomly withdrawn from an urn that contains 8 red, 8 blue, and 8 green balls. </a:t>
            </a:r>
            <a:r>
              <a:rPr lang="en-US" sz="2400" dirty="0" smtClean="0"/>
              <a:t>Find the </a:t>
            </a:r>
            <a:r>
              <a:rPr lang="en-US" sz="2400" dirty="0"/>
              <a:t>probability that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420" y="2415686"/>
            <a:ext cx="563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(c) all </a:t>
            </a:r>
            <a:r>
              <a:rPr lang="en-US" sz="2400" dirty="0"/>
              <a:t>withdrawn balls are of the same </a:t>
            </a:r>
            <a:r>
              <a:rPr lang="en-US" sz="2400" dirty="0" smtClean="0"/>
              <a:t>color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354" y="3228798"/>
            <a:ext cx="385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24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=735471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blipFill rotWithShape="1">
                <a:blip r:embed="rId2"/>
                <a:stretch>
                  <a:fillRect r="-2597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30565" y="4260023"/>
            <a:ext cx="370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09077" y="482371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077" y="4823713"/>
                <a:ext cx="3658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72965" y="5193045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85260" y="5692606"/>
                <a:ext cx="3182218" cy="534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245247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60" y="5692606"/>
                <a:ext cx="3182218" cy="534377"/>
              </a:xfrm>
              <a:prstGeom prst="rect">
                <a:avLst/>
              </a:prstGeom>
              <a:blipFill rotWithShape="1"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6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412776"/>
                <a:ext cx="7704856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Suppose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and </a:t>
                </a:r>
                <a:r>
                  <a:rPr lang="en-US" sz="2400" dirty="0"/>
                  <a:t>P(B) =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/>
                  <a:t>. </a:t>
                </a:r>
                <a:r>
                  <a:rPr lang="en-US" sz="2400" dirty="0"/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≤ </a:t>
                </a:r>
                <a:r>
                  <a:rPr lang="en-US" sz="2400" dirty="0" smtClean="0"/>
                  <a:t>P(A∩B</a:t>
                </a:r>
                <a:r>
                  <a:rPr lang="en-US" sz="2400" dirty="0"/>
                  <a:t>) </a:t>
                </a:r>
                <a:r>
                  <a:rPr lang="en-US" sz="2400" dirty="0" smtClean="0"/>
                  <a:t>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12776"/>
                <a:ext cx="7704856" cy="616964"/>
              </a:xfrm>
              <a:prstGeom prst="rect">
                <a:avLst/>
              </a:prstGeom>
              <a:blipFill rotWithShape="1">
                <a:blip r:embed="rId2"/>
                <a:stretch>
                  <a:fillRect l="-1266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895884" y="2965619"/>
            <a:ext cx="3240360" cy="1368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31872" y="341886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03996" y="3109636"/>
            <a:ext cx="1872208" cy="10081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76120" y="338285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357" y="2492896"/>
            <a:ext cx="1576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case: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64088" y="3268308"/>
                <a:ext cx="1504288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P(A</a:t>
                </a:r>
                <a:r>
                  <a:rPr lang="en-US" dirty="0" smtClean="0"/>
                  <a:t>∩B</a:t>
                </a:r>
                <a:r>
                  <a:rPr lang="en-US" dirty="0"/>
                  <a:t>)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268308"/>
                <a:ext cx="1504288" cy="762773"/>
              </a:xfrm>
              <a:prstGeom prst="rect">
                <a:avLst/>
              </a:prstGeom>
              <a:blipFill rotWithShape="1">
                <a:blip r:embed="rId3"/>
                <a:stretch>
                  <a:fillRect l="-3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54357" y="4581128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Worst case: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895884" y="4950460"/>
            <a:ext cx="3240360" cy="1368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72048" y="544448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63499" y="5130480"/>
            <a:ext cx="1872208" cy="10081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99603" y="540370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5707" y="522894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</a:t>
            </a:r>
            <a:r>
              <a:rPr lang="en-US" altLang="en-US" sz="1400" dirty="0" smtClean="0"/>
              <a:t>U</a:t>
            </a:r>
            <a:r>
              <a:rPr lang="en-US" altLang="en-US" dirty="0" smtClean="0"/>
              <a:t>B</a:t>
            </a:r>
            <a:r>
              <a:rPr lang="en-US" dirty="0" smtClean="0"/>
              <a:t>)=P(A)+P(B)-P(A∩B</a:t>
            </a:r>
            <a:r>
              <a:rPr lang="en-US" dirty="0"/>
              <a:t>) </a:t>
            </a:r>
            <a:r>
              <a:rPr lang="en-US" dirty="0" smtClean="0"/>
              <a:t>≤1</a:t>
            </a:r>
            <a:endParaRPr lang="en-US" dirty="0"/>
          </a:p>
          <a:p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4456584" y="5228948"/>
            <a:ext cx="692472" cy="816745"/>
          </a:xfrm>
          <a:custGeom>
            <a:avLst/>
            <a:gdLst>
              <a:gd name="connsiteX0" fmla="*/ 363991 w 692472"/>
              <a:gd name="connsiteY0" fmla="*/ 0 h 816745"/>
              <a:gd name="connsiteX1" fmla="*/ 6 w 692472"/>
              <a:gd name="connsiteY1" fmla="*/ 399495 h 816745"/>
              <a:gd name="connsiteX2" fmla="*/ 372868 w 692472"/>
              <a:gd name="connsiteY2" fmla="*/ 816745 h 816745"/>
              <a:gd name="connsiteX3" fmla="*/ 692465 w 692472"/>
              <a:gd name="connsiteY3" fmla="*/ 399495 h 816745"/>
              <a:gd name="connsiteX4" fmla="*/ 363991 w 692472"/>
              <a:gd name="connsiteY4" fmla="*/ 0 h 81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472" h="816745">
                <a:moveTo>
                  <a:pt x="363991" y="0"/>
                </a:moveTo>
                <a:cubicBezTo>
                  <a:pt x="248581" y="0"/>
                  <a:pt x="-1473" y="263371"/>
                  <a:pt x="6" y="399495"/>
                </a:cubicBezTo>
                <a:cubicBezTo>
                  <a:pt x="1485" y="535619"/>
                  <a:pt x="257458" y="816745"/>
                  <a:pt x="372868" y="816745"/>
                </a:cubicBezTo>
                <a:cubicBezTo>
                  <a:pt x="488278" y="816745"/>
                  <a:pt x="690985" y="534140"/>
                  <a:pt x="692465" y="399495"/>
                </a:cubicBezTo>
                <a:cubicBezTo>
                  <a:pt x="693945" y="264850"/>
                  <a:pt x="479401" y="0"/>
                  <a:pt x="363991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444208" y="5959399"/>
                <a:ext cx="1228221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P(A∩B</a:t>
                </a:r>
                <a:r>
                  <a:rPr lang="en-US" dirty="0" smtClean="0"/>
                  <a:t>)≥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5959399"/>
                <a:ext cx="1228221" cy="485197"/>
              </a:xfrm>
              <a:prstGeom prst="rect">
                <a:avLst/>
              </a:prstGeom>
              <a:blipFill rotWithShape="1">
                <a:blip r:embed="rId4"/>
                <a:stretch>
                  <a:fillRect l="-3960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0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10" grpId="0"/>
      <p:bldP spid="11" grpId="0"/>
      <p:bldP spid="12" grpId="0"/>
      <p:bldP spid="21" grpId="0" animBg="1"/>
      <p:bldP spid="22" grpId="0"/>
      <p:bldP spid="23" grpId="0" animBg="1"/>
      <p:bldP spid="24" grpId="0"/>
      <p:bldP spid="39" grpId="0"/>
      <p:bldP spid="44" grpId="0" animBg="1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/>
                  <a:t>(a) a royal flush? (A hand of 10, J, Q, K, A of the </a:t>
                </a:r>
                <a:r>
                  <a:rPr lang="en-US" sz="2800" dirty="0">
                    <a:solidFill>
                      <a:srgbClr val="FFC000"/>
                    </a:solidFill>
                  </a:rPr>
                  <a:t>same suit</a:t>
                </a:r>
                <a:r>
                  <a:rPr lang="en-US" sz="2800" dirty="0"/>
                  <a:t>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92" b="-7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005064"/>
                <a:ext cx="7200800" cy="1686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There are 4 suits in total. So the probability is </a:t>
                </a:r>
              </a:p>
              <a:p>
                <a:endParaRPr lang="en-US" sz="1100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52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7200800" cy="1686424"/>
              </a:xfrm>
              <a:prstGeom prst="rect">
                <a:avLst/>
              </a:prstGeom>
              <a:blipFill rotWithShape="1">
                <a:blip r:embed="rId3"/>
                <a:stretch>
                  <a:fillRect l="-1778" t="-3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2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/>
                  <a:t>(b) a straight flush? (A hand 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five adjacent values </a:t>
                </a:r>
                <a:r>
                  <a:rPr lang="en-US" sz="2800" dirty="0"/>
                  <a:t>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the same suit</a:t>
                </a:r>
                <a:r>
                  <a:rPr lang="en-US" sz="2800" dirty="0"/>
                  <a:t>, but </a:t>
                </a:r>
                <a:r>
                  <a:rPr lang="en-US" sz="2800" dirty="0">
                    <a:solidFill>
                      <a:srgbClr val="FFC000"/>
                    </a:solidFill>
                  </a:rPr>
                  <a:t>not</a:t>
                </a:r>
                <a:r>
                  <a:rPr lang="en-US" sz="2800" dirty="0"/>
                  <a:t> a royal flush. </a:t>
                </a:r>
                <a:r>
                  <a:rPr lang="en-US" sz="2800" dirty="0" smtClean="0"/>
                  <a:t>Note that </a:t>
                </a:r>
                <a:r>
                  <a:rPr lang="en-US" sz="2800" dirty="0"/>
                  <a:t>A, 2, 3, 4, 5 counts as a straight flush but K, A, 2, 3, 4 doesn’t.)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2" r="-1178" b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293096"/>
                <a:ext cx="8280920" cy="2262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For each suit, the number of straight flush is</a:t>
                </a:r>
              </a:p>
              <a:p>
                <a:endParaRPr lang="en-US" sz="1100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There are 4 suits, so the total number of straight flush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∙4=36</m:t>
                      </m:r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endParaRPr lang="en-US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93096"/>
                <a:ext cx="8280920" cy="2262158"/>
              </a:xfrm>
              <a:prstGeom prst="rect">
                <a:avLst/>
              </a:prstGeom>
              <a:blipFill rotWithShape="1">
                <a:blip r:embed="rId3"/>
                <a:stretch>
                  <a:fillRect l="-1546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1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/>
                  <a:t>(b) a straight flush? (A hand 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five adjacent values </a:t>
                </a:r>
                <a:r>
                  <a:rPr lang="en-US" sz="2800" dirty="0"/>
                  <a:t>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the same suit</a:t>
                </a:r>
                <a:r>
                  <a:rPr lang="en-US" sz="2800" dirty="0"/>
                  <a:t>, but </a:t>
                </a:r>
                <a:r>
                  <a:rPr lang="en-US" sz="2800" dirty="0">
                    <a:solidFill>
                      <a:srgbClr val="FFC000"/>
                    </a:solidFill>
                  </a:rPr>
                  <a:t>not</a:t>
                </a:r>
                <a:r>
                  <a:rPr lang="en-US" sz="2800" dirty="0"/>
                  <a:t> a royal flush. Note that A, 2, 3, 4, 5 counts as a straight flush but K, A, 2, 3, 4 doesn’t.)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2" r="-1178" b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293096"/>
                <a:ext cx="8280920" cy="2017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probability is </a:t>
                </a:r>
              </a:p>
              <a:p>
                <a:endParaRPr lang="en-US" sz="1200" dirty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36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52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  <a:p>
                <a:endParaRPr lang="en-US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93096"/>
                <a:ext cx="8280920" cy="2017540"/>
              </a:xfrm>
              <a:prstGeom prst="rect">
                <a:avLst/>
              </a:prstGeom>
              <a:blipFill rotWithShape="1">
                <a:blip r:embed="rId3"/>
                <a:stretch>
                  <a:fillRect l="-1546" t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7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 smtClean="0"/>
                  <a:t>(c) </a:t>
                </a:r>
                <a:r>
                  <a:rPr lang="en-US" sz="2800" dirty="0"/>
                  <a:t>a flush? (A hand 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the same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suit</a:t>
                </a:r>
                <a:r>
                  <a:rPr lang="en-US" sz="2800" dirty="0" smtClean="0"/>
                  <a:t>, but it is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not</a:t>
                </a:r>
                <a:r>
                  <a:rPr lang="en-US" sz="2800" dirty="0" smtClean="0"/>
                  <a:t> a straight flush or royal flush.)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92" b="-7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077072"/>
                <a:ext cx="8136904" cy="1953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In one suit, the number of special flush is 10.</a:t>
                </a:r>
              </a:p>
              <a:p>
                <a:endParaRPr lang="en-US" sz="1100" dirty="0">
                  <a:solidFill>
                    <a:schemeClr val="accent1"/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 number of flush in one suit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−10=1227</m:t>
                      </m:r>
                    </m:oMath>
                  </m:oMathPara>
                </a14:m>
                <a:endParaRPr lang="en-US" sz="24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8136904" cy="1953227"/>
              </a:xfrm>
              <a:prstGeom prst="rect">
                <a:avLst/>
              </a:prstGeom>
              <a:blipFill rotWithShape="1">
                <a:blip r:embed="rId3"/>
                <a:stretch>
                  <a:fillRect l="-1574" t="-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5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 smtClean="0"/>
                  <a:t>(c) </a:t>
                </a:r>
                <a:r>
                  <a:rPr lang="en-US" sz="2800" dirty="0"/>
                  <a:t>a flush? (A hand of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the same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suit</a:t>
                </a:r>
                <a:r>
                  <a:rPr lang="en-US" sz="2800" dirty="0" smtClean="0"/>
                  <a:t>, but it is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not</a:t>
                </a:r>
                <a:r>
                  <a:rPr lang="en-US" sz="2800" dirty="0" smtClean="0"/>
                  <a:t> a straight flush or royal flush.)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096600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92" b="-7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077072"/>
                <a:ext cx="8136904" cy="1278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 probability is</a:t>
                </a:r>
              </a:p>
              <a:p>
                <a:pPr algn="ctr"/>
                <a:r>
                  <a:rPr lang="en-US" sz="2800" dirty="0" smtClean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1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∙1227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52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8136904" cy="1278363"/>
              </a:xfrm>
              <a:prstGeom prst="rect">
                <a:avLst/>
              </a:prstGeom>
              <a:blipFill rotWithShape="1">
                <a:blip r:embed="rId3"/>
                <a:stretch>
                  <a:fillRect l="-1574" t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6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 smtClean="0"/>
                  <a:t>(d) </a:t>
                </a:r>
                <a:r>
                  <a:rPr lang="en-US" sz="2800" dirty="0"/>
                  <a:t>a full house? (A hand with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three cards of the same value</a:t>
                </a:r>
                <a:r>
                  <a:rPr lang="en-US" sz="2800" dirty="0"/>
                  <a:t>, plus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two cards with the same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value </a:t>
                </a:r>
                <a:r>
                  <a:rPr lang="en-US" sz="2800" dirty="0" smtClean="0"/>
                  <a:t>as </a:t>
                </a:r>
                <a:r>
                  <a:rPr lang="en-US" sz="2800" dirty="0"/>
                  <a:t>each other.)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2" b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077072"/>
                <a:ext cx="8496944" cy="2260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𝑋</m:t>
                    </m:r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the value of three cards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𝑌</m:t>
                    </m:r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the value of two cards</a:t>
                </a:r>
              </a:p>
              <a:p>
                <a:endParaRPr lang="en-US" sz="1100" dirty="0" smtClean="0">
                  <a:solidFill>
                    <a:schemeClr val="accent1"/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All possible pairs of {X,Y}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8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2=156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  <a:p>
                <a:endParaRPr lang="en-US" sz="11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8496944" cy="2260812"/>
              </a:xfrm>
              <a:prstGeom prst="rect">
                <a:avLst/>
              </a:prstGeom>
              <a:blipFill rotWithShape="1">
                <a:blip r:embed="rId3"/>
                <a:stretch>
                  <a:fillRect l="-1506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5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 smtClean="0"/>
                  <a:t>(d) </a:t>
                </a:r>
                <a:r>
                  <a:rPr lang="en-US" sz="2800" dirty="0"/>
                  <a:t>a full house? (A hand with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three cards of the same value</a:t>
                </a:r>
                <a:r>
                  <a:rPr lang="en-US" sz="2800" dirty="0"/>
                  <a:t>, plus </a:t>
                </a:r>
                <a:r>
                  <a:rPr lang="en-US" sz="2800" dirty="0">
                    <a:solidFill>
                      <a:srgbClr val="FFC000"/>
                    </a:solidFill>
                  </a:rPr>
                  <a:t>two cards with the same </a:t>
                </a:r>
                <a:r>
                  <a:rPr lang="en-US" sz="2800" dirty="0" smtClean="0">
                    <a:solidFill>
                      <a:srgbClr val="FFC000"/>
                    </a:solidFill>
                  </a:rPr>
                  <a:t>value </a:t>
                </a:r>
                <a:r>
                  <a:rPr lang="en-US" sz="2800" dirty="0" smtClean="0"/>
                  <a:t>as </a:t>
                </a:r>
                <a:r>
                  <a:rPr lang="en-US" sz="2800" dirty="0"/>
                  <a:t>each other.)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2" b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077072"/>
                <a:ext cx="8496944" cy="2588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Choose three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cards of the same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value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8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Choose two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cards of the same value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8496944" cy="2588144"/>
              </a:xfrm>
              <a:prstGeom prst="rect">
                <a:avLst/>
              </a:prstGeom>
              <a:blipFill rotWithShape="1">
                <a:blip r:embed="rId3"/>
                <a:stretch>
                  <a:fillRect l="-1506" t="-2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7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Assume that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80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 poker </a:t>
                </a:r>
                <a:r>
                  <a:rPr lang="en-US" sz="2800" dirty="0"/>
                  <a:t>hands are equally likely, what is the probability of being </a:t>
                </a:r>
                <a:r>
                  <a:rPr lang="en-US" sz="2800" dirty="0" smtClean="0"/>
                  <a:t>dealt</a:t>
                </a:r>
              </a:p>
              <a:p>
                <a:endParaRPr lang="en-US" sz="1200" dirty="0"/>
              </a:p>
              <a:p>
                <a:r>
                  <a:rPr lang="en-US" sz="2800" dirty="0" smtClean="0"/>
                  <a:t>(d) </a:t>
                </a:r>
                <a:r>
                  <a:rPr lang="en-US" sz="2800" dirty="0"/>
                  <a:t>a full house? (A hand with three cards of the same value, plus two cards with the same </a:t>
                </a:r>
                <a:r>
                  <a:rPr lang="en-US" sz="2800" dirty="0" smtClean="0"/>
                  <a:t>value as </a:t>
                </a:r>
                <a:r>
                  <a:rPr lang="en-US" sz="2800" dirty="0"/>
                  <a:t>each other.)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527487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2" b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4221088"/>
                <a:ext cx="8136904" cy="1350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The probability is</a:t>
                </a:r>
              </a:p>
              <a:p>
                <a:pPr algn="ctr"/>
                <a:r>
                  <a:rPr lang="en-US" sz="2800" dirty="0" smtClean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1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156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accent1"/>
                            </a:solidFill>
                          </a:rPr>
                          <m:t> 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52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8136904" cy="1350691"/>
              </a:xfrm>
              <a:prstGeom prst="rect">
                <a:avLst/>
              </a:prstGeom>
              <a:blipFill rotWithShape="1">
                <a:blip r:embed="rId3"/>
                <a:stretch>
                  <a:fillRect l="-1574" t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models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198233"/>
            <a:ext cx="82748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model </a:t>
            </a:r>
            <a:r>
              <a:rPr lang="en-US" sz="2800" dirty="0" smtClean="0">
                <a:latin typeface="Franklin Gothic Medium"/>
                <a:cs typeface="Franklin Gothic Medium"/>
              </a:rPr>
              <a:t>is an assignment of probabilities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to every element of the sample space.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304740"/>
            <a:ext cx="763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Probabilities are nonnegative and add up to one.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48466" y="4036715"/>
            <a:ext cx="6273316" cy="958544"/>
            <a:chOff x="955979" y="2133600"/>
            <a:chExt cx="6273316" cy="958544"/>
          </a:xfrm>
        </p:grpSpPr>
        <p:pic>
          <p:nvPicPr>
            <p:cNvPr id="14" name="Picture 13" descr="g95.jpe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79" y="2166366"/>
              <a:ext cx="923210" cy="925778"/>
            </a:xfrm>
            <a:prstGeom prst="rect">
              <a:avLst/>
            </a:prstGeom>
          </p:spPr>
        </p:pic>
        <p:pic>
          <p:nvPicPr>
            <p:cNvPr id="15" name="Picture 14" descr="g95.jpe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1029" y="2166366"/>
              <a:ext cx="923210" cy="92577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175304" y="2133600"/>
              <a:ext cx="3053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</a:t>
              </a:r>
              <a:r>
                <a:rPr lang="en-US" sz="2400" dirty="0" smtClean="0">
                  <a:latin typeface="Garamond"/>
                  <a:cs typeface="Garamond"/>
                </a:rPr>
                <a:t> = </a:t>
              </a:r>
              <a:r>
                <a:rPr lang="en-US" sz="2400" smtClean="0">
                  <a:latin typeface="Garamond"/>
                  <a:cs typeface="Garamond"/>
                </a:rPr>
                <a:t>{ </a:t>
              </a:r>
              <a:r>
                <a:rPr lang="en-US" sz="2400" smtClean="0">
                  <a:latin typeface="Courier New"/>
                  <a:cs typeface="Courier New"/>
                </a:rPr>
                <a:t>HH</a:t>
              </a:r>
              <a:r>
                <a:rPr lang="en-US" sz="2400" smtClean="0">
                  <a:latin typeface="Garamond"/>
                  <a:cs typeface="Garamond"/>
                </a:rPr>
                <a:t>, </a:t>
              </a:r>
              <a:r>
                <a:rPr lang="en-US" sz="2400" smtClean="0">
                  <a:latin typeface="Courier New"/>
                  <a:cs typeface="Courier New"/>
                </a:rPr>
                <a:t>HT</a:t>
              </a:r>
              <a:r>
                <a:rPr lang="en-US" sz="2400" smtClean="0">
                  <a:latin typeface="Garamond"/>
                  <a:cs typeface="Garamond"/>
                </a:rPr>
                <a:t>, </a:t>
              </a:r>
              <a:r>
                <a:rPr lang="en-US" sz="2400" smtClean="0">
                  <a:latin typeface="Courier New"/>
                  <a:cs typeface="Courier New"/>
                </a:rPr>
                <a:t>TH</a:t>
              </a:r>
              <a:r>
                <a:rPr lang="en-US" sz="2400" smtClean="0">
                  <a:latin typeface="Garamond"/>
                  <a:cs typeface="Garamond"/>
                </a:rPr>
                <a:t>, </a:t>
              </a:r>
              <a:r>
                <a:rPr lang="en-US" sz="2400" smtClean="0">
                  <a:latin typeface="Courier New"/>
                  <a:cs typeface="Courier New"/>
                </a:rPr>
                <a:t>TT</a:t>
              </a:r>
              <a:r>
                <a:rPr lang="en-US" sz="240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145374" y="4419698"/>
            <a:ext cx="2036623" cy="461665"/>
            <a:chOff x="5145374" y="4419698"/>
            <a:chExt cx="2036623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5145374" y="4419698"/>
              <a:ext cx="4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¼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78774" y="4419698"/>
              <a:ext cx="4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¼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93124" y="4419698"/>
              <a:ext cx="4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¼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26524" y="4419698"/>
              <a:ext cx="4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¼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318530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29409" y="5344467"/>
            <a:ext cx="688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models a pair of coins with </a:t>
            </a:r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equally likely outcomes</a:t>
            </a:r>
          </a:p>
        </p:txBody>
      </p:sp>
    </p:spTree>
    <p:extLst>
      <p:ext uri="{BB962C8B-B14F-4D97-AF65-F5344CB8AC3E}">
        <p14:creationId xmlns:p14="http://schemas.microsoft.com/office/powerpoint/2010/main" val="8821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lang="en-US" dirty="0" smtClean="0"/>
                  <a:t>. </a:t>
                </a:r>
                <a:r>
                  <a:rPr lang="en-US" dirty="0"/>
                  <a:t>Conditional probability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HK" i="1" dirty="0" smtClean="0">
                    <a:latin typeface="Cambria Math"/>
                  </a:rPr>
                  <a:t/>
                </a:r>
                <a:br>
                  <a:rPr lang="en-HK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𝐴</m:t>
                            </m:r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∩</m:t>
                            </m:r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HK" i="1" dirty="0" smtClean="0"/>
                  <a:t/>
                </a:r>
                <a:br>
                  <a:rPr lang="en-HK" i="1" dirty="0" smtClean="0"/>
                </a:br>
                <a:r>
                  <a:rPr lang="en-US" dirty="0" smtClean="0"/>
                  <a:t>where </a:t>
                </a:r>
                <a:r>
                  <a:rPr lang="en-US" dirty="0"/>
                  <a:t>we assume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)&gt;0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US" dirty="0" smtClean="0"/>
                  <a:t>: 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 smtClean="0"/>
                  <a:t> is undefined. </a:t>
                </a:r>
                <a:endParaRPr lang="en-US" dirty="0">
                  <a:latin typeface="Franklin Gothic Medium"/>
                  <a:cs typeface="Franklin Gothic Medium"/>
                </a:endParaRPr>
              </a:p>
              <a:p>
                <a:r>
                  <a:rPr lang="en-US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 smtClean="0"/>
                  <a:t> form </a:t>
                </a:r>
                <a:r>
                  <a:rPr lang="en-US" dirty="0"/>
                  <a:t>a legitimate probability law </a:t>
                </a:r>
                <a:r>
                  <a:rPr lang="en-US" dirty="0" smtClean="0"/>
                  <a:t>satisfying </a:t>
                </a:r>
                <a:r>
                  <a:rPr lang="en-US" dirty="0"/>
                  <a:t>the three </a:t>
                </a:r>
                <a:r>
                  <a:rPr lang="en-US" dirty="0" smtClean="0"/>
                  <a:t>axioms.</a:t>
                </a:r>
                <a:endParaRPr lang="en-US" i="1" dirty="0" smtClean="0"/>
              </a:p>
              <a:p>
                <a:endParaRPr lang="en-US" dirty="0">
                  <a:latin typeface="Franklin Gothic Medium"/>
                  <a:cs typeface="Franklin Gothic Medium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630" t="-2022" r="-2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5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be events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latin typeface="Cambria Math"/>
                      </a:rPr>
                      <m:t>)&gt;0 </m:t>
                    </m:r>
                  </m:oMath>
                </a14:m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latin typeface="Cambria Math"/>
                      </a:rPr>
                      <m:t>)&gt;0</m:t>
                    </m:r>
                  </m:oMath>
                </a14:m>
                <a:r>
                  <a:rPr lang="en-US" sz="2800" dirty="0"/>
                  <a:t>. We say </a:t>
                </a:r>
                <a:r>
                  <a:rPr lang="en-US" sz="2800" dirty="0" smtClean="0"/>
                  <a:t>that an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chemeClr val="accent6"/>
                    </a:solidFill>
                  </a:rPr>
                  <a:t> suggests </a:t>
                </a:r>
                <a:r>
                  <a:rPr lang="en-US" sz="2800" dirty="0"/>
                  <a:t>an 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)&gt;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), </m:t>
                    </m:r>
                  </m:oMath>
                </a14:m>
                <a:r>
                  <a:rPr lang="en-US" sz="2800" dirty="0"/>
                  <a:t>and </a:t>
                </a:r>
                <a:r>
                  <a:rPr lang="en-US" sz="2800" dirty="0">
                    <a:solidFill>
                      <a:schemeClr val="accent6"/>
                    </a:solidFill>
                  </a:rPr>
                  <a:t>does not suggest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)&lt;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).</m:t>
                    </m:r>
                  </m:oMath>
                </a14:m>
                <a:endParaRPr lang="en-US" sz="1200" dirty="0"/>
              </a:p>
              <a:p>
                <a:r>
                  <a:rPr lang="en-US" sz="2800" dirty="0"/>
                  <a:t>(a) Show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suggests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and only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suggests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446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4005064"/>
                <a:ext cx="72008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)/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 suggests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 if and only if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Equivalent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 suggesting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05064"/>
                <a:ext cx="7200800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1778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29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be events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latin typeface="Cambria Math"/>
                      </a:rPr>
                      <m:t>)&gt;0 </m:t>
                    </m:r>
                  </m:oMath>
                </a14:m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latin typeface="Cambria Math"/>
                      </a:rPr>
                      <m:t>)&gt;0</m:t>
                    </m:r>
                  </m:oMath>
                </a14:m>
                <a:r>
                  <a:rPr lang="en-US" sz="2800" dirty="0"/>
                  <a:t>. We say </a:t>
                </a:r>
                <a:r>
                  <a:rPr lang="en-US" sz="2800" dirty="0" smtClean="0"/>
                  <a:t>that an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chemeClr val="accent6"/>
                    </a:solidFill>
                  </a:rPr>
                  <a:t> suggests </a:t>
                </a:r>
                <a:r>
                  <a:rPr lang="en-US" sz="2800" dirty="0"/>
                  <a:t>an 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)&gt;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), </m:t>
                    </m:r>
                  </m:oMath>
                </a14:m>
                <a:r>
                  <a:rPr lang="en-US" sz="2800" dirty="0"/>
                  <a:t>and </a:t>
                </a:r>
                <a:r>
                  <a:rPr lang="en-US" sz="2800" dirty="0">
                    <a:solidFill>
                      <a:schemeClr val="accent6"/>
                    </a:solidFill>
                  </a:rPr>
                  <a:t>does not suggest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)&lt;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).</m:t>
                    </m:r>
                  </m:oMath>
                </a14:m>
                <a:endParaRPr lang="en-US" sz="1200" dirty="0"/>
              </a:p>
              <a:p>
                <a:r>
                  <a:rPr lang="en-US" sz="2800" dirty="0"/>
                  <a:t>(b) Show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suggests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and only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does </a:t>
                </a:r>
                <a:r>
                  <a:rPr lang="en-US" sz="2800" dirty="0" smtClean="0"/>
                  <a:t>not suggest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. </a:t>
                </a:r>
                <a:r>
                  <a:rPr lang="en-US" sz="2800" dirty="0" smtClean="0"/>
                  <a:t>Assume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𝑐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050" b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07604" y="4180344"/>
                <a:ext cx="72008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does not suggest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 if and only if</a:t>
                </a:r>
                <a:endParaRPr lang="en-US" sz="2800" b="0" i="1" dirty="0" smtClean="0">
                  <a:solidFill>
                    <a:schemeClr val="accent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We have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accent1"/>
                  </a:solidFill>
                  <a:latin typeface="Cambria Math"/>
                  <a:ea typeface="Cambria Math"/>
                </a:endParaRPr>
              </a:p>
              <a:p>
                <a:r>
                  <a:rPr lang="en-US" sz="2800" b="0" dirty="0" smtClean="0">
                    <a:solidFill>
                      <a:schemeClr val="accent1"/>
                    </a:solidFill>
                    <a:latin typeface="Cambria Math"/>
                    <a:ea typeface="Cambria Math"/>
                  </a:rPr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180344"/>
                <a:ext cx="720080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692" t="-2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7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be events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latin typeface="Cambria Math"/>
                      </a:rPr>
                      <m:t>)&gt;0 </m:t>
                    </m:r>
                  </m:oMath>
                </a14:m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latin typeface="Cambria Math"/>
                      </a:rPr>
                      <m:t>)&gt;0</m:t>
                    </m:r>
                  </m:oMath>
                </a14:m>
                <a:r>
                  <a:rPr lang="en-US" sz="2800" dirty="0"/>
                  <a:t>. We say </a:t>
                </a:r>
                <a:r>
                  <a:rPr lang="en-US" sz="2800" dirty="0" smtClean="0"/>
                  <a:t>that an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6"/>
                    </a:solidFill>
                  </a:rPr>
                  <a:t>suggests</a:t>
                </a:r>
                <a:r>
                  <a:rPr lang="en-US" sz="2800" dirty="0"/>
                  <a:t> an 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)&gt;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), </m:t>
                    </m:r>
                  </m:oMath>
                </a14:m>
                <a:r>
                  <a:rPr lang="en-US" sz="2800" dirty="0"/>
                  <a:t>and </a:t>
                </a:r>
                <a:r>
                  <a:rPr lang="en-US" sz="2800" dirty="0">
                    <a:solidFill>
                      <a:schemeClr val="accent6"/>
                    </a:solidFill>
                  </a:rPr>
                  <a:t>does not suggest </a:t>
                </a:r>
                <a:r>
                  <a:rPr lang="en-US" sz="2800" dirty="0"/>
                  <a:t>event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|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𝐵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)&lt;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𝑃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>
                        <a:solidFill>
                          <a:schemeClr val="accent6"/>
                        </a:solidFill>
                        <a:latin typeface="Cambria Math"/>
                      </a:rPr>
                      <m:t>).</m:t>
                    </m:r>
                  </m:oMath>
                </a14:m>
                <a:endParaRPr lang="en-US" sz="1200" dirty="0">
                  <a:solidFill>
                    <a:schemeClr val="accent6"/>
                  </a:solidFill>
                </a:endParaRPr>
              </a:p>
              <a:p>
                <a:r>
                  <a:rPr lang="en-US" sz="2800" dirty="0"/>
                  <a:t>(b) Show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/>
                  <a:t> suggests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 if and only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does </a:t>
                </a:r>
                <a:r>
                  <a:rPr lang="en-US" sz="2800" dirty="0" smtClean="0"/>
                  <a:t>not suggest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/>
                  <a:t>. </a:t>
                </a:r>
                <a:r>
                  <a:rPr lang="en-US" sz="2800" dirty="0" smtClean="0"/>
                  <a:t>Assume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𝑐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546" t="-2050" b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07604" y="4180344"/>
                <a:ext cx="72008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0" dirty="0" smtClean="0">
                    <a:solidFill>
                      <a:schemeClr val="accent1"/>
                    </a:solidFill>
                    <a:latin typeface="+mj-lt"/>
                  </a:rPr>
                  <a:t>Substituting in the previous inequality</a:t>
                </a:r>
                <a:endParaRPr lang="en-US" sz="2800" i="1" dirty="0" smtClean="0">
                  <a:solidFill>
                    <a:schemeClr val="accent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1−</m:t>
                      </m:r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en-US" sz="2800" dirty="0">
                    <a:solidFill>
                      <a:schemeClr val="accent1"/>
                    </a:solidFill>
                  </a:rPr>
                  <a:t>Equivalent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 suggesting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180344"/>
                <a:ext cx="7200800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1692" t="-2446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7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We know that a treasure is located in one of two places, with probabilities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1−</m:t>
                    </m:r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respectively,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0&lt;</m:t>
                    </m:r>
                    <m:r>
                      <a:rPr lang="en-US" sz="2800" b="0" i="1" dirty="0" smtClean="0">
                        <a:latin typeface="Cambria Math"/>
                      </a:rPr>
                      <m:t>𝛽</m:t>
                    </m:r>
                    <m:r>
                      <a:rPr lang="en-US" sz="2800" i="1" dirty="0" smtClean="0">
                        <a:latin typeface="Cambria Math"/>
                      </a:rPr>
                      <m:t>&lt;</m:t>
                    </m:r>
                    <m:r>
                      <a:rPr lang="en-US" sz="2800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sz="2800" dirty="0"/>
                  <a:t>. We search the first place and if the </a:t>
                </a:r>
                <a:r>
                  <a:rPr lang="en-US" sz="2800" dirty="0" smtClean="0"/>
                  <a:t>treasure is </a:t>
                </a:r>
                <a:r>
                  <a:rPr lang="en-US" sz="2800" dirty="0"/>
                  <a:t>there, we find it with probability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  <m:r>
                      <a:rPr lang="en-US" sz="280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/>
                  <a:t>. </a:t>
                </a:r>
                <a:endParaRPr lang="en-US" sz="2800" dirty="0" smtClean="0"/>
              </a:p>
              <a:p>
                <a:r>
                  <a:rPr lang="en-US" sz="2800" dirty="0" smtClean="0"/>
                  <a:t>Show </a:t>
                </a:r>
                <a:r>
                  <a:rPr lang="en-US" sz="2800" dirty="0"/>
                  <a:t>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event of not finding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 treasure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in the first place </a:t>
                </a:r>
                <a:r>
                  <a:rPr lang="en-US" sz="2800" dirty="0"/>
                  <a:t>suggests 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treasure is in the second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place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546" t="-1768" r="-2209" b="-4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9592" y="4593327"/>
                <a:ext cx="72008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  <a:latin typeface="+mj-lt"/>
                  </a:rPr>
                  <a:t> be the events</a:t>
                </a:r>
              </a:p>
              <a:p>
                <a:r>
                  <a:rPr lang="en-US" sz="2800" dirty="0" smtClean="0">
                    <a:solidFill>
                      <a:schemeClr val="accent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={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the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treasure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is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in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the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second</m:t>
                    </m:r>
                    <m: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chemeClr val="accent1"/>
                        </a:solidFill>
                        <a:latin typeface="Cambria Math"/>
                      </a:rPr>
                      <m:t>place</m:t>
                    </m:r>
                    <m:r>
                      <a:rPr lang="en-US" sz="280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sz="2800" dirty="0">
                  <a:solidFill>
                    <a:schemeClr val="accent1"/>
                  </a:solidFill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={</m:t>
                      </m:r>
                      <m:r>
                        <m:rPr>
                          <m:sty m:val="p"/>
                        </m:rPr>
                        <a:rPr lang="en-US" sz="2800" i="0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not</m:t>
                      </m:r>
                      <m:r>
                        <a:rPr lang="en-US" sz="2800" i="0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find</m:t>
                      </m:r>
                      <m:r>
                        <a:rPr lang="en-US" sz="2800" i="0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the</m:t>
                      </m:r>
                      <m: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treasure</m:t>
                      </m:r>
                      <m: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in</m:t>
                      </m:r>
                      <m: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the</m:t>
                      </m:r>
                      <m: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first</m:t>
                      </m:r>
                      <m: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0" dirty="0">
                          <a:solidFill>
                            <a:schemeClr val="accent1"/>
                          </a:solidFill>
                          <a:latin typeface="Cambria Math"/>
                        </a:rPr>
                        <m:t>place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93327"/>
                <a:ext cx="720080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778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01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We know that a treasure is located in one of two places, with probabilities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1−</m:t>
                    </m:r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respectively,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0&lt;</m:t>
                    </m:r>
                    <m:r>
                      <a:rPr lang="en-US" sz="2800" b="0" i="1" dirty="0" smtClean="0">
                        <a:latin typeface="Cambria Math"/>
                      </a:rPr>
                      <m:t>𝛽</m:t>
                    </m:r>
                    <m:r>
                      <a:rPr lang="en-US" sz="2800" i="1" dirty="0" smtClean="0">
                        <a:latin typeface="Cambria Math"/>
                      </a:rPr>
                      <m:t>&lt;</m:t>
                    </m:r>
                    <m:r>
                      <a:rPr lang="en-US" sz="2800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sz="2800" dirty="0"/>
                  <a:t>. We search the first place and if the </a:t>
                </a:r>
                <a:r>
                  <a:rPr lang="en-US" sz="2800" dirty="0" smtClean="0"/>
                  <a:t>treasure is </a:t>
                </a:r>
                <a:r>
                  <a:rPr lang="en-US" sz="2800" dirty="0"/>
                  <a:t>there, we find it with probability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  <m:r>
                      <a:rPr lang="en-US" sz="280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/>
                  <a:t>. </a:t>
                </a:r>
                <a:endParaRPr lang="en-US" sz="2800" dirty="0" smtClean="0"/>
              </a:p>
              <a:p>
                <a:r>
                  <a:rPr lang="en-US" sz="2800" dirty="0" smtClean="0"/>
                  <a:t>Show </a:t>
                </a:r>
                <a:r>
                  <a:rPr lang="en-US" sz="2800" dirty="0"/>
                  <a:t>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event of not finding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 treasure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in the first place </a:t>
                </a:r>
                <a:r>
                  <a:rPr lang="en-US" sz="2800" dirty="0"/>
                  <a:t>suggests 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treasure is in the second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place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546" t="-1768" r="-2209" b="-4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9592" y="4593327"/>
                <a:ext cx="748883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  <a:latin typeface="+mj-lt"/>
                  </a:rPr>
                  <a:t>By the </a:t>
                </a:r>
                <a:r>
                  <a:rPr lang="en-US" sz="2800" dirty="0">
                    <a:solidFill>
                      <a:schemeClr val="accent1"/>
                    </a:solidFill>
                    <a:latin typeface="+mj-lt"/>
                  </a:rPr>
                  <a:t>total probability theorem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𝛽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+(1−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93327"/>
                <a:ext cx="7488832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710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2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We know that a treasure is located in one of two places, with probabilities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1−</m:t>
                    </m:r>
                    <m:r>
                      <a:rPr lang="en-US" sz="28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respectively,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0&lt;</m:t>
                    </m:r>
                    <m:r>
                      <a:rPr lang="en-US" sz="2800" b="0" i="1" dirty="0" smtClean="0">
                        <a:latin typeface="Cambria Math"/>
                      </a:rPr>
                      <m:t>𝛽</m:t>
                    </m:r>
                    <m:r>
                      <a:rPr lang="en-US" sz="2800" i="1" dirty="0" smtClean="0">
                        <a:latin typeface="Cambria Math"/>
                      </a:rPr>
                      <m:t>&lt;</m:t>
                    </m:r>
                    <m:r>
                      <a:rPr lang="en-US" sz="2800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sz="2800" dirty="0"/>
                  <a:t>. We search the first place and if the </a:t>
                </a:r>
                <a:r>
                  <a:rPr lang="en-US" sz="2800" dirty="0" smtClean="0"/>
                  <a:t>treasure is </a:t>
                </a:r>
                <a:r>
                  <a:rPr lang="en-US" sz="2800" dirty="0"/>
                  <a:t>there, we find it with probability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  <m:r>
                      <a:rPr lang="en-US" sz="280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/>
                  <a:t>. </a:t>
                </a:r>
                <a:endParaRPr lang="en-US" sz="2800" dirty="0" smtClean="0"/>
              </a:p>
              <a:p>
                <a:r>
                  <a:rPr lang="en-US" sz="2800" dirty="0" smtClean="0"/>
                  <a:t>Show </a:t>
                </a:r>
                <a:r>
                  <a:rPr lang="en-US" sz="2800" dirty="0"/>
                  <a:t>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event of not finding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 treasure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in the first place </a:t>
                </a:r>
                <a:r>
                  <a:rPr lang="en-US" sz="2800" dirty="0"/>
                  <a:t>suggests that the 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treasure is in the second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place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546" t="-1768" r="-2209" b="-4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9592" y="4593327"/>
                <a:ext cx="7488832" cy="233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/>
                    </a:solidFill>
                    <a:latin typeface="+mj-lt"/>
                  </a:rPr>
                  <a:t>By the </a:t>
                </a:r>
                <a:r>
                  <a:rPr lang="en-US" sz="2800" dirty="0">
                    <a:solidFill>
                      <a:schemeClr val="accent1"/>
                    </a:solidFill>
                    <a:latin typeface="+mj-lt"/>
                  </a:rPr>
                  <a:t>total probability theorem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𝛽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+(1−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𝛽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𝛽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𝛽</m:t>
                          </m:r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&gt;1−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93327"/>
                <a:ext cx="7488832" cy="2339551"/>
              </a:xfrm>
              <a:prstGeom prst="rect">
                <a:avLst/>
              </a:prstGeom>
              <a:blipFill rotWithShape="1">
                <a:blip r:embed="rId3"/>
                <a:stretch>
                  <a:fillRect l="-1710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7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 are welcome.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Probabilistic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Event</a:t>
                </a:r>
                <a:r>
                  <a:rPr lang="en-US" dirty="0" smtClean="0"/>
                  <a:t>: a subset of sample space.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HK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HK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 smtClean="0"/>
                  <a:t> is a set of possible </a:t>
                </a:r>
                <a:r>
                  <a:rPr lang="en-US" dirty="0"/>
                  <a:t>outcomes</a:t>
                </a:r>
                <a:endParaRPr lang="en-HK" altLang="zh-HK" dirty="0">
                  <a:ea typeface="新細明體" charset="-12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i="1" dirty="0">
                    <a:solidFill>
                      <a:srgbClr val="FF99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HK" dirty="0" smtClean="0"/>
                  <a:t>. </a:t>
                </a:r>
                <a14:m>
                  <m:oMath xmlns:m="http://schemas.openxmlformats.org/officeDocument/2006/math">
                    <m:r>
                      <a:rPr lang="en-HK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HK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𝐻𝐻</m:t>
                        </m:r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𝑇𝑇</m:t>
                        </m:r>
                      </m:e>
                    </m:d>
                  </m:oMath>
                </a14:m>
                <a:r>
                  <a:rPr lang="en-US" dirty="0" smtClean="0"/>
                  <a:t>, the event that the two coins give the same side.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The </a:t>
                </a:r>
                <a:r>
                  <a:rPr lang="en-US" dirty="0">
                    <a:solidFill>
                      <a:srgbClr val="FF0000"/>
                    </a:solidFill>
                  </a:rPr>
                  <a:t>probability law </a:t>
                </a:r>
                <a:r>
                  <a:rPr lang="en-US" dirty="0"/>
                  <a:t>assigns our knowledge or belief to a</a:t>
                </a:r>
                <a:r>
                  <a:rPr lang="en-US" dirty="0" smtClean="0"/>
                  <a:t>n event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 number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HK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≥0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altLang="zh-HK" dirty="0" smtClean="0">
                  <a:ea typeface="新細明體" charset="-12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HK" altLang="zh-HK" dirty="0" smtClean="0">
                    <a:ea typeface="新細明體" charset="-120"/>
                  </a:rPr>
                  <a:t>It specifies the likelihood of any outcome.</a:t>
                </a: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4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Axioms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zh-HK" dirty="0" smtClean="0">
                    <a:ea typeface="新細明體" charset="-120"/>
                  </a:rPr>
                  <a:t>(</a:t>
                </a:r>
                <a:r>
                  <a:rPr lang="en-US" altLang="zh-HK" i="1" dirty="0" smtClean="0">
                    <a:latin typeface="Times New Roman" panose="02020603050405020304" pitchFamily="18" charset="0"/>
                    <a:ea typeface="新細明體" charset="-120"/>
                    <a:cs typeface="Times New Roman" panose="02020603050405020304" pitchFamily="18" charset="0"/>
                  </a:rPr>
                  <a:t>Non-negativity</a:t>
                </a:r>
                <a:r>
                  <a:rPr lang="en-US" altLang="zh-HK" dirty="0">
                    <a:ea typeface="新細明體" charset="-12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𝑃</m:t>
                    </m:r>
                    <m:r>
                      <a:rPr lang="en-US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(</m:t>
                    </m:r>
                    <m:r>
                      <a:rPr lang="en-US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𝐴</m:t>
                    </m:r>
                    <m:r>
                      <a:rPr lang="en-US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)≥0</m:t>
                    </m:r>
                  </m:oMath>
                </a14:m>
                <a:r>
                  <a:rPr lang="en-US" altLang="zh-HK" dirty="0">
                    <a:ea typeface="新細明體" charset="-120"/>
                  </a:rPr>
                  <a:t>, for every event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charset="-120"/>
                      </a:rPr>
                      <m:t>𝐴</m:t>
                    </m:r>
                  </m:oMath>
                </a14:m>
                <a:r>
                  <a:rPr lang="en-US" altLang="zh-HK" dirty="0">
                    <a:ea typeface="新細明體" charset="-120"/>
                  </a:rPr>
                  <a:t>.</a:t>
                </a:r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dirty="0" smtClean="0"/>
                  <a:t>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Additivity</a:t>
                </a:r>
                <a:r>
                  <a:rPr lang="en-US" dirty="0"/>
                  <a:t>) </a:t>
                </a:r>
                <a:r>
                  <a:rPr lang="en-US" dirty="0" smtClean="0"/>
                  <a:t>For any two disjoint </a:t>
                </a:r>
                <a:r>
                  <a:rPr lang="en-US" dirty="0"/>
                  <a:t>events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pl-P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pl-P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pl-P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pl-PL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HK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HK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US" dirty="0" smtClean="0"/>
                  <a:t>In general,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… are disjoint </a:t>
                </a:r>
                <a:r>
                  <a:rPr lang="en-US" dirty="0"/>
                  <a:t>events, </a:t>
                </a:r>
                <a:r>
                  <a:rPr lang="en-US" dirty="0" smtClean="0"/>
                  <a:t>then </a:t>
                </a:r>
                <a:r>
                  <a:rPr lang="en-HK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HK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pl-PL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∪…</m:t>
                        </m:r>
                      </m:e>
                    </m:d>
                    <m:r>
                      <a:rPr lang="pl-PL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l-PL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l-PL" i="1" dirty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altLang="zh-HK" dirty="0" smtClean="0">
                  <a:ea typeface="新細明體" charset="-120"/>
                </a:endParaRPr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endParaRPr lang="en-US" altLang="zh-HK" dirty="0" smtClean="0">
                  <a:ea typeface="新細明體" charset="-120"/>
                </a:endParaRPr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zh-HK" dirty="0" smtClean="0">
                    <a:ea typeface="新細明體" charset="-120"/>
                  </a:rPr>
                  <a:t>(</a:t>
                </a:r>
                <a:r>
                  <a:rPr lang="en-US" altLang="zh-HK" i="1" dirty="0">
                    <a:latin typeface="Times New Roman" panose="02020603050405020304" pitchFamily="18" charset="0"/>
                    <a:ea typeface="新細明體" charset="-120"/>
                    <a:cs typeface="Times New Roman" panose="02020603050405020304" pitchFamily="18" charset="0"/>
                  </a:rPr>
                  <a:t>Normalization</a:t>
                </a:r>
                <a:r>
                  <a:rPr lang="en-US" altLang="zh-HK" dirty="0">
                    <a:ea typeface="新細明體" charset="-120"/>
                  </a:rPr>
                  <a:t>) </a:t>
                </a:r>
                <a14:m>
                  <m:oMath xmlns:m="http://schemas.openxmlformats.org/officeDocument/2006/math">
                    <m:r>
                      <a:rPr lang="en-HK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𝑃</m:t>
                    </m:r>
                    <m:r>
                      <a:rPr lang="en-US" altLang="zh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HK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Ω</m:t>
                    </m:r>
                    <m:r>
                      <a:rPr lang="en-US" altLang="zh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charset="-120"/>
                      </a:rPr>
                      <m:t>)=1</m:t>
                    </m:r>
                  </m:oMath>
                </a14:m>
                <a:r>
                  <a:rPr lang="en-US" altLang="zh-HK" dirty="0" smtClean="0">
                    <a:ea typeface="新細明體" charset="-120"/>
                  </a:rPr>
                  <a:t>.</a:t>
                </a:r>
                <a:endParaRPr lang="en-US" altLang="zh-HK" dirty="0">
                  <a:ea typeface="新細明體" charset="-120"/>
                </a:endParaRPr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/>
                </a:pPr>
                <a:endParaRPr lang="en-US" altLang="zh-HK" dirty="0">
                  <a:ea typeface="新細明體" charset="-120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926" t="-3100" r="-1630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4 boys and 4 girls randomly sit in a row, what is the probability of the following seating arrangement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7105" y="2628766"/>
            <a:ext cx="6383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(a) the boys and the girls are each to sit together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1894" y="3413464"/>
            <a:ext cx="388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1549" y="3888629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8!=40320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105" y="4444689"/>
            <a:ext cx="374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2691" y="5008379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4!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×4!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×2=1152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505" y="5377711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71800" y="5877272"/>
                <a:ext cx="3656707" cy="534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1152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40320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877272"/>
                <a:ext cx="3656707" cy="534377"/>
              </a:xfrm>
              <a:prstGeom prst="rect">
                <a:avLst/>
              </a:prstGeom>
              <a:blipFill rotWithShape="1">
                <a:blip r:embed="rId2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6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4 boys and 4 girls randomly sit in a row, what is the probability of the following seating arrangement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7105" y="2628766"/>
            <a:ext cx="4620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(b) only </a:t>
            </a:r>
            <a:r>
              <a:rPr lang="en-US" sz="2400" dirty="0"/>
              <a:t>the boys must sit </a:t>
            </a:r>
            <a:r>
              <a:rPr lang="en-US" sz="2400" dirty="0" smtClean="0"/>
              <a:t>together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1894" y="3413464"/>
            <a:ext cx="388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1549" y="3888629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8!=40320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105" y="4444689"/>
            <a:ext cx="374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2691" y="5008379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4!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×5! =2880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505" y="5377711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71800" y="5877272"/>
                <a:ext cx="3656707" cy="546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2880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40320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877272"/>
                <a:ext cx="3656707" cy="546240"/>
              </a:xfrm>
              <a:prstGeom prst="rect">
                <a:avLst/>
              </a:prstGeom>
              <a:blipFill rotWithShape="1"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33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4 boys and 4 girls randomly sit in a row, what is the probability of the following seating arrangement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7105" y="2628766"/>
            <a:ext cx="783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(c) no </a:t>
            </a:r>
            <a:r>
              <a:rPr lang="en-US" sz="2400" dirty="0"/>
              <a:t>two people of the same sex are allowed to sit </a:t>
            </a:r>
            <a:r>
              <a:rPr lang="en-US" sz="2400" dirty="0" smtClean="0"/>
              <a:t>together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1894" y="3413464"/>
            <a:ext cx="388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1549" y="3888629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8!=40320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105" y="4444689"/>
            <a:ext cx="374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arrangements 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2691" y="5008379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4!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×4!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×2=1152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505" y="5377711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71800" y="5877272"/>
                <a:ext cx="3656707" cy="534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𝑎𝑟𝑟𝑎𝑛𝑔𝑒𝑚𝑒𝑛𝑡𝑠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1152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40320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877272"/>
                <a:ext cx="3656707" cy="534377"/>
              </a:xfrm>
              <a:prstGeom prst="rect">
                <a:avLst/>
              </a:prstGeom>
              <a:blipFill rotWithShape="1">
                <a:blip r:embed="rId2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Eight balls are randomly withdrawn from an urn that contains 8 red, 8 blue, and 8 green balls. </a:t>
            </a:r>
            <a:r>
              <a:rPr lang="en-US" sz="2400" dirty="0" smtClean="0"/>
              <a:t>Find the </a:t>
            </a:r>
            <a:r>
              <a:rPr lang="en-US" sz="2400" dirty="0"/>
              <a:t>probability that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420" y="2415686"/>
            <a:ext cx="6303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(a) 4 </a:t>
            </a:r>
            <a:r>
              <a:rPr lang="en-US" sz="2400" dirty="0"/>
              <a:t>red, 2 blue, and 2 green balls are </a:t>
            </a:r>
            <a:r>
              <a:rPr lang="en-US" sz="2400" dirty="0" smtClean="0"/>
              <a:t>withdrawn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5354" y="3228798"/>
            <a:ext cx="385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24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=735471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blipFill rotWithShape="1">
                <a:blip r:embed="rId2"/>
                <a:stretch>
                  <a:fillRect r="-2597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30565" y="4260023"/>
            <a:ext cx="370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86151" y="4823713"/>
                <a:ext cx="2084353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×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×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=54880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51" y="4823713"/>
                <a:ext cx="2084353" cy="425437"/>
              </a:xfrm>
              <a:prstGeom prst="rect">
                <a:avLst/>
              </a:prstGeom>
              <a:blipFill rotWithShape="1">
                <a:blip r:embed="rId3"/>
                <a:stretch>
                  <a:fillRect r="-2047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72965" y="5193045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85260" y="5692606"/>
                <a:ext cx="3182218" cy="534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54880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735471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60" y="5692606"/>
                <a:ext cx="3182218" cy="534377"/>
              </a:xfrm>
              <a:prstGeom prst="rect">
                <a:avLst/>
              </a:prstGeom>
              <a:blipFill rotWithShape="1"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8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Eight balls are randomly withdrawn from an urn that contains 8 red, 8 blue, and 8 green balls. </a:t>
            </a:r>
            <a:r>
              <a:rPr lang="en-US" sz="2400" dirty="0" smtClean="0"/>
              <a:t>Find the </a:t>
            </a:r>
            <a:r>
              <a:rPr lang="en-US" sz="2400" dirty="0"/>
              <a:t>probability that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420" y="2415686"/>
            <a:ext cx="482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(b) at </a:t>
            </a:r>
            <a:r>
              <a:rPr lang="en-US" sz="2400" dirty="0"/>
              <a:t>least 3 red balls are </a:t>
            </a:r>
            <a:r>
              <a:rPr lang="en-US" sz="2400" dirty="0" smtClean="0"/>
              <a:t>withdrawn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354" y="3228798"/>
            <a:ext cx="385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total number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all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24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=735471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009" y="3703963"/>
                <a:ext cx="1405128" cy="427296"/>
              </a:xfrm>
              <a:prstGeom prst="rect">
                <a:avLst/>
              </a:prstGeom>
              <a:blipFill rotWithShape="1">
                <a:blip r:embed="rId2"/>
                <a:stretch>
                  <a:fillRect r="-2597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30565" y="4260023"/>
            <a:ext cx="370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target combinations is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4590" y="4765749"/>
                <a:ext cx="4336700" cy="427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24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pt-BR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×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×</a:t>
                </a:r>
                <a:r>
                  <a:rPr lang="pt-BR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pt-BR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solidFill>
                                  <a:srgbClr val="0070C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=406857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590" y="4765749"/>
                <a:ext cx="4336700" cy="427296"/>
              </a:xfrm>
              <a:prstGeom prst="rect">
                <a:avLst/>
              </a:prstGeom>
              <a:blipFill rotWithShape="1">
                <a:blip r:embed="rId3"/>
                <a:stretch>
                  <a:fillRect r="-281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72965" y="5193045"/>
            <a:ext cx="16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probability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85260" y="5692606"/>
                <a:ext cx="3182218" cy="546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𝑡𝑎𝑟𝑔𝑒𝑡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𝑐𝑜𝑚𝑏𝑖𝑛𝑎𝑡𝑖𝑜𝑛𝑠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12329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22287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60" y="5692606"/>
                <a:ext cx="3182218" cy="546240"/>
              </a:xfrm>
              <a:prstGeom prst="rect">
                <a:avLst/>
              </a:prstGeom>
              <a:blipFill rotWithShape="1"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4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2137</Words>
  <Application>Microsoft Macintosh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Franklin Gothic Medium</vt:lpstr>
      <vt:lpstr>Garamond</vt:lpstr>
      <vt:lpstr>Times New Roman</vt:lpstr>
      <vt:lpstr>新細明體</vt:lpstr>
      <vt:lpstr>Office 佈景主題</vt:lpstr>
      <vt:lpstr> Tutorial 1: Sample Space and Probability 1</vt:lpstr>
      <vt:lpstr>Probability models</vt:lpstr>
      <vt:lpstr>Elements of a Probabilistic Model</vt:lpstr>
      <vt:lpstr>Probability Axioms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Conditional Probability</vt:lpstr>
      <vt:lpstr>Question</vt:lpstr>
      <vt:lpstr>Question</vt:lpstr>
      <vt:lpstr>Question</vt:lpstr>
      <vt:lpstr>Question</vt:lpstr>
      <vt:lpstr>Question</vt:lpstr>
      <vt:lpstr>Question</vt:lpstr>
      <vt:lpstr>Thanks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Theory</dc:title>
  <dc:creator>Administrator</dc:creator>
  <cp:lastModifiedBy>WANG, Baoxiang</cp:lastModifiedBy>
  <cp:revision>48</cp:revision>
  <dcterms:created xsi:type="dcterms:W3CDTF">2016-01-18T05:45:44Z</dcterms:created>
  <dcterms:modified xsi:type="dcterms:W3CDTF">2017-02-19T15:05:39Z</dcterms:modified>
</cp:coreProperties>
</file>