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98" r:id="rId3"/>
    <p:sldId id="287" r:id="rId4"/>
    <p:sldId id="28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271" r:id="rId13"/>
    <p:sldId id="274" r:id="rId14"/>
    <p:sldId id="276" r:id="rId15"/>
    <p:sldId id="272" r:id="rId16"/>
    <p:sldId id="277" r:id="rId17"/>
    <p:sldId id="273" r:id="rId18"/>
    <p:sldId id="278" r:id="rId19"/>
    <p:sldId id="279" r:id="rId20"/>
    <p:sldId id="289" r:id="rId21"/>
    <p:sldId id="290" r:id="rId22"/>
    <p:sldId id="291" r:id="rId23"/>
    <p:sldId id="292" r:id="rId24"/>
    <p:sldId id="293" r:id="rId25"/>
    <p:sldId id="294" r:id="rId26"/>
    <p:sldId id="295" r:id="rId27"/>
    <p:sldId id="297" r:id="rId2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78"/>
    <p:restoredTop sz="94595"/>
  </p:normalViewPr>
  <p:slideViewPr>
    <p:cSldViewPr>
      <p:cViewPr varScale="1">
        <p:scale>
          <a:sx n="102" d="100"/>
          <a:sy n="102" d="100"/>
        </p:scale>
        <p:origin x="1368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0A6F70-5B9E-48ED-ADC4-D8490C8F46F5}" type="datetimeFigureOut">
              <a:rPr lang="en-US" smtClean="0"/>
              <a:t>2/19/17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D8D33-DA70-4BAA-8730-D5E6744EE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7749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165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2017/2/19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2017/2/19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2017/2/19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2017/2/19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2017/2/19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3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png"/><Relationship Id="rId3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.png"/><Relationship Id="rId3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10.png"/><Relationship Id="rId3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NUL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NULL"/><Relationship Id="rId3" Type="http://schemas.openxmlformats.org/officeDocument/2006/relationships/image" Target="NUL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NULL"/><Relationship Id="rId3" Type="http://schemas.openxmlformats.org/officeDocument/2006/relationships/image" Target="NUL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NULL"/><Relationship Id="rId3" Type="http://schemas.openxmlformats.org/officeDocument/2006/relationships/image" Target="NUL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NULL"/><Relationship Id="rId3" Type="http://schemas.openxmlformats.org/officeDocument/2006/relationships/image" Target="NUL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NULL"/><Relationship Id="rId3" Type="http://schemas.openxmlformats.org/officeDocument/2006/relationships/image" Target="NUL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NULL"/><Relationship Id="rId3" Type="http://schemas.openxmlformats.org/officeDocument/2006/relationships/image" Target="NUL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Tutorial 1: </a:t>
            </a:r>
            <a:r>
              <a:rPr lang="en-US" dirty="0"/>
              <a:t>Sample </a:t>
            </a:r>
            <a:r>
              <a:rPr lang="en-US" dirty="0" smtClean="0"/>
              <a:t>Space </a:t>
            </a:r>
            <a:r>
              <a:rPr lang="en-US"/>
              <a:t>and </a:t>
            </a:r>
            <a:r>
              <a:rPr lang="en-US" smtClean="0"/>
              <a:t>Probability </a:t>
            </a:r>
            <a:r>
              <a:rPr lang="en-US" dirty="0"/>
              <a:t>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Baoxiang</a:t>
            </a:r>
            <a:r>
              <a:rPr lang="en-US" dirty="0" smtClean="0"/>
              <a:t> WANG </a:t>
            </a:r>
            <a:r>
              <a:rPr lang="en-US" dirty="0" err="1" smtClean="0"/>
              <a:t>bxwang@cse</a:t>
            </a:r>
            <a:endParaRPr lang="en-US" dirty="0" smtClean="0"/>
          </a:p>
          <a:p>
            <a:r>
              <a:rPr lang="en-US" dirty="0" smtClean="0"/>
              <a:t>Spring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1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34076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Eight balls are randomly withdrawn from an urn that contains 8 red, 8 blue, and 8 green balls. </a:t>
            </a:r>
            <a:r>
              <a:rPr lang="en-US" sz="2400" dirty="0" smtClean="0"/>
              <a:t>Find the </a:t>
            </a:r>
            <a:r>
              <a:rPr lang="en-US" sz="2400" dirty="0"/>
              <a:t>probability that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6420" y="2415686"/>
            <a:ext cx="5631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(c) all </a:t>
            </a:r>
            <a:r>
              <a:rPr lang="en-US" sz="2400" dirty="0"/>
              <a:t>withdrawn balls are of the same </a:t>
            </a:r>
            <a:r>
              <a:rPr lang="en-US" sz="2400" dirty="0" smtClean="0"/>
              <a:t>color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354" y="3228798"/>
            <a:ext cx="3852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total number </a:t>
            </a:r>
            <a:r>
              <a:rPr lang="en-US" dirty="0">
                <a:solidFill>
                  <a:srgbClr val="0070C0"/>
                </a:solidFill>
              </a:rPr>
              <a:t>of </a:t>
            </a:r>
            <a:r>
              <a:rPr lang="en-US" dirty="0" smtClean="0">
                <a:solidFill>
                  <a:srgbClr val="0070C0"/>
                </a:solidFill>
              </a:rPr>
              <a:t>all combinations is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15009" y="3703963"/>
                <a:ext cx="1405128" cy="4272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pt-BR" i="1" smtClean="0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solidFill>
                                  <a:srgbClr val="0070C0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24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=735471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009" y="3703963"/>
                <a:ext cx="1405128" cy="427296"/>
              </a:xfrm>
              <a:prstGeom prst="rect">
                <a:avLst/>
              </a:prstGeom>
              <a:blipFill rotWithShape="1">
                <a:blip r:embed="rId2"/>
                <a:stretch>
                  <a:fillRect r="-2597" b="-1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30565" y="4260023"/>
            <a:ext cx="3709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number of target combinations is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209077" y="4823713"/>
                <a:ext cx="3658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9077" y="4823713"/>
                <a:ext cx="36580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72965" y="5193045"/>
            <a:ext cx="16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probability 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685260" y="5692606"/>
                <a:ext cx="3182218" cy="534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#{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𝑡𝑎𝑟𝑔𝑒𝑡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𝑐𝑜𝑚𝑏𝑖𝑛𝑎𝑡𝑖𝑜𝑛𝑠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}</m:t>
                        </m:r>
                      </m:num>
                      <m:den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#{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𝑎𝑙𝑙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𝑐𝑜𝑚𝑏𝑖𝑛𝑎𝑡𝑖𝑜𝑛𝑠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}</m:t>
                        </m:r>
                      </m:den>
                    </m:f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070C0"/>
                        </a:solidFill>
                      </a:rPr>
                      <m:t> </m:t>
                    </m:r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245247</m:t>
                        </m:r>
                      </m:den>
                    </m:f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260" y="5692606"/>
                <a:ext cx="3182218" cy="534377"/>
              </a:xfrm>
              <a:prstGeom prst="rect">
                <a:avLst/>
              </a:prstGeom>
              <a:blipFill rotWithShape="1">
                <a:blip r:embed="rId4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2665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7544" y="1412776"/>
                <a:ext cx="7704856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/>
                  <a:t>Suppose P(A)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sz="2400" dirty="0" smtClean="0"/>
                  <a:t> and </a:t>
                </a:r>
                <a:r>
                  <a:rPr lang="en-US" sz="2400" dirty="0"/>
                  <a:t>P(B) =</a:t>
                </a:r>
                <a:r>
                  <a:rPr lang="en-US" sz="2400" dirty="0" smtClean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 smtClean="0"/>
                  <a:t>. </a:t>
                </a:r>
                <a:r>
                  <a:rPr lang="en-US" sz="2400" dirty="0"/>
                  <a:t>Show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sz="2400" dirty="0" smtClean="0"/>
                  <a:t> </a:t>
                </a:r>
                <a:r>
                  <a:rPr lang="en-US" sz="2400" dirty="0"/>
                  <a:t>≤ </a:t>
                </a:r>
                <a:r>
                  <a:rPr lang="en-US" sz="2400" dirty="0" smtClean="0"/>
                  <a:t>P(A∩B</a:t>
                </a:r>
                <a:r>
                  <a:rPr lang="en-US" sz="2400" dirty="0"/>
                  <a:t>) </a:t>
                </a:r>
                <a:r>
                  <a:rPr lang="en-US" sz="2400" dirty="0" smtClean="0"/>
                  <a:t>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12776"/>
                <a:ext cx="7704856" cy="616964"/>
              </a:xfrm>
              <a:prstGeom prst="rect">
                <a:avLst/>
              </a:prstGeom>
              <a:blipFill rotWithShape="1">
                <a:blip r:embed="rId2"/>
                <a:stretch>
                  <a:fillRect l="-1266" b="-99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/>
          <p:cNvSpPr/>
          <p:nvPr/>
        </p:nvSpPr>
        <p:spPr>
          <a:xfrm>
            <a:off x="1895884" y="2965619"/>
            <a:ext cx="3240360" cy="13681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331872" y="3418863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A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2903996" y="3109636"/>
            <a:ext cx="1872208" cy="100811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476120" y="3382859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B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4357" y="2492896"/>
            <a:ext cx="1576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Best case: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364088" y="3268308"/>
                <a:ext cx="1504288" cy="762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/>
                  <a:t>P(A</a:t>
                </a:r>
                <a:r>
                  <a:rPr lang="en-US" dirty="0" smtClean="0"/>
                  <a:t>∩B</a:t>
                </a:r>
                <a:r>
                  <a:rPr lang="en-US" dirty="0"/>
                  <a:t>) ≤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5</m:t>
                        </m:r>
                      </m:den>
                    </m:f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3268308"/>
                <a:ext cx="1504288" cy="762773"/>
              </a:xfrm>
              <a:prstGeom prst="rect">
                <a:avLst/>
              </a:prstGeom>
              <a:blipFill rotWithShape="1">
                <a:blip r:embed="rId3"/>
                <a:stretch>
                  <a:fillRect l="-36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554357" y="4581128"/>
            <a:ext cx="1322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Worst case: 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895884" y="4950460"/>
            <a:ext cx="3240360" cy="1368152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3372048" y="5444481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A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4463499" y="5130480"/>
            <a:ext cx="1872208" cy="100811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399603" y="5403703"/>
            <a:ext cx="288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B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335707" y="5228948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P(A</a:t>
            </a:r>
            <a:r>
              <a:rPr lang="en-US" altLang="en-US" sz="1400" dirty="0" smtClean="0"/>
              <a:t>U</a:t>
            </a:r>
            <a:r>
              <a:rPr lang="en-US" altLang="en-US" dirty="0" smtClean="0"/>
              <a:t>B</a:t>
            </a:r>
            <a:r>
              <a:rPr lang="en-US" dirty="0" smtClean="0"/>
              <a:t>)=P(A)+P(B)-P(A∩B</a:t>
            </a:r>
            <a:r>
              <a:rPr lang="en-US" dirty="0"/>
              <a:t>) </a:t>
            </a:r>
            <a:r>
              <a:rPr lang="en-US" dirty="0" smtClean="0"/>
              <a:t>≤1</a:t>
            </a:r>
            <a:endParaRPr lang="en-US" dirty="0"/>
          </a:p>
          <a:p>
            <a:endParaRPr lang="en-US" dirty="0"/>
          </a:p>
        </p:txBody>
      </p:sp>
      <p:sp>
        <p:nvSpPr>
          <p:cNvPr id="44" name="Freeform 43"/>
          <p:cNvSpPr/>
          <p:nvPr/>
        </p:nvSpPr>
        <p:spPr>
          <a:xfrm>
            <a:off x="4456584" y="5228948"/>
            <a:ext cx="692472" cy="816745"/>
          </a:xfrm>
          <a:custGeom>
            <a:avLst/>
            <a:gdLst>
              <a:gd name="connsiteX0" fmla="*/ 363991 w 692472"/>
              <a:gd name="connsiteY0" fmla="*/ 0 h 816745"/>
              <a:gd name="connsiteX1" fmla="*/ 6 w 692472"/>
              <a:gd name="connsiteY1" fmla="*/ 399495 h 816745"/>
              <a:gd name="connsiteX2" fmla="*/ 372868 w 692472"/>
              <a:gd name="connsiteY2" fmla="*/ 816745 h 816745"/>
              <a:gd name="connsiteX3" fmla="*/ 692465 w 692472"/>
              <a:gd name="connsiteY3" fmla="*/ 399495 h 816745"/>
              <a:gd name="connsiteX4" fmla="*/ 363991 w 692472"/>
              <a:gd name="connsiteY4" fmla="*/ 0 h 8167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2472" h="816745">
                <a:moveTo>
                  <a:pt x="363991" y="0"/>
                </a:moveTo>
                <a:cubicBezTo>
                  <a:pt x="248581" y="0"/>
                  <a:pt x="-1473" y="263371"/>
                  <a:pt x="6" y="399495"/>
                </a:cubicBezTo>
                <a:cubicBezTo>
                  <a:pt x="1485" y="535619"/>
                  <a:pt x="257458" y="816745"/>
                  <a:pt x="372868" y="816745"/>
                </a:cubicBezTo>
                <a:cubicBezTo>
                  <a:pt x="488278" y="816745"/>
                  <a:pt x="690985" y="534140"/>
                  <a:pt x="692465" y="399495"/>
                </a:cubicBezTo>
                <a:cubicBezTo>
                  <a:pt x="693945" y="264850"/>
                  <a:pt x="479401" y="0"/>
                  <a:pt x="363991" y="0"/>
                </a:cubicBezTo>
                <a:close/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6444208" y="5959399"/>
                <a:ext cx="1228221" cy="4851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P(A∩B</a:t>
                </a:r>
                <a:r>
                  <a:rPr lang="en-US" dirty="0" smtClean="0"/>
                  <a:t>)≥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15</m:t>
                        </m:r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5959399"/>
                <a:ext cx="1228221" cy="485197"/>
              </a:xfrm>
              <a:prstGeom prst="rect">
                <a:avLst/>
              </a:prstGeom>
              <a:blipFill rotWithShape="1">
                <a:blip r:embed="rId4"/>
                <a:stretch>
                  <a:fillRect l="-3960" b="-88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2059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9" grpId="0"/>
      <p:bldP spid="10" grpId="0"/>
      <p:bldP spid="11" grpId="0"/>
      <p:bldP spid="12" grpId="0"/>
      <p:bldP spid="21" grpId="0" animBg="1"/>
      <p:bldP spid="22" grpId="0"/>
      <p:bldP spid="23" grpId="0" animBg="1"/>
      <p:bldP spid="24" grpId="0"/>
      <p:bldP spid="39" grpId="0"/>
      <p:bldP spid="44" grpId="0" animBg="1"/>
      <p:bldP spid="4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544" y="1484784"/>
                <a:ext cx="8280920" cy="2096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Assume that all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80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</a:rPr>
                              <m:t>52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dirty="0" smtClean="0"/>
                  <a:t> poker </a:t>
                </a:r>
                <a:r>
                  <a:rPr lang="en-US" sz="2800" dirty="0"/>
                  <a:t>hands are equally likely, what is the probability of being </a:t>
                </a:r>
                <a:r>
                  <a:rPr lang="en-US" sz="2800" dirty="0" smtClean="0"/>
                  <a:t>dealt</a:t>
                </a:r>
              </a:p>
              <a:p>
                <a:endParaRPr lang="en-US" sz="1200" dirty="0"/>
              </a:p>
              <a:p>
                <a:r>
                  <a:rPr lang="en-US" sz="2800" dirty="0"/>
                  <a:t>(a) a royal flush? (A hand of 10, J, Q, K, A of the </a:t>
                </a:r>
                <a:r>
                  <a:rPr lang="en-US" sz="2800" dirty="0">
                    <a:solidFill>
                      <a:srgbClr val="FFC000"/>
                    </a:solidFill>
                  </a:rPr>
                  <a:t>same suit</a:t>
                </a:r>
                <a:r>
                  <a:rPr lang="en-US" sz="2800" dirty="0"/>
                  <a:t>.)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84784"/>
                <a:ext cx="8280920" cy="2096600"/>
              </a:xfrm>
              <a:prstGeom prst="rect">
                <a:avLst/>
              </a:prstGeom>
              <a:blipFill rotWithShape="1">
                <a:blip r:embed="rId2"/>
                <a:stretch>
                  <a:fillRect l="-1546" t="-292" b="-7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7544" y="4005064"/>
                <a:ext cx="7200800" cy="16864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accent1"/>
                    </a:solidFill>
                  </a:rPr>
                  <a:t>There are 4 suits in total. So the probability is </a:t>
                </a:r>
              </a:p>
              <a:p>
                <a:endParaRPr lang="en-US" sz="1100" dirty="0" smtClean="0">
                  <a:solidFill>
                    <a:schemeClr val="accent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𝑃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4</m:t>
                          </m:r>
                        </m:num>
                        <m:den>
                          <m:d>
                            <m:dPr>
                              <m:ctrlPr>
                                <a:rPr lang="en-US" sz="28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noBar"/>
                                  <m:ctrlPr>
                                    <a:rPr lang="en-US" sz="2800" i="1">
                                      <a:solidFill>
                                        <a:schemeClr val="accent1"/>
                                      </a:solidFill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</a:rPr>
                                    <m:t>52</m:t>
                                  </m:r>
                                </m:num>
                                <m:den>
                                  <m:r>
                                    <a:rPr lang="en-US" sz="2800" i="1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05064"/>
                <a:ext cx="7200800" cy="1686424"/>
              </a:xfrm>
              <a:prstGeom prst="rect">
                <a:avLst/>
              </a:prstGeom>
              <a:blipFill rotWithShape="1">
                <a:blip r:embed="rId3"/>
                <a:stretch>
                  <a:fillRect l="-1778" t="-32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025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544" y="1484784"/>
                <a:ext cx="8280920" cy="2527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Assume that all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80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</a:rPr>
                              <m:t>52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dirty="0" smtClean="0"/>
                  <a:t> poker </a:t>
                </a:r>
                <a:r>
                  <a:rPr lang="en-US" sz="2800" dirty="0"/>
                  <a:t>hands are equally likely, what is the probability of being </a:t>
                </a:r>
                <a:r>
                  <a:rPr lang="en-US" sz="2800" dirty="0" smtClean="0"/>
                  <a:t>dealt</a:t>
                </a:r>
              </a:p>
              <a:p>
                <a:endParaRPr lang="en-US" sz="1200" dirty="0"/>
              </a:p>
              <a:p>
                <a:r>
                  <a:rPr lang="en-US" sz="2800" dirty="0"/>
                  <a:t>(b) a straight flush? (A hand of </a:t>
                </a:r>
                <a:r>
                  <a:rPr lang="en-US" sz="2800" dirty="0">
                    <a:solidFill>
                      <a:srgbClr val="FFC000"/>
                    </a:solidFill>
                  </a:rPr>
                  <a:t>five adjacent values </a:t>
                </a:r>
                <a:r>
                  <a:rPr lang="en-US" sz="2800" dirty="0"/>
                  <a:t>of </a:t>
                </a:r>
                <a:r>
                  <a:rPr lang="en-US" sz="2800" dirty="0">
                    <a:solidFill>
                      <a:srgbClr val="FFC000"/>
                    </a:solidFill>
                  </a:rPr>
                  <a:t>the same suit</a:t>
                </a:r>
                <a:r>
                  <a:rPr lang="en-US" sz="2800" dirty="0"/>
                  <a:t>, but </a:t>
                </a:r>
                <a:r>
                  <a:rPr lang="en-US" sz="2800" dirty="0">
                    <a:solidFill>
                      <a:srgbClr val="FFC000"/>
                    </a:solidFill>
                  </a:rPr>
                  <a:t>not</a:t>
                </a:r>
                <a:r>
                  <a:rPr lang="en-US" sz="2800" dirty="0"/>
                  <a:t> a royal flush. </a:t>
                </a:r>
                <a:r>
                  <a:rPr lang="en-US" sz="2800" dirty="0" smtClean="0"/>
                  <a:t>Note that </a:t>
                </a:r>
                <a:r>
                  <a:rPr lang="en-US" sz="2800" dirty="0"/>
                  <a:t>A, 2, 3, 4, 5 counts as a straight flush but K, A, 2, 3, 4 doesn’t.)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84784"/>
                <a:ext cx="8280920" cy="2527487"/>
              </a:xfrm>
              <a:prstGeom prst="rect">
                <a:avLst/>
              </a:prstGeom>
              <a:blipFill rotWithShape="1">
                <a:blip r:embed="rId2"/>
                <a:stretch>
                  <a:fillRect l="-1546" t="-242" r="-1178" b="-60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7544" y="4293096"/>
                <a:ext cx="8280920" cy="22621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accent1"/>
                    </a:solidFill>
                  </a:rPr>
                  <a:t>For each suit, the number of straight flush is</a:t>
                </a:r>
              </a:p>
              <a:p>
                <a:endParaRPr lang="en-US" sz="1100" dirty="0" smtClean="0">
                  <a:solidFill>
                    <a:schemeClr val="accent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9</m:t>
                      </m:r>
                    </m:oMath>
                  </m:oMathPara>
                </a14:m>
                <a:endParaRPr lang="en-US" sz="2800" dirty="0" smtClean="0">
                  <a:solidFill>
                    <a:schemeClr val="accent1"/>
                  </a:solidFill>
                </a:endParaRPr>
              </a:p>
              <a:p>
                <a:r>
                  <a:rPr lang="en-US" sz="2800" dirty="0" smtClean="0">
                    <a:solidFill>
                      <a:schemeClr val="accent1"/>
                    </a:solidFill>
                  </a:rPr>
                  <a:t>There are 4 suits, so the total number of straight flush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9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∙4=36</m:t>
                      </m:r>
                    </m:oMath>
                  </m:oMathPara>
                </a14:m>
                <a:endParaRPr lang="en-US" sz="2800" b="0" dirty="0" smtClean="0">
                  <a:solidFill>
                    <a:schemeClr val="accent1"/>
                  </a:solidFill>
                  <a:ea typeface="Cambria Math"/>
                </a:endParaRPr>
              </a:p>
              <a:p>
                <a:endParaRPr lang="en-US" dirty="0" smtClean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293096"/>
                <a:ext cx="8280920" cy="2262158"/>
              </a:xfrm>
              <a:prstGeom prst="rect">
                <a:avLst/>
              </a:prstGeom>
              <a:blipFill rotWithShape="1">
                <a:blip r:embed="rId3"/>
                <a:stretch>
                  <a:fillRect l="-1546" t="-2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5194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544" y="1484784"/>
                <a:ext cx="8280920" cy="2527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Assume that all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80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</a:rPr>
                              <m:t>52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dirty="0" smtClean="0"/>
                  <a:t> poker </a:t>
                </a:r>
                <a:r>
                  <a:rPr lang="en-US" sz="2800" dirty="0"/>
                  <a:t>hands are equally likely, what is the probability of being </a:t>
                </a:r>
                <a:r>
                  <a:rPr lang="en-US" sz="2800" dirty="0" smtClean="0"/>
                  <a:t>dealt</a:t>
                </a:r>
              </a:p>
              <a:p>
                <a:endParaRPr lang="en-US" sz="1200" dirty="0"/>
              </a:p>
              <a:p>
                <a:r>
                  <a:rPr lang="en-US" sz="2800" dirty="0"/>
                  <a:t>(b) a straight flush? (A hand of </a:t>
                </a:r>
                <a:r>
                  <a:rPr lang="en-US" sz="2800" dirty="0">
                    <a:solidFill>
                      <a:srgbClr val="FFC000"/>
                    </a:solidFill>
                  </a:rPr>
                  <a:t>five adjacent values </a:t>
                </a:r>
                <a:r>
                  <a:rPr lang="en-US" sz="2800" dirty="0"/>
                  <a:t>of </a:t>
                </a:r>
                <a:r>
                  <a:rPr lang="en-US" sz="2800" dirty="0">
                    <a:solidFill>
                      <a:srgbClr val="FFC000"/>
                    </a:solidFill>
                  </a:rPr>
                  <a:t>the same suit</a:t>
                </a:r>
                <a:r>
                  <a:rPr lang="en-US" sz="2800" dirty="0"/>
                  <a:t>, but </a:t>
                </a:r>
                <a:r>
                  <a:rPr lang="en-US" sz="2800" dirty="0">
                    <a:solidFill>
                      <a:srgbClr val="FFC000"/>
                    </a:solidFill>
                  </a:rPr>
                  <a:t>not</a:t>
                </a:r>
                <a:r>
                  <a:rPr lang="en-US" sz="2800" dirty="0"/>
                  <a:t> a royal flush. Note that A, 2, 3, 4, 5 counts as a straight flush but K, A, 2, 3, 4 doesn’t.)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84784"/>
                <a:ext cx="8280920" cy="2527487"/>
              </a:xfrm>
              <a:prstGeom prst="rect">
                <a:avLst/>
              </a:prstGeom>
              <a:blipFill rotWithShape="1">
                <a:blip r:embed="rId2"/>
                <a:stretch>
                  <a:fillRect l="-1546" t="-242" r="-1178" b="-60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7544" y="4293096"/>
                <a:ext cx="8280920" cy="2017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accent1"/>
                    </a:solidFill>
                  </a:rPr>
                  <a:t>The 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probability is </a:t>
                </a:r>
              </a:p>
              <a:p>
                <a:endParaRPr lang="en-US" sz="1200" dirty="0">
                  <a:solidFill>
                    <a:schemeClr val="accent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chemeClr val="accent1"/>
                          </a:solidFill>
                          <a:latin typeface="Cambria Math"/>
                        </a:rPr>
                        <m:t>𝑃</m:t>
                      </m:r>
                      <m:r>
                        <a:rPr lang="en-US" sz="2800" i="1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36</m:t>
                          </m:r>
                        </m:num>
                        <m:den>
                          <m:d>
                            <m:dPr>
                              <m:ctrlPr>
                                <a:rPr lang="en-US" sz="28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type m:val="noBar"/>
                                  <m:ctrlPr>
                                    <a:rPr lang="en-US" sz="2800" i="1">
                                      <a:solidFill>
                                        <a:schemeClr val="accent1"/>
                                      </a:solidFill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800" i="1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</a:rPr>
                                    <m:t>52</m:t>
                                  </m:r>
                                </m:num>
                                <m:den>
                                  <m:r>
                                    <a:rPr lang="en-US" sz="2800" i="1">
                                      <a:solidFill>
                                        <a:schemeClr val="accent1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den>
                      </m:f>
                    </m:oMath>
                  </m:oMathPara>
                </a14:m>
                <a:endParaRPr lang="en-US" sz="2800" dirty="0">
                  <a:solidFill>
                    <a:schemeClr val="accent1"/>
                  </a:solidFill>
                </a:endParaRPr>
              </a:p>
              <a:p>
                <a:endParaRPr lang="en-US" dirty="0" smtClean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293096"/>
                <a:ext cx="8280920" cy="2017540"/>
              </a:xfrm>
              <a:prstGeom prst="rect">
                <a:avLst/>
              </a:prstGeom>
              <a:blipFill rotWithShape="1">
                <a:blip r:embed="rId3"/>
                <a:stretch>
                  <a:fillRect l="-1546" t="-27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1875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544" y="1484784"/>
                <a:ext cx="8280920" cy="2096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Assume that all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80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</a:rPr>
                              <m:t>52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dirty="0" smtClean="0"/>
                  <a:t> poker </a:t>
                </a:r>
                <a:r>
                  <a:rPr lang="en-US" sz="2800" dirty="0"/>
                  <a:t>hands are equally likely, what is the probability of being </a:t>
                </a:r>
                <a:r>
                  <a:rPr lang="en-US" sz="2800" dirty="0" smtClean="0"/>
                  <a:t>dealt</a:t>
                </a:r>
              </a:p>
              <a:p>
                <a:endParaRPr lang="en-US" sz="1200" dirty="0"/>
              </a:p>
              <a:p>
                <a:r>
                  <a:rPr lang="en-US" sz="2800" dirty="0" smtClean="0"/>
                  <a:t>(c) </a:t>
                </a:r>
                <a:r>
                  <a:rPr lang="en-US" sz="2800" dirty="0"/>
                  <a:t>a flush? (A hand of </a:t>
                </a:r>
                <a:r>
                  <a:rPr lang="en-US" sz="2800" dirty="0">
                    <a:solidFill>
                      <a:srgbClr val="FFC000"/>
                    </a:solidFill>
                  </a:rPr>
                  <a:t>the same </a:t>
                </a:r>
                <a:r>
                  <a:rPr lang="en-US" sz="2800" dirty="0" smtClean="0">
                    <a:solidFill>
                      <a:srgbClr val="FFC000"/>
                    </a:solidFill>
                  </a:rPr>
                  <a:t>suit</a:t>
                </a:r>
                <a:r>
                  <a:rPr lang="en-US" sz="2800" dirty="0" smtClean="0"/>
                  <a:t>, but it is </a:t>
                </a:r>
                <a:r>
                  <a:rPr lang="en-US" sz="2800" dirty="0" smtClean="0">
                    <a:solidFill>
                      <a:srgbClr val="FFC000"/>
                    </a:solidFill>
                  </a:rPr>
                  <a:t>not</a:t>
                </a:r>
                <a:r>
                  <a:rPr lang="en-US" sz="2800" dirty="0" smtClean="0"/>
                  <a:t> a straight flush or royal flush.)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84784"/>
                <a:ext cx="8280920" cy="2096600"/>
              </a:xfrm>
              <a:prstGeom prst="rect">
                <a:avLst/>
              </a:prstGeom>
              <a:blipFill rotWithShape="1">
                <a:blip r:embed="rId2"/>
                <a:stretch>
                  <a:fillRect l="-1546" t="-292" b="-7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7544" y="4077072"/>
                <a:ext cx="8136904" cy="19532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accent1"/>
                    </a:solidFill>
                  </a:rPr>
                  <a:t>In one suit, the number of special flush is 10.</a:t>
                </a:r>
              </a:p>
              <a:p>
                <a:endParaRPr lang="en-US" sz="1100" dirty="0">
                  <a:solidFill>
                    <a:schemeClr val="accent1"/>
                  </a:solidFill>
                </a:endParaRPr>
              </a:p>
              <a:p>
                <a:r>
                  <a:rPr lang="en-US" sz="2800" dirty="0" smtClean="0">
                    <a:solidFill>
                      <a:schemeClr val="accent1"/>
                    </a:solidFill>
                  </a:rPr>
                  <a:t>The number of flush in one suit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40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sz="24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4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sz="24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  <m:r>
                        <a:rPr lang="en-US" sz="24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−10=1227</m:t>
                      </m:r>
                    </m:oMath>
                  </m:oMathPara>
                </a14:m>
                <a:endParaRPr lang="en-US" sz="2400" dirty="0" smtClean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77072"/>
                <a:ext cx="8136904" cy="1953227"/>
              </a:xfrm>
              <a:prstGeom prst="rect">
                <a:avLst/>
              </a:prstGeom>
              <a:blipFill rotWithShape="1">
                <a:blip r:embed="rId3"/>
                <a:stretch>
                  <a:fillRect l="-1574" t="-28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359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544" y="1484784"/>
                <a:ext cx="8280920" cy="20966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Assume that all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80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</a:rPr>
                              <m:t>52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dirty="0" smtClean="0"/>
                  <a:t> poker </a:t>
                </a:r>
                <a:r>
                  <a:rPr lang="en-US" sz="2800" dirty="0"/>
                  <a:t>hands are equally likely, what is the probability of being </a:t>
                </a:r>
                <a:r>
                  <a:rPr lang="en-US" sz="2800" dirty="0" smtClean="0"/>
                  <a:t>dealt</a:t>
                </a:r>
              </a:p>
              <a:p>
                <a:endParaRPr lang="en-US" sz="1200" dirty="0"/>
              </a:p>
              <a:p>
                <a:r>
                  <a:rPr lang="en-US" sz="2800" dirty="0" smtClean="0"/>
                  <a:t>(c) </a:t>
                </a:r>
                <a:r>
                  <a:rPr lang="en-US" sz="2800" dirty="0"/>
                  <a:t>a flush? (A hand of </a:t>
                </a:r>
                <a:r>
                  <a:rPr lang="en-US" sz="2800" dirty="0">
                    <a:solidFill>
                      <a:srgbClr val="FFC000"/>
                    </a:solidFill>
                  </a:rPr>
                  <a:t>the same </a:t>
                </a:r>
                <a:r>
                  <a:rPr lang="en-US" sz="2800" dirty="0" smtClean="0">
                    <a:solidFill>
                      <a:srgbClr val="FFC000"/>
                    </a:solidFill>
                  </a:rPr>
                  <a:t>suit</a:t>
                </a:r>
                <a:r>
                  <a:rPr lang="en-US" sz="2800" dirty="0" smtClean="0"/>
                  <a:t>, but it is </a:t>
                </a:r>
                <a:r>
                  <a:rPr lang="en-US" sz="2800" dirty="0" smtClean="0">
                    <a:solidFill>
                      <a:srgbClr val="FFC000"/>
                    </a:solidFill>
                  </a:rPr>
                  <a:t>not</a:t>
                </a:r>
                <a:r>
                  <a:rPr lang="en-US" sz="2800" dirty="0" smtClean="0"/>
                  <a:t> a straight flush or royal flush.)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84784"/>
                <a:ext cx="8280920" cy="2096600"/>
              </a:xfrm>
              <a:prstGeom prst="rect">
                <a:avLst/>
              </a:prstGeom>
              <a:blipFill rotWithShape="1">
                <a:blip r:embed="rId2"/>
                <a:stretch>
                  <a:fillRect l="-1546" t="-292" b="-75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7544" y="4077072"/>
                <a:ext cx="8136904" cy="1278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accent1"/>
                    </a:solidFill>
                  </a:rPr>
                  <a:t>The probability is</a:t>
                </a:r>
              </a:p>
              <a:p>
                <a:pPr algn="ctr"/>
                <a:r>
                  <a:rPr lang="en-US" sz="2800" dirty="0" smtClean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accent1"/>
                        </a:solidFill>
                        <a:latin typeface="Cambria Math"/>
                      </a:rPr>
                      <m:t>𝑃</m:t>
                    </m:r>
                    <m:r>
                      <a:rPr lang="en-US" sz="2800" i="1">
                        <a:solidFill>
                          <a:schemeClr val="accent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chemeClr val="accent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4</m:t>
                        </m:r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∙1227</m:t>
                        </m:r>
                      </m:num>
                      <m:den>
                        <m:d>
                          <m:dPr>
                            <m:ctrlPr>
                              <a:rPr lang="en-US" sz="2800" i="1">
                                <a:solidFill>
                                  <a:schemeClr val="accent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en-US" sz="2800" i="1">
                                    <a:solidFill>
                                      <a:schemeClr val="accent1"/>
                                    </a:solidFill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52</m:t>
                                </m:r>
                              </m:num>
                              <m:den>
                                <m:r>
                                  <a:rPr lang="en-US" sz="28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sz="2800" dirty="0" smtClean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77072"/>
                <a:ext cx="8136904" cy="1278363"/>
              </a:xfrm>
              <a:prstGeom prst="rect">
                <a:avLst/>
              </a:prstGeom>
              <a:blipFill rotWithShape="1">
                <a:blip r:embed="rId3"/>
                <a:stretch>
                  <a:fillRect l="-1574" t="-42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93622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544" y="1484784"/>
                <a:ext cx="8280920" cy="2527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Assume that all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80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</a:rPr>
                              <m:t>52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dirty="0" smtClean="0"/>
                  <a:t> poker </a:t>
                </a:r>
                <a:r>
                  <a:rPr lang="en-US" sz="2800" dirty="0"/>
                  <a:t>hands are equally likely, what is the probability of being </a:t>
                </a:r>
                <a:r>
                  <a:rPr lang="en-US" sz="2800" dirty="0" smtClean="0"/>
                  <a:t>dealt</a:t>
                </a:r>
              </a:p>
              <a:p>
                <a:endParaRPr lang="en-US" sz="1200" dirty="0"/>
              </a:p>
              <a:p>
                <a:r>
                  <a:rPr lang="en-US" sz="2800" dirty="0" smtClean="0"/>
                  <a:t>(d) </a:t>
                </a:r>
                <a:r>
                  <a:rPr lang="en-US" sz="2800" dirty="0"/>
                  <a:t>a full house? (A hand with </a:t>
                </a:r>
                <a:r>
                  <a:rPr lang="en-US" sz="2800" dirty="0">
                    <a:solidFill>
                      <a:srgbClr val="FFC000"/>
                    </a:solidFill>
                  </a:rPr>
                  <a:t>three cards of the same value</a:t>
                </a:r>
                <a:r>
                  <a:rPr lang="en-US" sz="2800" dirty="0"/>
                  <a:t>, plus </a:t>
                </a:r>
                <a:r>
                  <a:rPr lang="en-US" sz="2800" dirty="0">
                    <a:solidFill>
                      <a:srgbClr val="FFC000"/>
                    </a:solidFill>
                  </a:rPr>
                  <a:t>two cards with the same </a:t>
                </a:r>
                <a:r>
                  <a:rPr lang="en-US" sz="2800" dirty="0" smtClean="0">
                    <a:solidFill>
                      <a:srgbClr val="FFC000"/>
                    </a:solidFill>
                  </a:rPr>
                  <a:t>value </a:t>
                </a:r>
                <a:r>
                  <a:rPr lang="en-US" sz="2800" dirty="0" smtClean="0"/>
                  <a:t>as </a:t>
                </a:r>
                <a:r>
                  <a:rPr lang="en-US" sz="2800" dirty="0"/>
                  <a:t>each other.)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84784"/>
                <a:ext cx="8280920" cy="2527487"/>
              </a:xfrm>
              <a:prstGeom prst="rect">
                <a:avLst/>
              </a:prstGeom>
              <a:blipFill rotWithShape="1">
                <a:blip r:embed="rId2"/>
                <a:stretch>
                  <a:fillRect l="-1546" t="-242" b="-60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7544" y="4077072"/>
                <a:ext cx="8496944" cy="22608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𝑋</m:t>
                    </m:r>
                    <m:r>
                      <a:rPr lang="en-US" sz="280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= </m:t>
                    </m:r>
                  </m:oMath>
                </a14:m>
                <a:r>
                  <a:rPr lang="en-US" sz="2800" dirty="0" smtClean="0">
                    <a:solidFill>
                      <a:schemeClr val="accent1"/>
                    </a:solidFill>
                  </a:rPr>
                  <a:t>the value of three cards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𝑌</m:t>
                    </m:r>
                    <m:r>
                      <a:rPr lang="en-US" sz="280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= </m:t>
                    </m:r>
                  </m:oMath>
                </a14:m>
                <a:r>
                  <a:rPr lang="en-US" sz="2800" dirty="0">
                    <a:solidFill>
                      <a:schemeClr val="accent1"/>
                    </a:solidFill>
                  </a:rPr>
                  <a:t>the value of two cards</a:t>
                </a:r>
              </a:p>
              <a:p>
                <a:endParaRPr lang="en-US" sz="1100" dirty="0" smtClean="0">
                  <a:solidFill>
                    <a:schemeClr val="accent1"/>
                  </a:solidFill>
                </a:endParaRPr>
              </a:p>
              <a:p>
                <a:r>
                  <a:rPr lang="en-US" sz="2800" dirty="0" smtClean="0">
                    <a:solidFill>
                      <a:schemeClr val="accent1"/>
                    </a:solidFill>
                  </a:rPr>
                  <a:t>All possible pairs of {X,Y}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sz="28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13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280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2=156</m:t>
                      </m:r>
                    </m:oMath>
                  </m:oMathPara>
                </a14:m>
                <a:endParaRPr lang="en-US" sz="2800" dirty="0" smtClean="0">
                  <a:solidFill>
                    <a:schemeClr val="accent1"/>
                  </a:solidFill>
                </a:endParaRPr>
              </a:p>
              <a:p>
                <a:endParaRPr lang="en-US" sz="11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77072"/>
                <a:ext cx="8496944" cy="2260812"/>
              </a:xfrm>
              <a:prstGeom prst="rect">
                <a:avLst/>
              </a:prstGeom>
              <a:blipFill rotWithShape="1">
                <a:blip r:embed="rId3"/>
                <a:stretch>
                  <a:fillRect l="-1506" t="-2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63596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544" y="1484784"/>
                <a:ext cx="8280920" cy="2527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Assume that all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80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</a:rPr>
                              <m:t>52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dirty="0" smtClean="0"/>
                  <a:t> poker </a:t>
                </a:r>
                <a:r>
                  <a:rPr lang="en-US" sz="2800" dirty="0"/>
                  <a:t>hands are equally likely, what is the probability of being </a:t>
                </a:r>
                <a:r>
                  <a:rPr lang="en-US" sz="2800" dirty="0" smtClean="0"/>
                  <a:t>dealt</a:t>
                </a:r>
              </a:p>
              <a:p>
                <a:endParaRPr lang="en-US" sz="1200" dirty="0"/>
              </a:p>
              <a:p>
                <a:r>
                  <a:rPr lang="en-US" sz="2800" dirty="0" smtClean="0"/>
                  <a:t>(d) </a:t>
                </a:r>
                <a:r>
                  <a:rPr lang="en-US" sz="2800" dirty="0"/>
                  <a:t>a full house? (A hand with </a:t>
                </a:r>
                <a:r>
                  <a:rPr lang="en-US" sz="2800" dirty="0">
                    <a:solidFill>
                      <a:srgbClr val="FFC000"/>
                    </a:solidFill>
                  </a:rPr>
                  <a:t>three cards of the same value</a:t>
                </a:r>
                <a:r>
                  <a:rPr lang="en-US" sz="2800" dirty="0"/>
                  <a:t>, plus </a:t>
                </a:r>
                <a:r>
                  <a:rPr lang="en-US" sz="2800" dirty="0">
                    <a:solidFill>
                      <a:srgbClr val="FFC000"/>
                    </a:solidFill>
                  </a:rPr>
                  <a:t>two cards with the same </a:t>
                </a:r>
                <a:r>
                  <a:rPr lang="en-US" sz="2800" dirty="0" smtClean="0">
                    <a:solidFill>
                      <a:srgbClr val="FFC000"/>
                    </a:solidFill>
                  </a:rPr>
                  <a:t>value </a:t>
                </a:r>
                <a:r>
                  <a:rPr lang="en-US" sz="2800" dirty="0" smtClean="0"/>
                  <a:t>as </a:t>
                </a:r>
                <a:r>
                  <a:rPr lang="en-US" sz="2800" dirty="0"/>
                  <a:t>each other.)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84784"/>
                <a:ext cx="8280920" cy="2527487"/>
              </a:xfrm>
              <a:prstGeom prst="rect">
                <a:avLst/>
              </a:prstGeom>
              <a:blipFill rotWithShape="1">
                <a:blip r:embed="rId2"/>
                <a:stretch>
                  <a:fillRect l="-1546" t="-242" b="-60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67544" y="4077072"/>
                <a:ext cx="8496944" cy="25881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accent1"/>
                    </a:solidFill>
                  </a:rPr>
                  <a:t>Choose three 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cards of the same </a:t>
                </a:r>
                <a:r>
                  <a:rPr lang="en-US" sz="2800" dirty="0" smtClean="0">
                    <a:solidFill>
                      <a:schemeClr val="accent1"/>
                    </a:solidFill>
                  </a:rPr>
                  <a:t>value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sz="280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dirty="0" smtClean="0">
                  <a:solidFill>
                    <a:schemeClr val="accent1"/>
                  </a:solidFill>
                </a:endParaRPr>
              </a:p>
              <a:p>
                <a:r>
                  <a:rPr lang="en-US" sz="2800" dirty="0" smtClean="0">
                    <a:solidFill>
                      <a:schemeClr val="accent1"/>
                    </a:solidFill>
                  </a:rPr>
                  <a:t>Choose two 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cards of the same value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f>
                            <m:fPr>
                              <m:type m:val="noBar"/>
                              <m:ctrlPr>
                                <a:rPr lang="en-US" sz="2800" i="1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2800" i="1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077072"/>
                <a:ext cx="8496944" cy="2588144"/>
              </a:xfrm>
              <a:prstGeom prst="rect">
                <a:avLst/>
              </a:prstGeom>
              <a:blipFill rotWithShape="1">
                <a:blip r:embed="rId3"/>
                <a:stretch>
                  <a:fillRect l="-1506" t="-21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572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544" y="1484784"/>
                <a:ext cx="8280920" cy="25274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Assume that all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 smtClean="0"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en-US" sz="2800" i="1" smtClean="0"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/>
                              </a:rPr>
                              <m:t>52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/>
                              </a:rPr>
                              <m:t>5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800" dirty="0" smtClean="0"/>
                  <a:t> poker </a:t>
                </a:r>
                <a:r>
                  <a:rPr lang="en-US" sz="2800" dirty="0"/>
                  <a:t>hands are equally likely, what is the probability of being </a:t>
                </a:r>
                <a:r>
                  <a:rPr lang="en-US" sz="2800" dirty="0" smtClean="0"/>
                  <a:t>dealt</a:t>
                </a:r>
              </a:p>
              <a:p>
                <a:endParaRPr lang="en-US" sz="1200" dirty="0"/>
              </a:p>
              <a:p>
                <a:r>
                  <a:rPr lang="en-US" sz="2800" dirty="0" smtClean="0"/>
                  <a:t>(d) </a:t>
                </a:r>
                <a:r>
                  <a:rPr lang="en-US" sz="2800" dirty="0"/>
                  <a:t>a full house? (A hand with three cards of the same value, plus two cards with the same </a:t>
                </a:r>
                <a:r>
                  <a:rPr lang="en-US" sz="2800" dirty="0" smtClean="0"/>
                  <a:t>value as </a:t>
                </a:r>
                <a:r>
                  <a:rPr lang="en-US" sz="2800" dirty="0"/>
                  <a:t>each other.)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84784"/>
                <a:ext cx="8280920" cy="2527487"/>
              </a:xfrm>
              <a:prstGeom prst="rect">
                <a:avLst/>
              </a:prstGeom>
              <a:blipFill rotWithShape="1">
                <a:blip r:embed="rId2"/>
                <a:stretch>
                  <a:fillRect l="-1546" t="-242" b="-60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67544" y="4221088"/>
                <a:ext cx="8136904" cy="13506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accent1"/>
                    </a:solidFill>
                  </a:rPr>
                  <a:t>The probability is</a:t>
                </a:r>
              </a:p>
              <a:p>
                <a:pPr algn="ctr"/>
                <a:r>
                  <a:rPr lang="en-US" sz="2800" dirty="0" smtClean="0">
                    <a:solidFill>
                      <a:schemeClr val="accent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chemeClr val="accent1"/>
                        </a:solidFill>
                        <a:latin typeface="Cambria Math"/>
                      </a:rPr>
                      <m:t>𝑃</m:t>
                    </m:r>
                    <m:r>
                      <a:rPr lang="en-US" sz="2800" i="1">
                        <a:solidFill>
                          <a:schemeClr val="accent1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>
                            <a:solidFill>
                              <a:schemeClr val="accent1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156</m:t>
                        </m:r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schemeClr val="accent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en-US" sz="2800" i="1">
                                    <a:solidFill>
                                      <a:schemeClr val="accent1"/>
                                    </a:solidFill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sz="28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  <m:r>
                          <a:rPr lang="en-US" sz="2800" i="1">
                            <a:solidFill>
                              <a:schemeClr val="accent1"/>
                            </a:solidFill>
                            <a:latin typeface="Cambria Math"/>
                            <a:ea typeface="Cambria Math"/>
                          </a:rPr>
                          <m:t>∙</m:t>
                        </m:r>
                        <m:d>
                          <m:dPr>
                            <m:ctrlPr>
                              <a:rPr lang="en-US" sz="2800" i="1">
                                <a:solidFill>
                                  <a:schemeClr val="accent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en-US" sz="2800" i="1">
                                    <a:solidFill>
                                      <a:schemeClr val="accent1"/>
                                    </a:solidFill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2</m:t>
                                </m:r>
                              </m:den>
                            </m:f>
                          </m:e>
                        </m:d>
                        <m:r>
                          <m:rPr>
                            <m:nor/>
                          </m:rPr>
                          <a:rPr lang="en-US" sz="2800" dirty="0">
                            <a:solidFill>
                              <a:schemeClr val="accent1"/>
                            </a:solidFill>
                          </a:rPr>
                          <m:t> </m:t>
                        </m:r>
                      </m:num>
                      <m:den>
                        <m:d>
                          <m:dPr>
                            <m:ctrlPr>
                              <a:rPr lang="en-US" sz="2800" i="1">
                                <a:solidFill>
                                  <a:schemeClr val="accent1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en-US" sz="2800" i="1">
                                    <a:solidFill>
                                      <a:schemeClr val="accent1"/>
                                    </a:solidFill>
                                    <a:latin typeface="Cambria Math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52</m:t>
                                </m:r>
                              </m:num>
                              <m:den>
                                <m:r>
                                  <a:rPr lang="en-US" sz="2800" i="1">
                                    <a:solidFill>
                                      <a:schemeClr val="accent1"/>
                                    </a:solidFill>
                                    <a:latin typeface="Cambria Math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den>
                    </m:f>
                  </m:oMath>
                </a14:m>
                <a:endParaRPr lang="en-US" sz="2800" dirty="0" smtClean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221088"/>
                <a:ext cx="8136904" cy="1350691"/>
              </a:xfrm>
              <a:prstGeom prst="rect">
                <a:avLst/>
              </a:prstGeom>
              <a:blipFill rotWithShape="1">
                <a:blip r:embed="rId3"/>
                <a:stretch>
                  <a:fillRect l="-1574" t="-40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346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models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200" y="1198233"/>
            <a:ext cx="827487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probability model </a:t>
            </a:r>
            <a:r>
              <a:rPr lang="en-US" sz="2800" dirty="0" smtClean="0">
                <a:latin typeface="Franklin Gothic Medium"/>
                <a:cs typeface="Franklin Gothic Medium"/>
              </a:rPr>
              <a:t>is an assignment of probabilities</a:t>
            </a:r>
            <a:br>
              <a:rPr lang="en-US" sz="2800" dirty="0" smtClean="0">
                <a:latin typeface="Franklin Gothic Medium"/>
                <a:cs typeface="Franklin Gothic Medium"/>
              </a:rPr>
            </a:br>
            <a:r>
              <a:rPr lang="en-US" sz="2800" dirty="0" smtClean="0">
                <a:latin typeface="Franklin Gothic Medium"/>
                <a:cs typeface="Franklin Gothic Medium"/>
              </a:rPr>
              <a:t>to every element of the sample space.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7200" y="2304740"/>
            <a:ext cx="76336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Probabilities are nonnegative and add up to one.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1148466" y="4036715"/>
            <a:ext cx="6273316" cy="958544"/>
            <a:chOff x="955979" y="2133600"/>
            <a:chExt cx="6273316" cy="958544"/>
          </a:xfrm>
        </p:grpSpPr>
        <p:pic>
          <p:nvPicPr>
            <p:cNvPr id="14" name="Picture 13" descr="g95.jpe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5979" y="2166366"/>
              <a:ext cx="923210" cy="925778"/>
            </a:xfrm>
            <a:prstGeom prst="rect">
              <a:avLst/>
            </a:prstGeom>
          </p:spPr>
        </p:pic>
        <p:pic>
          <p:nvPicPr>
            <p:cNvPr id="15" name="Picture 14" descr="g95.jpe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91029" y="2166366"/>
              <a:ext cx="923210" cy="925778"/>
            </a:xfrm>
            <a:prstGeom prst="rect">
              <a:avLst/>
            </a:prstGeom>
          </p:spPr>
        </p:pic>
        <p:sp>
          <p:nvSpPr>
            <p:cNvPr id="16" name="TextBox 15"/>
            <p:cNvSpPr txBox="1"/>
            <p:nvPr/>
          </p:nvSpPr>
          <p:spPr>
            <a:xfrm>
              <a:off x="4175304" y="2133600"/>
              <a:ext cx="305399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smtClean="0">
                  <a:latin typeface="Garamond"/>
                  <a:cs typeface="Garamond"/>
                </a:rPr>
                <a:t>S</a:t>
              </a:r>
              <a:r>
                <a:rPr lang="en-US" sz="2400" dirty="0" smtClean="0">
                  <a:latin typeface="Garamond"/>
                  <a:cs typeface="Garamond"/>
                </a:rPr>
                <a:t> = </a:t>
              </a:r>
              <a:r>
                <a:rPr lang="en-US" sz="2400" smtClean="0">
                  <a:latin typeface="Garamond"/>
                  <a:cs typeface="Garamond"/>
                </a:rPr>
                <a:t>{ </a:t>
              </a:r>
              <a:r>
                <a:rPr lang="en-US" sz="2400" smtClean="0">
                  <a:latin typeface="Courier New"/>
                  <a:cs typeface="Courier New"/>
                </a:rPr>
                <a:t>HH</a:t>
              </a:r>
              <a:r>
                <a:rPr lang="en-US" sz="2400" smtClean="0">
                  <a:latin typeface="Garamond"/>
                  <a:cs typeface="Garamond"/>
                </a:rPr>
                <a:t>, </a:t>
              </a:r>
              <a:r>
                <a:rPr lang="en-US" sz="2400" smtClean="0">
                  <a:latin typeface="Courier New"/>
                  <a:cs typeface="Courier New"/>
                </a:rPr>
                <a:t>HT</a:t>
              </a:r>
              <a:r>
                <a:rPr lang="en-US" sz="2400" smtClean="0">
                  <a:latin typeface="Garamond"/>
                  <a:cs typeface="Garamond"/>
                </a:rPr>
                <a:t>, </a:t>
              </a:r>
              <a:r>
                <a:rPr lang="en-US" sz="2400" smtClean="0">
                  <a:latin typeface="Courier New"/>
                  <a:cs typeface="Courier New"/>
                </a:rPr>
                <a:t>TH</a:t>
              </a:r>
              <a:r>
                <a:rPr lang="en-US" sz="2400" smtClean="0">
                  <a:latin typeface="Garamond"/>
                  <a:cs typeface="Garamond"/>
                </a:rPr>
                <a:t>, </a:t>
              </a:r>
              <a:r>
                <a:rPr lang="en-US" sz="2400" smtClean="0">
                  <a:latin typeface="Courier New"/>
                  <a:cs typeface="Courier New"/>
                </a:rPr>
                <a:t>TT</a:t>
              </a:r>
              <a:r>
                <a:rPr lang="en-US" sz="2400" smtClean="0">
                  <a:latin typeface="Garamond"/>
                  <a:cs typeface="Garamond"/>
                </a:rPr>
                <a:t> </a:t>
              </a:r>
              <a:r>
                <a:rPr lang="en-US" sz="2400" dirty="0" smtClean="0">
                  <a:latin typeface="Garamond"/>
                  <a:cs typeface="Garamond"/>
                </a:rPr>
                <a:t>}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5145374" y="4419698"/>
            <a:ext cx="2036623" cy="461665"/>
            <a:chOff x="5145374" y="4419698"/>
            <a:chExt cx="2036623" cy="461665"/>
          </a:xfrm>
        </p:grpSpPr>
        <p:sp>
          <p:nvSpPr>
            <p:cNvPr id="18" name="TextBox 17"/>
            <p:cNvSpPr txBox="1"/>
            <p:nvPr/>
          </p:nvSpPr>
          <p:spPr>
            <a:xfrm>
              <a:off x="5145374" y="4419698"/>
              <a:ext cx="455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¼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5678774" y="4419698"/>
              <a:ext cx="455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¼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193124" y="4419698"/>
              <a:ext cx="455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¼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726524" y="4419698"/>
              <a:ext cx="4554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¼</a:t>
              </a: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457200" y="3185308"/>
            <a:ext cx="21145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Franklin Gothic Medium"/>
                <a:cs typeface="Franklin Gothic Medium"/>
              </a:rPr>
              <a:t>Examples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129409" y="5344467"/>
            <a:ext cx="68855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models a pair of coins with </a:t>
            </a:r>
            <a:r>
              <a:rPr lang="en-US" sz="24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equally likely outcomes</a:t>
            </a:r>
          </a:p>
        </p:txBody>
      </p:sp>
    </p:spTree>
    <p:extLst>
      <p:ext uri="{BB962C8B-B14F-4D97-AF65-F5344CB8AC3E}">
        <p14:creationId xmlns:p14="http://schemas.microsoft.com/office/powerpoint/2010/main" val="882160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6" grpId="0"/>
      <p:bldP spid="2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Content Placeholder 2"/>
              <p:cNvSpPr txBox="1">
                <a:spLocks/>
              </p:cNvSpPr>
              <p:nvPr/>
            </p:nvSpPr>
            <p:spPr>
              <a:xfrm>
                <a:off x="457200" y="1600200"/>
                <a:ext cx="8229600" cy="452596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Definition</a:t>
                </a:r>
                <a:r>
                  <a:rPr lang="en-US" dirty="0" smtClean="0"/>
                  <a:t>. </a:t>
                </a:r>
                <a:r>
                  <a:rPr lang="en-US" dirty="0"/>
                  <a:t>Conditional probability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given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 smtClean="0"/>
                  <a:t> is </a:t>
                </a:r>
                <a:r>
                  <a:rPr lang="en-HK" i="1" dirty="0" smtClean="0">
                    <a:latin typeface="Cambria Math"/>
                  </a:rPr>
                  <a:t/>
                </a:r>
                <a:br>
                  <a:rPr lang="en-HK" i="1" dirty="0" smtClean="0">
                    <a:latin typeface="Cambria Math"/>
                  </a:rPr>
                </a:b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FF000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𝐴</m:t>
                        </m:r>
                      </m:e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𝐵</m:t>
                        </m:r>
                      </m:e>
                    </m:d>
                    <m:r>
                      <a:rPr lang="en-US" i="1" dirty="0">
                        <a:solidFill>
                          <a:srgbClr val="FF000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𝐴</m:t>
                            </m:r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∩</m:t>
                            </m:r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𝐵</m:t>
                            </m:r>
                          </m:e>
                        </m:d>
                      </m:num>
                      <m:den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 charset="0"/>
                              </a:rPr>
                            </m:ctrlPr>
                          </m:dPr>
                          <m:e>
                            <m:r>
                              <a:rPr lang="en-US" i="1" dirty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𝐵</m:t>
                            </m:r>
                          </m:e>
                        </m:d>
                      </m:den>
                    </m:f>
                    <m:r>
                      <a:rPr lang="en-HK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HK" i="1" dirty="0" smtClean="0"/>
                  <a:t/>
                </a:r>
                <a:br>
                  <a:rPr lang="en-HK" i="1" dirty="0" smtClean="0"/>
                </a:br>
                <a:r>
                  <a:rPr lang="en-US" dirty="0" smtClean="0"/>
                  <a:t>where </a:t>
                </a:r>
                <a:r>
                  <a:rPr lang="en-US" dirty="0"/>
                  <a:t>we assume that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)&gt;0</m:t>
                    </m:r>
                  </m:oMath>
                </a14:m>
                <a:r>
                  <a:rPr lang="en-US" dirty="0" smtClean="0"/>
                  <a:t>.</a:t>
                </a:r>
                <a:r>
                  <a:rPr lang="en-US" dirty="0"/>
                  <a:t> 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If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)=0</m:t>
                    </m:r>
                  </m:oMath>
                </a14:m>
                <a:r>
                  <a:rPr lang="en-US" dirty="0" smtClean="0"/>
                  <a:t>: then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FF000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𝐴</m:t>
                        </m:r>
                      </m:e>
                      <m:e>
                        <m:r>
                          <a:rPr lang="en-US" i="1" dirty="0">
                            <a:solidFill>
                              <a:srgbClr val="FF0000"/>
                            </a:solidFill>
                            <a:latin typeface="Cambria Math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dirty="0" smtClean="0"/>
                  <a:t> is undefined. </a:t>
                </a:r>
                <a:endParaRPr lang="en-US" dirty="0">
                  <a:latin typeface="Franklin Gothic Medium"/>
                  <a:cs typeface="Franklin Gothic Medium"/>
                </a:endParaRPr>
              </a:p>
              <a:p>
                <a:r>
                  <a:rPr lang="en-US" i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Fact</a:t>
                </a:r>
                <a:r>
                  <a:rPr lang="en-US" dirty="0" smtClean="0"/>
                  <a:t>.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 dirty="0" smtClean="0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US" dirty="0" smtClean="0"/>
                  <a:t> form </a:t>
                </a:r>
                <a:r>
                  <a:rPr lang="en-US" dirty="0"/>
                  <a:t>a legitimate probability law </a:t>
                </a:r>
                <a:r>
                  <a:rPr lang="en-US" dirty="0" smtClean="0"/>
                  <a:t>satisfying </a:t>
                </a:r>
                <a:r>
                  <a:rPr lang="en-US" dirty="0"/>
                  <a:t>the three </a:t>
                </a:r>
                <a:r>
                  <a:rPr lang="en-US" dirty="0" smtClean="0"/>
                  <a:t>axioms.</a:t>
                </a:r>
                <a:endParaRPr lang="en-US" i="1" dirty="0" smtClean="0"/>
              </a:p>
              <a:p>
                <a:endParaRPr lang="en-US" dirty="0">
                  <a:latin typeface="Franklin Gothic Medium"/>
                  <a:cs typeface="Franklin Gothic Medium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600200"/>
                <a:ext cx="8229600" cy="4525963"/>
              </a:xfrm>
              <a:prstGeom prst="rect">
                <a:avLst/>
              </a:prstGeom>
              <a:blipFill rotWithShape="1">
                <a:blip r:embed="rId2"/>
                <a:stretch>
                  <a:fillRect l="-1630" t="-2022" r="-2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652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544" y="1484784"/>
                <a:ext cx="828092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/>
                  <a:t>Let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sz="2800" dirty="0"/>
                  <a:t> be events with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  <m:r>
                      <a:rPr lang="en-US" sz="2800" i="1" dirty="0" smtClean="0">
                        <a:latin typeface="Cambria Math"/>
                      </a:rPr>
                      <m:t>)&gt;0 </m:t>
                    </m:r>
                  </m:oMath>
                </a14:m>
                <a:r>
                  <a:rPr lang="en-US" sz="2800" dirty="0"/>
                  <a:t>and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latin typeface="Cambria Math"/>
                      </a:rPr>
                      <m:t>𝐵</m:t>
                    </m:r>
                    <m:r>
                      <a:rPr lang="en-US" sz="2800" i="1" dirty="0" smtClean="0">
                        <a:latin typeface="Cambria Math"/>
                      </a:rPr>
                      <m:t>)&gt;0</m:t>
                    </m:r>
                  </m:oMath>
                </a14:m>
                <a:r>
                  <a:rPr lang="en-US" sz="2800" dirty="0"/>
                  <a:t>. We say </a:t>
                </a:r>
                <a:r>
                  <a:rPr lang="en-US" sz="2800" dirty="0" smtClean="0"/>
                  <a:t>that an </a:t>
                </a:r>
                <a:r>
                  <a:rPr lang="en-US" sz="2800" dirty="0"/>
                  <a:t>event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sz="2800" dirty="0">
                    <a:solidFill>
                      <a:schemeClr val="accent6"/>
                    </a:solidFill>
                  </a:rPr>
                  <a:t> suggests </a:t>
                </a:r>
                <a:r>
                  <a:rPr lang="en-US" sz="2800" dirty="0"/>
                  <a:t>an event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/>
                  <a:t> if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𝐴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|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𝐵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)&gt;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𝐴</m:t>
                    </m:r>
                    <m:r>
                      <a:rPr lang="en-US" sz="2800" i="1" dirty="0">
                        <a:solidFill>
                          <a:schemeClr val="accent6"/>
                        </a:solidFill>
                        <a:latin typeface="Cambria Math"/>
                      </a:rPr>
                      <m:t>), </m:t>
                    </m:r>
                  </m:oMath>
                </a14:m>
                <a:r>
                  <a:rPr lang="en-US" sz="2800" dirty="0"/>
                  <a:t>and </a:t>
                </a:r>
                <a:r>
                  <a:rPr lang="en-US" sz="2800" dirty="0">
                    <a:solidFill>
                      <a:schemeClr val="accent6"/>
                    </a:solidFill>
                  </a:rPr>
                  <a:t>does not suggest </a:t>
                </a:r>
                <a:r>
                  <a:rPr lang="en-US" sz="2800" dirty="0"/>
                  <a:t>event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/>
                  <a:t> if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𝐴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|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𝐵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)&lt;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𝐴</m:t>
                    </m:r>
                    <m:r>
                      <a:rPr lang="en-US" sz="2800" i="1" dirty="0">
                        <a:solidFill>
                          <a:schemeClr val="accent6"/>
                        </a:solidFill>
                        <a:latin typeface="Cambria Math"/>
                      </a:rPr>
                      <m:t>).</m:t>
                    </m:r>
                  </m:oMath>
                </a14:m>
                <a:endParaRPr lang="en-US" sz="1200" dirty="0"/>
              </a:p>
              <a:p>
                <a:r>
                  <a:rPr lang="en-US" sz="2800" dirty="0"/>
                  <a:t>(a) Show that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sz="2800" dirty="0"/>
                  <a:t> suggests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/>
                  <a:t> if and only if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/>
                  <a:t> suggests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sz="2800" dirty="0"/>
                  <a:t>.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84784"/>
                <a:ext cx="8280920" cy="2246769"/>
              </a:xfrm>
              <a:prstGeom prst="rect">
                <a:avLst/>
              </a:prstGeom>
              <a:blipFill rotWithShape="1">
                <a:blip r:embed="rId2"/>
                <a:stretch>
                  <a:fillRect l="-1546" t="-2446" b="-7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39552" y="4005064"/>
                <a:ext cx="72008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𝑃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∩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)/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800" dirty="0" smtClean="0">
                  <a:solidFill>
                    <a:schemeClr val="accent1"/>
                  </a:solidFill>
                </a:endParaRPr>
              </a:p>
              <a:p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𝐵</m:t>
                    </m:r>
                  </m:oMath>
                </a14:m>
                <a:r>
                  <a:rPr lang="en-US" sz="2800" dirty="0" smtClean="0">
                    <a:solidFill>
                      <a:schemeClr val="accent1"/>
                    </a:solidFill>
                  </a:rPr>
                  <a:t> suggests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 smtClean="0">
                    <a:solidFill>
                      <a:schemeClr val="accent1"/>
                    </a:solidFill>
                  </a:rPr>
                  <a:t> if and only if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US" sz="2800" b="0" dirty="0" smtClean="0">
                  <a:solidFill>
                    <a:schemeClr val="accent1"/>
                  </a:solidFill>
                  <a:ea typeface="Cambria Math"/>
                </a:endParaRPr>
              </a:p>
              <a:p>
                <a:r>
                  <a:rPr lang="en-US" sz="2800" dirty="0" smtClean="0">
                    <a:solidFill>
                      <a:schemeClr val="accent1"/>
                    </a:solidFill>
                  </a:rPr>
                  <a:t>Equivalent 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to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>
                    <a:solidFill>
                      <a:schemeClr val="accent1"/>
                    </a:solidFill>
                  </a:rPr>
                  <a:t> suggesting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𝐵</m:t>
                    </m:r>
                  </m:oMath>
                </a14:m>
                <a:endParaRPr lang="en-US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552" y="4005064"/>
                <a:ext cx="7200800" cy="1815882"/>
              </a:xfrm>
              <a:prstGeom prst="rect">
                <a:avLst/>
              </a:prstGeom>
              <a:blipFill rotWithShape="1">
                <a:blip r:embed="rId3"/>
                <a:stretch>
                  <a:fillRect l="-1778" b="-87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6295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544" y="1484784"/>
                <a:ext cx="828092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sz="2800" dirty="0"/>
                  <a:t> be events with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  <m:r>
                      <a:rPr lang="en-US" sz="2800" i="1" dirty="0" smtClean="0">
                        <a:latin typeface="Cambria Math"/>
                      </a:rPr>
                      <m:t>)&gt;0 </m:t>
                    </m:r>
                  </m:oMath>
                </a14:m>
                <a:r>
                  <a:rPr lang="en-US" sz="2800" dirty="0"/>
                  <a:t>and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latin typeface="Cambria Math"/>
                      </a:rPr>
                      <m:t>𝐵</m:t>
                    </m:r>
                    <m:r>
                      <a:rPr lang="en-US" sz="2800" i="1" dirty="0" smtClean="0">
                        <a:latin typeface="Cambria Math"/>
                      </a:rPr>
                      <m:t>)&gt;0</m:t>
                    </m:r>
                  </m:oMath>
                </a14:m>
                <a:r>
                  <a:rPr lang="en-US" sz="2800" dirty="0"/>
                  <a:t>. We say </a:t>
                </a:r>
                <a:r>
                  <a:rPr lang="en-US" sz="2800" dirty="0" smtClean="0"/>
                  <a:t>that an </a:t>
                </a:r>
                <a:r>
                  <a:rPr lang="en-US" sz="2800" dirty="0"/>
                  <a:t>event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sz="2800" dirty="0">
                    <a:solidFill>
                      <a:schemeClr val="accent6"/>
                    </a:solidFill>
                  </a:rPr>
                  <a:t> suggests </a:t>
                </a:r>
                <a:r>
                  <a:rPr lang="en-US" sz="2800" dirty="0"/>
                  <a:t>an event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/>
                  <a:t> if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𝐴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|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𝐵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)&gt;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𝐴</m:t>
                    </m:r>
                    <m:r>
                      <a:rPr lang="en-US" sz="2800" i="1" dirty="0">
                        <a:solidFill>
                          <a:schemeClr val="accent6"/>
                        </a:solidFill>
                        <a:latin typeface="Cambria Math"/>
                      </a:rPr>
                      <m:t>), </m:t>
                    </m:r>
                  </m:oMath>
                </a14:m>
                <a:r>
                  <a:rPr lang="en-US" sz="2800" dirty="0"/>
                  <a:t>and </a:t>
                </a:r>
                <a:r>
                  <a:rPr lang="en-US" sz="2800" dirty="0">
                    <a:solidFill>
                      <a:schemeClr val="accent6"/>
                    </a:solidFill>
                  </a:rPr>
                  <a:t>does not suggest </a:t>
                </a:r>
                <a:r>
                  <a:rPr lang="en-US" sz="2800" dirty="0"/>
                  <a:t>event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/>
                  <a:t> if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𝐴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|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𝐵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)&lt;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𝐴</m:t>
                    </m:r>
                    <m:r>
                      <a:rPr lang="en-US" sz="2800" i="1" dirty="0">
                        <a:solidFill>
                          <a:schemeClr val="accent6"/>
                        </a:solidFill>
                        <a:latin typeface="Cambria Math"/>
                      </a:rPr>
                      <m:t>).</m:t>
                    </m:r>
                  </m:oMath>
                </a14:m>
                <a:endParaRPr lang="en-US" sz="1200" dirty="0"/>
              </a:p>
              <a:p>
                <a:r>
                  <a:rPr lang="en-US" sz="2800" dirty="0"/>
                  <a:t>(b) Show that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sz="2800" dirty="0"/>
                  <a:t> suggests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/>
                  <a:t> if and only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𝐵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𝑐</m:t>
                        </m:r>
                      </m:sup>
                    </m:sSup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/>
                  <a:t>does </a:t>
                </a:r>
                <a:r>
                  <a:rPr lang="en-US" sz="2800" dirty="0" smtClean="0"/>
                  <a:t>not suggest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/>
                  <a:t>. </a:t>
                </a:r>
                <a:r>
                  <a:rPr lang="en-US" sz="2800" dirty="0" smtClean="0"/>
                  <a:t>Assume that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0" i="1" smtClean="0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𝐵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𝑐</m:t>
                            </m:r>
                          </m:sup>
                        </m:sSup>
                      </m:e>
                    </m:d>
                    <m:r>
                      <a:rPr lang="en-US" sz="2800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sz="2800" dirty="0" smtClean="0"/>
                  <a:t>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84784"/>
                <a:ext cx="8280920" cy="2677656"/>
              </a:xfrm>
              <a:prstGeom prst="rect">
                <a:avLst/>
              </a:prstGeom>
              <a:blipFill rotWithShape="1">
                <a:blip r:embed="rId2"/>
                <a:stretch>
                  <a:fillRect l="-1546" t="-2050" b="-5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07604" y="4180344"/>
                <a:ext cx="720080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𝐵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accent1"/>
                            </a:solidFill>
                            <a:latin typeface="Cambria Math"/>
                          </a:rPr>
                          <m:t>𝑐</m:t>
                        </m:r>
                      </m:sup>
                    </m:sSup>
                  </m:oMath>
                </a14:m>
                <a:r>
                  <a:rPr lang="en-US" sz="2800" dirty="0" smtClean="0">
                    <a:solidFill>
                      <a:schemeClr val="accent1"/>
                    </a:solidFill>
                  </a:rPr>
                  <a:t> 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does not suggest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>
                    <a:solidFill>
                      <a:schemeClr val="accent1"/>
                    </a:solidFill>
                  </a:rPr>
                  <a:t> if and only if</a:t>
                </a:r>
                <a:endParaRPr lang="en-US" sz="2800" b="0" i="1" dirty="0" smtClean="0">
                  <a:solidFill>
                    <a:schemeClr val="accent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∩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sup>
                          </m:sSup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sz="2800" b="0" dirty="0" smtClean="0">
                  <a:solidFill>
                    <a:schemeClr val="accent1"/>
                  </a:solidFill>
                  <a:ea typeface="Cambria Math"/>
                </a:endParaRPr>
              </a:p>
              <a:p>
                <a:r>
                  <a:rPr lang="en-US" sz="2800" dirty="0" smtClean="0">
                    <a:solidFill>
                      <a:schemeClr val="accent1"/>
                    </a:solidFill>
                  </a:rPr>
                  <a:t>We have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∩</m:t>
                          </m:r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sup>
                          </m:sSup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𝐴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   </m:t>
                      </m:r>
                    </m:oMath>
                  </m:oMathPara>
                </a14:m>
                <a:endParaRPr lang="en-US" sz="2800" b="0" i="1" dirty="0" smtClean="0">
                  <a:solidFill>
                    <a:schemeClr val="accent1"/>
                  </a:solidFill>
                  <a:latin typeface="Cambria Math"/>
                  <a:ea typeface="Cambria Math"/>
                </a:endParaRPr>
              </a:p>
              <a:p>
                <a:r>
                  <a:rPr lang="en-US" sz="2800" b="0" dirty="0" smtClean="0">
                    <a:solidFill>
                      <a:schemeClr val="accent1"/>
                    </a:solidFill>
                    <a:latin typeface="Cambria Math"/>
                    <a:ea typeface="Cambria Math"/>
                  </a:rPr>
                  <a:t>And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𝐵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sup>
                          </m:sSup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=1−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𝐵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4180344"/>
                <a:ext cx="7200800" cy="2677656"/>
              </a:xfrm>
              <a:prstGeom prst="rect">
                <a:avLst/>
              </a:prstGeom>
              <a:blipFill rotWithShape="1">
                <a:blip r:embed="rId3"/>
                <a:stretch>
                  <a:fillRect l="-1692" t="-20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378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544" y="1484784"/>
                <a:ext cx="8280920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Let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/>
                  <a:t> and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sz="2800" dirty="0"/>
                  <a:t> be events with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  <m:r>
                      <a:rPr lang="en-US" sz="2800" i="1" dirty="0" smtClean="0">
                        <a:latin typeface="Cambria Math"/>
                      </a:rPr>
                      <m:t>)&gt;0 </m:t>
                    </m:r>
                  </m:oMath>
                </a14:m>
                <a:r>
                  <a:rPr lang="en-US" sz="2800" dirty="0"/>
                  <a:t>and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latin typeface="Cambria Math"/>
                      </a:rPr>
                      <m:t>𝐵</m:t>
                    </m:r>
                    <m:r>
                      <a:rPr lang="en-US" sz="2800" i="1" dirty="0" smtClean="0">
                        <a:latin typeface="Cambria Math"/>
                      </a:rPr>
                      <m:t>)&gt;0</m:t>
                    </m:r>
                  </m:oMath>
                </a14:m>
                <a:r>
                  <a:rPr lang="en-US" sz="2800" dirty="0"/>
                  <a:t>. We say </a:t>
                </a:r>
                <a:r>
                  <a:rPr lang="en-US" sz="2800" dirty="0" smtClean="0"/>
                  <a:t>that an </a:t>
                </a:r>
                <a:r>
                  <a:rPr lang="en-US" sz="2800" dirty="0"/>
                  <a:t>event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sz="2800" dirty="0"/>
                  <a:t> </a:t>
                </a:r>
                <a:r>
                  <a:rPr lang="en-US" sz="2800" dirty="0">
                    <a:solidFill>
                      <a:schemeClr val="accent6"/>
                    </a:solidFill>
                  </a:rPr>
                  <a:t>suggests</a:t>
                </a:r>
                <a:r>
                  <a:rPr lang="en-US" sz="2800" dirty="0"/>
                  <a:t> an event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/>
                  <a:t> if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𝐴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|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𝐵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)&gt;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𝐴</m:t>
                    </m:r>
                    <m:r>
                      <a:rPr lang="en-US" sz="2800" i="1" dirty="0">
                        <a:solidFill>
                          <a:schemeClr val="accent6"/>
                        </a:solidFill>
                        <a:latin typeface="Cambria Math"/>
                      </a:rPr>
                      <m:t>), </m:t>
                    </m:r>
                  </m:oMath>
                </a14:m>
                <a:r>
                  <a:rPr lang="en-US" sz="2800" dirty="0"/>
                  <a:t>and </a:t>
                </a:r>
                <a:r>
                  <a:rPr lang="en-US" sz="2800" dirty="0">
                    <a:solidFill>
                      <a:schemeClr val="accent6"/>
                    </a:solidFill>
                  </a:rPr>
                  <a:t>does not suggest </a:t>
                </a:r>
                <a:r>
                  <a:rPr lang="en-US" sz="2800" dirty="0"/>
                  <a:t>event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/>
                  <a:t> if</a:t>
                </a:r>
                <a:r>
                  <a:rPr lang="en-US" sz="2800" dirty="0" smtClean="0"/>
                  <a:t>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𝐴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|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𝐵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)&lt;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𝑃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(</m:t>
                    </m:r>
                    <m:r>
                      <a:rPr lang="en-US" sz="2800" i="1" dirty="0" smtClean="0">
                        <a:solidFill>
                          <a:schemeClr val="accent6"/>
                        </a:solidFill>
                        <a:latin typeface="Cambria Math"/>
                      </a:rPr>
                      <m:t>𝐴</m:t>
                    </m:r>
                    <m:r>
                      <a:rPr lang="en-US" sz="2800" i="1" dirty="0">
                        <a:solidFill>
                          <a:schemeClr val="accent6"/>
                        </a:solidFill>
                        <a:latin typeface="Cambria Math"/>
                      </a:rPr>
                      <m:t>).</m:t>
                    </m:r>
                  </m:oMath>
                </a14:m>
                <a:endParaRPr lang="en-US" sz="1200" dirty="0">
                  <a:solidFill>
                    <a:schemeClr val="accent6"/>
                  </a:solidFill>
                </a:endParaRPr>
              </a:p>
              <a:p>
                <a:r>
                  <a:rPr lang="en-US" sz="2800" dirty="0"/>
                  <a:t>(b) Show that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𝐵</m:t>
                    </m:r>
                  </m:oMath>
                </a14:m>
                <a:r>
                  <a:rPr lang="en-US" sz="2800" dirty="0"/>
                  <a:t> suggests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/>
                  <a:t> if and only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/>
                          </a:rPr>
                          <m:t>𝐵</m:t>
                        </m:r>
                      </m:e>
                      <m:sup>
                        <m:r>
                          <a:rPr lang="en-US" sz="2800" b="0" i="1" smtClean="0">
                            <a:latin typeface="Cambria Math"/>
                          </a:rPr>
                          <m:t>𝑐</m:t>
                        </m:r>
                      </m:sup>
                    </m:sSup>
                  </m:oMath>
                </a14:m>
                <a:r>
                  <a:rPr lang="en-US" sz="2800" dirty="0" smtClean="0"/>
                  <a:t> </a:t>
                </a:r>
                <a:r>
                  <a:rPr lang="en-US" sz="2800" dirty="0"/>
                  <a:t>does </a:t>
                </a:r>
                <a:r>
                  <a:rPr lang="en-US" sz="2800" dirty="0" smtClean="0"/>
                  <a:t>not suggest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/>
                  <a:t>. </a:t>
                </a:r>
                <a:r>
                  <a:rPr lang="en-US" sz="2800" dirty="0" smtClean="0"/>
                  <a:t>Assume that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sz="2800" b="0" i="1" smtClean="0">
                            <a:latin typeface="Cambria Math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0" i="1" smtClean="0">
                                <a:latin typeface="Cambria Math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/>
                              </a:rPr>
                              <m:t>𝐵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/>
                              </a:rPr>
                              <m:t>𝑐</m:t>
                            </m:r>
                          </m:sup>
                        </m:sSup>
                      </m:e>
                    </m:d>
                    <m:r>
                      <a:rPr lang="en-US" sz="2800" b="0" i="1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sz="2800" dirty="0" smtClean="0"/>
                  <a:t>.</a:t>
                </a:r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84784"/>
                <a:ext cx="8280920" cy="2677656"/>
              </a:xfrm>
              <a:prstGeom prst="rect">
                <a:avLst/>
              </a:prstGeom>
              <a:blipFill rotWithShape="1">
                <a:blip r:embed="rId2"/>
                <a:stretch>
                  <a:fillRect l="-1546" t="-2050" b="-56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07604" y="4180344"/>
                <a:ext cx="7200800" cy="22467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i="0" dirty="0" smtClean="0">
                    <a:solidFill>
                      <a:schemeClr val="accent1"/>
                    </a:solidFill>
                    <a:latin typeface="+mj-lt"/>
                  </a:rPr>
                  <a:t>Substituting in the previous inequality</a:t>
                </a:r>
                <a:endParaRPr lang="en-US" sz="2800" i="1" dirty="0" smtClean="0">
                  <a:solidFill>
                    <a:schemeClr val="accent1"/>
                  </a:solidFill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d>
                      <m:r>
                        <a:rPr lang="en-US" sz="2800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en-US" sz="2800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𝐴</m:t>
                          </m:r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&lt;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2800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1−</m:t>
                      </m:r>
                      <m:r>
                        <a:rPr lang="en-US" sz="2800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2800" b="0" dirty="0" smtClean="0">
                  <a:solidFill>
                    <a:schemeClr val="accent1"/>
                  </a:solidFill>
                  <a:ea typeface="Cambria Math"/>
                </a:endParaRPr>
              </a:p>
              <a:p>
                <a:r>
                  <a:rPr lang="en-US" sz="2800" dirty="0" smtClean="0">
                    <a:solidFill>
                      <a:schemeClr val="accent1"/>
                    </a:solidFill>
                  </a:rPr>
                  <a:t>Or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chemeClr val="accent1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  <m:r>
                        <a:rPr lang="en-US" sz="2800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&gt;</m:t>
                      </m:r>
                      <m:r>
                        <a:rPr lang="en-US" sz="2800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</m:d>
                      <m:r>
                        <a:rPr lang="en-US" sz="2800" i="1">
                          <a:solidFill>
                            <a:schemeClr val="accent1"/>
                          </a:solidFill>
                          <a:latin typeface="Cambria Math"/>
                          <a:ea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800" i="1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𝐵</m:t>
                          </m:r>
                        </m:e>
                      </m:d>
                    </m:oMath>
                  </m:oMathPara>
                </a14:m>
                <a:endParaRPr lang="en-US" sz="2800" dirty="0">
                  <a:solidFill>
                    <a:schemeClr val="accent1"/>
                  </a:solidFill>
                  <a:ea typeface="Cambria Math"/>
                </a:endParaRPr>
              </a:p>
              <a:p>
                <a:r>
                  <a:rPr lang="en-US" sz="2800" dirty="0">
                    <a:solidFill>
                      <a:schemeClr val="accent1"/>
                    </a:solidFill>
                  </a:rPr>
                  <a:t>Equivalent to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>
                    <a:solidFill>
                      <a:schemeClr val="accent1"/>
                    </a:solidFill>
                  </a:rPr>
                  <a:t> suggesting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𝐵</m:t>
                    </m:r>
                  </m:oMath>
                </a14:m>
                <a:endParaRPr lang="en-US" sz="2800" dirty="0" smtClean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604" y="4180344"/>
                <a:ext cx="7200800" cy="2246769"/>
              </a:xfrm>
              <a:prstGeom prst="rect">
                <a:avLst/>
              </a:prstGeom>
              <a:blipFill rotWithShape="1">
                <a:blip r:embed="rId3"/>
                <a:stretch>
                  <a:fillRect l="-1692" t="-2446" b="-70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6977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544" y="1484784"/>
                <a:ext cx="828092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We know that a treasure is located in one of two places, with probabilities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𝛽</m:t>
                    </m:r>
                  </m:oMath>
                </a14:m>
                <a:r>
                  <a:rPr lang="en-US" sz="28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1−</m:t>
                    </m:r>
                    <m:r>
                      <a:rPr lang="en-US" sz="2800" b="0" i="1" smtClean="0">
                        <a:latin typeface="Cambria Math"/>
                      </a:rPr>
                      <m:t>𝛽</m:t>
                    </m:r>
                  </m:oMath>
                </a14:m>
                <a:r>
                  <a:rPr lang="en-US" sz="2800" dirty="0" smtClean="0"/>
                  <a:t>, </a:t>
                </a:r>
                <a:r>
                  <a:rPr lang="en-US" sz="2800" dirty="0"/>
                  <a:t>respectively, where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0&lt;</m:t>
                    </m:r>
                    <m:r>
                      <a:rPr lang="en-US" sz="2800" b="0" i="1" dirty="0" smtClean="0">
                        <a:latin typeface="Cambria Math"/>
                      </a:rPr>
                      <m:t>𝛽</m:t>
                    </m:r>
                    <m:r>
                      <a:rPr lang="en-US" sz="2800" i="1" dirty="0" smtClean="0">
                        <a:latin typeface="Cambria Math"/>
                      </a:rPr>
                      <m:t>&lt;</m:t>
                    </m:r>
                    <m:r>
                      <a:rPr lang="en-US" sz="2800" i="1" dirty="0">
                        <a:latin typeface="Cambria Math"/>
                      </a:rPr>
                      <m:t>1</m:t>
                    </m:r>
                  </m:oMath>
                </a14:m>
                <a:r>
                  <a:rPr lang="en-US" sz="2800" dirty="0"/>
                  <a:t>. We search the first place and if the </a:t>
                </a:r>
                <a:r>
                  <a:rPr lang="en-US" sz="2800" dirty="0" smtClean="0"/>
                  <a:t>treasure is </a:t>
                </a:r>
                <a:r>
                  <a:rPr lang="en-US" sz="2800" dirty="0"/>
                  <a:t>there, we find it with probability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𝑝</m:t>
                    </m:r>
                    <m:r>
                      <a:rPr lang="en-US" sz="2800" i="1" dirty="0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sz="2800" dirty="0"/>
                  <a:t>. </a:t>
                </a:r>
                <a:endParaRPr lang="en-US" sz="2800" dirty="0" smtClean="0"/>
              </a:p>
              <a:p>
                <a:r>
                  <a:rPr lang="en-US" sz="2800" dirty="0" smtClean="0"/>
                  <a:t>Show </a:t>
                </a:r>
                <a:r>
                  <a:rPr lang="en-US" sz="2800" dirty="0"/>
                  <a:t>that the </a:t>
                </a:r>
                <a:r>
                  <a:rPr lang="en-US" sz="2800" dirty="0">
                    <a:solidFill>
                      <a:schemeClr val="accent6">
                        <a:lumMod val="75000"/>
                      </a:schemeClr>
                    </a:solidFill>
                  </a:rPr>
                  <a:t>event of not finding </a:t>
                </a:r>
                <a:r>
                  <a:rPr lang="en-US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the treasure </a:t>
                </a:r>
                <a:r>
                  <a:rPr lang="en-US" sz="2800" dirty="0">
                    <a:solidFill>
                      <a:schemeClr val="accent6">
                        <a:lumMod val="75000"/>
                      </a:schemeClr>
                    </a:solidFill>
                  </a:rPr>
                  <a:t>in the first place </a:t>
                </a:r>
                <a:r>
                  <a:rPr lang="en-US" sz="2800" dirty="0"/>
                  <a:t>suggests that the </a:t>
                </a:r>
                <a:r>
                  <a:rPr lang="en-US" sz="2800" dirty="0">
                    <a:solidFill>
                      <a:schemeClr val="accent6">
                        <a:lumMod val="75000"/>
                      </a:schemeClr>
                    </a:solidFill>
                  </a:rPr>
                  <a:t>treasure is in the second </a:t>
                </a:r>
                <a:r>
                  <a:rPr lang="en-US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place</a:t>
                </a:r>
                <a:endParaRPr lang="en-US" sz="28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84784"/>
                <a:ext cx="8280920" cy="3108543"/>
              </a:xfrm>
              <a:prstGeom prst="rect">
                <a:avLst/>
              </a:prstGeom>
              <a:blipFill rotWithShape="1">
                <a:blip r:embed="rId2"/>
                <a:stretch>
                  <a:fillRect l="-1546" t="-1768" r="-2209" b="-49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99592" y="4593327"/>
                <a:ext cx="72008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accent1"/>
                    </a:solidFill>
                    <a:latin typeface="+mj-lt"/>
                  </a:rPr>
                  <a:t>Let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𝐴</m:t>
                    </m:r>
                  </m:oMath>
                </a14:m>
                <a:r>
                  <a:rPr lang="en-US" sz="2800" dirty="0">
                    <a:solidFill>
                      <a:schemeClr val="accent1"/>
                    </a:solidFill>
                    <a:latin typeface="+mj-lt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𝐵</m:t>
                    </m:r>
                  </m:oMath>
                </a14:m>
                <a:r>
                  <a:rPr lang="en-US" sz="2800" dirty="0">
                    <a:solidFill>
                      <a:schemeClr val="accent1"/>
                    </a:solidFill>
                    <a:latin typeface="+mj-lt"/>
                  </a:rPr>
                  <a:t> be the events</a:t>
                </a:r>
              </a:p>
              <a:p>
                <a:r>
                  <a:rPr lang="en-US" sz="2800" dirty="0" smtClean="0">
                    <a:solidFill>
                      <a:schemeClr val="accent1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𝐴</m:t>
                    </m:r>
                    <m:r>
                      <a:rPr lang="en-US" sz="280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={</m:t>
                    </m:r>
                    <m:r>
                      <m:rPr>
                        <m:sty m:val="p"/>
                      </m:rPr>
                      <a:rPr lang="en-US" sz="2800" i="0" dirty="0">
                        <a:solidFill>
                          <a:schemeClr val="accent1"/>
                        </a:solidFill>
                        <a:latin typeface="Cambria Math"/>
                      </a:rPr>
                      <m:t>the</m:t>
                    </m:r>
                    <m:r>
                      <a:rPr lang="en-US" sz="2800" i="0" dirty="0">
                        <a:solidFill>
                          <a:schemeClr val="accent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i="0" dirty="0">
                        <a:solidFill>
                          <a:schemeClr val="accent1"/>
                        </a:solidFill>
                        <a:latin typeface="Cambria Math"/>
                      </a:rPr>
                      <m:t>treasure</m:t>
                    </m:r>
                    <m:r>
                      <a:rPr lang="en-US" sz="2800" i="0" dirty="0">
                        <a:solidFill>
                          <a:schemeClr val="accent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i="0" dirty="0">
                        <a:solidFill>
                          <a:schemeClr val="accent1"/>
                        </a:solidFill>
                        <a:latin typeface="Cambria Math"/>
                      </a:rPr>
                      <m:t>is</m:t>
                    </m:r>
                    <m:r>
                      <a:rPr lang="en-US" sz="2800" i="0" dirty="0">
                        <a:solidFill>
                          <a:schemeClr val="accent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i="0" dirty="0">
                        <a:solidFill>
                          <a:schemeClr val="accent1"/>
                        </a:solidFill>
                        <a:latin typeface="Cambria Math"/>
                      </a:rPr>
                      <m:t>in</m:t>
                    </m:r>
                    <m:r>
                      <a:rPr lang="en-US" sz="2800" i="0" dirty="0">
                        <a:solidFill>
                          <a:schemeClr val="accent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i="0" dirty="0">
                        <a:solidFill>
                          <a:schemeClr val="accent1"/>
                        </a:solidFill>
                        <a:latin typeface="Cambria Math"/>
                      </a:rPr>
                      <m:t>the</m:t>
                    </m:r>
                    <m:r>
                      <a:rPr lang="en-US" sz="2800" i="0" dirty="0">
                        <a:solidFill>
                          <a:schemeClr val="accent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i="0" dirty="0">
                        <a:solidFill>
                          <a:schemeClr val="accent1"/>
                        </a:solidFill>
                        <a:latin typeface="Cambria Math"/>
                      </a:rPr>
                      <m:t>second</m:t>
                    </m:r>
                    <m:r>
                      <a:rPr lang="en-US" sz="2800" i="0" dirty="0">
                        <a:solidFill>
                          <a:schemeClr val="accent1"/>
                        </a:solidFill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sz="2800" i="0" dirty="0">
                        <a:solidFill>
                          <a:schemeClr val="accent1"/>
                        </a:solidFill>
                        <a:latin typeface="Cambria Math"/>
                      </a:rPr>
                      <m:t>place</m:t>
                    </m:r>
                    <m:r>
                      <a:rPr lang="en-US" sz="2800" i="1" dirty="0" smtClean="0">
                        <a:solidFill>
                          <a:schemeClr val="accent1"/>
                        </a:solidFill>
                        <a:latin typeface="Cambria Math"/>
                      </a:rPr>
                      <m:t>}</m:t>
                    </m:r>
                  </m:oMath>
                </a14:m>
                <a:endParaRPr lang="en-US" sz="2800" dirty="0">
                  <a:solidFill>
                    <a:schemeClr val="accent1"/>
                  </a:solidFill>
                  <a:latin typeface="+mj-lt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 dirty="0" smtClean="0">
                          <a:solidFill>
                            <a:schemeClr val="accent1"/>
                          </a:solidFill>
                          <a:latin typeface="Cambria Math"/>
                        </a:rPr>
                        <m:t>𝐵</m:t>
                      </m:r>
                      <m:r>
                        <a:rPr lang="en-US" sz="2800" i="1" dirty="0" smtClean="0">
                          <a:solidFill>
                            <a:schemeClr val="accent1"/>
                          </a:solidFill>
                          <a:latin typeface="Cambria Math"/>
                        </a:rPr>
                        <m:t>={</m:t>
                      </m:r>
                      <m:r>
                        <m:rPr>
                          <m:sty m:val="p"/>
                        </m:rPr>
                        <a:rPr lang="en-US" sz="2800" i="0" dirty="0" smtClean="0">
                          <a:solidFill>
                            <a:schemeClr val="accent1"/>
                          </a:solidFill>
                          <a:latin typeface="Cambria Math"/>
                        </a:rPr>
                        <m:t>not</m:t>
                      </m:r>
                      <m:r>
                        <a:rPr lang="en-US" sz="2800" i="0" dirty="0" smtClean="0">
                          <a:solidFill>
                            <a:schemeClr val="accent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i="0" dirty="0" smtClean="0">
                          <a:solidFill>
                            <a:schemeClr val="accent1"/>
                          </a:solidFill>
                          <a:latin typeface="Cambria Math"/>
                        </a:rPr>
                        <m:t>find</m:t>
                      </m:r>
                      <m:r>
                        <a:rPr lang="en-US" sz="2800" i="0" dirty="0" smtClean="0">
                          <a:solidFill>
                            <a:schemeClr val="accent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i="0" dirty="0">
                          <a:solidFill>
                            <a:schemeClr val="accent1"/>
                          </a:solidFill>
                          <a:latin typeface="Cambria Math"/>
                        </a:rPr>
                        <m:t>the</m:t>
                      </m:r>
                      <m:r>
                        <a:rPr lang="en-US" sz="2800" i="0" dirty="0">
                          <a:solidFill>
                            <a:schemeClr val="accent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i="0" dirty="0">
                          <a:solidFill>
                            <a:schemeClr val="accent1"/>
                          </a:solidFill>
                          <a:latin typeface="Cambria Math"/>
                        </a:rPr>
                        <m:t>treasure</m:t>
                      </m:r>
                      <m:r>
                        <a:rPr lang="en-US" sz="2800" i="0" dirty="0">
                          <a:solidFill>
                            <a:schemeClr val="accent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i="0" dirty="0">
                          <a:solidFill>
                            <a:schemeClr val="accent1"/>
                          </a:solidFill>
                          <a:latin typeface="Cambria Math"/>
                        </a:rPr>
                        <m:t>in</m:t>
                      </m:r>
                      <m:r>
                        <a:rPr lang="en-US" sz="2800" i="0" dirty="0">
                          <a:solidFill>
                            <a:schemeClr val="accent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i="0" dirty="0">
                          <a:solidFill>
                            <a:schemeClr val="accent1"/>
                          </a:solidFill>
                          <a:latin typeface="Cambria Math"/>
                        </a:rPr>
                        <m:t>the</m:t>
                      </m:r>
                      <m:r>
                        <a:rPr lang="en-US" sz="2800" i="0" dirty="0">
                          <a:solidFill>
                            <a:schemeClr val="accent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i="0" dirty="0">
                          <a:solidFill>
                            <a:schemeClr val="accent1"/>
                          </a:solidFill>
                          <a:latin typeface="Cambria Math"/>
                        </a:rPr>
                        <m:t>first</m:t>
                      </m:r>
                      <m:r>
                        <a:rPr lang="en-US" sz="2800" i="0" dirty="0">
                          <a:solidFill>
                            <a:schemeClr val="accent1"/>
                          </a:solidFill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2800" i="0" dirty="0">
                          <a:solidFill>
                            <a:schemeClr val="accent1"/>
                          </a:solidFill>
                          <a:latin typeface="Cambria Math"/>
                        </a:rPr>
                        <m:t>place</m:t>
                      </m:r>
                      <m:r>
                        <a:rPr lang="en-US" sz="2800" i="1" dirty="0" smtClean="0">
                          <a:solidFill>
                            <a:schemeClr val="accent1"/>
                          </a:solidFill>
                          <a:latin typeface="Cambria Math"/>
                        </a:rPr>
                        <m:t>}</m:t>
                      </m:r>
                    </m:oMath>
                  </m:oMathPara>
                </a14:m>
                <a:endParaRPr lang="en-US" sz="2800" dirty="0" smtClean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593327"/>
                <a:ext cx="7200800" cy="1384995"/>
              </a:xfrm>
              <a:prstGeom prst="rect">
                <a:avLst/>
              </a:prstGeom>
              <a:blipFill rotWithShape="1">
                <a:blip r:embed="rId3"/>
                <a:stretch>
                  <a:fillRect l="-1778" t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0014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544" y="1484784"/>
                <a:ext cx="828092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We know that a treasure is located in one of two places, with probabilities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𝛽</m:t>
                    </m:r>
                  </m:oMath>
                </a14:m>
                <a:r>
                  <a:rPr lang="en-US" sz="28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1−</m:t>
                    </m:r>
                    <m:r>
                      <a:rPr lang="en-US" sz="2800" b="0" i="1" smtClean="0">
                        <a:latin typeface="Cambria Math"/>
                      </a:rPr>
                      <m:t>𝛽</m:t>
                    </m:r>
                  </m:oMath>
                </a14:m>
                <a:r>
                  <a:rPr lang="en-US" sz="2800" dirty="0" smtClean="0"/>
                  <a:t>, </a:t>
                </a:r>
                <a:r>
                  <a:rPr lang="en-US" sz="2800" dirty="0"/>
                  <a:t>respectively, where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0&lt;</m:t>
                    </m:r>
                    <m:r>
                      <a:rPr lang="en-US" sz="2800" b="0" i="1" dirty="0" smtClean="0">
                        <a:latin typeface="Cambria Math"/>
                      </a:rPr>
                      <m:t>𝛽</m:t>
                    </m:r>
                    <m:r>
                      <a:rPr lang="en-US" sz="2800" i="1" dirty="0" smtClean="0">
                        <a:latin typeface="Cambria Math"/>
                      </a:rPr>
                      <m:t>&lt;</m:t>
                    </m:r>
                    <m:r>
                      <a:rPr lang="en-US" sz="2800" i="1" dirty="0">
                        <a:latin typeface="Cambria Math"/>
                      </a:rPr>
                      <m:t>1</m:t>
                    </m:r>
                  </m:oMath>
                </a14:m>
                <a:r>
                  <a:rPr lang="en-US" sz="2800" dirty="0"/>
                  <a:t>. We search the first place and if the </a:t>
                </a:r>
                <a:r>
                  <a:rPr lang="en-US" sz="2800" dirty="0" smtClean="0"/>
                  <a:t>treasure is </a:t>
                </a:r>
                <a:r>
                  <a:rPr lang="en-US" sz="2800" dirty="0"/>
                  <a:t>there, we find it with probability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𝑝</m:t>
                    </m:r>
                    <m:r>
                      <a:rPr lang="en-US" sz="2800" i="1" dirty="0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sz="2800" dirty="0"/>
                  <a:t>. </a:t>
                </a:r>
                <a:endParaRPr lang="en-US" sz="2800" dirty="0" smtClean="0"/>
              </a:p>
              <a:p>
                <a:r>
                  <a:rPr lang="en-US" sz="2800" dirty="0" smtClean="0"/>
                  <a:t>Show </a:t>
                </a:r>
                <a:r>
                  <a:rPr lang="en-US" sz="2800" dirty="0"/>
                  <a:t>that the </a:t>
                </a:r>
                <a:r>
                  <a:rPr lang="en-US" sz="2800" dirty="0">
                    <a:solidFill>
                      <a:schemeClr val="accent6">
                        <a:lumMod val="75000"/>
                      </a:schemeClr>
                    </a:solidFill>
                  </a:rPr>
                  <a:t>event of not finding </a:t>
                </a:r>
                <a:r>
                  <a:rPr lang="en-US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the treasure </a:t>
                </a:r>
                <a:r>
                  <a:rPr lang="en-US" sz="2800" dirty="0">
                    <a:solidFill>
                      <a:schemeClr val="accent6">
                        <a:lumMod val="75000"/>
                      </a:schemeClr>
                    </a:solidFill>
                  </a:rPr>
                  <a:t>in the first place </a:t>
                </a:r>
                <a:r>
                  <a:rPr lang="en-US" sz="2800" dirty="0"/>
                  <a:t>suggests that the </a:t>
                </a:r>
                <a:r>
                  <a:rPr lang="en-US" sz="2800" dirty="0">
                    <a:solidFill>
                      <a:schemeClr val="accent6">
                        <a:lumMod val="75000"/>
                      </a:schemeClr>
                    </a:solidFill>
                  </a:rPr>
                  <a:t>treasure is in the second </a:t>
                </a:r>
                <a:r>
                  <a:rPr lang="en-US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place</a:t>
                </a:r>
                <a:endParaRPr lang="en-US" sz="28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84784"/>
                <a:ext cx="8280920" cy="3108543"/>
              </a:xfrm>
              <a:prstGeom prst="rect">
                <a:avLst/>
              </a:prstGeom>
              <a:blipFill rotWithShape="1">
                <a:blip r:embed="rId2"/>
                <a:stretch>
                  <a:fillRect l="-1546" t="-1768" r="-2209" b="-49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99592" y="4593327"/>
                <a:ext cx="7488832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accent1"/>
                    </a:solidFill>
                    <a:latin typeface="+mj-lt"/>
                  </a:rPr>
                  <a:t>By the </a:t>
                </a:r>
                <a:r>
                  <a:rPr lang="en-US" sz="2800" dirty="0">
                    <a:solidFill>
                      <a:schemeClr val="accent1"/>
                    </a:solidFill>
                    <a:latin typeface="+mj-lt"/>
                  </a:rPr>
                  <a:t>total probability theorem</a:t>
                </a:r>
                <a:r>
                  <a:rPr lang="en-US" sz="2800" dirty="0" smtClean="0">
                    <a:solidFill>
                      <a:schemeClr val="accent1"/>
                    </a:solidFill>
                  </a:rPr>
                  <a:t> 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p>
                          </m:sSup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e>
                          <m:sSup>
                            <m:sSupPr>
                              <m:ctrlP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𝐴</m:t>
                              </m:r>
                            </m:e>
                            <m:sup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𝑐</m:t>
                              </m:r>
                            </m:sup>
                          </m:sSup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+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US" sz="2800" b="0" dirty="0" smtClean="0">
                  <a:solidFill>
                    <a:schemeClr val="accent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𝛽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𝑝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+(1−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𝛽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 smtClean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593327"/>
                <a:ext cx="7488832" cy="1384995"/>
              </a:xfrm>
              <a:prstGeom prst="rect">
                <a:avLst/>
              </a:prstGeom>
              <a:blipFill rotWithShape="1">
                <a:blip r:embed="rId3"/>
                <a:stretch>
                  <a:fillRect l="-1710" t="-3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721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7544" y="1484784"/>
                <a:ext cx="8280920" cy="31085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/>
                  <a:t>We know that a treasure is located in one of two places, with probabilities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𝛽</m:t>
                    </m:r>
                  </m:oMath>
                </a14:m>
                <a:r>
                  <a:rPr lang="en-US" sz="2800" dirty="0" smtClean="0"/>
                  <a:t> and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/>
                      </a:rPr>
                      <m:t>1−</m:t>
                    </m:r>
                    <m:r>
                      <a:rPr lang="en-US" sz="2800" b="0" i="1" smtClean="0">
                        <a:latin typeface="Cambria Math"/>
                      </a:rPr>
                      <m:t>𝛽</m:t>
                    </m:r>
                  </m:oMath>
                </a14:m>
                <a:r>
                  <a:rPr lang="en-US" sz="2800" dirty="0" smtClean="0"/>
                  <a:t>, </a:t>
                </a:r>
                <a:r>
                  <a:rPr lang="en-US" sz="2800" dirty="0"/>
                  <a:t>respectively, where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0&lt;</m:t>
                    </m:r>
                    <m:r>
                      <a:rPr lang="en-US" sz="2800" b="0" i="1" dirty="0" smtClean="0">
                        <a:latin typeface="Cambria Math"/>
                      </a:rPr>
                      <m:t>𝛽</m:t>
                    </m:r>
                    <m:r>
                      <a:rPr lang="en-US" sz="2800" i="1" dirty="0" smtClean="0">
                        <a:latin typeface="Cambria Math"/>
                      </a:rPr>
                      <m:t>&lt;</m:t>
                    </m:r>
                    <m:r>
                      <a:rPr lang="en-US" sz="2800" i="1" dirty="0">
                        <a:latin typeface="Cambria Math"/>
                      </a:rPr>
                      <m:t>1</m:t>
                    </m:r>
                  </m:oMath>
                </a14:m>
                <a:r>
                  <a:rPr lang="en-US" sz="2800" dirty="0"/>
                  <a:t>. We search the first place and if the </a:t>
                </a:r>
                <a:r>
                  <a:rPr lang="en-US" sz="2800" dirty="0" smtClean="0"/>
                  <a:t>treasure is </a:t>
                </a:r>
                <a:r>
                  <a:rPr lang="en-US" sz="2800" dirty="0"/>
                  <a:t>there, we find it with probability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/>
                      </a:rPr>
                      <m:t>𝑝</m:t>
                    </m:r>
                    <m:r>
                      <a:rPr lang="en-US" sz="2800" i="1" dirty="0" smtClean="0">
                        <a:latin typeface="Cambria Math"/>
                      </a:rPr>
                      <m:t>&gt;0</m:t>
                    </m:r>
                  </m:oMath>
                </a14:m>
                <a:r>
                  <a:rPr lang="en-US" sz="2800" dirty="0"/>
                  <a:t>. </a:t>
                </a:r>
                <a:endParaRPr lang="en-US" sz="2800" dirty="0" smtClean="0"/>
              </a:p>
              <a:p>
                <a:r>
                  <a:rPr lang="en-US" sz="2800" dirty="0" smtClean="0"/>
                  <a:t>Show </a:t>
                </a:r>
                <a:r>
                  <a:rPr lang="en-US" sz="2800" dirty="0"/>
                  <a:t>that the </a:t>
                </a:r>
                <a:r>
                  <a:rPr lang="en-US" sz="2800" dirty="0">
                    <a:solidFill>
                      <a:schemeClr val="accent6">
                        <a:lumMod val="75000"/>
                      </a:schemeClr>
                    </a:solidFill>
                  </a:rPr>
                  <a:t>event of not finding </a:t>
                </a:r>
                <a:r>
                  <a:rPr lang="en-US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the treasure </a:t>
                </a:r>
                <a:r>
                  <a:rPr lang="en-US" sz="2800" dirty="0">
                    <a:solidFill>
                      <a:schemeClr val="accent6">
                        <a:lumMod val="75000"/>
                      </a:schemeClr>
                    </a:solidFill>
                  </a:rPr>
                  <a:t>in the first place </a:t>
                </a:r>
                <a:r>
                  <a:rPr lang="en-US" sz="2800" dirty="0"/>
                  <a:t>suggests that the </a:t>
                </a:r>
                <a:r>
                  <a:rPr lang="en-US" sz="2800" dirty="0">
                    <a:solidFill>
                      <a:schemeClr val="accent6">
                        <a:lumMod val="75000"/>
                      </a:schemeClr>
                    </a:solidFill>
                  </a:rPr>
                  <a:t>treasure is in the second </a:t>
                </a:r>
                <a:r>
                  <a:rPr lang="en-US" sz="2800" dirty="0" smtClean="0">
                    <a:solidFill>
                      <a:schemeClr val="accent6">
                        <a:lumMod val="75000"/>
                      </a:schemeClr>
                    </a:solidFill>
                  </a:rPr>
                  <a:t>place</a:t>
                </a:r>
                <a:endParaRPr lang="en-US" sz="28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484784"/>
                <a:ext cx="8280920" cy="3108543"/>
              </a:xfrm>
              <a:prstGeom prst="rect">
                <a:avLst/>
              </a:prstGeom>
              <a:blipFill rotWithShape="1">
                <a:blip r:embed="rId2"/>
                <a:stretch>
                  <a:fillRect l="-1546" t="-1768" r="-2209" b="-49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99592" y="4593327"/>
                <a:ext cx="7488832" cy="233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 smtClean="0">
                    <a:solidFill>
                      <a:schemeClr val="accent1"/>
                    </a:solidFill>
                    <a:latin typeface="+mj-lt"/>
                  </a:rPr>
                  <a:t>By the </a:t>
                </a:r>
                <a:r>
                  <a:rPr lang="en-US" sz="2800" dirty="0">
                    <a:solidFill>
                      <a:schemeClr val="accent1"/>
                    </a:solidFill>
                    <a:latin typeface="+mj-lt"/>
                  </a:rPr>
                  <a:t>total probability theorem</a:t>
                </a:r>
                <a:r>
                  <a:rPr lang="en-US" sz="2800" dirty="0" smtClean="0">
                    <a:solidFill>
                      <a:schemeClr val="accent1"/>
                    </a:solidFill>
                  </a:rPr>
                  <a:t> 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e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𝐵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𝐴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∩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𝐵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𝑃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(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𝐵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𝛽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𝛽</m:t>
                          </m:r>
                          <m:d>
                            <m:dPr>
                              <m:ctrlP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1−</m:t>
                              </m:r>
                              <m:r>
                                <a:rPr lang="en-US" sz="2800" b="0" i="1" smtClean="0">
                                  <a:solidFill>
                                    <a:schemeClr val="accent1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</m:d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+(1−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𝛽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2800" b="0" dirty="0" smtClean="0">
                  <a:solidFill>
                    <a:schemeClr val="accent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𝛽</m:t>
                          </m:r>
                        </m:num>
                        <m:den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1−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𝛽</m:t>
                          </m:r>
                          <m:r>
                            <a:rPr lang="en-US" sz="2800" b="0" i="1" smtClean="0">
                              <a:solidFill>
                                <a:schemeClr val="accent1"/>
                              </a:solidFill>
                              <a:latin typeface="Cambria Math"/>
                            </a:rPr>
                            <m:t>𝑝</m:t>
                          </m:r>
                        </m:den>
                      </m:f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&gt;1−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𝛽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𝑃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𝐴</m:t>
                      </m:r>
                      <m:r>
                        <a:rPr lang="en-US" sz="2800" b="0" i="1" smtClean="0">
                          <a:solidFill>
                            <a:schemeClr val="accent1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 smtClean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592" y="4593327"/>
                <a:ext cx="7488832" cy="2339551"/>
              </a:xfrm>
              <a:prstGeom prst="rect">
                <a:avLst/>
              </a:prstGeom>
              <a:blipFill rotWithShape="1">
                <a:blip r:embed="rId3"/>
                <a:stretch>
                  <a:fillRect l="-1710" t="-23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672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484784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Question are welcome.</a:t>
            </a:r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63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Elements of a Probabilistic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3"/>
              <p:cNvSpPr txBox="1">
                <a:spLocks noChangeArrowheads="1"/>
              </p:cNvSpPr>
              <p:nvPr/>
            </p:nvSpPr>
            <p:spPr>
              <a:xfrm>
                <a:off x="457200" y="1600200"/>
                <a:ext cx="8229600" cy="4525963"/>
              </a:xfrm>
              <a:prstGeom prst="rect">
                <a:avLst/>
              </a:prstGeom>
            </p:spPr>
            <p:txBody>
              <a:bodyPr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en-US" dirty="0" smtClean="0">
                    <a:solidFill>
                      <a:srgbClr val="FF0000"/>
                    </a:solidFill>
                  </a:rPr>
                  <a:t>Event</a:t>
                </a:r>
                <a:r>
                  <a:rPr lang="en-US" dirty="0" smtClean="0"/>
                  <a:t>: a subset of sample space.</a:t>
                </a:r>
              </a:p>
              <a:p>
                <a:pPr lvl="1">
                  <a:lnSpc>
                    <a:spcPct val="90000"/>
                  </a:lnSpc>
                </a:pPr>
                <a14:m>
                  <m:oMath xmlns:m="http://schemas.openxmlformats.org/officeDocument/2006/math">
                    <m:r>
                      <a:rPr lang="en-HK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HK" i="1" smtClean="0">
                        <a:latin typeface="Cambria Math" panose="02040503050406030204" pitchFamily="18" charset="0"/>
                      </a:rPr>
                      <m:t>⊆</m:t>
                    </m:r>
                    <m:r>
                      <m:rPr>
                        <m:sty m:val="p"/>
                      </m:rPr>
                      <a:rPr lang="en-HK" smtClean="0">
                        <a:latin typeface="Cambria Math" panose="02040503050406030204" pitchFamily="18" charset="0"/>
                      </a:rPr>
                      <m:t>Ω</m:t>
                    </m:r>
                  </m:oMath>
                </a14:m>
                <a:r>
                  <a:rPr lang="en-US" dirty="0" smtClean="0"/>
                  <a:t> is a set of possible </a:t>
                </a:r>
                <a:r>
                  <a:rPr lang="en-US" dirty="0"/>
                  <a:t>outcomes</a:t>
                </a:r>
                <a:endParaRPr lang="en-HK" altLang="zh-HK" dirty="0">
                  <a:ea typeface="新細明體" charset="-120"/>
                </a:endParaRPr>
              </a:p>
              <a:p>
                <a:pPr lvl="1">
                  <a:lnSpc>
                    <a:spcPct val="90000"/>
                  </a:lnSpc>
                </a:pPr>
                <a:r>
                  <a:rPr lang="en-US" i="1" dirty="0">
                    <a:solidFill>
                      <a:srgbClr val="FF99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Example</a:t>
                </a:r>
                <a:r>
                  <a:rPr lang="en-HK" dirty="0" smtClean="0"/>
                  <a:t>. </a:t>
                </a:r>
                <a14:m>
                  <m:oMath xmlns:m="http://schemas.openxmlformats.org/officeDocument/2006/math">
                    <m:r>
                      <a:rPr lang="en-HK" i="1" dirty="0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HK" i="1" dirty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HK" i="1" dirty="0" smtClean="0">
                            <a:latin typeface="Cambria Math" charset="0"/>
                          </a:rPr>
                        </m:ctrlPr>
                      </m:dPr>
                      <m:e>
                        <m:r>
                          <a:rPr lang="en-HK" i="1" dirty="0" smtClean="0">
                            <a:latin typeface="Cambria Math" panose="02040503050406030204" pitchFamily="18" charset="0"/>
                          </a:rPr>
                          <m:t>𝐻𝐻</m:t>
                        </m:r>
                        <m:r>
                          <a:rPr lang="en-HK" i="1" dirty="0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HK" i="1" dirty="0" smtClean="0">
                            <a:latin typeface="Cambria Math" panose="02040503050406030204" pitchFamily="18" charset="0"/>
                          </a:rPr>
                          <m:t>𝑇𝑇</m:t>
                        </m:r>
                      </m:e>
                    </m:d>
                  </m:oMath>
                </a14:m>
                <a:r>
                  <a:rPr lang="en-US" dirty="0" smtClean="0"/>
                  <a:t>, the event that the two coins give the same side.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dirty="0" smtClean="0"/>
                  <a:t>The </a:t>
                </a:r>
                <a:r>
                  <a:rPr lang="en-US" dirty="0">
                    <a:solidFill>
                      <a:srgbClr val="FF0000"/>
                    </a:solidFill>
                  </a:rPr>
                  <a:t>probability law </a:t>
                </a:r>
                <a:r>
                  <a:rPr lang="en-US" dirty="0"/>
                  <a:t>assigns our knowledge or belief to a</a:t>
                </a:r>
                <a:r>
                  <a:rPr lang="en-US" dirty="0" smtClean="0"/>
                  <a:t>n event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𝐴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a number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70C0"/>
                        </a:solidFill>
                        <a:latin typeface="Cambria Math"/>
                      </a:rPr>
                      <m:t>𝑃</m:t>
                    </m:r>
                    <m:d>
                      <m:dPr>
                        <m:ctrlPr>
                          <a:rPr lang="en-US" i="1" dirty="0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en-US" i="1" dirty="0">
                            <a:solidFill>
                              <a:srgbClr val="0070C0"/>
                            </a:solidFill>
                            <a:latin typeface="Cambria Math"/>
                          </a:rPr>
                          <m:t>𝐴</m:t>
                        </m:r>
                      </m:e>
                    </m:d>
                    <m:r>
                      <a:rPr lang="en-HK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≥0</m:t>
                    </m:r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/>
                      </a:rPr>
                      <m:t>.</m:t>
                    </m:r>
                  </m:oMath>
                </a14:m>
                <a:endParaRPr lang="en-US" altLang="zh-HK" dirty="0" smtClean="0">
                  <a:ea typeface="新細明體" charset="-120"/>
                </a:endParaRPr>
              </a:p>
              <a:p>
                <a:pPr lvl="1">
                  <a:lnSpc>
                    <a:spcPct val="90000"/>
                  </a:lnSpc>
                </a:pPr>
                <a:r>
                  <a:rPr lang="en-HK" altLang="zh-HK" dirty="0" smtClean="0">
                    <a:ea typeface="新細明體" charset="-120"/>
                  </a:rPr>
                  <a:t>It specifies the likelihood of any outcome.</a:t>
                </a:r>
              </a:p>
            </p:txBody>
          </p:sp>
        </mc:Choice>
        <mc:Fallback xmlns="">
          <p:sp>
            <p:nvSpPr>
              <p:cNvPr id="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600200"/>
                <a:ext cx="8229600" cy="4525963"/>
              </a:xfrm>
              <a:prstGeom prst="rect">
                <a:avLst/>
              </a:prstGeom>
              <a:blipFill rotWithShape="1">
                <a:blip r:embed="rId2"/>
                <a:stretch>
                  <a:fillRect l="-1630" t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3456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Probability Axioms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3"/>
              <p:cNvSpPr txBox="1">
                <a:spLocks noChangeArrowheads="1"/>
              </p:cNvSpPr>
              <p:nvPr/>
            </p:nvSpPr>
            <p:spPr>
              <a:xfrm>
                <a:off x="457200" y="1600200"/>
                <a:ext cx="8229600" cy="4525963"/>
              </a:xfrm>
              <a:prstGeom prst="rect">
                <a:avLst/>
              </a:prstGeom>
            </p:spPr>
            <p:txBody>
              <a:bodyPr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514350" indent="-51435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altLang="zh-HK" dirty="0" smtClean="0">
                    <a:ea typeface="新細明體" charset="-120"/>
                  </a:rPr>
                  <a:t>(</a:t>
                </a:r>
                <a:r>
                  <a:rPr lang="en-US" altLang="zh-HK" i="1" dirty="0" smtClean="0">
                    <a:latin typeface="Times New Roman" panose="02020603050405020304" pitchFamily="18" charset="0"/>
                    <a:ea typeface="新細明體" charset="-120"/>
                    <a:cs typeface="Times New Roman" panose="02020603050405020304" pitchFamily="18" charset="0"/>
                  </a:rPr>
                  <a:t>Non-negativity</a:t>
                </a:r>
                <a:r>
                  <a:rPr lang="en-US" altLang="zh-HK" dirty="0">
                    <a:ea typeface="新細明體" charset="-120"/>
                  </a:rPr>
                  <a:t>) </a:t>
                </a:r>
                <a14:m>
                  <m:oMath xmlns:m="http://schemas.openxmlformats.org/officeDocument/2006/math">
                    <m:r>
                      <a:rPr lang="en-US" altLang="zh-HK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新細明體" charset="-120"/>
                      </a:rPr>
                      <m:t>𝑃</m:t>
                    </m:r>
                    <m:r>
                      <a:rPr lang="en-US" altLang="zh-HK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新細明體" charset="-120"/>
                      </a:rPr>
                      <m:t>(</m:t>
                    </m:r>
                    <m:r>
                      <a:rPr lang="en-US" altLang="zh-HK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新細明體" charset="-120"/>
                      </a:rPr>
                      <m:t>𝐴</m:t>
                    </m:r>
                    <m:r>
                      <a:rPr lang="en-US" altLang="zh-HK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新細明體" charset="-120"/>
                      </a:rPr>
                      <m:t>)≥0</m:t>
                    </m:r>
                  </m:oMath>
                </a14:m>
                <a:r>
                  <a:rPr lang="en-US" altLang="zh-HK" dirty="0">
                    <a:ea typeface="新細明體" charset="-120"/>
                  </a:rPr>
                  <a:t>, for every event </a:t>
                </a:r>
                <a14:m>
                  <m:oMath xmlns:m="http://schemas.openxmlformats.org/officeDocument/2006/math">
                    <m:r>
                      <a:rPr lang="en-US" altLang="zh-HK" i="1" dirty="0" smtClean="0">
                        <a:latin typeface="Cambria Math" panose="02040503050406030204" pitchFamily="18" charset="0"/>
                        <a:ea typeface="新細明體" charset="-120"/>
                      </a:rPr>
                      <m:t>𝐴</m:t>
                    </m:r>
                  </m:oMath>
                </a14:m>
                <a:r>
                  <a:rPr lang="en-US" altLang="zh-HK" dirty="0">
                    <a:ea typeface="新細明體" charset="-120"/>
                  </a:rPr>
                  <a:t>.</a:t>
                </a:r>
              </a:p>
              <a:p>
                <a:pPr marL="514350" indent="-514350">
                  <a:lnSpc>
                    <a:spcPct val="90000"/>
                  </a:lnSpc>
                  <a:buFont typeface="+mj-lt"/>
                  <a:buAutoNum type="arabicPeriod"/>
                </a:pPr>
                <a:endParaRPr lang="en-US" dirty="0" smtClean="0"/>
              </a:p>
              <a:p>
                <a:pPr marL="514350" indent="-51435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dirty="0" smtClean="0"/>
                  <a:t>(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Additivity</a:t>
                </a:r>
                <a:r>
                  <a:rPr lang="en-US" dirty="0"/>
                  <a:t>) </a:t>
                </a:r>
                <a:r>
                  <a:rPr lang="en-US" dirty="0" smtClean="0"/>
                  <a:t>For any two disjoint </a:t>
                </a:r>
                <a:r>
                  <a:rPr lang="en-US" dirty="0"/>
                  <a:t>events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r>
                      <a:rPr lang="pl-PL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pl-PL" i="1" dirty="0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pl-PL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HK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∪</m:t>
                        </m:r>
                        <m:r>
                          <a:rPr lang="pl-PL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pl-PL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pl-PL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pl-PL" i="1" dirty="0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pl-PL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pl-PL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pl-PL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pl-PL" i="1" dirty="0" smtClean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r>
                          <a:rPr lang="pl-PL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r>
                  <a:rPr lang="en-HK" i="1" dirty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HK" i="1" dirty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:r>
                  <a:rPr lang="en-US" dirty="0" smtClean="0"/>
                  <a:t>In general,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i="1" dirty="0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HK" i="1" dirty="0" smtClean="0">
                            <a:latin typeface="Cambria Math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 … are disjoint </a:t>
                </a:r>
                <a:r>
                  <a:rPr lang="en-US" dirty="0"/>
                  <a:t>events, </a:t>
                </a:r>
                <a:r>
                  <a:rPr lang="en-US" dirty="0" smtClean="0"/>
                  <a:t>then </a:t>
                </a:r>
                <a:r>
                  <a:rPr lang="en-HK" i="1" dirty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/>
                </a:r>
                <a:br>
                  <a:rPr lang="en-HK" i="1" dirty="0" smtClean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</a:br>
                <a14:m>
                  <m:oMath xmlns:m="http://schemas.openxmlformats.org/officeDocument/2006/math">
                    <m:r>
                      <a:rPr lang="pl-PL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pl-PL" i="1" dirty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HK" i="1" dirty="0" smtClean="0">
                                <a:solidFill>
                                  <a:srgbClr val="FF0000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pl-PL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HK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HK" i="1" dirty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∪</m:t>
                        </m:r>
                        <m:sSub>
                          <m:sSubPr>
                            <m:ctrlPr>
                              <a:rPr lang="en-HK" i="1" dirty="0" smtClean="0">
                                <a:solidFill>
                                  <a:srgbClr val="FF0000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HK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HK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HK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∪…</m:t>
                        </m:r>
                      </m:e>
                    </m:d>
                    <m:r>
                      <a:rPr lang="pl-PL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pl-PL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pl-PL" i="1" dirty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HK" i="1" dirty="0" smtClean="0">
                                <a:solidFill>
                                  <a:srgbClr val="FF0000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pl-PL" i="1" dirty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HK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d>
                    <m:r>
                      <a:rPr lang="pl-PL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pl-PL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pl-PL" i="1" dirty="0">
                            <a:solidFill>
                              <a:srgbClr val="FF000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HK" i="1" dirty="0" smtClean="0">
                                <a:solidFill>
                                  <a:srgbClr val="FF0000"/>
                                </a:solidFill>
                                <a:latin typeface="Cambria Math" charset="0"/>
                              </a:rPr>
                            </m:ctrlPr>
                          </m:sSubPr>
                          <m:e>
                            <m:r>
                              <a:rPr lang="en-HK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HK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HK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+…</m:t>
                    </m:r>
                  </m:oMath>
                </a14:m>
                <a:endParaRPr lang="en-US" altLang="zh-HK" dirty="0" smtClean="0">
                  <a:ea typeface="新細明體" charset="-120"/>
                </a:endParaRPr>
              </a:p>
              <a:p>
                <a:pPr marL="514350" indent="-514350">
                  <a:lnSpc>
                    <a:spcPct val="90000"/>
                  </a:lnSpc>
                  <a:buFont typeface="+mj-lt"/>
                  <a:buAutoNum type="arabicPeriod"/>
                </a:pPr>
                <a:endParaRPr lang="en-US" altLang="zh-HK" dirty="0" smtClean="0">
                  <a:ea typeface="新細明體" charset="-120"/>
                </a:endParaRPr>
              </a:p>
              <a:p>
                <a:pPr marL="514350" indent="-514350">
                  <a:lnSpc>
                    <a:spcPct val="90000"/>
                  </a:lnSpc>
                  <a:buFont typeface="+mj-lt"/>
                  <a:buAutoNum type="arabicPeriod"/>
                </a:pPr>
                <a:r>
                  <a:rPr lang="en-US" altLang="zh-HK" dirty="0" smtClean="0">
                    <a:ea typeface="新細明體" charset="-120"/>
                  </a:rPr>
                  <a:t>(</a:t>
                </a:r>
                <a:r>
                  <a:rPr lang="en-US" altLang="zh-HK" i="1" dirty="0">
                    <a:latin typeface="Times New Roman" panose="02020603050405020304" pitchFamily="18" charset="0"/>
                    <a:ea typeface="新細明體" charset="-120"/>
                    <a:cs typeface="Times New Roman" panose="02020603050405020304" pitchFamily="18" charset="0"/>
                  </a:rPr>
                  <a:t>Normalization</a:t>
                </a:r>
                <a:r>
                  <a:rPr lang="en-US" altLang="zh-HK" dirty="0">
                    <a:ea typeface="新細明體" charset="-120"/>
                  </a:rPr>
                  <a:t>) </a:t>
                </a:r>
                <a14:m>
                  <m:oMath xmlns:m="http://schemas.openxmlformats.org/officeDocument/2006/math">
                    <m:r>
                      <a:rPr lang="en-HK" altLang="zh-HK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新細明體" charset="-120"/>
                      </a:rPr>
                      <m:t>𝑃</m:t>
                    </m:r>
                    <m:r>
                      <a:rPr lang="en-US" altLang="zh-HK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新細明體" charset="-120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HK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新細明體" charset="-120"/>
                      </a:rPr>
                      <m:t>Ω</m:t>
                    </m:r>
                    <m:r>
                      <a:rPr lang="en-US" altLang="zh-HK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新細明體" charset="-120"/>
                      </a:rPr>
                      <m:t>)=1</m:t>
                    </m:r>
                  </m:oMath>
                </a14:m>
                <a:r>
                  <a:rPr lang="en-US" altLang="zh-HK" dirty="0" smtClean="0">
                    <a:ea typeface="新細明體" charset="-120"/>
                  </a:rPr>
                  <a:t>.</a:t>
                </a:r>
                <a:endParaRPr lang="en-US" altLang="zh-HK" dirty="0">
                  <a:ea typeface="新細明體" charset="-120"/>
                </a:endParaRPr>
              </a:p>
              <a:p>
                <a:pPr marL="514350" indent="-514350">
                  <a:lnSpc>
                    <a:spcPct val="90000"/>
                  </a:lnSpc>
                  <a:buFont typeface="+mj-lt"/>
                  <a:buAutoNum type="arabicPeriod"/>
                </a:pPr>
                <a:endParaRPr lang="en-US" altLang="zh-HK" dirty="0">
                  <a:ea typeface="新細明體" charset="-120"/>
                </a:endParaRPr>
              </a:p>
            </p:txBody>
          </p:sp>
        </mc:Choice>
        <mc:Fallback xmlns="">
          <p:sp>
            <p:nvSpPr>
              <p:cNvPr id="3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600200"/>
                <a:ext cx="8229600" cy="4525963"/>
              </a:xfrm>
              <a:prstGeom prst="rect">
                <a:avLst/>
              </a:prstGeom>
              <a:blipFill rotWithShape="1">
                <a:blip r:embed="rId2"/>
                <a:stretch>
                  <a:fillRect l="-1926" t="-3100" r="-1630" b="-256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5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484784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4 boys and 4 girls randomly sit in a row, what is the probability of the following seating arrangement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7105" y="2628766"/>
            <a:ext cx="6383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(a) the boys and the girls are each to sit together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31894" y="3413464"/>
            <a:ext cx="3889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total number </a:t>
            </a:r>
            <a:r>
              <a:rPr lang="en-US" dirty="0">
                <a:solidFill>
                  <a:srgbClr val="0070C0"/>
                </a:solidFill>
              </a:rPr>
              <a:t>of </a:t>
            </a:r>
            <a:r>
              <a:rPr lang="en-US" dirty="0" smtClean="0">
                <a:solidFill>
                  <a:srgbClr val="0070C0"/>
                </a:solidFill>
              </a:rPr>
              <a:t>all arrangements is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1549" y="3888629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8!=40320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7105" y="4444689"/>
            <a:ext cx="3746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number of target arrangements is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72691" y="5008379"/>
            <a:ext cx="1606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4!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×4!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×2=1152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9505" y="5377711"/>
            <a:ext cx="16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probability 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771800" y="5877272"/>
                <a:ext cx="3656707" cy="534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#{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𝑡𝑎𝑟𝑔𝑒𝑡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𝑎𝑟𝑟𝑎𝑛𝑔𝑒𝑚𝑒𝑛𝑡𝑠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}</m:t>
                        </m:r>
                      </m:num>
                      <m:den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#{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𝑎𝑙𝑙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𝑎𝑟𝑟𝑎𝑛𝑔𝑒𝑚𝑒𝑛𝑡𝑠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}</m:t>
                        </m:r>
                      </m:den>
                    </m:f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070C0"/>
                        </a:solidFill>
                      </a:rPr>
                      <m:t> </m:t>
                    </m:r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1152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40320</m:t>
                        </m:r>
                      </m:den>
                    </m:f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35</m:t>
                        </m:r>
                      </m:den>
                    </m:f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5877272"/>
                <a:ext cx="3656707" cy="534377"/>
              </a:xfrm>
              <a:prstGeom prst="rect">
                <a:avLst/>
              </a:prstGeom>
              <a:blipFill rotWithShape="1">
                <a:blip r:embed="rId2"/>
                <a:stretch>
                  <a:fillRect b="-5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660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484784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4 boys and 4 girls randomly sit in a row, what is the probability of the following seating arrangement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7105" y="2628766"/>
            <a:ext cx="46209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(b) only </a:t>
            </a:r>
            <a:r>
              <a:rPr lang="en-US" sz="2400" dirty="0"/>
              <a:t>the boys must sit </a:t>
            </a:r>
            <a:r>
              <a:rPr lang="en-US" sz="2400" dirty="0" smtClean="0"/>
              <a:t>together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31894" y="3413464"/>
            <a:ext cx="3889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total number </a:t>
            </a:r>
            <a:r>
              <a:rPr lang="en-US" dirty="0">
                <a:solidFill>
                  <a:srgbClr val="0070C0"/>
                </a:solidFill>
              </a:rPr>
              <a:t>of </a:t>
            </a:r>
            <a:r>
              <a:rPr lang="en-US" dirty="0" smtClean="0">
                <a:solidFill>
                  <a:srgbClr val="0070C0"/>
                </a:solidFill>
              </a:rPr>
              <a:t>all arrangements is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1549" y="3888629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8!=40320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7105" y="4444689"/>
            <a:ext cx="3746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number of target arrangements is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72691" y="5008379"/>
            <a:ext cx="1374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4!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×5! =2880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9505" y="5377711"/>
            <a:ext cx="16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probability 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771800" y="5877272"/>
                <a:ext cx="3656707" cy="5462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#{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𝑡𝑎𝑟𝑔𝑒𝑡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𝑎𝑟𝑟𝑎𝑛𝑔𝑒𝑚𝑒𝑛𝑡𝑠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}</m:t>
                        </m:r>
                      </m:num>
                      <m:den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#{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𝑎𝑙𝑙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𝑎𝑟𝑟𝑎𝑛𝑔𝑒𝑚𝑒𝑛𝑡𝑠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}</m:t>
                        </m:r>
                      </m:den>
                    </m:f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070C0"/>
                        </a:solidFill>
                      </a:rPr>
                      <m:t> </m:t>
                    </m:r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2880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40320</m:t>
                        </m:r>
                      </m:den>
                    </m:f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14</m:t>
                        </m:r>
                      </m:den>
                    </m:f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5877272"/>
                <a:ext cx="3656707" cy="546240"/>
              </a:xfrm>
              <a:prstGeom prst="rect">
                <a:avLst/>
              </a:prstGeom>
              <a:blipFill rotWithShape="1">
                <a:blip r:embed="rId2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7339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1484784"/>
            <a:ext cx="6984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If 4 boys and 4 girls randomly sit in a row, what is the probability of the following seating arrangement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17105" y="2628766"/>
            <a:ext cx="7837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(c) no </a:t>
            </a:r>
            <a:r>
              <a:rPr lang="en-US" sz="2400" dirty="0"/>
              <a:t>two people of the same sex are allowed to sit </a:t>
            </a:r>
            <a:r>
              <a:rPr lang="en-US" sz="2400" dirty="0" smtClean="0"/>
              <a:t>together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731894" y="3413464"/>
            <a:ext cx="3889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total number </a:t>
            </a:r>
            <a:r>
              <a:rPr lang="en-US" dirty="0">
                <a:solidFill>
                  <a:srgbClr val="0070C0"/>
                </a:solidFill>
              </a:rPr>
              <a:t>of </a:t>
            </a:r>
            <a:r>
              <a:rPr lang="en-US" dirty="0" smtClean="0">
                <a:solidFill>
                  <a:srgbClr val="0070C0"/>
                </a:solidFill>
              </a:rPr>
              <a:t>all arrangements is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01549" y="3888629"/>
            <a:ext cx="10775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8!=40320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17105" y="4444689"/>
            <a:ext cx="3746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number of target arrangements is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72691" y="5008379"/>
            <a:ext cx="1606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4!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×4!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×2=1152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59505" y="5377711"/>
            <a:ext cx="16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probability 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771800" y="5877272"/>
                <a:ext cx="3656707" cy="534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#{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𝑡𝑎𝑟𝑔𝑒𝑡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𝑎𝑟𝑟𝑎𝑛𝑔𝑒𝑚𝑒𝑛𝑡𝑠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}</m:t>
                        </m:r>
                      </m:num>
                      <m:den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#{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𝑎𝑙𝑙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𝑎𝑟𝑟𝑎𝑛𝑔𝑒𝑚𝑒𝑛𝑡𝑠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}</m:t>
                        </m:r>
                      </m:den>
                    </m:f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070C0"/>
                        </a:solidFill>
                      </a:rPr>
                      <m:t> </m:t>
                    </m:r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1152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40320</m:t>
                        </m:r>
                      </m:den>
                    </m:f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35</m:t>
                        </m:r>
                      </m:den>
                    </m:f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800" y="5877272"/>
                <a:ext cx="3656707" cy="534377"/>
              </a:xfrm>
              <a:prstGeom prst="rect">
                <a:avLst/>
              </a:prstGeom>
              <a:blipFill rotWithShape="1">
                <a:blip r:embed="rId2"/>
                <a:stretch>
                  <a:fillRect b="-56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18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34076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Eight balls are randomly withdrawn from an urn that contains 8 red, 8 blue, and 8 green balls. </a:t>
            </a:r>
            <a:r>
              <a:rPr lang="en-US" sz="2400" dirty="0" smtClean="0"/>
              <a:t>Find the </a:t>
            </a:r>
            <a:r>
              <a:rPr lang="en-US" sz="2400" dirty="0"/>
              <a:t>probability that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6420" y="2415686"/>
            <a:ext cx="63036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(a) 4 </a:t>
            </a:r>
            <a:r>
              <a:rPr lang="en-US" sz="2400" dirty="0"/>
              <a:t>red, 2 blue, and 2 green balls are </a:t>
            </a:r>
            <a:r>
              <a:rPr lang="en-US" sz="2400" dirty="0" smtClean="0"/>
              <a:t>withdrawn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45354" y="3228798"/>
            <a:ext cx="3852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total number </a:t>
            </a:r>
            <a:r>
              <a:rPr lang="en-US" dirty="0">
                <a:solidFill>
                  <a:srgbClr val="0070C0"/>
                </a:solidFill>
              </a:rPr>
              <a:t>of </a:t>
            </a:r>
            <a:r>
              <a:rPr lang="en-US" dirty="0" smtClean="0">
                <a:solidFill>
                  <a:srgbClr val="0070C0"/>
                </a:solidFill>
              </a:rPr>
              <a:t>all combinations is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15009" y="3703963"/>
                <a:ext cx="1405128" cy="4272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pt-BR" i="1" smtClean="0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solidFill>
                                  <a:srgbClr val="0070C0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24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=735471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009" y="3703963"/>
                <a:ext cx="1405128" cy="427296"/>
              </a:xfrm>
              <a:prstGeom prst="rect">
                <a:avLst/>
              </a:prstGeom>
              <a:blipFill rotWithShape="1">
                <a:blip r:embed="rId2"/>
                <a:stretch>
                  <a:fillRect r="-2597" b="-1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30565" y="4260023"/>
            <a:ext cx="3709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number of target combinations is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286151" y="4823713"/>
                <a:ext cx="2084353" cy="4254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pt-BR" i="1" smtClean="0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solidFill>
                                  <a:srgbClr val="0070C0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8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4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×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solidFill>
                                  <a:srgbClr val="0070C0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8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×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solidFill>
                                  <a:srgbClr val="0070C0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8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=54880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6151" y="4823713"/>
                <a:ext cx="2084353" cy="425437"/>
              </a:xfrm>
              <a:prstGeom prst="rect">
                <a:avLst/>
              </a:prstGeom>
              <a:blipFill rotWithShape="1">
                <a:blip r:embed="rId3"/>
                <a:stretch>
                  <a:fillRect r="-2047" b="-1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672965" y="5193045"/>
            <a:ext cx="16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probability 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685260" y="5692606"/>
                <a:ext cx="3182218" cy="5343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#{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𝑡𝑎𝑟𝑔𝑒𝑡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𝑐𝑜𝑚𝑏𝑖𝑛𝑎𝑡𝑖𝑜𝑛𝑠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}</m:t>
                        </m:r>
                      </m:num>
                      <m:den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#{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𝑎𝑙𝑙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𝑐𝑜𝑚𝑏𝑖𝑛𝑎𝑡𝑖𝑜𝑛𝑠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}</m:t>
                        </m:r>
                      </m:den>
                    </m:f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070C0"/>
                        </a:solidFill>
                      </a:rPr>
                      <m:t> </m:t>
                    </m:r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54880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735471</m:t>
                        </m:r>
                      </m:den>
                    </m:f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260" y="5692606"/>
                <a:ext cx="3182218" cy="534377"/>
              </a:xfrm>
              <a:prstGeom prst="rect">
                <a:avLst/>
              </a:prstGeom>
              <a:blipFill rotWithShape="1">
                <a:blip r:embed="rId4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081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34076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Eight balls are randomly withdrawn from an urn that contains 8 red, 8 blue, and 8 green balls. </a:t>
            </a:r>
            <a:r>
              <a:rPr lang="en-US" sz="2400" dirty="0" smtClean="0"/>
              <a:t>Find the </a:t>
            </a:r>
            <a:r>
              <a:rPr lang="en-US" sz="2400" dirty="0"/>
              <a:t>probability that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76420" y="2415686"/>
            <a:ext cx="48297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(b) at </a:t>
            </a:r>
            <a:r>
              <a:rPr lang="en-US" sz="2400" dirty="0"/>
              <a:t>least 3 red balls are </a:t>
            </a:r>
            <a:r>
              <a:rPr lang="en-US" sz="2400" dirty="0" smtClean="0"/>
              <a:t>withdrawn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5354" y="3228798"/>
            <a:ext cx="3852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total number </a:t>
            </a:r>
            <a:r>
              <a:rPr lang="en-US" dirty="0">
                <a:solidFill>
                  <a:srgbClr val="0070C0"/>
                </a:solidFill>
              </a:rPr>
              <a:t>of </a:t>
            </a:r>
            <a:r>
              <a:rPr lang="en-US" dirty="0" smtClean="0">
                <a:solidFill>
                  <a:srgbClr val="0070C0"/>
                </a:solidFill>
              </a:rPr>
              <a:t>all combinations is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415009" y="3703963"/>
                <a:ext cx="1405128" cy="4272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pt-BR" i="1" smtClean="0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solidFill>
                                  <a:srgbClr val="0070C0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24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=735471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5009" y="3703963"/>
                <a:ext cx="1405128" cy="427296"/>
              </a:xfrm>
              <a:prstGeom prst="rect">
                <a:avLst/>
              </a:prstGeom>
              <a:blipFill rotWithShape="1">
                <a:blip r:embed="rId2"/>
                <a:stretch>
                  <a:fillRect r="-2597" b="-1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630565" y="4260023"/>
            <a:ext cx="37093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number of target combinations is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464590" y="4765749"/>
                <a:ext cx="4336700" cy="4272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ctrlPr>
                          <a:rPr lang="pt-BR" i="1" smtClean="0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solidFill>
                                  <a:srgbClr val="0070C0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24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8</m:t>
                            </m:r>
                          </m:den>
                        </m:f>
                      </m:e>
                    </m:d>
                    <m:r>
                      <a:rPr lang="en-US" b="0" i="0" smtClean="0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pt-BR" i="1" smtClean="0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solidFill>
                                  <a:srgbClr val="0070C0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8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×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solidFill>
                                  <a:srgbClr val="0070C0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16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6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pt-BR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solidFill>
                                  <a:srgbClr val="0070C0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8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×</a:t>
                </a:r>
                <a:r>
                  <a:rPr lang="pt-BR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pt-BR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solidFill>
                                  <a:srgbClr val="0070C0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16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7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/>
                      </a:rPr>
                      <m:t>−</m:t>
                    </m:r>
                    <m:d>
                      <m:dPr>
                        <m:ctrlPr>
                          <a:rPr lang="pt-BR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dPr>
                      <m:e>
                        <m:f>
                          <m:fPr>
                            <m:type m:val="noBar"/>
                            <m:ctrlPr>
                              <a:rPr lang="pt-BR" i="1">
                                <a:solidFill>
                                  <a:srgbClr val="0070C0"/>
                                </a:solidFill>
                                <a:latin typeface="Cambria Math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16</m:t>
                            </m:r>
                          </m:num>
                          <m:den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/>
                              </a:rPr>
                              <m:t>8</m:t>
                            </m:r>
                          </m:den>
                        </m:f>
                      </m:e>
                    </m:d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=406857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4590" y="4765749"/>
                <a:ext cx="4336700" cy="427296"/>
              </a:xfrm>
              <a:prstGeom prst="rect">
                <a:avLst/>
              </a:prstGeom>
              <a:blipFill rotWithShape="1">
                <a:blip r:embed="rId3"/>
                <a:stretch>
                  <a:fillRect r="-281" b="-15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672965" y="5193045"/>
            <a:ext cx="16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The probability </a:t>
            </a:r>
            <a:endParaRPr lang="en-US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685260" y="5692606"/>
                <a:ext cx="3182218" cy="54624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#{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𝑡𝑎𝑟𝑔𝑒𝑡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𝑐𝑜𝑚𝑏𝑖𝑛𝑎𝑡𝑖𝑜𝑛𝑠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}</m:t>
                        </m:r>
                      </m:num>
                      <m:den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#{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𝑎𝑙𝑙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𝑐𝑜𝑚𝑏𝑖𝑛𝑎𝑡𝑖𝑜𝑛𝑠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/>
                          </a:rPr>
                          <m:t>}</m:t>
                        </m:r>
                      </m:den>
                    </m:f>
                    <m:r>
                      <a:rPr lang="en-US" i="1">
                        <a:solidFill>
                          <a:srgbClr val="0070C0"/>
                        </a:solidFill>
                        <a:latin typeface="Cambria Math"/>
                      </a:rPr>
                      <m:t>=</m:t>
                    </m:r>
                    <m:r>
                      <m:rPr>
                        <m:nor/>
                      </m:rPr>
                      <a:rPr lang="en-US" dirty="0">
                        <a:solidFill>
                          <a:srgbClr val="0070C0"/>
                        </a:solidFill>
                      </a:rPr>
                      <m:t> </m:t>
                    </m:r>
                    <m:f>
                      <m:f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12329</m:t>
                        </m:r>
                      </m:num>
                      <m:den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/>
                          </a:rPr>
                          <m:t>22287</m:t>
                        </m:r>
                      </m:den>
                    </m:f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5260" y="5692606"/>
                <a:ext cx="3182218" cy="546240"/>
              </a:xfrm>
              <a:prstGeom prst="rect">
                <a:avLst/>
              </a:prstGeom>
              <a:blipFill rotWithShape="1">
                <a:blip r:embed="rId4"/>
                <a:stretch>
                  <a:fillRect b="-44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44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735</TotalTime>
  <Words>2137</Words>
  <Application>Microsoft Macintosh PowerPoint</Application>
  <PresentationFormat>On-screen Show (4:3)</PresentationFormat>
  <Paragraphs>197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</vt:lpstr>
      <vt:lpstr>Calibri</vt:lpstr>
      <vt:lpstr>Cambria Math</vt:lpstr>
      <vt:lpstr>Courier New</vt:lpstr>
      <vt:lpstr>Franklin Gothic Medium</vt:lpstr>
      <vt:lpstr>Garamond</vt:lpstr>
      <vt:lpstr>Times New Roman</vt:lpstr>
      <vt:lpstr>新細明體</vt:lpstr>
      <vt:lpstr>Office 佈景主題</vt:lpstr>
      <vt:lpstr> Tutorial 1: Sample Space and Probability 1</vt:lpstr>
      <vt:lpstr>Probability models</vt:lpstr>
      <vt:lpstr>Elements of a Probabilistic Model</vt:lpstr>
      <vt:lpstr>Probability Axioms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Conditional Probability</vt:lpstr>
      <vt:lpstr>Question</vt:lpstr>
      <vt:lpstr>Question</vt:lpstr>
      <vt:lpstr>Question</vt:lpstr>
      <vt:lpstr>Question</vt:lpstr>
      <vt:lpstr>Question</vt:lpstr>
      <vt:lpstr>Question</vt:lpstr>
      <vt:lpstr>Thanks</vt:lpstr>
    </vt:vector>
  </TitlesOfParts>
  <LinksUpToDate>false</LinksUpToDate>
  <SharedDoc>false</SharedDoc>
  <HyperlinksChanged>false</HyperlinksChanged>
  <AppVersion>15.0031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Theory</dc:title>
  <dc:creator>Administrator</dc:creator>
  <cp:lastModifiedBy>WANG, Baoxiang</cp:lastModifiedBy>
  <cp:revision>48</cp:revision>
  <dcterms:created xsi:type="dcterms:W3CDTF">2016-01-18T05:45:44Z</dcterms:created>
  <dcterms:modified xsi:type="dcterms:W3CDTF">2017-02-19T15:05:39Z</dcterms:modified>
</cp:coreProperties>
</file>