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78"/>
  </p:notesMasterIdLst>
  <p:sldIdLst>
    <p:sldId id="772" r:id="rId2"/>
    <p:sldId id="773" r:id="rId3"/>
    <p:sldId id="774" r:id="rId4"/>
    <p:sldId id="851" r:id="rId5"/>
    <p:sldId id="852" r:id="rId6"/>
    <p:sldId id="775" r:id="rId7"/>
    <p:sldId id="853" r:id="rId8"/>
    <p:sldId id="857" r:id="rId9"/>
    <p:sldId id="858" r:id="rId10"/>
    <p:sldId id="859" r:id="rId11"/>
    <p:sldId id="862" r:id="rId12"/>
    <p:sldId id="860" r:id="rId13"/>
    <p:sldId id="861" r:id="rId14"/>
    <p:sldId id="863" r:id="rId15"/>
    <p:sldId id="866" r:id="rId16"/>
    <p:sldId id="865" r:id="rId17"/>
    <p:sldId id="864" r:id="rId18"/>
    <p:sldId id="867" r:id="rId19"/>
    <p:sldId id="868" r:id="rId20"/>
    <p:sldId id="869" r:id="rId21"/>
    <p:sldId id="870" r:id="rId22"/>
    <p:sldId id="871" r:id="rId23"/>
    <p:sldId id="872" r:id="rId24"/>
    <p:sldId id="873" r:id="rId25"/>
    <p:sldId id="874" r:id="rId26"/>
    <p:sldId id="875" r:id="rId27"/>
    <p:sldId id="876" r:id="rId28"/>
    <p:sldId id="877" r:id="rId29"/>
    <p:sldId id="878" r:id="rId30"/>
    <p:sldId id="879" r:id="rId31"/>
    <p:sldId id="854" r:id="rId32"/>
    <p:sldId id="880" r:id="rId33"/>
    <p:sldId id="881" r:id="rId34"/>
    <p:sldId id="882" r:id="rId35"/>
    <p:sldId id="883" r:id="rId36"/>
    <p:sldId id="884" r:id="rId37"/>
    <p:sldId id="885" r:id="rId38"/>
    <p:sldId id="855" r:id="rId39"/>
    <p:sldId id="886" r:id="rId40"/>
    <p:sldId id="887" r:id="rId41"/>
    <p:sldId id="888" r:id="rId42"/>
    <p:sldId id="889" r:id="rId43"/>
    <p:sldId id="890" r:id="rId44"/>
    <p:sldId id="891" r:id="rId45"/>
    <p:sldId id="892" r:id="rId46"/>
    <p:sldId id="893" r:id="rId47"/>
    <p:sldId id="894" r:id="rId48"/>
    <p:sldId id="895" r:id="rId49"/>
    <p:sldId id="896" r:id="rId50"/>
    <p:sldId id="897" r:id="rId51"/>
    <p:sldId id="898" r:id="rId52"/>
    <p:sldId id="899" r:id="rId53"/>
    <p:sldId id="900" r:id="rId54"/>
    <p:sldId id="901" r:id="rId55"/>
    <p:sldId id="902" r:id="rId56"/>
    <p:sldId id="903" r:id="rId57"/>
    <p:sldId id="856" r:id="rId58"/>
    <p:sldId id="904" r:id="rId59"/>
    <p:sldId id="905" r:id="rId60"/>
    <p:sldId id="906" r:id="rId61"/>
    <p:sldId id="907" r:id="rId62"/>
    <p:sldId id="908" r:id="rId63"/>
    <p:sldId id="909" r:id="rId64"/>
    <p:sldId id="910" r:id="rId65"/>
    <p:sldId id="911" r:id="rId66"/>
    <p:sldId id="912" r:id="rId67"/>
    <p:sldId id="913" r:id="rId68"/>
    <p:sldId id="914" r:id="rId69"/>
    <p:sldId id="915" r:id="rId70"/>
    <p:sldId id="916" r:id="rId71"/>
    <p:sldId id="917" r:id="rId72"/>
    <p:sldId id="918" r:id="rId73"/>
    <p:sldId id="919" r:id="rId74"/>
    <p:sldId id="920" r:id="rId75"/>
    <p:sldId id="921" r:id="rId76"/>
    <p:sldId id="922" r:id="rId7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3300"/>
    <a:srgbClr val="FF9900"/>
    <a:srgbClr val="FF0000"/>
    <a:srgbClr val="9966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5" autoAdjust="0"/>
    <p:restoredTop sz="95298" autoAdjust="0"/>
  </p:normalViewPr>
  <p:slideViewPr>
    <p:cSldViewPr>
      <p:cViewPr>
        <p:scale>
          <a:sx n="63" d="100"/>
          <a:sy n="63" d="100"/>
        </p:scale>
        <p:origin x="189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3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>
      <p:cViewPr varScale="1">
        <p:scale>
          <a:sx n="75" d="100"/>
          <a:sy n="75" d="100"/>
        </p:scale>
        <p:origin x="3504" y="1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altLang="zh-HK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 altLang="zh-HK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altLang="zh-HK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2AF04564-8EBA-4616-A64E-21D3B9D371BF}" type="slidenum">
              <a:rPr lang="en-US" altLang="zh-HK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170283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04564-8EBA-4616-A64E-21D3B9D371BF}" type="slidenum">
              <a:rPr lang="en-US" altLang="zh-HK" smtClean="0"/>
              <a:pPr/>
              <a:t>1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01586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12CDA68-592D-437D-872C-05FE571461C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6503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06504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7BF1C-9688-4B8D-83E7-81B2852DBA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96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DC939-719C-4B8B-AD70-8E5EA317AF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4031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1F7150C-EA11-4647-8771-419FA55DC2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08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B8D06-FC6D-429A-8268-394CBCCB77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885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343A3-4609-41FD-A1DC-3F4A01D215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0334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4B4E7-CECC-482E-9418-A04D0B1306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0131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C53DD-57D4-45F1-9654-673F38963C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753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3455E-2F05-4192-AC54-FD7F51AA84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107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1FDAF-C3B9-495E-AB7F-377DDE20B0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0689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8C941-764C-4B15-9F60-38AFA5A6C5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771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AE13D-5CD1-417E-9C5F-07688C9608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2329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j-lt"/>
              </a:defRPr>
            </a:lvl1pPr>
          </a:lstStyle>
          <a:p>
            <a:fld id="{951B8D28-351F-4B07-9911-FCFC36113BC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547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0548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28900" y="5181600"/>
            <a:ext cx="4914900" cy="609600"/>
          </a:xfrm>
        </p:spPr>
        <p:txBody>
          <a:bodyPr/>
          <a:lstStyle/>
          <a:p>
            <a:pPr algn="l"/>
            <a:r>
              <a:rPr lang="en-US" altLang="zh-HK" sz="2600" dirty="0">
                <a:ea typeface="新細明體" charset="-120"/>
              </a:rPr>
              <a:t>Instructor: 	Shengyu Zhang</a:t>
            </a: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828800" y="3200402"/>
            <a:ext cx="5715000" cy="500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Chapter 9: Classical Statistical Inference </a:t>
            </a:r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914400" y="1524000"/>
            <a:ext cx="7762056" cy="6808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HK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ENGG2430A  Probability and Statistics for Engineers</a:t>
            </a:r>
            <a:endParaRPr lang="zh-HK" alt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438688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Terminology regarding estimators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Estimator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HK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HK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acc>
                      </m:e>
                      <m:sub>
                        <m:r>
                          <a:rPr lang="en-HK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a function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observations  for 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HK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whose distribution depends on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Estimation error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HK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HK" b="0" i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acc>
                      </m:e>
                      <m:sub>
                        <m:r>
                          <a:rPr lang="en-HK" b="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HK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H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HK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HK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acc>
                      </m:e>
                      <m:sub>
                        <m:r>
                          <a:rPr lang="en-H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HK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HK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 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Bias</a:t>
                </a:r>
                <a:r>
                  <a:rPr lang="en-US" dirty="0"/>
                  <a:t> of the estimator: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HK" b="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HK" b="0" i="0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HK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HK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acc>
                          </m:e>
                          <m:sub>
                            <m:r>
                              <a:rPr lang="en-HK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HK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HK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H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H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HK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HK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acc>
                          </m:e>
                          <m:sub>
                            <m:r>
                              <a:rPr lang="en-HK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HK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, is the expected value of the estimation error.</a:t>
                </a:r>
              </a:p>
              <a:p>
                <a:pPr lvl="1"/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480" r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2713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bias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HK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acc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FF0000"/>
                    </a:solidFill>
                  </a:rPr>
                  <a:t>unbiased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HK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acc>
                          </m:e>
                          <m:sub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HK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HK" dirty="0">
                    <a:ea typeface="+mn-ea"/>
                    <a:cs typeface="+mn-cs"/>
                  </a:rPr>
                  <a:t>a desirable property.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HK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acc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FF0000"/>
                    </a:solidFill>
                  </a:rPr>
                  <a:t>asymptotically unbiased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HK" i="1" dirty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HK" dirty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HK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HK" i="1" dirty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HK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HK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, for every possible value of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HK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acc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HK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becomes unbiased as the number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of observations increases, </a:t>
                </a:r>
              </a:p>
              <a:p>
                <a:pPr lvl="1"/>
                <a:r>
                  <a:rPr lang="en-US" dirty="0"/>
                  <a:t>this is desirable 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large. 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0994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Consistent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HK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HK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acc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FF0000"/>
                    </a:solidFill>
                  </a:rPr>
                  <a:t>consistent </a:t>
                </a:r>
                <a:r>
                  <a:rPr lang="en-US" dirty="0"/>
                  <a:t>if the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HK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acc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converges to the true value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, in probability, for every possible value of </a:t>
                </a:r>
                <a14:m>
                  <m:oMath xmlns:m="http://schemas.openxmlformats.org/officeDocument/2006/math">
                    <m:r>
                      <a:rPr lang="en-HK" i="1" dirty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HK" dirty="0"/>
                  <a:t>R</a:t>
                </a:r>
                <a:r>
                  <a:rPr lang="en-US" dirty="0" err="1"/>
                  <a:t>ecall</a:t>
                </a:r>
                <a:r>
                  <a:rPr lang="en-US" dirty="0"/>
                  <a:t>: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28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converges to </a:t>
                </a:r>
                <a14:m>
                  <m:oMath xmlns:m="http://schemas.openxmlformats.org/officeDocument/2006/math">
                    <m:r>
                      <a:rPr lang="en-HK" sz="2800" b="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FF0000"/>
                    </a:solidFill>
                  </a:rPr>
                  <a:t>in probability</a:t>
                </a:r>
                <a:r>
                  <a:rPr lang="en-US" sz="2800" dirty="0"/>
                  <a:t> if</a:t>
                </a:r>
              </a:p>
              <a:p>
                <a:pPr marL="344487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>
                          <a:latin typeface="Cambria Math"/>
                        </a:rPr>
                        <m:t>∀</m:t>
                      </m:r>
                      <m:r>
                        <a:rPr lang="en-US" altLang="zh-CN" sz="2800" i="1">
                          <a:latin typeface="Cambria Math"/>
                        </a:rPr>
                        <m:t>𝜖</m:t>
                      </m:r>
                      <m:r>
                        <a:rPr lang="en-US" altLang="zh-CN" sz="2800" i="1">
                          <a:latin typeface="Cambria Math"/>
                        </a:rPr>
                        <m:t>&gt;0, </m:t>
                      </m:r>
                      <m:r>
                        <m:rPr>
                          <m:sty m:val="p"/>
                        </m:rPr>
                        <a:rPr lang="en-US" altLang="zh-CN" sz="280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HK" altLang="zh-CN" sz="2800" b="0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zh-CN" sz="28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HK" altLang="zh-CN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zh-CN" altLang="en-US" sz="28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→0</m:t>
                      </m:r>
                      <m:r>
                        <m:rPr>
                          <m:nor/>
                        </m:rPr>
                        <a:rPr lang="en-US" altLang="zh-CN" sz="2800" dirty="0">
                          <a:latin typeface="+mn-ea"/>
                        </a:rPr>
                        <m:t>, </m:t>
                      </m:r>
                      <m:r>
                        <m:rPr>
                          <m:nor/>
                        </m:rPr>
                        <a:rPr lang="en-HK" altLang="zh-CN" sz="2800" dirty="0">
                          <a:latin typeface="+mn-ea"/>
                        </a:rPr>
                        <m:t> 			</m:t>
                      </m:r>
                      <m:r>
                        <m:rPr>
                          <m:nor/>
                        </m:rPr>
                        <a:rPr lang="en-US" altLang="zh-CN" sz="2800" dirty="0">
                          <a:latin typeface="+mn-ea"/>
                        </a:rPr>
                        <m:t>as</m:t>
                      </m:r>
                      <m:r>
                        <m:rPr>
                          <m:nor/>
                        </m:rPr>
                        <a:rPr lang="en-US" altLang="zh-CN" sz="2800" dirty="0">
                          <a:latin typeface="+mn-ea"/>
                        </a:rPr>
                        <m:t> 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→∞.</m:t>
                      </m:r>
                    </m:oMath>
                  </m:oMathPara>
                </a14:m>
                <a:endParaRPr lang="en-US" sz="2800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converges to </a:t>
                </a:r>
                <a14:m>
                  <m:oMath xmlns:m="http://schemas.openxmlformats.org/officeDocument/2006/math">
                    <m:r>
                      <a:rPr lang="en-HK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with probability­ 1</a:t>
                </a:r>
                <a:r>
                  <a:rPr lang="en-US" sz="2800" dirty="0"/>
                  <a:t> (or almost surely) if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dirty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dirty="0"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→∞</m:t>
                                  </m:r>
                                </m:lim>
                              </m:limLow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HK" sz="28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</m:func>
                          <m:r>
                            <a:rPr lang="en-HK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>
                  <a:ea typeface="Cambria Math" panose="02040503050406030204" pitchFamily="18" charset="0"/>
                </a:endParaRP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2423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7448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HK" dirty="0">
                    <a:solidFill>
                      <a:srgbClr val="FF0000"/>
                    </a:solidFill>
                  </a:rPr>
                  <a:t>Mean squared error</a:t>
                </a:r>
                <a:r>
                  <a:rPr lang="en-HK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HK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acc>
                          </m:e>
                          <m:sub>
                            <m: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HK" dirty="0"/>
                  <a:t>.</a:t>
                </a:r>
              </a:p>
              <a:p>
                <a:r>
                  <a:rPr lang="en-US" dirty="0"/>
                  <a:t>This is related to the bias and the variance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HK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acc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HK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HK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HK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en-HK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HK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acc>
                          </m:e>
                          <m:sub>
                            <m:r>
                              <a:rPr lang="en-HK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HK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HK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HK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HK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HK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  <m:sup>
                        <m:r>
                          <a:rPr lang="en-HK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HK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HK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HK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acc>
                          </m:e>
                          <m:sub>
                            <m:r>
                              <a:rPr lang="en-HK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HK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HK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𝑣𝑎𝑟</m:t>
                        </m:r>
                      </m:e>
                      <m:sub>
                        <m:r>
                          <a:rPr lang="en-HK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HK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HK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HK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acc>
                          </m:e>
                          <m:sub>
                            <m:r>
                              <a:rPr lang="en-HK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pPr lvl="1"/>
                <a:r>
                  <a:rPr lang="en-HK" dirty="0"/>
                  <a:t>R</a:t>
                </a:r>
                <a:r>
                  <a:rPr lang="en-US" dirty="0" err="1"/>
                  <a:t>eason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HK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𝑣𝑎𝑟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HK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HK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HK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acc>
                      </m:e>
                      <m:sub>
                        <m:r>
                          <a:rPr lang="en-HK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HK" b="0" i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HK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acc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HK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 many statistical problems, there is a  </a:t>
                </a:r>
                <a:r>
                  <a:rPr lang="en-US" dirty="0">
                    <a:solidFill>
                      <a:srgbClr val="FF0000"/>
                    </a:solidFill>
                  </a:rPr>
                  <a:t>tradeoff</a:t>
                </a:r>
                <a:r>
                  <a:rPr lang="en-US" dirty="0"/>
                  <a:t> between the two terms on the right-hand-side. </a:t>
                </a:r>
              </a:p>
              <a:p>
                <a:r>
                  <a:rPr lang="en-US" dirty="0"/>
                  <a:t>Often a </a:t>
                </a:r>
                <a:r>
                  <a:rPr lang="en-US" dirty="0">
                    <a:solidFill>
                      <a:srgbClr val="7030A0"/>
                    </a:solidFill>
                  </a:rPr>
                  <a:t>reduction in the variance</a:t>
                </a:r>
                <a:r>
                  <a:rPr lang="en-US" dirty="0"/>
                  <a:t> is accompanied by an </a:t>
                </a:r>
                <a:r>
                  <a:rPr lang="en-US" dirty="0">
                    <a:solidFill>
                      <a:srgbClr val="0033CC"/>
                    </a:solidFill>
                  </a:rPr>
                  <a:t>increase in the bias</a:t>
                </a:r>
                <a:r>
                  <a:rPr lang="en-US" dirty="0"/>
                  <a:t>. </a:t>
                </a:r>
              </a:p>
              <a:p>
                <a:r>
                  <a:rPr lang="en-US" dirty="0"/>
                  <a:t>Of course, a good estimator is one that manages to keep both terms small.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44" t="-2019" r="-2593" b="-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8416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HK" dirty="0"/>
              <a:t>Maximum Likelihood Estimation (MLE)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the vector of </a:t>
                </a:r>
                <a:r>
                  <a:rPr lang="en-US" dirty="0">
                    <a:solidFill>
                      <a:srgbClr val="FF0000"/>
                    </a:solidFill>
                  </a:rPr>
                  <a:t>observations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HK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be described by a joint PMF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HK" dirty="0"/>
                  <a:t>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HK" i="1" dirty="0">
                    <a:latin typeface="Cambria Math" panose="02040503050406030204" pitchFamily="18" charset="0"/>
                  </a:rPr>
                  <a:t> </a:t>
                </a:r>
                <a:r>
                  <a:rPr lang="en-HK" dirty="0"/>
                  <a:t>is PMF for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HK" dirty="0"/>
                  <a:t> only, not joint distribution for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HK" dirty="0"/>
                  <a:t> and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HK" dirty="0"/>
                  <a:t>. </a:t>
                </a:r>
                <a:endParaRPr lang="en-HK" b="0" i="1" dirty="0">
                  <a:latin typeface="Cambria Math" panose="02040503050406030204" pitchFamily="18" charset="0"/>
                </a:endParaRPr>
              </a:p>
              <a:p>
                <a:pPr lvl="2"/>
                <a:r>
                  <a:rPr lang="en-HK" b="0" dirty="0"/>
                  <a:t>Recall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HK" dirty="0"/>
                  <a:t> is just a fixed parameter, not a random variable.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HK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depends on </a:t>
                </a:r>
                <a14:m>
                  <m:oMath xmlns:m="http://schemas.openxmlformats.org/officeDocument/2006/math">
                    <m:r>
                      <a:rPr lang="en-HK" i="1" dirty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Suppose we observe a particular value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HK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750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5384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3047999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rgbClr val="FF0000"/>
                    </a:solidFill>
                  </a:rPr>
                  <a:t>maximum likelihood estimate </a:t>
                </a:r>
                <a:r>
                  <a:rPr lang="en-US" dirty="0"/>
                  <a:t>(MLE) is a value of the parameter that maximizes the numerical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HK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HK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HK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/>
                  <a:t> over all </a:t>
                </a:r>
                <a14:m>
                  <m:oMath xmlns:m="http://schemas.openxmlformats.org/officeDocument/2006/math">
                    <m:r>
                      <a:rPr lang="en-HK" i="1" dirty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344487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sz="3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HK" sz="3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HK" sz="3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HK" sz="3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HK" sz="3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HK" sz="3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HK" sz="3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HK" sz="30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HK" sz="3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HK" sz="3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sz="3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HK" sz="3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HK" sz="3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HK" sz="30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HK" sz="30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HK" sz="30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HK" sz="3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HK" sz="30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HK" sz="30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HK" sz="30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HK" sz="3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HK" sz="3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000" dirty="0"/>
              </a:p>
              <a:p>
                <a:r>
                  <a:rPr lang="en-HK" dirty="0"/>
                  <a:t>The above is for the case of discrete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HK" dirty="0"/>
                  <a:t>. If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continuous, then MLE is</a:t>
                </a:r>
                <a:br>
                  <a:rPr lang="en-HK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HK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HK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HK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HK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HK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HK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HK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HK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HK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HK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HK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HK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HK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HK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HK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HK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3047999"/>
              </a:xfrm>
              <a:blipFill>
                <a:blip r:embed="rId2"/>
                <a:stretch>
                  <a:fillRect l="-296" t="-4600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572000"/>
            <a:ext cx="4826787" cy="152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25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many applications, the observations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assumed to be </a:t>
                </a:r>
                <a:r>
                  <a:rPr lang="en-US" dirty="0">
                    <a:solidFill>
                      <a:srgbClr val="FF0000"/>
                    </a:solidFill>
                  </a:rPr>
                  <a:t>independent</a:t>
                </a:r>
                <a:r>
                  <a:rPr lang="en-US" dirty="0"/>
                  <a:t>.</a:t>
                </a:r>
              </a:p>
              <a:p>
                <a:r>
                  <a:rPr lang="en-HK" dirty="0"/>
                  <a:t>T</a:t>
                </a:r>
                <a:r>
                  <a:rPr lang="en-US" dirty="0"/>
                  <a:t>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It is often analytically or computationally  convenient to maximize its logarithm, called the </a:t>
                </a:r>
                <a:r>
                  <a:rPr lang="en-US" dirty="0">
                    <a:solidFill>
                      <a:srgbClr val="FF0000"/>
                    </a:solidFill>
                  </a:rPr>
                  <a:t>log-likelihood function</a:t>
                </a:r>
                <a:r>
                  <a:rPr lang="en-US" dirty="0">
                    <a:solidFill>
                      <a:schemeClr val="tx1"/>
                    </a:solidFill>
                  </a:rPr>
                  <a:t> (over </a:t>
                </a:r>
                <a14:m>
                  <m:oMath xmlns:m="http://schemas.openxmlformats.org/officeDocument/2006/math">
                    <m:r>
                      <a:rPr lang="en-HK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  <a:br>
                  <a:rPr lang="en-US" dirty="0">
                    <a:solidFill>
                      <a:srgbClr val="FF0000"/>
                    </a:solidFill>
                  </a:rPr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HK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HK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HK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HK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HK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HK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unc>
                          <m:func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HK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HK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HK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HK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HK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HK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HK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750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8584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term "</a:t>
                </a:r>
                <a:r>
                  <a:rPr lang="en-US" dirty="0">
                    <a:solidFill>
                      <a:srgbClr val="FF0000"/>
                    </a:solidFill>
                  </a:rPr>
                  <a:t>likelihood</a:t>
                </a:r>
                <a:r>
                  <a:rPr lang="en-US" dirty="0"/>
                  <a:t>" needs to be interpreted properly. </a:t>
                </a:r>
              </a:p>
              <a:p>
                <a:r>
                  <a:rPr lang="en-US" dirty="0"/>
                  <a:t>Having observed the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FF0000"/>
                    </a:solidFill>
                  </a:rPr>
                  <a:t>not </a:t>
                </a:r>
                <a:r>
                  <a:rPr lang="en-US" dirty="0"/>
                  <a:t>the probability that the unknown parameter is equal to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It is the </a:t>
                </a:r>
                <a:r>
                  <a:rPr lang="en-US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probability that the observed value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arise when the parameter is equal to </a:t>
                </a:r>
                <a14:m>
                  <m:oMath xmlns:m="http://schemas.openxmlformats.org/officeDocument/2006/math">
                    <m:r>
                      <a:rPr lang="en-HK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750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0520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Thus, in maximizing the likelihood, we are asking the following question: </a:t>
                </a:r>
              </a:p>
              <a:p>
                <a:endParaRPr lang="en-US" dirty="0"/>
              </a:p>
              <a:p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"What is the value of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under which the observations we have seen are most likely to arise?"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5655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Comparison with Bayesian MAP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HK" dirty="0"/>
                  <a:t>Recall MAP: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HK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HK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</m:sub>
                        </m:sSub>
                        <m:d>
                          <m:d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HK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HK" dirty="0"/>
                  <a:t>Thus we can interpret MLE </a:t>
                </a:r>
                <a:r>
                  <a:rPr lang="en-US" dirty="0"/>
                  <a:t>as MAP estimation with a </a:t>
                </a:r>
                <a:r>
                  <a:rPr lang="en-US" dirty="0">
                    <a:solidFill>
                      <a:srgbClr val="FF0000"/>
                    </a:solidFill>
                  </a:rPr>
                  <a:t>flat</a:t>
                </a:r>
                <a:r>
                  <a:rPr lang="en-US" dirty="0"/>
                  <a:t> prior.</a:t>
                </a:r>
              </a:p>
              <a:p>
                <a:pPr lvl="1"/>
                <a:r>
                  <a:rPr lang="en-US" dirty="0"/>
                  <a:t>i.e., a prior which is the same for all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, </a:t>
                </a:r>
              </a:p>
              <a:p>
                <a:pPr lvl="1"/>
                <a:r>
                  <a:rPr lang="en-US" dirty="0"/>
                  <a:t>indicating the absence of any useful prior knowledge. </a:t>
                </a:r>
              </a:p>
              <a:p>
                <a:r>
                  <a:rPr lang="en-US" dirty="0"/>
                  <a:t>In the case of continuous </a:t>
                </a:r>
                <a14:m>
                  <m:oMath xmlns:m="http://schemas.openxmlformats.org/officeDocument/2006/math">
                    <m:r>
                      <a:rPr lang="en-HK" i="1" dirty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with a bounded range, MLE is MAP with a </a:t>
                </a:r>
                <a:r>
                  <a:rPr lang="en-US" dirty="0">
                    <a:solidFill>
                      <a:srgbClr val="FF0000"/>
                    </a:solidFill>
                  </a:rPr>
                  <a:t>uniform</a:t>
                </a:r>
                <a:r>
                  <a:rPr lang="en-US" dirty="0"/>
                  <a:t> prior: 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HK" b="0" i="0" dirty="0" smtClean="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d>
                      <m:d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and some constant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884" b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6086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Preceding chapter: Bayesian inference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Preceding chapter: Bayesian approach to inference.</a:t>
            </a:r>
          </a:p>
          <a:p>
            <a:pPr lvl="1"/>
            <a:r>
              <a:rPr lang="en-US" dirty="0"/>
              <a:t>Unknown </a:t>
            </a:r>
            <a:r>
              <a:rPr lang="en-US" dirty="0">
                <a:solidFill>
                  <a:srgbClr val="FF0000"/>
                </a:solidFill>
              </a:rPr>
              <a:t>parameters</a:t>
            </a:r>
            <a:r>
              <a:rPr lang="en-US" dirty="0"/>
              <a:t> are modeled as random variables. </a:t>
            </a:r>
          </a:p>
          <a:p>
            <a:pPr lvl="1"/>
            <a:r>
              <a:rPr lang="en-US" dirty="0"/>
              <a:t>Work within a single, fully-specified probabilistic </a:t>
            </a:r>
            <a:r>
              <a:rPr lang="en-US" dirty="0">
                <a:solidFill>
                  <a:srgbClr val="FF0000"/>
                </a:solidFill>
              </a:rPr>
              <a:t>model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Compute posterior distribution by judicious application of Bayes' rule.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790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parameter of exponential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Customers arrive to a facility, with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customer arriving 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We assume that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interarrival time, </a:t>
                </a:r>
                <a:br>
                  <a:rPr lang="en-HK" b="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br>
                  <a:rPr lang="en-HK" dirty="0"/>
                </a:br>
                <a:r>
                  <a:rPr lang="en-US" dirty="0"/>
                  <a:t>is exponentially distributed with parameter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, </a:t>
                </a:r>
              </a:p>
              <a:p>
                <a:pPr lvl="1"/>
                <a:r>
                  <a:rPr lang="en-US" dirty="0"/>
                  <a:t>with the convention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HK" b="0" dirty="0"/>
                  <a:t>Assume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are independent. </a:t>
                </a:r>
              </a:p>
              <a:p>
                <a:r>
                  <a:rPr lang="en-US" dirty="0"/>
                  <a:t>We wish to </a:t>
                </a:r>
                <a:r>
                  <a:rPr lang="en-US" dirty="0">
                    <a:solidFill>
                      <a:srgbClr val="FF0000"/>
                    </a:solidFill>
                  </a:rPr>
                  <a:t>estimate the value of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(interpreted as the arrival rate), </a:t>
                </a:r>
                <a:r>
                  <a:rPr lang="en-US" dirty="0">
                    <a:solidFill>
                      <a:srgbClr val="FF0000"/>
                    </a:solidFill>
                  </a:rPr>
                  <a:t>on the basis of the observations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44" t="-2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7713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corresponding likelihood function is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HK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HK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nary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HK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sSup>
                          <m:sSup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sSub>
                              <m:sSubPr>
                                <m:ctrlP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Thus the log-likelihood function is </a:t>
                </a:r>
                <a:br>
                  <a:rPr lang="en-US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HK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HK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HK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sSup>
                                  <m:sSupPr>
                                    <m:ctrlP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  <m:sSub>
                                      <m:sSubPr>
                                        <m:ctrlPr>
                                          <a:rPr lang="en-HK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HK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HK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p>
                                </m:sSup>
                              </m:e>
                            </m:d>
                          </m:e>
                        </m:func>
                      </m:e>
                    </m:nary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HK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sSub>
                      <m:sSub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br>
                  <a:rPr lang="en-HK" dirty="0"/>
                </a:br>
                <a:r>
                  <a:rPr lang="en-HK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035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HK" dirty="0"/>
                  <a:t>Setting the derivative (</a:t>
                </a:r>
                <a:r>
                  <a:rPr lang="en-HK" dirty="0" err="1"/>
                  <a:t>wrt</a:t>
                </a:r>
                <a:r>
                  <a:rPr lang="en-HK" dirty="0"/>
                  <a:t>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) to be 0: </a:t>
                </a:r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HK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HK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HK" dirty="0"/>
                  <a:t>We get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HK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HK" i="1" dirty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HK" dirty="0"/>
                  <a:t>.</a:t>
                </a:r>
              </a:p>
              <a:p>
                <a:r>
                  <a:rPr lang="en-HK" dirty="0"/>
                  <a:t>That is,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HK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acc>
                      </m:e>
                      <m:sub>
                        <m:r>
                          <a:rPr lang="en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HK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HK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HK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nary>
                                  <m:naryPr>
                                    <m:chr m:val="∑"/>
                                    <m:ctrlPr>
                                      <a:rPr lang="en-HK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HK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HK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HK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HK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HK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HK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num>
                              <m:den>
                                <m:r>
                                  <a:rPr lang="en-HK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It is the inverse of the sample mean of the interarrival times. </a:t>
                </a:r>
              </a:p>
              <a:p>
                <a:r>
                  <a:rPr lang="en-US" dirty="0"/>
                  <a:t>Can be interpreted as an empirical arrival rate.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2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8737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parameters of normal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Estimating the mean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and variance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of a normal distribution using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independent observations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HK" dirty="0"/>
                  <a:t>Simple calculation yields that the log likelihood function is </a:t>
                </a:r>
                <a:br>
                  <a:rPr lang="en-HK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HK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HK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HK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HK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HK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𝜋𝜎</m:t>
                                </m:r>
                              </m:e>
                            </m:d>
                          </m:e>
                        </m:func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HK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HK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HK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HK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den>
                        </m:f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HK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HK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HK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HK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HK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HK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HK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HK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den>
                        </m:f>
                      </m:e>
                    </m:d>
                  </m:oMath>
                </a14:m>
                <a:r>
                  <a:rPr lang="en-HK" dirty="0">
                    <a:solidFill>
                      <a:srgbClr val="FF0000"/>
                    </a:solidFill>
                  </a:rPr>
                  <a:t> </a:t>
                </a:r>
                <a:br>
                  <a:rPr lang="en-HK" dirty="0">
                    <a:solidFill>
                      <a:srgbClr val="FF0000"/>
                    </a:solidFill>
                  </a:rPr>
                </a:br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57521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HK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HK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HK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HK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HK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HK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𝜋𝜎</m:t>
                                </m:r>
                              </m:e>
                            </m:d>
                          </m:e>
                        </m:func>
                        <m:r>
                          <a:rPr lang="en-HK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den>
                        </m:f>
                        <m:r>
                          <a:rPr lang="en-HK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HK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HK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HK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den>
                        </m:f>
                      </m:e>
                    </m:d>
                  </m:oMath>
                </a14:m>
                <a:r>
                  <a:rPr lang="en-HK" dirty="0"/>
                  <a:t> </a:t>
                </a:r>
              </a:p>
              <a:p>
                <a:r>
                  <a:rPr lang="en-HK" dirty="0"/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HK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 are the realized values of the random variables </a:t>
                </a:r>
                <a:br>
                  <a:rPr lang="en-US" dirty="0"/>
                </a:b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HK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HK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HK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,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HK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HK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HK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HK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HK" dirty="0"/>
                  <a:t>The sample mean and sample variance, resp.</a:t>
                </a:r>
              </a:p>
              <a:p>
                <a:r>
                  <a:rPr lang="en-HK" dirty="0"/>
                  <a:t>The </a:t>
                </a:r>
                <a:r>
                  <a:rPr lang="en-HK" dirty="0" err="1"/>
                  <a:t>maximizer</a:t>
                </a:r>
                <a:r>
                  <a:rPr lang="en-HK" dirty="0"/>
                  <a:t> 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HK" dirty="0"/>
                  <a:t>“</a:t>
                </a:r>
                <a:r>
                  <a:rPr lang="en-HK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 MLE of normal is just sample mean and sample variance.</a:t>
                </a:r>
                <a:r>
                  <a:rPr lang="en-US" dirty="0"/>
                  <a:t>” 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r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42064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MLE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Invariance principle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HK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HK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acc>
                      </m:e>
                      <m:sub>
                        <m:r>
                          <a:rPr lang="en-HK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the ML estimate of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, then for any one-to-one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HK" i="1" dirty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, the MLE of the parameter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HK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acc>
                          </m:e>
                          <m:sub>
                            <m:r>
                              <a:rPr lang="en-HK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Consistency: </a:t>
                </a:r>
                <a:r>
                  <a:rPr lang="en-US" dirty="0"/>
                  <a:t>MLE is consistent for </a:t>
                </a:r>
                <a:r>
                  <a:rPr lang="en-US" dirty="0" err="1"/>
                  <a:t>i.i.d</a:t>
                </a:r>
                <a:r>
                  <a:rPr lang="en-US" dirty="0"/>
                  <a:t>. observations </a:t>
                </a:r>
              </a:p>
              <a:p>
                <a:pPr lvl="1"/>
                <a:r>
                  <a:rPr lang="en-US" dirty="0"/>
                  <a:t>under some mild assumptions, 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Asymptotic normality </a:t>
                </a:r>
                <a:r>
                  <a:rPr lang="en-US" dirty="0"/>
                  <a:t>property: When </a:t>
                </a:r>
                <a14:m>
                  <m:oMath xmlns:m="http://schemas.openxmlformats.org/officeDocument/2006/math">
                    <m:r>
                      <a:rPr lang="en-HK" i="1" dirty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is a scalar, the distribution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HK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acc>
                          </m:e>
                          <m:sub>
                            <m:r>
                              <a:rPr lang="en-HK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HK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acc>
                          </m:e>
                          <m:sub>
                            <m:r>
                              <a:rPr lang="en-HK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approaches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under some mild conditions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44" t="-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1438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Estimation of the Mean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Suppose that the observations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dirty="0" err="1"/>
                  <a:t>i.i.d</a:t>
                </a:r>
                <a:r>
                  <a:rPr lang="en-US" dirty="0"/>
                  <a:t>., with an unknown common mean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common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HK" dirty="0"/>
                  <a:t>The sample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HK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HK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HK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is unbiased.</a:t>
                </a:r>
              </a:p>
              <a:p>
                <a:r>
                  <a:rPr lang="en-HK" dirty="0"/>
                  <a:t>Its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mean squared error</a:t>
                </a:r>
                <a:r>
                  <a:rPr lang="en-US" dirty="0"/>
                  <a:t> is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HK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HK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HK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</m:e>
                          <m:sup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HK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ctrlP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r>
                                      <a:rPr lang="en-HK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HK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HK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HK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  <m:r>
                                      <a:rPr lang="en-HK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HK" i="1" dirty="0">
                    <a:latin typeface="Cambria Math" panose="02040503050406030204" pitchFamily="18" charset="0"/>
                  </a:rPr>
                  <a:t> </a:t>
                </a:r>
                <a:br>
                  <a:rPr lang="en-HK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nary>
                      <m:naryPr>
                        <m:chr m:val="∑"/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HK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HK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HK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HK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nary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HK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HK" dirty="0"/>
                  <a:t>D</a:t>
                </a:r>
                <a:r>
                  <a:rPr lang="en-US" dirty="0" err="1"/>
                  <a:t>oesn’t</a:t>
                </a:r>
                <a:r>
                  <a:rPr lang="en-US" dirty="0"/>
                  <a:t> depend on </a:t>
                </a:r>
                <a14:m>
                  <m:oMath xmlns:m="http://schemas.openxmlformats.org/officeDocument/2006/math">
                    <m:r>
                      <a:rPr lang="en-HK" i="1" dirty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2826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81367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Estimation of the Variance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HK" dirty="0"/>
                  <a:t>Consider the sample variance </a:t>
                </a:r>
                <a:br>
                  <a:rPr lang="en-HK" b="0" i="1" dirty="0">
                    <a:latin typeface="Cambria Math" panose="02040503050406030204" pitchFamily="18" charset="0"/>
                  </a:rPr>
                </a:br>
                <a:r>
                  <a:rPr lang="en-HK" b="0" i="1" dirty="0">
                    <a:latin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HK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HK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HK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HK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HK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HK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HK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HK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HK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r>
                  <a:rPr lang="en-HK" dirty="0"/>
                  <a:t>L</a:t>
                </a:r>
                <a:r>
                  <a:rPr lang="en-US" dirty="0" err="1"/>
                  <a:t>et’s</a:t>
                </a:r>
                <a:r>
                  <a:rPr lang="en-US" dirty="0"/>
                  <a:t> compute its bias.</a:t>
                </a:r>
              </a:p>
              <a:p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HK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HK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HK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HK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̅"/>
                                <m:ctrlP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acc>
                          </m:e>
                          <m:sub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HK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HK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HK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HK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HK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HK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HK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HK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HK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HK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HK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  <m:r>
                          <a:rPr lang="en-H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sSub>
                          <m:sSubPr>
                            <m:ctrlPr>
                              <a:rPr lang="en-HK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HK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nary>
                          <m:naryPr>
                            <m:chr m:val="∑"/>
                            <m:ctrlPr>
                              <a:rPr lang="en-HK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HK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HK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HK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HK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HK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HK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HK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  <m:r>
                          <a:rPr lang="en-HK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HK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sSubSup>
                          <m:sSubSupPr>
                            <m:ctrlPr>
                              <a:rPr lang="en-HK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HK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HK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HK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HK" dirty="0">
                    <a:solidFill>
                      <a:schemeClr val="tx1"/>
                    </a:solidFill>
                  </a:rPr>
                  <a:t> </a:t>
                </a:r>
                <a:br>
                  <a:rPr lang="en-HK" dirty="0">
                    <a:solidFill>
                      <a:schemeClr val="tx1"/>
                    </a:solidFill>
                  </a:rPr>
                </a:br>
                <a:r>
                  <a:rPr lang="en-HK" dirty="0">
                    <a:solidFill>
                      <a:schemeClr val="tx1"/>
                    </a:solidFill>
                  </a:rPr>
                  <a:t>	    </a:t>
                </a:r>
                <a14:m>
                  <m:oMath xmlns:m="http://schemas.openxmlformats.org/officeDocument/2006/math">
                    <m:r>
                      <a:rPr lang="en-HK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nary>
                          <m:naryPr>
                            <m:chr m:val="∑"/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  <m:r>
                          <a:rPr lang="en-HK" i="1">
                            <a:latin typeface="Cambria Math" panose="02040503050406030204" pitchFamily="18" charset="0"/>
                          </a:rPr>
                          <m:t>−2</m:t>
                        </m:r>
                        <m:sSubSup>
                          <m:sSubSup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HK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br>
                  <a:rPr lang="en-HK" dirty="0"/>
                </a:br>
                <a:r>
                  <a:rPr lang="en-HK" dirty="0"/>
                  <a:t>	    </a:t>
                </a:r>
                <a14:m>
                  <m:oMath xmlns:m="http://schemas.openxmlformats.org/officeDocument/2006/math">
                    <m:r>
                      <a:rPr lang="en-HK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nary>
                          <m:naryPr>
                            <m:chr m:val="∑"/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  <m:r>
                          <a:rPr lang="en-HK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HK" dirty="0"/>
                  <a:t>	    </a:t>
                </a:r>
                <a14:m>
                  <m:oMath xmlns:m="http://schemas.openxmlformats.org/officeDocument/2006/math">
                    <m:r>
                      <a:rPr lang="en-HK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HK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HK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HK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HK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HK" i="1" dirty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HK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HK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HK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br>
                  <a:rPr lang="en-US" dirty="0"/>
                </a:br>
                <a:r>
                  <a:rPr lang="en-HK" dirty="0"/>
                  <a:t>	    </a:t>
                </a:r>
                <a14:m>
                  <m:oMath xmlns:m="http://schemas.openxmlformats.org/officeDocument/2006/math">
                    <m:r>
                      <a:rPr lang="en-HK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sSup>
                      <m:sSupPr>
                        <m:ctrlP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br>
                  <a:rPr lang="en-US" dirty="0"/>
                </a:b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96" t="-3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76486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HK" dirty="0">
                    <a:solidFill>
                      <a:schemeClr val="tx1"/>
                    </a:solidFill>
                  </a:rPr>
                  <a:t>Last slide: </a:t>
                </a:r>
                <a14:m>
                  <m:oMath xmlns:m="http://schemas.openxmlformats.org/officeDocument/2006/math">
                    <m:r>
                      <a:rPr lang="en-HK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H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HK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̅"/>
                                <m:ctrlPr>
                                  <a:rPr lang="en-HK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HK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acc>
                          </m:e>
                          <m:sub>
                            <m:r>
                              <a:rPr lang="en-HK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HK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HK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H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H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H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sSup>
                      <m:sSupPr>
                        <m:ctrlPr>
                          <a:rPr lang="en-H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H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HK" dirty="0"/>
                  <a:t>The sample variance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HK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FF0000"/>
                    </a:solidFill>
                  </a:rPr>
                  <a:t>not </a:t>
                </a:r>
                <a:r>
                  <a:rPr lang="en-US" dirty="0"/>
                  <a:t>an </a:t>
                </a:r>
                <a:r>
                  <a:rPr lang="en-US" dirty="0">
                    <a:solidFill>
                      <a:srgbClr val="FF0000"/>
                    </a:solidFill>
                  </a:rPr>
                  <a:t>unbiased </a:t>
                </a:r>
                <a:r>
                  <a:rPr lang="en-US" dirty="0"/>
                  <a:t>estimator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HK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although it is </a:t>
                </a:r>
                <a:r>
                  <a:rPr lang="en-US" dirty="0">
                    <a:solidFill>
                      <a:srgbClr val="FF0000"/>
                    </a:solidFill>
                  </a:rPr>
                  <a:t>asymptotically unbiased</a:t>
                </a:r>
                <a:r>
                  <a:rPr lang="en-US" dirty="0"/>
                  <a:t>.</a:t>
                </a:r>
              </a:p>
              <a:p>
                <a:r>
                  <a:rPr lang="en-HK" dirty="0">
                    <a:solidFill>
                      <a:schemeClr val="tx1"/>
                    </a:solidFill>
                  </a:rPr>
                  <a:t>Define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HK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sSubSup>
                      <m:sSubSupPr>
                        <m:ctrlP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HK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HK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HK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HK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HK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HK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HK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unbiased.</a:t>
                </a:r>
              </a:p>
              <a:p>
                <a:pPr lvl="1"/>
                <a:r>
                  <a:rPr lang="en-HK" dirty="0"/>
                  <a:t>For large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HK" dirty="0"/>
                  <a:t>, however,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are almost the same.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93332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Intervals 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an estimator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HK" b="0" i="0" dirty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acc>
                      </m:e>
                      <m:sub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of an unknown parameter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Besides the numerical value provided by an estimate, we are often interested in constructing a so-called </a:t>
                </a:r>
                <a:r>
                  <a:rPr lang="en-US" dirty="0">
                    <a:solidFill>
                      <a:srgbClr val="FF0000"/>
                    </a:solidFill>
                  </a:rPr>
                  <a:t>confidence interval</a:t>
                </a:r>
                <a:r>
                  <a:rPr lang="en-US" dirty="0"/>
                  <a:t>. </a:t>
                </a:r>
              </a:p>
              <a:p>
                <a:r>
                  <a:rPr lang="en-US" dirty="0"/>
                  <a:t>Roughly speaking, this is an interval that contains </a:t>
                </a:r>
                <a14:m>
                  <m:oMath xmlns:m="http://schemas.openxmlformats.org/officeDocument/2006/math">
                    <m:r>
                      <a:rPr lang="en-HK" i="1" dirty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with a certain high probability, for every possible value of </a:t>
                </a:r>
                <a14:m>
                  <m:oMath xmlns:m="http://schemas.openxmlformats.org/officeDocument/2006/math">
                    <m:r>
                      <a:rPr lang="en-HK" i="1" dirty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2714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This chapter: classical inference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view the unknown parameter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as a </a:t>
                </a:r>
                <a:r>
                  <a:rPr lang="en-US" dirty="0">
                    <a:solidFill>
                      <a:srgbClr val="FF0000"/>
                    </a:solidFill>
                  </a:rPr>
                  <a:t>deterministic</a:t>
                </a:r>
                <a:r>
                  <a:rPr lang="en-US" dirty="0"/>
                  <a:t> (not random!) but unknown quantity. </a:t>
                </a:r>
              </a:p>
              <a:p>
                <a:r>
                  <a:rPr lang="en-US" dirty="0"/>
                  <a:t>The observation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random and its distribution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discrete</a:t>
                </a:r>
                <a:endParaRPr lang="en-HK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continuous 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>
                    <a:solidFill>
                      <a:srgbClr val="FF0000"/>
                    </a:solidFill>
                  </a:rPr>
                  <a:t>depends on</a:t>
                </a:r>
                <a:r>
                  <a:rPr lang="en-US" dirty="0"/>
                  <a:t> the value of </a:t>
                </a:r>
                <a14:m>
                  <m:oMath xmlns:m="http://schemas.openxmlformats.org/officeDocument/2006/math">
                    <m:r>
                      <a:rPr lang="en-HK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74694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us first fix a desired confidence level,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HK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HK" i="1" dirty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is typically a small number.</a:t>
                </a:r>
              </a:p>
              <a:p>
                <a:r>
                  <a:rPr lang="en-US" dirty="0"/>
                  <a:t>We then replace the point estimator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HK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HK" dirty="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acc>
                      </m:e>
                      <m:sub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by a lower estimator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HK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HK" dirty="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acc>
                      </m:e>
                      <m:sub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dirty="0"/>
                  <a:t> and an upper estimator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HK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HK" dirty="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acc>
                      </m:e>
                      <m:sub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:br>
                  <a:rPr lang="en-HK" b="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HK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HK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HK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acc>
                          </m:e>
                          <m:sub>
                            <m:r>
                              <a:rPr lang="en-HK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HK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  <m: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sSubSup>
                          <m:sSubSupPr>
                            <m:ctrlPr>
                              <a:rPr lang="en-HK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HK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HK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acc>
                          </m:e>
                          <m:sub>
                            <m:r>
                              <a:rPr lang="en-HK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HK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e>
                    </m:d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≥1−</m:t>
                    </m:r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br>
                  <a:rPr lang="en-HK" dirty="0"/>
                </a:br>
                <a:r>
                  <a:rPr lang="en-US" dirty="0"/>
                  <a:t>for every possible value of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We call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HK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HK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HK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HK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acc>
                          </m:e>
                          <m:sub>
                            <m:r>
                              <a:rPr lang="en-HK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HK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  <m: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HK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HK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HK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acc>
                          </m:e>
                          <m:sub>
                            <m:r>
                              <a:rPr lang="en-HK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HK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HK" b="0" i="0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HK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33CC"/>
                    </a:solidFill>
                  </a:rPr>
                  <a:t> confidence interval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750" b="-4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31815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Content 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Classical Parameter Estimation</a:t>
            </a:r>
          </a:p>
          <a:p>
            <a:r>
              <a:rPr lang="en-HK" dirty="0">
                <a:solidFill>
                  <a:srgbClr val="FF0000"/>
                </a:solidFill>
              </a:rPr>
              <a:t>Linear Regression</a:t>
            </a:r>
          </a:p>
          <a:p>
            <a:r>
              <a:rPr lang="en-US" dirty="0"/>
              <a:t>Binary Hypothesis Testing</a:t>
            </a:r>
          </a:p>
          <a:p>
            <a:r>
              <a:rPr lang="en-US" dirty="0"/>
              <a:t>Significance Testing</a:t>
            </a:r>
          </a:p>
        </p:txBody>
      </p:sp>
    </p:spTree>
    <p:extLst>
      <p:ext uri="{BB962C8B-B14F-4D97-AF65-F5344CB8AC3E}">
        <p14:creationId xmlns:p14="http://schemas.microsoft.com/office/powerpoint/2010/main" val="20691175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consider the case of only </a:t>
                </a:r>
                <a:r>
                  <a:rPr lang="en-US" dirty="0">
                    <a:solidFill>
                      <a:srgbClr val="0033CC"/>
                    </a:solidFill>
                  </a:rPr>
                  <a:t>two variables </a:t>
                </a:r>
                <a:r>
                  <a:rPr lang="en-US" dirty="0"/>
                  <a:t>for illustration. </a:t>
                </a:r>
              </a:p>
              <a:p>
                <a:r>
                  <a:rPr lang="en-US" dirty="0"/>
                  <a:t>We wish to model the relation between two variables of interest,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e.g., years of education and income. </a:t>
                </a:r>
              </a:p>
              <a:p>
                <a:r>
                  <a:rPr lang="en-US" dirty="0"/>
                  <a:t>based on a collection of data pairs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=1,…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the years of education,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the annual income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750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16403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Often a </a:t>
                </a:r>
                <a:r>
                  <a:rPr lang="en-US" dirty="0">
                    <a:solidFill>
                      <a:srgbClr val="FF0000"/>
                    </a:solidFill>
                  </a:rPr>
                  <a:t>two-dimensional plot</a:t>
                </a:r>
                <a:r>
                  <a:rPr lang="en-US" dirty="0"/>
                  <a:t> of these samples indicates a systematic, approximately linear relation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Then, it is natural to attempt to build a linear model of the form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are unknown parameters to be estimated.</a:t>
                </a:r>
              </a:p>
              <a:p>
                <a:r>
                  <a:rPr lang="en-US" dirty="0"/>
                  <a:t>Given some estimates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of the resulting parameters, the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corresponding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as predicted by the model,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HK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HK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44" t="-1480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54341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Generally,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will be different from the given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and the corresponding difference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HK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HK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HK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HK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HK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called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residual</a:t>
                </a:r>
                <a:r>
                  <a:rPr lang="en-US" dirty="0"/>
                  <a:t>. </a:t>
                </a:r>
              </a:p>
              <a:p>
                <a:r>
                  <a:rPr lang="en-US" dirty="0"/>
                  <a:t>A choice of estimates that results in small residuals is considered to provide a good fit to the data.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4050760"/>
            <a:ext cx="3733800" cy="208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2054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linear regression approach chooses the parameter estimates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that </a:t>
                </a:r>
                <a:r>
                  <a:rPr lang="en-US" dirty="0">
                    <a:solidFill>
                      <a:srgbClr val="FF0000"/>
                    </a:solidFill>
                  </a:rPr>
                  <a:t>minimize </a:t>
                </a:r>
                <a:r>
                  <a:rPr lang="en-US" dirty="0"/>
                  <a:t>the sum of the squared residuals</a:t>
                </a:r>
                <a:br>
                  <a:rPr lang="en-US" dirty="0"/>
                </a:br>
                <a:r>
                  <a:rPr lang="en-US" dirty="0"/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HK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HK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HK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HK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HK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HK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HK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HK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HK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HK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HK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HK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750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4050760"/>
            <a:ext cx="3733800" cy="208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7476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that the postulated linear model may or may not be true. </a:t>
            </a:r>
          </a:p>
          <a:p>
            <a:r>
              <a:rPr lang="en-US" dirty="0"/>
              <a:t>The true relation between the two variables may be nonlinear. </a:t>
            </a:r>
          </a:p>
          <a:p>
            <a:r>
              <a:rPr lang="en-US" dirty="0"/>
              <a:t>In practice, there is often an </a:t>
            </a:r>
            <a:r>
              <a:rPr lang="en-US" dirty="0">
                <a:solidFill>
                  <a:srgbClr val="FF0000"/>
                </a:solidFill>
              </a:rPr>
              <a:t>additional phase </a:t>
            </a:r>
            <a:r>
              <a:rPr lang="en-US" dirty="0"/>
              <a:t>where we examine whether the hypothesis of a linear model is supported by the data and try to validate the estimated model.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2228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data pairs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the estimates that minimize the sum of the squared residuals are given by 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d>
                              <m:dPr>
                                <m:ctrlP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HK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HK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HK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HK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HK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  <m:d>
                              <m:dPr>
                                <m:ctrlPr>
                                  <a:rPr lang="en-HK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HK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HK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HK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HK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HK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</m:d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ctrlP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HK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HK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HK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HK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HK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HK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HK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HK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HK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den>
                    </m:f>
                    <m:r>
                      <a:rPr lang="en-HK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HK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HK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HK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acc>
                      <m:accPr>
                        <m:chr m:val="̅"/>
                        <m:ctrlP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HK" b="0" dirty="0"/>
                </a:br>
                <a:r>
                  <a:rPr lang="en-HK" dirty="0"/>
                  <a:t>where</a:t>
                </a:r>
                <a:br>
                  <a:rPr lang="en-HK" dirty="0"/>
                </a:br>
                <a:r>
                  <a:rPr lang="en-HK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HK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HK" b="0" i="1" smtClean="0">
                        <a:latin typeface="Cambria Math" panose="02040503050406030204" pitchFamily="18" charset="0"/>
                      </a:rPr>
                      <m:t>,    </m:t>
                    </m:r>
                    <m:acc>
                      <m:accPr>
                        <m:chr m:val="̅"/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HK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HK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750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58223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Content 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Classical Parameter Estimation</a:t>
            </a:r>
          </a:p>
          <a:p>
            <a:r>
              <a:rPr lang="en-HK" dirty="0"/>
              <a:t>Linear Regression</a:t>
            </a:r>
          </a:p>
          <a:p>
            <a:r>
              <a:rPr lang="en-US" dirty="0">
                <a:solidFill>
                  <a:srgbClr val="FF0000"/>
                </a:solidFill>
              </a:rPr>
              <a:t>Binary Hypothesis Testing</a:t>
            </a:r>
          </a:p>
          <a:p>
            <a:r>
              <a:rPr lang="en-US" dirty="0"/>
              <a:t>Significance Testing</a:t>
            </a:r>
          </a:p>
        </p:txBody>
      </p:sp>
    </p:spTree>
    <p:extLst>
      <p:ext uri="{BB962C8B-B14F-4D97-AF65-F5344CB8AC3E}">
        <p14:creationId xmlns:p14="http://schemas.microsoft.com/office/powerpoint/2010/main" val="28013410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We revisit the problem of choosing between two hypotheses. </a:t>
                </a:r>
              </a:p>
              <a:p>
                <a:r>
                  <a:rPr lang="en-US" dirty="0"/>
                  <a:t>But unlike the Bayesian formulation, we will assume no prior probabilities.</a:t>
                </a:r>
              </a:p>
              <a:p>
                <a:r>
                  <a:rPr lang="en-US" dirty="0"/>
                  <a:t>Two hypotheses: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 traditional statistical language,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is often called the </a:t>
                </a:r>
                <a:r>
                  <a:rPr lang="en-US" dirty="0">
                    <a:solidFill>
                      <a:srgbClr val="FF0000"/>
                    </a:solidFill>
                  </a:rPr>
                  <a:t>null hypothesis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the </a:t>
                </a:r>
                <a:r>
                  <a:rPr lang="en-US" dirty="0">
                    <a:solidFill>
                      <a:srgbClr val="0033CC"/>
                    </a:solidFill>
                  </a:rPr>
                  <a:t>alternative hypothesis</a:t>
                </a:r>
                <a:r>
                  <a:rPr lang="en-US" dirty="0"/>
                  <a:t>.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plays the role of a default model, to be proved or disproved on the basis of available data.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2826" r="-74" b="-1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8387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Classical inference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Deal </a:t>
                </a:r>
                <a:r>
                  <a:rPr lang="en-US" dirty="0">
                    <a:solidFill>
                      <a:srgbClr val="FF0000"/>
                    </a:solidFill>
                  </a:rPr>
                  <a:t>simultaneously</a:t>
                </a:r>
                <a:r>
                  <a:rPr lang="en-US" dirty="0"/>
                  <a:t> with </a:t>
                </a:r>
                <a:r>
                  <a:rPr lang="en-US" dirty="0">
                    <a:solidFill>
                      <a:srgbClr val="FF0000"/>
                    </a:solidFill>
                  </a:rPr>
                  <a:t>multiple</a:t>
                </a:r>
                <a:r>
                  <a:rPr lang="en-US" dirty="0"/>
                  <a:t> candidate models, one model for each possible value of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 ''good" hypothesis testing or estimation procedure will be one that possesses certain desirable properties under </a:t>
                </a:r>
                <a:r>
                  <a:rPr lang="en-US" dirty="0">
                    <a:solidFill>
                      <a:srgbClr val="FF0000"/>
                    </a:solidFill>
                  </a:rPr>
                  <a:t>every </a:t>
                </a:r>
                <a:r>
                  <a:rPr lang="en-US" dirty="0"/>
                  <a:t>candidate model.</a:t>
                </a:r>
              </a:p>
              <a:p>
                <a:pPr lvl="1"/>
                <a:r>
                  <a:rPr lang="en-US" dirty="0"/>
                  <a:t>i.e. for every possible value of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750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3701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available observation is a vector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of random variables whose distribution depends on the hypothesis.</a:t>
                </a:r>
              </a:p>
              <a:p>
                <a:r>
                  <a:rPr lang="en-US" dirty="0"/>
                  <a:t>Note that consistent with the classical inference framework, these are not conditional probabilities, because the true hypothesis is not treated as a random variable. 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81101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HK" dirty="0"/>
                  <a:t>N</a:t>
                </a:r>
                <a:r>
                  <a:rPr lang="en-US" dirty="0" err="1"/>
                  <a:t>otation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HK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the probability that the observation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belongs to a set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when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is true.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HK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denote the PMF or PDF, respectively, of the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under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3247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895599"/>
                <a:ext cx="8229600" cy="323532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Any decision rule can be represented by a partition of the set of all possible </a:t>
                </a:r>
                <a14:m>
                  <m:oMath xmlns:m="http://schemas.openxmlformats.org/officeDocument/2006/math">
                    <m:r>
                      <a:rPr lang="en-HK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HK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HK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HK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HK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into two subsets.</a:t>
                </a:r>
              </a:p>
              <a:p>
                <a:pPr lvl="1"/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rejection region </a:t>
                </a:r>
                <a14:m>
                  <m:oMath xmlns:m="http://schemas.openxmlformats.org/officeDocument/2006/math"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,</a:t>
                </a:r>
              </a:p>
              <a:p>
                <a:pPr lvl="1"/>
                <a:r>
                  <a:rPr lang="en-US" dirty="0"/>
                  <a:t>the </a:t>
                </a:r>
                <a:r>
                  <a:rPr lang="en-US" dirty="0">
                    <a:solidFill>
                      <a:srgbClr val="0033CC"/>
                    </a:solidFill>
                  </a:rPr>
                  <a:t>acceptance region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HK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HK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The choice of a decision rule is equivalent to choosing the rejection region.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895599"/>
                <a:ext cx="8229600" cy="3235325"/>
              </a:xfrm>
              <a:blipFill>
                <a:blip r:embed="rId2"/>
                <a:stretch>
                  <a:fillRect l="-593" t="-3955" r="-296" b="-1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81000"/>
            <a:ext cx="488137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8192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895599"/>
                <a:ext cx="8229600" cy="323532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For a particular choice of the rejection region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, there are two possible types of errors. </a:t>
                </a:r>
              </a:p>
              <a:p>
                <a:r>
                  <a:rPr lang="en-US" dirty="0">
                    <a:solidFill>
                      <a:srgbClr val="0033CC"/>
                    </a:solidFill>
                  </a:rPr>
                  <a:t>Type I error</a:t>
                </a:r>
                <a:r>
                  <a:rPr lang="en-US" dirty="0"/>
                  <a:t>, or a </a:t>
                </a:r>
                <a:r>
                  <a:rPr lang="en-US" dirty="0">
                    <a:solidFill>
                      <a:srgbClr val="0033CC"/>
                    </a:solidFill>
                  </a:rPr>
                  <a:t>false rejection</a:t>
                </a:r>
                <a:r>
                  <a:rPr lang="en-US" dirty="0"/>
                  <a:t>: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even though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is true. </a:t>
                </a:r>
              </a:p>
              <a:p>
                <a:pPr lvl="1"/>
                <a:r>
                  <a:rPr lang="en-HK" dirty="0"/>
                  <a:t>T</a:t>
                </a:r>
                <a:r>
                  <a:rPr lang="en-US" dirty="0"/>
                  <a:t>his happens with probability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Type II error</a:t>
                </a:r>
                <a:r>
                  <a:rPr lang="en-US" dirty="0"/>
                  <a:t>, or a </a:t>
                </a:r>
                <a:r>
                  <a:rPr lang="en-US" dirty="0">
                    <a:solidFill>
                      <a:srgbClr val="FF0000"/>
                    </a:solidFill>
                  </a:rPr>
                  <a:t>false acceptance</a:t>
                </a:r>
                <a:r>
                  <a:rPr lang="en-US" dirty="0"/>
                  <a:t>: Accept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even though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is false. </a:t>
                </a:r>
              </a:p>
              <a:p>
                <a:pPr lvl="1"/>
                <a:r>
                  <a:rPr lang="en-HK" dirty="0"/>
                  <a:t>T</a:t>
                </a:r>
                <a:r>
                  <a:rPr lang="en-US" dirty="0"/>
                  <a:t>his happens with probability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HK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895599"/>
                <a:ext cx="8229600" cy="3235325"/>
              </a:xfrm>
              <a:blipFill>
                <a:blip r:embed="rId2"/>
                <a:stretch>
                  <a:fillRect l="-444" t="-4520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81000"/>
            <a:ext cx="488137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530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motivate a particular form of rejection region, we draw an analogy with Bayesian hypothesis testing. </a:t>
                </a:r>
              </a:p>
              <a:p>
                <a:r>
                  <a:rPr lang="en-US" dirty="0"/>
                  <a:t>Two hypotheses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>
                        <a:latin typeface="Cambria Math" panose="02040503050406030204" pitchFamily="18" charset="0"/>
                      </a:rPr>
                      <m:t>Θ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are involved, with respective prior probabilities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HK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HK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overall probability of error is minimized by using the MAP rule. 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20818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Given the observed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of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declare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be true if </a:t>
                </a:r>
                <a:br>
                  <a:rPr lang="en-HK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HK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HK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HK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HK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This decision rule can be rewritten as follows.</a:t>
                </a:r>
              </a:p>
              <a:p>
                <a:r>
                  <a:rPr lang="en-US" dirty="0"/>
                  <a:t>Define the likelihood ratio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by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en-HK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</m:sub>
                        </m:sSub>
                        <m:d>
                          <m:dPr>
                            <m:ctrlP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HK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en-HK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</m:sub>
                        </m:sSub>
                        <m:d>
                          <m:dPr>
                            <m:ctrlP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Declare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>
                        <a:latin typeface="Cambria Math" panose="02040503050406030204" pitchFamily="18" charset="0"/>
                      </a:rPr>
                      <m:t>Θ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to be true if the realized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of the observation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satisfies </a:t>
                </a:r>
                <a14:m>
                  <m:oMath xmlns:m="http://schemas.openxmlformats.org/officeDocument/2006/math"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44" t="-1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06599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HK" dirty="0"/>
                  <a:t>Here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HK" dirty="0"/>
                  <a:t> is the critical value defined by </a:t>
                </a:r>
                <a:br>
                  <a:rPr lang="en-HK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HK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</m:sub>
                        </m:sSub>
                        <m:d>
                          <m:dPr>
                            <m:ctrlP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HK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HK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</m:sub>
                        </m:sSub>
                        <m:d>
                          <m:dPr>
                            <m:ctrlP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HK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HK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If X is continuous, the approach is the same, except that the likelihood ratio is defined as a ratio of PDFs: </a:t>
                </a:r>
                <a14:m>
                  <m:oMath xmlns:m="http://schemas.openxmlformats.org/officeDocument/2006/math">
                    <m:r>
                      <a:rPr lang="en-HK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HK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en-HK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</m:sub>
                        </m:sSub>
                        <m:d>
                          <m:dPr>
                            <m:ctrlP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en-HK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</m:sub>
                        </m:sSub>
                        <m:d>
                          <m:dPr>
                            <m:ctrlP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750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75558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Motivated by the preceding form of the MAP rule, we are led to consider rejection regions of the form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</m:d>
                    <m:r>
                      <a:rPr lang="en-HK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br>
                  <a:rPr lang="en-HK" dirty="0"/>
                </a:br>
                <a:r>
                  <a:rPr lang="en-HK" dirty="0"/>
                  <a:t>where </a:t>
                </a:r>
                <a:r>
                  <a:rPr lang="en-US" dirty="0"/>
                  <a:t>the likelihood ratio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denned similar to the Bayesian case:</a:t>
                </a:r>
                <a:br>
                  <a:rPr lang="en-HK" i="1" dirty="0">
                    <a:latin typeface="Cambria Math" panose="02040503050406030204" pitchFamily="18" charset="0"/>
                  </a:rPr>
                </a:br>
                <a:r>
                  <a:rPr lang="en-HK" i="1" dirty="0">
                    <a:latin typeface="Cambria Math" panose="02040503050406030204" pitchFamily="18" charset="0"/>
                  </a:rPr>
                  <a:t>    </a:t>
                </a:r>
                <a:r>
                  <a:rPr lang="en-HK" b="0" dirty="0"/>
                  <a:t> </a:t>
                </a:r>
                <a14:m>
                  <m:oMath xmlns:m="http://schemas.openxmlformats.org/officeDocument/2006/math"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HK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dirty="0"/>
                  <a:t>,     or     </a:t>
                </a:r>
                <a14:m>
                  <m:oMath xmlns:m="http://schemas.openxmlformats.org/officeDocument/2006/math">
                    <m:r>
                      <a:rPr lang="en-HK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HK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critical value </a:t>
                </a:r>
                <a14:m>
                  <m:oMath xmlns:m="http://schemas.openxmlformats.org/officeDocument/2006/math">
                    <m:r>
                      <a:rPr lang="en-HK" i="1" dirty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dirty="0"/>
                  <a:t> remains free to be chosen on the basis of other considerations. 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2826" r="-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22343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 Ratio Test (LRT)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Start with a target value </a:t>
                </a:r>
                <a14:m>
                  <m:oMath xmlns:m="http://schemas.openxmlformats.org/officeDocument/2006/math">
                    <m:r>
                      <a:rPr lang="en-HK" i="1" dirty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for the false rejection probability. </a:t>
                </a:r>
              </a:p>
              <a:p>
                <a:r>
                  <a:rPr lang="en-US" dirty="0"/>
                  <a:t>Choose a value for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dirty="0"/>
                  <a:t> such that the false rejection probability is equal to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: </a:t>
                </a:r>
                <a:br>
                  <a:rPr lang="en-HK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Once the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observed, </a:t>
                </a:r>
                <a:r>
                  <a:rPr lang="en-US" dirty="0">
                    <a:solidFill>
                      <a:srgbClr val="FF0000"/>
                    </a:solidFill>
                  </a:rPr>
                  <a:t>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Typical choices for </a:t>
                </a:r>
                <a14:m>
                  <m:oMath xmlns:m="http://schemas.openxmlformats.org/officeDocument/2006/math">
                    <m:r>
                      <a:rPr lang="en-HK" i="1" dirty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are </a:t>
                </a:r>
                <a14:m>
                  <m:oMath xmlns:m="http://schemas.openxmlformats.org/officeDocument/2006/math">
                    <m:r>
                      <a:rPr lang="en-HK" i="1" dirty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HK" i="1" dirty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HK" i="1" dirty="0">
                        <a:latin typeface="Cambria Math" panose="02040503050406030204" pitchFamily="18" charset="0"/>
                      </a:rPr>
                      <m:t>=0.05</m:t>
                    </m:r>
                  </m:oMath>
                </a14:m>
                <a:r>
                  <a:rPr lang="en-US" dirty="0"/>
                  <a:t>, or </a:t>
                </a:r>
                <a14:m>
                  <m:oMath xmlns:m="http://schemas.openxmlformats.org/officeDocument/2006/math">
                    <m:r>
                      <a:rPr lang="en-HK" i="1" dirty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HK" i="1" dirty="0">
                        <a:latin typeface="Cambria Math" panose="02040503050406030204" pitchFamily="18" charset="0"/>
                      </a:rPr>
                      <m:t>=0.01</m:t>
                    </m:r>
                  </m:oMath>
                </a14:m>
                <a:r>
                  <a:rPr lang="en-US" dirty="0"/>
                  <a:t>, depending on the degree of undesirability of false rejection.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2826" r="-2889" b="-2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82408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Note that to be able to apply the LRT to a given problem, the following are required.</a:t>
                </a:r>
              </a:p>
              <a:p>
                <a:r>
                  <a:rPr lang="en-US" dirty="0"/>
                  <a:t>We must be able to </a:t>
                </a:r>
                <a:r>
                  <a:rPr lang="en-US" dirty="0">
                    <a:solidFill>
                      <a:srgbClr val="FF0000"/>
                    </a:solidFill>
                  </a:rPr>
                  <a:t>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for any given observation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so that we can compare it with the critical value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Fortunately, this is the case when the underlying PMFs or PDFs are given in closed form.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5043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Bayesian:</a:t>
            </a:r>
          </a:p>
          <a:p>
            <a:endParaRPr lang="en-HK" dirty="0"/>
          </a:p>
          <a:p>
            <a:endParaRPr lang="en-HK" dirty="0"/>
          </a:p>
          <a:p>
            <a:endParaRPr lang="en-HK" dirty="0"/>
          </a:p>
          <a:p>
            <a:r>
              <a:rPr lang="en-HK" dirty="0"/>
              <a:t>C</a:t>
            </a:r>
            <a:r>
              <a:rPr lang="en-US" dirty="0" err="1"/>
              <a:t>lassical</a:t>
            </a:r>
            <a:r>
              <a:rPr lang="en-US" dirty="0"/>
              <a:t>: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4419600"/>
            <a:ext cx="6019800" cy="16107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814" y="2234342"/>
            <a:ext cx="7328372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255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must either have a </a:t>
                </a:r>
                <a:r>
                  <a:rPr lang="en-US" dirty="0">
                    <a:solidFill>
                      <a:srgbClr val="FF0000"/>
                    </a:solidFill>
                  </a:rPr>
                  <a:t>closed form </a:t>
                </a:r>
                <a:r>
                  <a:rPr lang="en-US" dirty="0"/>
                  <a:t>expression for the distribution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or of a related random variable such as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or we must be able to approximate it analytically, computationally, or through simulation. </a:t>
                </a:r>
              </a:p>
              <a:p>
                <a:r>
                  <a:rPr lang="en-US" dirty="0"/>
                  <a:t>This is needed to determine the critical value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dirty="0"/>
                  <a:t> that corresponds to a given false rejection probability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750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1713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25" y="2286000"/>
            <a:ext cx="802917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0632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 is a continuous random variable, the probability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HK" i="1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moves continuously from 1 to 0 as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dirty="0"/>
                  <a:t> increases. </a:t>
                </a:r>
              </a:p>
              <a:p>
                <a:r>
                  <a:rPr lang="en-US" dirty="0"/>
                  <a:t>Thus, we can find a value of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dirty="0"/>
                  <a:t> for which the requirement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HK" i="1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HK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is satisfied. </a:t>
                </a:r>
              </a:p>
              <a:p>
                <a:r>
                  <a:rPr lang="en-US" dirty="0"/>
                  <a:t>If, however,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 is a </a:t>
                </a:r>
                <a:r>
                  <a:rPr lang="en-US" dirty="0">
                    <a:solidFill>
                      <a:srgbClr val="FF0000"/>
                    </a:solidFill>
                  </a:rPr>
                  <a:t>discrete</a:t>
                </a:r>
                <a:r>
                  <a:rPr lang="en-US" dirty="0"/>
                  <a:t> random variable, it may be </a:t>
                </a:r>
                <a:r>
                  <a:rPr lang="en-US" dirty="0">
                    <a:solidFill>
                      <a:srgbClr val="FF0000"/>
                    </a:solidFill>
                  </a:rPr>
                  <a:t>impossible</a:t>
                </a:r>
                <a:r>
                  <a:rPr lang="en-US" dirty="0"/>
                  <a:t> to satisfy the equality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HK" i="1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HK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exactly, no matter how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dirty="0"/>
                  <a:t> is chosen.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750" r="-444" b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37844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such cases, there are several possibilities: </a:t>
                </a:r>
              </a:p>
              <a:p>
                <a:endParaRPr lang="en-US" dirty="0"/>
              </a:p>
              <a:p>
                <a:r>
                  <a:rPr lang="en-US" dirty="0"/>
                  <a:t>Strive for </a:t>
                </a:r>
                <a:r>
                  <a:rPr lang="en-US" dirty="0">
                    <a:solidFill>
                      <a:srgbClr val="FF0000"/>
                    </a:solidFill>
                  </a:rPr>
                  <a:t>approximate</a:t>
                </a:r>
                <a:r>
                  <a:rPr lang="en-US" dirty="0"/>
                  <a:t> equality. </a:t>
                </a:r>
              </a:p>
              <a:p>
                <a:endParaRPr lang="en-US" dirty="0"/>
              </a:p>
              <a:p>
                <a:r>
                  <a:rPr lang="en-US" dirty="0"/>
                  <a:t>Choose the </a:t>
                </a:r>
                <a:r>
                  <a:rPr lang="en-US" dirty="0">
                    <a:solidFill>
                      <a:srgbClr val="FF0000"/>
                    </a:solidFill>
                  </a:rPr>
                  <a:t>smallest value of </a:t>
                </a:r>
                <a14:m>
                  <m:oMath xmlns:m="http://schemas.openxmlformats.org/officeDocument/2006/math">
                    <m:r>
                      <a:rPr lang="en-HK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dirty="0"/>
                  <a:t> that satisfies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HK" i="1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750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43761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motivated so far the use of a LRT through an analogy with Bayesian inference. </a:t>
            </a:r>
          </a:p>
          <a:p>
            <a:r>
              <a:rPr lang="en-US" dirty="0"/>
              <a:t>However, it also has a stronger justification. </a:t>
            </a:r>
          </a:p>
          <a:p>
            <a:r>
              <a:rPr lang="en-US" dirty="0"/>
              <a:t>For a given false rejection probability, the LRT offers the smallest possible false  acceptance probability.</a:t>
            </a:r>
          </a:p>
        </p:txBody>
      </p:sp>
    </p:spTree>
    <p:extLst>
      <p:ext uri="{BB962C8B-B14F-4D97-AF65-F5344CB8AC3E}">
        <p14:creationId xmlns:p14="http://schemas.microsoft.com/office/powerpoint/2010/main" val="11314763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Neyman</a:t>
            </a:r>
            <a:r>
              <a:rPr lang="en-US" dirty="0"/>
              <a:t>-Pearson Lemma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Consider a particular choice of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dirty="0"/>
                  <a:t> in the LRT, which results in error probabilities </a:t>
                </a:r>
                <a:br>
                  <a:rPr lang="en-US" dirty="0"/>
                </a:br>
                <a:r>
                  <a:rPr lang="en-US" dirty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HK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HK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.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Suppose that some other test, with rejection region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, achieves a smaller or equal false rejection probability: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HK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HK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Then,     </a:t>
                </a:r>
                <a14:m>
                  <m:oMath xmlns:m="http://schemas.openxmlformats.org/officeDocument/2006/math">
                    <m:r>
                      <a:rPr lang="en-HK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HK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HK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HK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HK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HK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HK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HK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HK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HK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.       (2)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addition, if (1) is strict, so is (2).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750" r="-815" b="-2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76625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862075"/>
            <a:ext cx="6582177" cy="40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0682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Content 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Classical Parameter Estimation</a:t>
            </a:r>
          </a:p>
          <a:p>
            <a:r>
              <a:rPr lang="en-HK" dirty="0"/>
              <a:t>Linear Regression</a:t>
            </a:r>
          </a:p>
          <a:p>
            <a:r>
              <a:rPr lang="en-US" dirty="0"/>
              <a:t>Binary Hypothesis Testing</a:t>
            </a:r>
          </a:p>
          <a:p>
            <a:r>
              <a:rPr lang="en-US" dirty="0">
                <a:solidFill>
                  <a:srgbClr val="FF0000"/>
                </a:solidFill>
              </a:rPr>
              <a:t>Significance Testing</a:t>
            </a:r>
          </a:p>
        </p:txBody>
      </p:sp>
    </p:spTree>
    <p:extLst>
      <p:ext uri="{BB962C8B-B14F-4D97-AF65-F5344CB8AC3E}">
        <p14:creationId xmlns:p14="http://schemas.microsoft.com/office/powerpoint/2010/main" val="38540927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Hypothesis testing problems encountered in realistic settings do not always involve </a:t>
            </a:r>
            <a:r>
              <a:rPr lang="en-US" dirty="0">
                <a:solidFill>
                  <a:srgbClr val="0033CC"/>
                </a:solidFill>
              </a:rPr>
              <a:t>two well-specified alternatives</a:t>
            </a:r>
            <a:r>
              <a:rPr lang="en-US" dirty="0"/>
              <a:t>. </a:t>
            </a:r>
          </a:p>
          <a:p>
            <a:r>
              <a:rPr lang="en-US" dirty="0"/>
              <a:t>So the methodology in the preceding section cannot be applied.</a:t>
            </a:r>
          </a:p>
          <a:p>
            <a:r>
              <a:rPr lang="en-US" dirty="0"/>
              <a:t>This section introduces an approach to this more general class of problems. </a:t>
            </a:r>
          </a:p>
          <a:p>
            <a:r>
              <a:rPr lang="en-US" dirty="0"/>
              <a:t>Note: a unique or universal methodology is not available. There is a significant element of judgment and art that comes into play.</a:t>
            </a:r>
          </a:p>
        </p:txBody>
      </p:sp>
    </p:spTree>
    <p:extLst>
      <p:ext uri="{BB962C8B-B14F-4D97-AF65-F5344CB8AC3E}">
        <p14:creationId xmlns:p14="http://schemas.microsoft.com/office/powerpoint/2010/main" val="26461409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Motivation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Consider problems such as the following:</a:t>
                </a:r>
              </a:p>
              <a:p>
                <a:pPr lvl="1"/>
                <a:r>
                  <a:rPr lang="en-US" dirty="0"/>
                  <a:t>A coin is tossed repeatedly and independently. Is the coin fair?</a:t>
                </a:r>
              </a:p>
              <a:p>
                <a:pPr lvl="1"/>
                <a:r>
                  <a:rPr lang="en-US" dirty="0"/>
                  <a:t>We observe a sequence of </a:t>
                </a:r>
                <a:r>
                  <a:rPr lang="en-US" dirty="0" err="1"/>
                  <a:t>i.i.d</a:t>
                </a:r>
                <a:r>
                  <a:rPr lang="en-US" dirty="0"/>
                  <a:t>. normal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. Are they standard normal?</a:t>
                </a:r>
              </a:p>
              <a:p>
                <a:pPr lvl="1"/>
                <a:r>
                  <a:rPr lang="en-US" dirty="0"/>
                  <a:t>Two different drug treatments are delivered to two different groups of  patients with the same disease. Is the first treatment more effective than the second?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750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0984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Notation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Our notation will generally indicate the dependence of probabilities and expected values on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For example, we will denote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the expected value of a random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33CC"/>
                    </a:solidFill>
                  </a:rPr>
                  <a:t>as a function of </a:t>
                </a:r>
                <a14:m>
                  <m:oMath xmlns:m="http://schemas.openxmlformats.org/officeDocument/2006/math">
                    <m:r>
                      <a:rPr lang="en-HK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Similarly, we will use the notation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/>
                  <a:t> to denote the probability of an event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750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78135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1"/>
                <a:r>
                  <a:rPr lang="en-US" dirty="0"/>
                  <a:t>On the basis of historical data (say, based on the last year), is the daily change of the Dow Jones Industrial Average normally distributed?</a:t>
                </a:r>
              </a:p>
              <a:p>
                <a:pPr lvl="1"/>
                <a:r>
                  <a:rPr lang="en-US" dirty="0"/>
                  <a:t>On the basis of several sample pairs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HK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of two random variables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can we determine whether the two random variables are independent?</a:t>
                </a:r>
              </a:p>
              <a:p>
                <a:pPr lvl="1"/>
                <a:r>
                  <a:rPr lang="en-HK" dirty="0"/>
                  <a:t>…</a:t>
                </a:r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346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32927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all of the above cases, we are dealing with a phenomenon that involves uncertainty, </a:t>
                </a:r>
              </a:p>
              <a:p>
                <a:pPr lvl="1"/>
                <a:r>
                  <a:rPr lang="en-US" dirty="0"/>
                  <a:t>presumably governed by a probabilistic model. </a:t>
                </a:r>
              </a:p>
              <a:p>
                <a:r>
                  <a:rPr lang="en-US" dirty="0"/>
                  <a:t>We have a default hypothesis, usually called the </a:t>
                </a:r>
                <a:r>
                  <a:rPr lang="en-US" dirty="0">
                    <a:solidFill>
                      <a:srgbClr val="FF0000"/>
                    </a:solidFill>
                  </a:rPr>
                  <a:t>null hypothesis</a:t>
                </a:r>
                <a:r>
                  <a:rPr lang="en-US" dirty="0"/>
                  <a:t>, denoted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</a:p>
              <a:p>
                <a:r>
                  <a:rPr lang="en-US" dirty="0"/>
                  <a:t>We wish to determine on the basis of the observations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HK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whether the null hypothesis should be rejected or not.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750" r="-2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34384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order to avoid obscuring the key ideas, we will mostly restrict the scope of our discussion to situations with the following characteristics.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Parametric models</a:t>
                </a:r>
                <a:r>
                  <a:rPr lang="en-US" dirty="0"/>
                  <a:t>: We assume that the observations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have a distribution governed by a joint PMF/PDF, which is completely determined by an unknown parameter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(scalar or vector), belonging to a given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of possible parameters.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750" r="-2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04256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Simple null hypothesis</a:t>
                </a:r>
                <a:r>
                  <a:rPr lang="en-US" dirty="0"/>
                  <a:t>: The null hypothesis asserts that the true value of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is equal to a given element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Alternative hypothesis</a:t>
                </a:r>
                <a:r>
                  <a:rPr lang="en-US" dirty="0"/>
                  <a:t>: The alternative hypothesis, denoted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is just the statement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is not true, i.e., that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346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252512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General Approach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introduce the general approach through a concrete example. </a:t>
            </a:r>
          </a:p>
          <a:p>
            <a:endParaRPr lang="en-US" dirty="0"/>
          </a:p>
          <a:p>
            <a:r>
              <a:rPr lang="en-US" dirty="0"/>
              <a:t>We then summarize and comment on the various steps involved.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13044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Example: Is my coin fair?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coin is tossed independently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=1000</m:t>
                    </m:r>
                  </m:oMath>
                </a14:m>
                <a:r>
                  <a:rPr lang="en-US" dirty="0"/>
                  <a:t> times.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be the unknown probability of heads at each toss. </a:t>
                </a:r>
              </a:p>
              <a:p>
                <a:r>
                  <a:rPr lang="en-US" dirty="0"/>
                  <a:t>The set of all possible parameters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The null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("the coin is fair") is of the form </a:t>
                </a:r>
                <a14:m>
                  <m:oMath xmlns:m="http://schemas.openxmlformats.org/officeDocument/2006/math">
                    <m:r>
                      <a:rPr lang="en-HK" i="1" dirty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r>
                  <a:rPr lang="en-US" dirty="0"/>
                  <a:t>. The alternative hypothesis is that </a:t>
                </a:r>
                <a14:m>
                  <m:oMath xmlns:m="http://schemas.openxmlformats.org/officeDocument/2006/math">
                    <m:r>
                      <a:rPr lang="en-HK" i="1" dirty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HK" i="1" dirty="0">
                        <a:latin typeface="Cambria Math" panose="02040503050406030204" pitchFamily="18" charset="0"/>
                      </a:rPr>
                      <m:t>1/2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750" r="-1704" b="-2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468173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The observed data is a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equals 1 or 0, depending on whether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toss resulted in heads or tails. </a:t>
                </a:r>
              </a:p>
              <a:p>
                <a:r>
                  <a:rPr lang="en-US" dirty="0"/>
                  <a:t>We choose to address the problem by considering the value of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HK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the number of heads observed, and using a decision rule of the form:</a:t>
                </a:r>
                <a:br>
                  <a:rPr lang="en-US" dirty="0"/>
                </a:br>
                <a:r>
                  <a:rPr lang="en-US" dirty="0">
                    <a:solidFill>
                      <a:srgbClr val="FF0000"/>
                    </a:solidFill>
                  </a:rPr>
                  <a:t>		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br>
                  <a:rPr lang="en-HK" dirty="0">
                    <a:solidFill>
                      <a:srgbClr val="FF0000"/>
                    </a:solidFill>
                  </a:rPr>
                </a:b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dirty="0"/>
                  <a:t> is a suitable critical value, to be determined.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2826" r="-1778" b="-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520519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finally choose the critical value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dirty="0"/>
                  <a:t> so that the probability of false rejection is equal to a given value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HK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reject</m:t>
                        </m:r>
                        <m:r>
                          <a:rPr lang="en-HK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Typically,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, called the significance level, is a small number: </a:t>
                </a:r>
              </a:p>
              <a:p>
                <a:pPr lvl="1"/>
                <a:r>
                  <a:rPr lang="en-US" dirty="0"/>
                  <a:t>In this example, we use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=0.05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Some probabilistic calculations are now needed to determine the critical value </a:t>
                </a:r>
                <a14:m>
                  <m:oMath xmlns:m="http://schemas.openxmlformats.org/officeDocument/2006/math">
                    <m:r>
                      <a:rPr lang="en-HK" i="1" dirty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750" r="-1185" b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207163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Some probabilistic calculations are now needed to determine the critical value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Under the null hypothesis, the random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binomial with parameters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Using the normal approximation to the binomial and the normal tables, we find that an appropriate choice is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=31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98756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If, for example, the observed value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turns out to be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=472</m:t>
                    </m:r>
                  </m:oMath>
                </a14:m>
                <a:r>
                  <a:rPr lang="en-US" dirty="0"/>
                  <a:t>, we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−500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472−500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=28</m:t>
                      </m:r>
                      <m:r>
                        <a:rPr lang="en-HK" b="0" i="1" dirty="0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31</m:t>
                      </m:r>
                      <m:r>
                        <a:rPr lang="en-HK" b="0" i="1" dirty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br>
                  <a:rPr lang="en-HK" dirty="0"/>
                </a:br>
                <a:endParaRPr lang="en-HK" dirty="0"/>
              </a:p>
              <a:p>
                <a:r>
                  <a:rPr lang="en-US" dirty="0"/>
                  <a:t>And the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is not rejected at the 5% significance level.</a:t>
                </a:r>
              </a:p>
              <a:p>
                <a:pPr lvl="1"/>
                <a:r>
                  <a:rPr lang="en-US" dirty="0"/>
                  <a:t>"not rejected'' (as opposed to "accepted“): We do not have any firm grounds to assert that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equals ½, as opposed to, say, 0.51. </a:t>
                </a:r>
              </a:p>
              <a:p>
                <a:pPr lvl="1"/>
                <a:r>
                  <a:rPr lang="en-US" dirty="0"/>
                  <a:t>We can only assert that the observed value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does not provide strong evidence against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44" t="-1480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2072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Content 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Classical Parameter Estimation</a:t>
            </a:r>
          </a:p>
          <a:p>
            <a:r>
              <a:rPr lang="en-HK" dirty="0"/>
              <a:t>Linear Regression</a:t>
            </a:r>
          </a:p>
          <a:p>
            <a:r>
              <a:rPr lang="en-US" dirty="0"/>
              <a:t>Binary Hypothesis Testing</a:t>
            </a:r>
          </a:p>
          <a:p>
            <a:r>
              <a:rPr lang="en-US" dirty="0"/>
              <a:t>Significance Testing</a:t>
            </a:r>
          </a:p>
        </p:txBody>
      </p:sp>
    </p:spTree>
    <p:extLst>
      <p:ext uri="{BB962C8B-B14F-4D97-AF65-F5344CB8AC3E}">
        <p14:creationId xmlns:p14="http://schemas.microsoft.com/office/powerpoint/2010/main" val="301986817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Significance Testing Methodology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statistical test of a hypothesis "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" is to be performed, based on the observations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HK" b="0" i="0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HK" b="0" i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1. The following steps are carried out before the data are observed.</a:t>
                </a:r>
              </a:p>
              <a:p>
                <a:pPr lvl="1"/>
                <a:r>
                  <a:rPr lang="en-US" dirty="0"/>
                  <a:t>1.1 Choose a statistic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that is, a scalar random variable that will summarize the data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 This involves the choice of a function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HK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, resulting in the statistic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602404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1"/>
                <a:r>
                  <a:rPr lang="en-US" dirty="0"/>
                  <a:t>1.2 Determine the shape of the rejection region by specifying the set of values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for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will be rejected as a function of a yet undetermined critical value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1.3 Choose the significance level, i.e., the desired probability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of a false rejection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1.4 Choose the critical value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dirty="0"/>
                  <a:t> so that the probability of false rejection is equal (or approximately equal) to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. (At this point, the rejection region is completely determined.)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346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797611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2. Once the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are observed: </a:t>
                </a:r>
              </a:p>
              <a:p>
                <a:pPr lvl="1"/>
                <a:r>
                  <a:rPr lang="en-US" dirty="0"/>
                  <a:t>2.1 Calculate the value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HK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HK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HK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of the statistic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2.2 Reject the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belongs to the rejection region.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959136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 and interpretation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There is no universal method for choosing the "right'' statistic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set of values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under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is not rejected is usually an interval surrounding the peak of the distribution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Typical choices for the false rejection probability a range between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.10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HK" i="1" dirty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i="1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.0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1.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Step 1.4 is the only place where probabilistic calculations are used.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2826" r="-2074" b="-2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298063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the value of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, if the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ends up being rejected, one says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is rejected at the a significance level. </a:t>
                </a:r>
              </a:p>
              <a:p>
                <a:r>
                  <a:rPr lang="en-US" dirty="0"/>
                  <a:t>Note: It does not mean that the probability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being true is less than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Instead, it means that when this particular methodology is used, we will have false rejections a fraction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of the time.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750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783525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Quite often, statisticians skip steps 1.3 and 1.4 in the above described methodology. </a:t>
                </a:r>
              </a:p>
              <a:p>
                <a:endParaRPr lang="en-US" dirty="0"/>
              </a:p>
              <a:p>
                <a:r>
                  <a:rPr lang="en-US" dirty="0"/>
                  <a:t>Instead, once they calculate the realized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they determine and report an associated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-value </a:t>
                </a:r>
                <a:r>
                  <a:rPr lang="en-US" dirty="0"/>
                  <a:t>defined by </a:t>
                </a:r>
              </a:p>
              <a:p>
                <a:pPr marL="0" indent="0">
                  <a:buNone/>
                </a:pPr>
                <a:br>
                  <a:rPr lang="en-US" sz="2600" b="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HK" sz="2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HK" sz="26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HK" sz="26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fName>
                            <m:e>
                              <m:r>
                                <a:rPr lang="en-HK" sz="26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HK" sz="26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lang="en-HK" sz="26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HK" sz="26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HK" sz="26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HK" sz="26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6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would</m:t>
                              </m:r>
                              <m:r>
                                <a:rPr lang="en-US" sz="26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6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be</m:t>
                              </m:r>
                              <m:r>
                                <a:rPr lang="en-US" sz="26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6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rejected</m:t>
                              </m:r>
                              <m:r>
                                <a:rPr lang="en-US" sz="26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6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at</m:t>
                              </m:r>
                              <m:r>
                                <a:rPr lang="en-US" sz="26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6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the</m:t>
                              </m:r>
                              <m:r>
                                <a:rPr lang="en-US" sz="26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HK" sz="26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6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6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significance</m:t>
                              </m:r>
                              <m:r>
                                <a:rPr lang="en-US" sz="26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6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level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032736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Equivalently,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-value is the value of </a:t>
                </a:r>
                <a14:m>
                  <m:oMath xmlns:m="http://schemas.openxmlformats.org/officeDocument/2006/math">
                    <m:r>
                      <a:rPr lang="en-HK" sz="3200" i="1" dirty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for which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would be exactly at the threshold between rejection and non-rejection. </a:t>
                </a:r>
              </a:p>
              <a:p>
                <a:endParaRPr lang="en-US" dirty="0"/>
              </a:p>
              <a:p>
                <a:r>
                  <a:rPr lang="en-US" dirty="0"/>
                  <a:t>Thus, for example, the null hypothesis would be rejected at the 5% significance level if and only if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-value is smaller than 0.05.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480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3755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observations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an </a:t>
                </a:r>
                <a:r>
                  <a:rPr lang="en-US" dirty="0">
                    <a:solidFill>
                      <a:srgbClr val="FF0000"/>
                    </a:solidFill>
                  </a:rPr>
                  <a:t>estimator</a:t>
                </a:r>
                <a:r>
                  <a:rPr lang="en-US" dirty="0"/>
                  <a:t> is a random variable of the form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HK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, for some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Note that since the distribution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depends on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, the same is true for the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HK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We use the term </a:t>
                </a:r>
                <a:r>
                  <a:rPr lang="en-US" dirty="0">
                    <a:solidFill>
                      <a:srgbClr val="FF0000"/>
                    </a:solidFill>
                  </a:rPr>
                  <a:t>estimate </a:t>
                </a:r>
                <a:r>
                  <a:rPr lang="en-US" dirty="0"/>
                  <a:t>to refer to an actual realized value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HK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750" r="-2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2666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Sometimes, particularly when we are interested in the role of the number of observations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we use the notation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HK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acc>
                      </m:e>
                      <m:sub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for an estimator.</a:t>
                </a:r>
              </a:p>
              <a:p>
                <a:r>
                  <a:rPr lang="en-US" dirty="0"/>
                  <a:t>It is then also appropriate to view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HK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acc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as a </a:t>
                </a:r>
                <a:r>
                  <a:rPr lang="en-US" dirty="0">
                    <a:solidFill>
                      <a:srgbClr val="FF0000"/>
                    </a:solidFill>
                  </a:rPr>
                  <a:t>sequence</a:t>
                </a:r>
                <a:r>
                  <a:rPr lang="en-US" dirty="0"/>
                  <a:t> of estimators. </a:t>
                </a:r>
              </a:p>
              <a:p>
                <a:pPr lvl="1"/>
                <a:r>
                  <a:rPr lang="en-US" dirty="0"/>
                  <a:t>One for each value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mean and variance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HK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acc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are denoted</a:t>
                </a:r>
                <a:r>
                  <a:rPr lang="en-HK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HK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HK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acc>
                          </m:e>
                          <m:sub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𝑣𝑎𝑟</m:t>
                        </m:r>
                      </m:e>
                      <m:sub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HK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HK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acc>
                          </m:e>
                          <m:sub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respectively.</a:t>
                </a:r>
              </a:p>
              <a:p>
                <a:pPr lvl="1"/>
                <a:r>
                  <a:rPr lang="en-US" dirty="0"/>
                  <a:t>We sometimes drop this subscript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when the context is clear.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44" t="-2423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914672"/>
      </p:ext>
    </p:extLst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10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0000FF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10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0000FF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29013</TotalTime>
  <Words>4352</Words>
  <Application>Microsoft Office PowerPoint</Application>
  <PresentationFormat>全屏显示(4:3)</PresentationFormat>
  <Paragraphs>295</Paragraphs>
  <Slides>76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76</vt:i4>
      </vt:variant>
    </vt:vector>
  </HeadingPairs>
  <TitlesOfParts>
    <vt:vector size="84" baseType="lpstr">
      <vt:lpstr>新細明體</vt:lpstr>
      <vt:lpstr>Arial</vt:lpstr>
      <vt:lpstr>Arial Black</vt:lpstr>
      <vt:lpstr>Cambria Math</vt:lpstr>
      <vt:lpstr>Garamond</vt:lpstr>
      <vt:lpstr>Times New Roman</vt:lpstr>
      <vt:lpstr>Wingdings</vt:lpstr>
      <vt:lpstr>Edge</vt:lpstr>
      <vt:lpstr>PowerPoint 演示文稿</vt:lpstr>
      <vt:lpstr>Preceding chapter: Bayesian inference</vt:lpstr>
      <vt:lpstr>This chapter: classical inference</vt:lpstr>
      <vt:lpstr>Classical inference</vt:lpstr>
      <vt:lpstr>PowerPoint 演示文稿</vt:lpstr>
      <vt:lpstr>Notation </vt:lpstr>
      <vt:lpstr>Content </vt:lpstr>
      <vt:lpstr>PowerPoint 演示文稿</vt:lpstr>
      <vt:lpstr>PowerPoint 演示文稿</vt:lpstr>
      <vt:lpstr>Terminology regarding estimators </vt:lpstr>
      <vt:lpstr>bias</vt:lpstr>
      <vt:lpstr>Consistent </vt:lpstr>
      <vt:lpstr>PowerPoint 演示文稿</vt:lpstr>
      <vt:lpstr>Maximum Likelihood Estimation (MLE)</vt:lpstr>
      <vt:lpstr>PowerPoint 演示文稿</vt:lpstr>
      <vt:lpstr>PowerPoint 演示文稿</vt:lpstr>
      <vt:lpstr>PowerPoint 演示文稿</vt:lpstr>
      <vt:lpstr>PowerPoint 演示文稿</vt:lpstr>
      <vt:lpstr>Comparison with Bayesian MAP</vt:lpstr>
      <vt:lpstr>Estimating parameter of exponential</vt:lpstr>
      <vt:lpstr>PowerPoint 演示文稿</vt:lpstr>
      <vt:lpstr>PowerPoint 演示文稿</vt:lpstr>
      <vt:lpstr>Estimating parameters of normal</vt:lpstr>
      <vt:lpstr>PowerPoint 演示文稿</vt:lpstr>
      <vt:lpstr>Properties of MLE</vt:lpstr>
      <vt:lpstr>Estimation of the Mean</vt:lpstr>
      <vt:lpstr>Estimation of the Variance</vt:lpstr>
      <vt:lpstr>PowerPoint 演示文稿</vt:lpstr>
      <vt:lpstr>Confidence Intervals  </vt:lpstr>
      <vt:lpstr>PowerPoint 演示文稿</vt:lpstr>
      <vt:lpstr>Content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Content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Likelihood Ratio Test (LRT)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Neyman-Pearson Lemma</vt:lpstr>
      <vt:lpstr>PowerPoint 演示文稿</vt:lpstr>
      <vt:lpstr>Content </vt:lpstr>
      <vt:lpstr>PowerPoint 演示文稿</vt:lpstr>
      <vt:lpstr>Motivation</vt:lpstr>
      <vt:lpstr>PowerPoint 演示文稿</vt:lpstr>
      <vt:lpstr>PowerPoint 演示文稿</vt:lpstr>
      <vt:lpstr>PowerPoint 演示文稿</vt:lpstr>
      <vt:lpstr>PowerPoint 演示文稿</vt:lpstr>
      <vt:lpstr>The General Approach </vt:lpstr>
      <vt:lpstr>Example: Is my coin fair?</vt:lpstr>
      <vt:lpstr>PowerPoint 演示文稿</vt:lpstr>
      <vt:lpstr>PowerPoint 演示文稿</vt:lpstr>
      <vt:lpstr>PowerPoint 演示文稿</vt:lpstr>
      <vt:lpstr>PowerPoint 演示文稿</vt:lpstr>
      <vt:lpstr>Significance Testing Methodology</vt:lpstr>
      <vt:lpstr>PowerPoint 演示文稿</vt:lpstr>
      <vt:lpstr>PowerPoint 演示文稿</vt:lpstr>
      <vt:lpstr>Comments and interpretation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Lenovo's User</dc:creator>
  <cp:lastModifiedBy>Shengyu Zhang</cp:lastModifiedBy>
  <cp:revision>1180</cp:revision>
  <dcterms:created xsi:type="dcterms:W3CDTF">1601-01-01T00:00:00Z</dcterms:created>
  <dcterms:modified xsi:type="dcterms:W3CDTF">2017-04-23T14:32:21Z</dcterms:modified>
</cp:coreProperties>
</file>