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17"/>
  </p:notesMasterIdLst>
  <p:sldIdLst>
    <p:sldId id="772" r:id="rId2"/>
    <p:sldId id="773" r:id="rId3"/>
    <p:sldId id="774" r:id="rId4"/>
    <p:sldId id="775" r:id="rId5"/>
    <p:sldId id="776" r:id="rId6"/>
    <p:sldId id="777" r:id="rId7"/>
    <p:sldId id="779" r:id="rId8"/>
    <p:sldId id="780" r:id="rId9"/>
    <p:sldId id="781" r:id="rId10"/>
    <p:sldId id="783" r:id="rId11"/>
    <p:sldId id="784" r:id="rId12"/>
    <p:sldId id="785" r:id="rId13"/>
    <p:sldId id="786" r:id="rId14"/>
    <p:sldId id="787" r:id="rId15"/>
    <p:sldId id="788" r:id="rId16"/>
    <p:sldId id="789" r:id="rId17"/>
    <p:sldId id="790" r:id="rId18"/>
    <p:sldId id="810" r:id="rId19"/>
    <p:sldId id="793" r:id="rId20"/>
    <p:sldId id="794" r:id="rId21"/>
    <p:sldId id="795" r:id="rId22"/>
    <p:sldId id="797" r:id="rId23"/>
    <p:sldId id="801" r:id="rId24"/>
    <p:sldId id="802" r:id="rId25"/>
    <p:sldId id="803" r:id="rId26"/>
    <p:sldId id="804" r:id="rId27"/>
    <p:sldId id="805" r:id="rId28"/>
    <p:sldId id="806" r:id="rId29"/>
    <p:sldId id="807" r:id="rId30"/>
    <p:sldId id="809" r:id="rId31"/>
    <p:sldId id="811" r:id="rId32"/>
    <p:sldId id="812" r:id="rId33"/>
    <p:sldId id="813" r:id="rId34"/>
    <p:sldId id="814" r:id="rId35"/>
    <p:sldId id="815" r:id="rId36"/>
    <p:sldId id="816" r:id="rId37"/>
    <p:sldId id="817" r:id="rId38"/>
    <p:sldId id="818" r:id="rId39"/>
    <p:sldId id="819" r:id="rId40"/>
    <p:sldId id="820" r:id="rId41"/>
    <p:sldId id="821" r:id="rId42"/>
    <p:sldId id="822" r:id="rId43"/>
    <p:sldId id="823" r:id="rId44"/>
    <p:sldId id="824" r:id="rId45"/>
    <p:sldId id="825" r:id="rId46"/>
    <p:sldId id="826" r:id="rId47"/>
    <p:sldId id="827" r:id="rId48"/>
    <p:sldId id="828" r:id="rId49"/>
    <p:sldId id="829" r:id="rId50"/>
    <p:sldId id="830" r:id="rId51"/>
    <p:sldId id="831" r:id="rId52"/>
    <p:sldId id="832" r:id="rId53"/>
    <p:sldId id="833" r:id="rId54"/>
    <p:sldId id="834" r:id="rId55"/>
    <p:sldId id="835" r:id="rId56"/>
    <p:sldId id="836" r:id="rId57"/>
    <p:sldId id="837" r:id="rId58"/>
    <p:sldId id="838" r:id="rId59"/>
    <p:sldId id="839" r:id="rId60"/>
    <p:sldId id="840" r:id="rId61"/>
    <p:sldId id="841" r:id="rId62"/>
    <p:sldId id="842" r:id="rId63"/>
    <p:sldId id="843" r:id="rId64"/>
    <p:sldId id="844" r:id="rId65"/>
    <p:sldId id="845" r:id="rId66"/>
    <p:sldId id="846" r:id="rId67"/>
    <p:sldId id="847" r:id="rId68"/>
    <p:sldId id="848" r:id="rId69"/>
    <p:sldId id="849" r:id="rId70"/>
    <p:sldId id="850" r:id="rId71"/>
    <p:sldId id="851" r:id="rId72"/>
    <p:sldId id="852" r:id="rId73"/>
    <p:sldId id="853" r:id="rId74"/>
    <p:sldId id="854" r:id="rId75"/>
    <p:sldId id="855" r:id="rId76"/>
    <p:sldId id="856" r:id="rId77"/>
    <p:sldId id="857" r:id="rId78"/>
    <p:sldId id="858" r:id="rId79"/>
    <p:sldId id="859" r:id="rId80"/>
    <p:sldId id="860" r:id="rId81"/>
    <p:sldId id="861" r:id="rId82"/>
    <p:sldId id="862" r:id="rId83"/>
    <p:sldId id="863" r:id="rId84"/>
    <p:sldId id="864" r:id="rId85"/>
    <p:sldId id="865" r:id="rId86"/>
    <p:sldId id="866" r:id="rId87"/>
    <p:sldId id="867" r:id="rId88"/>
    <p:sldId id="868" r:id="rId89"/>
    <p:sldId id="869" r:id="rId90"/>
    <p:sldId id="870" r:id="rId91"/>
    <p:sldId id="871" r:id="rId92"/>
    <p:sldId id="872" r:id="rId93"/>
    <p:sldId id="873" r:id="rId94"/>
    <p:sldId id="874" r:id="rId95"/>
    <p:sldId id="875" r:id="rId96"/>
    <p:sldId id="876" r:id="rId97"/>
    <p:sldId id="877" r:id="rId98"/>
    <p:sldId id="878" r:id="rId99"/>
    <p:sldId id="879" r:id="rId100"/>
    <p:sldId id="880" r:id="rId101"/>
    <p:sldId id="881" r:id="rId102"/>
    <p:sldId id="882" r:id="rId103"/>
    <p:sldId id="883" r:id="rId104"/>
    <p:sldId id="884" r:id="rId105"/>
    <p:sldId id="885" r:id="rId106"/>
    <p:sldId id="886" r:id="rId107"/>
    <p:sldId id="887" r:id="rId108"/>
    <p:sldId id="888" r:id="rId109"/>
    <p:sldId id="889" r:id="rId110"/>
    <p:sldId id="890" r:id="rId111"/>
    <p:sldId id="891" r:id="rId112"/>
    <p:sldId id="892" r:id="rId113"/>
    <p:sldId id="893" r:id="rId114"/>
    <p:sldId id="894" r:id="rId115"/>
    <p:sldId id="895" r:id="rId1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FF9900"/>
    <a:srgbClr val="FF0000"/>
    <a:srgbClr val="9966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5298" autoAdjust="0"/>
  </p:normalViewPr>
  <p:slideViewPr>
    <p:cSldViewPr>
      <p:cViewPr varScale="1">
        <p:scale>
          <a:sx n="127" d="100"/>
          <a:sy n="127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75" d="100"/>
          <a:sy n="75" d="100"/>
        </p:scale>
        <p:origin x="350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F04564-8EBA-4616-A64E-21D3B9D371BF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7028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158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2923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5094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3072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12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2716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31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9806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46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7622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61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94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92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7966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CDA68-592D-437D-872C-05FE571461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5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7BF1C-9688-4B8D-83E7-81B2852DB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C939-719C-4B8B-AD70-8E5EA317A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3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F7150C-EA11-4647-8771-419FA55D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0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8D06-FC6D-429A-8268-394CBCCB7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5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43A3-4609-41FD-A1DC-3F4A01D21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33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B4E7-CECC-482E-9418-A04D0B130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3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53DD-57D4-45F1-9654-673F3896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3455E-2F05-4192-AC54-FD7F51AA8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0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FDAF-C3B9-495E-AB7F-377DDE20B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C941-764C-4B15-9F60-38AFA5A6C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E13D-5CD1-417E-9C5F-07688C960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3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951B8D28-351F-4B07-9911-FCFC36113B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8900" y="5181600"/>
            <a:ext cx="4914900" cy="609600"/>
          </a:xfrm>
        </p:spPr>
        <p:txBody>
          <a:bodyPr/>
          <a:lstStyle/>
          <a:p>
            <a:pPr algn="l"/>
            <a:r>
              <a:rPr lang="en-US" altLang="zh-HK" sz="2600" dirty="0">
                <a:ea typeface="新細明體" charset="-120"/>
              </a:rPr>
              <a:t>Instructor: 	Shengyu Zhang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981200" y="3200402"/>
            <a:ext cx="5334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Chapter 5</a:t>
            </a: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: Limit Theorems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762056" cy="680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ENGG2430A  Probability and Statistics for Engineers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3868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 theorems are </a:t>
            </a:r>
            <a:r>
              <a:rPr lang="en-US" altLang="zh-CN" dirty="0">
                <a:solidFill>
                  <a:srgbClr val="FF0000"/>
                </a:solidFill>
              </a:rPr>
              <a:t>useful</a:t>
            </a:r>
            <a:r>
              <a:rPr lang="en-US" altLang="zh-CN" dirty="0"/>
              <a:t> for several reasons:</a:t>
            </a:r>
          </a:p>
          <a:p>
            <a:endParaRPr lang="en-US" altLang="zh-CN" dirty="0"/>
          </a:p>
          <a:p>
            <a:r>
              <a:rPr lang="en-US" altLang="zh-CN" dirty="0"/>
              <a:t>(a) </a:t>
            </a:r>
            <a:r>
              <a:rPr lang="en-US" altLang="zh-CN" dirty="0">
                <a:solidFill>
                  <a:srgbClr val="FF0000"/>
                </a:solidFill>
              </a:rPr>
              <a:t>Conceptually</a:t>
            </a:r>
            <a:r>
              <a:rPr lang="en-US" altLang="zh-CN" dirty="0"/>
              <a:t>. They provided an </a:t>
            </a:r>
            <a:r>
              <a:rPr lang="en-US" altLang="zh-CN" dirty="0">
                <a:solidFill>
                  <a:srgbClr val="FF0000"/>
                </a:solidFill>
              </a:rPr>
              <a:t>interpretation</a:t>
            </a:r>
            <a:r>
              <a:rPr lang="en-US" altLang="zh-CN" dirty="0"/>
              <a:t> of expectations/probabilities in terms of a long sequence of identical independent experi­ments.</a:t>
            </a:r>
          </a:p>
        </p:txBody>
      </p:sp>
    </p:spTree>
    <p:extLst>
      <p:ext uri="{BB962C8B-B14F-4D97-AF65-F5344CB8AC3E}">
        <p14:creationId xmlns:p14="http://schemas.microsoft.com/office/powerpoint/2010/main" val="35266808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Probabilities and Frequencies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Consider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event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defined in terms of some probabilistic experiment. </a:t>
                </a:r>
                <a:endParaRPr lang="en-US" sz="3200" dirty="0" smtClean="0"/>
              </a:p>
              <a:p>
                <a:pPr lvl="1"/>
                <a:r>
                  <a:rPr lang="en-US" sz="2800" dirty="0" smtClean="0"/>
                  <a:t>Denote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3200" dirty="0" smtClean="0"/>
                  <a:t>Consider a </a:t>
                </a:r>
                <a:r>
                  <a:rPr lang="en-US" sz="3200" dirty="0"/>
                  <a:t>sequence of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independent repetitions </a:t>
                </a:r>
                <a:r>
                  <a:rPr lang="en-US" sz="3200" dirty="0"/>
                  <a:t>of the same experiment. </a:t>
                </a:r>
              </a:p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be the fraction of the first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repetitions in which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occurs. </a:t>
                </a:r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3173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Probabilities and Frequencies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The strong law of large numbers asserts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converges to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>
                    <a:solidFill>
                      <a:srgbClr val="FF0000"/>
                    </a:solidFill>
                  </a:rPr>
                  <a:t>with probability 1</a:t>
                </a:r>
                <a:r>
                  <a:rPr lang="en-US" sz="3200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func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3200" dirty="0"/>
                  <a:t>In contrast, the weak law of large numbers asserts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converges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in probability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&gt;0,  </m:t>
                    </m:r>
                    <m:r>
                      <m:rPr>
                        <m:sty m:val="p"/>
                      </m:rP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→0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tx1"/>
                        </a:solidFill>
                        <a:latin typeface="+mn-ea"/>
                      </a:rPr>
                      <m:t>, </m:t>
                    </m:r>
                    <m:r>
                      <m:rPr>
                        <m:nor/>
                      </m:rPr>
                      <a:rPr lang="en-HK" altLang="zh-CN" sz="2800" dirty="0">
                        <a:solidFill>
                          <a:schemeClr val="tx1"/>
                        </a:solidFill>
                        <a:latin typeface="+mn-ea"/>
                      </a:rPr>
                      <m:t> 			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tx1"/>
                        </a:solidFill>
                        <a:latin typeface="+mn-ea"/>
                      </a:rPr>
                      <m:t>as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tx1"/>
                        </a:solidFill>
                        <a:latin typeface="+mn-ea"/>
                      </a:rPr>
                      <m:t> 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→∞.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24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Probabilities and Frequencies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We have often talked intuitively about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probability</a:t>
                </a:r>
                <a:r>
                  <a:rPr lang="en-US" sz="3200" dirty="0"/>
                  <a:t> of an event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as the frequency </a:t>
                </a:r>
                <a:r>
                  <a:rPr lang="en-US" sz="3200" dirty="0"/>
                  <a:t>with which it occurs in an infinitely long sequence of independent trials. </a:t>
                </a:r>
              </a:p>
              <a:p>
                <a:r>
                  <a:rPr lang="en-US" sz="3200" dirty="0"/>
                  <a:t>The strong law backs this intuition and establishes that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the long-term frequency of occurrence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is indeed equal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with essential certainty.</a:t>
                </a:r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8067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convergence concept behind the strong law is different than the notion employed in the weak law. </a:t>
            </a:r>
          </a:p>
          <a:p>
            <a:endParaRPr lang="en-US" sz="3200" dirty="0"/>
          </a:p>
          <a:p>
            <a:r>
              <a:rPr lang="en-US" sz="3200" dirty="0"/>
              <a:t>We provide here a definition and some discussion of this new convergence concept. </a:t>
            </a:r>
          </a:p>
        </p:txBody>
      </p:sp>
    </p:spTree>
    <p:extLst>
      <p:ext uri="{BB962C8B-B14F-4D97-AF65-F5344CB8AC3E}">
        <p14:creationId xmlns:p14="http://schemas.microsoft.com/office/powerpoint/2010/main" val="40542550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3200" dirty="0"/>
                  <a:t> be a sequence of random variables (not necessarily independent). </a:t>
                </a:r>
              </a:p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/>
                  <a:t> be a real number. </a:t>
                </a:r>
              </a:p>
              <a:p>
                <a:r>
                  <a:rPr lang="en-US" sz="3200" dirty="0"/>
                  <a:t>We say that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converges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with probability­ 1</a:t>
                </a:r>
                <a:r>
                  <a:rPr lang="en-US" sz="3200" dirty="0"/>
                  <a:t> (or almost surely)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 dirty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dirty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8549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Similar to our earlier discussion, a proper interpretation of this type of convergence involves a sample space consisting of infinite sequences.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All of the probability is concentrated on those sequences that converge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This does not mean that other sequences are impossible, only that their total probability is zero.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82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551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3200" dirty="0"/>
                  <a:t> be a sequence of independent random variables that are uniformly distributed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. Let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3200" dirty="0"/>
                        <m:t>.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We will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converges to 0 with probability 1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4343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We first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is nonincreasing,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is bounded, it has a limit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For any </a:t>
                </a:r>
                <a:r>
                  <a:rPr lang="en-US" sz="3200" dirty="0" smtClean="0"/>
                  <a:t>small </a:t>
                </a:r>
                <a14:m>
                  <m:oMath xmlns:m="http://schemas.openxmlformats.org/officeDocument/2006/math">
                    <m:r>
                      <a:rPr lang="en-HK" sz="32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HK" sz="3200" b="0" i="1" dirty="0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HK" sz="32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HK" sz="3200" b="0" i="0" dirty="0"/>
                  <a:t> </a:t>
                </a:r>
                <a:r>
                  <a:rPr lang="en-HK" sz="3200" b="0" i="0" dirty="0" err="1"/>
                  <a:t>iff</a:t>
                </a:r>
                <a:r>
                  <a:rPr lang="en-HK" sz="3200" b="0" i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HK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sz="3200" b="0" i="0" dirty="0">
                    <a:latin typeface="+mj-lt"/>
                  </a:rPr>
                  <a:t>. </a:t>
                </a:r>
              </a:p>
              <a:p>
                <a:r>
                  <a:rPr lang="en-HK" sz="3200" dirty="0"/>
                  <a:t>Therefore, </a:t>
                </a:r>
                <a:br>
                  <a:rPr lang="en-HK" sz="32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HK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32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sz="3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HK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∀</m:t>
                        </m:r>
                        <m:r>
                          <a:rPr lang="en-HK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HK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r>
                  <a:rPr lang="en-US" sz="3200" dirty="0"/>
                  <a:t>Letting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200" dirty="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r>
                  <a:rPr lang="en-US" sz="3200" dirty="0"/>
                  <a:t>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ea typeface="Cambria Math" panose="02040503050406030204" pitchFamily="18" charset="0"/>
                </a:endParaRP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 b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57787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Convergence with probability 1 implies convergence in probability, but </a:t>
            </a:r>
            <a:r>
              <a:rPr lang="en-US" sz="3200" dirty="0">
                <a:solidFill>
                  <a:srgbClr val="FF0000"/>
                </a:solidFill>
              </a:rPr>
              <a:t>the converse is not necessarily true</a:t>
            </a:r>
            <a:r>
              <a:rPr lang="en-US" sz="3200" dirty="0"/>
              <a:t>. </a:t>
            </a:r>
          </a:p>
          <a:p>
            <a:endParaRPr lang="en-US" sz="3200" dirty="0"/>
          </a:p>
          <a:p>
            <a:r>
              <a:rPr lang="en-US" sz="3200" dirty="0"/>
              <a:t>Our last example illustrates the difference between convergence in probability and convergence with probability 1.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07136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Consider a </a:t>
                </a:r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discrete-time arrival process</a:t>
                </a:r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The set of time is partitioned into consecutive intervals of the form </a:t>
                </a:r>
                <a:r>
                  <a:rPr lang="en-HK" sz="3200" i="1" dirty="0">
                    <a:latin typeface="Cambria Math" panose="02040503050406030204" pitchFamily="18" charset="0"/>
                  </a:rPr>
                  <a:t/>
                </a:r>
                <a:br>
                  <a:rPr lang="en-HK" sz="3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Note the 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increases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increases.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During each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, there is exactly </a:t>
                </a:r>
                <a:r>
                  <a:rPr lang="en-US" sz="3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one arrival</a:t>
                </a:r>
                <a:r>
                  <a:rPr lang="en-US" sz="3200" dirty="0">
                    <a:ea typeface="Cambria Math" panose="02040503050406030204" pitchFamily="18" charset="0"/>
                  </a:rPr>
                  <a:t>, and all times within an interval are equally likely. </a:t>
                </a:r>
              </a:p>
              <a:p>
                <a:pPr lvl="1"/>
                <a:r>
                  <a:rPr lang="en-US" sz="2800" dirty="0">
                    <a:ea typeface="Cambria Math" panose="02040503050406030204" pitchFamily="18" charset="0"/>
                  </a:rPr>
                  <a:t>The arrivals are assumed to be independent.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r="-1926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64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(b) They allow for an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approximate analysis </a:t>
                </a:r>
                <a:r>
                  <a:rPr lang="en-US" altLang="zh-CN" dirty="0"/>
                  <a:t>of the properties of random vari­ables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dirty="0"/>
                  <a:t>This is to be contrasted with an exact analysis which requires a formula for the PMF or PDF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, a complicated and tedious task when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is large.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(c) They play a major role in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inference and statistics</a:t>
                </a:r>
                <a:r>
                  <a:rPr lang="en-US" altLang="zh-CN" dirty="0"/>
                  <a:t>, in the presence of large data sets. </a:t>
                </a:r>
                <a:endParaRPr lang="zh-CN" altLang="en-US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2697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if there is an arrival at time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0 if there is no arrival. </a:t>
                </a:r>
              </a:p>
              <a:p>
                <a:r>
                  <a:rPr lang="en-US" sz="3200" dirty="0"/>
                  <a:t>We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HK" sz="3200" dirty="0"/>
                  <a:t>Therefore,</a:t>
                </a: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HK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r>
                  <a:rPr lang="en-US" sz="3200" dirty="0"/>
                  <a:t>We conclude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converges to 0 in probability</a:t>
                </a:r>
                <a:r>
                  <a:rPr lang="en-US" sz="3200" dirty="0"/>
                  <a:t>.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284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However, the total number of arrivals is infinite. </a:t>
                </a:r>
              </a:p>
              <a:p>
                <a:r>
                  <a:rPr lang="en-US" sz="3200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is unity for infinitely many values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So the event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has</a:t>
                </a:r>
                <a:r>
                  <a:rPr lang="en-US" sz="3200" dirty="0">
                    <a:solidFill>
                      <a:srgbClr val="FF0000"/>
                    </a:solidFill>
                  </a:rPr>
                  <a:t> 0 probability</a:t>
                </a:r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It doesn’t converge with probability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5231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Convergence with Probability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Intuitively, the following is happening. </a:t>
                </a:r>
              </a:p>
              <a:p>
                <a:r>
                  <a:rPr lang="en-US" sz="3200" dirty="0"/>
                  <a:t>At any given time, there is only a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small, and diminishing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, probability of a substantial deviation from 0</a:t>
                </a:r>
                <a:r>
                  <a:rPr lang="en-US" sz="3200" dirty="0"/>
                  <a:t>, </a:t>
                </a:r>
              </a:p>
              <a:p>
                <a:pPr lvl="1"/>
                <a:r>
                  <a:rPr lang="en-US" sz="2800" dirty="0"/>
                  <a:t>which implies convergence in probability. </a:t>
                </a:r>
              </a:p>
              <a:p>
                <a:r>
                  <a:rPr lang="en-US" sz="3200" dirty="0"/>
                  <a:t>On the other hand, given enough time, a substantial deviation from 0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is certain to occur</a:t>
                </a:r>
                <a:r>
                  <a:rPr lang="en-US" sz="3200"/>
                  <a:t>. </a:t>
                </a:r>
              </a:p>
              <a:p>
                <a:pPr lvl="1"/>
                <a:r>
                  <a:rPr lang="en-US" sz="2800"/>
                  <a:t>For </a:t>
                </a:r>
                <a:r>
                  <a:rPr lang="en-US" sz="2800" dirty="0"/>
                  <a:t>this reason, we do not have convergence with probability 1.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2826" r="-200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0393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 </a:t>
                </a: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 of large </a:t>
                </a: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∀</m:t>
                    </m:r>
                    <m:r>
                      <a:rPr lang="en-US" altLang="zh-CN" sz="2400" i="1">
                        <a:latin typeface="Cambria Math"/>
                      </a:rPr>
                      <m:t>𝜖</m:t>
                    </m:r>
                    <m:r>
                      <a:rPr lang="en-US" altLang="zh-CN" sz="2400" i="1">
                        <a:latin typeface="Cambria Math"/>
                      </a:rPr>
                      <m:t>&gt;0, 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→0</m:t>
                    </m:r>
                    <m:r>
                      <m:rPr>
                        <m:nor/>
                      </m:rPr>
                      <a:rPr lang="en-US" altLang="zh-CN" sz="2400" dirty="0">
                        <a:latin typeface="+mn-ea"/>
                      </a:rPr>
                      <m:t>, </m:t>
                    </m:r>
                    <m:r>
                      <m:rPr>
                        <m:nor/>
                      </m:rPr>
                      <a:rPr lang="en-HK" altLang="zh-CN" sz="2400" dirty="0">
                        <a:latin typeface="+mn-ea"/>
                      </a:rPr>
                      <m:t> 			</m:t>
                    </m:r>
                    <m:r>
                      <m:rPr>
                        <m:nor/>
                      </m:rPr>
                      <a:rPr lang="en-US" altLang="zh-CN" sz="2400" dirty="0">
                        <a:latin typeface="+mn-ea"/>
                      </a:rPr>
                      <m:t>as</m:t>
                    </m:r>
                    <m:r>
                      <m:rPr>
                        <m:nor/>
                      </m:rPr>
                      <a:rPr lang="en-US" altLang="zh-CN" sz="2400" dirty="0">
                        <a:latin typeface="+mn-ea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→∞.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Indicates </a:t>
                </a:r>
                <a:r>
                  <a:rPr lang="en-US" dirty="0"/>
                  <a:t>that the sample </a:t>
                </a:r>
                <a:r>
                  <a:rPr lang="en-US" dirty="0" smtClean="0"/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very likely to be close to the true </a:t>
                </a:r>
                <a:r>
                  <a:rPr lang="en-US" dirty="0" smtClean="0"/>
                  <a:t>mean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as the sample size  </a:t>
                </a:r>
                <a:r>
                  <a:rPr lang="en-US" dirty="0" smtClean="0"/>
                  <a:t>increases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Based </a:t>
                </a:r>
                <a:r>
                  <a:rPr lang="en-US" dirty="0"/>
                  <a:t>on the Chebyshev </a:t>
                </a:r>
                <a:r>
                  <a:rPr lang="en-US" dirty="0" smtClean="0"/>
                  <a:t>inequality.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3651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 limit theorem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where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is the CDF of the standard normal.</a:t>
                </a:r>
              </a:p>
              <a:p>
                <a:pPr lvl="1"/>
                <a:r>
                  <a:rPr lang="en-US" dirty="0" smtClean="0"/>
                  <a:t>Asserts </a:t>
                </a:r>
                <a:r>
                  <a:rPr lang="en-US" dirty="0"/>
                  <a:t>that the sum of a large number </a:t>
                </a:r>
                <a:r>
                  <a:rPr lang="en-US" dirty="0" smtClean="0"/>
                  <a:t>of </a:t>
                </a:r>
                <a:r>
                  <a:rPr lang="en-US" dirty="0"/>
                  <a:t>independent random variables is approximately normal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Can be used for approximation.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3045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law of large numbers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Makes </a:t>
                </a:r>
                <a:r>
                  <a:rPr lang="en-US" dirty="0"/>
                  <a:t>a more emphatic </a:t>
                </a:r>
                <a:r>
                  <a:rPr lang="en-US" dirty="0" smtClean="0"/>
                  <a:t>connection </a:t>
                </a:r>
                <a:r>
                  <a:rPr lang="en-US" dirty="0"/>
                  <a:t>of probabilities and relative frequencies,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Is </a:t>
                </a:r>
                <a:r>
                  <a:rPr lang="en-US" dirty="0"/>
                  <a:t>often an </a:t>
                </a:r>
                <a:r>
                  <a:rPr lang="en-US" dirty="0" smtClean="0"/>
                  <a:t>important </a:t>
                </a:r>
                <a:r>
                  <a:rPr lang="en-US" dirty="0"/>
                  <a:t>tool in theoretical studies.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Markov and Chebyshev Inequalities</a:t>
            </a:r>
          </a:p>
          <a:p>
            <a:r>
              <a:rPr lang="en-US" dirty="0"/>
              <a:t>The Weak Law of Large Numbers</a:t>
            </a:r>
          </a:p>
          <a:p>
            <a:r>
              <a:rPr lang="en-US" dirty="0"/>
              <a:t>Convergence in Probability</a:t>
            </a:r>
          </a:p>
          <a:p>
            <a:r>
              <a:rPr lang="en-US" dirty="0"/>
              <a:t>The Central Limit Theorem</a:t>
            </a:r>
          </a:p>
          <a:p>
            <a:r>
              <a:rPr lang="en-US" dirty="0"/>
              <a:t>The Strong Law of Large Numbers</a:t>
            </a:r>
          </a:p>
        </p:txBody>
      </p:sp>
    </p:spTree>
    <p:extLst>
      <p:ext uri="{BB962C8B-B14F-4D97-AF65-F5344CB8AC3E}">
        <p14:creationId xmlns:p14="http://schemas.microsoft.com/office/powerpoint/2010/main" val="9402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Markov and Chebyshev Inequalities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These inequalities use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mean</a:t>
                </a:r>
                <a:r>
                  <a:rPr lang="en-US" altLang="zh-CN" dirty="0"/>
                  <a:t> and possibly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variance</a:t>
                </a:r>
                <a:r>
                  <a:rPr lang="en-US" altLang="zh-CN" dirty="0"/>
                  <a:t> of a random variable to draw conclusions on the probabilities of certain events. </a:t>
                </a:r>
              </a:p>
              <a:p>
                <a:r>
                  <a:rPr lang="en-US" altLang="zh-CN" dirty="0"/>
                  <a:t>primarily useful in situations </a:t>
                </a:r>
              </a:p>
              <a:p>
                <a:pPr lvl="1"/>
                <a:r>
                  <a:rPr lang="en-US" altLang="zh-CN" dirty="0"/>
                  <a:t>exact values or bounds for the mean and variance of a random variable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are easily computable. </a:t>
                </a:r>
              </a:p>
              <a:p>
                <a:pPr lvl="1"/>
                <a:r>
                  <a:rPr lang="en-US" altLang="zh-CN" dirty="0"/>
                  <a:t>but the distribution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either unavailable or hard to calculate.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53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Markov inequality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Theorem</a:t>
                </a:r>
                <a:r>
                  <a:rPr lang="en-US" altLang="zh-CN" dirty="0"/>
                  <a:t> (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Markov Inequality</a:t>
                </a:r>
                <a:r>
                  <a:rPr lang="en-US" altLang="zh-CN" dirty="0"/>
                  <a:t>). If a random variable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can only take nonnegative values, then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If a nonnegative random variable has a small mean, then the probability that it takes a large value must also be small.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41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Markov inequality (proof)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To justify the Markov inequality, let us fix a positive number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and consider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/>
                  <a:t>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m:rPr>
                                  <m:nor/>
                                </m:rPr>
                                <a:rPr lang="en-US" altLang="zh-CN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altLang="zh-CN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It is seen that the relation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always holds and therefore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].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99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On the other hand,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r>
                  <a:rPr lang="en-US" altLang="zh-CN" dirty="0"/>
                  <a:t>From which we obtain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25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</p:spPr>
            <p:txBody>
              <a:bodyPr/>
              <a:lstStyle/>
              <a:p>
                <a:r>
                  <a:rPr lang="en-US" altLang="zh-CN" dirty="0"/>
                  <a:t>Part (a): the PDF of a nonnegative random variable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Part (b): the PMF of a related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  <a:blipFill rotWithShape="1">
                <a:blip r:embed="rId2"/>
                <a:stretch>
                  <a:fillRect l="-1122" t="-1750" r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 bwMode="auto">
          <a:xfrm>
            <a:off x="457200" y="30480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zh-CN" kern="0" dirty="0"/>
              <a:t>Figure 1: Illustration of the derivation.</a:t>
            </a:r>
            <a:endParaRPr lang="zh-CN" alt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0" y="1677363"/>
            <a:ext cx="4100390" cy="31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1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All of the mass in the PDF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that lies between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assigned to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All of the mass that lies above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to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Since mass is shifted to the left, the expectation can only decrease and therefore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0" dirty="0"/>
                  <a:t>    </a:t>
                </a:r>
                <a14:m>
                  <m:oMath xmlns:m="http://schemas.openxmlformats.org/officeDocument/2006/math">
                    <m:r>
                      <a:rPr lang="en-US" altLang="zh-CN" b="1" i="0" dirty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1" i="0" dirty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i="1" dirty="0">
                    <a:latin typeface="Cambria Math"/>
                  </a:rPr>
                  <a:t> </a:t>
                </a:r>
                <a:br>
                  <a:rPr lang="en-US" altLang="zh-CN" i="1" dirty="0">
                    <a:latin typeface="Cambria Math"/>
                  </a:rPr>
                </a:br>
                <a:r>
                  <a:rPr lang="en-US" altLang="zh-CN" i="1" dirty="0">
                    <a:latin typeface="Cambria Math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altLang="zh-CN" i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altLang="zh-CN" i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343400" cy="4530725"/>
              </a:xfrm>
              <a:blipFill rotWithShape="1">
                <a:blip r:embed="rId2"/>
                <a:stretch>
                  <a:fillRect l="-561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 bwMode="auto">
          <a:xfrm>
            <a:off x="457200" y="30480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zh-CN" kern="0" dirty="0"/>
              <a:t>Figure 1: Illustration of the derivation.</a:t>
            </a:r>
            <a:endParaRPr lang="zh-CN" alt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0" y="1677363"/>
            <a:ext cx="4100390" cy="31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53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1.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be uniformly distributed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</m:oMath>
                </a14:m>
                <a:r>
                  <a:rPr lang="en-US" altLang="zh-CN" i="1" dirty="0"/>
                  <a:t>.</a:t>
                </a:r>
                <a:endParaRPr lang="en-US" altLang="zh-CN" dirty="0"/>
              </a:p>
              <a:p>
                <a:r>
                  <a:rPr lang="en-US" altLang="zh-CN" dirty="0"/>
                  <a:t>Note that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]=2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Then, the Markov inequality asserts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0" smtClean="0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≥3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≥4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0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0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and Chebyshev Inequalities</a:t>
            </a:r>
          </a:p>
          <a:p>
            <a:r>
              <a:rPr lang="en-US" dirty="0"/>
              <a:t>The Weak Law of Large Numbers</a:t>
            </a:r>
          </a:p>
          <a:p>
            <a:r>
              <a:rPr lang="en-US" dirty="0"/>
              <a:t>Convergence in Probability</a:t>
            </a:r>
          </a:p>
          <a:p>
            <a:r>
              <a:rPr lang="en-US" dirty="0"/>
              <a:t>The Central Limit Theorem</a:t>
            </a:r>
          </a:p>
          <a:p>
            <a:r>
              <a:rPr lang="en-US" dirty="0"/>
              <a:t>The Strong Law of Large Numbers</a:t>
            </a:r>
          </a:p>
        </p:txBody>
      </p:sp>
    </p:spTree>
    <p:extLst>
      <p:ext uri="{BB962C8B-B14F-4D97-AF65-F5344CB8AC3E}">
        <p14:creationId xmlns:p14="http://schemas.microsoft.com/office/powerpoint/2010/main" val="305484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1.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By comparing with the exact probabilities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0" smtClean="0">
                          <a:latin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≥3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0.67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≥3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≥4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>
                          <a:latin typeface="Cambria Math"/>
                        </a:rPr>
                        <m:t> </m:t>
                      </m:r>
                      <m:r>
                        <a:rPr lang="en-US" altLang="zh-CN" b="0" i="0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≥4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We see that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bounds</a:t>
                </a:r>
                <a:r>
                  <a:rPr lang="en-US" altLang="zh-CN" dirty="0"/>
                  <a:t> provided by the Markov inequality can be quite </a:t>
                </a:r>
                <a:r>
                  <a:rPr lang="en-US" altLang="zh-CN" dirty="0">
                    <a:solidFill>
                      <a:srgbClr val="0033CC"/>
                    </a:solidFill>
                  </a:rPr>
                  <a:t>loose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61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Chebyshev inequality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Theorem</a:t>
                </a:r>
                <a:r>
                  <a:rPr lang="en-US" altLang="zh-CN" dirty="0"/>
                  <a:t> (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Chebyshev Inequality</a:t>
                </a:r>
                <a:r>
                  <a:rPr lang="en-US" altLang="zh-CN" dirty="0"/>
                  <a:t>).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a random variable with mean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If a random variable has small variance, then the probability that it takes a value far from its mean is also small. </a:t>
                </a:r>
              </a:p>
              <a:p>
                <a:pPr lvl="1"/>
                <a:r>
                  <a:rPr lang="en-US" altLang="zh-CN" dirty="0"/>
                  <a:t>Note: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does not </a:t>
                </a:r>
                <a:r>
                  <a:rPr lang="en-US" altLang="zh-CN" dirty="0"/>
                  <a:t>require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dirty="0"/>
                  <a:t> to be nonnegative.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12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Chebyshev inequality (Proof)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Let’s prove the Chebyshev inequality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Consider the nonnegative random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and apply the Markov inequality: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HK" altLang="zh-CN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Finally note that the event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identical to the event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. 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03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An alternative form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An alternative form is obtained by letting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is positive, which yields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The probability that a random variable that is more than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standard deviations</a:t>
                </a:r>
                <a:r>
                  <a:rPr lang="en-US" altLang="zh-CN" dirty="0"/>
                  <a:t> away from its mean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815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Chebyshev inequality tends to be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more powerful</a:t>
                </a:r>
                <a:r>
                  <a:rPr lang="en-US" altLang="zh-CN" dirty="0"/>
                  <a:t> than the Markov inequality </a:t>
                </a:r>
              </a:p>
              <a:p>
                <a:pPr lvl="1"/>
                <a:r>
                  <a:rPr lang="en-US" altLang="zh-CN" dirty="0"/>
                  <a:t>the bounds are more accurate, because it also uses information on the variance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mean and the variance of a random variable are only a rough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summary</a:t>
                </a:r>
                <a:r>
                  <a:rPr lang="en-US" altLang="zh-CN" dirty="0"/>
                  <a:t> of its properties</a:t>
                </a:r>
              </a:p>
              <a:p>
                <a:pPr lvl="1"/>
                <a:r>
                  <a:rPr lang="en-US" altLang="zh-CN" dirty="0"/>
                  <a:t>we cannot expect the bounds to be close approximations of the exact probabilities.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875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2. uninformative case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be uniformly distributed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Let us use the Chebyshev inequality 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HK" altLang="zh-CN" dirty="0"/>
                  <a:t/>
                </a:r>
                <a:br>
                  <a:rPr lang="en-HK" altLang="zh-CN" dirty="0"/>
                </a:br>
                <a:r>
                  <a:rPr lang="en-US" altLang="zh-CN" dirty="0"/>
                  <a:t>to bound the probability that |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−2|≥1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HK" altLang="zh-CN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HK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HK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HK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HK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altLang="zh-CN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altLang="zh-CN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HK" altLang="zh-C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HK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dirty="0"/>
                  <a:t>, and thus</a:t>
                </a:r>
                <a:r>
                  <a:rPr lang="en-HK" altLang="zh-CN" dirty="0">
                    <a:latin typeface="Cambria Math" panose="02040503050406030204" pitchFamily="18" charset="0"/>
                  </a:rPr>
                  <a:t/>
                </a:r>
                <a:br>
                  <a:rPr lang="en-HK" altLang="zh-CN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dirty="0"/>
                          <m:t>|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/>
                </a:r>
                <a:br>
                  <a:rPr lang="en-US" altLang="zh-CN" dirty="0">
                    <a:latin typeface="Cambria Math" panose="02040503050406030204" pitchFamily="18" charset="0"/>
                  </a:rPr>
                </a:br>
                <a:r>
                  <a:rPr lang="en-HK" altLang="zh-CN" dirty="0" err="1"/>
                  <a:t>wh</a:t>
                </a:r>
                <a:r>
                  <a:rPr lang="en-US" altLang="zh-CN" dirty="0" err="1"/>
                  <a:t>ich</a:t>
                </a:r>
                <a:r>
                  <a:rPr lang="en-US" altLang="zh-CN" dirty="0"/>
                  <a:t> is uninformative.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87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2. uninformative case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800" dirty="0"/>
                  <a:t> be exponentially distributed with parameter </a:t>
                </a:r>
                <a14:m>
                  <m:oMath xmlns:m="http://schemas.openxmlformats.org/officeDocument/2006/math"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800" dirty="0"/>
                  <a:t>, so that </a:t>
                </a: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zh-CN" sz="2800" i="0" dirty="0" err="1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altLang="zh-CN" sz="2800" dirty="0"/>
                  <a:t>. </a:t>
                </a:r>
              </a:p>
              <a:p>
                <a:r>
                  <a:rPr lang="en-US" altLang="zh-CN" sz="28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CN" sz="2800" dirty="0"/>
                  <a:t>, Chebyshev inequality yields </a:t>
                </a:r>
                <a:r>
                  <a:rPr lang="en-HK" altLang="zh-CN" b="0" i="0" dirty="0">
                    <a:latin typeface="Cambria Math" panose="02040503050406030204" pitchFamily="18" charset="0"/>
                  </a:rPr>
                  <a:t/>
                </a:r>
                <a:br>
                  <a:rPr lang="en-HK" altLang="zh-CN" b="0" i="0" dirty="0">
                    <a:latin typeface="Cambria Math" panose="02040503050406030204" pitchFamily="18" charset="0"/>
                  </a:rPr>
                </a:br>
                <a:r>
                  <a:rPr lang="en-HK" altLang="zh-CN" b="0" i="0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b="0" dirty="0"/>
                  <a:t>                            </a:t>
                </a:r>
                <a:r>
                  <a:rPr lang="en-HK" altLang="zh-CN" b="0" i="1" dirty="0">
                    <a:latin typeface="Cambria Math" panose="02040503050406030204" pitchFamily="18" charset="0"/>
                  </a:rPr>
                  <a:t/>
                </a:r>
                <a:br>
                  <a:rPr lang="en-HK" altLang="zh-CN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HK" altLang="zh-CN" b="0" dirty="0"/>
                  <a:t/>
                </a:r>
                <a:br>
                  <a:rPr lang="en-HK" altLang="zh-CN" b="0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HK" altLang="zh-CN" sz="2800" dirty="0"/>
                  <a:t/>
                </a:r>
                <a:br>
                  <a:rPr lang="en-HK" altLang="zh-CN" sz="2800" dirty="0"/>
                </a:br>
                <a:r>
                  <a:rPr lang="en-US" altLang="zh-CN" sz="2800" dirty="0"/>
                  <a:t>This is again conservative compared to the exact answer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8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zh-CN" sz="2800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905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3. Upper Bounds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known to take values in a range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, we claim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/>
              </a:p>
              <a:p>
                <a:r>
                  <a:rPr lang="en-US" altLang="zh-CN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is unknown, we may use the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altLang="zh-CN" dirty="0"/>
                  <a:t> in the Chebyshev inequality,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340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3. Upper Bounds (Proof)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For the claim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HK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HK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altLang="zh-CN" dirty="0"/>
                  <a:t>, note that for any constant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 we have</a:t>
                </a:r>
                <a:r>
                  <a:rPr lang="en-HK" altLang="zh-CN" i="1" dirty="0">
                    <a:latin typeface="Cambria Math" panose="02040503050406030204" pitchFamily="18" charset="0"/>
                  </a:rPr>
                  <a:t/>
                </a:r>
                <a:br>
                  <a:rPr lang="en-HK" altLang="zh-CN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HK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HK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HK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HK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HK" altLang="zh-CN" dirty="0"/>
                  <a:t/>
                </a:r>
                <a:br>
                  <a:rPr lang="en-HK" altLang="zh-CN" dirty="0"/>
                </a:br>
                <a:endParaRPr lang="en-HK" altLang="zh-CN" dirty="0"/>
              </a:p>
              <a:p>
                <a:r>
                  <a:rPr lang="en-HK" altLang="zh-CN" dirty="0"/>
                  <a:t>This </a:t>
                </a:r>
                <a:r>
                  <a:rPr lang="en-US" altLang="zh-CN" dirty="0"/>
                  <a:t>quadratic is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minimized when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It follows that, for all </a:t>
                </a:r>
                <a14:m>
                  <m:oMath xmlns:m="http://schemas.openxmlformats.org/officeDocument/2006/math">
                    <m:r>
                      <a:rPr lang="en-HK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HK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HK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HK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HK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altLang="zh-CN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HK" altLang="zh-CN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HK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altLang="zh-CN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HK" altLang="zh-CN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HK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HK" altLang="zh-CN" b="1" i="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HK" altLang="zh-CN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HK" altLang="zh-CN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HK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HK" altLang="zh-CN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HK" altLang="zh-CN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410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3. Upper Bounds (Proof)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By letting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altLang="zh-CN" dirty="0"/>
                  <a:t>, we obtain</a:t>
                </a:r>
                <a:br>
                  <a:rPr lang="en-US" altLang="zh-CN" dirty="0"/>
                </a:b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1" i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HK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HK" altLang="zh-CN" dirty="0"/>
              </a:p>
              <a:p>
                <a:pPr lvl="1"/>
                <a:r>
                  <a:rPr lang="en-US" altLang="zh-CN" dirty="0"/>
                  <a:t>The equality above is verified by calculation,</a:t>
                </a:r>
              </a:p>
              <a:p>
                <a:pPr lvl="1"/>
                <a:r>
                  <a:rPr lang="en-US" altLang="zh-CN" dirty="0"/>
                  <a:t>The last inequality follows from the fact</a:t>
                </a:r>
                <a:r>
                  <a:rPr lang="en-HK" altLang="zh-CN" i="1" dirty="0">
                    <a:latin typeface="Cambria Math" panose="02040503050406030204" pitchFamily="18" charset="0"/>
                  </a:rPr>
                  <a:t/>
                </a:r>
                <a:br>
                  <a:rPr lang="en-HK" altLang="zh-CN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HK" altLang="zh-CN" dirty="0"/>
                  <a:t/>
                </a:r>
                <a:br>
                  <a:rPr lang="en-HK" altLang="zh-CN" dirty="0"/>
                </a:br>
                <a14:m>
                  <m:oMath xmlns:m="http://schemas.openxmlformats.org/officeDocument/2006/math">
                    <m:r>
                      <a:rPr lang="en-HK" altLang="zh-CN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84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discuss fundamental issues related to the </a:t>
                </a:r>
                <a:r>
                  <a:rPr lang="en-US" dirty="0">
                    <a:solidFill>
                      <a:srgbClr val="FF0000"/>
                    </a:solidFill>
                  </a:rPr>
                  <a:t>asymptotic behavior </a:t>
                </a:r>
                <a:r>
                  <a:rPr lang="en-US" dirty="0"/>
                  <a:t>of sequences of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Our principal context involves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 identically distributed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i.i.d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.) </a:t>
                </a:r>
                <a:r>
                  <a:rPr lang="en-US" dirty="0" smtClean="0"/>
                  <a:t>random </a:t>
                </a:r>
                <a:r>
                  <a:rPr lang="en-US" dirty="0"/>
                  <a:t>variables with mean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1750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488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3. Upper Bounds (Proof)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bound may be quite conservative, but in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absence</a:t>
                </a:r>
                <a:r>
                  <a:rPr lang="en-US" altLang="zh-CN" dirty="0"/>
                  <a:t> of further information about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, it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cannot be improved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Indeed</a:t>
                </a:r>
                <a:r>
                  <a:rPr lang="en-US" altLang="zh-CN" dirty="0"/>
                  <a:t>, it is satisfied with equality when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takes the two extreme values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 with equal probability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564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and Chebyshev Inequalities</a:t>
            </a:r>
          </a:p>
          <a:p>
            <a:r>
              <a:rPr lang="en-US" dirty="0">
                <a:solidFill>
                  <a:srgbClr val="FF0000"/>
                </a:solidFill>
              </a:rPr>
              <a:t>The Weak Law of Large Numbers</a:t>
            </a:r>
          </a:p>
          <a:p>
            <a:r>
              <a:rPr lang="en-US" dirty="0"/>
              <a:t>Convergence in Probability</a:t>
            </a:r>
          </a:p>
          <a:p>
            <a:r>
              <a:rPr lang="en-US" dirty="0"/>
              <a:t>The Central Limit Theorem</a:t>
            </a:r>
          </a:p>
          <a:p>
            <a:r>
              <a:rPr lang="en-US" dirty="0"/>
              <a:t>The Strong Law of Large Numbers</a:t>
            </a:r>
          </a:p>
        </p:txBody>
      </p:sp>
    </p:spTree>
    <p:extLst>
      <p:ext uri="{BB962C8B-B14F-4D97-AF65-F5344CB8AC3E}">
        <p14:creationId xmlns:p14="http://schemas.microsoft.com/office/powerpoint/2010/main" val="3147333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Weak law of large numbers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The weak law of large numbers asserts that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sample mean </a:t>
                </a:r>
                <a:r>
                  <a:rPr lang="en-US" altLang="zh-CN" dirty="0"/>
                  <a:t>of a large number of </a:t>
                </a:r>
                <a:r>
                  <a:rPr lang="en-US" altLang="zh-CN" dirty="0" err="1"/>
                  <a:t>i.i.d</a:t>
                </a:r>
                <a:r>
                  <a:rPr lang="en-US" altLang="zh-CN" dirty="0"/>
                  <a:t>. random variables is close to the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true mean</a:t>
                </a:r>
                <a:r>
                  <a:rPr lang="en-US" altLang="zh-CN" dirty="0"/>
                  <a:t>.</a:t>
                </a:r>
              </a:p>
              <a:p>
                <a:pPr lvl="1"/>
                <a:r>
                  <a:rPr lang="en-HK" altLang="zh-CN" dirty="0" err="1"/>
                  <a:t>i.i.d</a:t>
                </a:r>
                <a:r>
                  <a:rPr lang="en-HK" altLang="zh-CN" dirty="0"/>
                  <a:t>.: </a:t>
                </a:r>
                <a:r>
                  <a:rPr lang="en-US" altLang="zh-CN" dirty="0"/>
                  <a:t>independent identically distributed.</a:t>
                </a:r>
              </a:p>
              <a:p>
                <a:pPr lvl="1"/>
                <a:r>
                  <a:rPr lang="en-US" altLang="zh-CN" dirty="0"/>
                  <a:t>This holds with high probability.</a:t>
                </a:r>
              </a:p>
              <a:p>
                <a:r>
                  <a:rPr lang="en-US" altLang="zh-CN" dirty="0"/>
                  <a:t>Consider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altLang="zh-CN" dirty="0"/>
                  <a:t> of </a:t>
                </a:r>
                <a:r>
                  <a:rPr lang="en-US" altLang="zh-CN" dirty="0" err="1"/>
                  <a:t>i.i.d</a:t>
                </a:r>
                <a:r>
                  <a:rPr lang="en-US" altLang="zh-CN" dirty="0"/>
                  <a:t>. random variables with mean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sample mean</a:t>
                </a:r>
                <a:r>
                  <a:rPr lang="en-US" altLang="zh-CN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HK" altLang="zh-CN" dirty="0"/>
                  <a:t>, while the true mean is </a:t>
                </a:r>
                <a14:m>
                  <m:oMath xmlns:m="http://schemas.openxmlformats.org/officeDocument/2006/math">
                    <m:r>
                      <a:rPr lang="en-HK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HK" altLang="zh-CN" dirty="0"/>
                  <a:t>.</a:t>
                </a:r>
                <a:endParaRPr lang="zh-CN" altLang="en-US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2826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18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1" i="0" dirty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CN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+…+</m:t>
                          </m:r>
                          <m:r>
                            <a:rPr lang="en-US" altLang="zh-CN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CN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HK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HK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and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	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+…+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/>
                  <a:t> 	(independence)</a:t>
                </a:r>
              </a:p>
              <a:p>
                <a:pPr marL="0" indent="0">
                  <a:buNone/>
                </a:pPr>
                <a:r>
                  <a:rPr lang="en-HK" altLang="zh-CN" b="0" dirty="0"/>
                  <a:t>		 </a:t>
                </a:r>
                <a14:m>
                  <m:oMath xmlns:m="http://schemas.openxmlformats.org/officeDocument/2006/math">
                    <m:r>
                      <a:rPr lang="en-HK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278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apply the Chebyshev inequality and obtain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i="0" dirty="0">
                    <a:latin typeface="+mn-ea"/>
                  </a:rPr>
                  <a:t> </a:t>
                </a:r>
                <a:r>
                  <a:rPr lang="en-US" altLang="zh-CN" b="0" i="0" dirty="0">
                    <a:latin typeface="+mn-ea"/>
                  </a:rPr>
                  <a:t> </a:t>
                </a:r>
                <a:r>
                  <a:rPr lang="en-US" altLang="zh-CN" i="0" dirty="0">
                    <a:latin typeface="+mn-ea"/>
                  </a:rPr>
                  <a:t>for </a:t>
                </a:r>
                <a:r>
                  <a:rPr lang="en-US" altLang="zh-CN" b="0" i="0" dirty="0">
                    <a:latin typeface="+mn-ea"/>
                  </a:rPr>
                  <a:t>any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zh-CN" altLang="en-US" dirty="0"/>
              </a:p>
              <a:p>
                <a:endParaRPr lang="en-US" altLang="zh-CN" dirty="0"/>
              </a:p>
              <a:p>
                <a:r>
                  <a:rPr lang="en-US" altLang="zh-CN" dirty="0"/>
                  <a:t>For any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fixed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, the right-hand side of this inequality goes to zero as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increases.</a:t>
                </a:r>
              </a:p>
              <a:p>
                <a:r>
                  <a:rPr lang="en-HK" altLang="zh-CN" dirty="0"/>
                  <a:t>This is </a:t>
                </a:r>
                <a:r>
                  <a:rPr lang="en-US" altLang="zh-CN" dirty="0"/>
                  <a:t>the weak law of large numbers.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65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Weak Law of Large Numbers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altLang="zh-CN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altLang="zh-CN" dirty="0"/>
                  <a:t>. </a:t>
                </a:r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altLang="zh-CN" dirty="0"/>
                  <a:t> be independent identically distributed random variables with mean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HK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, we have</a:t>
                </a:r>
              </a:p>
              <a:p>
                <a:pPr marL="0" indent="0">
                  <a:buNone/>
                </a:pPr>
                <a:endParaRPr lang="en-US" altLang="zh-CN" sz="1050" dirty="0"/>
              </a:p>
              <a:p>
                <a:pPr marL="0" indent="0">
                  <a:buNone/>
                </a:pPr>
                <a:r>
                  <a:rPr lang="en-US" altLang="zh-CN" dirty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→0</m:t>
                    </m:r>
                    <m:r>
                      <m:rPr>
                        <m:nor/>
                      </m:rPr>
                      <a:rPr lang="en-US" altLang="zh-CN" dirty="0">
                        <a:latin typeface="+mn-ea"/>
                      </a:rPr>
                      <m:t>, </m:t>
                    </m:r>
                    <m:r>
                      <m:rPr>
                        <m:nor/>
                      </m:rPr>
                      <a:rPr lang="en-HK" altLang="zh-CN" dirty="0">
                        <a:latin typeface="+mn-ea"/>
                      </a:rPr>
                      <m:t> 			</m:t>
                    </m:r>
                    <m:r>
                      <m:rPr>
                        <m:nor/>
                      </m:rPr>
                      <a:rPr lang="en-US" altLang="zh-CN" dirty="0">
                        <a:latin typeface="+mn-ea"/>
                      </a:rPr>
                      <m:t>as</m:t>
                    </m:r>
                    <m:r>
                      <m:rPr>
                        <m:nor/>
                      </m:rPr>
                      <a:rPr lang="en-US" altLang="zh-CN" dirty="0">
                        <a:latin typeface="+mn-ea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→∞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</m:oMath>
                </a14:m>
                <a:endParaRPr lang="zh-CN" altLang="en-US" dirty="0"/>
              </a:p>
              <a:p>
                <a:pPr lvl="1"/>
                <a:endParaRPr lang="en-HK" altLang="zh-CN" dirty="0">
                  <a:latin typeface="+mn-ea"/>
                  <a:ea typeface="+mn-ea"/>
                </a:endParaRPr>
              </a:p>
              <a:p>
                <a:pPr lvl="1"/>
                <a:r>
                  <a:rPr lang="en-HK" altLang="zh-CN" dirty="0">
                    <a:latin typeface="+mn-ea"/>
                    <a:ea typeface="+mn-ea"/>
                  </a:rPr>
                  <a:t>Recall: </a:t>
                </a:r>
                <a:br>
                  <a:rPr lang="en-HK" altLang="zh-CN" dirty="0">
                    <a:latin typeface="+mn-ea"/>
                    <a:ea typeface="+mn-ea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HK" altLang="zh-CN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148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Intuitively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The weak law of large numbers states that for large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,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bulk</a:t>
                </a:r>
                <a:r>
                  <a:rPr lang="en-US" altLang="zh-CN" dirty="0"/>
                  <a:t> of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is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concentrated</a:t>
                </a:r>
                <a:r>
                  <a:rPr lang="en-US" altLang="zh-CN" dirty="0"/>
                  <a:t> near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If we consider a positive length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dirty="0"/>
                  <a:t> around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, then there is high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will fall in that interval.</a:t>
                </a:r>
              </a:p>
              <a:p>
                <a:r>
                  <a:rPr lang="en-US" altLang="zh-CN" dirty="0"/>
                  <a:t>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dirty="0"/>
                  <a:t>, this probability converges to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If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very small, we need to wait longer (i.e. need a larger value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) to assert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is highly likely to fall in that interval.</a:t>
                </a:r>
                <a:endParaRPr lang="zh-CN" altLang="en-US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2826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18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Example 4. Probabilities and Frequencies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an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event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defined in the context of some probabilistic experiment. 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 the probability of this event. </a:t>
                </a:r>
              </a:p>
              <a:p>
                <a:r>
                  <a:rPr lang="en-US" altLang="zh-CN" dirty="0"/>
                  <a:t>Consider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independent repetitions of the experiment,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be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fraction </a:t>
                </a:r>
                <a:r>
                  <a:rPr lang="en-US" altLang="zh-CN" dirty="0"/>
                  <a:t>of time that event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occurs; </a:t>
                </a:r>
              </a:p>
              <a:p>
                <a:r>
                  <a:rPr lang="en-US" altLang="zh-CN" dirty="0"/>
                  <a:t>In this context,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is often called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empirical frequency </a:t>
                </a:r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722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Example 4. Probabilities and Frequencies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Note that</a:t>
                </a:r>
                <a:br>
                  <a:rPr lang="en-US" altLang="zh-CN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HK" altLang="zh-CN" dirty="0"/>
                  <a:t/>
                </a:r>
                <a:br>
                  <a:rPr lang="en-HK" altLang="zh-CN" dirty="0"/>
                </a:b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 whenever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occurs,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otherwise. In particular,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weak law shows that when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large,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empirical frequency</a:t>
                </a:r>
                <a:r>
                  <a:rPr lang="en-US" altLang="zh-CN" dirty="0"/>
                  <a:t> is most likely to be within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532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Example 4. Probabilities and Frequencies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Loosely speaking, this allows us to conclude that em­pirical frequencies are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faithful </a:t>
                </a:r>
                <a:r>
                  <a:rPr lang="en-US" altLang="zh-CN" dirty="0"/>
                  <a:t>estimates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Alternatively, this is a step towards interpreting the probability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as the frequency of occurrence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42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be the sum of the 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of them.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theorems </a:t>
                </a:r>
                <a:r>
                  <a:rPr lang="en-US" altLang="zh-CN" dirty="0"/>
                  <a:t>are mostly concerned with the properties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and related random variables as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becomes very large.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269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5. Polling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be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fraction</a:t>
                </a:r>
                <a:r>
                  <a:rPr lang="en-US" altLang="zh-CN" dirty="0"/>
                  <a:t> of voters who support a particular candidate for office. </a:t>
                </a:r>
              </a:p>
              <a:p>
                <a:r>
                  <a:rPr lang="en-US" altLang="zh-CN" dirty="0"/>
                  <a:t>We interview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"randomly selected" voters and record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, the fraction of them that support the candidate. </a:t>
                </a:r>
              </a:p>
              <a:p>
                <a:r>
                  <a:rPr lang="en-US" altLang="zh-CN" dirty="0"/>
                  <a:t>We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as our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estimate</a:t>
                </a:r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would like to investigate its properties.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170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5. Polling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interpret "randomly selected" to mean that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voters are chosen inde­pendently and uniformly from the given population.</a:t>
                </a:r>
              </a:p>
              <a:p>
                <a:r>
                  <a:rPr lang="en-US" altLang="zh-CN" dirty="0"/>
                  <a:t>Thus, the reply of each person interviewed can be viewed as an independent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Bernoulli</a:t>
                </a:r>
                <a:r>
                  <a:rPr lang="en-US" altLang="zh-CN" dirty="0"/>
                  <a:t> random variable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with success probability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442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5. Polling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Chebyshev inequality yields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E.g. if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.1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zh-CN" dirty="0"/>
                  <a:t>, we obtain</a:t>
                </a:r>
                <a:endParaRPr lang="zh-CN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∗100∗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zh-CN" altLang="en-US" dirty="0"/>
              </a:p>
              <a:p>
                <a:pPr lvl="1"/>
                <a:r>
                  <a:rPr lang="en-US" altLang="zh-CN" dirty="0"/>
                  <a:t>With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sample size </a:t>
                </a:r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zh-CN" dirty="0"/>
                  <a:t>, the probability that our estimate is incorrect by more than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altLang="zh-CN" dirty="0"/>
                  <a:t> is no larger than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763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5. Polling (2)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now that we impose some tight specifications on our poll. </a:t>
                </a:r>
              </a:p>
              <a:p>
                <a:r>
                  <a:rPr lang="en-US" altLang="zh-CN" dirty="0"/>
                  <a:t>We would like to have high confidence (probability at least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dirty="0"/>
                  <a:t>) that our estimate will be very accurate (within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.01 </m:t>
                    </m:r>
                  </m:oMath>
                </a14:m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). </a:t>
                </a:r>
              </a:p>
              <a:p>
                <a:endParaRPr lang="en-US" altLang="zh-CN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How many voters should be sampled?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32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5. Polling (2)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only guarantee that we have at this point is the inequality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HK" altLang="zh-CN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≥0.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  <a:p>
                <a:r>
                  <a:rPr lang="en-US" altLang="zh-CN" dirty="0"/>
                  <a:t>To satisfy the above specifications:</a:t>
                </a:r>
                <a:endParaRPr lang="zh-CN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>
                          <a:latin typeface="Cambria Math" panose="02040503050406030204" pitchFamily="18" charset="0"/>
                        </a:rPr>
                        <m:t>≤1−0.95=0.05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which yields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≥50,000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746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5. Polling (2)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This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satisfies our specifications, but turns out to be fairly conservative.</a:t>
                </a:r>
              </a:p>
              <a:p>
                <a:pPr lvl="1"/>
                <a:r>
                  <a:rPr lang="en-US" altLang="zh-CN" dirty="0"/>
                  <a:t>because it is based on the rather loose Chebyshev inequality. </a:t>
                </a:r>
              </a:p>
              <a:p>
                <a:endParaRPr lang="en-HK" altLang="zh-CN" dirty="0"/>
              </a:p>
              <a:p>
                <a:r>
                  <a:rPr lang="en-HK" altLang="zh-CN" dirty="0"/>
                  <a:t>We’ll give a finer bound later.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684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and Chebyshev Inequalities</a:t>
            </a:r>
          </a:p>
          <a:p>
            <a:r>
              <a:rPr lang="en-US" dirty="0"/>
              <a:t>The Weak Law of Large Numbers</a:t>
            </a:r>
          </a:p>
          <a:p>
            <a:r>
              <a:rPr lang="en-US" dirty="0">
                <a:solidFill>
                  <a:srgbClr val="FF0000"/>
                </a:solidFill>
              </a:rPr>
              <a:t>Convergence in Probability</a:t>
            </a:r>
          </a:p>
          <a:p>
            <a:r>
              <a:rPr lang="en-US" dirty="0"/>
              <a:t>The Central Limit Theorem</a:t>
            </a:r>
          </a:p>
          <a:p>
            <a:r>
              <a:rPr lang="en-US" dirty="0"/>
              <a:t>The Strong Law of Large Numbers</a:t>
            </a:r>
          </a:p>
        </p:txBody>
      </p:sp>
    </p:spTree>
    <p:extLst>
      <p:ext uri="{BB962C8B-B14F-4D97-AF65-F5344CB8AC3E}">
        <p14:creationId xmlns:p14="http://schemas.microsoft.com/office/powerpoint/2010/main" val="1121466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CONVERGENCE IN PROBABILITY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can interpret the weak law of large numbers as stating that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	"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converges</a:t>
                </a:r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."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However,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altLang="zh-CN" dirty="0"/>
                  <a:t> is a sequence of random variables, not numbers, the meaning of convergence has to be made precise.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784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Convergence of a Deterministic Sequence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altLang="zh-CN" dirty="0"/>
                  <a:t> be a sequence of real numbers, and 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be another real number. 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converges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 or </a:t>
                </a:r>
                <a:r>
                  <a:rPr lang="en-US" altLang="zh-CN" i="1" dirty="0">
                    <a:latin typeface="Cambria Math" panose="02040503050406030204" pitchFamily="18" charset="0"/>
                  </a:rPr>
                  <a:t/>
                </a:r>
                <a:br>
                  <a:rPr lang="en-US" altLang="zh-CN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/>
                  <a:t>if for every </a:t>
                </a:r>
                <a14:m>
                  <m:oMath xmlns:m="http://schemas.openxmlformats.org/officeDocument/2006/math">
                    <m:r>
                      <a:rPr lang="el-GR" altLang="zh-CN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there exists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l-GR" altLang="zh-CN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Intuitively</a:t>
                </a:r>
                <a:r>
                  <a:rPr lang="en-HK" altLang="zh-CN" dirty="0"/>
                  <a:t>, </a:t>
                </a:r>
                <a:r>
                  <a:rPr lang="en-US" altLang="zh-CN" dirty="0"/>
                  <a:t>for any accuracy level </a:t>
                </a:r>
                <a14:m>
                  <m:oMath xmlns:m="http://schemas.openxmlformats.org/officeDocument/2006/math">
                    <m:r>
                      <a:rPr lang="el-GR" altLang="zh-CN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must be within </a:t>
                </a:r>
                <a14:m>
                  <m:oMath xmlns:m="http://schemas.openxmlformats.org/officeDocument/2006/math">
                    <m:r>
                      <a:rPr lang="el-GR" altLang="zh-CN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 when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is large enough.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232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Convergence in Probability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altLang="zh-CN" dirty="0"/>
                  <a:t> be a sequence of random variables, and 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be a real number.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We say that the sequence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converges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in probability</a:t>
                </a:r>
                <a:r>
                  <a:rPr lang="en-US" altLang="zh-CN" dirty="0"/>
                  <a:t>, if for every </a:t>
                </a:r>
                <a14:m>
                  <m:oMath xmlns:m="http://schemas.openxmlformats.org/officeDocument/2006/math">
                    <m:r>
                      <a:rPr lang="el-GR" altLang="zh-CN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dirty="0"/>
                  <a:t>we have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l-GR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func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30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Because of independence, we have</a:t>
                </a:r>
                <a:r>
                  <a:rPr lang="en-HK" altLang="zh-CN" b="0" i="0" dirty="0">
                    <a:latin typeface="Cambria Math" panose="02040503050406030204" pitchFamily="18" charset="0"/>
                  </a:rPr>
                  <a:t/>
                </a:r>
                <a:br>
                  <a:rPr lang="en-HK" altLang="zh-CN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altLang="zh-CN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0" dirty="0" err="1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altLang="zh-CN" b="0" i="1" dirty="0" smtClean="0"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i="0" dirty="0" err="1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spreads out as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increases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 cannot </a:t>
                </a:r>
                <a:r>
                  <a:rPr lang="en-US" altLang="zh-CN" dirty="0"/>
                  <a:t>have a meaningful limit.</a:t>
                </a:r>
              </a:p>
              <a:p>
                <a:r>
                  <a:rPr lang="en-US" altLang="zh-CN" dirty="0" smtClean="0"/>
                  <a:t>But the </a:t>
                </a:r>
                <a:r>
                  <a:rPr lang="en-US" altLang="zh-CN" dirty="0"/>
                  <a:t>situation is different if we consider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sample mean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040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this definition, the weak law of large numbers simply states that the </a:t>
                </a:r>
                <a:r>
                  <a:rPr lang="en-US" altLang="zh-CN" dirty="0">
                    <a:solidFill>
                      <a:srgbClr val="0033CC"/>
                    </a:solidFill>
                  </a:rPr>
                  <a:t>sample mean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converges in probability </a:t>
                </a:r>
                <a:r>
                  <a:rPr lang="en-US" altLang="zh-CN" dirty="0"/>
                  <a:t>to the </a:t>
                </a:r>
                <a:r>
                  <a:rPr lang="en-US" altLang="zh-CN" dirty="0">
                    <a:solidFill>
                      <a:srgbClr val="0033CC"/>
                    </a:solidFill>
                  </a:rPr>
                  <a:t>true mean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More generally, the Chebyshev inequality implies the following: </a:t>
                </a:r>
              </a:p>
              <a:p>
                <a:r>
                  <a:rPr lang="en-US" altLang="zh-CN" dirty="0"/>
                  <a:t>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have the same mean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converges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converges to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in probability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1111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29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dirty="0"/>
                  <a:t> have a PMF or a PDF and converge in probability to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Then "almost all" of the PMF or PDF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is concentrated within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for large values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200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It is also instructive to rephrase the above definition as follows. </a:t>
                </a:r>
              </a:p>
              <a:p>
                <a:r>
                  <a:rPr lang="en-US" altLang="zh-CN" dirty="0"/>
                  <a:t>For every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 and for every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there exists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HK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853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altLang="zh-CN" dirty="0"/>
                  <a:t>Last slide: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Let’s refer to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as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accuracy</a:t>
                </a:r>
                <a:r>
                  <a:rPr lang="en-US" altLang="zh-CN" dirty="0"/>
                  <a:t> level, and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/>
                  <a:t> as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confidence</a:t>
                </a:r>
                <a:r>
                  <a:rPr lang="en-US" altLang="zh-CN" dirty="0"/>
                  <a:t> level. </a:t>
                </a:r>
              </a:p>
              <a:p>
                <a:r>
                  <a:rPr lang="en-US" altLang="zh-CN" dirty="0"/>
                  <a:t>The definition takes the following intuitive form.</a:t>
                </a:r>
              </a:p>
              <a:p>
                <a:r>
                  <a:rPr lang="en-US" altLang="zh-CN" dirty="0"/>
                  <a:t>For any given level of accuracy and confidence,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will be equal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 within these levels of accuracy and confidence, provided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is large enough.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1630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6939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6.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Consider a sequence of independent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that are uniformly distributed in the interval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sequence of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cannot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increase </a:t>
                </a:r>
                <a:r>
                  <a:rPr lang="en-US" altLang="zh-CN" dirty="0"/>
                  <a:t>as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increases.</a:t>
                </a:r>
              </a:p>
              <a:p>
                <a:pPr lvl="1"/>
                <a:r>
                  <a:rPr lang="en-HK" altLang="zh-CN" dirty="0"/>
                  <a:t>Minimum over more numbers is smaller.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occasionally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decreases 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dirty="0"/>
                  <a:t>whenever a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that is smaller than the preceding values is ob­tained.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r="-1852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126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Thus, we expect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converges to zero. </a:t>
                </a:r>
              </a:p>
              <a:p>
                <a:r>
                  <a:rPr lang="en-US" altLang="zh-CN" dirty="0"/>
                  <a:t>Indeed, for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, we have using the independence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,…</m:t>
                          </m:r>
                          <m:r>
                            <a:rPr lang="en-HK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HK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CN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HK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In particular,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HK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Since this is true for every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converges to zero (in proba­bility).</a:t>
                </a:r>
              </a:p>
              <a:p>
                <a:pPr marL="0" indent="0">
                  <a:buNone/>
                </a:pP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423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380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7.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/>
                  <a:t> be an exponentially distributed random variable with pa­rameter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For any positive integer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Note: These random variables are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dependent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We wish to investigate whether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converges to zero.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68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, we have </a:t>
                </a:r>
                <a:br>
                  <a:rPr lang="en-US" altLang="zh-CN" dirty="0"/>
                </a:b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HK" altLang="zh-CN" i="1" dirty="0"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			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HK" altLang="zh-CN" dirty="0"/>
              </a:p>
              <a:p>
                <a:r>
                  <a:rPr lang="en-US" altLang="zh-CN" dirty="0"/>
                  <a:t>In particular, </a:t>
                </a:r>
                <a:r>
                  <a:rPr lang="en-HK" altLang="zh-CN" i="1" dirty="0">
                    <a:latin typeface="Cambria Math" panose="02040503050406030204" pitchFamily="18" charset="0"/>
                  </a:rPr>
                  <a:t/>
                </a:r>
                <a:br>
                  <a:rPr lang="en-HK" altLang="zh-CN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func>
                    <m:r>
                      <a:rPr lang="en-HK" altLang="zh-CN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func>
                    <m:r>
                      <a:rPr lang="en-US" altLang="zh-CN">
                        <a:latin typeface="Cambria Math" panose="02040503050406030204" pitchFamily="18" charset="0"/>
                      </a:rPr>
                      <m:t>=0</m:t>
                    </m:r>
                    <m:r>
                      <a:rPr lang="en-HK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Since this is the case for every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converges to zero, in probability.</a:t>
                </a: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3055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8.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One might believe that if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converges to a number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US" altLang="zh-CN" b="1" i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must also converge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 following example shows that this need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not be the case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This illustrates some of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limitations</a:t>
                </a:r>
                <a:r>
                  <a:rPr lang="en-US" altLang="zh-CN" dirty="0"/>
                  <a:t> of the notion of convergence in probability.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015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8.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a sequence of discrete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with the following distribution:</a:t>
                </a:r>
              </a:p>
              <a:p>
                <a:pPr marL="0" indent="0">
                  <a:buNone/>
                </a:pPr>
                <a:endParaRPr lang="en-HK" altLang="zh-CN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=0,     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HK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HK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HK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06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 quick calculation yields,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HK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HK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HK" altLang="zh-CN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altLang="zh-CN" dirty="0"/>
                  <a:t>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decreases to zero as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increases. </a:t>
                </a:r>
              </a:p>
              <a:p>
                <a:r>
                  <a:rPr lang="en-US" altLang="zh-CN" dirty="0" smtClean="0"/>
                  <a:t>Thus </a:t>
                </a:r>
                <a:r>
                  <a:rPr lang="en-US" altLang="zh-CN" dirty="0"/>
                  <a:t>the bulk of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must be very close to the mean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This phenomenon is the subject of certain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laws of large numbers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1750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816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8.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every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, we have</a:t>
                </a:r>
                <a:r>
                  <a:rPr lang="en-HK" altLang="zh-CN" i="1" dirty="0">
                    <a:latin typeface="Cambria Math" panose="02040503050406030204" pitchFamily="18" charset="0"/>
                  </a:rPr>
                  <a:t/>
                </a:r>
                <a:br>
                  <a:rPr lang="en-HK" altLang="zh-CN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HK" altLang="zh-CN" dirty="0"/>
                  <a:t/>
                </a:r>
                <a:br>
                  <a:rPr lang="en-HK" altLang="zh-CN" dirty="0"/>
                </a:br>
                <a:endParaRPr lang="en-HK" altLang="zh-CN" dirty="0"/>
              </a:p>
              <a:p>
                <a:r>
                  <a:rPr lang="en-HK" altLang="zh-CN" dirty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converges to zero in probability.</a:t>
                </a:r>
              </a:p>
              <a:p>
                <a:r>
                  <a:rPr lang="en-US" altLang="zh-CN" dirty="0"/>
                  <a:t>On the other hand, </a:t>
                </a:r>
                <a14:m>
                  <m:oMath xmlns:m="http://schemas.openxmlformats.org/officeDocument/2006/math">
                    <m:r>
                      <a:rPr lang="en-US" altLang="zh-CN" b="1" i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dirty="0"/>
                  <a:t>which goes to infinity as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increases.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3666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and Chebyshev Inequalities</a:t>
            </a:r>
          </a:p>
          <a:p>
            <a:r>
              <a:rPr lang="en-US" dirty="0"/>
              <a:t>The Weak Law of Large Numbers</a:t>
            </a:r>
          </a:p>
          <a:p>
            <a:r>
              <a:rPr lang="en-US" dirty="0"/>
              <a:t>Convergence in Probability</a:t>
            </a:r>
          </a:p>
          <a:p>
            <a:r>
              <a:rPr lang="en-US" dirty="0">
                <a:solidFill>
                  <a:srgbClr val="FF0000"/>
                </a:solidFill>
              </a:rPr>
              <a:t>The Central Limit Theorem</a:t>
            </a:r>
          </a:p>
          <a:p>
            <a:r>
              <a:rPr lang="en-US" dirty="0"/>
              <a:t>The Strong Law of Large Numbers</a:t>
            </a:r>
          </a:p>
        </p:txBody>
      </p:sp>
    </p:spTree>
    <p:extLst>
      <p:ext uri="{BB962C8B-B14F-4D97-AF65-F5344CB8AC3E}">
        <p14:creationId xmlns:p14="http://schemas.microsoft.com/office/powerpoint/2010/main" val="4170192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Sample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According to the weak law of large numbers, </a:t>
                </a:r>
              </a:p>
              <a:p>
                <a:r>
                  <a:rPr lang="en-US" sz="3200" dirty="0"/>
                  <a:t>the distribution of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sample mean </a:t>
                </a:r>
                <a:r>
                  <a:rPr lang="en-US" sz="3200" dirty="0"/>
                  <a:t/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HK" sz="3200" dirty="0"/>
                  <a:t/>
                </a:r>
                <a:br>
                  <a:rPr lang="en-HK" sz="3200" dirty="0"/>
                </a:br>
                <a:r>
                  <a:rPr lang="en-US" sz="3200" dirty="0"/>
                  <a:t>is increasingly concentrated in the near vicinity of the true mean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In particular, its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variance</a:t>
                </a:r>
                <a:r>
                  <a:rPr lang="en-US" sz="3200" dirty="0"/>
                  <a:t> tends to </a:t>
                </a:r>
                <a:r>
                  <a:rPr lang="en-US" sz="3200" dirty="0">
                    <a:solidFill>
                      <a:srgbClr val="FF0000"/>
                    </a:solidFill>
                  </a:rPr>
                  <a:t>zero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3692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Sample sum and normalized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200" dirty="0"/>
                  <a:t>On the other hand, the variance of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sum</a:t>
                </a:r>
                <a:r>
                  <a:rPr lang="en-HK" sz="3200" i="1" dirty="0">
                    <a:latin typeface="Cambria Math" panose="02040503050406030204" pitchFamily="18" charset="0"/>
                  </a:rPr>
                  <a:t/>
                </a:r>
                <a:br>
                  <a:rPr lang="en-HK" sz="3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HK" sz="3200" dirty="0"/>
                  <a:t/>
                </a:r>
                <a:br>
                  <a:rPr lang="en-HK" sz="3200" dirty="0"/>
                </a:br>
                <a:r>
                  <a:rPr lang="en-US" sz="3200" dirty="0"/>
                  <a:t>increases to infinity.  </a:t>
                </a:r>
              </a:p>
              <a:p>
                <a:r>
                  <a:rPr lang="en-US" sz="3200" dirty="0"/>
                  <a:t>And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cannot be said to converge to anything meaningful. </a:t>
                </a:r>
              </a:p>
              <a:p>
                <a:r>
                  <a:rPr lang="en-US" sz="3200" dirty="0"/>
                  <a:t>An intermediate view is obtained by considering the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and scaling it by a factor proportional to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2684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be a sequence of independent identically distributed random variable with mean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Define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HK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341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Mean and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An easy calculation yields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dirty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For variance,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sz="32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200" i="1" dirty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32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HK" sz="32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HK" sz="32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HK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HK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HK" sz="32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HK" sz="32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HK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HK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398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Central Limit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sz="3200" dirty="0"/>
                  <a:t> (</a:t>
                </a:r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Central Limit Theorem</a:t>
                </a:r>
                <a:r>
                  <a:rPr lang="en-US" sz="3200" dirty="0"/>
                  <a:t>) The CDF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HK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converges to standard normal CDF</a:t>
                </a:r>
                <a:br>
                  <a:rPr lang="en-US" sz="32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HK" sz="3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HK" sz="3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HK" sz="3200" dirty="0"/>
                  <a:t/>
                </a:r>
                <a:br>
                  <a:rPr lang="en-HK" sz="3200" dirty="0"/>
                </a:br>
                <a:r>
                  <a:rPr lang="en-US" sz="3200" dirty="0"/>
                  <a:t>in the sense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5712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Generality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The central limit theorem is surprisingly general. </a:t>
                </a:r>
              </a:p>
              <a:p>
                <a:r>
                  <a:rPr lang="en-US" sz="3200" dirty="0"/>
                  <a:t>Besides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independence</a:t>
                </a:r>
                <a:r>
                  <a:rPr lang="en-US" sz="3200" dirty="0"/>
                  <a:t>, and the implicit assumption that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mean and variance are finite</a:t>
                </a:r>
                <a:r>
                  <a:rPr lang="en-US" sz="3200" dirty="0"/>
                  <a:t>, it places no other requirement on the distribution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</a:p>
              <a:p>
                <a:pPr lvl="1"/>
                <a:r>
                  <a:rPr lang="en-US" sz="2800" dirty="0"/>
                  <a:t>which could be discrete, continuous, or mixed.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5325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Importance - conceptual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The theorem is of tremendous importance for several reasons.</a:t>
            </a:r>
          </a:p>
          <a:p>
            <a:pPr lvl="1"/>
            <a:r>
              <a:rPr lang="en-US" sz="2800" dirty="0"/>
              <a:t>Both conceptual and practical. </a:t>
            </a:r>
          </a:p>
          <a:p>
            <a:r>
              <a:rPr lang="en-US" sz="3200" dirty="0"/>
              <a:t>Conceptual: It indicates that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sum of a large number of independent random variables is approximately normal.</a:t>
            </a:r>
          </a:p>
          <a:p>
            <a:r>
              <a:rPr lang="en-US" sz="3200" dirty="0"/>
              <a:t>As such, it applies to many situations in which a random effect is the sum of a large number of small but independent random factors. </a:t>
            </a:r>
          </a:p>
        </p:txBody>
      </p:sp>
    </p:spTree>
    <p:extLst>
      <p:ext uri="{BB962C8B-B14F-4D97-AF65-F5344CB8AC3E}">
        <p14:creationId xmlns:p14="http://schemas.microsoft.com/office/powerpoint/2010/main" val="2330529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Noise in many natural or engineered systems has this property. </a:t>
            </a:r>
          </a:p>
          <a:p>
            <a:r>
              <a:rPr lang="en-US" sz="2800" dirty="0"/>
              <a:t>In a wide array of contexts, it has been found empirically that the statistics of noise are well-described by normal distributions.</a:t>
            </a:r>
          </a:p>
          <a:p>
            <a:r>
              <a:rPr lang="en-US" sz="2800" dirty="0"/>
              <a:t>The central limit theorem provides a convincing explanation for this phenomenon.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9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The </a:t>
                </a:r>
                <a:r>
                  <a:rPr lang="en-US" altLang="zh-CN" dirty="0"/>
                  <a:t>laws generally assert that </a:t>
                </a:r>
                <a:r>
                  <a:rPr lang="en-US" altLang="zh-CN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sample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converges to the true mean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These laws provide a mathematical basis for the loose interpretation of an expectation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…</a:t>
                </a:r>
              </a:p>
              <a:p>
                <a:r>
                  <a:rPr lang="en-US" altLang="zh-CN" dirty="0" smtClean="0"/>
                  <a:t>… as </a:t>
                </a:r>
                <a:r>
                  <a:rPr lang="en-US" altLang="zh-CN" dirty="0"/>
                  <a:t>the average of a large number of independent samples drawn from the distribution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242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Importance -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Practical: It </a:t>
            </a:r>
            <a:r>
              <a:rPr lang="en-US" sz="3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eliminates the need for detailed probabilistic models</a:t>
            </a:r>
            <a:r>
              <a:rPr lang="en-US" sz="3200" dirty="0"/>
              <a:t>. </a:t>
            </a:r>
          </a:p>
          <a:p>
            <a:r>
              <a:rPr lang="en-US" sz="3200" dirty="0"/>
              <a:t>Rather, it </a:t>
            </a:r>
            <a:r>
              <a:rPr lang="en-US" sz="3200" dirty="0">
                <a:solidFill>
                  <a:srgbClr val="FF0000"/>
                </a:solidFill>
              </a:rPr>
              <a:t>allows the calculation by referring to the normal CDF</a:t>
            </a:r>
            <a:r>
              <a:rPr lang="en-US" sz="3200" dirty="0"/>
              <a:t>.</a:t>
            </a:r>
          </a:p>
          <a:p>
            <a:r>
              <a:rPr lang="en-US" sz="3200" dirty="0"/>
              <a:t>Furthermore, these calculations only require the knowledge of means and variances. 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085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Based on CLT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The central limit theorem allow us to calculate probabilities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as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is normal. </a:t>
                </a:r>
              </a:p>
              <a:p>
                <a:r>
                  <a:rPr lang="en-US" sz="3200" dirty="0"/>
                  <a:t>Since normality is preserved under linear transformations, this is equivalent to treating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as a normal variable with mean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75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136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Based on CLT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are </a:t>
                </a:r>
                <a:r>
                  <a:rPr lang="en-US" sz="3200" dirty="0" err="1"/>
                  <a:t>i.i.d</a:t>
                </a:r>
                <a:r>
                  <a:rPr lang="en-US" sz="3200" dirty="0"/>
                  <a:t>. random variables with mean </a:t>
                </a:r>
                <a14:m>
                  <m:oMath xmlns:m="http://schemas.openxmlformats.org/officeDocument/2006/math"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,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is large, the probability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3200" dirty="0"/>
                  <a:t> can be approximated by treating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as if it were normal, according to the following procedure.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3200" dirty="0"/>
                  <a:t>Calculate the mean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3200" dirty="0"/>
                  <a:t>Calculate </a:t>
                </a:r>
                <a14:m>
                  <m:oMath xmlns:m="http://schemas.openxmlformats.org/officeDocument/2006/math">
                    <m:r>
                      <a:rPr lang="en-HK" sz="32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.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3200" dirty="0"/>
                  <a:t>Use the approximation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l-G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32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HK" sz="3200" b="0" i="0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282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3219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example: Plane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We load on a plane 100 packages whose weights are independent and uniform between 5 and 50. </a:t>
                </a:r>
              </a:p>
              <a:p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What is the probability that the total weight exceeds 3000?</a:t>
                </a:r>
              </a:p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3200" dirty="0"/>
                  <a:t> be the sum of weights. We first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find the mean and variance</a:t>
                </a:r>
                <a:r>
                  <a:rPr lang="en-US" sz="3200" dirty="0"/>
                  <a:t> of the weight of a single package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32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5+50</m:t>
                          </m:r>
                        </m:num>
                        <m:den>
                          <m:r>
                            <a:rPr lang="en-HK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HK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27.5,</m:t>
                      </m:r>
                      <m:r>
                        <a:rPr lang="en-HK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32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HK" sz="32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sz="32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HK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50−5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HK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HK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HK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168.75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1034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example: Plane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We then calculate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1.92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e>
                      </m:d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l-GR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HK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1.92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)≈0.97</m:t>
                      </m:r>
                      <m:r>
                        <a:rPr lang="en-HK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HK" sz="2800" dirty="0"/>
                  <a:t>by checking the standard normal table</a:t>
                </a:r>
                <a:endParaRPr lang="en-US" sz="2800" dirty="0"/>
              </a:p>
              <a:p>
                <a:r>
                  <a:rPr lang="en-US" sz="3200" dirty="0"/>
                  <a:t>Hence the desired probability (that the total weight exceeds 3000) is about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0.0274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826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2033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example: Machine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A machine process parts, one at a time, in a time independently and uniformly distributed in [1,5]. </a:t>
                </a:r>
              </a:p>
              <a:p>
                <a:r>
                  <a:rPr lang="en-US" sz="3200" dirty="0"/>
                  <a:t>We will approximate the probability the machine processes at least 100 parts in 320 time units.</a:t>
                </a:r>
              </a:p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be the processing time of the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-th part, and let</a:t>
                </a:r>
                <a:r>
                  <a:rPr lang="en-HK" sz="3200" i="1" dirty="0">
                    <a:latin typeface="Cambria Math" panose="02040503050406030204" pitchFamily="18" charset="0"/>
                  </a:rPr>
                  <a:t/>
                </a:r>
                <a:br>
                  <a:rPr lang="en-HK" sz="3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HK" sz="3200" dirty="0"/>
                  <a:t/>
                </a:r>
                <a:br>
                  <a:rPr lang="en-HK" sz="3200" dirty="0"/>
                </a:br>
                <a:r>
                  <a:rPr lang="en-HK" sz="3200" dirty="0"/>
                  <a:t>be </a:t>
                </a:r>
                <a:r>
                  <a:rPr lang="en-US" sz="3200" dirty="0"/>
                  <a:t>the total processing time of first 100 parts.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2826" r="-1704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9028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example: Machine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Then we need to calculate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Note that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HK" sz="3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HK" sz="32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2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HK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HK" sz="32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2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4/3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1.73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≤320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l-G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1.73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)≈0.9</m:t>
                      </m:r>
                      <m:r>
                        <a:rPr lang="en-HK" sz="3200" b="0" i="1" dirty="0" smtClean="0">
                          <a:latin typeface="Cambria Math" panose="02040503050406030204" pitchFamily="18" charset="0"/>
                        </a:rPr>
                        <m:t>582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2081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example: Polling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We poll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voters </a:t>
                </a:r>
                <a:r>
                  <a:rPr lang="en-US" sz="3200" dirty="0"/>
                  <a:t>and record the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of those polled who are in favor of a particular candidate. </a:t>
                </a:r>
              </a:p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fraction of the entire voter population that supports this candidate, then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HK" sz="32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HK" sz="3200" b="0" dirty="0"/>
                  <a:t/>
                </a:r>
                <a:br>
                  <a:rPr lang="en-HK" sz="3200" b="0" dirty="0"/>
                </a:b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a Bernoulli random variable with parameter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2815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5419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example: Polling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has mean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and variance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We’re interested in the probability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  <a:p>
                <a:pPr lvl="1"/>
                <a:r>
                  <a:rPr lang="en-US" sz="2800" dirty="0"/>
                  <a:t>The probability that the polling error is larger than some desired accuracy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3200" dirty="0"/>
                  <a:t>Because of the symmetry of the normal PDF around the mean,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3200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6395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example: Polling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The variance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depends 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and is therefore unknown. </a:t>
                </a:r>
              </a:p>
              <a:p>
                <a:r>
                  <a:rPr lang="en-US" sz="3200" dirty="0"/>
                  <a:t>Note that the probability of a large deviation from the mean </a:t>
                </a:r>
                <a:r>
                  <a:rPr lang="en-US" sz="3200" i="1" dirty="0">
                    <a:solidFill>
                      <a:srgbClr val="FF0000"/>
                    </a:solidFill>
                  </a:rPr>
                  <a:t>increases with the variance</a:t>
                </a:r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Thus, we can obtain an upper bound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3200" dirty="0"/>
                  <a:t> by 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has the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largest possible variance </a:t>
                </a:r>
                <a14:m>
                  <m:oMath xmlns:m="http://schemas.openxmlformats.org/officeDocument/2006/math"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1/4</m:t>
                    </m:r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which corresponds to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=1/2.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14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will also consider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 quantity </a:t>
                </a:r>
                <a:r>
                  <a:rPr lang="en-US" altLang="zh-CN" dirty="0"/>
                  <a:t>which is intermediate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CN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is defined as follows.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subtract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, to obtain the zero-mean random variable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then divide by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dirty="0"/>
                  <a:t>, to form the random variable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0842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example: Polling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We evaluate the normalized value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1/(2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And use the normal approximation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For example: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3200" dirty="0"/>
                  <a:t>. We observe, for any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2−2</m:t>
                      </m:r>
                      <m:r>
                        <m:rPr>
                          <m:sty m:val="p"/>
                        </m:rPr>
                        <a:rPr lang="el-G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32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HK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HK" sz="3200" dirty="0"/>
                  <a:t>This </a:t>
                </a:r>
                <a:r>
                  <a:rPr lang="en-US" sz="3200" dirty="0"/>
                  <a:t>is much smaller (more accurate) than the estimate of 0.25 that was obtained using the Chebyshev inequality. </a:t>
                </a: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4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6315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example: Polling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200" dirty="0"/>
                  <a:t>We consider a reverse problem. </a:t>
                </a:r>
              </a:p>
              <a:p>
                <a:r>
                  <a:rPr lang="en-US" sz="3200" dirty="0"/>
                  <a:t>How large a sample size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is needed if we wish our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to be within 0.01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with probability at least 0.95? </a:t>
                </a:r>
              </a:p>
              <a:p>
                <a:r>
                  <a:rPr lang="en-US" sz="3200" dirty="0"/>
                  <a:t>Similar to previous calculations, we have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2−2</m:t>
                    </m:r>
                    <m:r>
                      <m:rPr>
                        <m:sty m:val="p"/>
                      </m:rPr>
                      <a:rPr lang="el-GR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r>
                  <a:rPr lang="en-HK" sz="3200" dirty="0">
                    <a:solidFill>
                      <a:srgbClr val="FF0000"/>
                    </a:solidFill>
                  </a:rPr>
                  <a:t/>
                </a:r>
                <a:br>
                  <a:rPr lang="en-HK" sz="3200" dirty="0">
                    <a:solidFill>
                      <a:srgbClr val="FF0000"/>
                    </a:solidFill>
                  </a:rPr>
                </a:br>
                <a:r>
                  <a:rPr lang="en-US" sz="3200" dirty="0"/>
                  <a:t>which leads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≥9604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sz="3200" dirty="0"/>
                  <a:t>This is significantly better than the 50,000 that we found using Chebyshev's inequality. </a:t>
                </a: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2401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Approximations -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The normal approximation is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increasingly accurate as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tends to infinity</a:t>
                </a:r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But in practice we are generally faced with specific and finite values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It would be useful to know how large n should be before the approximation can be trusted.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4840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But there are no simple and general guidelines. Much depends on </a:t>
                </a:r>
                <a:r>
                  <a:rPr lang="en-US" sz="2800" dirty="0">
                    <a:solidFill>
                      <a:srgbClr val="FF0000"/>
                    </a:solidFill>
                  </a:rPr>
                  <a:t>whether the distribution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close to normal</a:t>
                </a:r>
                <a:r>
                  <a:rPr lang="en-US" sz="2800" dirty="0"/>
                  <a:t> and, in particular, </a:t>
                </a:r>
                <a:r>
                  <a:rPr lang="en-US" sz="2800" dirty="0">
                    <a:solidFill>
                      <a:srgbClr val="FF0000"/>
                    </a:solidFill>
                  </a:rPr>
                  <a:t>whether it is symmetric</a:t>
                </a:r>
                <a:r>
                  <a:rPr lang="en-US" sz="2800" dirty="0"/>
                  <a:t>. </a:t>
                </a:r>
              </a:p>
              <a:p>
                <a:r>
                  <a:rPr lang="en-US" dirty="0"/>
                  <a:t>For example,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uniform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is already very close to normal. </a:t>
                </a:r>
              </a:p>
              <a:p>
                <a:r>
                  <a:rPr lang="en-US" dirty="0"/>
                  <a:t>But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are, say, </a:t>
                </a:r>
                <a:r>
                  <a:rPr lang="en-US" dirty="0">
                    <a:solidFill>
                      <a:srgbClr val="0033CC"/>
                    </a:solidFill>
                  </a:rPr>
                  <a:t>exponential</a:t>
                </a:r>
                <a:r>
                  <a:rPr lang="en-US" dirty="0"/>
                  <a:t>, a significantly larger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be needed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close to a normal one.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346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0652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 to the Binomial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Consider a </a:t>
                </a:r>
                <a:r>
                  <a:rPr lang="en-US" sz="3200" dirty="0">
                    <a:solidFill>
                      <a:srgbClr val="FF0000"/>
                    </a:solidFill>
                  </a:rPr>
                  <a:t>binomial</a:t>
                </a:r>
                <a:r>
                  <a:rPr lang="en-US" sz="3200" dirty="0"/>
                  <a:t>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with parameters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It can be viewed as the sum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independent Bernoulli random variables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with common parameter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Recall that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979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 to the Binomial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We will now use the CLT approximation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HK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HK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, </a:t>
                </a:r>
              </a:p>
              <a:p>
                <a:pPr lvl="1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HK" sz="28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 are given integers. </a:t>
                </a:r>
              </a:p>
              <a:p>
                <a:r>
                  <a:rPr lang="en-US" sz="3200" dirty="0"/>
                  <a:t>We express the event of interest in terms of a standardized random variable, using the equivalence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HK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4526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By CLT,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 approximates standard normal,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HK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HK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HK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l-GR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3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32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5945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 to the Binomial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A first approximation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(a)</a:t>
                </a:r>
                <a:r>
                  <a:rPr lang="en-US" sz="2800" dirty="0"/>
                  <a:t> of a binomial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obtained by integrating the area under the normal PDF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An issue happens when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/>
                  <a:t> will be approximated as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48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31" y="4191001"/>
            <a:ext cx="6571869" cy="20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90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 to the Binomial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A possible remedy </a:t>
                </a:r>
                <a:r>
                  <a:rPr lang="en-US" sz="3200" dirty="0">
                    <a:solidFill>
                      <a:srgbClr val="FF0000"/>
                    </a:solidFill>
                  </a:rPr>
                  <a:t>(b)</a:t>
                </a:r>
                <a:r>
                  <a:rPr lang="en-US" sz="3200" dirty="0"/>
                  <a:t> is to integrate normal PDF </a:t>
                </a:r>
                <a:r>
                  <a:rPr lang="en-US" sz="3200" dirty="0">
                    <a:solidFill>
                      <a:srgbClr val="FF0000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−1/2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+1/2</m:t>
                    </m:r>
                  </m:oMath>
                </a14:m>
                <a:r>
                  <a:rPr lang="en-US" sz="3200" dirty="0"/>
                  <a:t>, to approximate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sz="3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If 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3200" dirty="0"/>
                  <a:t> is no longer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65562"/>
            <a:ext cx="6916236" cy="21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740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 to the Binomial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Plugging</a:t>
                </a:r>
                <a:r>
                  <a:rPr lang="el-GR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i="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3200" dirty="0"/>
                  <a:t>, we get the following </a:t>
                </a:r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n-US" sz="3200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Moivre</a:t>
                </a:r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-Laplace Approximation to the Binomial.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a binomial random variable with parameters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large, and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are nonnegative integers, then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l-GR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HK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3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HK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1/2−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54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It can be seen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Since the mean/variance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remain unchanged as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increases, its distribution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neither spreads, nor shrinks</a:t>
                </a:r>
                <a:r>
                  <a:rPr lang="en-US" altLang="zh-CN" dirty="0"/>
                  <a:t> to a point. </a:t>
                </a:r>
              </a:p>
              <a:p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central limit theorem </a:t>
                </a:r>
                <a:r>
                  <a:rPr lang="en-US" altLang="zh-CN" dirty="0"/>
                  <a:t>is concerned with </a:t>
                </a:r>
              </a:p>
              <a:p>
                <a:pPr lvl="1"/>
                <a:r>
                  <a:rPr lang="en-US" altLang="zh-CN" dirty="0"/>
                  <a:t>the asymptotic shape of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dirty="0"/>
                  <a:t>and asserts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becomes the standard normal distribution.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8080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 to the Binomial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close to 1/2, in which case the PMF of the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is symmetric, the above formula yields a very good approximation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as low as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40 or 50. </a:t>
                </a:r>
              </a:p>
              <a:p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near 1 or near 0, the quality of the approximation drops, and a larger value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is needed to maintain the same accuracy.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1865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Approximation to the Binomial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200" dirty="0"/>
                  <a:t>For example,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be a binomial random variable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3200" dirty="0"/>
                  <a:t>, the exact calculation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HK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HK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HK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p>
                        <m:e>
                          <m:d>
                            <m:dPr>
                              <m:ctrlPr>
                                <a:rPr lang="en-HK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HK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HK" sz="3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HK" sz="3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HK" sz="3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HK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HK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HK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sup>
                      </m:sSup>
                      <m:r>
                        <a:rPr lang="en-HK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0.8785</m:t>
                      </m:r>
                      <m:r>
                        <a:rPr lang="en-HK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3200" dirty="0"/>
                  <a:t>Using CLT approximation,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&lt;21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l-G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32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21.5−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𝑛𝑝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0.879</m:t>
                      </m:r>
                      <m:r>
                        <a:rPr lang="en-HK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58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and Chebyshev Inequalities</a:t>
            </a:r>
          </a:p>
          <a:p>
            <a:r>
              <a:rPr lang="en-US" dirty="0"/>
              <a:t>The Weak Law of Large Numbers</a:t>
            </a:r>
          </a:p>
          <a:p>
            <a:r>
              <a:rPr lang="en-US" dirty="0"/>
              <a:t>Convergence in Probability</a:t>
            </a:r>
          </a:p>
          <a:p>
            <a:r>
              <a:rPr lang="en-US" dirty="0"/>
              <a:t>The Central Limit Theorem</a:t>
            </a:r>
          </a:p>
          <a:p>
            <a:r>
              <a:rPr lang="en-US" dirty="0">
                <a:solidFill>
                  <a:srgbClr val="FF0000"/>
                </a:solidFill>
              </a:rPr>
              <a:t>The Strong Law of Large Numbers</a:t>
            </a:r>
          </a:p>
        </p:txBody>
      </p:sp>
    </p:spTree>
    <p:extLst>
      <p:ext uri="{BB962C8B-B14F-4D97-AF65-F5344CB8AC3E}">
        <p14:creationId xmlns:p14="http://schemas.microsoft.com/office/powerpoint/2010/main" val="24680842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Strong Law of Large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strong law of large numbers is similar to the weak law in that it also deals with the </a:t>
            </a:r>
            <a:r>
              <a:rPr lang="en-US" sz="3200" dirty="0">
                <a:solidFill>
                  <a:srgbClr val="FF0000"/>
                </a:solidFill>
              </a:rPr>
              <a:t>convergence of the sample mean </a:t>
            </a:r>
            <a:r>
              <a:rPr lang="en-US" sz="3200" dirty="0"/>
              <a:t>to the true mean. </a:t>
            </a:r>
          </a:p>
          <a:p>
            <a:r>
              <a:rPr lang="en-US" sz="3200" dirty="0"/>
              <a:t>It is different, however, because it refers to </a:t>
            </a:r>
            <a:r>
              <a:rPr lang="en-US" sz="3200" dirty="0">
                <a:solidFill>
                  <a:srgbClr val="FF0000"/>
                </a:solidFill>
              </a:rPr>
              <a:t>another type of convergence</a:t>
            </a:r>
            <a:r>
              <a:rPr lang="en-US" sz="3200" dirty="0"/>
              <a:t>. </a:t>
            </a:r>
          </a:p>
          <a:p>
            <a:r>
              <a:rPr lang="en-US" sz="3200" dirty="0"/>
              <a:t>The following is a general statement of the strong law of large numbers. </a:t>
            </a:r>
          </a:p>
        </p:txBody>
      </p:sp>
    </p:spTree>
    <p:extLst>
      <p:ext uri="{BB962C8B-B14F-4D97-AF65-F5344CB8AC3E}">
        <p14:creationId xmlns:p14="http://schemas.microsoft.com/office/powerpoint/2010/main" val="38742906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Strong Law of Large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3200" dirty="0"/>
                  <a:t> be a sequence of independent identically distributed random variables with mean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Then, the sequence of sample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converges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>
                    <a:solidFill>
                      <a:srgbClr val="FF0000"/>
                    </a:solidFill>
                  </a:rPr>
                  <a:t>with probability 1</a:t>
                </a:r>
                <a:r>
                  <a:rPr lang="en-US" sz="3200" dirty="0"/>
                  <a:t>, in the sense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8977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Strong Law of Large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In order to interpret the strong law of large numbers, we need to go back to our original description of probabilistic models in terms of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sample spaces</a:t>
                </a:r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The contemplated experiment is infinitely long and generates a sequence of values, one value for each one of the random variables in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32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5187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Strong Law of Large Numbers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Thus, it is best to think of the sample space as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of infinite sequences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real numbers</a:t>
                </a:r>
                <a:r>
                  <a:rPr lang="en-US" sz="3200" dirty="0"/>
                  <a:t>: any such sequence is a possible outcome.</a:t>
                </a:r>
              </a:p>
              <a:p>
                <a:r>
                  <a:rPr lang="en-US" sz="3200" dirty="0"/>
                  <a:t>Let us now consider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consisting of those sequences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sz="3200" dirty="0"/>
                  <a:t> whose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long-term average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, i.e.,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HK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3200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HK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3592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Strong Law of Large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The strong law of large numbers states that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all of the probability</a:t>
                </a:r>
                <a:r>
                  <a:rPr lang="en-US" sz="3200" dirty="0"/>
                  <a:t> is concentrated on this subset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of the sample space.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Equivalently, the collection of </a:t>
                </a:r>
                <a:r>
                  <a:rPr lang="en-US" sz="3200" dirty="0">
                    <a:solidFill>
                      <a:schemeClr val="tx1"/>
                    </a:solidFill>
                  </a:rPr>
                  <a:t>outcomes that do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not </a:t>
                </a:r>
                <a:r>
                  <a:rPr lang="en-US" sz="3200" dirty="0">
                    <a:solidFill>
                      <a:schemeClr val="tx1"/>
                    </a:solidFill>
                  </a:rPr>
                  <a:t>belong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(infinite sequences whose long-term average is not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) </a:t>
                </a:r>
                <a:r>
                  <a:rPr lang="en-US" sz="3200" dirty="0">
                    <a:solidFill>
                      <a:srgbClr val="FF0000"/>
                    </a:solidFill>
                  </a:rPr>
                  <a:t>has probability zero</a:t>
                </a:r>
                <a:r>
                  <a:rPr lang="en-US" sz="3200" dirty="0"/>
                  <a:t>.</a:t>
                </a:r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8058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Strong Law of Large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The difference between the weak and the strong law is subtle and deserves close scrutiny. </a:t>
                </a:r>
              </a:p>
              <a:p>
                <a:r>
                  <a:rPr lang="en-US" sz="3200" dirty="0"/>
                  <a:t>The weak law states that the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3200" dirty="0"/>
                  <a:t> of a significant deviation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from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goes to zero as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Still, </a:t>
                </a:r>
                <a:r>
                  <a:rPr lang="en-US" sz="3200" dirty="0">
                    <a:solidFill>
                      <a:srgbClr val="FF0000"/>
                    </a:solidFill>
                  </a:rPr>
                  <a:t>for any finite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, this probability can be positive</a:t>
                </a:r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may once in a while deviates significantly from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. </a:t>
                </a:r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82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9219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weak law provides no conclusive information on the number of such deviations. </a:t>
                </a:r>
              </a:p>
              <a:p>
                <a:r>
                  <a:rPr lang="en-US" dirty="0"/>
                  <a:t>But the strong law does. </a:t>
                </a:r>
              </a:p>
              <a:p>
                <a:r>
                  <a:rPr lang="en-US" dirty="0"/>
                  <a:t>According to the strong law, with probability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converges 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implies that for any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 probability that the difference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 will exceed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an </a:t>
                </a:r>
                <a:r>
                  <a:rPr lang="en-US" dirty="0">
                    <a:solidFill>
                      <a:srgbClr val="FF0000"/>
                    </a:solidFill>
                  </a:rPr>
                  <a:t>infinite</a:t>
                </a:r>
                <a:r>
                  <a:rPr lang="en-US" dirty="0"/>
                  <a:t> number of times is equal to zero.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741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830424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00FF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00FF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20789</TotalTime>
  <Words>6568</Words>
  <Application>Microsoft Office PowerPoint</Application>
  <PresentationFormat>On-screen Show (4:3)</PresentationFormat>
  <Paragraphs>565</Paragraphs>
  <Slides>115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Edge</vt:lpstr>
      <vt:lpstr>PowerPoint Presentation</vt:lpstr>
      <vt:lpstr>Content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Application</vt:lpstr>
      <vt:lpstr>Application</vt:lpstr>
      <vt:lpstr>Content</vt:lpstr>
      <vt:lpstr>Markov and Chebyshev Inequalities</vt:lpstr>
      <vt:lpstr>Markov inequality</vt:lpstr>
      <vt:lpstr>Markov inequality (proof)</vt:lpstr>
      <vt:lpstr>PowerPoint Presentation</vt:lpstr>
      <vt:lpstr>PowerPoint Presentation</vt:lpstr>
      <vt:lpstr>PowerPoint Presentation</vt:lpstr>
      <vt:lpstr>Example 1.</vt:lpstr>
      <vt:lpstr>Example 1.</vt:lpstr>
      <vt:lpstr>Chebyshev inequality</vt:lpstr>
      <vt:lpstr>Chebyshev inequality (Proof)</vt:lpstr>
      <vt:lpstr>An alternative form</vt:lpstr>
      <vt:lpstr>Comparisons </vt:lpstr>
      <vt:lpstr>Example 2. uninformative case</vt:lpstr>
      <vt:lpstr>Example 2. uninformative case</vt:lpstr>
      <vt:lpstr>Example 3. Upper Bounds</vt:lpstr>
      <vt:lpstr>Example 3. Upper Bounds (Proof)</vt:lpstr>
      <vt:lpstr>Example 3. Upper Bounds (Proof)</vt:lpstr>
      <vt:lpstr>Example 3. Upper Bounds (Proof)</vt:lpstr>
      <vt:lpstr>Content</vt:lpstr>
      <vt:lpstr>Weak law of large numbers</vt:lpstr>
      <vt:lpstr>PowerPoint Presentation</vt:lpstr>
      <vt:lpstr>PowerPoint Presentation</vt:lpstr>
      <vt:lpstr>The Weak Law of Large Numbers</vt:lpstr>
      <vt:lpstr>Intuitively</vt:lpstr>
      <vt:lpstr>Example 4. Probabilities and Frequencies</vt:lpstr>
      <vt:lpstr>Example 4. Probabilities and Frequencies</vt:lpstr>
      <vt:lpstr>Example 4. Probabilities and Frequencies</vt:lpstr>
      <vt:lpstr>Example 5. Polling</vt:lpstr>
      <vt:lpstr>Example 5. Polling</vt:lpstr>
      <vt:lpstr>Example 5. Polling</vt:lpstr>
      <vt:lpstr>Example 5. Polling (2)</vt:lpstr>
      <vt:lpstr>Example 5. Polling (2)</vt:lpstr>
      <vt:lpstr>Example 5. Polling (2)</vt:lpstr>
      <vt:lpstr>Content</vt:lpstr>
      <vt:lpstr>CONVERGENCE IN PROBABILITY</vt:lpstr>
      <vt:lpstr>Convergence of a Deterministic Sequence</vt:lpstr>
      <vt:lpstr>Convergence in Probability</vt:lpstr>
      <vt:lpstr>PowerPoint Presentation</vt:lpstr>
      <vt:lpstr>PowerPoint Presentation</vt:lpstr>
      <vt:lpstr>PowerPoint Presentation</vt:lpstr>
      <vt:lpstr>PowerPoint Presentation</vt:lpstr>
      <vt:lpstr>Example 6.</vt:lpstr>
      <vt:lpstr>PowerPoint Presentation</vt:lpstr>
      <vt:lpstr>Example 7. </vt:lpstr>
      <vt:lpstr>PowerPoint Presentation</vt:lpstr>
      <vt:lpstr>Example 8.</vt:lpstr>
      <vt:lpstr>Example 8.</vt:lpstr>
      <vt:lpstr>Example 8.</vt:lpstr>
      <vt:lpstr>Content</vt:lpstr>
      <vt:lpstr>Sample mean</vt:lpstr>
      <vt:lpstr>Sample sum and normalized mean</vt:lpstr>
      <vt:lpstr>Formally</vt:lpstr>
      <vt:lpstr>Mean and variance</vt:lpstr>
      <vt:lpstr>The Central Limit Theorem</vt:lpstr>
      <vt:lpstr>Generality </vt:lpstr>
      <vt:lpstr>Importance - conceptual</vt:lpstr>
      <vt:lpstr>PowerPoint Presentation</vt:lpstr>
      <vt:lpstr>Importance - practical</vt:lpstr>
      <vt:lpstr>Approximations Based on CLT</vt:lpstr>
      <vt:lpstr>Approximations Based on CLT</vt:lpstr>
      <vt:lpstr>Approximations example: Plane</vt:lpstr>
      <vt:lpstr>Approximations example: Plane</vt:lpstr>
      <vt:lpstr>Approximations example: Machine</vt:lpstr>
      <vt:lpstr>Approximations example: Machine</vt:lpstr>
      <vt:lpstr>Approximations example: Polling</vt:lpstr>
      <vt:lpstr>Approximations example: Polling</vt:lpstr>
      <vt:lpstr>Approximations example: Polling</vt:lpstr>
      <vt:lpstr>Approximations example: Polling</vt:lpstr>
      <vt:lpstr>Approximations example: Polling</vt:lpstr>
      <vt:lpstr>Approximations - Example</vt:lpstr>
      <vt:lpstr>PowerPoint Presentation</vt:lpstr>
      <vt:lpstr>Approximation to the Binomial </vt:lpstr>
      <vt:lpstr>Approximation to the Binomial </vt:lpstr>
      <vt:lpstr>PowerPoint Presentation</vt:lpstr>
      <vt:lpstr>Approximation to the Binomial </vt:lpstr>
      <vt:lpstr>Approximation to the Binomial </vt:lpstr>
      <vt:lpstr>Approximation to the Binomial </vt:lpstr>
      <vt:lpstr>Approximation to the Binomial </vt:lpstr>
      <vt:lpstr>Approximation to the Binomial </vt:lpstr>
      <vt:lpstr>Content</vt:lpstr>
      <vt:lpstr>The Strong Law of Large Numbers</vt:lpstr>
      <vt:lpstr>The Strong Law of Large Numbers</vt:lpstr>
      <vt:lpstr>The Strong Law of Large Numbers</vt:lpstr>
      <vt:lpstr>The Strong Law of Large Numbers</vt:lpstr>
      <vt:lpstr>The Strong Law of Large Numbers</vt:lpstr>
      <vt:lpstr>The Strong Law of Large Numbers</vt:lpstr>
      <vt:lpstr>PowerPoint Presentation</vt:lpstr>
      <vt:lpstr>Probabilities and Frequencies</vt:lpstr>
      <vt:lpstr>Probabilities and Frequencies</vt:lpstr>
      <vt:lpstr>Probabilities and Frequencies</vt:lpstr>
      <vt:lpstr>Convergence with Probability 1</vt:lpstr>
      <vt:lpstr>Convergence with Probability 1</vt:lpstr>
      <vt:lpstr>Convergence with Probability 1</vt:lpstr>
      <vt:lpstr>Convergence with Probability 1</vt:lpstr>
      <vt:lpstr>Convergence with Probability 1</vt:lpstr>
      <vt:lpstr>Convergence with Probability 1</vt:lpstr>
      <vt:lpstr>Convergence with Probability 1</vt:lpstr>
      <vt:lpstr>Convergence with Probability 1</vt:lpstr>
      <vt:lpstr>Convergence with Probability 1</vt:lpstr>
      <vt:lpstr>Convergence with Probability 1</vt:lpstr>
      <vt:lpstr>Summary 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syzhang</cp:lastModifiedBy>
  <cp:revision>995</cp:revision>
  <dcterms:created xsi:type="dcterms:W3CDTF">1601-01-01T00:00:00Z</dcterms:created>
  <dcterms:modified xsi:type="dcterms:W3CDTF">2017-04-05T01:12:08Z</dcterms:modified>
</cp:coreProperties>
</file>