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58"/>
  </p:notesMasterIdLst>
  <p:sldIdLst>
    <p:sldId id="648" r:id="rId2"/>
    <p:sldId id="650" r:id="rId3"/>
    <p:sldId id="651" r:id="rId4"/>
    <p:sldId id="652" r:id="rId5"/>
    <p:sldId id="653" r:id="rId6"/>
    <p:sldId id="654" r:id="rId7"/>
    <p:sldId id="655" r:id="rId8"/>
    <p:sldId id="656" r:id="rId9"/>
    <p:sldId id="657" r:id="rId10"/>
    <p:sldId id="658" r:id="rId11"/>
    <p:sldId id="659" r:id="rId12"/>
    <p:sldId id="660" r:id="rId13"/>
    <p:sldId id="661" r:id="rId14"/>
    <p:sldId id="662" r:id="rId15"/>
    <p:sldId id="719" r:id="rId16"/>
    <p:sldId id="720" r:id="rId17"/>
    <p:sldId id="721" r:id="rId18"/>
    <p:sldId id="722" r:id="rId19"/>
    <p:sldId id="723" r:id="rId20"/>
    <p:sldId id="724" r:id="rId21"/>
    <p:sldId id="725" r:id="rId22"/>
    <p:sldId id="726" r:id="rId23"/>
    <p:sldId id="727" r:id="rId24"/>
    <p:sldId id="728" r:id="rId25"/>
    <p:sldId id="729" r:id="rId26"/>
    <p:sldId id="730" r:id="rId27"/>
    <p:sldId id="731" r:id="rId28"/>
    <p:sldId id="732" r:id="rId29"/>
    <p:sldId id="733" r:id="rId30"/>
    <p:sldId id="734" r:id="rId31"/>
    <p:sldId id="735" r:id="rId32"/>
    <p:sldId id="736" r:id="rId33"/>
    <p:sldId id="737" r:id="rId34"/>
    <p:sldId id="738" r:id="rId35"/>
    <p:sldId id="739" r:id="rId36"/>
    <p:sldId id="740" r:id="rId37"/>
    <p:sldId id="741" r:id="rId38"/>
    <p:sldId id="742" r:id="rId39"/>
    <p:sldId id="743" r:id="rId40"/>
    <p:sldId id="744" r:id="rId41"/>
    <p:sldId id="745" r:id="rId42"/>
    <p:sldId id="746" r:id="rId43"/>
    <p:sldId id="747" r:id="rId44"/>
    <p:sldId id="748" r:id="rId45"/>
    <p:sldId id="749" r:id="rId46"/>
    <p:sldId id="750" r:id="rId47"/>
    <p:sldId id="751" r:id="rId48"/>
    <p:sldId id="752" r:id="rId49"/>
    <p:sldId id="753" r:id="rId50"/>
    <p:sldId id="754" r:id="rId51"/>
    <p:sldId id="755" r:id="rId52"/>
    <p:sldId id="756" r:id="rId53"/>
    <p:sldId id="757" r:id="rId54"/>
    <p:sldId id="758" r:id="rId55"/>
    <p:sldId id="759" r:id="rId56"/>
    <p:sldId id="760" r:id="rId57"/>
    <p:sldId id="761" r:id="rId58"/>
    <p:sldId id="762" r:id="rId59"/>
    <p:sldId id="763" r:id="rId60"/>
    <p:sldId id="764" r:id="rId61"/>
    <p:sldId id="765" r:id="rId62"/>
    <p:sldId id="766" r:id="rId63"/>
    <p:sldId id="767" r:id="rId64"/>
    <p:sldId id="768" r:id="rId65"/>
    <p:sldId id="769" r:id="rId66"/>
    <p:sldId id="770" r:id="rId67"/>
    <p:sldId id="771" r:id="rId68"/>
    <p:sldId id="772" r:id="rId69"/>
    <p:sldId id="773" r:id="rId70"/>
    <p:sldId id="774" r:id="rId71"/>
    <p:sldId id="775" r:id="rId72"/>
    <p:sldId id="776" r:id="rId73"/>
    <p:sldId id="777" r:id="rId74"/>
    <p:sldId id="778" r:id="rId75"/>
    <p:sldId id="779" r:id="rId76"/>
    <p:sldId id="780" r:id="rId77"/>
    <p:sldId id="781" r:id="rId78"/>
    <p:sldId id="783" r:id="rId79"/>
    <p:sldId id="784" r:id="rId80"/>
    <p:sldId id="785" r:id="rId81"/>
    <p:sldId id="786" r:id="rId82"/>
    <p:sldId id="787" r:id="rId83"/>
    <p:sldId id="788" r:id="rId84"/>
    <p:sldId id="789" r:id="rId85"/>
    <p:sldId id="790" r:id="rId86"/>
    <p:sldId id="791" r:id="rId87"/>
    <p:sldId id="792" r:id="rId88"/>
    <p:sldId id="793" r:id="rId89"/>
    <p:sldId id="794" r:id="rId90"/>
    <p:sldId id="795" r:id="rId91"/>
    <p:sldId id="796" r:id="rId92"/>
    <p:sldId id="797" r:id="rId93"/>
    <p:sldId id="798" r:id="rId94"/>
    <p:sldId id="799" r:id="rId95"/>
    <p:sldId id="800" r:id="rId96"/>
    <p:sldId id="801" r:id="rId97"/>
    <p:sldId id="802" r:id="rId98"/>
    <p:sldId id="803" r:id="rId99"/>
    <p:sldId id="804" r:id="rId100"/>
    <p:sldId id="663" r:id="rId101"/>
    <p:sldId id="664" r:id="rId102"/>
    <p:sldId id="665" r:id="rId103"/>
    <p:sldId id="666" r:id="rId104"/>
    <p:sldId id="667" r:id="rId105"/>
    <p:sldId id="668" r:id="rId106"/>
    <p:sldId id="669" r:id="rId107"/>
    <p:sldId id="670" r:id="rId108"/>
    <p:sldId id="671" r:id="rId109"/>
    <p:sldId id="672" r:id="rId110"/>
    <p:sldId id="673" r:id="rId111"/>
    <p:sldId id="674" r:id="rId112"/>
    <p:sldId id="675" r:id="rId113"/>
    <p:sldId id="676" r:id="rId114"/>
    <p:sldId id="677" r:id="rId115"/>
    <p:sldId id="678" r:id="rId116"/>
    <p:sldId id="679" r:id="rId117"/>
    <p:sldId id="680" r:id="rId118"/>
    <p:sldId id="681" r:id="rId119"/>
    <p:sldId id="682" r:id="rId120"/>
    <p:sldId id="683" r:id="rId121"/>
    <p:sldId id="684" r:id="rId122"/>
    <p:sldId id="685" r:id="rId123"/>
    <p:sldId id="686" r:id="rId124"/>
    <p:sldId id="687" r:id="rId125"/>
    <p:sldId id="688" r:id="rId126"/>
    <p:sldId id="689" r:id="rId127"/>
    <p:sldId id="690" r:id="rId128"/>
    <p:sldId id="691" r:id="rId129"/>
    <p:sldId id="692" r:id="rId130"/>
    <p:sldId id="693" r:id="rId131"/>
    <p:sldId id="694" r:id="rId132"/>
    <p:sldId id="695" r:id="rId133"/>
    <p:sldId id="696" r:id="rId134"/>
    <p:sldId id="697" r:id="rId135"/>
    <p:sldId id="698" r:id="rId136"/>
    <p:sldId id="699" r:id="rId137"/>
    <p:sldId id="700" r:id="rId138"/>
    <p:sldId id="701" r:id="rId139"/>
    <p:sldId id="702" r:id="rId140"/>
    <p:sldId id="703" r:id="rId141"/>
    <p:sldId id="704" r:id="rId142"/>
    <p:sldId id="705" r:id="rId143"/>
    <p:sldId id="706" r:id="rId144"/>
    <p:sldId id="707" r:id="rId145"/>
    <p:sldId id="708" r:id="rId146"/>
    <p:sldId id="709" r:id="rId147"/>
    <p:sldId id="710" r:id="rId148"/>
    <p:sldId id="711" r:id="rId149"/>
    <p:sldId id="805" r:id="rId150"/>
    <p:sldId id="712" r:id="rId151"/>
    <p:sldId id="713" r:id="rId152"/>
    <p:sldId id="714" r:id="rId153"/>
    <p:sldId id="715" r:id="rId154"/>
    <p:sldId id="716" r:id="rId155"/>
    <p:sldId id="717" r:id="rId156"/>
    <p:sldId id="718" r:id="rId1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00"/>
    <a:srgbClr val="FF0000"/>
    <a:srgbClr val="996633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118" autoAdjust="0"/>
  </p:normalViewPr>
  <p:slideViewPr>
    <p:cSldViewPr>
      <p:cViewPr varScale="1">
        <p:scale>
          <a:sx n="134" d="100"/>
          <a:sy n="134" d="100"/>
        </p:scale>
        <p:origin x="-95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AF04564-8EBA-4616-A64E-21D3B9D371BF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70283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3664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640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246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404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5851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12CDA68-592D-437D-872C-05FE571461C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6503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7BF1C-9688-4B8D-83E7-81B2852DB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9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DC939-719C-4B8B-AD70-8E5EA317A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031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1F7150C-EA11-4647-8771-419FA55D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0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B8D06-FC6D-429A-8268-394CBCCB77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85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43A3-4609-41FD-A1DC-3F4A01D21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33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4B4E7-CECC-482E-9418-A04D0B130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13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C53DD-57D4-45F1-9654-673F38963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75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3455E-2F05-4192-AC54-FD7F51AA8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10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1FDAF-C3B9-495E-AB7F-377DDE20B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68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8C941-764C-4B15-9F60-38AFA5A6C5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7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E13D-5CD1-417E-9C5F-07688C960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32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fld id="{951B8D28-351F-4B07-9911-FCFC36113B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547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aplace_distribu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5181600"/>
            <a:ext cx="6553200" cy="609600"/>
          </a:xfrm>
        </p:spPr>
        <p:txBody>
          <a:bodyPr/>
          <a:lstStyle/>
          <a:p>
            <a:pPr algn="l"/>
            <a:r>
              <a:rPr lang="en-US" altLang="zh-HK" sz="2600">
                <a:ea typeface="新細明體" charset="-120"/>
              </a:rPr>
              <a:t>Instructor: 	Shengyu Zhang</a:t>
            </a:r>
          </a:p>
          <a:p>
            <a:endParaRPr lang="en-US" altLang="zh-HK">
              <a:ea typeface="新細明體" charset="-12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7762056" cy="6808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HK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ENGG2430A  Probability and Statistics for Engineers</a:t>
            </a:r>
            <a:endParaRPr lang="zh-HK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295400" y="3200400"/>
            <a:ext cx="6781800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HK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Chapter 4: Further Topics on Random Variables</a:t>
            </a:r>
            <a:endParaRPr lang="zh-HK" alt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1664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the speed and 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𝑔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be the trip duration: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To find the CDF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, we must calculate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180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180</m:t>
                              </m:r>
                            </m:num>
                            <m:den>
                              <m:r>
                                <a:rPr lang="en-H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79456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Derived Distributions </a:t>
            </a:r>
          </a:p>
          <a:p>
            <a:r>
              <a:rPr lang="en-US" dirty="0"/>
              <a:t>Covariance and Correlation </a:t>
            </a:r>
          </a:p>
          <a:p>
            <a:r>
              <a:rPr lang="en-US" dirty="0"/>
              <a:t>Conditional Expectation and Variance Revisited </a:t>
            </a:r>
          </a:p>
          <a:p>
            <a:r>
              <a:rPr lang="en-US" dirty="0">
                <a:solidFill>
                  <a:srgbClr val="FF0000"/>
                </a:solidFill>
              </a:rPr>
              <a:t>Transforms</a:t>
            </a:r>
          </a:p>
          <a:p>
            <a:r>
              <a:rPr lang="en-US" dirty="0"/>
              <a:t>Sum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19236662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introduce the </a:t>
            </a:r>
            <a:r>
              <a:rPr lang="en-US" sz="2800" dirty="0">
                <a:solidFill>
                  <a:srgbClr val="FF0000"/>
                </a:solidFill>
              </a:rPr>
              <a:t>transform</a:t>
            </a:r>
            <a:r>
              <a:rPr lang="en-US" sz="2800" dirty="0"/>
              <a:t> associated with a random variable. </a:t>
            </a:r>
          </a:p>
          <a:p>
            <a:r>
              <a:rPr lang="en-US" sz="2800" dirty="0"/>
              <a:t>The transform provides us with an alternative representation of a probability law. </a:t>
            </a:r>
          </a:p>
          <a:p>
            <a:r>
              <a:rPr lang="en-US" sz="2800" dirty="0"/>
              <a:t>It’s not particularly intuitive, but it is often </a:t>
            </a:r>
            <a:r>
              <a:rPr lang="en-US" sz="2800" dirty="0">
                <a:solidFill>
                  <a:srgbClr val="FF0000"/>
                </a:solidFill>
              </a:rPr>
              <a:t>convenient </a:t>
            </a:r>
            <a:r>
              <a:rPr lang="en-US" sz="2800" dirty="0"/>
              <a:t>for certain types of mathematical manipulations.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966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Transforms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The </a:t>
                </a:r>
                <a:r>
                  <a:rPr lang="en-US" sz="3200" dirty="0">
                    <a:solidFill>
                      <a:srgbClr val="FF0000"/>
                    </a:solidFill>
                  </a:rPr>
                  <a:t>transform </a:t>
                </a:r>
                <a:r>
                  <a:rPr lang="en-US" sz="3200" dirty="0"/>
                  <a:t>associated with a random variable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, also referred to as </a:t>
                </a:r>
                <a:r>
                  <a:rPr lang="en-US" sz="3200" dirty="0">
                    <a:solidFill>
                      <a:srgbClr val="0033CC"/>
                    </a:solidFill>
                  </a:rPr>
                  <a:t>the associated moment generating function</a:t>
                </a:r>
                <a:r>
                  <a:rPr lang="en-US" sz="3200" dirty="0"/>
                  <a:t>, is a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3200" dirty="0"/>
                  <a:t> of a scalar parameter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, defined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 i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𝑠𝑋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The simpler notation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2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can also be used whenever the underlying random variable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clear from the context.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 r="-1926" b="-5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833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Transforms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/>
                  <a:t>For the defining formula</a:t>
                </a:r>
                <a:r>
                  <a:rPr lang="en-US" sz="32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rgbClr val="7030A0"/>
                        </a:solidFill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𝑠𝑋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/>
              </a:p>
              <a:p>
                <a:r>
                  <a:rPr lang="en-US" sz="3200" dirty="0"/>
                  <a:t>When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discrete </a:t>
                </a:r>
                <a:r>
                  <a:rPr lang="en-US" sz="3200" dirty="0"/>
                  <a:t>random variable, the transform is given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𝑠𝑥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When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continuous</a:t>
                </a:r>
                <a:r>
                  <a:rPr lang="en-US" sz="3200" dirty="0"/>
                  <a:t> random variable: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n-US" sz="32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−∞</m:t>
                          </m:r>
                        </m:sub>
                        <m:sup>
                          <m:r>
                            <a:rPr lang="en-US" sz="3200" i="1">
                              <a:latin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𝑠𝑥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3200" i="1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0624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 – a specific discrete </a:t>
            </a:r>
            <a:r>
              <a:rPr lang="en-US" sz="4400" dirty="0" err="1"/>
              <a:t>r.v</a:t>
            </a:r>
            <a:r>
              <a:rPr lang="en-US" sz="4400" dirty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Let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HK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=2,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/6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=3,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/3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=5.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  <a:p>
                <a:r>
                  <a:rPr lang="en-US" sz="3200" dirty="0"/>
                  <a:t>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𝑠𝑋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i="1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37738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 - Poisson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Now consider the transform associated with a Poisson random variable. 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be a Poisson random variable with parameter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2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HK" sz="28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HK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HK" sz="2800" b="0" i="1" smtClean="0">
                          <a:latin typeface="Cambria Math" panose="02040503050406030204" pitchFamily="18" charset="0"/>
                        </a:rPr>
                        <m:t>=0,1,2,...</m:t>
                      </m:r>
                    </m:oMath>
                  </m:oMathPara>
                </a14:m>
                <a:endParaRPr lang="en-US" sz="2800" dirty="0"/>
              </a:p>
              <a:p>
                <a:r>
                  <a:rPr lang="en-US" sz="3200" dirty="0"/>
                  <a:t>The transform is </a:t>
                </a:r>
                <a:endParaRPr lang="en-HK" sz="32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𝑠𝑋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𝑠𝑥</m:t>
                            </m:r>
                          </m:sup>
                        </m:sSup>
                      </m:e>
                    </m:nary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endParaRPr lang="en-US" sz="3200" i="1" dirty="0">
                  <a:latin typeface="Cambria Math" panose="02040503050406030204" pitchFamily="18" charset="0"/>
                </a:endParaRP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57835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 - Poisson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sz="3200" dirty="0"/>
                  <a:t>We can simply this formula</a:t>
                </a:r>
                <a:endParaRPr lang="en-US" sz="32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𝑠𝑥</m:t>
                            </m:r>
                          </m:sup>
                        </m:sSup>
                      </m:e>
                    </m:nary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endParaRPr lang="en-US" sz="3200" i="1" dirty="0">
                  <a:latin typeface="Cambria Math" panose="02040503050406030204" pitchFamily="18" charset="0"/>
                </a:endParaRP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200" dirty="0"/>
                  <a:t>, </a:t>
                </a:r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200" b="0" dirty="0"/>
                  <a:t>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nary>
                      <m:naryPr>
                        <m:chr m:val="∑"/>
                        <m:ctrlPr>
                          <a:rPr lang="en-US" sz="32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</m:e>
                    </m:nary>
                    <m:r>
                      <a:rPr lang="en-HK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sSup>
                      <m:sSupPr>
                        <m:ctrlPr>
                          <a:rPr lang="en-HK" sz="32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HK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</m:t>
                        </m:r>
                      </m:sup>
                    </m:sSup>
                    <m:r>
                      <a:rPr lang="en-US" sz="3200" i="1">
                        <a:latin typeface="Cambria Math" charset="0"/>
                      </a:rPr>
                      <m:t>.</m:t>
                    </m:r>
                  </m:oMath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53298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 - Exponential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an exponential random variable with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Then,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</a:t>
                </a:r>
              </a:p>
              <a:p>
                <a:pPr marL="0" indent="0">
                  <a:buNone/>
                </a:pPr>
                <a:r>
                  <a:rPr lang="en-US" dirty="0"/>
                  <a:t> 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𝑠𝑋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nary>
                      <m:naryPr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𝑠𝑥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HK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HK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sSubSup>
                        <m:sSubSupPr>
                          <m:ctrlPr>
                            <a:rPr lang="en-HK" b="0" i="1" smtClean="0">
                              <a:latin typeface="Cambria Math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HK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d>
                        <m:dPr>
                          <m:ctrlPr>
                            <a:rPr lang="en-HK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𝑖𝑓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1597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Transforms - Note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3200" dirty="0"/>
                  <a:t>It is important to realize that the transform is not a number but rather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function</a:t>
                </a:r>
                <a:r>
                  <a:rPr lang="en-US" sz="3200" dirty="0"/>
                  <a:t> of a parameter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Thus,  we are dealing with a transformation that starts with a function, e.g., a PDF, and results in a new function. </a:t>
                </a:r>
              </a:p>
              <a:p>
                <a:r>
                  <a:rPr lang="en-US" sz="3200" dirty="0"/>
                  <a:t>Strictly speaking,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3200" dirty="0"/>
                  <a:t> is only defined for those values of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 for which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𝑠𝑋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/>
                  <a:t> is finite.</a:t>
                </a:r>
              </a:p>
              <a:p>
                <a:pPr lvl="1"/>
                <a:r>
                  <a:rPr lang="en-HK" sz="2800" dirty="0"/>
                  <a:t>As in the preceding example.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2826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18162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4400" dirty="0"/>
                  <a:t>Example - </a:t>
                </a:r>
                <a14:m>
                  <m:oMath xmlns:m="http://schemas.openxmlformats.org/officeDocument/2006/math">
                    <m:r>
                      <a:rPr lang="en-HK" sz="4400" b="0" i="1" smtClean="0"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HK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HK" sz="4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963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We consider the transform associated with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linear function </a:t>
                </a:r>
                <a:r>
                  <a:rPr lang="en-US" sz="3200" dirty="0"/>
                  <a:t>of a random variable. 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be the transform associated with a random variable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Consider a new random variable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US" sz="32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200" dirty="0"/>
                  <a:t>.</a:t>
                </a:r>
                <a:endParaRPr lang="en-US" sz="28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1750" r="-2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740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use the given uniform PDF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which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1/30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latin typeface="Cambria Math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30≤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≤60,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m:rPr>
                                    <m:nor/>
                                  </m:rPr>
                                  <a:rPr lang="en-HK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and the corresponding CDF, which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≤30,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−30)/30,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30≤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≤60,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60≤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6378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4400" dirty="0"/>
                  <a:t>Example - </a:t>
                </a:r>
                <a14:m>
                  <m:oMath xmlns:m="http://schemas.openxmlformats.org/officeDocument/2006/math">
                    <m:r>
                      <a:rPr lang="en-HK" sz="4400" i="1"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HK" sz="4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HK" sz="4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963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We then have</a:t>
                </a:r>
              </a:p>
              <a:p>
                <a:pPr marL="0" indent="0">
                  <a:buNone/>
                </a:pPr>
                <a:r>
                  <a:rPr lang="en-US" sz="3200" b="0" dirty="0"/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𝑎𝑋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HK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 smtClean="0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𝑠𝑎𝑋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HK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sSub>
                        <m:sSub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  <a:p>
                <a:r>
                  <a:rPr lang="en-US" sz="3200" dirty="0"/>
                  <a:t>For example, if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/>
                  <a:t>, so that </a:t>
                </a:r>
                <a:br>
                  <a:rPr lang="en-US" sz="3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=1/(1−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/>
                </a:r>
                <a:br>
                  <a:rPr lang="en-US" sz="3200" i="1" dirty="0">
                    <a:latin typeface="Cambria Math" panose="02040503050406030204" pitchFamily="18" charset="0"/>
                  </a:rPr>
                </a:br>
                <a:r>
                  <a:rPr lang="en-US" sz="3200" dirty="0"/>
                  <a:t>and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sz="3200" dirty="0"/>
                  <a:t>, then</a:t>
                </a:r>
                <a:endParaRPr lang="en-US" sz="3200" i="1" dirty="0"/>
              </a:p>
              <a:p>
                <a:pPr marL="0" indent="0">
                  <a:buNone/>
                </a:pPr>
                <a:r>
                  <a:rPr lang="en-US" sz="3200" dirty="0"/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/(1−2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22115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 - Normal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Consider the transform associated with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normal</a:t>
                </a:r>
                <a:r>
                  <a:rPr lang="en-US" sz="3200" dirty="0"/>
                  <a:t> random variable. 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be a normal random variable with mean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3200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We first consider the special case of standard normal variable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32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sz="32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b="0" i="1" dirty="0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sz="32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p>
                          <m:sSupPr>
                            <m:ctrlPr>
                              <a:rPr lang="en-US" sz="3200" b="0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sz="3200" dirty="0"/>
                  <a:t>.</a:t>
                </a:r>
                <a:endParaRPr lang="en-US" sz="28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4957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 - Normal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The associated transform is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3200" b="0" i="1" dirty="0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3200" i="1" dirty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i="1" dirty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sz="3200" i="1" dirty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 dirty="0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𝑠𝑦</m:t>
                              </m:r>
                            </m:sup>
                          </m:sSup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i="1" dirty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𝑠𝑦</m:t>
                              </m:r>
                            </m:sup>
                          </m:s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f>
                        <m:f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i="1" dirty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                    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p>
                          <m:sSup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24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8041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 - Normal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For general normal random variable </a:t>
                </a:r>
                <a14:m>
                  <m:oMath xmlns:m="http://schemas.openxmlformats.org/officeDocument/2006/math">
                    <m:r>
                      <a:rPr lang="en-HK" sz="3200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with mean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3200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By applying transform of linear functions, we obtain</a:t>
                </a:r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dirty="0">
                              <a:latin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3200" i="1" dirty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2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32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  <a:p>
                <a:pPr marL="0" indent="0" algn="ctr">
                  <a:buNone/>
                </a:pPr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 r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6422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Transforms to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Why we gave transform an alternative name </a:t>
                </a:r>
                <a:r>
                  <a:rPr lang="en-US" sz="3200" dirty="0">
                    <a:solidFill>
                      <a:srgbClr val="FF0000"/>
                    </a:solidFill>
                  </a:rPr>
                  <a:t>moment generating function? </a:t>
                </a:r>
              </a:p>
              <a:p>
                <a:r>
                  <a:rPr lang="en-US" sz="3200" dirty="0"/>
                  <a:t>The moments of a random variable are easily computed from the associated transform. </a:t>
                </a:r>
              </a:p>
              <a:p>
                <a:r>
                  <a:rPr lang="en-US" sz="3200" dirty="0"/>
                  <a:t>Consider the 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n-US" sz="32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HK" sz="3200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𝑠𝑥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3200" i="1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0008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Transforms to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Take derivative of both sides of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n-US" sz="32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𝑠𝑥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3200" i="1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We obtain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nary>
                        <m:naryPr>
                          <m:ctrlPr>
                            <a:rPr lang="en-US" sz="32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𝑠𝑥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3200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HK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HK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HK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𝑠𝑥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6248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Transforms to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>
                    <a:solidFill>
                      <a:schemeClr val="tx1"/>
                    </a:solidFill>
                  </a:rPr>
                  <a:t>Last slide: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den>
                    </m:f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HK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  <m:sup>
                        <m:r>
                          <a:rPr lang="en-HK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HK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𝑠𝑥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3200" dirty="0"/>
                  <a:t>Take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𝑑𝑠</m:t>
                                  </m:r>
                                </m:den>
                              </m:f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r>
                  <a:rPr lang="en-US" sz="3200" dirty="0"/>
                  <a:t>Generally, differentiating </a:t>
                </a:r>
                <a14:m>
                  <m:oMath xmlns:m="http://schemas.openxmlformats.org/officeDocument/2006/math">
                    <m:r>
                      <a:rPr lang="en-HK" sz="3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/>
                  <a:t> times, we get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2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2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𝑑𝑠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47716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Let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HK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=2,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1/6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=3,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=5.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Recall that </a:t>
                </a:r>
                <a:br>
                  <a:rPr lang="en-US" sz="3200" dirty="0"/>
                </a:b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i="1">
                        <a:latin typeface="Cambria Math" charset="0"/>
                      </a:rPr>
                      <m:t>.</m:t>
                    </m:r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58256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  <a:p>
                <a:r>
                  <a:rPr lang="en-US" sz="3200" dirty="0"/>
                  <a:t>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𝑑𝑠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⋅2+</m:t>
                      </m:r>
                      <m:f>
                        <m:fPr>
                          <m:ctrlPr>
                            <a:rPr lang="en-HK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⋅3+</m:t>
                      </m:r>
                      <m:f>
                        <m:fPr>
                          <m:ctrlPr>
                            <a:rPr lang="en-HK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⋅5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sz="3200" dirty="0"/>
                  <a:t>Also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𝑑𝑠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HK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HK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HK" sz="28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HK" sz="28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HK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HK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HK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HK" sz="28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HK" sz="2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HK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HK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HK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HK" sz="28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HK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HK" sz="2800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4589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Moments -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For an exponential random variable with PDF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≥0.</m:t>
                      </m:r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We found earlier that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  <a:p>
                <a:r>
                  <a:rPr lang="en-HK" sz="3200" dirty="0"/>
                  <a:t>Thus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𝑑𝑠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HK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HK" sz="3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HK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p>
                          <m:sSupPr>
                            <m:ctrlPr>
                              <a:rPr lang="en-HK" sz="3200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HK" sz="32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HK" sz="32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HK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HK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  <m:sup>
                            <m:r>
                              <a:rPr lang="en-HK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HK" sz="3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HK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HK" sz="3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HK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HK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HK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HK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HK" sz="32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p>
                          <m:sSupPr>
                            <m:ctrlPr>
                              <a:rPr lang="en-HK" sz="32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HK" sz="3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HK" sz="32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HK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HK" sz="32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  <m:sup>
                            <m:r>
                              <a:rPr lang="en-HK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301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Thus,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180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≤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=1−</m:t>
                      </m:r>
                      <m:sSub>
                        <m:sSubPr>
                          <m:ctrlPr>
                            <a:rPr lang="en-H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180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≤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180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60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180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𝑦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/>
                                    </a:rPr>
                                    <m:t>−30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30</m:t>
                                  </m:r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180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60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≤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180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30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180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30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.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00366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Similarly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𝑑𝑠</m:t>
                                  </m:r>
                                </m:den>
                              </m:f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HK" sz="3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HK" sz="32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HK" sz="32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HK" sz="32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HK" sz="3200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r>
                                            <a:rPr lang="en-HK" sz="3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HK" sz="32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HK" sz="3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HK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Also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20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20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𝑑𝑠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HK" sz="3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HK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HK" sz="32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HK" sz="32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HK" sz="32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HK" sz="3200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r>
                                            <a:rPr lang="en-HK" sz="3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HK" sz="32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HK" sz="3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HK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48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 smtClean="0"/>
                  <a:t>We note two more useful and generic properties of transforms. </a:t>
                </a:r>
              </a:p>
              <a:p>
                <a:r>
                  <a:rPr lang="en-US" sz="3200" dirty="0"/>
                  <a:t>For any random variable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,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HK" sz="3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HK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r>
                  <a:rPr lang="en-US" sz="3200" dirty="0"/>
                  <a:t>And if </a:t>
                </a:r>
                <a14:m>
                  <m:oMath xmlns:m="http://schemas.openxmlformats.org/officeDocument/2006/math">
                    <m:r>
                      <a:rPr lang="en-HK" sz="3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takes only </a:t>
                </a:r>
                <a:r>
                  <a:rPr lang="en-US" sz="3200" dirty="0">
                    <a:solidFill>
                      <a:srgbClr val="FF0000"/>
                    </a:solidFill>
                  </a:rPr>
                  <a:t>nonnegative</a:t>
                </a:r>
                <a:r>
                  <a:rPr lang="en-US" sz="3200" dirty="0"/>
                  <a:t> integer values,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736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of Transforms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A very important property of the transform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3200" dirty="0"/>
                  <a:t> is that it </a:t>
                </a:r>
                <a:r>
                  <a:rPr lang="en-US" sz="3200" dirty="0">
                    <a:solidFill>
                      <a:srgbClr val="FF0000"/>
                    </a:solidFill>
                  </a:rPr>
                  <a:t>can be inverted</a:t>
                </a:r>
                <a:r>
                  <a:rPr lang="en-US" sz="3200" dirty="0"/>
                  <a:t>, </a:t>
                </a:r>
              </a:p>
              <a:p>
                <a:r>
                  <a:rPr lang="en-US" sz="3200" dirty="0"/>
                  <a:t>That is, it can be used to determine </a:t>
                </a:r>
                <a:r>
                  <a:rPr lang="en-US" sz="3200" dirty="0">
                    <a:solidFill>
                      <a:srgbClr val="FF0000"/>
                    </a:solidFill>
                  </a:rPr>
                  <a:t>the probability</a:t>
                </a:r>
                <a:r>
                  <a:rPr lang="en-US" sz="3200" dirty="0"/>
                  <a:t> law of the random variable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To do this, some appropriate mathematical conditions are required, which are satisfied in all of the following examples.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 r="-3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50411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of Transforms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sz="3200" dirty="0" smtClean="0"/>
              </a:p>
              <a:p>
                <a:r>
                  <a:rPr lang="en-US" sz="3200" dirty="0"/>
                  <a:t>Formally, the transform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3200" dirty="0"/>
                  <a:t> associated with a random variable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uniquely determines the CDF of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, </a:t>
                </a:r>
              </a:p>
              <a:p>
                <a:pPr lvl="1"/>
                <a:r>
                  <a:rPr lang="en-US" sz="2800" dirty="0"/>
                  <a:t>assuming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800" dirty="0"/>
                  <a:t> is finite for all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in some interval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800" dirty="0"/>
                  <a:t>, 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800" dirty="0"/>
                  <a:t> is a positive number.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72439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of Transforms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We are told that the transform associated with a random variable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r>
                  <a:rPr lang="en-US" sz="3200" dirty="0"/>
                  <a:t>Then we can infer that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a discrete random variable. </a:t>
                </a:r>
              </a:p>
              <a:p>
                <a:r>
                  <a:rPr lang="en-US" sz="3200" dirty="0"/>
                  <a:t>The different values that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can take can be read from the corresponding exponents, and are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en-US" sz="3200" dirty="0"/>
                  <a:t>, and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/>
                      </a:rPr>
                      <m:t>5</m:t>
                    </m:r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 b="-6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0441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of Transforms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endParaRPr lang="en-US" sz="3200" dirty="0"/>
              </a:p>
              <a:p>
                <a:r>
                  <a:rPr lang="en-US" sz="3200" dirty="0"/>
                  <a:t>The probability of each value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 is given by the coefficient multiplying the corresponding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𝑠𝑥</m:t>
                        </m:r>
                      </m:sup>
                    </m:sSup>
                  </m:oMath>
                </a14:m>
                <a:r>
                  <a:rPr lang="en-US" sz="3200" dirty="0"/>
                  <a:t> term: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=−1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=1/4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=4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=5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89956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of Transforms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3200" dirty="0"/>
                  <a:t>We are told that the transform associated with a random variable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of the form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1−(1−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r>
                  <a:rPr lang="en-HK" sz="3200" dirty="0"/>
                  <a:t/>
                </a:r>
                <a:br>
                  <a:rPr lang="en-HK" sz="3200" dirty="0"/>
                </a:br>
                <a:r>
                  <a:rPr lang="en-HK" sz="3200" dirty="0"/>
                  <a:t>   </a:t>
                </a:r>
                <a:r>
                  <a:rPr lang="en-US" sz="3200" dirty="0"/>
                  <a:t>where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Recall the formula for the geometric series valid (for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−1&lt;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3200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2826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96333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of Transforms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sz="3200" dirty="0" smtClean="0"/>
                  <a:t>We use the formula with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en-US" sz="3200" dirty="0"/>
                  <a:t>, and for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 sufficiently close to zero so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We obtain</a:t>
                </a:r>
              </a:p>
              <a:p>
                <a:pPr marL="0" indent="0">
                  <a:buNone/>
                </a:pPr>
                <a:r>
                  <a:rPr lang="en-US" sz="3200" dirty="0"/>
                  <a:t>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en-US" sz="320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+⋯)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r>
                  <a:rPr lang="en-US" sz="3200" dirty="0"/>
                  <a:t>We can infer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HK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3200" b="0" i="1" smtClean="0"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HK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HK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 2, …</m:t>
                      </m:r>
                    </m:oMath>
                  </m:oMathPara>
                </a14:m>
                <a:endParaRPr lang="en-HK" sz="3200" b="0" dirty="0">
                  <a:ea typeface="Cambria Math" panose="02040503050406030204" pitchFamily="18" charset="0"/>
                </a:endParaRPr>
              </a:p>
              <a:p>
                <a:r>
                  <a:rPr lang="en-HK" sz="3200" dirty="0">
                    <a:ea typeface="Cambria Math" panose="02040503050406030204" pitchFamily="18" charset="0"/>
                  </a:rPr>
                  <a:t>which is t</a:t>
                </a:r>
                <a:r>
                  <a:rPr lang="en-US" sz="3200" dirty="0">
                    <a:ea typeface="Cambria Math" panose="02040503050406030204" pitchFamily="18" charset="0"/>
                  </a:rPr>
                  <a:t>he geometric distribution with parameter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. </a:t>
                </a:r>
              </a:p>
              <a:p>
                <a:pPr marL="0" indent="0">
                  <a:buNone/>
                </a:pPr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3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9508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of Transforms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3200" dirty="0"/>
                  <a:t>We address the transform associated with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mixture of two distributions</a:t>
                </a:r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Consider a neighborhood bank has </a:t>
                </a:r>
                <a:r>
                  <a:rPr lang="en-US" sz="3200" dirty="0">
                    <a:solidFill>
                      <a:srgbClr val="0033CC"/>
                    </a:solidFill>
                  </a:rPr>
                  <a:t>three</a:t>
                </a:r>
                <a:r>
                  <a:rPr lang="en-US" sz="3200" dirty="0"/>
                  <a:t> tellers, two of them fast, one slow. </a:t>
                </a:r>
              </a:p>
              <a:p>
                <a:r>
                  <a:rPr lang="en-US" sz="3200" dirty="0"/>
                  <a:t>The time to assist a customer is </a:t>
                </a:r>
                <a:r>
                  <a:rPr lang="en-US" sz="3200" dirty="0">
                    <a:solidFill>
                      <a:srgbClr val="FF0000"/>
                    </a:solidFill>
                  </a:rPr>
                  <a:t>exponentially</a:t>
                </a:r>
                <a:r>
                  <a:rPr lang="en-US" sz="3200" dirty="0"/>
                  <a:t> distributed with parameter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3200" dirty="0"/>
                  <a:t> at the fast tellers,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3200" dirty="0"/>
                  <a:t> at the slow teller. </a:t>
                </a:r>
              </a:p>
              <a:p>
                <a:r>
                  <a:rPr lang="en-US" sz="3200" dirty="0"/>
                  <a:t>Alice enters the bank and chooses a teller at random, we try to find the PDF of the time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it takes. </a:t>
                </a:r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2826" r="-1556" b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193078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of Transforms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 smtClean="0"/>
                  <a:t>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3200" dirty="0"/>
                  <a:t>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𝑠𝑥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𝑠𝑥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6−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HK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&lt;4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8244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HK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HK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≤3,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2−(6/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 smtClean="0"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≤6,     </m:t>
                              </m:r>
                            </m:e>
                          </m:mr>
                          <m:mr>
                            <m:e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HK" i="1">
                                  <a:latin typeface="Cambria Math" panose="02040503050406030204" pitchFamily="18" charset="0"/>
                                </a:rPr>
                                <m:t>.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Differentiating this expression, we obtain the PDF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HK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≤3,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6/</m:t>
                                </m:r>
                                <m:sSup>
                                  <m:sSupPr>
                                    <m:ctrlPr>
                                      <a:rPr lang="en-HK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HK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 3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≤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≤6,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 6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≤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.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4788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Independent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Transform methods are particularly convenient when dealing with a sum of random variables. </a:t>
            </a:r>
          </a:p>
          <a:p>
            <a:r>
              <a:rPr lang="en-US" sz="3200" dirty="0"/>
              <a:t>An important result is that </a:t>
            </a:r>
            <a:r>
              <a:rPr lang="en-US" sz="3200" dirty="0">
                <a:solidFill>
                  <a:srgbClr val="FF0000"/>
                </a:solidFill>
              </a:rPr>
              <a:t>addition</a:t>
            </a:r>
            <a:r>
              <a:rPr lang="en-US" sz="3200" dirty="0"/>
              <a:t> of independent random variables corresponds to </a:t>
            </a:r>
            <a:r>
              <a:rPr lang="en-US" sz="3200" dirty="0">
                <a:solidFill>
                  <a:srgbClr val="FF0000"/>
                </a:solidFill>
              </a:rPr>
              <a:t>multiplication</a:t>
            </a:r>
            <a:r>
              <a:rPr lang="en-US" sz="3200" dirty="0"/>
              <a:t> of transforms.</a:t>
            </a:r>
            <a:endParaRPr lang="en-US" sz="3200" i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556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Independent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 smtClean="0"/>
                  <a:t>We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200" dirty="0"/>
                  <a:t> be independent random variables, and let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/>
                  <a:t> By definition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𝑠𝑍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3200" dirty="0"/>
                  <a:t>Since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200" dirty="0"/>
                  <a:t> are independent,</a:t>
                </a:r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𝑠𝑋</m:t>
                        </m:r>
                      </m:sup>
                    </m:sSup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𝑠𝑌</m:t>
                        </m:r>
                      </m:sup>
                    </m:sSup>
                  </m:oMath>
                </a14:m>
                <a:r>
                  <a:rPr lang="en-US" sz="3200" dirty="0"/>
                  <a:t> are independent as well. Hence,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HK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b>
                        <m:sSub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78487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Independent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sz="3200" dirty="0"/>
              </a:p>
              <a:p>
                <a:r>
                  <a:rPr lang="en-US" sz="3200" dirty="0"/>
                  <a:t>Generally,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is a collection of independent random variables, 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Then,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HK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5113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Variables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We address the transform associated with the binomial. 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be independent Bernoulli random variables with a common parameter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/>
                  <a:t>.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For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⋯+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,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HK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7397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Variables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We will show that the 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 of independent Poisson random variables is Poisson</a:t>
                </a:r>
                <a:r>
                  <a:rPr lang="en-US" sz="3200" dirty="0"/>
                  <a:t>.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200" dirty="0"/>
                  <a:t> be independent Poisson random variables with means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3200" dirty="0"/>
                  <a:t>, respectively.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867576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Variables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Thus, transform associated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the same as the transform associated with a Poisson random variable with mean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By the uniqueness property of transforms,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200" dirty="0"/>
                  <a:t> is Poisson with mean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0" indent="0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69379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Variables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We will show that the sum of independent normal random variables is normal.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200" dirty="0"/>
                  <a:t> be independent normal random variables with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3200" dirty="0"/>
                  <a:t>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200" dirty="0"/>
                  <a:t>, and variances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3200" dirty="0"/>
                  <a:t>, respectively.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35922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Variables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32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32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32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It corresponds to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HK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37882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Transforms Associated w/ Joint Dist.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Consider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, the associated multivariate transform is a function with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/>
                  <a:t> parameters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+⋯+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b="0" dirty="0">
                  <a:solidFill>
                    <a:srgbClr val="FF0000"/>
                  </a:solidFill>
                </a:endParaRPr>
              </a:p>
              <a:p>
                <a:r>
                  <a:rPr lang="en-US" sz="3200" dirty="0"/>
                  <a:t>The inversion property of transforms can be extended to the multivariate case.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42356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Transforms for Common Discrete </a:t>
            </a:r>
            <a:r>
              <a:rPr lang="en-US" dirty="0" err="1"/>
              <a:t>r.v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1676400"/>
            <a:ext cx="5504579" cy="44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50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4000" dirty="0"/>
              <a:t>Illustration of the whole process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arrows indicate the flow of the calculation.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28800" y="2490470"/>
            <a:ext cx="5486400" cy="35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7683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Transforms for Common Continuous Random Variables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79464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905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Derived Distributions </a:t>
            </a:r>
          </a:p>
          <a:p>
            <a:r>
              <a:rPr lang="en-US" dirty="0"/>
              <a:t>Covariance and Correlation </a:t>
            </a:r>
          </a:p>
          <a:p>
            <a:r>
              <a:rPr lang="en-US" dirty="0"/>
              <a:t>Conditional Expectation and Variance Revisited </a:t>
            </a:r>
          </a:p>
          <a:p>
            <a:r>
              <a:rPr lang="en-US" dirty="0"/>
              <a:t>Transforms</a:t>
            </a:r>
          </a:p>
          <a:p>
            <a:r>
              <a:rPr lang="en-US" dirty="0">
                <a:solidFill>
                  <a:srgbClr val="FF0000"/>
                </a:solidFill>
              </a:rPr>
              <a:t>Sum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69228411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Sums of A Random Number of Independent Random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So far we have always assumed that the number of variables in the sum is known and </a:t>
            </a:r>
            <a:r>
              <a:rPr lang="en-US" sz="3200" dirty="0">
                <a:solidFill>
                  <a:srgbClr val="FF0000"/>
                </a:solidFill>
              </a:rPr>
              <a:t>fixed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Now we will consider the case where the number of random variables being added is itself </a:t>
            </a:r>
            <a:r>
              <a:rPr lang="en-US" sz="3200" dirty="0">
                <a:solidFill>
                  <a:srgbClr val="FF0000"/>
                </a:solidFill>
              </a:rPr>
              <a:t>random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619032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Sums of A Random Number of Independent Random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 smtClean="0"/>
                  <a:t>That is, we consider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32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200" dirty="0">
                    <a:ea typeface="Cambria Math" panose="02040503050406030204" pitchFamily="18" charset="0"/>
                  </a:rPr>
                  <a:t>are identical and independent random variables. </a:t>
                </a:r>
              </a:p>
              <a:p>
                <a:r>
                  <a:rPr lang="en-US" sz="3200" dirty="0"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i="1" dirty="0">
                    <a:ea typeface="Cambria Math" panose="02040503050406030204" pitchFamily="18" charset="0"/>
                  </a:rPr>
                  <a:t> </a:t>
                </a:r>
                <a:r>
                  <a:rPr lang="en-US" sz="3200" dirty="0">
                    <a:ea typeface="Cambria Math" panose="02040503050406030204" pitchFamily="18" charset="0"/>
                  </a:rPr>
                  <a:t>is a </a:t>
                </a:r>
                <a:r>
                  <a:rPr lang="en-US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random variable </a:t>
                </a:r>
                <a:r>
                  <a:rPr lang="en-US" sz="3200" dirty="0">
                    <a:ea typeface="Cambria Math" panose="02040503050406030204" pitchFamily="18" charset="0"/>
                  </a:rPr>
                  <a:t>that takes nonnegative integer values</a:t>
                </a:r>
                <a:r>
                  <a:rPr lang="en-US" sz="3200" dirty="0" smtClean="0">
                    <a:ea typeface="Cambria Math" panose="02040503050406030204" pitchFamily="18" charset="0"/>
                  </a:rPr>
                  <a:t>.</a:t>
                </a:r>
              </a:p>
              <a:p>
                <a:pPr lvl="1"/>
                <a:r>
                  <a:rPr lang="en-US" sz="2800" dirty="0" smtClean="0">
                    <a:ea typeface="Cambria Math" panose="02040503050406030204" pitchFamily="18" charset="0"/>
                  </a:rPr>
                  <a:t>Assume that its PMF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  <a:p>
                <a:pPr marL="0" indent="0">
                  <a:buNone/>
                </a:pPr>
                <a:endParaRPr lang="en-US" sz="3200" i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2987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Denote by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var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the common mean and variance, respectively,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We wish to derive formulas for the mean, variance, and the transform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r>
                  <a:rPr lang="en-US" sz="3200" dirty="0"/>
                  <a:t>We address this by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first conditioning on event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 r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Autofit/>
          </a:bodyPr>
          <a:lstStyle/>
          <a:p>
            <a:r>
              <a:rPr lang="en-US" sz="3600" dirty="0"/>
              <a:t>Sums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22270234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3200" dirty="0" smtClean="0"/>
                  <a:t>Firstly,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m:rPr>
                          <m:nor/>
                        </m:rPr>
                        <a:rPr lang="en-US" sz="3200" b="1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3200" dirty="0"/>
                  <a:t>Hence,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HK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32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800" dirty="0" smtClean="0">
                    <a:solidFill>
                      <a:schemeClr val="tx1"/>
                    </a:solidFill>
                  </a:rPr>
                  <a:t>Recall that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is a random variable, which takes value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when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r>
                  <a:rPr lang="en-US" sz="3200" dirty="0"/>
                  <a:t>Then by the 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law of iterated expectations</a:t>
                </a:r>
                <a:r>
                  <a:rPr lang="en-US" sz="3200" dirty="0"/>
                  <a:t>, we obtain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200" b="1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Autofit/>
          </a:bodyPr>
          <a:lstStyle/>
          <a:p>
            <a:r>
              <a:rPr lang="en-US" sz="3600" dirty="0"/>
              <a:t>Sums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55043898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 smtClean="0"/>
                  <a:t>Similarly,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HK" sz="3200" b="0" i="0" smtClean="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HK" sz="32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HK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HK" sz="3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HK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HK" sz="3200" b="0" i="1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HK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HK" sz="3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HK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HK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HK" sz="3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200" dirty="0"/>
              </a:p>
              <a:p>
                <a:r>
                  <a:rPr lang="en-US" sz="3200" i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Law 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total </a:t>
                </a:r>
                <a:r>
                  <a:rPr lang="en-US" sz="3200" i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variance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(proof omitted)</a:t>
                </a:r>
                <a:r>
                  <a:rPr lang="en-US" sz="3200" i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3200" i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200" i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dirty="0" smtClean="0">
                        <a:latin typeface="Cambria Math"/>
                      </a:rPr>
                      <m:t>var</m:t>
                    </m:r>
                    <m:d>
                      <m:dPr>
                        <m:ctrlPr>
                          <a:rPr lang="en-US" sz="320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 dirty="0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sz="3200" i="1" dirty="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3200" i="0" dirty="0" smtClean="0">
                        <a:latin typeface="Cambria Math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i="0" dirty="0" err="1" smtClean="0">
                            <a:latin typeface="Cambria Math"/>
                          </a:rPr>
                          <m:t>var</m:t>
                        </m:r>
                        <m:d>
                          <m:dPr>
                            <m:ctrlPr>
                              <a:rPr lang="en-US" sz="3200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b="0" i="1" dirty="0" smtClean="0">
                                <a:latin typeface="Cambria Math"/>
                              </a:rPr>
                              <m:t>𝑋</m:t>
                            </m:r>
                          </m:e>
                          <m:e>
                            <m:r>
                              <a:rPr lang="en-US" sz="3200" b="0" i="1" dirty="0" smtClean="0">
                                <a:latin typeface="Cambria Math"/>
                              </a:rPr>
                              <m:t>𝑌</m:t>
                            </m:r>
                          </m:e>
                        </m:d>
                      </m:e>
                    </m:d>
                    <m:r>
                      <a:rPr lang="en-US" sz="3200" i="1" dirty="0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sz="3200" i="0" dirty="0" err="1" smtClean="0">
                        <a:latin typeface="Cambria Math"/>
                      </a:rPr>
                      <m:t>var</m:t>
                    </m:r>
                    <m:d>
                      <m:dPr>
                        <m:ctrlPr>
                          <a:rPr lang="en-US" sz="320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 dirty="0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 dirty="0">
                                <a:latin typeface="Cambria Math"/>
                              </a:rPr>
                              <m:t>𝑋</m:t>
                            </m:r>
                            <m:r>
                              <a:rPr lang="en-US" sz="3200" i="1" dirty="0">
                                <a:latin typeface="Cambria Math"/>
                              </a:rPr>
                              <m:t>|</m:t>
                            </m:r>
                            <m:r>
                              <a:rPr lang="en-US" sz="3200" i="1" dirty="0">
                                <a:latin typeface="Cambria Math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 smtClean="0"/>
                  <a:t>.</a:t>
                </a:r>
                <a:endParaRPr lang="en-US" sz="3200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var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E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</m:d>
                  </m:oMath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             =</m:t>
                      </m:r>
                      <m:r>
                        <m:rPr>
                          <m:nor/>
                        </m:rPr>
                        <a:rPr lang="en-US" sz="3200" b="1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var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2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nor/>
                            </m:rPr>
                            <a:rPr lang="en-US" sz="3200" b="1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m:rPr>
                          <m:nor/>
                        </m:rPr>
                        <a:rPr lang="en-US" sz="3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Autofit/>
          </a:bodyPr>
          <a:lstStyle/>
          <a:p>
            <a:r>
              <a:rPr lang="en-US" sz="3600" dirty="0"/>
              <a:t>Sums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8050677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 smtClean="0"/>
                  <a:t>Similarly, we can compute the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transform</a:t>
                </a:r>
                <a:r>
                  <a:rPr lang="en-US" sz="3200" dirty="0" smtClean="0"/>
                  <a:t>.</a:t>
                </a:r>
                <a:endParaRPr lang="en-US" sz="3200" b="1" i="0" dirty="0" smtClean="0">
                  <a:latin typeface="Cambria Math" panose="02040503050406030204" pitchFamily="18" charset="0"/>
                </a:endParaRPr>
              </a:p>
              <a:p>
                <a:r>
                  <a:rPr lang="en-US" sz="3200" dirty="0" smtClean="0"/>
                  <a:t>For each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sz="3200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𝑠𝑌</m:t>
                            </m:r>
                          </m:sup>
                        </m:sSup>
                      </m: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/>
              </a:p>
              <a:p>
                <a:r>
                  <a:rPr lang="en-US" sz="3200" dirty="0" smtClean="0"/>
                  <a:t>Then</a:t>
                </a:r>
                <a:r>
                  <a:rPr lang="en-US" sz="3200" dirty="0"/>
                  <a:t>,</a:t>
                </a:r>
                <a:r>
                  <a:rPr lang="en-US" sz="3200" dirty="0"/>
                  <a:t/>
                </a:r>
                <a:br>
                  <a:rPr lang="en-US" sz="3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𝑠𝑌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b="0" i="1" dirty="0" smtClean="0">
                    <a:latin typeface="Cambria Math" panose="02040503050406030204" pitchFamily="18" charset="0"/>
                  </a:rPr>
                  <a:t> </a:t>
                </a:r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 smtClean="0"/>
                  <a:t>	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1">
                            <a:latin typeface="Cambria Math" panose="02040503050406030204" pitchFamily="18" charset="0"/>
                          </a:rPr>
                          <m:t>E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𝑠𝑌</m:t>
                                </m:r>
                              </m:sup>
                            </m:s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 smtClean="0"/>
                  <a:t>   </a:t>
                </a:r>
                <a:r>
                  <a:rPr lang="en-US" sz="3200" i="1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 iterated expectation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	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 smtClean="0"/>
                  <a:t> </a:t>
                </a: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 smtClean="0"/>
                  <a:t>	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32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3200" dirty="0"/>
                  <a:t>.</a:t>
                </a:r>
              </a:p>
              <a:p>
                <a:pPr marL="0" indent="0">
                  <a:buNone/>
                </a:pPr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 b="-4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Autofit/>
          </a:bodyPr>
          <a:lstStyle/>
          <a:p>
            <a:r>
              <a:rPr lang="en-US" sz="3600" dirty="0"/>
              <a:t>Sums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20417082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Observe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US" sz="32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sup>
                    </m:sSup>
                  </m:oMath>
                </a14:m>
                <a:endParaRPr lang="en-US" sz="3200" i="1" dirty="0">
                  <a:latin typeface="Cambria Math" panose="02040503050406030204" pitchFamily="18" charset="0"/>
                </a:endParaRPr>
              </a:p>
              <a:p>
                <a:r>
                  <a:rPr lang="en-US" sz="3200" dirty="0"/>
                  <a:t>We have,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              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32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unc>
                              <m:funcPr>
                                <m:ctrlPr>
                                  <a:rPr lang="en-US" sz="32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sup>
                        </m:sSup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3200" b="0" i="1" dirty="0">
                    <a:latin typeface="Cambria Math" panose="02040503050406030204" pitchFamily="18" charset="0"/>
                  </a:rPr>
                  <a:t>.</a:t>
                </a:r>
                <a:endParaRPr lang="en-US" sz="3200" dirty="0"/>
              </a:p>
              <a:p>
                <a:r>
                  <a:rPr lang="en-US" sz="3200" dirty="0"/>
                  <a:t>Recall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              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sz="3200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sz="3200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sz="3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HK" sz="3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HK" sz="3200" b="0" i="1" smtClean="0">
                                <a:latin typeface="Cambria Math" panose="02040503050406030204" pitchFamily="18" charset="0"/>
                              </a:rPr>
                              <m:t>𝑠𝑁</m:t>
                            </m:r>
                          </m:sup>
                        </m:sSup>
                      </m:e>
                    </m:d>
                    <m:r>
                      <a:rPr lang="en-HK" sz="3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32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.</a:t>
                </a:r>
                <a:endParaRPr lang="en-US" sz="3200" dirty="0"/>
              </a:p>
              <a:p>
                <a:r>
                  <a:rPr lang="en-HK" sz="3200" dirty="0"/>
                  <a:t>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HK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HK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HK" sz="32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HK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HK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HK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HK" sz="32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HK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32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HK" sz="28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HK" sz="28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HK" sz="28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HK" sz="28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HK" sz="28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800" dirty="0"/>
                  <a:t> is obtained from the formula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HK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HK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HK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HK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800" dirty="0"/>
                  <a:t>, with </a:t>
                </a:r>
                <a14:m>
                  <m:oMath xmlns:m="http://schemas.openxmlformats.org/officeDocument/2006/math">
                    <m:r>
                      <a:rPr lang="en-HK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replaced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800" dirty="0"/>
                  <a:t>.</a:t>
                </a:r>
              </a:p>
              <a:p>
                <a:endParaRPr lang="en-US" sz="3200" dirty="0"/>
              </a:p>
              <a:p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346" b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Autofit/>
          </a:bodyPr>
          <a:lstStyle/>
          <a:p>
            <a:r>
              <a:rPr lang="en-US" sz="3600" dirty="0"/>
              <a:t>Sums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03195506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</a:t>
            </a:r>
            <a:r>
              <a:rPr lang="en-US" sz="4400" dirty="0"/>
              <a:t>A Random Number of Independent Random Variables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Expectation: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HK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sz="2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r>
                  <a:rPr lang="en-US" dirty="0" smtClean="0"/>
                  <a:t>Variance: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Transform: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K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HK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HK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HK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HK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HK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HK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HK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HK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HK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HK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HK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HK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HK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HK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HK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HK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59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Let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𝑋</m:t>
                    </m:r>
                    <m:r>
                      <a:rPr lang="en-US" i="1">
                        <a:latin typeface="Cambria Math"/>
                      </a:rPr>
                      <m:t>)=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a random variable with known PDF. </a:t>
                </a:r>
              </a:p>
              <a:p>
                <a:r>
                  <a:rPr lang="en-US" dirty="0"/>
                  <a:t>For any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>
                        <a:latin typeface="Cambria Math"/>
                      </a:rPr>
                      <m:t>≥0</m:t>
                    </m:r>
                  </m:oMath>
                </a14:m>
                <a:r>
                  <a:rPr lang="en-US" dirty="0"/>
                  <a:t> , we have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i="1" dirty="0">
                  <a:latin typeface="Cambria Math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b="0" i="1" dirty="0">
                  <a:latin typeface="Cambria Math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ra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rad>
                      </m:e>
                    </m:d>
                  </m:oMath>
                </a14:m>
                <a:endParaRPr lang="en-US" i="1" dirty="0">
                  <a:latin typeface="Cambria Math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 panose="02040503050406030204" pitchFamily="18" charset="0"/>
                      </a:rPr>
                      <m:t>          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rad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ra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6653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A remote village has three gas stations. </a:t>
                </a:r>
              </a:p>
              <a:p>
                <a:r>
                  <a:rPr lang="en-US" sz="3200" dirty="0"/>
                  <a:t>Each gas station is </a:t>
                </a:r>
                <a:r>
                  <a:rPr lang="en-US" sz="3200" dirty="0">
                    <a:solidFill>
                      <a:srgbClr val="FF0000"/>
                    </a:solidFill>
                  </a:rPr>
                  <a:t>open</a:t>
                </a:r>
                <a:r>
                  <a:rPr lang="en-US" sz="3200" dirty="0"/>
                  <a:t> on any given day with probability </a:t>
                </a:r>
                <a:r>
                  <a:rPr lang="en-US" sz="3200" dirty="0">
                    <a:solidFill>
                      <a:srgbClr val="FF0000"/>
                    </a:solidFill>
                  </a:rPr>
                  <a:t>1/2</a:t>
                </a:r>
                <a:r>
                  <a:rPr lang="en-US" sz="3200" dirty="0"/>
                  <a:t>, independently of the others. </a:t>
                </a:r>
              </a:p>
              <a:p>
                <a:r>
                  <a:rPr lang="en-US" sz="3200" dirty="0"/>
                  <a:t>The amount of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gas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for each station is </a:t>
                </a:r>
                <a:r>
                  <a:rPr lang="en-US" sz="3200" dirty="0">
                    <a:solidFill>
                      <a:srgbClr val="FF0000"/>
                    </a:solidFill>
                  </a:rPr>
                  <a:t>uniformly</a:t>
                </a:r>
                <a:r>
                  <a:rPr lang="en-US" sz="3200" dirty="0"/>
                  <a:t> distributed between 0 and 1000. </a:t>
                </a:r>
              </a:p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 be number of open gas stations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200" dirty="0"/>
                  <a:t> the total gas available.</a:t>
                </a:r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1750" r="-1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01442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sz="3200" dirty="0" smtClean="0"/>
                  <a:t>Firstly,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 is binomial 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  <a:p>
                <a:r>
                  <a:rPr lang="en-US" sz="3200" dirty="0"/>
                  <a:t>The transform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HK" sz="32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HK" sz="32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3200" dirty="0"/>
                  <a:t> </a:t>
                </a:r>
                <a:r>
                  <a:rPr lang="en-US" sz="3200" dirty="0" smtClean="0"/>
                  <a:t>for the amount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sz="3200" dirty="0" smtClean="0"/>
                  <a:t> of </a:t>
                </a:r>
                <a:r>
                  <a:rPr lang="en-US" sz="3200" dirty="0"/>
                  <a:t>gas </a:t>
                </a:r>
                <a:r>
                  <a:rPr lang="en-US" sz="3200" dirty="0" smtClean="0"/>
                  <a:t>in one gas </a:t>
                </a:r>
                <a:r>
                  <a:rPr lang="en-US" sz="3200" dirty="0"/>
                  <a:t>station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HK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1000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3200" b="0" i="1" dirty="0">
                    <a:latin typeface="Cambria Math" panose="02040503050406030204" pitchFamily="18" charset="0"/>
                  </a:rPr>
                  <a:t>.</a:t>
                </a:r>
                <a:endParaRPr lang="en-US" sz="3200" b="0" i="1" dirty="0" smtClean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800" dirty="0" smtClean="0"/>
                  <a:t>Recall for uniform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(</m:t>
                    </m:r>
                    <m:r>
                      <a:rPr lang="en-US" sz="2800" i="1" dirty="0" err="1" smtClean="0">
                        <a:latin typeface="Cambria Math"/>
                      </a:rPr>
                      <m:t>𝑎</m:t>
                    </m:r>
                    <m:r>
                      <a:rPr lang="en-US" sz="2800" i="1" dirty="0" err="1" smtClean="0">
                        <a:latin typeface="Cambria Math"/>
                      </a:rPr>
                      <m:t>,</m:t>
                    </m:r>
                    <m:r>
                      <a:rPr lang="en-US" sz="2800" i="1" dirty="0" err="1" smtClean="0">
                        <a:latin typeface="Cambria Math"/>
                      </a:rPr>
                      <m:t>𝑏</m:t>
                    </m:r>
                    <m:r>
                      <a:rPr lang="en-US" sz="280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𝑠𝑏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𝑠𝑎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K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HK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HK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HK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HK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HK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HK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HK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HK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HK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HK" sz="32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HK" sz="3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HK" sz="32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HK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HK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HK" sz="32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HK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3200" dirty="0" smtClean="0"/>
                  <a:t>: Replace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en-US" sz="32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3200" dirty="0"/>
                  <a:t> </a:t>
                </a:r>
                <a:r>
                  <a:rPr lang="en-US" sz="320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3200" dirty="0" smtClean="0"/>
                  <a:t> and we get</a:t>
                </a:r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        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1000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1000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370" t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35810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3200" dirty="0"/>
                  <a:t>Now we discuss the sum of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geometric</a:t>
                </a:r>
                <a:r>
                  <a:rPr lang="en-US" sz="3200" dirty="0"/>
                  <a:t> number of independent exponential random variables.</a:t>
                </a:r>
              </a:p>
              <a:p>
                <a:r>
                  <a:rPr lang="en-US" sz="3200" dirty="0"/>
                  <a:t>Suppose Alice visits a number of bookstores for a certain book. </a:t>
                </a:r>
              </a:p>
              <a:p>
                <a:r>
                  <a:rPr lang="en-US" sz="3200" dirty="0"/>
                  <a:t>Any store carries the book with probability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r>
                  <a:rPr lang="en-US" sz="3200" dirty="0"/>
                  <a:t>Alice spends an </a:t>
                </a:r>
                <a:r>
                  <a:rPr lang="en-US" sz="3200" dirty="0">
                    <a:solidFill>
                      <a:srgbClr val="FF0000"/>
                    </a:solidFill>
                  </a:rPr>
                  <a:t>exponentially</a:t>
                </a:r>
                <a:r>
                  <a:rPr lang="en-US" sz="3200" dirty="0"/>
                  <a:t> random amount of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at store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200" dirty="0"/>
                  <a:t>, with mean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. </a:t>
                </a:r>
              </a:p>
              <a:p>
                <a:pPr lvl="1"/>
                <a:r>
                  <a:rPr lang="en-US" sz="2800" dirty="0"/>
                  <a:t>Once she find it, she stops.</a:t>
                </a:r>
                <a:endParaRPr lang="en-US" sz="2800" i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 r="-370" b="-2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99109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Alice will keep visiting bookstores until she buys the book. </a:t>
            </a:r>
          </a:p>
          <a:p>
            <a:r>
              <a:rPr lang="en-US" sz="3200" dirty="0"/>
              <a:t>The time spent in each is independent of everything else. </a:t>
            </a:r>
          </a:p>
          <a:p>
            <a:r>
              <a:rPr lang="en-US" sz="3200" dirty="0"/>
              <a:t>We wish to find the </a:t>
            </a:r>
            <a:r>
              <a:rPr lang="en-US" sz="3200" dirty="0">
                <a:solidFill>
                  <a:srgbClr val="FF0000"/>
                </a:solidFill>
              </a:rPr>
              <a:t>mean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variance</a:t>
            </a:r>
            <a:r>
              <a:rPr lang="en-US" sz="3200" dirty="0"/>
              <a:t>, and </a:t>
            </a:r>
            <a:r>
              <a:rPr lang="en-US" sz="3200" dirty="0">
                <a:solidFill>
                  <a:srgbClr val="FF0000"/>
                </a:solidFill>
              </a:rPr>
              <a:t>PDF</a:t>
            </a:r>
            <a:r>
              <a:rPr lang="en-US" sz="3200" dirty="0"/>
              <a:t> of the total time spent in bookstores. </a:t>
            </a:r>
          </a:p>
        </p:txBody>
      </p:sp>
    </p:spTree>
    <p:extLst>
      <p:ext uri="{BB962C8B-B14F-4D97-AF65-F5344CB8AC3E}">
        <p14:creationId xmlns:p14="http://schemas.microsoft.com/office/powerpoint/2010/main" val="226405796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/>
                  <a:t> the total </a:t>
                </a:r>
                <a:r>
                  <a:rPr lang="en-US" sz="3200" dirty="0" smtClean="0"/>
                  <a:t>number of stores </a:t>
                </a:r>
                <a:r>
                  <a:rPr lang="en-US" sz="3200" dirty="0"/>
                  <a:t>she </a:t>
                </a:r>
                <a:r>
                  <a:rPr lang="en-US" sz="3200" dirty="0" smtClean="0"/>
                  <a:t>visits.</a:t>
                </a:r>
              </a:p>
              <a:p>
                <a:pPr lvl="1"/>
                <a:r>
                  <a:rPr lang="en-US" sz="2800" dirty="0" smtClean="0"/>
                  <a:t>Geometric random variable with parameter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HK" sz="3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HK" sz="3200" dirty="0"/>
                  <a:t> </a:t>
                </a:r>
                <a:r>
                  <a:rPr lang="en-US" sz="3200" dirty="0" smtClean="0"/>
                  <a:t>the </a:t>
                </a:r>
                <a:r>
                  <a:rPr lang="en-US" sz="3200" dirty="0"/>
                  <a:t>total time spent in bookstores. </a:t>
                </a:r>
                <a:endParaRPr lang="en-US" sz="3200" dirty="0" smtClean="0"/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𝑌</m:t>
                    </m:r>
                    <m:r>
                      <a:rPr lang="en-US" sz="32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+…+</m:t>
                    </m:r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</m:oMath>
                </a14:m>
                <a:endParaRPr lang="en-US" sz="3200" dirty="0" smtClean="0"/>
              </a:p>
              <a:p>
                <a:pPr lvl="1"/>
                <a:r>
                  <a:rPr lang="en-US" sz="2800" dirty="0" smtClean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 smtClean="0"/>
                  <a:t>: exponential random variable with parameter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m:rPr>
                        <m:nor/>
                      </m:rPr>
                      <a:rPr lang="en-US" sz="3200" b="1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sz="3200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HK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1">
                            <a:latin typeface="Cambria Math" panose="02040503050406030204" pitchFamily="18" charset="0"/>
                          </a:rPr>
                          <m:t>E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200">
                        <a:latin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HK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HK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en-HK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HK" sz="3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HK" sz="3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HK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HK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HK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HK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HK" sz="3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HK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HK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HK" sz="32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HK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HK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HK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HK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HK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4810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Recall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1−(1−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We obtain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1−(1−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662789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Last slide: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:r>
                  <a:rPr lang="en-US" sz="3200" dirty="0"/>
                  <a:t>We recognize this as the transform associated with an exponentially distributed </a:t>
                </a:r>
                <a:r>
                  <a:rPr lang="en-US" sz="3200" dirty="0" err="1"/>
                  <a:t>r.v</a:t>
                </a:r>
                <a:r>
                  <a:rPr lang="en-US" sz="3200" dirty="0"/>
                  <a:t>. with parameter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HK" sz="3200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200" dirty="0"/>
                  <a:t>, thus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HK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97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And therefore, by differentiating and using the chain rule,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rad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rad>
                        </m:e>
                      </m:d>
                      <m:r>
                        <a:rPr lang="en-US" i="1">
                          <a:latin typeface="Cambria Math"/>
                        </a:rPr>
                        <m:t>, </m:t>
                      </m:r>
                      <m:r>
                        <a:rPr lang="en-US" i="1">
                          <a:latin typeface="Cambria Math"/>
                        </a:rPr>
                        <m:t>𝑦</m:t>
                      </m:r>
                      <m:r>
                        <a:rPr lang="en-US" i="1">
                          <a:latin typeface="Cambria Math"/>
                        </a:rPr>
                        <m:t>≥0.</m:t>
                      </m:r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707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Linear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PDF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 smtClean="0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 in terms of the PDF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</a:t>
                </a:r>
              </a:p>
              <a:p>
                <a:pPr marL="0" indent="0" algn="ctr">
                  <a:buNone/>
                </a:pPr>
                <a:r>
                  <a:rPr lang="en-US" dirty="0"/>
                  <a:t>In this figure: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𝑎</m:t>
                    </m:r>
                    <m:r>
                      <a:rPr lang="en-US" i="1" dirty="0">
                        <a:latin typeface="Cambria Math"/>
                      </a:rPr>
                      <m:t>=2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𝑏</m:t>
                    </m:r>
                    <m:r>
                      <a:rPr lang="en-US" i="1" dirty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b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47800" y="2514600"/>
            <a:ext cx="6324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88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As a first step, we obtain the PDF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𝑎𝑋</m:t>
                    </m:r>
                  </m:oMath>
                </a14:m>
                <a:r>
                  <a:rPr lang="en-US" dirty="0"/>
                  <a:t>. The range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wider than the range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by a factor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Thus, the PDF must be stretched (scaled horizontally) by the factor.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981200" y="304800"/>
            <a:ext cx="6324600" cy="2895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</p:spTree>
    <p:extLst>
      <p:ext uri="{BB962C8B-B14F-4D97-AF65-F5344CB8AC3E}">
        <p14:creationId xmlns:p14="http://schemas.microsoft.com/office/powerpoint/2010/main" val="3689251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But in order to keep the total area under the PDF (</a:t>
                </a:r>
                <a:r>
                  <a:rPr lang="en-US" dirty="0">
                    <a:solidFill>
                      <a:srgbClr val="FF0000"/>
                    </a:solidFill>
                  </a:rPr>
                  <a:t>vertically</a:t>
                </a:r>
                <a:r>
                  <a:rPr lang="en-US" dirty="0"/>
                  <a:t>) by the same factor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, we need to scale down the PDF (vertically) by the same factor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981200" y="304800"/>
            <a:ext cx="6324600" cy="2895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</p:spTree>
    <p:extLst>
      <p:ext uri="{BB962C8B-B14F-4D97-AF65-F5344CB8AC3E}">
        <p14:creationId xmlns:p14="http://schemas.microsoft.com/office/powerpoint/2010/main" val="1445237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3300"/>
                </a:solidFill>
              </a:rPr>
              <a:t>Derived Distributions </a:t>
            </a:r>
          </a:p>
          <a:p>
            <a:r>
              <a:rPr lang="en-US" dirty="0"/>
              <a:t>Covariance and Correlation </a:t>
            </a:r>
          </a:p>
          <a:p>
            <a:r>
              <a:rPr lang="en-US" dirty="0"/>
              <a:t>Conditional Expectation and Variance Revisited </a:t>
            </a:r>
          </a:p>
          <a:p>
            <a:r>
              <a:rPr lang="en-US" dirty="0"/>
              <a:t>Transforms</a:t>
            </a:r>
          </a:p>
          <a:p>
            <a:r>
              <a:rPr lang="en-US" dirty="0"/>
              <a:t>Sum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715214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The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is the same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except that its values are shifted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Accordingly, we take the PDF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and shift it (</a:t>
                </a:r>
                <a:r>
                  <a:rPr lang="en-US" dirty="0">
                    <a:solidFill>
                      <a:srgbClr val="FF0000"/>
                    </a:solidFill>
                  </a:rPr>
                  <a:t>horizontally</a:t>
                </a:r>
                <a:r>
                  <a:rPr lang="en-US" dirty="0"/>
                  <a:t>)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981200" y="304800"/>
            <a:ext cx="6324600" cy="2895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</p:spTree>
    <p:extLst>
      <p:ext uri="{BB962C8B-B14F-4D97-AF65-F5344CB8AC3E}">
        <p14:creationId xmlns:p14="http://schemas.microsoft.com/office/powerpoint/2010/main" val="4211945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end result of these operations is the PDF of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0" smtClean="0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 and is given mathematically by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i="1" dirty="0"/>
              </a:p>
              <a:p>
                <a:pPr>
                  <a:lnSpc>
                    <a:spcPct val="150000"/>
                  </a:lnSpc>
                </a:pPr>
                <a:r>
                  <a:rPr lang="en-US" dirty="0" err="1"/>
                  <a:t>Nex</a:t>
                </a:r>
                <a:r>
                  <a:rPr lang="en-HK" dirty="0"/>
                  <a:t>t: formal verification of this formula.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073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be a continuous random variable with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, and let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𝑌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𝑎𝑋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𝑏</m:t>
                      </m:r>
                      <m:r>
                        <a:rPr lang="en-US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 are scalars,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Then,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134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First calculate the CDF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𝑌</m:t>
                    </m:r>
                  </m:oMath>
                </a14:m>
                <a:r>
                  <a:rPr lang="en-US" sz="2800" dirty="0"/>
                  <a:t>, and differentiate. </a:t>
                </a:r>
              </a:p>
              <a:p>
                <a:r>
                  <a:rPr lang="en-US" sz="2800" dirty="0"/>
                  <a:t>(1) Calculate the CDF </a:t>
                </a:r>
                <a:r>
                  <a:rPr lang="en-US" dirty="0"/>
                  <a:t>, we have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44" t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7271702"/>
                  </p:ext>
                </p:extLst>
              </p:nvPr>
            </p:nvGraphicFramePr>
            <p:xfrm>
              <a:off x="2590800" y="3124200"/>
              <a:ext cx="3657600" cy="273139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37957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419643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32854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𝑌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i="1" dirty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=</m:t>
                                </m:r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𝑌</m:t>
                                    </m:r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≤</m:t>
                                    </m:r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i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2854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a:t> 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=</m:t>
                                </m:r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𝑎𝑋</m:t>
                                    </m:r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+</m:t>
                                    </m:r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≤</m:t>
                                    </m:r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i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73825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a:t> 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=</m:t>
                                </m:r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𝑋</m:t>
                                    </m:r>
                                    <m: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≤</m:t>
                                    </m:r>
                                    <m:f>
                                      <m:fPr>
                                        <m:ctrlPr>
                                          <a:rPr lang="en-US" sz="2400" i="1">
                                            <a:effectLst/>
                                            <a:latin typeface="Cambria Math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𝑦</m:t>
                                        </m:r>
                                        <m:r>
                                          <a:rPr lang="en-US" sz="24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−</m:t>
                                        </m:r>
                                        <m:r>
                                          <a:rPr lang="en-US" sz="24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r>
                                          <a:rPr lang="en-US" sz="24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𝑎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2400" i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73825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a:t> 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𝑋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𝑦</m:t>
                                        </m:r>
                                        <m:r>
                                          <a:rPr lang="en-US" sz="2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−</m:t>
                                        </m:r>
                                        <m:r>
                                          <a:rPr lang="en-US" sz="2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r>
                                          <a:rPr lang="en-US" sz="2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𝑎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2400" i="1" dirty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7271702"/>
                  </p:ext>
                </p:extLst>
              </p:nvPr>
            </p:nvGraphicFramePr>
            <p:xfrm>
              <a:off x="2590800" y="3124200"/>
              <a:ext cx="3657600" cy="273139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3795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1964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206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195567" b="-550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1134" b="-5507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062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a:t> 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1134" t="-100000" b="-4507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45071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a:t> 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1134" t="-88462" b="-993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45071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a:t> 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1134" t="-18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85447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(2) Differentiate this equality and use the chain rule, to obtain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𝑑𝑦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i="1" dirty="0"/>
              </a:p>
              <a:p>
                <a:r>
                  <a:rPr lang="en-US" sz="3200" dirty="0"/>
                  <a:t>We only show the steps for the case where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/>
                      </a:rPr>
                      <m:t>𝑎</m:t>
                    </m:r>
                    <m:r>
                      <a:rPr lang="en-US" sz="3200" i="1" dirty="0" smtClean="0">
                        <a:latin typeface="Cambria Math"/>
                      </a:rPr>
                      <m:t>&gt;0</m:t>
                    </m:r>
                  </m:oMath>
                </a14:m>
                <a:r>
                  <a:rPr lang="en-US" sz="3200" dirty="0"/>
                  <a:t>; the case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/>
                      </a:rPr>
                      <m:t>𝑎</m:t>
                    </m:r>
                    <m:r>
                      <a:rPr lang="en-US" sz="3200" i="1" dirty="0">
                        <a:latin typeface="Cambria Math"/>
                      </a:rPr>
                      <m:t>&lt;0 </m:t>
                    </m:r>
                  </m:oMath>
                </a14:m>
                <a:r>
                  <a:rPr lang="en-US" sz="3200" dirty="0"/>
                  <a:t>is similar.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082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4. Linear of Exponential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Suppose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an exponential random variable with PDF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𝜆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≥0,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      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0,  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</a:p>
              <a:p>
                <a:pPr marL="0" indent="0">
                  <a:buNone/>
                </a:pPr>
                <a:r>
                  <a:rPr lang="en-US" dirty="0"/>
                  <a:t>  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λ</m:t>
                    </m:r>
                  </m:oMath>
                </a14:m>
                <a:r>
                  <a:rPr lang="en-US" dirty="0"/>
                  <a:t> is a positive parameter. </a:t>
                </a:r>
              </a:p>
              <a:p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6666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4. Linear of Exponential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 = </m:t>
                    </m:r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. Then,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HK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</m:d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)/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)/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≥0,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0,  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        </m:t>
                              </m:r>
                              <m:r>
                                <m:rPr>
                                  <m:nor/>
                                </m:rPr>
                                <a:rPr lang="en-HK" b="0" i="0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𝑏</m:t>
                    </m:r>
                    <m:r>
                      <a:rPr lang="en-US" i="1">
                        <a:latin typeface="Cambria Math"/>
                      </a:rPr>
                      <m:t>=0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is an exponential random variable with parameter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λ</m:t>
                    </m:r>
                    <m:r>
                      <a:rPr lang="en-US">
                        <a:latin typeface="Cambria Math"/>
                      </a:rPr>
                      <m:t>/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346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4. Linear of Exponential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 = </m:t>
                    </m:r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. Then,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HK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</m:d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)/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)/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≥0,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0,  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        </m:t>
                              </m:r>
                              <m:r>
                                <m:rPr>
                                  <m:nor/>
                                </m:rPr>
                                <a:rPr lang="en-HK" b="0" i="0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general, however,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need </a:t>
                </a:r>
                <a:r>
                  <a:rPr lang="en-US" dirty="0">
                    <a:solidFill>
                      <a:srgbClr val="FF0000"/>
                    </a:solidFill>
                  </a:rPr>
                  <a:t>not</a:t>
                </a:r>
                <a:r>
                  <a:rPr lang="en-US" dirty="0"/>
                  <a:t> be exponential. </a:t>
                </a:r>
              </a:p>
              <a:p>
                <a:r>
                  <a:rPr lang="en-US" dirty="0"/>
                  <a:t>For example,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𝑎</m:t>
                    </m:r>
                    <m:r>
                      <a:rPr lang="en-US" i="1" dirty="0"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𝑏</m:t>
                    </m:r>
                    <m:r>
                      <a:rPr lang="en-US" i="1" dirty="0">
                        <a:latin typeface="Cambria Math"/>
                      </a:rPr>
                      <m:t>=0</m:t>
                    </m:r>
                  </m:oMath>
                </a14:m>
                <a:r>
                  <a:rPr lang="en-US" dirty="0"/>
                  <a:t>, then the range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is the negative real axis.</a:t>
                </a:r>
              </a:p>
              <a:p>
                <a:pPr lvl="1"/>
                <a:r>
                  <a:rPr lang="en-HK" dirty="0"/>
                  <a:t>Consider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b="-2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868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5. Linear of Normal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normal</a:t>
                </a:r>
                <a:r>
                  <a:rPr lang="en-US" dirty="0"/>
                  <a:t> random variable with 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and let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 are scalars,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3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5. Linear of Normal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Therefore,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𝑏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e>
                        </m:d>
                      </m:den>
                    </m:f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e>
                        </m:rad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den>
                    </m:f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/>
                          </a:rPr>
                          <m:t>𝑒𝑥𝑝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𝜇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𝜋</m:t>
                            </m:r>
                          </m:e>
                        </m:rad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𝜎</m:t>
                        </m:r>
                      </m:den>
                    </m:f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𝑒𝑥𝑝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𝑏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𝜇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i="1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170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advanced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introduce methods that are useful in: </a:t>
            </a:r>
          </a:p>
          <a:p>
            <a:pPr lvl="1"/>
            <a:r>
              <a:rPr lang="en-US" dirty="0"/>
              <a:t>deriving the distribution of a </a:t>
            </a:r>
            <a:r>
              <a:rPr lang="en-US" dirty="0">
                <a:solidFill>
                  <a:srgbClr val="FF0000"/>
                </a:solidFill>
              </a:rPr>
              <a:t>function of </a:t>
            </a:r>
            <a:r>
              <a:rPr lang="en-US" dirty="0"/>
              <a:t>one or multiple </a:t>
            </a:r>
            <a:r>
              <a:rPr lang="en-US" dirty="0">
                <a:solidFill>
                  <a:srgbClr val="FF0000"/>
                </a:solidFill>
              </a:rPr>
              <a:t>random variables</a:t>
            </a:r>
            <a:r>
              <a:rPr lang="en-US" dirty="0"/>
              <a:t>; </a:t>
            </a:r>
          </a:p>
          <a:p>
            <a:pPr lvl="1"/>
            <a:r>
              <a:rPr lang="en-US" dirty="0"/>
              <a:t>dealing with the </a:t>
            </a:r>
            <a:r>
              <a:rPr lang="en-US" dirty="0">
                <a:solidFill>
                  <a:srgbClr val="FF0000"/>
                </a:solidFill>
              </a:rPr>
              <a:t>sum of independent random variables</a:t>
            </a:r>
            <a:r>
              <a:rPr lang="en-US" dirty="0"/>
              <a:t>, including the case where the number of random variables is itself random; </a:t>
            </a:r>
          </a:p>
          <a:p>
            <a:pPr lvl="1"/>
            <a:r>
              <a:rPr lang="en-US" dirty="0"/>
              <a:t>quantifying the </a:t>
            </a:r>
            <a:r>
              <a:rPr lang="en-US" dirty="0">
                <a:solidFill>
                  <a:srgbClr val="FF0000"/>
                </a:solidFill>
              </a:rPr>
              <a:t>degree of dependence </a:t>
            </a:r>
            <a:r>
              <a:rPr lang="en-US" dirty="0"/>
              <a:t>between two random variables.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27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5. Linear of Normal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recognize this as a </a:t>
                </a:r>
                <a:r>
                  <a:rPr lang="en-US" dirty="0">
                    <a:solidFill>
                      <a:srgbClr val="FF0000"/>
                    </a:solidFill>
                  </a:rPr>
                  <a:t>normal</a:t>
                </a:r>
                <a:r>
                  <a:rPr lang="en-US" dirty="0"/>
                  <a:t> PDF with 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𝜇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 and variance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  <a:p>
                <a:r>
                  <a:rPr lang="en-US" dirty="0"/>
                  <a:t>In particular,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is a normal random variable.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7730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Monotonic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calculation and the formula for the linear case can be generalized to the case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monotonic</a:t>
                </a:r>
                <a:r>
                  <a:rPr lang="en-US" dirty="0"/>
                  <a:t> function. </a:t>
                </a:r>
              </a:p>
              <a:p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nn-NO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be a continuous random variable and suppose that its range is contained in a certain interval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dirty="0"/>
                  <a:t>, </a:t>
                </a:r>
                <a:endParaRPr lang="en-HK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n-NO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nn-NO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nn-NO" i="1" dirty="0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nn-NO" i="1">
                        <a:latin typeface="Cambria Math"/>
                      </a:rPr>
                      <m:t>(</m:t>
                    </m:r>
                    <m:r>
                      <a:rPr lang="nn-NO" i="1">
                        <a:latin typeface="Cambria Math"/>
                      </a:rPr>
                      <m:t>𝑥</m:t>
                    </m:r>
                    <m:r>
                      <a:rPr lang="nn-NO" i="1">
                        <a:latin typeface="Cambria Math"/>
                      </a:rPr>
                      <m:t>)=0, ∀</m:t>
                    </m:r>
                    <m:r>
                      <a:rPr lang="nn-NO" i="1">
                        <a:latin typeface="Cambria Math"/>
                      </a:rPr>
                      <m:t>𝑥</m:t>
                    </m:r>
                    <m:r>
                      <a:rPr lang="nn-NO" i="1">
                        <a:latin typeface="Cambria Math"/>
                      </a:rPr>
                      <m:t>∈</m:t>
                    </m:r>
                    <m:r>
                      <a:rPr lang="nn-NO" i="1">
                        <a:latin typeface="Cambria Math"/>
                      </a:rPr>
                      <m:t>𝐼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218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Monotonic Case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consider the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𝑋</m:t>
                    </m:r>
                    <m:r>
                      <a:rPr lang="en-US" i="1">
                        <a:latin typeface="Cambria Math"/>
                      </a:rPr>
                      <m:t>),</m:t>
                    </m:r>
                  </m:oMath>
                </a14:m>
                <a:r>
                  <a:rPr lang="en-US" dirty="0"/>
                  <a:t> and assume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FF0000"/>
                    </a:solidFill>
                  </a:rPr>
                  <a:t>strictly monotonic </a:t>
                </a:r>
                <a:r>
                  <a:rPr lang="en-US" dirty="0"/>
                  <a:t>over the interval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dirty="0"/>
                  <a:t>, so that either</a:t>
                </a:r>
              </a:p>
              <a:p>
                <a:pPr lvl="1"/>
                <a:r>
                  <a:rPr lang="en-US" dirty="0"/>
                  <a:t>(</a:t>
                </a:r>
                <a:r>
                  <a:rPr lang="en-US" dirty="0">
                    <a:solidFill>
                      <a:srgbClr val="0070C0"/>
                    </a:solidFill>
                  </a:rPr>
                  <a:t>monotonically increasing case</a:t>
                </a:r>
                <a:r>
                  <a:rPr lang="en-US" dirty="0"/>
                  <a:t>)</a:t>
                </a:r>
                <a:r>
                  <a:rPr lang="en-HK" i="1" dirty="0">
                    <a:latin typeface="Cambria Math"/>
                  </a:rPr>
                  <a:t/>
                </a:r>
                <a:br>
                  <a:rPr lang="en-HK" i="1" dirty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)&lt;</m:t>
                    </m:r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′)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′∈</m:t>
                    </m:r>
                    <m:r>
                      <a:rPr lang="en-US" i="1">
                        <a:latin typeface="Cambria Math"/>
                      </a:rPr>
                      <m:t>𝐼</m:t>
                    </m:r>
                  </m:oMath>
                </a14:m>
                <a:r>
                  <a:rPr lang="en-US" dirty="0"/>
                  <a:t> satisfying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, or</a:t>
                </a:r>
              </a:p>
              <a:p>
                <a:pPr lvl="1"/>
                <a:r>
                  <a:rPr lang="en-US" dirty="0"/>
                  <a:t>(</a:t>
                </a:r>
                <a:r>
                  <a:rPr lang="en-US" dirty="0">
                    <a:solidFill>
                      <a:srgbClr val="0070C0"/>
                    </a:solidFill>
                  </a:rPr>
                  <a:t>monotonically decreasing case</a:t>
                </a:r>
                <a:r>
                  <a:rPr lang="en-US" dirty="0"/>
                  <a:t>)</a:t>
                </a:r>
                <a:r>
                  <a:rPr lang="en-HK" i="1" dirty="0">
                    <a:latin typeface="Cambria Math"/>
                  </a:rPr>
                  <a:t/>
                </a:r>
                <a:br>
                  <a:rPr lang="en-HK" i="1" dirty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)&gt;</m:t>
                    </m:r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′)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′∈</m:t>
                    </m:r>
                    <m:r>
                      <a:rPr lang="en-US" i="1">
                        <a:latin typeface="Cambria Math"/>
                      </a:rPr>
                      <m:t>𝐼</m:t>
                    </m:r>
                  </m:oMath>
                </a14:m>
                <a:r>
                  <a:rPr lang="en-US" dirty="0"/>
                  <a:t> satisfying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8801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Monotonic Case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Furthermore, we assume that the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differentiable. </a:t>
                </a:r>
              </a:p>
              <a:p>
                <a:endParaRPr lang="en-US" dirty="0"/>
              </a:p>
              <a:p>
                <a:r>
                  <a:rPr lang="en-US" dirty="0"/>
                  <a:t>Its derivative will necessarily be </a:t>
                </a:r>
              </a:p>
              <a:p>
                <a:pPr lvl="1"/>
                <a:r>
                  <a:rPr lang="en-US" sz="2800" dirty="0"/>
                  <a:t>nonnegative in the increasing case</a:t>
                </a:r>
              </a:p>
              <a:p>
                <a:pPr lvl="1"/>
                <a:r>
                  <a:rPr lang="en-US" sz="2800" dirty="0" err="1"/>
                  <a:t>nonpositive</a:t>
                </a:r>
                <a:r>
                  <a:rPr lang="en-US" sz="2800" dirty="0"/>
                  <a:t> in the decreasing case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1343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Monotonic Case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important fact is that a strictly monotonic function can be “</a:t>
                </a:r>
                <a:r>
                  <a:rPr lang="en-US" dirty="0">
                    <a:solidFill>
                      <a:srgbClr val="FF0000"/>
                    </a:solidFill>
                  </a:rPr>
                  <a:t>inverted</a:t>
                </a:r>
                <a:r>
                  <a:rPr lang="en-US" dirty="0"/>
                  <a:t>”. </a:t>
                </a:r>
              </a:p>
              <a:p>
                <a:r>
                  <a:rPr lang="en-US" dirty="0"/>
                  <a:t>There is some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called the inverse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, such that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r>
                      <a:rPr lang="en-US" i="1">
                        <a:latin typeface="Cambria Math"/>
                      </a:rPr>
                      <m:t>𝐼</m:t>
                    </m:r>
                  </m:oMath>
                </a14:m>
                <a:r>
                  <a:rPr lang="en-US" dirty="0"/>
                  <a:t>, we have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if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and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only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if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h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).</m:t>
                      </m:r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714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Monotonic Case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Example 2, the inverse of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)=180/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h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)=180/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/>
                  <a:t>, because we have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=180/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 if and only if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=180/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Other such examples of pairs of inverse functions include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r>
                        <a:rPr lang="en-US" i="1">
                          <a:latin typeface="Cambria Math"/>
                        </a:rPr>
                        <m:t>𝑎𝑥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𝑏</m:t>
                      </m:r>
                      <m:r>
                        <a:rPr lang="en-US" i="1">
                          <a:latin typeface="Cambria Math"/>
                        </a:rPr>
                        <m:t>,  </m:t>
                      </m:r>
                      <m:r>
                        <a:rPr lang="en-US" i="1">
                          <a:latin typeface="Cambria Math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 are scalars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≠0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3490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Monotonic Case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  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,  </m:t>
                      </m:r>
                      <m:r>
                        <a:rPr lang="en-US" i="1">
                          <a:latin typeface="Cambria Math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HK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HK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func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den>
                      </m:f>
                      <m:r>
                        <a:rPr lang="en-US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 is a nonzero scalar.</a:t>
                </a:r>
              </a:p>
              <a:p>
                <a:endParaRPr lang="en-US" dirty="0"/>
              </a:p>
              <a:p>
                <a:r>
                  <a:rPr lang="en-US" dirty="0"/>
                  <a:t>For strictly monotonic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, the following is a convenient analytical formula for the PDF of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𝑋</m:t>
                    </m:r>
                    <m:r>
                      <a:rPr lang="en-US" i="1">
                        <a:latin typeface="Cambria Math"/>
                      </a:rPr>
                      <m:t>).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699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strictly monotonic and that for some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/>
                  <a:t> and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 in the range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𝑦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if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and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only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if</m:t>
                      </m:r>
                      <m:r>
                        <m:rPr>
                          <m:nor/>
                        </m:rPr>
                        <a:rPr lang="en-US" i="0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𝑦</m:t>
                      </m:r>
                      <m:r>
                        <a:rPr lang="en-US" i="1">
                          <a:latin typeface="Cambria Math"/>
                        </a:rPr>
                        <m:t>).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Assume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/>
                  <a:t> is differentiable. </a:t>
                </a:r>
              </a:p>
              <a:p>
                <a:r>
                  <a:rPr lang="en-US" dirty="0"/>
                  <a:t>Then, the PDF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in the region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/>
                  <a:t> is given by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h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𝑑h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𝑑𝑦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The monotonic case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28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Verification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257800" cy="4530725"/>
              </a:xfrm>
            </p:spPr>
            <p:txBody>
              <a:bodyPr/>
              <a:lstStyle/>
              <a:p>
                <a:r>
                  <a:rPr lang="en-US" dirty="0"/>
                  <a:t>Assume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increasing. </a:t>
                </a:r>
              </a:p>
              <a:p>
                <a:r>
                  <a:rPr lang="en-US" dirty="0"/>
                  <a:t>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</a:rPr>
                            <m:t>)≤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</a:rPr>
                            <m:t>≤</m:t>
                          </m:r>
                          <m:r>
                            <a:rPr lang="en-US" i="1">
                              <a:latin typeface="Cambria Math"/>
                            </a:rPr>
                            <m:t>h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i="1" dirty="0"/>
              </a:p>
              <a:p>
                <a:pPr lvl="1"/>
                <a:r>
                  <a:rPr lang="en-US" dirty="0"/>
                  <a:t>The second equality can be justified the monotonically increasing property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257800" cy="4530725"/>
              </a:xfrm>
              <a:blipFill>
                <a:blip r:embed="rId2"/>
                <a:stretch>
                  <a:fillRect l="-92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681" y="2007802"/>
            <a:ext cx="3269519" cy="302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61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Last slide: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h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By differentiating this relation, using also the chain rule, we obtain</a:t>
                </a:r>
              </a:p>
              <a:p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𝑑𝑦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h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)) 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𝑑h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𝑑𝑦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24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introduce a number of </a:t>
            </a:r>
            <a:r>
              <a:rPr lang="en-US" dirty="0">
                <a:solidFill>
                  <a:srgbClr val="FF0000"/>
                </a:solidFill>
              </a:rPr>
              <a:t>tools </a:t>
            </a:r>
          </a:p>
          <a:p>
            <a:pPr lvl="1"/>
            <a:r>
              <a:rPr lang="en-US" dirty="0"/>
              <a:t>transforms </a:t>
            </a:r>
          </a:p>
          <a:p>
            <a:pPr lvl="1"/>
            <a:r>
              <a:rPr lang="en-US" dirty="0"/>
              <a:t>convolutions, </a:t>
            </a:r>
          </a:p>
          <a:p>
            <a:endParaRPr lang="en-US" dirty="0"/>
          </a:p>
          <a:p>
            <a:r>
              <a:rPr lang="en-US" dirty="0"/>
              <a:t>We’ll refine our understanding of the concept of </a:t>
            </a:r>
            <a:r>
              <a:rPr lang="en-US" dirty="0">
                <a:solidFill>
                  <a:srgbClr val="FF0000"/>
                </a:solidFill>
              </a:rPr>
              <a:t>conditional expectation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0394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Because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monotonically increasing,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/>
                  <a:t> is also monotonically increasing, so its derivative is nonnegative: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𝑑h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𝑑𝑦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𝑑h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𝑑𝑦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This justifies the PDF formula for a monotonically increasing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11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case of monotonically decreasing function is similar. </a:t>
                </a:r>
              </a:p>
              <a:p>
                <a:r>
                  <a:rPr lang="en-US" dirty="0"/>
                  <a:t>We differentiate instead the relation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</a:rPr>
                            <m:t>)≤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     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≥</m:t>
                        </m:r>
                        <m:r>
                          <a:rPr lang="en-US" i="1">
                            <a:latin typeface="Cambria Math"/>
                          </a:rPr>
                          <m:t>h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1−</m:t>
                        </m:r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h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,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decreasing, the event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is the same as the event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≥</m:t>
                        </m:r>
                        <m:r>
                          <a:rPr lang="en-US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959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quadratic function revisited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𝑋</m:t>
                    </m:r>
                    <m:r>
                      <a:rPr lang="en-US" i="1">
                        <a:latin typeface="Cambria Math"/>
                      </a:rPr>
                      <m:t>)=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a continuous uniform random variable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(0, 1].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strictly monotonic within this interval.</a:t>
                </a:r>
              </a:p>
              <a:p>
                <a:r>
                  <a:rPr lang="en-US" dirty="0"/>
                  <a:t>Its inverse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𝑦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</m:e>
                    </m:rad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Thus, for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𝑦</m:t>
                    </m:r>
                    <m:r>
                      <a:rPr lang="en-US" i="1" dirty="0" smtClean="0">
                        <a:latin typeface="Cambria Math"/>
                      </a:rPr>
                      <m:t>∈</m:t>
                    </m:r>
                    <m:d>
                      <m:dPr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0</m:t>
                        </m:r>
                        <m:r>
                          <a:rPr lang="en-HK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we have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rad>
                        </m:e>
                      </m:d>
                      <m:r>
                        <a:rPr lang="en-US" i="1">
                          <a:latin typeface="Cambria Math"/>
                        </a:rPr>
                        <m:t>=1.  </m:t>
                      </m:r>
                      <m:r>
                        <a:rPr lang="en-US" b="0" i="1" smtClean="0">
                          <a:latin typeface="Cambria Math"/>
                        </a:rPr>
                        <m:t>        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𝑑h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𝑑𝑦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rad>
                        </m:den>
                      </m:f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898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quadratic function revisited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</m:rad>
                      </m:e>
                    </m:d>
                    <m:r>
                      <a:rPr lang="en-US" i="1">
                        <a:latin typeface="Cambria Math"/>
                      </a:rPr>
                      <m:t>=1.          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𝑑h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Thus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∈</m:t>
                              </m:r>
                              <m:d>
                                <m:dPr>
                                  <m:endChr m:val="]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0,1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0,  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754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more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Consider now functions of 2 or more </a:t>
                </a:r>
                <a:r>
                  <a:rPr lang="en-HK" dirty="0" err="1"/>
                  <a:t>r.v</a:t>
                </a:r>
                <a:r>
                  <a:rPr lang="en-HK" dirty="0"/>
                  <a:t>.</a:t>
                </a:r>
                <a:endParaRPr lang="en-US" dirty="0"/>
              </a:p>
              <a:p>
                <a:r>
                  <a:rPr lang="en-US" dirty="0"/>
                  <a:t>Recall the two-step procedure for one </a:t>
                </a:r>
                <a:r>
                  <a:rPr lang="en-US" dirty="0" err="1"/>
                  <a:t>r.v</a:t>
                </a:r>
                <a:r>
                  <a:rPr lang="en-US" dirty="0"/>
                  <a:t>.</a:t>
                </a:r>
              </a:p>
              <a:p>
                <a:pPr marL="858837" lvl="1" indent="-514350">
                  <a:buFont typeface="+mj-lt"/>
                  <a:buAutoNum type="arabicPeriod"/>
                </a:pPr>
                <a:r>
                  <a:rPr lang="en-US" sz="2800" dirty="0"/>
                  <a:t>calculates the CDF </a:t>
                </a:r>
              </a:p>
              <a:p>
                <a:pPr marL="858837" lvl="1" indent="-514350">
                  <a:buFont typeface="+mj-lt"/>
                  <a:buAutoNum type="arabicPeriod"/>
                </a:pPr>
                <a:r>
                  <a:rPr lang="en-US" sz="2800" dirty="0"/>
                  <a:t>differentiates to obtain the PDF.</a:t>
                </a:r>
              </a:p>
              <a:p>
                <a:r>
                  <a:rPr lang="en-HK" dirty="0"/>
                  <a:t>This applies to the case with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r.v</a:t>
                </a:r>
                <a:r>
                  <a:rPr lang="en-US" dirty="0"/>
                  <a:t>. as well.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242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archer shooting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archers shoot at a target. </a:t>
                </a:r>
              </a:p>
              <a:p>
                <a:r>
                  <a:rPr lang="en-US" dirty="0"/>
                  <a:t>The distance of each shot from the center of the target is uniformly distributed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dirty="0"/>
                  <a:t>, independent of the other shot. </a:t>
                </a:r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the PDF of the distance of the losing shot from the center?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299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archer shooting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be the distances from the center of the first and second shots, respectively.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</m:oMath>
                </a14:m>
                <a:r>
                  <a:rPr lang="en-US" dirty="0"/>
                  <a:t>: the distance of the losing shot: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𝑍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uniformly distributed over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0</m:t>
                        </m:r>
                        <m:r>
                          <a:rPr lang="en-HK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</a:p>
              <a:p>
                <a:r>
                  <a:rPr lang="en-US" dirty="0"/>
                  <a:t>we have,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HK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HK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</a:rPr>
                            <m:t>≤</m:t>
                          </m:r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  <m:r>
                            <a:rPr lang="en-US" i="1">
                              <a:latin typeface="Cambria Math"/>
                            </a:rPr>
                            <m:t>≤</m:t>
                          </m:r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𝑧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951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archer shooting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Thus, using the independence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, we have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HK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HK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i="1">
                                  <a:latin typeface="Cambria Math"/>
                                </a:rPr>
                                <m:t>⁡{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𝑌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}</m:t>
                              </m:r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≤</m:t>
                          </m:r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 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, 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Differentiating, we obtain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0≤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≤1.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0,  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.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2826" r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759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be independent random variables that are uniformly distributed on the interval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[0, 1]. </m:t>
                    </m:r>
                  </m:oMath>
                </a14:m>
                <a:endParaRPr lang="en-US" i="1" dirty="0"/>
              </a:p>
              <a:p>
                <a:endParaRPr lang="en-US" dirty="0"/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the PDF of the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/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123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The value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equal to </a:t>
                </a:r>
                <a:r>
                  <a:rPr lang="en-US" sz="2800" dirty="0">
                    <a:solidFill>
                      <a:srgbClr val="FF0000"/>
                    </a:solidFill>
                  </a:rPr>
                  <a:t>shaded subarea</a:t>
                </a:r>
                <a:r>
                  <a:rPr lang="en-US" sz="2800" dirty="0"/>
                  <a:t> of unit square. </a:t>
                </a:r>
              </a:p>
              <a:p>
                <a:pPr lvl="1"/>
                <a:r>
                  <a:rPr lang="en-US" sz="2400" dirty="0"/>
                  <a:t>The figure on the left deals with the case where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zh-CN" altLang="en-US" sz="2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sz="2400" dirty="0"/>
                  <a:t>. </a:t>
                </a:r>
              </a:p>
              <a:p>
                <a:pPr lvl="1"/>
                <a:r>
                  <a:rPr lang="en-US" sz="2400" dirty="0"/>
                  <a:t>The figure on the right refers to the case where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70" y="609600"/>
            <a:ext cx="5720730" cy="25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Derived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functions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𝑔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of a continuous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Given the PDF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how to calculate the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PDF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  <a:p>
                <a:pPr lvl="1"/>
                <a:r>
                  <a:rPr lang="en-US" dirty="0"/>
                  <a:t>Also called a derived distribution. </a:t>
                </a:r>
              </a:p>
              <a:p>
                <a:r>
                  <a:rPr lang="en-US" dirty="0"/>
                  <a:t>The principal method for doing so is the following two-step approach.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3772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We will find the PDF of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</a:rPr>
                      <m:t>𝑍</m:t>
                    </m:r>
                  </m:oMath>
                </a14:m>
                <a:r>
                  <a:rPr lang="en-US" sz="2800" dirty="0"/>
                  <a:t> by first finding its CDF and then differentiating. </a:t>
                </a:r>
              </a:p>
              <a:p>
                <a:r>
                  <a:rPr lang="en-US" sz="2800" dirty="0"/>
                  <a:t>We consider separately the case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</a:rPr>
                      <m:t>0</m:t>
                    </m:r>
                    <m:r>
                      <a:rPr lang="zh-CN" altLang="en-US" sz="2800" i="1" dirty="0">
                        <a:latin typeface="Cambria Math"/>
                      </a:rPr>
                      <m:t>≤</m:t>
                    </m:r>
                    <m:r>
                      <a:rPr lang="en-US" sz="2800" i="1" dirty="0">
                        <a:latin typeface="Cambria Math"/>
                      </a:rPr>
                      <m:t>𝑧</m:t>
                    </m:r>
                    <m:r>
                      <a:rPr lang="zh-CN" altLang="en-US" sz="2800" i="1" dirty="0">
                        <a:latin typeface="Cambria Math"/>
                      </a:rPr>
                      <m:t>≤</m:t>
                    </m:r>
                    <m:r>
                      <a:rPr lang="en-US" sz="2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</a:rPr>
                      <m:t>𝑧</m:t>
                    </m:r>
                    <m:r>
                      <a:rPr lang="en-US" sz="2800" i="1" dirty="0">
                        <a:latin typeface="Cambria Math"/>
                      </a:rPr>
                      <m:t>&gt;1</m:t>
                    </m:r>
                  </m:oMath>
                </a14:m>
                <a:r>
                  <a:rPr lang="en-US" sz="2800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44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70" y="609600"/>
            <a:ext cx="5720730" cy="25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5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𝑌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i="1">
                            <a:latin typeface="Cambria Math"/>
                          </a:rPr>
                          <m:t>𝑋</m:t>
                        </m:r>
                        <m:r>
                          <a:rPr lang="en-US" sz="2800" i="1">
                            <a:latin typeface="Cambria Math"/>
                          </a:rPr>
                          <m:t>≤</m:t>
                        </m:r>
                        <m:r>
                          <a:rPr lang="en-US" sz="2800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HK" sz="2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2, 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latin typeface="Cambria Math"/>
                                </a:rPr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0≤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≤1,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1−1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HK" sz="280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&gt;1,          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0, 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latin typeface="Cambria Math"/>
                                </a:rPr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HK" sz="2800">
                                  <a:latin typeface="Cambria Math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HK" sz="2800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70" y="609600"/>
            <a:ext cx="5720730" cy="25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34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HK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2, 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0≤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≤1,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1−1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HK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&gt;1,          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0, 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HK">
                                  <a:latin typeface="Cambria Math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By differentiating, we obtain the pdf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H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2, 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0≤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≤1,</m:t>
                              </m:r>
                            </m:e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/(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&gt;1,                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0,  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581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Romeo and Juliet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Romeo and Juliet have a date at a given time, and each, independently, will be late by an amount of time that is exponentially distributed with parameter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the PDF of difference between their times of arrival?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820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𝑋</m:t>
                    </m:r>
                    <m:r>
                      <a:rPr lang="en-US" i="1" dirty="0">
                        <a:latin typeface="Cambria Math"/>
                      </a:rPr>
                      <m:t>−</m:t>
                    </m:r>
                    <m:r>
                      <a:rPr lang="en-US" i="1" dirty="0">
                        <a:latin typeface="Cambria Math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denote by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the amounts by which Romeo and Juliet are late, respectively. </a:t>
                </a:r>
              </a:p>
              <a:p>
                <a:r>
                  <a:rPr lang="en-US" dirty="0"/>
                  <a:t>We want to find the PDF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, assuming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independent and exponentially distributed with parameter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λ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We will first calculate the CDF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𝐹</m:t>
                    </m:r>
                    <m:r>
                      <a:rPr lang="en-US" i="1" baseline="-25000" dirty="0">
                        <a:latin typeface="Cambria Math"/>
                      </a:rPr>
                      <m:t>𝑍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𝑧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by considering separately the cases </a:t>
                </a:r>
                <a14:m>
                  <m:oMath xmlns:m="http://schemas.openxmlformats.org/officeDocument/2006/math"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zh-CN" altLang="en-US" i="1" dirty="0">
                        <a:latin typeface="Cambria Math"/>
                      </a:rPr>
                      <m:t>≥</m:t>
                    </m:r>
                    <m:r>
                      <a:rPr lang="en-US" i="1" dirty="0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  <m:r>
                      <a:rPr lang="en-US" i="1" dirty="0" smtClean="0"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8012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HK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>
                        <a:latin typeface="Cambria Math"/>
                      </a:rPr>
                      <m:t>≥0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=1−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&gt;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i="1" dirty="0"/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=1−</m:t>
                    </m:r>
                    <m:nary>
                      <m:naryPr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∞</m:t>
                        </m:r>
                      </m:sup>
                      <m:e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limLoc m:val="subSup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∞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𝑌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𝑑𝑥</m:t>
                                </m:r>
                              </m:e>
                            </m:nary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𝑑𝑦</m:t>
                        </m:r>
                        <m:r>
                          <m:rPr>
                            <m:nor/>
                          </m:rPr>
                          <a:rPr lang="en-US" i="1" dirty="0"/>
                          <m:t> </m:t>
                        </m:r>
                      </m:e>
                    </m:nary>
                  </m:oMath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=1−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𝜆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limLoc m:val="subSup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𝜆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𝜆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𝑑𝑥</m:t>
                                </m:r>
                              </m:e>
                            </m:nary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𝑑𝑦</m:t>
                        </m:r>
                      </m:e>
                    </m:nary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=1−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𝜆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𝜆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𝑦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𝑑𝑦</m:t>
                        </m:r>
                      </m:e>
                    </m:nary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𝜆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p>
                    </m:sSup>
                    <m:nary>
                      <m:naryPr>
                        <m:limLoc m:val="subSup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−2</m:t>
                            </m:r>
                            <m:r>
                              <a:rPr lang="en-US" i="1">
                                <a:latin typeface="Cambria Math"/>
                              </a:rPr>
                              <m:t>𝜆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𝑑𝑦</m:t>
                        </m:r>
                      </m:e>
                    </m:nary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𝜆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dirty="0"/>
                  <a:t>	</a:t>
                </a:r>
                <a:r>
                  <a:rPr lang="en-US" dirty="0">
                    <a:solidFill>
                      <a:srgbClr val="0033CC"/>
                    </a:solidFill>
                  </a:rPr>
                  <a:t>//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en-US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0033CC"/>
                            </a:solidFill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rgbClr val="0033CC"/>
                            </a:solidFill>
                            <a:latin typeface="Cambria Math"/>
                          </a:rPr>
                          <m:t>∞</m:t>
                        </m:r>
                      </m:sup>
                      <m:e>
                        <m:r>
                          <a:rPr lang="en-HK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33CC"/>
                            </a:solidFill>
                            <a:latin typeface="Cambria Math"/>
                          </a:rPr>
                          <m:t>𝜆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𝜆</m:t>
                            </m:r>
                            <m:r>
                              <a:rPr lang="en-US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𝑦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33CC"/>
                            </a:solidFill>
                            <a:latin typeface="Cambria Math"/>
                          </a:rPr>
                          <m:t>𝑑𝑦</m:t>
                        </m:r>
                      </m:e>
                    </m:nary>
                    <m:r>
                      <a:rPr lang="en-HK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779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the case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  <m:r>
                      <a:rPr lang="en-US" i="1" dirty="0" smtClean="0"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/>
                  <a:t>, we can use a similar calculation, but we can also argue using symmetry. </a:t>
                </a:r>
              </a:p>
              <a:p>
                <a:r>
                  <a:rPr lang="en-US" dirty="0"/>
                  <a:t>Indeed, the symmetry of the situation implies that the random variables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HK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–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have the same distribution.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540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HK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HK" i="1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Thus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=1−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HK" dirty="0"/>
                  <a:t>Recall when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HK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HK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𝜆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p>
                    </m:sSup>
                  </m:oMath>
                </a14:m>
                <a:endParaRPr lang="en-HK" dirty="0"/>
              </a:p>
              <a:p>
                <a:r>
                  <a:rPr lang="en-HK" dirty="0"/>
                  <a:t>Thus for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=1−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i="1" dirty="0">
                    <a:latin typeface="Cambria Math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1−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𝜆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i="1" dirty="0">
                    <a:latin typeface="Cambria Math"/>
                  </a:rPr>
                  <a:t>    </a:t>
                </a:r>
                <a:r>
                  <a:rPr lang="en-US" i="1" dirty="0">
                    <a:solidFill>
                      <a:srgbClr val="0033CC"/>
                    </a:solidFill>
                  </a:rPr>
                  <a:t>//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0" dirty="0"/>
                  <a:t>		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𝜆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p>
                    </m:sSup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5631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together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Combining the two cases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  <m:r>
                      <a:rPr lang="zh-CN" altLang="en-US" i="1" dirty="0">
                        <a:latin typeface="Cambria Math"/>
                      </a:rPr>
                      <m:t>≥</m:t>
                    </m:r>
                    <m:r>
                      <a:rPr lang="en-US" i="1" dirty="0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  <m:r>
                      <a:rPr lang="en-US" i="1" dirty="0" smtClean="0"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𝑧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≥0,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𝑧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,     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&lt;0.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Differentiating: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≥0,</m:t>
                              </m:r>
                            </m:e>
                            <m:e>
                              <m:r>
                                <a:rPr lang="en-HK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HK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   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&lt;0.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976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together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267200" cy="4530725"/>
              </a:xfrm>
            </p:spPr>
            <p:txBody>
              <a:bodyPr/>
              <a:lstStyle/>
              <a:p>
                <a:endParaRPr lang="en-US" i="1" dirty="0"/>
              </a:p>
              <a:p>
                <a:r>
                  <a:rPr lang="en-US" dirty="0"/>
                  <a:t>This is known as a </a:t>
                </a:r>
                <a:r>
                  <a:rPr lang="en-US" dirty="0">
                    <a:solidFill>
                      <a:srgbClr val="FF0000"/>
                    </a:solidFill>
                  </a:rPr>
                  <a:t>two-sided exponential PDF</a:t>
                </a:r>
                <a:r>
                  <a:rPr lang="en-US" dirty="0"/>
                  <a:t>, </a:t>
                </a:r>
              </a:p>
              <a:p>
                <a:r>
                  <a:rPr lang="en-US" dirty="0"/>
                  <a:t>Also called the </a:t>
                </a:r>
                <a:r>
                  <a:rPr lang="en-US" dirty="0">
                    <a:solidFill>
                      <a:srgbClr val="FF0000"/>
                    </a:solidFill>
                  </a:rPr>
                  <a:t>Laplace PDF</a:t>
                </a:r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HK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HK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HK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HK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HK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sSup>
                      <m:sSupPr>
                        <m:ctrlPr>
                          <a:rPr lang="en-HK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HK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HK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HK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HK" b="0" i="1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HK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HK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HK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d>
                          </m:num>
                          <m:den>
                            <m:r>
                              <a:rPr lang="en-HK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267200" cy="4530725"/>
              </a:xfrm>
              <a:blipFill>
                <a:blip r:embed="rId2"/>
                <a:stretch>
                  <a:fillRect l="-1143" r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113" y="2057400"/>
            <a:ext cx="3976687" cy="3135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6388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(see </a:t>
            </a:r>
            <a:r>
              <a:rPr lang="en-HK" dirty="0">
                <a:hlinkClick r:id="rId4"/>
              </a:rPr>
              <a:t>wiki </a:t>
            </a:r>
            <a:r>
              <a:rPr lang="en-HK" dirty="0"/>
              <a:t>page)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7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Calculation of PDF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 = </m:t>
                    </m:r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𝑋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Calculate the </a:t>
                </a:r>
                <a:r>
                  <a:rPr lang="en-US" dirty="0">
                    <a:solidFill>
                      <a:srgbClr val="FF0000"/>
                    </a:solidFill>
                  </a:rPr>
                  <a:t>CDF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using the formula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HK" dirty="0">
                  <a:ea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endParaRPr lang="en-US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rgbClr val="FF0000"/>
                    </a:solidFill>
                  </a:rPr>
                  <a:t>Differentiate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obtain the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404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now consider an important example of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</m:oMath>
                </a14:m>
                <a:r>
                  <a:rPr lang="en-US" dirty="0"/>
                  <a:t> of two random variables, namely, the case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, for independent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For some initial insight, we start by deriving a PMF formula for the case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discrete.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579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independent integer-valued random variables with PMFs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, respectively. </a:t>
                </a:r>
              </a:p>
              <a:p>
                <a:r>
                  <a:rPr lang="en-US" dirty="0"/>
                  <a:t>Then, 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/>
                  <a:t>, </a:t>
                </a:r>
              </a:p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{(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)|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}</m:t>
                        </m:r>
                      </m:sub>
                      <m:sup/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latin typeface="Cambria Math"/>
                              </a:rPr>
                              <m:t>=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, </m:t>
                            </m:r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  <m:r>
                              <a:rPr lang="en-US" i="1">
                                <a:latin typeface="Cambria Math"/>
                              </a:rPr>
                              <m:t>=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e>
                    </m:nary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		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latin typeface="Cambria Math"/>
                              </a:rPr>
                              <m:t>=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  <m:r>
                              <a:rPr lang="en-US" i="1">
                                <a:latin typeface="Cambria Math"/>
                              </a:rPr>
                              <m:t>=</m:t>
                            </m:r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i="1" dirty="0"/>
                  <a:t> </a:t>
                </a:r>
              </a:p>
              <a:p>
                <a:pPr marL="0" indent="0">
                  <a:buNone/>
                </a:pPr>
                <a:r>
                  <a:rPr lang="en-US" i="1" dirty="0"/>
                  <a:t>		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8822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resulting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is called the </a:t>
                </a:r>
                <a:r>
                  <a:rPr lang="en-US" dirty="0">
                    <a:solidFill>
                      <a:srgbClr val="FF0000"/>
                    </a:solidFill>
                  </a:rPr>
                  <a:t>convolution</a:t>
                </a:r>
                <a:r>
                  <a:rPr lang="en-US" dirty="0"/>
                  <a:t> of the PMFs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879374"/>
            <a:ext cx="3256028" cy="291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108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now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independent continuous random variables with PDFs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, respectively. </a:t>
                </a:r>
              </a:p>
              <a:p>
                <a:endParaRPr lang="en-US" dirty="0"/>
              </a:p>
              <a:p>
                <a:r>
                  <a:rPr lang="en-US" dirty="0"/>
                  <a:t>We wish to find the </a:t>
                </a:r>
                <a:r>
                  <a:rPr lang="en-US" dirty="0">
                    <a:solidFill>
                      <a:srgbClr val="FF0000"/>
                    </a:solidFill>
                  </a:rPr>
                  <a:t>PDF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HK" dirty="0"/>
                  <a:t>Two steps:</a:t>
                </a:r>
                <a:endParaRPr lang="en-US" dirty="0"/>
              </a:p>
              <a:p>
                <a:pPr lvl="1"/>
                <a:r>
                  <a:rPr lang="en-US" dirty="0"/>
                  <a:t>find the joint PDF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integrate to find the PDF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9830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first note that </a:t>
                </a:r>
              </a:p>
              <a:p>
                <a:pPr marL="0" indent="0">
                  <a:buNone/>
                </a:pPr>
                <a:r>
                  <a:rPr lang="en-US" dirty="0"/>
                  <a:t>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𝑍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		         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/>
              </a:p>
              <a:p>
                <a:pPr lvl="1"/>
                <a:r>
                  <a:rPr lang="en-US" dirty="0"/>
                  <a:t>The third equality follows from the independence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0458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𝑍</m:t>
                        </m:r>
                        <m:r>
                          <a:rPr lang="en-US" i="1">
                            <a:latin typeface="Cambria Math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≤</m:t>
                    </m:r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By differentiating both sides with respect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/>
                  <a:t>, we see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Using the multiplication rule, we have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  <m:r>
                            <a:rPr lang="en-US" i="1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  <m:r>
                            <a:rPr lang="en-US" i="1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i="1" dirty="0">
                    <a:latin typeface="Cambria Math"/>
                  </a:rPr>
                  <a:t>      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r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5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−∞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		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−∞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endParaRPr lang="en-US" i="1" dirty="0"/>
              </a:p>
              <a:p>
                <a:r>
                  <a:rPr lang="en-US" sz="2800" dirty="0"/>
                  <a:t>The formula is entirely analogous to the one for the discrete case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24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𝑧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Except the summation is replaced by an integral and the PMFs are replaced by PDFs</a:t>
                </a:r>
                <a:r>
                  <a:rPr lang="en-US" sz="2800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96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convolution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random variables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independent and uniformly distributed in the interval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0, </m:t>
                        </m:r>
                        <m:r>
                          <a:rPr lang="en-HK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/>
                      </a:rPr>
                      <m:t>.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PDF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−∞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4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convolution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077200" cy="4530725"/>
              </a:xfrm>
            </p:spPr>
            <p:txBody>
              <a:bodyPr/>
              <a:lstStyle/>
              <a:p>
                <a:r>
                  <a:rPr lang="en-US" sz="2800" dirty="0"/>
                  <a:t>The integrand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𝑧</m:t>
                        </m:r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/>
                  <a:t> is nonzero (and equal to 1) for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0</m:t>
                    </m:r>
                    <m:r>
                      <a:rPr lang="zh-CN" alt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≤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≤1 </m:t>
                    </m:r>
                  </m:oMath>
                </a14:m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0</m:t>
                    </m:r>
                    <m:r>
                      <a:rPr lang="zh-CN" alt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≤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𝑧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≤1</m:t>
                    </m:r>
                  </m:oMath>
                </a14:m>
                <a:r>
                  <a:rPr lang="en-US" sz="2800" dirty="0"/>
                  <a:t>. </a:t>
                </a:r>
              </a:p>
              <a:p>
                <a:r>
                  <a:rPr lang="en-US" sz="2800" dirty="0"/>
                  <a:t>Combining these two inequalities, the integrand is 1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max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⁡{0, 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𝑧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−1}≤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min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⁡{1, 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𝑧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lvl="1"/>
                <a:r>
                  <a:rPr lang="en-US" sz="2400" dirty="0"/>
                  <a:t>and 0 otherwise.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i="0">
                                    <a:latin typeface="Cambria Math"/>
                                  </a:rPr>
                                  <m:t>min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latin typeface="Cambria Math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i="0">
                                    <a:latin typeface="Cambria Math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0, 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𝑧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latin typeface="Cambria Math"/>
                              </a:rPr>
                              <m:t>,  0≤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𝑧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≤2,</m:t>
                            </m:r>
                          </m:e>
                          <m:e>
                            <m:r>
                              <a:rPr lang="en-US" sz="2800" i="1">
                                <a:latin typeface="Cambria Math"/>
                              </a:rPr>
                              <m:t>0,                                                  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latin typeface="Cambria Math"/>
                              </a:rPr>
                              <m:t>otherwise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,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077200" cy="4530725"/>
              </a:xfrm>
              <a:blipFill>
                <a:blip r:embed="rId2"/>
                <a:stretch>
                  <a:fillRect l="-453" t="-1480" r="-1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580372"/>
            <a:ext cx="2790448" cy="15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sum of </a:t>
            </a:r>
            <a:r>
              <a:rPr lang="en-US" dirty="0" err="1"/>
              <a:t>normals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Message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Sum of Two Independent Normal Random Variables in Normal.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be independent normal random variables with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, and variances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, respectively, and 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−∞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 </m:t>
                                </m:r>
                              </m:e>
                            </m:rad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  <m:func>
                          <m:funcPr>
                            <m:ctrlPr>
                              <a:rPr lang="en-US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i="1">
                                <a:latin typeface="Cambria Math"/>
                              </a:rPr>
                              <m:t>𝑒𝑥𝑝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HK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HK" i="1" dirty="0">
                    <a:latin typeface="Cambria Math"/>
                  </a:rPr>
                  <a:t/>
                </a:r>
                <a:br>
                  <a:rPr lang="en-HK" i="1" dirty="0">
                    <a:latin typeface="Cambria Math"/>
                  </a:rPr>
                </a:br>
                <a:r>
                  <a:rPr lang="en-HK" i="1" dirty="0">
                    <a:latin typeface="Cambria Math"/>
                  </a:rPr>
                  <a:t> 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e>
                        </m:rad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/>
                          </a:rPr>
                          <m:t>𝑒𝑥𝑝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 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3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</a:t>
                </a:r>
                <a:r>
                  <a:rPr lang="en-US" dirty="0">
                    <a:solidFill>
                      <a:srgbClr val="0033CC"/>
                    </a:solidFill>
                  </a:rPr>
                  <a:t>uniform</a:t>
                </a:r>
                <a:r>
                  <a:rPr lang="en-US" dirty="0"/>
                  <a:t> 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, and 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e>
                    </m:rad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Note that for every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b="0" i="0" dirty="0"/>
                  <a:t>, </a:t>
                </a:r>
                <a:r>
                  <a:rPr lang="en-US" dirty="0"/>
                  <a:t>we have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Cambria Math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ra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i="1" dirty="0">
                  <a:latin typeface="Cambria Math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≤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latin typeface="Cambria Math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74902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sum of </a:t>
            </a:r>
            <a:r>
              <a:rPr lang="en-US" dirty="0" err="1"/>
              <a:t>normals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integral can be evaluated in closed form, but the details are tedious and are omitted. </a:t>
                </a:r>
              </a:p>
              <a:p>
                <a:r>
                  <a:rPr lang="en-US" dirty="0"/>
                  <a:t>Answer turns out to be</a:t>
                </a:r>
              </a:p>
              <a:p>
                <a:pPr marL="0" indent="0">
                  <a:buNone/>
                </a:pPr>
                <a:r>
                  <a:rPr lang="en-US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  <m:r>
                              <a:rPr lang="en-US" i="1">
                                <a:latin typeface="Cambria Math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/>
                              </a:rPr>
                              <m:t>)</m:t>
                            </m:r>
                          </m:e>
                        </m:rad>
                      </m:den>
                    </m:f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/>
                          </a:rPr>
                          <m:t>𝑒𝑥𝑝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 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2(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/>
                                  </a:rPr>
                                  <m:t>)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i="1" dirty="0"/>
              </a:p>
              <a:p>
                <a:r>
                  <a:rPr lang="en-US" dirty="0"/>
                  <a:t>It’s a normal PDF with </a:t>
                </a:r>
                <a:r>
                  <a:rPr lang="en-US" dirty="0">
                    <a:solidFill>
                      <a:srgbClr val="FF0000"/>
                    </a:solidFill>
                  </a:rPr>
                  <a:t>mean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:r>
                  <a:rPr lang="en-US" dirty="0">
                    <a:solidFill>
                      <a:srgbClr val="FF0000"/>
                    </a:solidFill>
                  </a:rPr>
                  <a:t>variance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i="1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03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sum of </a:t>
            </a:r>
            <a:r>
              <a:rPr lang="en-US" dirty="0" err="1"/>
              <a:t>normals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therefore reach the conclusion that the sum of two independent normal random variables is normal. </a:t>
                </a:r>
              </a:p>
              <a:p>
                <a:endParaRPr lang="en-US" dirty="0"/>
              </a:p>
              <a:p>
                <a:r>
                  <a:rPr lang="en-US" dirty="0"/>
                  <a:t>Given that scalar multiples of normal random variables are also normal, it follows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𝑎𝑋</m:t>
                    </m:r>
                    <m:r>
                      <a:rPr lang="en-US" i="1" dirty="0">
                        <a:latin typeface="Cambria Math"/>
                      </a:rPr>
                      <m:t>+</m:t>
                    </m:r>
                    <m:r>
                      <a:rPr lang="en-US" i="1" dirty="0" err="1">
                        <a:latin typeface="Cambria Math"/>
                      </a:rPr>
                      <m:t>𝑏𝑌</m:t>
                    </m:r>
                  </m:oMath>
                </a14:m>
                <a:r>
                  <a:rPr lang="en-US" dirty="0"/>
                  <a:t> is also normal, for any nonzero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𝑏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96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The convolution formula can also be used to find the PDF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, 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independent, by viewing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−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as the sum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−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Note: the PDF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−</m:t>
                    </m:r>
                    <m:r>
                      <a:rPr lang="en-US" i="1" dirty="0">
                        <a:latin typeface="Cambria Math"/>
                      </a:rPr>
                      <m:t>𝑌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i="1" dirty="0"/>
                  <a:t>.</a:t>
                </a:r>
              </a:p>
              <a:p>
                <a:r>
                  <a:rPr lang="en-HK" dirty="0"/>
                  <a:t>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−∞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−∞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endParaRPr lang="en-US" i="1" dirty="0"/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 r="-519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01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applying the convolution formula, often the most delicate step was to </a:t>
            </a:r>
            <a:r>
              <a:rPr lang="en-US" dirty="0">
                <a:solidFill>
                  <a:srgbClr val="FF0000"/>
                </a:solidFill>
              </a:rPr>
              <a:t>determine the correct limits for the integration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This is often tedious and error prone, but can be bypassed using a </a:t>
            </a:r>
            <a:r>
              <a:rPr lang="en-US" dirty="0">
                <a:solidFill>
                  <a:srgbClr val="FF0000"/>
                </a:solidFill>
              </a:rPr>
              <a:t>graphical method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Calculation of Convolutions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use a dummy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</m:oMath>
                </a14:m>
                <a:r>
                  <a:rPr lang="en-US" dirty="0"/>
                  <a:t> as the argument of the different functions involved in this discussion. </a:t>
                </a:r>
              </a:p>
              <a:p>
                <a:r>
                  <a:rPr lang="en-US" dirty="0"/>
                  <a:t>Consider two PDFs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. For a fixed 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/>
                  <a:t>, the graphical evaluation of the convolution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−∞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consists of the following steps: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741" b="-2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56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</a:t>
                </a:r>
                <a:r>
                  <a:rPr lang="en-US" dirty="0">
                    <a:solidFill>
                      <a:srgbClr val="FF0000"/>
                    </a:solidFill>
                  </a:rPr>
                  <a:t>plot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as a function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This plot has the same shape as the plot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except that it is first “flipped” and then shifted by an amount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  <m:r>
                      <a:rPr lang="en-US" i="1" dirty="0" smtClean="0"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/>
                  <a:t>, this is a shift to the right,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  <m:r>
                      <a:rPr lang="en-US" i="1" dirty="0" smtClean="0"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/>
                  <a:t>, this is a shift to the left.</a:t>
                </a:r>
              </a:p>
              <a:p>
                <a:r>
                  <a:rPr lang="en-US" dirty="0"/>
                  <a:t>We place the plots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on top of each other, and </a:t>
                </a:r>
                <a:r>
                  <a:rPr lang="en-US" dirty="0">
                    <a:solidFill>
                      <a:srgbClr val="FF0000"/>
                    </a:solidFill>
                  </a:rPr>
                  <a:t>form their product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7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Calculate the value of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by calculating the </a:t>
                </a:r>
                <a:r>
                  <a:rPr lang="en-US" dirty="0">
                    <a:solidFill>
                      <a:srgbClr val="FF0000"/>
                    </a:solidFill>
                  </a:rPr>
                  <a:t>integral</a:t>
                </a:r>
                <a:r>
                  <a:rPr lang="en-US" dirty="0"/>
                  <a:t> of the product graph.</a:t>
                </a:r>
              </a:p>
              <a:p>
                <a:endParaRPr lang="en-US" dirty="0"/>
              </a:p>
              <a:p>
                <a:r>
                  <a:rPr lang="en-US" dirty="0"/>
                  <a:t>By varying the amount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/>
                  <a:t> by which we are shifting, we obtain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29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HK" sz="2800" i="1" dirty="0">
                  <a:latin typeface="Cambria Math"/>
                </a:endParaRPr>
              </a:p>
              <a:p>
                <a:endParaRPr lang="en-HK" sz="2800" i="1" dirty="0">
                  <a:latin typeface="Cambria Math"/>
                </a:endParaRPr>
              </a:p>
              <a:p>
                <a:endParaRPr lang="en-HK" sz="2800" i="1" dirty="0">
                  <a:latin typeface="Cambria Math"/>
                </a:endParaRPr>
              </a:p>
              <a:p>
                <a:endParaRPr lang="en-HK" sz="2800" i="1" dirty="0">
                  <a:latin typeface="Cambria Math"/>
                </a:endParaRPr>
              </a:p>
              <a:p>
                <a:endParaRPr lang="en-HK" sz="2800" i="1" dirty="0">
                  <a:latin typeface="Cambria Math"/>
                </a:endParaRPr>
              </a:p>
              <a:p>
                <a:endParaRPr lang="en-HK" sz="2800" i="1" dirty="0">
                  <a:latin typeface="Cambria Math"/>
                </a:endParaRPr>
              </a:p>
              <a:p>
                <a:endParaRPr lang="en-HK" sz="1800" i="1" dirty="0">
                  <a:latin typeface="Cambria Math"/>
                </a:endParaRPr>
              </a:p>
              <a:p>
                <a:endParaRPr lang="en-HK" sz="28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𝐹</m:t>
                    </m:r>
                    <m:r>
                      <a:rPr lang="en-US" sz="2800" i="1" dirty="0" smtClean="0">
                        <a:latin typeface="Cambria Math"/>
                      </a:rPr>
                      <m:t>(</m:t>
                    </m:r>
                    <m:r>
                      <a:rPr lang="en-US" sz="2800" i="1" dirty="0" smtClean="0">
                        <a:latin typeface="Cambria Math"/>
                      </a:rPr>
                      <m:t>𝑧</m:t>
                    </m:r>
                    <m:r>
                      <a:rPr lang="en-US" sz="2800" i="1" dirty="0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sz="2800" dirty="0"/>
                  <a:t> integral of function shown in the last plot.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r="-74" b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85802"/>
            <a:ext cx="6252214" cy="49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Derived Distributions </a:t>
            </a:r>
          </a:p>
          <a:p>
            <a:r>
              <a:rPr lang="en-US" dirty="0">
                <a:solidFill>
                  <a:srgbClr val="FF0000"/>
                </a:solidFill>
              </a:rPr>
              <a:t>Covariance and Correlation </a:t>
            </a:r>
          </a:p>
          <a:p>
            <a:r>
              <a:rPr lang="en-US" dirty="0"/>
              <a:t>Conditional Expectation and Variance Revisited </a:t>
            </a:r>
          </a:p>
          <a:p>
            <a:r>
              <a:rPr lang="en-US" dirty="0"/>
              <a:t>Transforms</a:t>
            </a:r>
          </a:p>
          <a:p>
            <a:r>
              <a:rPr lang="en-US" dirty="0"/>
              <a:t>Sum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0368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Covariance and 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Covariance and correlation – the measurement of the </a:t>
            </a:r>
            <a:r>
              <a:rPr lang="en-US" sz="2800" dirty="0">
                <a:solidFill>
                  <a:srgbClr val="FF0000"/>
                </a:solidFill>
              </a:rPr>
              <a:t>strength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FF0000"/>
                </a:solidFill>
              </a:rPr>
              <a:t>direction</a:t>
            </a:r>
            <a:r>
              <a:rPr lang="en-US" sz="2800" dirty="0"/>
              <a:t> of the relation between 2 random variables.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24200"/>
            <a:ext cx="2951205" cy="2735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3124200"/>
            <a:ext cx="2973112" cy="27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then </a:t>
                </a:r>
                <a:r>
                  <a:rPr lang="en-US" dirty="0">
                    <a:solidFill>
                      <a:srgbClr val="FF0000"/>
                    </a:solidFill>
                  </a:rPr>
                  <a:t>differentiate</a:t>
                </a:r>
                <a:r>
                  <a:rPr lang="en-US" dirty="0"/>
                  <a:t> and obtain the following (for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Outside the range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: </a:t>
                </a:r>
              </a:p>
              <a:p>
                <a:pPr lvl="1"/>
                <a:r>
                  <a:rPr lang="en-US" dirty="0"/>
                  <a:t>The CDF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HK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constant</a:t>
                </a:r>
                <a:r>
                  <a:rPr lang="en-HK" dirty="0"/>
                  <a:t>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HK" b="0" i="0" smtClean="0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HK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≤0</m:t>
                              </m:r>
                            </m:e>
                          </m:mr>
                          <m:mr>
                            <m:e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HK" b="0" i="0" smtClean="0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≥1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altLang="zh-CN" dirty="0"/>
                  <a:t>Thus</a:t>
                </a:r>
                <a:r>
                  <a:rPr lang="en-HK" altLang="zh-CN" dirty="0"/>
                  <a:t> b</a:t>
                </a:r>
                <a:r>
                  <a:rPr lang="en-US" dirty="0"/>
                  <a:t>y differentiating,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=0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∉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90938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The </a:t>
                </a:r>
                <a:r>
                  <a:rPr lang="en-US" sz="3200" dirty="0">
                    <a:solidFill>
                      <a:srgbClr val="FF0000"/>
                    </a:solidFill>
                  </a:rPr>
                  <a:t>covariance</a:t>
                </a:r>
                <a:r>
                  <a:rPr lang="en-US" sz="3200" dirty="0"/>
                  <a:t> of two random variables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3200" dirty="0"/>
                  <a:t> are defined as</a:t>
                </a: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ov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b="1" i="0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1" i="0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𝐄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Alternatively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FF0000"/>
                          </a:solidFill>
                          <a:latin typeface="Cambria Math" charset="0"/>
                        </a:rPr>
                        <m:t>ov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𝑋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𝑋𝑌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HK" dirty="0"/>
                  <a:t>Exercise: verify that the two definitions are equivalent.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8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Covariance -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any random variable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2800" dirty="0"/>
                  <a:t>,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𝑍</m:t>
                    </m:r>
                  </m:oMath>
                </a14:m>
                <a:r>
                  <a:rPr lang="en-US" dirty="0"/>
                  <a:t>, and any scalars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𝑎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dirty="0"/>
                  <a:t>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c</m:t>
                    </m:r>
                    <m:r>
                      <m:rPr>
                        <m:nor/>
                      </m:rPr>
                      <a:rPr lang="en-US">
                        <a:solidFill>
                          <a:srgbClr val="FF0000"/>
                        </a:solidFill>
                        <a:latin typeface="Cambria Math" charset="0"/>
                      </a:rPr>
                      <m:t>ov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	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c</m:t>
                    </m:r>
                    <m:r>
                      <m:rPr>
                        <m:nor/>
                      </m:rPr>
                      <a:rPr lang="en-US">
                        <a:solidFill>
                          <a:srgbClr val="FF0000"/>
                        </a:solidFill>
                        <a:latin typeface="Cambria Math" charset="0"/>
                      </a:rPr>
                      <m:t>ov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𝑎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HK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HK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c</m:t>
                    </m:r>
                    <m:r>
                      <m:rPr>
                        <m:nor/>
                      </m:rPr>
                      <a:rPr lang="en-US">
                        <a:solidFill>
                          <a:srgbClr val="FF0000"/>
                        </a:solidFill>
                        <a:latin typeface="Cambria Math" charset="0"/>
                      </a:rPr>
                      <m:t>ov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	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c</m:t>
                    </m:r>
                    <m:r>
                      <m:rPr>
                        <m:nor/>
                      </m:rPr>
                      <a:rPr lang="en-US">
                        <a:solidFill>
                          <a:srgbClr val="FF0000"/>
                        </a:solidFill>
                        <a:latin typeface="Cambria Math" charset="0"/>
                      </a:rPr>
                      <m:t>ov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𝑍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c</m:t>
                    </m:r>
                    <m:r>
                      <m:rPr>
                        <m:nor/>
                      </m:rPr>
                      <a:rPr lang="en-US">
                        <a:solidFill>
                          <a:srgbClr val="FF0000"/>
                        </a:solidFill>
                        <a:latin typeface="Cambria Math" charset="0"/>
                      </a:rPr>
                      <m:t>ov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c</m:t>
                    </m:r>
                    <m:r>
                      <m:rPr>
                        <m:nor/>
                      </m:rPr>
                      <a:rPr lang="en-US">
                        <a:solidFill>
                          <a:srgbClr val="FF0000"/>
                        </a:solidFill>
                        <a:latin typeface="Cambria Math" charset="0"/>
                      </a:rPr>
                      <m:t>ov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HK" dirty="0"/>
              </a:p>
              <a:p>
                <a:r>
                  <a:rPr lang="en-HK" dirty="0"/>
                  <a:t>Exercise: verify these.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2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Covariance -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Independent random variables are uncorrelated. In fact,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ov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𝑋𝑌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=0</m:t>
                      </m:r>
                      <m:r>
                        <a:rPr lang="en-US" i="1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But </a:t>
                </a:r>
                <a:r>
                  <a:rPr lang="en-US" dirty="0">
                    <a:solidFill>
                      <a:srgbClr val="FF0000"/>
                    </a:solidFill>
                  </a:rPr>
                  <a:t>not vice versa</a:t>
                </a:r>
                <a:r>
                  <a:rPr lang="en-US" dirty="0"/>
                  <a:t>, as illustrated by the next example.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Covariance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6096000" cy="4530725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 is uniformly distributed over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1,0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0,1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−1,0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,(0,−1)</m:t>
                        </m:r>
                      </m:e>
                    </m:d>
                  </m:oMath>
                </a14:m>
                <a:r>
                  <a:rPr lang="en-US" dirty="0"/>
                  <a:t>, then</a:t>
                </a:r>
              </a:p>
              <a:p>
                <a:pPr marL="32702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𝑋𝑌</m:t>
                          </m:r>
                        </m:e>
                      </m:d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r>
                  <a:rPr lang="en-US" sz="3000" b="0" dirty="0">
                    <a:solidFill>
                      <a:srgbClr val="FF0000"/>
                    </a:solidFill>
                  </a:rPr>
                  <a:t/>
                </a:r>
                <a:br>
                  <a:rPr lang="en-US" sz="3000" b="0" dirty="0">
                    <a:solidFill>
                      <a:srgbClr val="FF0000"/>
                    </a:solidFill>
                  </a:rPr>
                </a:br>
                <a:r>
                  <a:rPr lang="en-US" sz="3000" dirty="0"/>
                  <a:t>since either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3000" dirty="0"/>
                  <a:t> or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3000" dirty="0"/>
                  <a:t> is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charset="0"/>
                      </a:rPr>
                      <m:t>0</m:t>
                    </m:r>
                    <m:r>
                      <a:rPr lang="en-US" sz="3000" b="0" i="0" smtClean="0">
                        <a:latin typeface="Cambria Math" charset="0"/>
                      </a:rPr>
                      <m:t>.</m:t>
                    </m:r>
                  </m:oMath>
                </a14:m>
                <a:r>
                  <a:rPr lang="en-US" sz="3000" dirty="0"/>
                  <a:t> </a:t>
                </a:r>
                <a:endParaRPr lang="en-US" dirty="0"/>
              </a:p>
              <a:p>
                <a:r>
                  <a:rPr lang="en-US" dirty="0"/>
                  <a:t>Also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. Thus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cov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=0</m:t>
                      </m:r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But X and Y are </a:t>
                </a:r>
                <a:r>
                  <a:rPr lang="en-US" dirty="0">
                    <a:solidFill>
                      <a:srgbClr val="0033CC"/>
                    </a:solidFill>
                  </a:rPr>
                  <a:t>not independent</a:t>
                </a:r>
                <a:r>
                  <a:rPr lang="en-US" dirty="0"/>
                  <a:t>. For example,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CC"/>
                        </a:solidFill>
                        <a:latin typeface="Cambria Math"/>
                      </a:rPr>
                      <m:t>𝑋</m:t>
                    </m:r>
                    <m:r>
                      <a:rPr lang="en-US" b="0" i="1" smtClean="0">
                        <a:solidFill>
                          <a:srgbClr val="0033CC"/>
                        </a:solidFill>
                        <a:latin typeface="Cambria Math"/>
                      </a:rPr>
                      <m:t>≠0⇒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=0.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6096000" cy="4530725"/>
              </a:xfrm>
              <a:blipFill rotWithShape="1">
                <a:blip r:embed="rId2"/>
                <a:stretch>
                  <a:fillRect l="-600" t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16" y="2514600"/>
            <a:ext cx="246338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6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Coefficient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For any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dirty="0"/>
                  <a:t> with nonzero variances, the </a:t>
                </a:r>
                <a:r>
                  <a:rPr lang="en-US" dirty="0">
                    <a:solidFill>
                      <a:srgbClr val="FF0000"/>
                    </a:solidFill>
                  </a:rPr>
                  <a:t>correlation coefficient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 of them is defined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𝑌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)=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charset="0"/>
                            </a:rPr>
                            <m:t>cov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var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var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r>
                        <a:rPr lang="en-US" i="1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It may be viewed as a normalized version of the covariance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cov</m:t>
                    </m:r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𝑋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𝑌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Recall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c</m:t>
                    </m:r>
                    <m:r>
                      <m:rPr>
                        <m:nor/>
                      </m:rPr>
                      <a:rPr lang="en-US">
                        <a:solidFill>
                          <a:srgbClr val="FF0000"/>
                        </a:solidFill>
                        <a:latin typeface="Cambria Math" charset="0"/>
                      </a:rPr>
                      <m:t>ov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>
                        <a:solidFill>
                          <a:srgbClr val="FF0000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It’s easily verified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−1≤</m:t>
                      </m:r>
                      <m:r>
                        <a:rPr lang="en-US" sz="2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r>
                        <a:rPr lang="en-US" sz="2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sz="2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𝑌</m:t>
                      </m:r>
                      <m:r>
                        <a:rPr lang="en-US" sz="2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)≤1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2423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4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i="0" dirty="0">
                <a:latin typeface="+mj-lt"/>
                <a:ea typeface="Cambria Math" charset="0"/>
                <a:cs typeface="Cambria Math" charset="0"/>
              </a:rPr>
              <a:t>Correlation coefficient:</a:t>
            </a:r>
            <a:r>
              <a:rPr lang="en-US" sz="4000" dirty="0"/>
              <a:t>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iff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∃</m:t>
                    </m:r>
                  </m:oMath>
                </a14:m>
                <a:r>
                  <a:rPr lang="en-US" sz="2800" dirty="0"/>
                  <a:t> a </a:t>
                </a:r>
                <a:r>
                  <a:rPr lang="en-US" sz="2800" dirty="0">
                    <a:solidFill>
                      <a:srgbClr val="FF0000"/>
                    </a:solidFill>
                  </a:rPr>
                  <a:t>positive</a:t>
                </a:r>
                <a:r>
                  <a:rPr lang="en-US" sz="2800" dirty="0"/>
                  <a:t> number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sz="2800" dirty="0"/>
                  <a:t> s.t.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𝑋</m:t>
                    </m:r>
                    <m:r>
                      <a:rPr lang="en-US" sz="2800" i="1">
                        <a:latin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</a:rPr>
                      <m:t>𝑐</m:t>
                    </m:r>
                    <m:d>
                      <m:d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𝑌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latin typeface="Cambria Math" charset="0"/>
                          </a:rPr>
                          <m:t>E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</m:d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.</m:t>
                    </m:r>
                  </m:oMath>
                </a14:m>
                <a:r>
                  <a:rPr lang="en-US" sz="2800" dirty="0">
                    <a:ea typeface="Cambria Math" charset="0"/>
                    <a:cs typeface="Cambria Math" charset="0"/>
                  </a:rPr>
                  <a:t> </a:t>
                </a:r>
              </a:p>
              <a:p>
                <a:r>
                  <a:rPr lang="en-US" sz="2800" dirty="0">
                    <a:ea typeface="Cambria Math" charset="0"/>
                    <a:cs typeface="Cambria Math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ea typeface="Cambria Math" charset="0"/>
                        <a:cs typeface="Cambria Math" charset="0"/>
                      </a:rPr>
                      <m:t>&gt;0</m:t>
                    </m:r>
                  </m:oMath>
                </a14:m>
                <a:r>
                  <a:rPr lang="en-US" sz="2800" dirty="0">
                    <a:ea typeface="Cambria Math" charset="0"/>
                    <a:cs typeface="Cambria Math" charset="0"/>
                  </a:rPr>
                  <a:t>, then the values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𝑋</m:t>
                    </m:r>
                    <m:r>
                      <a:rPr lang="en-US" sz="2800" i="1">
                        <a:latin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28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𝑌</m:t>
                    </m:r>
                    <m:r>
                      <a:rPr lang="en-US" sz="2800" i="1">
                        <a:latin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sz="2800" dirty="0">
                    <a:ea typeface="Cambria Math" charset="0"/>
                    <a:cs typeface="Cambria Math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tend</a:t>
                </a:r>
                <a:r>
                  <a:rPr lang="en-US" sz="2800" dirty="0">
                    <a:ea typeface="Cambria Math" charset="0"/>
                    <a:cs typeface="Cambria Math" charset="0"/>
                  </a:rPr>
                  <a:t>” to have the </a:t>
                </a:r>
                <a:r>
                  <a:rPr lang="en-US" sz="2800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same</a:t>
                </a:r>
                <a:r>
                  <a:rPr lang="en-US" sz="2800" dirty="0">
                    <a:ea typeface="Cambria Math" charset="0"/>
                    <a:cs typeface="Cambria Math" charset="0"/>
                  </a:rPr>
                  <a:t> sign.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</m:d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iff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∃ </m:t>
                    </m:r>
                  </m:oMath>
                </a14:m>
                <a:r>
                  <a:rPr lang="en-US" sz="2800" dirty="0"/>
                  <a:t>a </a:t>
                </a:r>
                <a:r>
                  <a:rPr lang="en-US" sz="2800" dirty="0">
                    <a:solidFill>
                      <a:srgbClr val="0033CC"/>
                    </a:solidFill>
                  </a:rPr>
                  <a:t>negative</a:t>
                </a:r>
                <a:r>
                  <a:rPr lang="en-US" sz="2800" dirty="0"/>
                  <a:t> number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sz="2800" dirty="0"/>
                  <a:t> s.t.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𝑋</m:t>
                      </m:r>
                      <m:r>
                        <a:rPr lang="en-US" sz="2800" i="1">
                          <a:latin typeface="Cambria Math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1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r>
                        <a:rPr lang="en-US" sz="2800" i="1">
                          <a:latin typeface="Cambria Math" charset="0"/>
                        </a:rPr>
                        <m:t>𝑐</m:t>
                      </m:r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</a:rPr>
                        <m:t>𝑌</m:t>
                      </m:r>
                      <m:r>
                        <a:rPr lang="en-US" sz="2800" i="1">
                          <a:latin typeface="Cambria Math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1">
                          <a:latin typeface="Cambria Math" charset="0"/>
                        </a:rPr>
                        <m:t>E</m:t>
                      </m:r>
                      <m:r>
                        <a:rPr lang="en-US" sz="2800" i="1">
                          <a:latin typeface="Cambria Math" charset="0"/>
                        </a:rPr>
                        <m:t>[</m:t>
                      </m:r>
                      <m:r>
                        <a:rPr lang="en-US" sz="2800" i="1">
                          <a:latin typeface="Cambria Math" charset="0"/>
                        </a:rPr>
                        <m:t>𝑌</m:t>
                      </m:r>
                      <m:r>
                        <a:rPr lang="en-US" sz="2800" i="1">
                          <a:latin typeface="Cambria Math" charset="0"/>
                        </a:rPr>
                        <m:t>]).</m:t>
                      </m:r>
                    </m:oMath>
                  </m:oMathPara>
                </a14:m>
                <a:endParaRPr lang="en-US" sz="2800" dirty="0"/>
              </a:p>
              <a:p>
                <a:r>
                  <a:rPr lang="en-US" sz="2800" dirty="0">
                    <a:ea typeface="Cambria Math" charset="0"/>
                    <a:cs typeface="Cambria Math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n-US" sz="2800" i="1">
                        <a:latin typeface="Cambria Math"/>
                        <a:ea typeface="Cambria Math" charset="0"/>
                        <a:cs typeface="Cambria Math" charset="0"/>
                      </a:rPr>
                      <m:t>0</m:t>
                    </m:r>
                  </m:oMath>
                </a14:m>
                <a:r>
                  <a:rPr lang="en-US" sz="2800" dirty="0">
                    <a:ea typeface="Cambria Math" charset="0"/>
                    <a:cs typeface="Cambria Math" charset="0"/>
                  </a:rPr>
                  <a:t>, then the values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𝑋</m:t>
                    </m:r>
                    <m:r>
                      <a:rPr lang="en-US" sz="2800" i="1">
                        <a:latin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28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𝑌</m:t>
                    </m:r>
                    <m:r>
                      <a:rPr lang="en-US" sz="2800" i="1">
                        <a:latin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sz="2800" dirty="0">
                    <a:ea typeface="Cambria Math" charset="0"/>
                    <a:cs typeface="Cambria Math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tend</a:t>
                </a:r>
                <a:r>
                  <a:rPr lang="en-US" sz="2800" dirty="0">
                    <a:ea typeface="Cambria Math" charset="0"/>
                    <a:cs typeface="Cambria Math" charset="0"/>
                  </a:rPr>
                  <a:t>” to have the </a:t>
                </a:r>
                <a:r>
                  <a:rPr lang="en-US" sz="2800" dirty="0">
                    <a:solidFill>
                      <a:srgbClr val="0033CC"/>
                    </a:solidFill>
                    <a:ea typeface="Cambria Math" charset="0"/>
                    <a:cs typeface="Cambria Math" charset="0"/>
                  </a:rPr>
                  <a:t>opposite</a:t>
                </a:r>
                <a:r>
                  <a:rPr lang="en-US" sz="2800" dirty="0">
                    <a:ea typeface="Cambria Math" charset="0"/>
                    <a:cs typeface="Cambria Math" charset="0"/>
                  </a:rPr>
                  <a:t> sign.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44" t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27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a typeface="Cambria Math" charset="0"/>
                <a:cs typeface="Cambria Math" charset="0"/>
              </a:rPr>
              <a:t>Correlation coefficient: </a:t>
            </a:r>
            <a:r>
              <a:rPr lang="en-US" sz="4000" dirty="0"/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 independent tosses, with head probability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𝑝</m:t>
                    </m:r>
                    <m:r>
                      <a:rPr lang="en-US" b="0" i="0" dirty="0" smtClean="0">
                        <a:latin typeface="Cambria Math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𝑋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number of heads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𝑌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number of tails </a:t>
                </a: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𝑋</m:t>
                    </m:r>
                    <m:r>
                      <a:rPr lang="en-US" i="1" dirty="0" smtClean="0">
                        <a:latin typeface="Cambria Math" charset="0"/>
                      </a:rPr>
                      <m:t>+</m:t>
                    </m:r>
                    <m:r>
                      <a:rPr lang="en-US" i="1" dirty="0" smtClean="0">
                        <a:latin typeface="Cambria Math" charset="0"/>
                      </a:rPr>
                      <m:t>𝑌</m:t>
                    </m:r>
                    <m:r>
                      <a:rPr lang="en-US" i="1" dirty="0" smtClean="0">
                        <a:latin typeface="Cambria Math" charset="0"/>
                      </a:rPr>
                      <m:t>=</m:t>
                    </m:r>
                    <m:r>
                      <a:rPr lang="en-US" i="1" dirty="0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, and thus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rgbClr val="0033CC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en-US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solidFill>
                          <a:srgbClr val="0033CC"/>
                        </a:solidFill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>
                        <a:solidFill>
                          <a:srgbClr val="0033CC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en-US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 i="0" smtClean="0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i="1" dirty="0">
                          <a:latin typeface="Cambria Math" charset="0"/>
                        </a:rPr>
                        <m:t>𝑋</m:t>
                      </m:r>
                      <m:r>
                        <a:rPr lang="en-US" i="1" dirty="0">
                          <a:latin typeface="Cambria Math" charset="0"/>
                        </a:rPr>
                        <m:t>+</m:t>
                      </m:r>
                      <m:r>
                        <a:rPr lang="en-US" i="1" dirty="0">
                          <a:latin typeface="Cambria Math" charset="0"/>
                        </a:rPr>
                        <m:t>𝑌</m:t>
                      </m:r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Hence,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𝑌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3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d>
                      <m:dPr>
                        <m:ctrlPr>
                          <a:rPr lang="en-US" sz="4000" i="1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sz="4000" dirty="0"/>
                  <a:t> Examples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Las slide: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𝑋</m:t>
                    </m:r>
                    <m:r>
                      <a:rPr lang="en-US" i="1">
                        <a:latin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=−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𝑌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b="1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Then,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     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cov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b="1" i="0" smtClean="0">
                                  <a:latin typeface="Cambria Math" charset="0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                          =−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1" i="0">
                                      <a:latin typeface="Cambria Math" charset="0"/>
                                    </a:rPr>
                                    <m:t>E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                          =−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Hence,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</m:d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latin typeface="Cambria Math" charset="0"/>
                          </a:rPr>
                          <m:t>cov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sz="2800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 charset="0"/>
                              </a:rPr>
                              <m:t>𝑌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latin typeface="Cambria Math" charset="0"/>
                              </a:rPr>
                              <m:t>var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2800">
                                <a:latin typeface="Cambria Math" charset="0"/>
                              </a:rPr>
                              <m:t>var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rad>
                      </m:den>
                    </m:f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charset="0"/>
                          </a:rPr>
                          <m:t>var</m:t>
                        </m:r>
                        <m:r>
                          <a:rPr lang="en-US" sz="2800" i="1">
                            <a:latin typeface="Cambria Math" charset="0"/>
                          </a:rPr>
                          <m:t>(</m:t>
                        </m:r>
                        <m:r>
                          <a:rPr lang="en-US" sz="2800" i="1">
                            <a:latin typeface="Cambria Math" charset="0"/>
                          </a:rPr>
                          <m:t>𝑋</m:t>
                        </m:r>
                        <m:r>
                          <a:rPr lang="en-US" sz="2800" i="1">
                            <a:latin typeface="Cambria Math" charset="0"/>
                          </a:rPr>
                          <m:t>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latin typeface="Cambria Math" charset="0"/>
                              </a:rPr>
                              <m:t>var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2800">
                                <a:latin typeface="Cambria Math" charset="0"/>
                              </a:rPr>
                              <m:t>var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</m:rad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−1.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82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Variance of Summations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We know that in general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280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i="1" dirty="0">
                  <a:latin typeface="Cambria Math"/>
                </a:endParaRPr>
              </a:p>
              <a:p>
                <a:r>
                  <a:rPr lang="en-US" sz="2800" dirty="0"/>
                  <a:t>A more precise statement: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r>
                  <a:rPr lang="en-US" sz="2800" i="1" dirty="0">
                    <a:latin typeface="Cambria Math"/>
                  </a:rPr>
                  <a:t/>
                </a:r>
                <a:br>
                  <a:rPr lang="en-US" sz="2800" i="1" dirty="0">
                    <a:latin typeface="Cambria Math"/>
                  </a:rPr>
                </a:br>
                <a:r>
                  <a:rPr lang="en-US" sz="2800" i="1" dirty="0">
                    <a:latin typeface="Cambria Math"/>
                  </a:rPr>
                  <a:t>				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+2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cov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en-US" sz="2800" dirty="0"/>
                  <a:t>In general,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,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⋯,</m:t>
                        </m:r>
                        <m:r>
                          <a:rPr lang="en-US" sz="28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800" dirty="0"/>
                  <a:t> be random variables with finite variance, then we have</a:t>
                </a:r>
              </a:p>
              <a:p>
                <a:pPr marL="0" indent="0">
                  <a:buNone/>
                </a:pPr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i="1">
                                <a:latin typeface="Cambria Math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2800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2800">
                            <a:latin typeface="Cambria Math" charset="0"/>
                          </a:rPr>
                          <m:t>var</m:t>
                        </m:r>
                        <m:r>
                          <a:rPr lang="en-US" sz="2800" i="1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latin typeface="Cambria Math" charset="0"/>
                          </a:rPr>
                          <m:t>)</m:t>
                        </m:r>
                      </m:e>
                    </m:nary>
                    <m:r>
                      <a:rPr lang="en-US" sz="2800" i="1">
                        <a:latin typeface="Cambria Math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i="1"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≠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2800">
                            <a:latin typeface="Cambria Math" charset="0"/>
                          </a:rPr>
                          <m:t>cov</m:t>
                        </m:r>
                        <m:r>
                          <a:rPr lang="en-US" sz="2800" i="1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sz="2800" i="1">
                            <a:latin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444" t="-1346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923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Variance of Summations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Proof.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b="1" i="0" smtClean="0">
                        <a:solidFill>
                          <a:srgbClr val="0033CC"/>
                        </a:solidFill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,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         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1" i="0" smtClean="0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400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i="1">
                                                  <a:latin typeface="Cambria Math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                                   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charset="0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sz="2400" b="1" i="0" smtClean="0">
                              <a:latin typeface="Cambria Math" charset="0"/>
                            </a:rPr>
                            <m:t>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sz="2400" b="1" i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                                  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sz="2400">
                              <a:latin typeface="Cambria Math" charset="0"/>
                            </a:rPr>
                            <m:t>var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cov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02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Slow is driving from Boston to NYC, a distance of </a:t>
            </a:r>
            <a:r>
              <a:rPr lang="en-US" dirty="0">
                <a:solidFill>
                  <a:srgbClr val="FF0000"/>
                </a:solidFill>
              </a:rPr>
              <a:t>180 miles</a:t>
            </a:r>
            <a:r>
              <a:rPr lang="en-US" dirty="0"/>
              <a:t>. </a:t>
            </a:r>
          </a:p>
          <a:p>
            <a:r>
              <a:rPr lang="en-US" dirty="0"/>
              <a:t>The driving </a:t>
            </a:r>
            <a:r>
              <a:rPr lang="en-US" dirty="0">
                <a:solidFill>
                  <a:srgbClr val="0033CC"/>
                </a:solidFill>
              </a:rPr>
              <a:t>speed</a:t>
            </a:r>
            <a:r>
              <a:rPr lang="en-US" dirty="0"/>
              <a:t> is constant, whose value is uniformly distributed between </a:t>
            </a:r>
            <a:r>
              <a:rPr lang="en-US" dirty="0">
                <a:solidFill>
                  <a:srgbClr val="FF0000"/>
                </a:solidFill>
              </a:rPr>
              <a:t>30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60</a:t>
            </a:r>
            <a:r>
              <a:rPr lang="en-US" dirty="0"/>
              <a:t> miles per hour. </a:t>
            </a:r>
          </a:p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What is the PDF of the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trip?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58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Variance of Summations –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 people throwing </a:t>
                </a:r>
                <a:r>
                  <a:rPr lang="en-US"/>
                  <a:t>their </a:t>
                </a:r>
                <a:r>
                  <a:rPr lang="en-US" smtClean="0"/>
                  <a:t>hats </a:t>
                </a:r>
                <a:r>
                  <a:rPr lang="en-US" dirty="0"/>
                  <a:t>in a box and pick a hat at random.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𝑋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number of people who pick their own hats. </a:t>
                </a:r>
                <a:endParaRPr lang="en-US" b="0" i="1" dirty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sz="2800" dirty="0"/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the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  <m:r>
                                <a:rPr lang="en-US" sz="2800" i="1" dirty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m:rPr>
                                  <m:nor/>
                                </m:rPr>
                                <a:rPr lang="en-US" sz="2800" dirty="0" err="1"/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 dirty="0" err="1"/>
                                <m:t>th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person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HK" sz="2800" b="0" i="0" dirty="0" smtClean="0"/>
                                <m:t>picks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its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own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dirty="0"/>
                                <m:t>hat</m:t>
                              </m:r>
                              <m:r>
                                <m:rPr>
                                  <m:nor/>
                                </m:rPr>
                                <a:rPr lang="en-US" sz="2800" b="0" i="0" dirty="0" smtClean="0"/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otherwise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:endParaRPr lang="en-US" b="0" i="0" dirty="0">
                  <a:latin typeface="Cambria Math" charset="0"/>
                </a:endParaRP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𝑋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⋯+</m:t>
                        </m:r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0" dirty="0"/>
                  <a:t>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0" smtClean="0"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 b="-538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8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Variance of Summations –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𝑗</m:t>
                    </m:r>
                  </m:oMath>
                </a14:m>
                <a:r>
                  <a:rPr lang="en-US" dirty="0"/>
                  <a:t>,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     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cov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                             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−1)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                             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charset="0"/>
                            </a:rPr>
                            <m:t>−1)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Also</a:t>
                </a:r>
                <a:endParaRPr lang="en-US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             </m:t>
                      </m:r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Variance of Summations –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charset="0"/>
                            </a:rPr>
                            <m:t>var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charset="0"/>
                            </a:rPr>
                            <m:t>cov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We have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ar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1.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9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Derived Distributions </a:t>
            </a:r>
          </a:p>
          <a:p>
            <a:r>
              <a:rPr lang="en-US" dirty="0"/>
              <a:t>Covariance and Correlation </a:t>
            </a:r>
          </a:p>
          <a:p>
            <a:r>
              <a:rPr lang="en-US" dirty="0">
                <a:solidFill>
                  <a:srgbClr val="FF0000"/>
                </a:solidFill>
              </a:rPr>
              <a:t>Conditional Expectation and Variance Revisited </a:t>
            </a:r>
          </a:p>
          <a:p>
            <a:r>
              <a:rPr lang="en-US" dirty="0"/>
              <a:t>Transforms</a:t>
            </a:r>
          </a:p>
          <a:p>
            <a:r>
              <a:rPr lang="en-US" dirty="0"/>
              <a:t>Sum of a Random Number of Independent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1976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revisit the conditional expectation of a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given another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We introduced a </a:t>
                </a:r>
                <a:r>
                  <a:rPr lang="en-US" dirty="0">
                    <a:solidFill>
                      <a:srgbClr val="FF0000"/>
                    </a:solidFill>
                  </a:rPr>
                  <a:t>random variable</a:t>
                </a:r>
                <a:r>
                  <a:rPr lang="en-US" dirty="0"/>
                  <a:t>, denoted by </a:t>
                </a:r>
                <a14:m>
                  <m:oMath xmlns:m="http://schemas.openxmlformats.org/officeDocument/2006/math">
                    <m:r>
                      <a:rPr lang="en-US" b="1" dirty="0" smtClean="0">
                        <a:solidFill>
                          <a:srgbClr val="7030A0"/>
                        </a:solidFill>
                        <a:latin typeface="Cambria Math"/>
                      </a:rPr>
                      <m:t>𝐄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[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|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𝑌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en-US" dirty="0"/>
                  <a:t>, that </a:t>
                </a:r>
                <a:r>
                  <a:rPr lang="en-US" dirty="0">
                    <a:solidFill>
                      <a:srgbClr val="996633"/>
                    </a:solidFill>
                  </a:rPr>
                  <a:t>takes value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rgbClr val="996633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solidFill>
                              <a:srgbClr val="996633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996633"/>
                            </a:solidFill>
                            <a:latin typeface="Cambria Math"/>
                          </a:rPr>
                          <m:t>𝑋</m:t>
                        </m:r>
                      </m:e>
                      <m:e>
                        <m:r>
                          <a:rPr lang="en-US" i="1" dirty="0" smtClean="0">
                            <a:solidFill>
                              <a:srgbClr val="996633"/>
                            </a:solidFill>
                            <a:latin typeface="Cambria Math"/>
                          </a:rPr>
                          <m:t>𝑌</m:t>
                        </m:r>
                        <m:r>
                          <a:rPr lang="en-US" i="1" dirty="0" smtClean="0">
                            <a:solidFill>
                              <a:srgbClr val="996633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i="1" dirty="0" smtClean="0">
                            <a:solidFill>
                              <a:srgbClr val="996633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996633"/>
                    </a:solidFill>
                  </a:rPr>
                  <a:t> 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96633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>
                    <a:solidFill>
                      <a:srgbClr val="996633"/>
                    </a:solidFill>
                  </a:rPr>
                  <a:t> takes the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96633"/>
                        </a:solidFill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</a:rPr>
                          <m:t>𝑋</m:t>
                        </m:r>
                      </m:e>
                      <m:e>
                        <m:r>
                          <a:rPr lang="en-US" i="1" dirty="0">
                            <a:latin typeface="Cambria Math"/>
                          </a:rPr>
                          <m:t>𝑌</m:t>
                        </m:r>
                        <m:r>
                          <a:rPr lang="en-US" i="1" dirty="0">
                            <a:latin typeface="Cambria Math"/>
                          </a:rPr>
                          <m:t>=</m:t>
                        </m:r>
                        <m:r>
                          <a:rPr lang="en-US" i="1" dirty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is a function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e>
                        <m:r>
                          <a:rPr lang="en-US" i="1" dirty="0" smtClean="0">
                            <a:latin typeface="Cambria Math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 is a function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375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 biased coin.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the probability of heads 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𝑌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itself random, with a known distribution over the interval [0,1]. </a:t>
                </a:r>
              </a:p>
              <a:p>
                <a:r>
                  <a:rPr lang="en-US" dirty="0"/>
                  <a:t>We toss the coin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times.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the number of heads obtained. </a:t>
                </a:r>
              </a:p>
              <a:p>
                <a:r>
                  <a:rPr lang="en-US" dirty="0"/>
                  <a:t>Then,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, we have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𝑛𝑦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 is the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𝑛𝑌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5265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1" dirty="0">
                        <a:solidFill>
                          <a:srgbClr val="7030A0"/>
                        </a:solidFill>
                        <a:latin typeface="Cambria Math"/>
                      </a:rPr>
                      <m:t>𝐄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[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|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𝑌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en-US" dirty="0"/>
                  <a:t> is a random variable, it has an expectation </a:t>
                </a:r>
                <a14:m>
                  <m:oMath xmlns:m="http://schemas.openxmlformats.org/officeDocument/2006/math">
                    <m:r>
                      <a:rPr lang="en-US" b="1" dirty="0">
                        <a:solidFill>
                          <a:srgbClr val="7030A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1" dirty="0">
                            <a:solidFill>
                              <a:srgbClr val="7030A0"/>
                            </a:solidFill>
                            <a:latin typeface="Cambria Math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1" i="1" dirty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𝑋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of its own, </a:t>
                </a:r>
              </a:p>
              <a:p>
                <a:r>
                  <a:rPr lang="en-US" dirty="0"/>
                  <a:t>which can be calculated using the expected value rule: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sz="2600" b="1" dirty="0">
                        <a:solidFill>
                          <a:srgbClr val="7030A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sz="2600" b="1" i="1" dirty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600" b="1" dirty="0">
                            <a:solidFill>
                              <a:srgbClr val="7030A0"/>
                            </a:solidFill>
                            <a:latin typeface="Cambria Math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600" b="1" i="1" dirty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600" i="1" dirty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𝑋</m:t>
                            </m:r>
                          </m:e>
                          <m:e>
                            <m:r>
                              <a:rPr lang="en-US" sz="2600" i="1" dirty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𝑌</m:t>
                            </m:r>
                          </m:e>
                        </m:d>
                      </m:e>
                    </m:d>
                    <m:r>
                      <a:rPr lang="en-US" sz="26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600" b="1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60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/>
                                <m:e>
                                  <m:r>
                                    <a:rPr lang="en-US" sz="2600" b="1" i="0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𝐄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𝑋</m:t>
                                      </m:r>
                                      <m: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|</m:t>
                                      </m:r>
                                      <m: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𝑌</m:t>
                                      </m:r>
                                      <m: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=</m:t>
                                      </m:r>
                                      <m: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𝑌</m:t>
                                      </m:r>
                                    </m:sub>
                                  </m:sSub>
                                  <m: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  <m:e>
                              <m:r>
                                <a:rPr lang="en-US" sz="2600" b="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𝑌</m:t>
                              </m:r>
                              <m:r>
                                <a:rPr lang="en-US" sz="2600" b="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600" b="0" i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discrete</m:t>
                              </m:r>
                              <m:r>
                                <a:rPr lang="en-US" sz="2600" b="0" i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nary>
                                <m:naryPr>
                                  <m:ctrlP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sz="2600" b="1" dirty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𝐄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𝑋</m:t>
                                      </m:r>
                                      <m: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|</m:t>
                                      </m:r>
                                      <m: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𝑌</m:t>
                                      </m:r>
                                      <m: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=</m:t>
                                      </m:r>
                                      <m: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𝑌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sz="2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𝑑𝑦</m:t>
                                  </m:r>
                                </m:e>
                              </m:nary>
                            </m:e>
                            <m:e>
                              <m:r>
                                <a:rPr lang="en-US" sz="2600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𝑌</m:t>
                              </m:r>
                              <m:r>
                                <a:rPr lang="en-US" sz="2600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600" b="0" i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continuous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/>
                  <a:t>By </a:t>
                </a:r>
                <a:r>
                  <a:rPr lang="en-US" dirty="0">
                    <a:solidFill>
                      <a:schemeClr val="tx1"/>
                    </a:solidFill>
                  </a:rPr>
                  <a:t> total probability theorem, RHS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1" dirty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Law of Iterated Expectations</a:t>
                </a:r>
                <a:r>
                  <a:rPr lang="en-US" dirty="0"/>
                  <a:t>: </a:t>
                </a:r>
                <a:endParaRPr lang="en-US" b="1" dirty="0">
                  <a:solidFill>
                    <a:srgbClr val="FF000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𝐄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  <m:e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</m:d>
                        </m:e>
                      </m:d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dirty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0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2423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941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the probability of heads for our coin 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𝑌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</a:t>
                </a:r>
                <a:r>
                  <a:rPr lang="en-US" dirty="0">
                    <a:solidFill>
                      <a:srgbClr val="FF0000"/>
                    </a:solidFill>
                  </a:rPr>
                  <a:t>uniformly</a:t>
                </a:r>
                <a:r>
                  <a:rPr lang="en-US" dirty="0"/>
                  <a:t> distributed over the interval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i="1" dirty="0">
                        <a:latin typeface="Cambria Math"/>
                      </a:rPr>
                      <m:t>𝑛𝑌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i="1" dirty="0">
                        <a:latin typeface="Cambria Math"/>
                      </a:rPr>
                      <m:t>=1/2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By the </a:t>
                </a:r>
                <a:r>
                  <a:rPr lang="en-US" dirty="0">
                    <a:solidFill>
                      <a:srgbClr val="FF0000"/>
                    </a:solidFill>
                  </a:rPr>
                  <a:t>law of iterated expectations</a:t>
                </a:r>
                <a:r>
                  <a:rPr lang="en-US" dirty="0"/>
                  <a:t>, we have </a:t>
                </a:r>
                <a:endParaRPr lang="en-US" b="1" i="0" dirty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/>
                      </a:rPr>
                      <m:t>𝐄</m:t>
                    </m:r>
                    <m:r>
                      <a:rPr lang="en-US" i="1" dirty="0" smtClean="0">
                        <a:latin typeface="Cambria Math"/>
                      </a:rPr>
                      <m:t>[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>
                        <a:latin typeface="Cambria Math"/>
                      </a:rPr>
                      <m:t>]=</m:t>
                    </m:r>
                    <m:r>
                      <a:rPr lang="en-US" b="1" i="0" dirty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1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0" dirty="0">
                            <a:latin typeface="Cambria Math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1" i="1" dirty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𝑋</m:t>
                            </m:r>
                          </m:e>
                          <m:e>
                            <m:r>
                              <a:rPr lang="en-US" i="1" dirty="0">
                                <a:latin typeface="Cambria Math"/>
                              </a:rPr>
                              <m:t>𝑌</m:t>
                            </m:r>
                          </m:e>
                        </m:d>
                      </m:e>
                    </m:d>
                    <m:r>
                      <a:rPr lang="en-US" i="1" dirty="0">
                        <a:latin typeface="Cambria Math"/>
                      </a:rPr>
                      <m:t>=</m:t>
                    </m:r>
                    <m:r>
                      <a:rPr lang="en-US" b="1" i="0" dirty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1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err="1">
                            <a:latin typeface="Cambria Math"/>
                          </a:rPr>
                          <m:t>𝑛𝑌</m:t>
                        </m:r>
                      </m:e>
                    </m:d>
                    <m:r>
                      <a:rPr lang="en-US" i="1" dirty="0">
                        <a:latin typeface="Cambria Math"/>
                      </a:rPr>
                      <m:t>=</m:t>
                    </m:r>
                    <m:r>
                      <a:rPr lang="en-US" i="1" dirty="0" err="1">
                        <a:latin typeface="Cambria Math"/>
                      </a:rPr>
                      <m:t>𝑛</m:t>
                    </m:r>
                    <m:r>
                      <a:rPr lang="en-US" b="1" i="0" dirty="0" err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1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i="1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80594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stick breaking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start with a stick of length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ℓ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Break it at a point which is chosen randomly and uniformly over its length, </a:t>
                </a:r>
              </a:p>
              <a:p>
                <a:r>
                  <a:rPr lang="en-US" dirty="0"/>
                  <a:t>Keep the left piece. </a:t>
                </a:r>
              </a:p>
              <a:p>
                <a:r>
                  <a:rPr lang="en-US" dirty="0"/>
                  <a:t>Repeat the same process on this piece. </a:t>
                </a:r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the expected length of the piece that we are left with after breaking twice?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0716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the length of the piece after we break for the first time.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the length after we break for the second time. </a:t>
                </a:r>
              </a:p>
              <a:p>
                <a:r>
                  <a:rPr lang="en-US" dirty="0"/>
                  <a:t>We have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e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/2</m:t>
                    </m:r>
                  </m:oMath>
                </a14:m>
                <a:r>
                  <a:rPr lang="en-US" dirty="0"/>
                  <a:t>, </a:t>
                </a:r>
              </a:p>
              <a:p>
                <a:pPr lvl="1"/>
                <a:r>
                  <a:rPr lang="en-US" dirty="0"/>
                  <a:t>since the breakpoint is chosen uniformly over a piece of length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For a similar reason,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i="1" dirty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ℓ</m:t>
                    </m:r>
                    <m:r>
                      <a:rPr lang="en-US" i="1" dirty="0">
                        <a:latin typeface="Cambria Math"/>
                      </a:rPr>
                      <m:t>/2</m:t>
                    </m:r>
                  </m:oMath>
                </a14:m>
                <a:r>
                  <a:rPr lang="en-US" dirty="0"/>
                  <a:t>. </a:t>
                </a: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∴</m:t>
                    </m:r>
                    <m:r>
                      <a:rPr lang="en-US" b="1" dirty="0" smtClean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dirty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1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1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𝑋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𝑌</m:t>
                            </m:r>
                          </m:e>
                        </m:d>
                      </m:e>
                    </m:d>
                    <m:r>
                      <a:rPr lang="en-US" b="1" i="0" dirty="0" smtClean="0">
                        <a:latin typeface="Cambria Math"/>
                      </a:rPr>
                      <m:t>=</m:t>
                    </m:r>
                    <m:r>
                      <a:rPr lang="en-US" b="1" dirty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/>
                          </a:rPr>
                          <m:t>𝑌</m:t>
                        </m:r>
                        <m:r>
                          <a:rPr lang="en-US" b="0" i="1" dirty="0" smtClean="0">
                            <a:latin typeface="Cambria Math"/>
                          </a:rPr>
                          <m:t>/2</m:t>
                        </m:r>
                      </m:e>
                    </m:d>
                    <m:r>
                      <a:rPr lang="en-US" b="0" i="0" dirty="0" smtClean="0">
                        <a:latin typeface="Cambria Math"/>
                      </a:rPr>
                      <m:t>=</m:t>
                    </m:r>
                    <m:r>
                      <a:rPr lang="en-US" b="1" dirty="0" smtClean="0">
                        <a:latin typeface="Cambria Math"/>
                      </a:rPr>
                      <m:t>𝐄</m:t>
                    </m:r>
                    <m:r>
                      <a:rPr lang="en-US" b="1" i="0" dirty="0" smtClean="0">
                        <a:latin typeface="Cambria Math"/>
                      </a:rPr>
                      <m:t>[</m:t>
                    </m:r>
                    <m:r>
                      <a:rPr lang="en-US" b="0" i="1" dirty="0" smtClean="0">
                        <a:latin typeface="Cambria Math"/>
                      </a:rPr>
                      <m:t>𝑌</m:t>
                    </m:r>
                    <m:r>
                      <a:rPr lang="en-US" b="0" i="1" dirty="0" smtClean="0">
                        <a:latin typeface="Cambria Math"/>
                      </a:rPr>
                      <m:t>]/2=ℓ/4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1037" b="-4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7143312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10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000FF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0000FF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14240</TotalTime>
  <Words>10453</Words>
  <Application>Microsoft Office PowerPoint</Application>
  <PresentationFormat>On-screen Show (4:3)</PresentationFormat>
  <Paragraphs>871</Paragraphs>
  <Slides>156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57" baseType="lpstr">
      <vt:lpstr>Edge</vt:lpstr>
      <vt:lpstr>PowerPoint Presentation</vt:lpstr>
      <vt:lpstr>Content</vt:lpstr>
      <vt:lpstr>more advanced topics</vt:lpstr>
      <vt:lpstr>PowerPoint Presentation</vt:lpstr>
      <vt:lpstr>Derived distributions</vt:lpstr>
      <vt:lpstr>Calculation of PDF of Y = g(X) </vt:lpstr>
      <vt:lpstr>Example 1</vt:lpstr>
      <vt:lpstr>Example 1</vt:lpstr>
      <vt:lpstr>Example 2 </vt:lpstr>
      <vt:lpstr>Example 2 </vt:lpstr>
      <vt:lpstr>Example 2 </vt:lpstr>
      <vt:lpstr>Example 2 </vt:lpstr>
      <vt:lpstr>Example 2 </vt:lpstr>
      <vt:lpstr>Illustration of the whole process</vt:lpstr>
      <vt:lpstr>Example 3</vt:lpstr>
      <vt:lpstr>Example 3</vt:lpstr>
      <vt:lpstr>The Linear Case</vt:lpstr>
      <vt:lpstr>Intuition</vt:lpstr>
      <vt:lpstr>Intuition</vt:lpstr>
      <vt:lpstr>Intuition</vt:lpstr>
      <vt:lpstr>Intuition</vt:lpstr>
      <vt:lpstr>Formal calculation</vt:lpstr>
      <vt:lpstr>Formal calculation</vt:lpstr>
      <vt:lpstr>Formal calculation</vt:lpstr>
      <vt:lpstr>Example 4. Linear of Exponential</vt:lpstr>
      <vt:lpstr>Example 4. Linear of Exponential</vt:lpstr>
      <vt:lpstr>Example 4. Linear of Exponential</vt:lpstr>
      <vt:lpstr>Example 5. Linear of Normal</vt:lpstr>
      <vt:lpstr>Example 5. Linear of Normal</vt:lpstr>
      <vt:lpstr>Example 5. Linear of Normal</vt:lpstr>
      <vt:lpstr>The Monotonic Case</vt:lpstr>
      <vt:lpstr>The Monotonic Case (cont.)</vt:lpstr>
      <vt:lpstr>The Monotonic Case (cont.)</vt:lpstr>
      <vt:lpstr>The Monotonic Case (cont.)</vt:lpstr>
      <vt:lpstr>The Monotonic Case (cont.)</vt:lpstr>
      <vt:lpstr>The Monotonic Case (cont.)</vt:lpstr>
      <vt:lpstr>The monotonic case (cont.)</vt:lpstr>
      <vt:lpstr>Verification </vt:lpstr>
      <vt:lpstr>PowerPoint Presentation</vt:lpstr>
      <vt:lpstr>PowerPoint Presentation</vt:lpstr>
      <vt:lpstr>PowerPoint Presentation</vt:lpstr>
      <vt:lpstr>Example: quadratic function revisited</vt:lpstr>
      <vt:lpstr>Example: quadratic function revisited</vt:lpstr>
      <vt:lpstr>Functions of more random variables</vt:lpstr>
      <vt:lpstr>Example: archer shooting</vt:lpstr>
      <vt:lpstr>Example: archer shooting</vt:lpstr>
      <vt:lpstr>Example: archer shooting</vt:lpstr>
      <vt:lpstr>Example: Y/X</vt:lpstr>
      <vt:lpstr>PowerPoint Presentation</vt:lpstr>
      <vt:lpstr>PowerPoint Presentation</vt:lpstr>
      <vt:lpstr>PowerPoint Presentation</vt:lpstr>
      <vt:lpstr>Example: Y/X</vt:lpstr>
      <vt:lpstr>Example: Romeo and Juliet</vt:lpstr>
      <vt:lpstr>Example: X-Y</vt:lpstr>
      <vt:lpstr>For z≥0</vt:lpstr>
      <vt:lpstr>z&lt;0</vt:lpstr>
      <vt:lpstr>z&lt;0</vt:lpstr>
      <vt:lpstr>together</vt:lpstr>
      <vt:lpstr>together</vt:lpstr>
      <vt:lpstr>Convolution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convolution </vt:lpstr>
      <vt:lpstr>Example: convolution </vt:lpstr>
      <vt:lpstr>Example: sum of normals</vt:lpstr>
      <vt:lpstr>Example: sum of normals</vt:lpstr>
      <vt:lpstr>Example: sum of normals</vt:lpstr>
      <vt:lpstr>Example: X-Y</vt:lpstr>
      <vt:lpstr>Example: X-Y</vt:lpstr>
      <vt:lpstr>Graphical Calculation of Convolutions </vt:lpstr>
      <vt:lpstr>PowerPoint Presentation</vt:lpstr>
      <vt:lpstr>PowerPoint Presentation</vt:lpstr>
      <vt:lpstr>PowerPoint Presentation</vt:lpstr>
      <vt:lpstr>Content</vt:lpstr>
      <vt:lpstr>Covariance and Correlation</vt:lpstr>
      <vt:lpstr>Covariance</vt:lpstr>
      <vt:lpstr>Covariance - Properties</vt:lpstr>
      <vt:lpstr>Covariance - Properties</vt:lpstr>
      <vt:lpstr>Covariance - Example</vt:lpstr>
      <vt:lpstr>Correlation Coefficient</vt:lpstr>
      <vt:lpstr>Correlation coefficient: Properties</vt:lpstr>
      <vt:lpstr>Correlation coefficient: Examples</vt:lpstr>
      <vt:lpstr>ρ(X,Y) Examples</vt:lpstr>
      <vt:lpstr>Variance of Summations</vt:lpstr>
      <vt:lpstr>Variance of Summations</vt:lpstr>
      <vt:lpstr>Variance of Summations – Example</vt:lpstr>
      <vt:lpstr>Variance of Summations – Example</vt:lpstr>
      <vt:lpstr>Variance of Summations – Example</vt:lpstr>
      <vt:lpstr>Content</vt:lpstr>
      <vt:lpstr>PowerPoint Presentation</vt:lpstr>
      <vt:lpstr>Example: coin</vt:lpstr>
      <vt:lpstr>PowerPoint Presentation</vt:lpstr>
      <vt:lpstr>Example: coin</vt:lpstr>
      <vt:lpstr>Example: stick breaking</vt:lpstr>
      <vt:lpstr>PowerPoint Presentation</vt:lpstr>
      <vt:lpstr>Content</vt:lpstr>
      <vt:lpstr>Transforms</vt:lpstr>
      <vt:lpstr>Transforms</vt:lpstr>
      <vt:lpstr>Transforms</vt:lpstr>
      <vt:lpstr>Example – a specific discrete r.v.</vt:lpstr>
      <vt:lpstr>Example - Poisson</vt:lpstr>
      <vt:lpstr>Example - Poisson</vt:lpstr>
      <vt:lpstr>Example - Exponential</vt:lpstr>
      <vt:lpstr>Transforms - Note</vt:lpstr>
      <vt:lpstr>Example - aX+b</vt:lpstr>
      <vt:lpstr>Example - aX+b</vt:lpstr>
      <vt:lpstr>Example - Normal</vt:lpstr>
      <vt:lpstr>Example - Normal</vt:lpstr>
      <vt:lpstr>Example - Normal</vt:lpstr>
      <vt:lpstr>From Transforms to Moments</vt:lpstr>
      <vt:lpstr>From Transforms to Moments</vt:lpstr>
      <vt:lpstr>From Transforms to Moments</vt:lpstr>
      <vt:lpstr>Moments - Example</vt:lpstr>
      <vt:lpstr>Moments - Example</vt:lpstr>
      <vt:lpstr>Moments - Example</vt:lpstr>
      <vt:lpstr>Moments - Example</vt:lpstr>
      <vt:lpstr>Moments - Example</vt:lpstr>
      <vt:lpstr>Inversion of Transforms</vt:lpstr>
      <vt:lpstr>Inversion of Transforms</vt:lpstr>
      <vt:lpstr>Inversion of Transforms - Example</vt:lpstr>
      <vt:lpstr>Inversion of Transforms - Example</vt:lpstr>
      <vt:lpstr>Inversion of Transforms - Example</vt:lpstr>
      <vt:lpstr>Inversion of Transforms - Example</vt:lpstr>
      <vt:lpstr>Inversion of Transforms - Example</vt:lpstr>
      <vt:lpstr>Inversion of Transforms - Example</vt:lpstr>
      <vt:lpstr>Sums of Independent Variables</vt:lpstr>
      <vt:lpstr>Sums of Independent Variables</vt:lpstr>
      <vt:lpstr>Sums of Independent Variables</vt:lpstr>
      <vt:lpstr>Sums of Variables - Example</vt:lpstr>
      <vt:lpstr>Sums of Variables - Example</vt:lpstr>
      <vt:lpstr>Sums of Variables - Example</vt:lpstr>
      <vt:lpstr>Sums of Variables - Example</vt:lpstr>
      <vt:lpstr>Sums of Variables - Example</vt:lpstr>
      <vt:lpstr>Transforms Associated w/ Joint Dist.</vt:lpstr>
      <vt:lpstr>Transforms for Common Discrete r.v. </vt:lpstr>
      <vt:lpstr>Transforms for Common Continuous Random Variables  </vt:lpstr>
      <vt:lpstr>Content</vt:lpstr>
      <vt:lpstr>Sums of A Random Number of Independent Random Variables</vt:lpstr>
      <vt:lpstr>Sums of A Random Number of Independent Random Variables</vt:lpstr>
      <vt:lpstr>Sums of A Random Number of Independent Random Variables</vt:lpstr>
      <vt:lpstr>Sums of A Random Number of Independent Random Variables</vt:lpstr>
      <vt:lpstr>Sums of A Random Number of Independent Random Variables</vt:lpstr>
      <vt:lpstr>Sums of A Random Number of Independent Random Variables</vt:lpstr>
      <vt:lpstr>Sums of A Random Number of Independent Random Variables</vt:lpstr>
      <vt:lpstr>Summary of A Random Number of Independent Random Variables</vt:lpstr>
      <vt:lpstr>Examples</vt:lpstr>
      <vt:lpstr>Examples</vt:lpstr>
      <vt:lpstr>Examples</vt:lpstr>
      <vt:lpstr>Examples</vt:lpstr>
      <vt:lpstr>Examples</vt:lpstr>
      <vt:lpstr>Examples</vt:lpstr>
      <vt:lpstr>Examples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Lenovo's User</dc:creator>
  <cp:lastModifiedBy>syzhang</cp:lastModifiedBy>
  <cp:revision>661</cp:revision>
  <dcterms:created xsi:type="dcterms:W3CDTF">1601-01-01T00:00:00Z</dcterms:created>
  <dcterms:modified xsi:type="dcterms:W3CDTF">2017-03-29T01:17:16Z</dcterms:modified>
</cp:coreProperties>
</file>